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563" r:id="rId2"/>
    <p:sldId id="565" r:id="rId3"/>
    <p:sldId id="679" r:id="rId4"/>
    <p:sldId id="692" r:id="rId5"/>
    <p:sldId id="691" r:id="rId6"/>
    <p:sldId id="690" r:id="rId7"/>
    <p:sldId id="680" r:id="rId8"/>
    <p:sldId id="684" r:id="rId9"/>
    <p:sldId id="681" r:id="rId10"/>
    <p:sldId id="682" r:id="rId11"/>
    <p:sldId id="683" r:id="rId12"/>
    <p:sldId id="592" r:id="rId13"/>
    <p:sldId id="514" r:id="rId14"/>
    <p:sldId id="575" r:id="rId15"/>
    <p:sldId id="576" r:id="rId16"/>
    <p:sldId id="686" r:id="rId17"/>
    <p:sldId id="687" r:id="rId18"/>
    <p:sldId id="644" r:id="rId19"/>
    <p:sldId id="645" r:id="rId20"/>
    <p:sldId id="646" r:id="rId21"/>
    <p:sldId id="647" r:id="rId22"/>
    <p:sldId id="648" r:id="rId23"/>
    <p:sldId id="655" r:id="rId24"/>
    <p:sldId id="693" r:id="rId25"/>
    <p:sldId id="656" r:id="rId26"/>
    <p:sldId id="666" r:id="rId27"/>
    <p:sldId id="659" r:id="rId28"/>
    <p:sldId id="662" r:id="rId29"/>
    <p:sldId id="663" r:id="rId30"/>
    <p:sldId id="664" r:id="rId31"/>
    <p:sldId id="665" r:id="rId32"/>
    <p:sldId id="68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7" autoAdjust="0"/>
    <p:restoredTop sz="94660"/>
  </p:normalViewPr>
  <p:slideViewPr>
    <p:cSldViewPr snapToGrid="0" snapToObjects="1">
      <p:cViewPr>
        <p:scale>
          <a:sx n="125" d="100"/>
          <a:sy n="125" d="100"/>
        </p:scale>
        <p:origin x="-93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32D24-27EB-A04A-83DD-839B678D2BEC}" type="datetimeFigureOut">
              <a:t>09/09/2017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A83A2-E738-AF4B-AE57-6233ABF95D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27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9AF77-F107-DD4E-8610-909737477F2A}" type="slidenum">
              <a:rPr lang="en-US"/>
              <a:pPr/>
              <a:t>21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9AF77-F107-DD4E-8610-909737477F2A}" type="slidenum">
              <a:rPr lang="en-US"/>
              <a:pPr/>
              <a:t>22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5272-5712-504B-972F-436B7FEC5AA9}" type="datetimeFigureOut">
              <a:t>09/09/2017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BF3E-D302-5F4F-B840-466973A415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4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5272-5712-504B-972F-436B7FEC5AA9}" type="datetimeFigureOut">
              <a:t>09/09/2017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BF3E-D302-5F4F-B840-466973A415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2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5272-5712-504B-972F-436B7FEC5AA9}" type="datetimeFigureOut">
              <a:t>09/09/2017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BF3E-D302-5F4F-B840-466973A415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4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5272-5712-504B-972F-436B7FEC5AA9}" type="datetimeFigureOut">
              <a:t>09/09/2017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BF3E-D302-5F4F-B840-466973A415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0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5272-5712-504B-972F-436B7FEC5AA9}" type="datetimeFigureOut">
              <a:t>09/09/2017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BF3E-D302-5F4F-B840-466973A415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7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5272-5712-504B-972F-436B7FEC5AA9}" type="datetimeFigureOut">
              <a:t>09/09/2017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BF3E-D302-5F4F-B840-466973A415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1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5272-5712-504B-972F-436B7FEC5AA9}" type="datetimeFigureOut">
              <a:t>09/09/2017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BF3E-D302-5F4F-B840-466973A415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8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5272-5712-504B-972F-436B7FEC5AA9}" type="datetimeFigureOut">
              <a:t>09/09/2017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BF3E-D302-5F4F-B840-466973A415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6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5272-5712-504B-972F-436B7FEC5AA9}" type="datetimeFigureOut">
              <a:t>09/09/2017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BF3E-D302-5F4F-B840-466973A415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3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5272-5712-504B-972F-436B7FEC5AA9}" type="datetimeFigureOut">
              <a:t>09/09/2017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BF3E-D302-5F4F-B840-466973A415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2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5272-5712-504B-972F-436B7FEC5AA9}" type="datetimeFigureOut">
              <a:t>09/09/2017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BF3E-D302-5F4F-B840-466973A415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1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25272-5712-504B-972F-436B7FEC5AA9}" type="datetimeFigureOut">
              <a:t>09/09/2017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BBF3E-D302-5F4F-B840-466973A415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6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erra-p.vito.be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838" y="785495"/>
            <a:ext cx="7772400" cy="1470025"/>
          </a:xfrm>
        </p:spPr>
        <p:txBody>
          <a:bodyPr>
            <a:noAutofit/>
          </a:bodyPr>
          <a:lstStyle/>
          <a:p>
            <a:r>
              <a:rPr lang="en-GB" sz="3000" b="1">
                <a:solidFill>
                  <a:srgbClr val="008000"/>
                </a:solidFill>
              </a:rPr>
              <a:t>Representation of the terrestrial carbon cycle in Earth System models: problems and solutions</a:t>
            </a:r>
            <a:endParaRPr lang="en-GB" sz="300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520" y="2519680"/>
            <a:ext cx="8107680" cy="41554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>
                <a:solidFill>
                  <a:schemeClr val="tx1"/>
                </a:solidFill>
                <a:latin typeface="Lucida Grande"/>
              </a:rPr>
              <a:t>Iain </a:t>
            </a:r>
            <a:r>
              <a:rPr lang="en-US" sz="2400" b="1" u="sng">
                <a:solidFill>
                  <a:schemeClr val="tx1"/>
                </a:solidFill>
                <a:latin typeface="Lucida Grande"/>
              </a:rPr>
              <a:t>Colin</a:t>
            </a:r>
            <a:r>
              <a:rPr lang="en-US" sz="2400" b="1">
                <a:solidFill>
                  <a:schemeClr val="tx1"/>
                </a:solidFill>
                <a:latin typeface="Lucida Grande"/>
              </a:rPr>
              <a:t> Prentice</a:t>
            </a:r>
            <a:r>
              <a:rPr lang="en-US" sz="2400">
                <a:solidFill>
                  <a:schemeClr val="tx1"/>
                </a:solidFill>
                <a:latin typeface="Lucida Grande"/>
              </a:rPr>
              <a:t> </a:t>
            </a:r>
            <a:endParaRPr lang="en-US" sz="2400">
              <a:solidFill>
                <a:srgbClr val="008000"/>
              </a:solidFill>
              <a:latin typeface="Lucida Grande"/>
            </a:endParaRPr>
          </a:p>
          <a:p>
            <a:pPr>
              <a:spcBef>
                <a:spcPts val="600"/>
              </a:spcBef>
            </a:pPr>
            <a:r>
              <a:rPr lang="en-US" sz="2000" i="1">
                <a:solidFill>
                  <a:schemeClr val="tx2">
                    <a:lumMod val="75000"/>
                  </a:schemeClr>
                </a:solidFill>
                <a:latin typeface="+mj-lt"/>
              </a:rPr>
              <a:t>AXA Chair of Biosphere and Climate Impacts </a:t>
            </a:r>
          </a:p>
          <a:p>
            <a:pPr>
              <a:spcBef>
                <a:spcPts val="600"/>
              </a:spcBef>
            </a:pPr>
            <a:r>
              <a:rPr lang="en-US" sz="2000" i="1">
                <a:solidFill>
                  <a:schemeClr val="tx2">
                    <a:lumMod val="75000"/>
                  </a:schemeClr>
                </a:solidFill>
                <a:latin typeface="+mj-lt"/>
              </a:rPr>
              <a:t>Imperial College London</a:t>
            </a:r>
          </a:p>
          <a:p>
            <a:pPr>
              <a:spcBef>
                <a:spcPts val="600"/>
              </a:spcBef>
            </a:pPr>
            <a:endParaRPr lang="en-US" sz="200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000">
                <a:solidFill>
                  <a:srgbClr val="000090"/>
                </a:solidFill>
                <a:latin typeface="+mj-lt"/>
              </a:rPr>
              <a:t>with contributions from: </a:t>
            </a:r>
          </a:p>
          <a:p>
            <a:pPr>
              <a:spcBef>
                <a:spcPts val="600"/>
              </a:spcBef>
            </a:pPr>
            <a:r>
              <a:rPr lang="en-US" sz="2200" b="1">
                <a:solidFill>
                  <a:srgbClr val="000090"/>
                </a:solidFill>
                <a:latin typeface="+mj-lt"/>
              </a:rPr>
              <a:t>Trevor Keenan</a:t>
            </a:r>
            <a:r>
              <a:rPr lang="en-US" sz="2200">
                <a:solidFill>
                  <a:srgbClr val="000090"/>
                </a:solidFill>
                <a:latin typeface="+mj-lt"/>
              </a:rPr>
              <a:t> (</a:t>
            </a:r>
            <a:r>
              <a:rPr lang="en-US" sz="2200" i="1">
                <a:solidFill>
                  <a:srgbClr val="000090"/>
                </a:solidFill>
                <a:latin typeface="+mj-lt"/>
              </a:rPr>
              <a:t>LBNL</a:t>
            </a:r>
            <a:r>
              <a:rPr lang="en-US" sz="2200">
                <a:solidFill>
                  <a:srgbClr val="000090"/>
                </a:solidFill>
                <a:latin typeface="+mj-lt"/>
              </a:rPr>
              <a:t>)</a:t>
            </a:r>
            <a:endParaRPr lang="en-US" sz="2200" b="1">
              <a:solidFill>
                <a:srgbClr val="000090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200" b="1">
                <a:solidFill>
                  <a:srgbClr val="000090"/>
                </a:solidFill>
                <a:latin typeface="+mj-lt"/>
              </a:rPr>
              <a:t>Rebecca Thomas</a:t>
            </a:r>
            <a:r>
              <a:rPr lang="en-US" sz="2200">
                <a:solidFill>
                  <a:srgbClr val="000090"/>
                </a:solidFill>
                <a:latin typeface="+mj-lt"/>
              </a:rPr>
              <a:t> (</a:t>
            </a:r>
            <a:r>
              <a:rPr lang="en-US" sz="2200" i="1">
                <a:solidFill>
                  <a:srgbClr val="000090"/>
                </a:solidFill>
                <a:latin typeface="+mj-lt"/>
              </a:rPr>
              <a:t>Imperial</a:t>
            </a:r>
            <a:r>
              <a:rPr lang="en-US" sz="2200">
                <a:solidFill>
                  <a:srgbClr val="000090"/>
                </a:solidFill>
                <a:latin typeface="+mj-lt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200" b="1">
                <a:solidFill>
                  <a:srgbClr val="000090"/>
                </a:solidFill>
                <a:latin typeface="+mj-lt"/>
              </a:rPr>
              <a:t>Han Wang </a:t>
            </a:r>
            <a:r>
              <a:rPr lang="en-US" sz="2200">
                <a:solidFill>
                  <a:srgbClr val="000090"/>
                </a:solidFill>
                <a:latin typeface="+mj-lt"/>
              </a:rPr>
              <a:t>(</a:t>
            </a:r>
            <a:r>
              <a:rPr lang="en-US" sz="2200" i="1">
                <a:solidFill>
                  <a:srgbClr val="000090"/>
                </a:solidFill>
                <a:latin typeface="+mj-lt"/>
              </a:rPr>
              <a:t>NWAFU</a:t>
            </a:r>
            <a:r>
              <a:rPr lang="en-US" sz="2200">
                <a:solidFill>
                  <a:srgbClr val="000090"/>
                </a:solidFill>
                <a:latin typeface="+mj-lt"/>
              </a:rPr>
              <a:t>)</a:t>
            </a:r>
            <a:endParaRPr lang="en-US" sz="2200" b="1">
              <a:solidFill>
                <a:srgbClr val="000090"/>
              </a:solidFill>
              <a:latin typeface="+mj-lt"/>
            </a:endParaRPr>
          </a:p>
          <a:p>
            <a:pPr>
              <a:spcBef>
                <a:spcPts val="40"/>
              </a:spcBef>
            </a:pPr>
            <a:endParaRPr lang="en-GB" sz="200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spcBef>
                <a:spcPts val="40"/>
              </a:spcBef>
            </a:pPr>
            <a:endParaRPr lang="en-US" sz="1600" baseline="30000">
              <a:solidFill>
                <a:schemeClr val="accent6">
                  <a:lumMod val="50000"/>
                </a:schemeClr>
              </a:solidFill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177704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3200"/>
              <a:t>Primary production and </a:t>
            </a:r>
            <a:r>
              <a:rPr lang="en-GB" sz="3200"/>
              <a:t>latent heat flux in models:</a:t>
            </a:r>
            <a:br>
              <a:rPr lang="en-GB" sz="3200"/>
            </a:br>
            <a:r>
              <a:rPr lang="en-GB" sz="3200"/>
              <a:t> </a:t>
            </a:r>
            <a:r>
              <a:rPr lang="en-GB" sz="2900" i="1"/>
              <a:t>mostly outside the accepted range</a:t>
            </a:r>
            <a:endParaRPr lang="en-US" sz="2900" i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580" y="1635760"/>
            <a:ext cx="5715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5148" y="6361084"/>
            <a:ext cx="548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Prentice</a:t>
            </a:r>
            <a:r>
              <a:rPr lang="en-US" i="1"/>
              <a:t> et al.</a:t>
            </a:r>
            <a:r>
              <a:rPr lang="en-US"/>
              <a:t> (2015) </a:t>
            </a:r>
            <a:r>
              <a:rPr lang="en-US" i="1"/>
              <a:t>Atmospheric Chemistry and Physics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4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1275" y="0"/>
            <a:ext cx="647487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7040" y="1085273"/>
            <a:ext cx="346626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CO</a:t>
            </a:r>
            <a:r>
              <a:rPr lang="en-US" sz="2800" baseline="-25000"/>
              <a:t>2</a:t>
            </a:r>
            <a:r>
              <a:rPr lang="en-US" sz="2800"/>
              <a:t> uptake</a:t>
            </a:r>
            <a:r>
              <a:rPr lang="en-US" sz="2400"/>
              <a:t>:</a:t>
            </a:r>
          </a:p>
          <a:p>
            <a:endParaRPr lang="en-US" sz="2400"/>
          </a:p>
          <a:p>
            <a:r>
              <a:rPr lang="en-US" sz="2600" i="1"/>
              <a:t>too little – most ESMs overpredict present</a:t>
            </a:r>
            <a:r>
              <a:rPr lang="en-US" sz="2600"/>
              <a:t> </a:t>
            </a:r>
            <a:r>
              <a:rPr lang="en-US" sz="2600" i="1"/>
              <a:t>CO</a:t>
            </a:r>
            <a:r>
              <a:rPr lang="en-US" sz="2600" i="1" baseline="-25000"/>
              <a:t>2</a:t>
            </a:r>
            <a:endParaRPr lang="en-US" sz="2600" i="1"/>
          </a:p>
        </p:txBody>
      </p:sp>
      <p:sp>
        <p:nvSpPr>
          <p:cNvPr id="6" name="TextBox 5"/>
          <p:cNvSpPr txBox="1"/>
          <p:nvPr/>
        </p:nvSpPr>
        <p:spPr>
          <a:xfrm>
            <a:off x="5917925" y="6117135"/>
            <a:ext cx="3075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Hoffman </a:t>
            </a:r>
            <a:r>
              <a:rPr lang="en-US" i="1"/>
              <a:t>et al.</a:t>
            </a:r>
            <a:r>
              <a:rPr lang="en-US"/>
              <a:t> (2014) </a:t>
            </a:r>
            <a:r>
              <a:rPr lang="en-US" i="1"/>
              <a:t>Journal of Geophysical Research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43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480" y="299720"/>
            <a:ext cx="6451600" cy="6184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7800" y="5805692"/>
            <a:ext cx="2462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Wenzel </a:t>
            </a:r>
            <a:r>
              <a:rPr lang="en-US" i="1"/>
              <a:t>et al.</a:t>
            </a:r>
            <a:r>
              <a:rPr lang="en-US"/>
              <a:t> (2014) </a:t>
            </a:r>
            <a:r>
              <a:rPr lang="en-US" i="1"/>
              <a:t>Journal of Geophysical Research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4120" y="647012"/>
            <a:ext cx="284988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IAV and tropical </a:t>
            </a:r>
          </a:p>
          <a:p>
            <a:r>
              <a:rPr lang="en-US" sz="2800"/>
              <a:t>temperatures:</a:t>
            </a:r>
          </a:p>
          <a:p>
            <a:endParaRPr lang="en-US" sz="2800"/>
          </a:p>
          <a:p>
            <a:r>
              <a:rPr lang="en-US" sz="2600" i="1"/>
              <a:t>adding the N cycle</a:t>
            </a:r>
          </a:p>
          <a:p>
            <a:r>
              <a:rPr lang="en-US" sz="2600" i="1"/>
              <a:t>messed up the C cycle</a:t>
            </a:r>
          </a:p>
          <a:p>
            <a:endParaRPr lang="en-US" sz="2800" i="1"/>
          </a:p>
        </p:txBody>
      </p:sp>
      <p:sp>
        <p:nvSpPr>
          <p:cNvPr id="7" name="Donut 6"/>
          <p:cNvSpPr/>
          <p:nvPr/>
        </p:nvSpPr>
        <p:spPr>
          <a:xfrm>
            <a:off x="2153920" y="529706"/>
            <a:ext cx="2255520" cy="1869440"/>
          </a:xfrm>
          <a:prstGeom prst="donut">
            <a:avLst/>
          </a:prstGeom>
          <a:solidFill>
            <a:srgbClr val="FF00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2153920" y="4645660"/>
            <a:ext cx="2255520" cy="1869440"/>
          </a:xfrm>
          <a:prstGeom prst="donut">
            <a:avLst/>
          </a:prstGeom>
          <a:solidFill>
            <a:srgbClr val="FF00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15760" y="49784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OBS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167120" y="5256292"/>
            <a:ext cx="548640" cy="291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81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5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/>
              <a:t>CO</a:t>
            </a:r>
            <a:r>
              <a:rPr lang="en-US" sz="2800" baseline="-25000"/>
              <a:t>2 </a:t>
            </a:r>
            <a:r>
              <a:rPr lang="en-US" sz="2800"/>
              <a:t>seasonal cycle in the northern atmosphere:</a:t>
            </a:r>
            <a:br>
              <a:rPr lang="en-US" sz="2800"/>
            </a:br>
            <a:r>
              <a:rPr lang="en-US" sz="2800" i="1"/>
              <a:t>amplitude predicted poorly, amplification too small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87709" y="6360478"/>
            <a:ext cx="4914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Thomas</a:t>
            </a:r>
            <a:r>
              <a:rPr lang="en-US" i="1"/>
              <a:t> et al.</a:t>
            </a:r>
            <a:r>
              <a:rPr lang="en-US"/>
              <a:t> (2016)</a:t>
            </a:r>
            <a:r>
              <a:rPr lang="en-US" i="1"/>
              <a:t> Geophysical Research Letters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6158"/>
            <a:ext cx="914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1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52" y="994229"/>
            <a:ext cx="8229600" cy="2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52" y="3499032"/>
            <a:ext cx="8290560" cy="309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26080" y="606650"/>
            <a:ext cx="611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OBS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1020" y="83430"/>
            <a:ext cx="8001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Responses of </a:t>
            </a:r>
            <a:r>
              <a:rPr lang="en-US" sz="2800" u="sng"/>
              <a:t>weekly</a:t>
            </a:r>
            <a:r>
              <a:rPr lang="en-US" sz="2800"/>
              <a:t> GPP to drivers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78320" y="6413166"/>
            <a:ext cx="207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TF Keenan (in prep.)</a:t>
            </a:r>
          </a:p>
        </p:txBody>
      </p:sp>
    </p:spTree>
    <p:extLst>
      <p:ext uri="{BB962C8B-B14F-4D97-AF65-F5344CB8AC3E}">
        <p14:creationId xmlns:p14="http://schemas.microsoft.com/office/powerpoint/2010/main" val="2250976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779855"/>
            <a:ext cx="8414282" cy="2694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90" y="3635589"/>
            <a:ext cx="8373642" cy="27956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" y="83430"/>
            <a:ext cx="8001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Responses of </a:t>
            </a:r>
            <a:r>
              <a:rPr lang="en-US" sz="2800" u="sng"/>
              <a:t>weekly</a:t>
            </a:r>
            <a:r>
              <a:rPr lang="en-US" sz="2800"/>
              <a:t> GPP to drivers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78320" y="6413166"/>
            <a:ext cx="207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TF Keenan (in prep.)</a:t>
            </a:r>
          </a:p>
        </p:txBody>
      </p:sp>
    </p:spTree>
    <p:extLst>
      <p:ext uri="{BB962C8B-B14F-4D97-AF65-F5344CB8AC3E}">
        <p14:creationId xmlns:p14="http://schemas.microsoft.com/office/powerpoint/2010/main" val="72901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672" y="1964110"/>
            <a:ext cx="8492528" cy="1819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endParaRPr lang="en-US" sz="240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Formulate hypotheses about individual processes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Make quantitative predictions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Use data extensively, to provide tests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We can (and should) do much better!</a:t>
            </a:r>
          </a:p>
        </p:txBody>
      </p:sp>
    </p:spTree>
    <p:extLst>
      <p:ext uri="{BB962C8B-B14F-4D97-AF65-F5344CB8AC3E}">
        <p14:creationId xmlns:p14="http://schemas.microsoft.com/office/powerpoint/2010/main" val="40911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672" y="1964110"/>
            <a:ext cx="8492528" cy="2706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endParaRPr lang="en-US" sz="240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i="1"/>
              <a:t>Natural selection =&gt; predictability in biological systems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Optimality criteria =&gt; many testable predictions involving </a:t>
            </a:r>
            <a:r>
              <a:rPr lang="en-US" sz="2400" i="1"/>
              <a:t>acclimation</a:t>
            </a:r>
            <a:r>
              <a:rPr lang="en-US" sz="2400"/>
              <a:t> and </a:t>
            </a:r>
            <a:r>
              <a:rPr lang="en-US" sz="2400" i="1"/>
              <a:t>adaptation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Aim for </a:t>
            </a:r>
            <a:r>
              <a:rPr lang="en-US" sz="2400" i="1"/>
              <a:t>simpler</a:t>
            </a:r>
            <a:r>
              <a:rPr lang="en-US" sz="2400"/>
              <a:t> process representations, fewer parameters, anaytical tractability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What hypotheses?</a:t>
            </a:r>
          </a:p>
        </p:txBody>
      </p:sp>
    </p:spTree>
    <p:extLst>
      <p:ext uri="{BB962C8B-B14F-4D97-AF65-F5344CB8AC3E}">
        <p14:creationId xmlns:p14="http://schemas.microsoft.com/office/powerpoint/2010/main" val="320410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672" y="1964110"/>
            <a:ext cx="8492528" cy="5658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200"/>
              <a:t>CO</a:t>
            </a:r>
            <a:r>
              <a:rPr lang="en-US" sz="2200" baseline="-25000"/>
              <a:t>2</a:t>
            </a:r>
            <a:r>
              <a:rPr lang="en-US" sz="2200"/>
              <a:t> inside the leaf (</a:t>
            </a:r>
            <a:r>
              <a:rPr lang="en-US" sz="2200" i="1"/>
              <a:t>c</a:t>
            </a:r>
            <a:r>
              <a:rPr lang="en-US" sz="2200" baseline="-25000"/>
              <a:t>i</a:t>
            </a:r>
            <a:r>
              <a:rPr lang="en-US" sz="2200"/>
              <a:t>) &lt; CO</a:t>
            </a:r>
            <a:r>
              <a:rPr lang="en-US" sz="2200" baseline="-25000"/>
              <a:t>2</a:t>
            </a:r>
            <a:r>
              <a:rPr lang="en-US" sz="2200"/>
              <a:t> in the air (</a:t>
            </a:r>
            <a:r>
              <a:rPr lang="en-US" sz="2200" i="1"/>
              <a:t>c</a:t>
            </a:r>
            <a:r>
              <a:rPr lang="en-US" sz="2200" i="1" baseline="-25000"/>
              <a:t>a</a:t>
            </a:r>
            <a:r>
              <a:rPr lang="en-US" sz="2200"/>
              <a:t>) during the day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200"/>
              <a:t>Ratio (</a:t>
            </a:r>
            <a:r>
              <a:rPr lang="el-GR" sz="2200" i="1"/>
              <a:t>χ</a:t>
            </a:r>
            <a:r>
              <a:rPr lang="el-GR" sz="2200"/>
              <a:t>) </a:t>
            </a:r>
            <a:r>
              <a:rPr lang="en-GB" sz="2200"/>
              <a:t>is </a:t>
            </a:r>
            <a:r>
              <a:rPr lang="en-US" sz="2200"/>
              <a:t>the “exchange rate” between carbon gain and water loss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200"/>
              <a:t>Indexed by the stable carbon isotope ratio (</a:t>
            </a:r>
            <a:r>
              <a:rPr lang="el-GR" sz="2200"/>
              <a:t>δ</a:t>
            </a:r>
            <a:r>
              <a:rPr lang="en-GB" sz="2200" baseline="30000"/>
              <a:t>13</a:t>
            </a:r>
            <a:r>
              <a:rPr lang="en-GB" sz="2200"/>
              <a:t>C)</a:t>
            </a:r>
            <a:endParaRPr lang="en-US" sz="220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200"/>
              <a:t>Least-cost hypothesis:</a:t>
            </a:r>
            <a:r>
              <a:rPr lang="el-GR" sz="2200"/>
              <a:t> </a:t>
            </a:r>
            <a:r>
              <a:rPr lang="el-GR" sz="2200" i="1"/>
              <a:t>χ </a:t>
            </a:r>
            <a:r>
              <a:rPr lang="en-US" sz="2200"/>
              <a:t>minimizes the sum of the </a:t>
            </a:r>
            <a:r>
              <a:rPr lang="en-US" sz="2200" i="1"/>
              <a:t>unit costs</a:t>
            </a:r>
            <a:r>
              <a:rPr lang="en-US" sz="2200"/>
              <a:t> of maintaining carbon-gain and water-loss </a:t>
            </a:r>
            <a:r>
              <a:rPr lang="en-GB" sz="2200"/>
              <a:t>capacities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GB" sz="220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GB" sz="220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GB" sz="220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GB" sz="2200"/>
          </a:p>
          <a:p>
            <a:pPr lvl="1" algn="r">
              <a:lnSpc>
                <a:spcPct val="120000"/>
              </a:lnSpc>
            </a:pPr>
            <a:r>
              <a:rPr lang="en-US" sz="2000"/>
              <a:t>Wright </a:t>
            </a:r>
            <a:r>
              <a:rPr lang="en-US" sz="2000" i="1"/>
              <a:t>et al.</a:t>
            </a:r>
            <a:r>
              <a:rPr lang="en-US" sz="2000"/>
              <a:t> (2004) </a:t>
            </a:r>
            <a:r>
              <a:rPr lang="en-US" sz="2000" i="1"/>
              <a:t>American Naturalist</a:t>
            </a:r>
            <a:endParaRPr lang="en-US" sz="2000"/>
          </a:p>
          <a:p>
            <a:pPr lvl="1" algn="r">
              <a:lnSpc>
                <a:spcPct val="120000"/>
              </a:lnSpc>
            </a:pPr>
            <a:r>
              <a:rPr lang="en-US" sz="2000"/>
              <a:t>	Prentice </a:t>
            </a:r>
            <a:r>
              <a:rPr lang="en-US" sz="2000" i="1"/>
              <a:t>et al. </a:t>
            </a:r>
            <a:r>
              <a:rPr lang="en-US" sz="2000"/>
              <a:t>(2014) </a:t>
            </a:r>
            <a:r>
              <a:rPr lang="en-US" sz="2000" i="1"/>
              <a:t>Ecology Letters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sz="220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sz="2200"/>
          </a:p>
          <a:p>
            <a:pPr lvl="1">
              <a:lnSpc>
                <a:spcPct val="120000"/>
              </a:lnSpc>
            </a:pPr>
            <a:r>
              <a:rPr lang="en-US" sz="2000"/>
              <a:t>	</a:t>
            </a:r>
            <a:endParaRPr lang="en-US" sz="2000" i="1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/>
              <a:t>What controls the </a:t>
            </a:r>
            <a:r>
              <a:rPr lang="en-GB" sz="3200" i="1"/>
              <a:t>c</a:t>
            </a:r>
            <a:r>
              <a:rPr lang="en-GB" sz="3200" baseline="-25000"/>
              <a:t>i</a:t>
            </a:r>
            <a:r>
              <a:rPr lang="en-GB" sz="3200"/>
              <a:t>:</a:t>
            </a:r>
            <a:r>
              <a:rPr lang="en-GB" sz="3200" i="1"/>
              <a:t>c</a:t>
            </a:r>
            <a:r>
              <a:rPr lang="en-GB" sz="3200" baseline="-25000"/>
              <a:t>a</a:t>
            </a:r>
            <a:r>
              <a:rPr lang="en-GB" sz="3200"/>
              <a:t> ratio?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26200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672" y="1964110"/>
            <a:ext cx="8492528" cy="4599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3200"/>
              </a:lnSpc>
            </a:pPr>
            <a:r>
              <a:rPr lang="en-AU" sz="2400"/>
              <a:t>Problem: to minimize </a:t>
            </a:r>
          </a:p>
          <a:p>
            <a:pPr lvl="1">
              <a:lnSpc>
                <a:spcPts val="3200"/>
              </a:lnSpc>
            </a:pPr>
            <a:r>
              <a:rPr lang="en-AU" sz="2400" i="1"/>
              <a:t>		a</a:t>
            </a:r>
            <a:r>
              <a:rPr lang="en-AU" sz="2400"/>
              <a:t> (</a:t>
            </a:r>
            <a:r>
              <a:rPr lang="en-AU" sz="2400" i="1"/>
              <a:t>E</a:t>
            </a:r>
            <a:r>
              <a:rPr lang="en-AU" sz="2400"/>
              <a:t>/</a:t>
            </a:r>
            <a:r>
              <a:rPr lang="en-AU" sz="2400" i="1"/>
              <a:t>A</a:t>
            </a:r>
            <a:r>
              <a:rPr lang="en-AU" sz="2400"/>
              <a:t>) + </a:t>
            </a:r>
            <a:r>
              <a:rPr lang="en-AU" sz="2400" i="1"/>
              <a:t>b</a:t>
            </a:r>
            <a:r>
              <a:rPr lang="en-AU" sz="2400"/>
              <a:t> </a:t>
            </a:r>
            <a:r>
              <a:rPr lang="en-AU" sz="2400" i="1"/>
              <a:t>(V</a:t>
            </a:r>
            <a:r>
              <a:rPr lang="en-AU" sz="2400" baseline="-25000"/>
              <a:t>cmax</a:t>
            </a:r>
            <a:r>
              <a:rPr lang="en-AU" sz="2400"/>
              <a:t>/</a:t>
            </a:r>
            <a:r>
              <a:rPr lang="en-AU" sz="2400" i="1"/>
              <a:t>A</a:t>
            </a:r>
            <a:r>
              <a:rPr lang="en-AU" sz="2400"/>
              <a:t>)</a:t>
            </a:r>
          </a:p>
          <a:p>
            <a:pPr lvl="1">
              <a:lnSpc>
                <a:spcPts val="3200"/>
              </a:lnSpc>
            </a:pPr>
            <a:endParaRPr lang="en-AU" sz="2400"/>
          </a:p>
          <a:p>
            <a:pPr lvl="1">
              <a:lnSpc>
                <a:spcPts val="3200"/>
              </a:lnSpc>
            </a:pPr>
            <a:r>
              <a:rPr lang="en-AU" sz="2400"/>
              <a:t>leading to</a:t>
            </a:r>
          </a:p>
          <a:p>
            <a:pPr lvl="3">
              <a:lnSpc>
                <a:spcPts val="3200"/>
              </a:lnSpc>
            </a:pPr>
            <a:r>
              <a:rPr lang="el-GR" sz="2400" i="1"/>
              <a:t>χ</a:t>
            </a:r>
            <a:r>
              <a:rPr lang="en-GB" sz="2400" i="1"/>
              <a:t> </a:t>
            </a:r>
            <a:r>
              <a:rPr lang="en-GB" sz="2400"/>
              <a:t> ≈  </a:t>
            </a:r>
            <a:r>
              <a:rPr lang="el-GR" sz="2400" i="1">
                <a:solidFill>
                  <a:srgbClr val="FF0000"/>
                </a:solidFill>
              </a:rPr>
              <a:t>ξ</a:t>
            </a:r>
            <a:r>
              <a:rPr lang="en-GB" sz="2400"/>
              <a:t>/</a:t>
            </a:r>
            <a:r>
              <a:rPr lang="en-GB" sz="2400" i="1"/>
              <a:t>(</a:t>
            </a:r>
            <a:r>
              <a:rPr lang="el-GR" sz="2400" i="1">
                <a:solidFill>
                  <a:srgbClr val="FF0000"/>
                </a:solidFill>
              </a:rPr>
              <a:t>ξ</a:t>
            </a:r>
            <a:r>
              <a:rPr lang="en-GB" sz="2400"/>
              <a:t> + √</a:t>
            </a:r>
            <a:r>
              <a:rPr lang="en-GB" sz="2400" i="1"/>
              <a:t>D</a:t>
            </a:r>
            <a:r>
              <a:rPr lang="en-GB" sz="2400"/>
              <a:t>)</a:t>
            </a:r>
          </a:p>
          <a:p>
            <a:pPr marL="457200" lvl="3">
              <a:lnSpc>
                <a:spcPts val="3200"/>
              </a:lnSpc>
            </a:pPr>
            <a:endParaRPr lang="en-GB" sz="2400"/>
          </a:p>
          <a:p>
            <a:pPr marL="457200" lvl="3">
              <a:lnSpc>
                <a:spcPts val="3200"/>
              </a:lnSpc>
            </a:pPr>
            <a:r>
              <a:rPr lang="en-GB" sz="2400"/>
              <a:t>where</a:t>
            </a:r>
            <a:r>
              <a:rPr lang="en-GB" sz="2000" i="1"/>
              <a:t>		</a:t>
            </a:r>
          </a:p>
          <a:p>
            <a:pPr marL="457200" lvl="3">
              <a:lnSpc>
                <a:spcPts val="3200"/>
              </a:lnSpc>
            </a:pPr>
            <a:r>
              <a:rPr lang="en-GB" sz="2000" i="1"/>
              <a:t>		</a:t>
            </a:r>
            <a:r>
              <a:rPr lang="el-GR" sz="2400" i="1"/>
              <a:t>ξ</a:t>
            </a:r>
            <a:r>
              <a:rPr lang="en-GB" sz="2400" i="1"/>
              <a:t> </a:t>
            </a:r>
            <a:r>
              <a:rPr lang="en-GB" sz="2400"/>
              <a:t>  = √(</a:t>
            </a:r>
            <a:r>
              <a:rPr lang="en-GB" sz="2400" i="1"/>
              <a:t>b</a:t>
            </a:r>
            <a:r>
              <a:rPr lang="en-GB" sz="2400" i="1">
                <a:solidFill>
                  <a:srgbClr val="FF0000"/>
                </a:solidFill>
              </a:rPr>
              <a:t>K</a:t>
            </a:r>
            <a:r>
              <a:rPr lang="en-GB" sz="2400"/>
              <a:t>/1.6</a:t>
            </a:r>
            <a:r>
              <a:rPr lang="en-GB" sz="2400" i="1"/>
              <a:t>a</a:t>
            </a:r>
            <a:r>
              <a:rPr lang="en-GB" sz="2400"/>
              <a:t>)</a:t>
            </a:r>
          </a:p>
          <a:p>
            <a:pPr lvl="3">
              <a:lnSpc>
                <a:spcPts val="3200"/>
              </a:lnSpc>
            </a:pPr>
            <a:r>
              <a:rPr lang="en-GB" sz="2400" i="1">
                <a:solidFill>
                  <a:srgbClr val="FF0000"/>
                </a:solidFill>
              </a:rPr>
              <a:t>K</a:t>
            </a:r>
            <a:r>
              <a:rPr lang="en-GB" sz="2400"/>
              <a:t>  =  </a:t>
            </a:r>
            <a:r>
              <a:rPr lang="en-GB" sz="2400" i="1">
                <a:solidFill>
                  <a:srgbClr val="FF0000"/>
                </a:solidFill>
              </a:rPr>
              <a:t>K</a:t>
            </a:r>
            <a:r>
              <a:rPr lang="en-GB" sz="2400" i="1" baseline="-25000">
                <a:solidFill>
                  <a:srgbClr val="FF0000"/>
                </a:solidFill>
              </a:rPr>
              <a:t>C</a:t>
            </a:r>
            <a:r>
              <a:rPr lang="en-GB" sz="2400">
                <a:solidFill>
                  <a:srgbClr val="FF0000"/>
                </a:solidFill>
              </a:rPr>
              <a:t> </a:t>
            </a:r>
            <a:r>
              <a:rPr lang="en-GB" sz="2400"/>
              <a:t>(1 + </a:t>
            </a:r>
            <a:r>
              <a:rPr lang="en-GB" sz="2400" i="1"/>
              <a:t>O</a:t>
            </a:r>
            <a:r>
              <a:rPr lang="en-GB" sz="2400"/>
              <a:t>/</a:t>
            </a:r>
            <a:r>
              <a:rPr lang="en-GB" sz="2400" i="1">
                <a:solidFill>
                  <a:srgbClr val="FF0000"/>
                </a:solidFill>
              </a:rPr>
              <a:t>K</a:t>
            </a:r>
            <a:r>
              <a:rPr lang="en-GB" sz="2400" i="1" baseline="-25000">
                <a:solidFill>
                  <a:srgbClr val="FF0000"/>
                </a:solidFill>
              </a:rPr>
              <a:t>O</a:t>
            </a:r>
            <a:r>
              <a:rPr lang="en-GB" sz="2400"/>
              <a:t>)</a:t>
            </a:r>
          </a:p>
          <a:p>
            <a:pPr marL="457200" lvl="3">
              <a:lnSpc>
                <a:spcPts val="3200"/>
              </a:lnSpc>
            </a:pPr>
            <a:r>
              <a:rPr lang="en-GB" sz="2400" i="1">
                <a:solidFill>
                  <a:schemeClr val="bg1">
                    <a:lumMod val="50000"/>
                  </a:schemeClr>
                </a:solidFill>
              </a:rPr>
              <a:t>		a  </a:t>
            </a:r>
            <a:r>
              <a:rPr lang="en-GB" sz="2400">
                <a:solidFill>
                  <a:schemeClr val="bg1">
                    <a:lumMod val="50000"/>
                  </a:schemeClr>
                </a:solidFill>
              </a:rPr>
              <a:t>=  </a:t>
            </a:r>
            <a:r>
              <a:rPr lang="en-GB" sz="2400" i="1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GB" sz="2400" i="1" baseline="-2500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GB" sz="2400" i="1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en-GB" sz="2400" i="1" baseline="3000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l-GR" sz="2400" i="1">
                <a:solidFill>
                  <a:schemeClr val="bg1">
                    <a:lumMod val="50000"/>
                  </a:schemeClr>
                </a:solidFill>
              </a:rPr>
              <a:t>ρ</a:t>
            </a:r>
            <a:r>
              <a:rPr lang="en-GB" sz="2400" i="1" baseline="-2500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l-GR" sz="2400" i="1">
                <a:solidFill>
                  <a:srgbClr val="FF0000"/>
                </a:solidFill>
              </a:rPr>
              <a:t>η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/2</a:t>
            </a:r>
            <a:r>
              <a:rPr lang="en-GB" sz="240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Δ</a:t>
            </a:r>
            <a:r>
              <a:rPr lang="el-GR" sz="2400" i="1">
                <a:solidFill>
                  <a:schemeClr val="bg1">
                    <a:lumMod val="50000"/>
                  </a:schemeClr>
                </a:solidFill>
              </a:rPr>
              <a:t>ψ</a:t>
            </a:r>
            <a:r>
              <a:rPr lang="en-GB" sz="240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GB" sz="2400" i="1">
                <a:solidFill>
                  <a:schemeClr val="bg1">
                    <a:lumMod val="50000"/>
                  </a:schemeClr>
                </a:solidFill>
              </a:rPr>
              <a:t>k</a:t>
            </a:r>
            <a:r>
              <a:rPr lang="en-GB" sz="2400" i="1" baseline="-2500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l-GR" sz="2400" i="1">
                <a:solidFill>
                  <a:schemeClr val="bg1">
                    <a:lumMod val="50000"/>
                  </a:schemeClr>
                </a:solidFill>
              </a:rPr>
              <a:t>ρ</a:t>
            </a:r>
            <a:r>
              <a:rPr lang="en-GB" sz="2400" i="1" baseline="-25000">
                <a:solidFill>
                  <a:schemeClr val="bg1">
                    <a:lumMod val="50000"/>
                  </a:schemeClr>
                </a:solidFill>
              </a:rPr>
              <a:t>w</a:t>
            </a:r>
          </a:p>
          <a:p>
            <a:pPr marL="457200" lvl="3">
              <a:lnSpc>
                <a:spcPts val="3200"/>
              </a:lnSpc>
            </a:pPr>
            <a:r>
              <a:rPr lang="en-GB" sz="2400" i="1">
                <a:solidFill>
                  <a:schemeClr val="bg1">
                    <a:lumMod val="50000"/>
                  </a:schemeClr>
                </a:solidFill>
              </a:rPr>
              <a:t>		b  = </a:t>
            </a:r>
            <a:r>
              <a:rPr lang="en-GB" sz="2400">
                <a:solidFill>
                  <a:schemeClr val="bg1">
                    <a:lumMod val="50000"/>
                  </a:schemeClr>
                </a:solidFill>
              </a:rPr>
              <a:t> constant</a:t>
            </a:r>
            <a:endParaRPr lang="en-AU" sz="24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Least-cost hypothesis for the regulation of </a:t>
            </a:r>
            <a:r>
              <a:rPr lang="el-GR" sz="3200" i="1"/>
              <a:t>χ</a:t>
            </a:r>
            <a:endParaRPr lang="en-US" sz="3200"/>
          </a:p>
        </p:txBody>
      </p:sp>
      <p:sp>
        <p:nvSpPr>
          <p:cNvPr id="2" name="TextBox 1"/>
          <p:cNvSpPr txBox="1"/>
          <p:nvPr/>
        </p:nvSpPr>
        <p:spPr>
          <a:xfrm>
            <a:off x="5537200" y="6441440"/>
            <a:ext cx="3601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Prentice </a:t>
            </a:r>
            <a:r>
              <a:rPr lang="en-US" i="1"/>
              <a:t>et al.</a:t>
            </a:r>
            <a:r>
              <a:rPr lang="en-US"/>
              <a:t> (2014) </a:t>
            </a:r>
            <a:r>
              <a:rPr lang="en-US" i="1"/>
              <a:t>Ecology Letters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672" y="1964110"/>
            <a:ext cx="8492528" cy="1376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endParaRPr lang="en-US" sz="240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Is the land a sink for anthropogenic CO</a:t>
            </a:r>
            <a:r>
              <a:rPr lang="en-US" sz="2400" baseline="-25000"/>
              <a:t>2</a:t>
            </a:r>
            <a:r>
              <a:rPr lang="en-US" sz="2400"/>
              <a:t>?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Is it caused by CO</a:t>
            </a:r>
            <a:r>
              <a:rPr lang="en-US" sz="2400" baseline="-25000"/>
              <a:t>2</a:t>
            </a:r>
            <a:r>
              <a:rPr lang="en-US" sz="2400"/>
              <a:t> fertilization?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Two questions posed to the CO</a:t>
            </a:r>
            <a:r>
              <a:rPr lang="en-US" sz="3200" baseline="-25000"/>
              <a:t>2</a:t>
            </a:r>
            <a:r>
              <a:rPr lang="en-US" sz="3200"/>
              <a:t> community</a:t>
            </a:r>
          </a:p>
        </p:txBody>
      </p:sp>
    </p:spTree>
    <p:extLst>
      <p:ext uri="{BB962C8B-B14F-4D97-AF65-F5344CB8AC3E}">
        <p14:creationId xmlns:p14="http://schemas.microsoft.com/office/powerpoint/2010/main" val="344310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672" y="1964110"/>
            <a:ext cx="8492528" cy="2929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endParaRPr lang="en-US" sz="2400"/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l-GR" sz="2200" i="1"/>
              <a:t>χ</a:t>
            </a:r>
            <a:r>
              <a:rPr lang="en-GB" sz="2200"/>
              <a:t> is (almost) independent of </a:t>
            </a:r>
            <a:r>
              <a:rPr lang="en-GB" sz="2200" i="1"/>
              <a:t>c</a:t>
            </a:r>
            <a:r>
              <a:rPr lang="en-GB" sz="2200" i="1" baseline="-25000"/>
              <a:t>a</a:t>
            </a:r>
            <a:r>
              <a:rPr lang="en-GB" sz="2200"/>
              <a:t> and PAR</a:t>
            </a:r>
            <a:r>
              <a:rPr lang="en-US" sz="2200" i="1"/>
              <a:t>, </a:t>
            </a:r>
            <a:r>
              <a:rPr lang="en-US" sz="2200"/>
              <a:t>but responds to other drivers: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endParaRPr lang="en-US" sz="2200"/>
          </a:p>
          <a:p>
            <a:pPr lvl="2">
              <a:lnSpc>
                <a:spcPct val="120000"/>
              </a:lnSpc>
            </a:pPr>
            <a:r>
              <a:rPr lang="en-US" sz="220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200">
                <a:sym typeface="Wingdings"/>
              </a:rPr>
              <a:t>	</a:t>
            </a:r>
            <a:r>
              <a:rPr lang="en-US" sz="2200"/>
              <a:t>with growth temperature (</a:t>
            </a:r>
            <a:r>
              <a:rPr lang="en-US" sz="2200" i="1">
                <a:solidFill>
                  <a:srgbClr val="FF0000"/>
                </a:solidFill>
              </a:rPr>
              <a:t>K</a:t>
            </a:r>
            <a:r>
              <a:rPr lang="en-US" sz="2200" i="1" baseline="-25000">
                <a:solidFill>
                  <a:srgbClr val="FF0000"/>
                </a:solidFill>
              </a:rPr>
              <a:t>c</a:t>
            </a:r>
            <a:r>
              <a:rPr lang="en-US" sz="2200"/>
              <a:t>, </a:t>
            </a:r>
            <a:r>
              <a:rPr lang="en-US" sz="2200" i="1">
                <a:solidFill>
                  <a:srgbClr val="FF0000"/>
                </a:solidFill>
              </a:rPr>
              <a:t>K</a:t>
            </a:r>
            <a:r>
              <a:rPr lang="en-US" sz="2200" i="1" baseline="-25000">
                <a:solidFill>
                  <a:srgbClr val="FF0000"/>
                </a:solidFill>
              </a:rPr>
              <a:t>o</a:t>
            </a:r>
            <a:r>
              <a:rPr lang="en-US" sz="2200"/>
              <a:t>,</a:t>
            </a:r>
            <a:r>
              <a:rPr lang="el-GR" sz="2200" i="1">
                <a:solidFill>
                  <a:srgbClr val="FF0000"/>
                </a:solidFill>
              </a:rPr>
              <a:t>η</a:t>
            </a:r>
            <a:r>
              <a:rPr lang="en-GB" sz="2200"/>
              <a:t>)</a:t>
            </a:r>
            <a:endParaRPr lang="en-US" sz="2200"/>
          </a:p>
          <a:p>
            <a:pPr lvl="2">
              <a:lnSpc>
                <a:spcPct val="120000"/>
              </a:lnSpc>
            </a:pPr>
            <a:r>
              <a:rPr lang="en-US" sz="2200">
                <a:latin typeface="Wingdings"/>
                <a:ea typeface="Wingdings"/>
                <a:cs typeface="Wingdings"/>
                <a:sym typeface="Wingdings"/>
              </a:rPr>
              <a:t>	</a:t>
            </a:r>
            <a:r>
              <a:rPr lang="en-US" sz="2200"/>
              <a:t>with vapour pressure deficit (</a:t>
            </a:r>
            <a:r>
              <a:rPr lang="en-US" sz="2200" i="1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sz="2200"/>
              <a:t>)</a:t>
            </a:r>
          </a:p>
          <a:p>
            <a:pPr lvl="2">
              <a:lnSpc>
                <a:spcPct val="120000"/>
              </a:lnSpc>
            </a:pPr>
            <a:r>
              <a:rPr lang="en-US" sz="220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200">
                <a:sym typeface="Wingdings"/>
              </a:rPr>
              <a:t>	</a:t>
            </a:r>
            <a:r>
              <a:rPr lang="en-US" sz="2200"/>
              <a:t>with elevation (</a:t>
            </a:r>
            <a:r>
              <a:rPr lang="en-US" sz="2200" i="1">
                <a:solidFill>
                  <a:srgbClr val="660066"/>
                </a:solidFill>
              </a:rPr>
              <a:t>O</a:t>
            </a:r>
            <a:r>
              <a:rPr lang="en-US" sz="2200"/>
              <a:t>, </a:t>
            </a:r>
            <a:r>
              <a:rPr lang="en-US" sz="2200" i="1">
                <a:solidFill>
                  <a:srgbClr val="660066"/>
                </a:solidFill>
              </a:rPr>
              <a:t>D</a:t>
            </a:r>
            <a:r>
              <a:rPr lang="en-US" sz="2200"/>
              <a:t>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Consequences</a:t>
            </a:r>
          </a:p>
        </p:txBody>
      </p:sp>
    </p:spTree>
    <p:extLst>
      <p:ext uri="{BB962C8B-B14F-4D97-AF65-F5344CB8AC3E}">
        <p14:creationId xmlns:p14="http://schemas.microsoft.com/office/powerpoint/2010/main" val="61843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response of </a:t>
            </a:r>
            <a:r>
              <a:rPr lang="en-US" sz="3200">
                <a:solidFill>
                  <a:srgbClr val="008000"/>
                </a:solidFill>
              </a:rPr>
              <a:t>l</a:t>
            </a:r>
            <a:r>
              <a:rPr lang="en-GB" sz="3200">
                <a:solidFill>
                  <a:srgbClr val="008000"/>
                </a:solidFill>
              </a:rPr>
              <a:t>n</a:t>
            </a:r>
            <a:r>
              <a:rPr lang="en-US" sz="3200">
                <a:solidFill>
                  <a:srgbClr val="008000"/>
                </a:solidFill>
              </a:rPr>
              <a:t> {</a:t>
            </a:r>
            <a:r>
              <a:rPr lang="el-GR" sz="3200" i="1">
                <a:solidFill>
                  <a:srgbClr val="008000"/>
                </a:solidFill>
              </a:rPr>
              <a:t>χ</a:t>
            </a:r>
            <a:r>
              <a:rPr lang="en-GB" sz="3200">
                <a:solidFill>
                  <a:srgbClr val="008000"/>
                </a:solidFill>
              </a:rPr>
              <a:t>/(1 – </a:t>
            </a:r>
            <a:r>
              <a:rPr lang="el-GR" sz="3200" i="1">
                <a:solidFill>
                  <a:srgbClr val="008000"/>
                </a:solidFill>
              </a:rPr>
              <a:t>χ</a:t>
            </a:r>
            <a:r>
              <a:rPr lang="en-GB" sz="3200">
                <a:solidFill>
                  <a:srgbClr val="008000"/>
                </a:solidFill>
              </a:rPr>
              <a:t>)}</a:t>
            </a:r>
            <a:r>
              <a:rPr lang="en-US" sz="3200"/>
              <a:t> to drivers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0" lvl="4" indent="0">
              <a:buNone/>
            </a:pPr>
            <a:endParaRPr lang="en-US" sz="2400"/>
          </a:p>
          <a:p>
            <a:pPr marL="1828800" lvl="4" indent="0">
              <a:lnSpc>
                <a:spcPct val="120000"/>
              </a:lnSpc>
              <a:buNone/>
            </a:pPr>
            <a:r>
              <a:rPr lang="en-US" sz="2400"/>
              <a:t>		predicted			from </a:t>
            </a:r>
            <a:r>
              <a:rPr lang="el-GR" sz="2400"/>
              <a:t>δ</a:t>
            </a:r>
            <a:r>
              <a:rPr lang="en-GB" sz="2400" baseline="30000"/>
              <a:t>13</a:t>
            </a:r>
            <a:r>
              <a:rPr lang="en-GB" sz="2400"/>
              <a:t>C data</a:t>
            </a:r>
            <a:endParaRPr lang="en-US" sz="2400"/>
          </a:p>
          <a:p>
            <a:pPr marL="0" lvl="4" indent="0">
              <a:lnSpc>
                <a:spcPct val="120000"/>
              </a:lnSpc>
              <a:buNone/>
            </a:pPr>
            <a:endParaRPr lang="en-US" sz="2400"/>
          </a:p>
          <a:p>
            <a:pPr marL="0" lvl="4" indent="0">
              <a:lnSpc>
                <a:spcPct val="120000"/>
              </a:lnSpc>
              <a:buNone/>
            </a:pPr>
            <a:r>
              <a:rPr lang="en-US" sz="2400"/>
              <a:t>temperature (K)		  </a:t>
            </a:r>
            <a:r>
              <a:rPr lang="en-US" sz="2400">
                <a:solidFill>
                  <a:srgbClr val="FF0000"/>
                </a:solidFill>
              </a:rPr>
              <a:t>0.054</a:t>
            </a:r>
            <a:r>
              <a:rPr lang="en-US" sz="2400"/>
              <a:t>				  </a:t>
            </a:r>
            <a:r>
              <a:rPr lang="en-US" sz="2400">
                <a:solidFill>
                  <a:srgbClr val="FF0000"/>
                </a:solidFill>
              </a:rPr>
              <a:t>0.052 ± 0.006</a:t>
            </a:r>
          </a:p>
          <a:p>
            <a:pPr marL="0" lvl="4" indent="0">
              <a:lnSpc>
                <a:spcPct val="120000"/>
              </a:lnSpc>
              <a:buNone/>
            </a:pPr>
            <a:r>
              <a:rPr lang="en-US" sz="2400"/>
              <a:t>ln</a:t>
            </a:r>
            <a:r>
              <a:rPr lang="en-US" sz="2400" i="1"/>
              <a:t> </a:t>
            </a:r>
            <a:r>
              <a:rPr lang="en-GB" sz="2400"/>
              <a:t>vpd					</a:t>
            </a:r>
            <a:r>
              <a:rPr lang="en-GB" sz="2400">
                <a:solidFill>
                  <a:schemeClr val="accent6">
                    <a:lumMod val="50000"/>
                  </a:schemeClr>
                </a:solidFill>
              </a:rPr>
              <a:t>–0.5				–0.55   ± 0.06</a:t>
            </a:r>
          </a:p>
          <a:p>
            <a:pPr marL="0" lvl="4" indent="0">
              <a:lnSpc>
                <a:spcPct val="120000"/>
              </a:lnSpc>
              <a:buNone/>
            </a:pPr>
            <a:r>
              <a:rPr lang="en-GB" sz="2400"/>
              <a:t>elevation (km)			</a:t>
            </a:r>
            <a:r>
              <a:rPr lang="en-GB" sz="2400">
                <a:solidFill>
                  <a:srgbClr val="660066"/>
                </a:solidFill>
              </a:rPr>
              <a:t>–0.08				–0.11   ± 0.03</a:t>
            </a:r>
          </a:p>
          <a:p>
            <a:pPr marL="0" lvl="4" indent="0">
              <a:lnSpc>
                <a:spcPct val="120000"/>
              </a:lnSpc>
              <a:buNone/>
            </a:pPr>
            <a:endParaRPr lang="en-GB" sz="2400"/>
          </a:p>
        </p:txBody>
      </p:sp>
      <p:sp>
        <p:nvSpPr>
          <p:cNvPr id="3" name="TextBox 2"/>
          <p:cNvSpPr txBox="1"/>
          <p:nvPr/>
        </p:nvSpPr>
        <p:spPr>
          <a:xfrm>
            <a:off x="4805680" y="6433066"/>
            <a:ext cx="420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Wang </a:t>
            </a:r>
            <a:r>
              <a:rPr lang="en-US" i="1"/>
              <a:t>et al.</a:t>
            </a:r>
            <a:r>
              <a:rPr lang="en-US"/>
              <a:t> (2017) </a:t>
            </a:r>
            <a:r>
              <a:rPr lang="en-US" i="1"/>
              <a:t>Nature Plants</a:t>
            </a:r>
            <a:r>
              <a:rPr lang="en-US"/>
              <a:t> (in press)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119892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S5_AllDat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68" y="121418"/>
            <a:ext cx="6583680" cy="6583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5680" y="6433066"/>
            <a:ext cx="420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Wang </a:t>
            </a:r>
            <a:r>
              <a:rPr lang="en-US" i="1"/>
              <a:t>et al.</a:t>
            </a:r>
            <a:r>
              <a:rPr lang="en-US"/>
              <a:t> (2017) </a:t>
            </a:r>
            <a:r>
              <a:rPr lang="en-US" i="1"/>
              <a:t>Nature Plants</a:t>
            </a:r>
            <a:r>
              <a:rPr lang="en-US"/>
              <a:t> (in press)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9729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672" y="1583428"/>
            <a:ext cx="8492528" cy="523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14000"/>
              </a:lnSpc>
              <a:buFont typeface="Wingdings" charset="2"/>
              <a:buChar char="Ø"/>
            </a:pPr>
            <a:endParaRPr lang="en-US" sz="2400"/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200"/>
              <a:t>Capacity for CO</a:t>
            </a:r>
            <a:r>
              <a:rPr lang="en-US" sz="2200" baseline="-25000"/>
              <a:t>2</a:t>
            </a:r>
            <a:r>
              <a:rPr lang="en-US" sz="2200"/>
              <a:t> fixation – master variable for land carbon cycling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200"/>
              <a:t>Co-ordination hypothesis: </a:t>
            </a:r>
            <a:r>
              <a:rPr lang="en-US" sz="2200" i="1"/>
              <a:t>V</a:t>
            </a:r>
            <a:r>
              <a:rPr lang="en-US" sz="2200" baseline="-25000"/>
              <a:t>cmax</a:t>
            </a:r>
            <a:r>
              <a:rPr lang="en-US" sz="2200" i="1"/>
              <a:t> </a:t>
            </a:r>
            <a:r>
              <a:rPr lang="en-US" sz="2200"/>
              <a:t>is </a:t>
            </a:r>
            <a:r>
              <a:rPr lang="en-US" sz="2200" i="1"/>
              <a:t>just sufficient</a:t>
            </a:r>
            <a:r>
              <a:rPr lang="en-US" sz="2200"/>
              <a:t> to use the light absorbed by the leaf (no more, no less)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endParaRPr lang="en-US" sz="2200" i="1"/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endParaRPr lang="en-US" sz="2200" i="1"/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endParaRPr lang="en-US" sz="2200" i="1"/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endParaRPr lang="en-US" sz="2200" i="1"/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endParaRPr lang="en-US" sz="2200"/>
          </a:p>
          <a:p>
            <a:pPr lvl="1" algn="r">
              <a:lnSpc>
                <a:spcPct val="120000"/>
              </a:lnSpc>
            </a:pPr>
            <a:r>
              <a:rPr lang="en-US" sz="2000"/>
              <a:t>	Chen </a:t>
            </a:r>
            <a:r>
              <a:rPr lang="en-US" sz="2000" i="1"/>
              <a:t>et al.</a:t>
            </a:r>
            <a:r>
              <a:rPr lang="en-US" sz="2000"/>
              <a:t> (1993) </a:t>
            </a:r>
            <a:r>
              <a:rPr lang="en-US" sz="2000" i="1"/>
              <a:t>Oecologia</a:t>
            </a:r>
            <a:r>
              <a:rPr lang="en-US" sz="2000"/>
              <a:t> </a:t>
            </a:r>
          </a:p>
          <a:p>
            <a:pPr lvl="1" algn="r">
              <a:lnSpc>
                <a:spcPct val="120000"/>
              </a:lnSpc>
            </a:pPr>
            <a:r>
              <a:rPr lang="en-US" sz="2000"/>
              <a:t>	Haxeltine &amp; Prentice (1996) </a:t>
            </a:r>
            <a:r>
              <a:rPr lang="en-US" sz="2000" i="1"/>
              <a:t>Functional Ecology</a:t>
            </a:r>
          </a:p>
          <a:p>
            <a:pPr lvl="1" algn="r">
              <a:lnSpc>
                <a:spcPct val="120000"/>
              </a:lnSpc>
            </a:pPr>
            <a:r>
              <a:rPr lang="en-US" sz="2000"/>
              <a:t>	Dewar (1996) </a:t>
            </a:r>
            <a:r>
              <a:rPr lang="en-US" sz="2000" i="1"/>
              <a:t>Annals of Botany</a:t>
            </a:r>
          </a:p>
          <a:p>
            <a:pPr lvl="1" algn="r">
              <a:lnSpc>
                <a:spcPct val="120000"/>
              </a:lnSpc>
            </a:pPr>
            <a:r>
              <a:rPr lang="en-US" sz="2000"/>
              <a:t>	Maire </a:t>
            </a:r>
            <a:r>
              <a:rPr lang="en-US" sz="2000" i="1"/>
              <a:t>et al.</a:t>
            </a:r>
            <a:r>
              <a:rPr lang="en-US" sz="2000"/>
              <a:t> (2012) </a:t>
            </a:r>
            <a:r>
              <a:rPr lang="en-US" sz="2000" i="1"/>
              <a:t>PLOS One</a:t>
            </a:r>
            <a:r>
              <a:rPr lang="en-US" sz="2000"/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What controls </a:t>
            </a:r>
            <a:r>
              <a:rPr lang="en-US" sz="3200" i="1"/>
              <a:t>V</a:t>
            </a:r>
            <a:r>
              <a:rPr lang="en-US" sz="3200" baseline="-25000"/>
              <a:t>cmax</a:t>
            </a:r>
            <a:r>
              <a:rPr lang="en-US" sz="32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385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672" y="1964110"/>
            <a:ext cx="8492528" cy="4189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3200"/>
              </a:lnSpc>
            </a:pPr>
            <a:r>
              <a:rPr lang="en-GB" sz="2400"/>
              <a:t>Equate the enzyme- and light-limited rates of photosynthesis (for average daytime absorbed PAR, </a:t>
            </a:r>
            <a:r>
              <a:rPr lang="en-GB" sz="2400" i="1"/>
              <a:t>I</a:t>
            </a:r>
            <a:r>
              <a:rPr lang="en-GB" sz="2400" baseline="-25000"/>
              <a:t>abs</a:t>
            </a:r>
            <a:r>
              <a:rPr lang="en-GB" sz="2400"/>
              <a:t>)</a:t>
            </a:r>
          </a:p>
          <a:p>
            <a:pPr lvl="1">
              <a:lnSpc>
                <a:spcPts val="3200"/>
              </a:lnSpc>
            </a:pPr>
            <a:r>
              <a:rPr lang="en-GB" sz="2400"/>
              <a:t>	</a:t>
            </a:r>
            <a:r>
              <a:rPr lang="en-GB" sz="2400" i="1"/>
              <a:t>A</a:t>
            </a:r>
            <a:r>
              <a:rPr lang="en-GB" sz="2400" baseline="-25000"/>
              <a:t>C</a:t>
            </a:r>
            <a:r>
              <a:rPr lang="en-GB" sz="2400"/>
              <a:t>   =   </a:t>
            </a:r>
            <a:r>
              <a:rPr lang="en-GB" sz="2400" i="1"/>
              <a:t>V</a:t>
            </a:r>
            <a:r>
              <a:rPr lang="en-GB" sz="2400" baseline="-25000"/>
              <a:t>cmax</a:t>
            </a:r>
            <a:r>
              <a:rPr lang="en-GB" sz="2400"/>
              <a:t> (</a:t>
            </a:r>
            <a:r>
              <a:rPr lang="en-GB" sz="2400" i="1"/>
              <a:t>c</a:t>
            </a:r>
            <a:r>
              <a:rPr lang="en-GB" sz="2400" baseline="-25000"/>
              <a:t>i</a:t>
            </a:r>
            <a:r>
              <a:rPr lang="en-GB" sz="2400"/>
              <a:t> – </a:t>
            </a:r>
            <a:r>
              <a:rPr lang="el-GR" sz="2400" i="1">
                <a:solidFill>
                  <a:srgbClr val="FF0000"/>
                </a:solidFill>
              </a:rPr>
              <a:t>Γ*</a:t>
            </a:r>
            <a:r>
              <a:rPr lang="el-GR" sz="2400"/>
              <a:t>)/(</a:t>
            </a:r>
            <a:r>
              <a:rPr lang="en-GB" sz="2400" i="1"/>
              <a:t>c</a:t>
            </a:r>
            <a:r>
              <a:rPr lang="en-GB" sz="2400" baseline="-25000"/>
              <a:t>i </a:t>
            </a:r>
            <a:r>
              <a:rPr lang="en-GB" sz="2400"/>
              <a:t>+ </a:t>
            </a:r>
            <a:r>
              <a:rPr lang="en-GB" sz="2400" i="1">
                <a:solidFill>
                  <a:srgbClr val="FF0000"/>
                </a:solidFill>
              </a:rPr>
              <a:t>K</a:t>
            </a:r>
            <a:r>
              <a:rPr lang="en-GB" sz="2400"/>
              <a:t>)</a:t>
            </a:r>
          </a:p>
          <a:p>
            <a:pPr lvl="1">
              <a:lnSpc>
                <a:spcPts val="3200"/>
              </a:lnSpc>
            </a:pPr>
            <a:r>
              <a:rPr lang="en-GB" sz="2400" i="1"/>
              <a:t>	A</a:t>
            </a:r>
            <a:r>
              <a:rPr lang="en-GB" sz="2400" baseline="-25000"/>
              <a:t>J</a:t>
            </a:r>
            <a:r>
              <a:rPr lang="en-GB" sz="2400"/>
              <a:t>    ≈   </a:t>
            </a:r>
            <a:r>
              <a:rPr lang="el-GR" sz="2400" i="1"/>
              <a:t>φ</a:t>
            </a:r>
            <a:r>
              <a:rPr lang="el-GR" sz="2400" baseline="-25000"/>
              <a:t>0</a:t>
            </a:r>
            <a:r>
              <a:rPr lang="el-GR" sz="2400"/>
              <a:t> </a:t>
            </a:r>
            <a:r>
              <a:rPr lang="en-GB" sz="2400" i="1"/>
              <a:t>I</a:t>
            </a:r>
            <a:r>
              <a:rPr lang="en-GB" sz="2400" baseline="-25000"/>
              <a:t>abs</a:t>
            </a:r>
            <a:r>
              <a:rPr lang="en-GB" sz="2400"/>
              <a:t> (</a:t>
            </a:r>
            <a:r>
              <a:rPr lang="en-GB" sz="2400" i="1"/>
              <a:t>c</a:t>
            </a:r>
            <a:r>
              <a:rPr lang="en-GB" sz="2400" baseline="-25000"/>
              <a:t>i</a:t>
            </a:r>
            <a:r>
              <a:rPr lang="en-GB" sz="2400"/>
              <a:t> – </a:t>
            </a:r>
            <a:r>
              <a:rPr lang="el-GR" sz="2400" i="1">
                <a:solidFill>
                  <a:srgbClr val="FF0000"/>
                </a:solidFill>
              </a:rPr>
              <a:t>Γ*</a:t>
            </a:r>
            <a:r>
              <a:rPr lang="el-GR" sz="2400"/>
              <a:t>)/(</a:t>
            </a:r>
            <a:r>
              <a:rPr lang="en-GB" sz="2400" i="1"/>
              <a:t>c</a:t>
            </a:r>
            <a:r>
              <a:rPr lang="en-GB" sz="2400" baseline="-25000"/>
              <a:t>i </a:t>
            </a:r>
            <a:r>
              <a:rPr lang="en-GB" sz="2400"/>
              <a:t>+ 2</a:t>
            </a:r>
            <a:r>
              <a:rPr lang="el-GR" sz="2400" i="1">
                <a:solidFill>
                  <a:srgbClr val="FF0000"/>
                </a:solidFill>
              </a:rPr>
              <a:t>Γ*</a:t>
            </a:r>
            <a:r>
              <a:rPr lang="en-GB" sz="2400"/>
              <a:t>)</a:t>
            </a:r>
          </a:p>
          <a:p>
            <a:pPr lvl="1">
              <a:lnSpc>
                <a:spcPts val="3200"/>
              </a:lnSpc>
            </a:pPr>
            <a:endParaRPr lang="en-GB" sz="2400"/>
          </a:p>
          <a:p>
            <a:pPr lvl="1">
              <a:lnSpc>
                <a:spcPts val="3200"/>
              </a:lnSpc>
            </a:pPr>
            <a:r>
              <a:rPr lang="en-GB" sz="2400"/>
              <a:t>leading to</a:t>
            </a:r>
          </a:p>
          <a:p>
            <a:pPr lvl="1">
              <a:lnSpc>
                <a:spcPts val="3200"/>
              </a:lnSpc>
            </a:pPr>
            <a:r>
              <a:rPr lang="en-GB" sz="2400" i="1"/>
              <a:t>	V</a:t>
            </a:r>
            <a:r>
              <a:rPr lang="en-GB" sz="2400" baseline="-25000"/>
              <a:t>cmax</a:t>
            </a:r>
            <a:r>
              <a:rPr lang="en-GB" sz="2400"/>
              <a:t>  ≈   </a:t>
            </a:r>
            <a:r>
              <a:rPr lang="el-GR" sz="2400" i="1"/>
              <a:t>φ</a:t>
            </a:r>
            <a:r>
              <a:rPr lang="el-GR" sz="2400" baseline="-25000"/>
              <a:t>0</a:t>
            </a:r>
            <a:r>
              <a:rPr lang="el-GR" sz="2400"/>
              <a:t> </a:t>
            </a:r>
            <a:r>
              <a:rPr lang="en-GB" sz="2400" i="1"/>
              <a:t>I</a:t>
            </a:r>
            <a:r>
              <a:rPr lang="en-GB" sz="2400" baseline="-25000"/>
              <a:t>abs</a:t>
            </a:r>
            <a:r>
              <a:rPr lang="en-GB" sz="2400"/>
              <a:t> (</a:t>
            </a:r>
            <a:r>
              <a:rPr lang="en-GB" sz="2400" i="1"/>
              <a:t>c</a:t>
            </a:r>
            <a:r>
              <a:rPr lang="en-GB" sz="2400" baseline="-25000"/>
              <a:t>i</a:t>
            </a:r>
            <a:r>
              <a:rPr lang="en-GB" sz="2400"/>
              <a:t> +</a:t>
            </a:r>
            <a:r>
              <a:rPr lang="en-GB" sz="2400">
                <a:solidFill>
                  <a:srgbClr val="FF0000"/>
                </a:solidFill>
              </a:rPr>
              <a:t> </a:t>
            </a:r>
            <a:r>
              <a:rPr lang="en-GB" sz="2400" i="1">
                <a:solidFill>
                  <a:srgbClr val="FF0000"/>
                </a:solidFill>
              </a:rPr>
              <a:t>K</a:t>
            </a:r>
            <a:r>
              <a:rPr lang="el-GR" sz="2400"/>
              <a:t>)/(</a:t>
            </a:r>
            <a:r>
              <a:rPr lang="en-GB" sz="2400" i="1"/>
              <a:t>c</a:t>
            </a:r>
            <a:r>
              <a:rPr lang="en-GB" sz="2400" baseline="-25000"/>
              <a:t>i </a:t>
            </a:r>
            <a:r>
              <a:rPr lang="en-GB" sz="2400"/>
              <a:t>+ 2</a:t>
            </a:r>
            <a:r>
              <a:rPr lang="el-GR" sz="2400" i="1">
                <a:solidFill>
                  <a:srgbClr val="FF0000"/>
                </a:solidFill>
              </a:rPr>
              <a:t>Γ*</a:t>
            </a:r>
            <a:r>
              <a:rPr lang="en-GB" sz="2400"/>
              <a:t>)</a:t>
            </a:r>
            <a:endParaRPr lang="en-GB" sz="2400" i="1"/>
          </a:p>
          <a:p>
            <a:pPr lvl="1">
              <a:lnSpc>
                <a:spcPts val="3200"/>
              </a:lnSpc>
            </a:pPr>
            <a:endParaRPr lang="en-GB" sz="2400"/>
          </a:p>
          <a:p>
            <a:pPr lvl="1">
              <a:lnSpc>
                <a:spcPts val="3200"/>
              </a:lnSpc>
            </a:pPr>
            <a:r>
              <a:rPr lang="en-GB" sz="2400"/>
              <a:t> </a:t>
            </a:r>
          </a:p>
          <a:p>
            <a:pPr lvl="3">
              <a:lnSpc>
                <a:spcPts val="3200"/>
              </a:lnSpc>
            </a:pPr>
            <a:endParaRPr lang="en-GB" sz="24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Co-ordination hypothesis for the regulation of </a:t>
            </a:r>
            <a:r>
              <a:rPr lang="en-GB" sz="3200" i="1"/>
              <a:t>V</a:t>
            </a:r>
            <a:r>
              <a:rPr lang="en-GB" sz="3200" baseline="-25000"/>
              <a:t>cmax</a:t>
            </a:r>
            <a:endParaRPr lang="en-US" sz="3200"/>
          </a:p>
        </p:txBody>
      </p:sp>
      <p:sp>
        <p:nvSpPr>
          <p:cNvPr id="3" name="TextBox 2"/>
          <p:cNvSpPr txBox="1"/>
          <p:nvPr/>
        </p:nvSpPr>
        <p:spPr>
          <a:xfrm>
            <a:off x="5648960" y="6390640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Dong et al. (2017) Biogeosciences</a:t>
            </a:r>
          </a:p>
        </p:txBody>
      </p:sp>
    </p:spTree>
    <p:extLst>
      <p:ext uri="{BB962C8B-B14F-4D97-AF65-F5344CB8AC3E}">
        <p14:creationId xmlns:p14="http://schemas.microsoft.com/office/powerpoint/2010/main" val="109714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672" y="1964110"/>
            <a:ext cx="8492528" cy="2952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200"/>
              </a:lnSpc>
              <a:buFont typeface="Arial"/>
              <a:buChar char="•"/>
            </a:pPr>
            <a:endParaRPr lang="en-US" sz="2400"/>
          </a:p>
          <a:p>
            <a:pPr marL="457200" indent="-457200">
              <a:lnSpc>
                <a:spcPts val="3200"/>
              </a:lnSpc>
              <a:buFont typeface="Arial"/>
              <a:buChar char="•"/>
            </a:pPr>
            <a:r>
              <a:rPr lang="en-US" sz="2400" i="1"/>
              <a:t>V</a:t>
            </a:r>
            <a:r>
              <a:rPr lang="en-US" sz="2400" baseline="-25000"/>
              <a:t>cmax</a:t>
            </a:r>
            <a:r>
              <a:rPr lang="en-US" sz="2400"/>
              <a:t> varies inversely with </a:t>
            </a:r>
            <a:r>
              <a:rPr lang="el-GR" sz="2400" i="1"/>
              <a:t>χ</a:t>
            </a:r>
            <a:r>
              <a:rPr lang="en-GB" sz="2400"/>
              <a:t>, and also depends on light and temperature:</a:t>
            </a:r>
            <a:endParaRPr lang="en-US" sz="2400" i="1"/>
          </a:p>
          <a:p>
            <a:pPr marL="800100" lvl="1" indent="-342900">
              <a:lnSpc>
                <a:spcPts val="3200"/>
              </a:lnSpc>
              <a:buFont typeface="Wingdings" charset="2"/>
              <a:buChar char="Ø"/>
            </a:pPr>
            <a:endParaRPr lang="en-US" sz="2200">
              <a:latin typeface="Wingdings"/>
              <a:ea typeface="Wingdings"/>
              <a:cs typeface="Wingdings"/>
              <a:sym typeface="Wingdings"/>
            </a:endParaRPr>
          </a:p>
          <a:p>
            <a:pPr lvl="1">
              <a:lnSpc>
                <a:spcPts val="3200"/>
              </a:lnSpc>
            </a:pPr>
            <a:r>
              <a:rPr lang="en-US" sz="220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200"/>
              <a:t> in proportion to PAR</a:t>
            </a:r>
            <a:r>
              <a:rPr lang="el-GR" sz="2200"/>
              <a:t> (</a:t>
            </a:r>
            <a:r>
              <a:rPr lang="el-GR" sz="2200" i="1"/>
              <a:t>Ι</a:t>
            </a:r>
            <a:r>
              <a:rPr lang="en-GB" sz="2200" baseline="-25000"/>
              <a:t>abs</a:t>
            </a:r>
            <a:r>
              <a:rPr lang="en-GB" sz="2200"/>
              <a:t>)</a:t>
            </a:r>
            <a:endParaRPr lang="en-US" sz="2200"/>
          </a:p>
          <a:p>
            <a:pPr lvl="1">
              <a:lnSpc>
                <a:spcPts val="3200"/>
              </a:lnSpc>
            </a:pPr>
            <a:r>
              <a:rPr lang="en-US" sz="220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200"/>
              <a:t> with growth temperature (</a:t>
            </a:r>
            <a:r>
              <a:rPr lang="en-US" sz="2200" i="1">
                <a:solidFill>
                  <a:srgbClr val="FF0000"/>
                </a:solidFill>
              </a:rPr>
              <a:t>K</a:t>
            </a:r>
            <a:r>
              <a:rPr lang="el-GR" sz="2200" i="1"/>
              <a:t> &gt;&gt; </a:t>
            </a:r>
            <a:r>
              <a:rPr lang="el-GR" sz="2200" i="1">
                <a:solidFill>
                  <a:srgbClr val="FF0000"/>
                </a:solidFill>
              </a:rPr>
              <a:t>Γ*</a:t>
            </a:r>
            <a:r>
              <a:rPr lang="el-GR" sz="2200"/>
              <a:t>)</a:t>
            </a:r>
            <a:r>
              <a:rPr lang="en-US" sz="2200"/>
              <a:t>, but less steeply than the 		“instantaneous” response shown by lab measurements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Consequences</a:t>
            </a:r>
          </a:p>
        </p:txBody>
      </p:sp>
    </p:spTree>
    <p:extLst>
      <p:ext uri="{BB962C8B-B14F-4D97-AF65-F5344CB8AC3E}">
        <p14:creationId xmlns:p14="http://schemas.microsoft.com/office/powerpoint/2010/main" val="75082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wanghan:Desktop:Rd-Vcmax:Manuscript:Figures:Rplot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" y="1035685"/>
            <a:ext cx="4445000" cy="5715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07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/>
              <a:t>Leaf respiration (</a:t>
            </a:r>
            <a:r>
              <a:rPr lang="en-GB" sz="3200" i="1"/>
              <a:t>R</a:t>
            </a:r>
            <a:r>
              <a:rPr lang="en-GB" sz="3200" baseline="-25000"/>
              <a:t>d</a:t>
            </a:r>
            <a:r>
              <a:rPr lang="en-GB" sz="3200"/>
              <a:t>) and </a:t>
            </a:r>
            <a:r>
              <a:rPr lang="en-GB" sz="3200" i="1"/>
              <a:t>V</a:t>
            </a:r>
            <a:r>
              <a:rPr lang="en-GB" sz="3200" baseline="-25000"/>
              <a:t>cmax</a:t>
            </a:r>
            <a:r>
              <a:rPr lang="en-GB" sz="3200"/>
              <a:t> versus growth temperature</a:t>
            </a:r>
            <a:endParaRPr lang="en-US" sz="3200" i="1"/>
          </a:p>
        </p:txBody>
      </p:sp>
      <p:sp>
        <p:nvSpPr>
          <p:cNvPr id="7" name="TextBox 6"/>
          <p:cNvSpPr txBox="1"/>
          <p:nvPr/>
        </p:nvSpPr>
        <p:spPr>
          <a:xfrm>
            <a:off x="5059680" y="2387600"/>
            <a:ext cx="2359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 Wang et al. (in prep.)</a:t>
            </a:r>
          </a:p>
        </p:txBody>
      </p:sp>
    </p:spTree>
    <p:extLst>
      <p:ext uri="{BB962C8B-B14F-4D97-AF65-F5344CB8AC3E}">
        <p14:creationId xmlns:p14="http://schemas.microsoft.com/office/powerpoint/2010/main" val="241128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672" y="1613908"/>
            <a:ext cx="8492528" cy="2542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endParaRPr lang="en-US" sz="2400"/>
          </a:p>
          <a:p>
            <a:pPr marL="342900" indent="-342900">
              <a:lnSpc>
                <a:spcPts val="3200"/>
              </a:lnSpc>
              <a:buFont typeface="Arial"/>
              <a:buChar char="•"/>
            </a:pPr>
            <a:r>
              <a:rPr lang="en-US" sz="2200"/>
              <a:t>higher </a:t>
            </a:r>
            <a:r>
              <a:rPr lang="en-US" sz="2200" i="1"/>
              <a:t>V</a:t>
            </a:r>
            <a:r>
              <a:rPr lang="en-US" sz="2200" baseline="-25000"/>
              <a:t>cmax</a:t>
            </a:r>
            <a:r>
              <a:rPr lang="en-US" sz="2200"/>
              <a:t> in dry environments</a:t>
            </a:r>
          </a:p>
          <a:p>
            <a:pPr marL="342900" indent="-342900">
              <a:lnSpc>
                <a:spcPts val="3200"/>
              </a:lnSpc>
              <a:buFont typeface="Arial"/>
              <a:buChar char="•"/>
            </a:pPr>
            <a:r>
              <a:rPr lang="en-US" sz="2200"/>
              <a:t>higher </a:t>
            </a:r>
            <a:r>
              <a:rPr lang="en-US" sz="2200" i="1"/>
              <a:t>V</a:t>
            </a:r>
            <a:r>
              <a:rPr lang="en-US" sz="2200" baseline="-25000"/>
              <a:t>cmax</a:t>
            </a:r>
            <a:r>
              <a:rPr lang="en-US" sz="2200"/>
              <a:t> at high elevations</a:t>
            </a:r>
          </a:p>
          <a:p>
            <a:pPr lvl="1">
              <a:lnSpc>
                <a:spcPts val="3200"/>
              </a:lnSpc>
            </a:pPr>
            <a:r>
              <a:rPr lang="en-US" sz="2200"/>
              <a:t>		first observed: Körner &amp; Diemer (1987) </a:t>
            </a:r>
            <a:r>
              <a:rPr lang="en-US" sz="2200" i="1"/>
              <a:t>Functional Ecology</a:t>
            </a:r>
          </a:p>
          <a:p>
            <a:pPr lvl="1">
              <a:lnSpc>
                <a:spcPts val="3200"/>
              </a:lnSpc>
            </a:pPr>
            <a:r>
              <a:rPr lang="en-US" sz="2200"/>
              <a:t>		explained: Wang </a:t>
            </a:r>
            <a:r>
              <a:rPr lang="en-US" sz="2200" i="1"/>
              <a:t>et al.</a:t>
            </a:r>
            <a:r>
              <a:rPr lang="en-US" sz="2200"/>
              <a:t> (2016) </a:t>
            </a:r>
            <a:r>
              <a:rPr lang="en-US" sz="2200" i="1"/>
              <a:t>New Phytologist</a:t>
            </a:r>
            <a:r>
              <a:rPr lang="en-US" sz="2200"/>
              <a:t> </a:t>
            </a:r>
          </a:p>
          <a:p>
            <a:pPr marL="342900" indent="-342900">
              <a:lnSpc>
                <a:spcPts val="3200"/>
              </a:lnSpc>
              <a:buFont typeface="Arial"/>
              <a:buChar char="•"/>
            </a:pPr>
            <a:r>
              <a:rPr lang="en-US" sz="2200"/>
              <a:t>slightly lower </a:t>
            </a:r>
            <a:r>
              <a:rPr lang="en-US" sz="2200" i="1"/>
              <a:t>V</a:t>
            </a:r>
            <a:r>
              <a:rPr lang="en-US" sz="2200" baseline="-25000"/>
              <a:t>cmax</a:t>
            </a:r>
            <a:r>
              <a:rPr lang="en-US" sz="2200"/>
              <a:t> at elevated </a:t>
            </a:r>
            <a:r>
              <a:rPr lang="en-US" sz="2200" i="1"/>
              <a:t>c</a:t>
            </a:r>
            <a:r>
              <a:rPr lang="en-US" sz="2200" baseline="-25000"/>
              <a:t>a</a:t>
            </a:r>
            <a:r>
              <a:rPr lang="en-US" sz="2200"/>
              <a:t> (‘down-regulation’)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Some other predictions (also correct)</a:t>
            </a:r>
          </a:p>
        </p:txBody>
      </p:sp>
    </p:spTree>
    <p:extLst>
      <p:ext uri="{BB962C8B-B14F-4D97-AF65-F5344CB8AC3E}">
        <p14:creationId xmlns:p14="http://schemas.microsoft.com/office/powerpoint/2010/main" val="1208282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672" y="1964110"/>
            <a:ext cx="8492528" cy="3737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200"/>
              <a:t>GPP is total CO</a:t>
            </a:r>
            <a:r>
              <a:rPr lang="en-US" sz="2200" baseline="-25000"/>
              <a:t>2</a:t>
            </a:r>
            <a:r>
              <a:rPr lang="en-US" sz="2200"/>
              <a:t> uptake by plants – the basis for life on land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200"/>
              <a:t>Monteith equation: GPP = LUE × fAPAR × IPAR (well supported by data) underlies “LUE models”, with fAPAR from satellite data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200"/>
              <a:t>We can</a:t>
            </a:r>
            <a:r>
              <a:rPr lang="en-US" sz="2200" i="1"/>
              <a:t> explain</a:t>
            </a:r>
            <a:r>
              <a:rPr lang="en-US" sz="2200"/>
              <a:t> it as a consequence of the co-ordination hypothesis. So now we can </a:t>
            </a:r>
            <a:r>
              <a:rPr lang="en-US" sz="2200" i="1"/>
              <a:t>predict </a:t>
            </a:r>
            <a:r>
              <a:rPr lang="en-US" sz="2200"/>
              <a:t>LUE</a:t>
            </a:r>
            <a:r>
              <a:rPr lang="en-GB" sz="2200"/>
              <a:t>: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Ø"/>
            </a:pPr>
            <a:r>
              <a:rPr lang="en-GB" sz="2200"/>
              <a:t>with</a:t>
            </a:r>
            <a:r>
              <a:rPr lang="en-GB" sz="2200" b="1"/>
              <a:t> </a:t>
            </a:r>
            <a:r>
              <a:rPr lang="en-GB" sz="2200" i="1"/>
              <a:t>no</a:t>
            </a:r>
            <a:r>
              <a:rPr lang="en-GB" sz="2200"/>
              <a:t> “plant functional types” (except C</a:t>
            </a:r>
            <a:r>
              <a:rPr lang="en-GB" sz="2200" baseline="-25000"/>
              <a:t>3</a:t>
            </a:r>
            <a:r>
              <a:rPr lang="en-GB" sz="2200"/>
              <a:t> and C</a:t>
            </a:r>
            <a:r>
              <a:rPr lang="en-GB" sz="2200" baseline="-25000"/>
              <a:t>4</a:t>
            </a:r>
            <a:r>
              <a:rPr lang="en-GB" sz="2200"/>
              <a:t> plants)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Ø"/>
            </a:pPr>
            <a:r>
              <a:rPr lang="en-GB" sz="2200" i="1"/>
              <a:t>no</a:t>
            </a:r>
            <a:r>
              <a:rPr lang="en-GB" sz="2200"/>
              <a:t> discontinuities at biome boundaries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Ø"/>
            </a:pPr>
            <a:r>
              <a:rPr lang="en-GB" sz="2200"/>
              <a:t>a realistic response to CO</a:t>
            </a:r>
            <a:r>
              <a:rPr lang="en-GB" sz="2200" baseline="-25000"/>
              <a:t>2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Ø"/>
            </a:pPr>
            <a:r>
              <a:rPr lang="en-GB" sz="2200" i="1"/>
              <a:t>all in contrast with existing LUE models, e.g. MODIS GPP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What controls the light use efficiency (LUE) of gross primary production (GPP)?</a:t>
            </a:r>
          </a:p>
        </p:txBody>
      </p:sp>
    </p:spTree>
    <p:extLst>
      <p:ext uri="{BB962C8B-B14F-4D97-AF65-F5344CB8AC3E}">
        <p14:creationId xmlns:p14="http://schemas.microsoft.com/office/powerpoint/2010/main" val="3038259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20" y="1509078"/>
            <a:ext cx="4274820" cy="1610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60" y="3256280"/>
            <a:ext cx="4792980" cy="181864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A universal LUE model for GPP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040" y="5201920"/>
            <a:ext cx="20615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1">
                <a:latin typeface="Cambria Math"/>
              </a:rPr>
              <a:t>φ</a:t>
            </a:r>
            <a:r>
              <a:rPr lang="en-GB" sz="2800" i="1" baseline="-25000">
                <a:latin typeface="Cambria Math"/>
              </a:rPr>
              <a:t>0</a:t>
            </a:r>
            <a:r>
              <a:rPr lang="en-GB" sz="2800" i="1">
                <a:latin typeface="Cambria Math"/>
              </a:rPr>
              <a:t>  </a:t>
            </a:r>
            <a:r>
              <a:rPr lang="en-GB" sz="2800">
                <a:latin typeface="Cambria Math"/>
              </a:rPr>
              <a:t>=  0.085</a:t>
            </a:r>
          </a:p>
          <a:p>
            <a:r>
              <a:rPr lang="en-GB" sz="2800" i="1">
                <a:latin typeface="Cambria Math"/>
              </a:rPr>
              <a:t>c*   </a:t>
            </a:r>
            <a:r>
              <a:rPr lang="en-GB" sz="2800">
                <a:latin typeface="Cambria Math"/>
              </a:rPr>
              <a:t>=  0.41</a:t>
            </a:r>
          </a:p>
          <a:p>
            <a:r>
              <a:rPr lang="el-GR" sz="2800" i="1">
                <a:latin typeface="Cambria Math"/>
              </a:rPr>
              <a:t>β </a:t>
            </a:r>
            <a:r>
              <a:rPr lang="en-GB" sz="2800" i="1">
                <a:latin typeface="Cambria Math"/>
              </a:rPr>
              <a:t>  </a:t>
            </a:r>
            <a:r>
              <a:rPr lang="el-GR" sz="2800" i="1">
                <a:latin typeface="Cambria Math"/>
              </a:rPr>
              <a:t> </a:t>
            </a:r>
            <a:r>
              <a:rPr lang="en-GB" sz="2800">
                <a:latin typeface="Cambria Math"/>
              </a:rPr>
              <a:t>=</a:t>
            </a:r>
            <a:r>
              <a:rPr lang="en-GB" sz="2800" i="1">
                <a:latin typeface="Cambria Math"/>
              </a:rPr>
              <a:t>  </a:t>
            </a:r>
            <a:r>
              <a:rPr lang="en-GB" sz="2800">
                <a:latin typeface="Cambria Math"/>
              </a:rPr>
              <a:t>146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07347" y="2204720"/>
            <a:ext cx="78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8947" y="3708400"/>
            <a:ext cx="53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98263" y="6488668"/>
            <a:ext cx="3545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Wang </a:t>
            </a:r>
            <a:r>
              <a:rPr lang="en-US" i="1"/>
              <a:t>et al.</a:t>
            </a:r>
            <a:r>
              <a:rPr lang="en-US"/>
              <a:t> (in press) </a:t>
            </a:r>
            <a:r>
              <a:rPr lang="en-US" i="1"/>
              <a:t>Nature Plants</a:t>
            </a:r>
          </a:p>
        </p:txBody>
      </p:sp>
    </p:spTree>
    <p:extLst>
      <p:ext uri="{BB962C8B-B14F-4D97-AF65-F5344CB8AC3E}">
        <p14:creationId xmlns:p14="http://schemas.microsoft.com/office/powerpoint/2010/main" val="1869962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672" y="1964110"/>
            <a:ext cx="8492528" cy="1819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endParaRPr lang="en-US" sz="240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Is the land a sink for anthropogenic CO</a:t>
            </a:r>
            <a:r>
              <a:rPr lang="en-US" sz="2400" baseline="-25000"/>
              <a:t>2</a:t>
            </a:r>
            <a:r>
              <a:rPr lang="en-US" sz="2400"/>
              <a:t>?✔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Is it caused by CO</a:t>
            </a:r>
            <a:r>
              <a:rPr lang="en-US" sz="2400" baseline="-25000"/>
              <a:t>2</a:t>
            </a:r>
            <a:r>
              <a:rPr lang="en-US" sz="2400"/>
              <a:t> fertilization?</a:t>
            </a:r>
            <a:r>
              <a:rPr lang="en-US" sz="2400"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</a:p>
          <a:p>
            <a:pPr>
              <a:lnSpc>
                <a:spcPct val="120000"/>
              </a:lnSpc>
            </a:pPr>
            <a:r>
              <a:rPr lang="en-US" sz="2400">
                <a:latin typeface="Zapf Dingbats"/>
                <a:ea typeface="Zapf Dingbats"/>
                <a:cs typeface="Zapf Dingbats"/>
                <a:sym typeface="Zapf Dingbats"/>
              </a:rPr>
              <a:t>			</a:t>
            </a:r>
            <a:r>
              <a:rPr lang="en-US" sz="2000"/>
              <a:t>(though this attribution is still contested by some)</a:t>
            </a:r>
            <a:endParaRPr lang="en-US" sz="2000">
              <a:latin typeface="Zapf Dingbats"/>
              <a:ea typeface="Zapf Dingbats"/>
              <a:cs typeface="Zapf Dingbats"/>
              <a:sym typeface="Zapf Dingbat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Two questions for carbon cycle science</a:t>
            </a:r>
          </a:p>
        </p:txBody>
      </p:sp>
    </p:spTree>
    <p:extLst>
      <p:ext uri="{BB962C8B-B14F-4D97-AF65-F5344CB8AC3E}">
        <p14:creationId xmlns:p14="http://schemas.microsoft.com/office/powerpoint/2010/main" val="209621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plot0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80" y="427038"/>
            <a:ext cx="6350000" cy="6350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Global data-model comparison of monthly GPP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98263" y="6488668"/>
            <a:ext cx="3545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Wang </a:t>
            </a:r>
            <a:r>
              <a:rPr lang="en-US" i="1"/>
              <a:t>et al.</a:t>
            </a:r>
            <a:r>
              <a:rPr lang="en-US"/>
              <a:t> (in press) </a:t>
            </a:r>
            <a:r>
              <a:rPr lang="en-US" i="1"/>
              <a:t>Nature Plants</a:t>
            </a:r>
          </a:p>
        </p:txBody>
      </p:sp>
    </p:spTree>
    <p:extLst>
      <p:ext uri="{BB962C8B-B14F-4D97-AF65-F5344CB8AC3E}">
        <p14:creationId xmlns:p14="http://schemas.microsoft.com/office/powerpoint/2010/main" val="24793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672" y="1679630"/>
            <a:ext cx="8492528" cy="1718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/>
              <a:t>Comparison with Ainsworth &amp; Long’s (2005) meta-analysis of FACE experiments (≈ 200 ppm CO</a:t>
            </a:r>
            <a:r>
              <a:rPr lang="en-US" sz="2200" baseline="-25000"/>
              <a:t>2</a:t>
            </a:r>
            <a:r>
              <a:rPr lang="en-US" sz="2200"/>
              <a:t> enhancement):</a:t>
            </a:r>
          </a:p>
          <a:p>
            <a:pPr>
              <a:lnSpc>
                <a:spcPts val="3200"/>
              </a:lnSpc>
            </a:pPr>
            <a:endParaRPr lang="en-US" sz="2400"/>
          </a:p>
          <a:p>
            <a:pPr>
              <a:lnSpc>
                <a:spcPts val="3200"/>
              </a:lnSpc>
            </a:pPr>
            <a:r>
              <a:rPr lang="en-US" sz="2400"/>
              <a:t>	</a:t>
            </a:r>
            <a:endParaRPr lang="en-US" sz="2400" i="1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Data-model comparison of CO</a:t>
            </a:r>
            <a:r>
              <a:rPr lang="en-US" sz="3200" baseline="-25000"/>
              <a:t>2</a:t>
            </a:r>
            <a:r>
              <a:rPr lang="en-US" sz="3200"/>
              <a:t> effects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067088"/>
              </p:ext>
            </p:extLst>
          </p:nvPr>
        </p:nvGraphicFramePr>
        <p:xfrm>
          <a:off x="1524000" y="3246120"/>
          <a:ext cx="6096000" cy="154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480"/>
                <a:gridCol w="1696720"/>
                <a:gridCol w="1320800"/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meta-analysis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model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0"/>
                        <a:t>Light</a:t>
                      </a:r>
                      <a:r>
                        <a:rPr lang="en-US" i="0" baseline="0"/>
                        <a:t> use efficiency</a:t>
                      </a:r>
                      <a:endParaRPr lang="en-US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  12.2 </a:t>
                      </a:r>
                      <a:r>
                        <a:rPr lang="en-US" sz="1800" baseline="0"/>
                        <a:t> </a:t>
                      </a:r>
                      <a:r>
                        <a:rPr lang="en-US" sz="1800"/>
                        <a:t>±   9 %	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  15.2 %</a:t>
                      </a:r>
                      <a:endParaRPr lang="en-US"/>
                    </a:p>
                  </a:txBody>
                  <a:tcPr/>
                </a:tc>
              </a:tr>
              <a:tr h="436880">
                <a:tc>
                  <a:txBody>
                    <a:bodyPr/>
                    <a:lstStyle/>
                    <a:p>
                      <a:r>
                        <a:rPr lang="en-US"/>
                        <a:t>Water</a:t>
                      </a:r>
                      <a:r>
                        <a:rPr lang="en-US" baseline="0"/>
                        <a:t> use efficiency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  54.3  ± 17 %	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   55 %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Stomatal conductance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–20.0      ± 3 %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–15.0 %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98263" y="6488668"/>
            <a:ext cx="3545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Wang </a:t>
            </a:r>
            <a:r>
              <a:rPr lang="en-US" i="1"/>
              <a:t>et al.</a:t>
            </a:r>
            <a:r>
              <a:rPr lang="en-US"/>
              <a:t> (in press) </a:t>
            </a:r>
            <a:r>
              <a:rPr lang="en-US" i="1"/>
              <a:t>Nature Plants</a:t>
            </a:r>
          </a:p>
        </p:txBody>
      </p:sp>
    </p:spTree>
    <p:extLst>
      <p:ext uri="{BB962C8B-B14F-4D97-AF65-F5344CB8AC3E}">
        <p14:creationId xmlns:p14="http://schemas.microsoft.com/office/powerpoint/2010/main" val="1556918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672" y="1435790"/>
            <a:ext cx="8492528" cy="5361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GB" sz="2200"/>
              <a:t>ESA project:</a:t>
            </a:r>
            <a:r>
              <a:rPr lang="en-GB" sz="2200">
                <a:solidFill>
                  <a:srgbClr val="008000"/>
                </a:solidFill>
              </a:rPr>
              <a:t> </a:t>
            </a:r>
            <a:r>
              <a:rPr lang="en-GB" sz="2200">
                <a:solidFill>
                  <a:srgbClr val="008000"/>
                </a:solidFill>
                <a:hlinkClick r:id="rId2"/>
              </a:rPr>
              <a:t>https://terra-p.vito.be/</a:t>
            </a:r>
            <a:endParaRPr lang="en-GB" sz="2200">
              <a:solidFill>
                <a:srgbClr val="008000"/>
              </a:solidFill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Diurnal cycle, diffuse light effects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Effects of soil chemistry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From GPP to NPP to BP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C allocation, nutrient demands, role of mycorrhizae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Evolutionary stable strategies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From leaf C to fAPAR =&gt; “closing the loop”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Life forms and phenological strategies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Competition and co-existence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Next-generation land model, with a much stronger theoretical 	and empirical basis than current models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sz="240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Next steps?</a:t>
            </a:r>
          </a:p>
        </p:txBody>
      </p:sp>
    </p:spTree>
    <p:extLst>
      <p:ext uri="{BB962C8B-B14F-4D97-AF65-F5344CB8AC3E}">
        <p14:creationId xmlns:p14="http://schemas.microsoft.com/office/powerpoint/2010/main" val="2359639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672" y="1964110"/>
            <a:ext cx="8492528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endParaRPr lang="en-US" sz="240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What is the future of the land carbon sink?</a:t>
            </a:r>
            <a:endParaRPr lang="en-US" sz="2800" b="1">
              <a:latin typeface="Zapf Dingbats"/>
              <a:ea typeface="Zapf Dingbats"/>
              <a:cs typeface="Zapf Dingbats"/>
              <a:sym typeface="Zapf Dingbat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One more question</a:t>
            </a:r>
          </a:p>
        </p:txBody>
      </p:sp>
    </p:spTree>
    <p:extLst>
      <p:ext uri="{BB962C8B-B14F-4D97-AF65-F5344CB8AC3E}">
        <p14:creationId xmlns:p14="http://schemas.microsoft.com/office/powerpoint/2010/main" val="231267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672" y="1964110"/>
            <a:ext cx="8492528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endParaRPr lang="en-US" sz="240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What is the future of the land carbon sink? </a:t>
            </a:r>
            <a:r>
              <a:rPr lang="en-US" sz="3000" b="1"/>
              <a:t>???</a:t>
            </a:r>
            <a:endParaRPr lang="en-US" sz="3000" b="1">
              <a:latin typeface="Zapf Dingbats"/>
              <a:ea typeface="Zapf Dingbats"/>
              <a:cs typeface="Zapf Dingbats"/>
              <a:sym typeface="Zapf Dingbat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One more question</a:t>
            </a:r>
          </a:p>
        </p:txBody>
      </p:sp>
    </p:spTree>
    <p:extLst>
      <p:ext uri="{BB962C8B-B14F-4D97-AF65-F5344CB8AC3E}">
        <p14:creationId xmlns:p14="http://schemas.microsoft.com/office/powerpoint/2010/main" val="414621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672" y="1964110"/>
            <a:ext cx="8492528" cy="1819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endParaRPr lang="en-US" sz="240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Future projections diverge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Many land properties are not well captured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Major differences in process representations – historical legacy?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The current state of the art</a:t>
            </a:r>
          </a:p>
        </p:txBody>
      </p:sp>
    </p:spTree>
    <p:extLst>
      <p:ext uri="{BB962C8B-B14F-4D97-AF65-F5344CB8AC3E}">
        <p14:creationId xmlns:p14="http://schemas.microsoft.com/office/powerpoint/2010/main" val="343311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672" y="1964110"/>
            <a:ext cx="8492528" cy="4035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endParaRPr lang="en-US" sz="240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Future projections continue to diverge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Many land properties not well captured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Major differences in process representations – historical legacy?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sz="2400"/>
          </a:p>
          <a:p>
            <a:pPr marL="800100" lvl="1" indent="-342900">
              <a:lnSpc>
                <a:spcPct val="120000"/>
              </a:lnSpc>
              <a:buFont typeface="Wingdings" charset="2"/>
              <a:buChar char="q"/>
            </a:pPr>
            <a:r>
              <a:rPr lang="en-US" sz="2400">
                <a:solidFill>
                  <a:srgbClr val="008000"/>
                </a:solidFill>
              </a:rPr>
              <a:t>Vast increase in observations since the 1980s (CO</a:t>
            </a:r>
            <a:r>
              <a:rPr lang="en-US" sz="2400" baseline="-25000">
                <a:solidFill>
                  <a:srgbClr val="008000"/>
                </a:solidFill>
              </a:rPr>
              <a:t>2</a:t>
            </a:r>
            <a:r>
              <a:rPr lang="en-US" sz="2400">
                <a:solidFill>
                  <a:srgbClr val="008000"/>
                </a:solidFill>
              </a:rPr>
              <a:t> and other tracer concentrations, local CO2 and </a:t>
            </a:r>
            <a:r>
              <a:rPr lang="el-GR" sz="2400" i="1">
                <a:solidFill>
                  <a:srgbClr val="008000"/>
                </a:solidFill>
              </a:rPr>
              <a:t>λ</a:t>
            </a:r>
            <a:r>
              <a:rPr lang="en-GB" sz="2400" i="1">
                <a:solidFill>
                  <a:srgbClr val="008000"/>
                </a:solidFill>
              </a:rPr>
              <a:t>E </a:t>
            </a:r>
            <a:r>
              <a:rPr lang="en-US" sz="2400">
                <a:solidFill>
                  <a:srgbClr val="008000"/>
                </a:solidFill>
              </a:rPr>
              <a:t>fluxes, plant data compilations,  raised-CO</a:t>
            </a:r>
            <a:r>
              <a:rPr lang="en-US" sz="2400" baseline="-25000">
                <a:solidFill>
                  <a:srgbClr val="008000"/>
                </a:solidFill>
              </a:rPr>
              <a:t>2</a:t>
            </a:r>
            <a:r>
              <a:rPr lang="en-US" sz="2400">
                <a:solidFill>
                  <a:srgbClr val="008000"/>
                </a:solidFill>
              </a:rPr>
              <a:t> experiments, remotely sensed data, palaeodata...)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The current state of the art</a:t>
            </a:r>
          </a:p>
        </p:txBody>
      </p:sp>
    </p:spTree>
    <p:extLst>
      <p:ext uri="{BB962C8B-B14F-4D97-AF65-F5344CB8AC3E}">
        <p14:creationId xmlns:p14="http://schemas.microsoft.com/office/powerpoint/2010/main" val="1096653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672" y="1964110"/>
            <a:ext cx="8492528" cy="351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endParaRPr lang="en-US" sz="240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They are neither coherent nor transparent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“Improvement”  =  adding new processes and parameters</a:t>
            </a:r>
          </a:p>
          <a:p>
            <a:pPr marL="1800000" lvl="5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i="1"/>
              <a:t>instead of re-examining the old ones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/>
              <a:t>Observations used almost exclusively for “benchmarking” model outputs</a:t>
            </a:r>
          </a:p>
          <a:p>
            <a:pPr marL="1800000" lvl="4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i="1"/>
              <a:t>instead of exploring and testing model processes</a:t>
            </a:r>
            <a:endParaRPr lang="en-US" sz="2400" i="1"/>
          </a:p>
          <a:p>
            <a:pPr>
              <a:lnSpc>
                <a:spcPct val="120000"/>
              </a:lnSpc>
            </a:pPr>
            <a:endParaRPr lang="en-US" sz="240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Land models are going nowhere, very fast</a:t>
            </a:r>
          </a:p>
        </p:txBody>
      </p:sp>
    </p:spTree>
    <p:extLst>
      <p:ext uri="{BB962C8B-B14F-4D97-AF65-F5344CB8AC3E}">
        <p14:creationId xmlns:p14="http://schemas.microsoft.com/office/powerpoint/2010/main" val="127955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21</a:t>
            </a:r>
            <a:r>
              <a:rPr lang="en-US" sz="3200" baseline="30000"/>
              <a:t>st</a:t>
            </a:r>
            <a:r>
              <a:rPr lang="en-US" sz="3200"/>
              <a:t> century land C uptake in models:</a:t>
            </a:r>
            <a:br>
              <a:rPr lang="en-US" sz="3200"/>
            </a:br>
            <a:r>
              <a:rPr lang="en-US" sz="2600" i="1"/>
              <a:t>no agreement and no convergence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15148" y="6361084"/>
            <a:ext cx="548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Prentice</a:t>
            </a:r>
            <a:r>
              <a:rPr lang="en-US" i="1"/>
              <a:t> et al.</a:t>
            </a:r>
            <a:r>
              <a:rPr lang="en-US"/>
              <a:t> (2015) </a:t>
            </a:r>
            <a:r>
              <a:rPr lang="en-US" i="1"/>
              <a:t>Atmospheric Chemistry and Physics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01520" y="5598160"/>
            <a:ext cx="425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       2001                 2007                  2013       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562100"/>
            <a:ext cx="59690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2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1083</Words>
  <Application>Microsoft Macintosh PowerPoint</Application>
  <PresentationFormat>On-screen Show (4:3)</PresentationFormat>
  <Paragraphs>204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Representation of the terrestrial carbon cycle in Earth System models: problems and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21st century land C uptake in models: no agreement and no convergence</vt:lpstr>
      <vt:lpstr>Primary production and latent heat flux in models:  mostly outside the accepted range</vt:lpstr>
      <vt:lpstr>PowerPoint Presentation</vt:lpstr>
      <vt:lpstr>PowerPoint Presentation</vt:lpstr>
      <vt:lpstr>CO2 seasonal cycle in the northern atmosphere: amplitude predicted poorly, amplification too small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response of ln {χ/(1 – χ)} to drivers</vt:lpstr>
      <vt:lpstr>PowerPoint Presentation</vt:lpstr>
      <vt:lpstr>PowerPoint Presentation</vt:lpstr>
      <vt:lpstr>PowerPoint Presentation</vt:lpstr>
      <vt:lpstr>PowerPoint Presentation</vt:lpstr>
      <vt:lpstr>Leaf respiration (Rd) and Vcmax versus growth temperature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Iain Colin Prentice</dc:creator>
  <cp:lastModifiedBy>Iain Colin Prentice</cp:lastModifiedBy>
  <cp:revision>231</cp:revision>
  <dcterms:created xsi:type="dcterms:W3CDTF">2015-01-25T17:16:09Z</dcterms:created>
  <dcterms:modified xsi:type="dcterms:W3CDTF">2017-09-09T12:12:45Z</dcterms:modified>
</cp:coreProperties>
</file>