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71" r:id="rId3"/>
    <p:sldId id="272" r:id="rId4"/>
    <p:sldId id="273" r:id="rId5"/>
    <p:sldId id="265" r:id="rId6"/>
    <p:sldId id="275" r:id="rId7"/>
    <p:sldId id="276" r:id="rId8"/>
    <p:sldId id="287" r:id="rId9"/>
    <p:sldId id="296" r:id="rId10"/>
    <p:sldId id="301" r:id="rId11"/>
    <p:sldId id="298" r:id="rId12"/>
    <p:sldId id="290" r:id="rId13"/>
    <p:sldId id="297" r:id="rId14"/>
    <p:sldId id="291" r:id="rId15"/>
    <p:sldId id="293" r:id="rId16"/>
    <p:sldId id="294" r:id="rId17"/>
    <p:sldId id="302" r:id="rId18"/>
    <p:sldId id="299" r:id="rId19"/>
    <p:sldId id="261" r:id="rId20"/>
    <p:sldId id="270" r:id="rId21"/>
    <p:sldId id="30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78"/>
    <p:restoredTop sz="94718"/>
  </p:normalViewPr>
  <p:slideViewPr>
    <p:cSldViewPr snapToGrid="0" snapToObjects="1">
      <p:cViewPr>
        <p:scale>
          <a:sx n="87" d="100"/>
          <a:sy n="87" d="100"/>
        </p:scale>
        <p:origin x="568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F13C0-CFE7-E947-A3B7-EF5909578B73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4F737-23CD-7144-82CF-442FCE1C6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77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4F737-23CD-7144-82CF-442FCE1C60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15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64E0-63CB-2F40-B70F-0368D3CA445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5E77-C9A7-0140-917F-B3C9B46F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26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64E0-63CB-2F40-B70F-0368D3CA445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5E77-C9A7-0140-917F-B3C9B46F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13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64E0-63CB-2F40-B70F-0368D3CA445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5E77-C9A7-0140-917F-B3C9B46F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7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64E0-63CB-2F40-B70F-0368D3CA445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5E77-C9A7-0140-917F-B3C9B46F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80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64E0-63CB-2F40-B70F-0368D3CA445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5E77-C9A7-0140-917F-B3C9B46F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93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64E0-63CB-2F40-B70F-0368D3CA445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5E77-C9A7-0140-917F-B3C9B46F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6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64E0-63CB-2F40-B70F-0368D3CA445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5E77-C9A7-0140-917F-B3C9B46F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5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64E0-63CB-2F40-B70F-0368D3CA445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5E77-C9A7-0140-917F-B3C9B46F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7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64E0-63CB-2F40-B70F-0368D3CA445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5E77-C9A7-0140-917F-B3C9B46F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04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64E0-63CB-2F40-B70F-0368D3CA445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5E77-C9A7-0140-917F-B3C9B46F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0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64E0-63CB-2F40-B70F-0368D3CA445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5E77-C9A7-0140-917F-B3C9B46F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2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6000">
              <a:srgbClr val="002060"/>
            </a:gs>
            <a:gs pos="100000">
              <a:schemeClr val="accent5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D64E0-63CB-2F40-B70F-0368D3CA445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85E77-C9A7-0140-917F-B3C9B46F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gif"/><Relationship Id="rId3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Numerical simulations of tornadoes in complex urban landscape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Val Jewtoukoff, Paul </a:t>
            </a:r>
            <a:r>
              <a:rPr lang="en-US" dirty="0" err="1" smtClean="0">
                <a:solidFill>
                  <a:schemeClr val="bg1"/>
                </a:solidFill>
              </a:rPr>
              <a:t>Markowski</a:t>
            </a:r>
            <a:r>
              <a:rPr lang="en-US" dirty="0" smtClean="0">
                <a:solidFill>
                  <a:schemeClr val="bg1"/>
                </a:solidFill>
              </a:rPr>
              <a:t>, Yvette Richardson, Mike </a:t>
            </a:r>
            <a:r>
              <a:rPr lang="en-US" dirty="0" err="1" smtClean="0">
                <a:solidFill>
                  <a:schemeClr val="bg1"/>
                </a:solidFill>
              </a:rPr>
              <a:t>Kinzel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Pennsylvania State University, Pennsylvania, USA</a:t>
            </a:r>
          </a:p>
        </p:txBody>
      </p:sp>
    </p:spTree>
    <p:extLst>
      <p:ext uri="{BB962C8B-B14F-4D97-AF65-F5344CB8AC3E}">
        <p14:creationId xmlns:p14="http://schemas.microsoft.com/office/powerpoint/2010/main" val="142383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(</a:t>
            </a:r>
            <a:r>
              <a:rPr lang="en-US" sz="2800" dirty="0" smtClean="0">
                <a:solidFill>
                  <a:schemeClr val="bg1"/>
                </a:solidFill>
              </a:rPr>
              <a:t>a</a:t>
            </a:r>
            <a:r>
              <a:rPr lang="en-US" sz="2800" dirty="0" smtClean="0">
                <a:solidFill>
                  <a:schemeClr val="bg1"/>
                </a:solidFill>
              </a:rPr>
              <a:t>ll the </a:t>
            </a:r>
            <a:r>
              <a:rPr lang="en-US" sz="2800" dirty="0" smtClean="0">
                <a:solidFill>
                  <a:schemeClr val="bg1"/>
                </a:solidFill>
              </a:rPr>
              <a:t>a</a:t>
            </a:r>
            <a:r>
              <a:rPr lang="en-US" sz="2800" dirty="0" smtClean="0">
                <a:solidFill>
                  <a:schemeClr val="bg1"/>
                </a:solidFill>
              </a:rPr>
              <a:t>nimations have been degraded and rescale compared to the original presentation to meet size requirements </a:t>
            </a:r>
            <a:r>
              <a:rPr lang="mr-IN" sz="2800" dirty="0" smtClean="0">
                <a:solidFill>
                  <a:schemeClr val="bg1"/>
                </a:solidFill>
              </a:rPr>
              <a:t>–</a:t>
            </a:r>
            <a:r>
              <a:rPr lang="en-US" sz="2800" dirty="0" smtClean="0">
                <a:solidFill>
                  <a:schemeClr val="bg1"/>
                </a:solidFill>
              </a:rPr>
              <a:t> one of the animations has simply been deleted)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05963"/>
            <a:ext cx="5181600" cy="279066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65389"/>
            <a:ext cx="5181600" cy="3271810"/>
          </a:xfrm>
        </p:spPr>
      </p:pic>
    </p:spTree>
    <p:extLst>
      <p:ext uri="{BB962C8B-B14F-4D97-AF65-F5344CB8AC3E}">
        <p14:creationId xmlns:p14="http://schemas.microsoft.com/office/powerpoint/2010/main" val="149494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450" y="1825625"/>
            <a:ext cx="5437100" cy="4351338"/>
          </a:xfrm>
        </p:spPr>
      </p:pic>
    </p:spTree>
    <p:extLst>
      <p:ext uri="{BB962C8B-B14F-4D97-AF65-F5344CB8AC3E}">
        <p14:creationId xmlns:p14="http://schemas.microsoft.com/office/powerpoint/2010/main" val="61884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Methodology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Tornado on isolated “buildings”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Tornado in complex urban landscape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Summary and perspectives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6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0" y="1825625"/>
            <a:ext cx="8393219" cy="43513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Tornado on complex urban landscape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3972" y="4317641"/>
            <a:ext cx="4517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Park Forest suburb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506422" y="2510448"/>
            <a:ext cx="432262" cy="225838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52701" y="2838642"/>
            <a:ext cx="199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EF3</a:t>
            </a:r>
            <a:b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tornado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52499" y="4768836"/>
            <a:ext cx="2496011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>
            <a:off x="3121566" y="3119789"/>
            <a:ext cx="1008435" cy="103970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97333" y="2607840"/>
            <a:ext cx="199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15 m/s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8805" y="4952373"/>
            <a:ext cx="199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750 m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1157" r="10689" b="15901"/>
          <a:stretch/>
        </p:blipFill>
        <p:spPr>
          <a:xfrm>
            <a:off x="6826599" y="1493119"/>
            <a:ext cx="5365401" cy="26827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55212" y="1993805"/>
            <a:ext cx="893774" cy="7425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711464" y="2983830"/>
            <a:ext cx="1734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Pennstate</a:t>
            </a:r>
            <a:endParaRPr lang="en-US" sz="2400" dirty="0" smtClean="0"/>
          </a:p>
        </p:txBody>
      </p:sp>
      <p:cxnSp>
        <p:nvCxnSpPr>
          <p:cNvPr id="19" name="Straight Arrow Connector 18"/>
          <p:cNvCxnSpPr>
            <a:stCxn id="9" idx="2"/>
          </p:cNvCxnSpPr>
          <p:nvPr/>
        </p:nvCxnSpPr>
        <p:spPr>
          <a:xfrm flipH="1">
            <a:off x="8200103" y="2736325"/>
            <a:ext cx="1996" cy="158131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3"/>
          </p:cNvCxnSpPr>
          <p:nvPr/>
        </p:nvCxnSpPr>
        <p:spPr>
          <a:xfrm flipV="1">
            <a:off x="5572705" y="5176684"/>
            <a:ext cx="3076281" cy="652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655086" y="5303814"/>
            <a:ext cx="199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1000 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451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96" y="1825625"/>
            <a:ext cx="8079407" cy="4351338"/>
          </a:xfrm>
        </p:spPr>
      </p:pic>
    </p:spTree>
    <p:extLst>
      <p:ext uri="{BB962C8B-B14F-4D97-AF65-F5344CB8AC3E}">
        <p14:creationId xmlns:p14="http://schemas.microsoft.com/office/powerpoint/2010/main" val="5540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450" y="1825625"/>
            <a:ext cx="5437100" cy="4351338"/>
          </a:xfrm>
        </p:spPr>
      </p:pic>
    </p:spTree>
    <p:extLst>
      <p:ext uri="{BB962C8B-B14F-4D97-AF65-F5344CB8AC3E}">
        <p14:creationId xmlns:p14="http://schemas.microsoft.com/office/powerpoint/2010/main" val="188228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Using volume rendering</a:t>
            </a:r>
            <a:r>
              <a:rPr lang="mr-IN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95" y="1825625"/>
            <a:ext cx="8391009" cy="4351338"/>
          </a:xfrm>
        </p:spPr>
      </p:pic>
    </p:spTree>
    <p:extLst>
      <p:ext uri="{BB962C8B-B14F-4D97-AF65-F5344CB8AC3E}">
        <p14:creationId xmlns:p14="http://schemas.microsoft.com/office/powerpoint/2010/main" val="97176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Pressure on buildings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0" y="1825625"/>
            <a:ext cx="8393219" cy="4351338"/>
          </a:xfrm>
        </p:spPr>
      </p:pic>
    </p:spTree>
    <p:extLst>
      <p:ext uri="{BB962C8B-B14F-4D97-AF65-F5344CB8AC3E}">
        <p14:creationId xmlns:p14="http://schemas.microsoft.com/office/powerpoint/2010/main" val="57170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Methodology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Tornado on isolated “buildings”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Tornado in complex urban landscape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Summary and perspectives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4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Summary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Novel approach to simulate tornado with structures: CM1-StarCCM+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Opportunity to better understand the interaction between tornado and structures: sensitivity tests (different tornadoes, different geometries), angular </a:t>
            </a:r>
            <a:r>
              <a:rPr lang="en-US" dirty="0" smtClean="0">
                <a:solidFill>
                  <a:schemeClr val="bg1"/>
                </a:solidFill>
              </a:rPr>
              <a:t>momentum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Better way to estimate stress on structures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Previous methods </a:t>
            </a:r>
            <a:r>
              <a:rPr lang="en-US" sz="2600" i="1" dirty="0" smtClean="0">
                <a:solidFill>
                  <a:schemeClr val="bg1"/>
                </a:solidFill>
              </a:rPr>
              <a:t>(</a:t>
            </a:r>
            <a:r>
              <a:rPr lang="en-US" sz="2600" i="1" dirty="0" err="1" smtClean="0">
                <a:solidFill>
                  <a:schemeClr val="bg1"/>
                </a:solidFill>
              </a:rPr>
              <a:t>Wurman</a:t>
            </a:r>
            <a:r>
              <a:rPr lang="en-US" sz="2600" i="1" dirty="0" smtClean="0">
                <a:solidFill>
                  <a:schemeClr val="bg1"/>
                </a:solidFill>
              </a:rPr>
              <a:t> et al. 2007) </a:t>
            </a:r>
            <a:r>
              <a:rPr lang="en-US" dirty="0" smtClean="0">
                <a:solidFill>
                  <a:schemeClr val="bg1"/>
                </a:solidFill>
              </a:rPr>
              <a:t>to estimate damage potential of a tornado on major population center are limited</a:t>
            </a:r>
            <a:endParaRPr lang="en-US" sz="2000" i="1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Lack the influence of the structures on the tornado flow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Solution: simulate numerically the interaction between structure and tornado</a:t>
            </a:r>
            <a:r>
              <a:rPr lang="en-US" sz="2600" dirty="0" smtClean="0">
                <a:solidFill>
                  <a:srgbClr val="FFFF00"/>
                </a:solidFill>
              </a:rPr>
              <a:t> </a:t>
            </a:r>
            <a:r>
              <a:rPr lang="en-US" sz="2600" i="1" dirty="0" smtClean="0">
                <a:solidFill>
                  <a:srgbClr val="FFFF00"/>
                </a:solidFill>
              </a:rPr>
              <a:t>(</a:t>
            </a:r>
            <a:r>
              <a:rPr lang="en-US" sz="2600" i="1" dirty="0" err="1" smtClean="0">
                <a:solidFill>
                  <a:srgbClr val="FFFF00"/>
                </a:solidFill>
              </a:rPr>
              <a:t>Lewellen</a:t>
            </a:r>
            <a:r>
              <a:rPr lang="en-US" sz="2600" i="1" dirty="0" smtClean="0">
                <a:solidFill>
                  <a:srgbClr val="FFFF00"/>
                </a:solidFill>
              </a:rPr>
              <a:t> 2014)</a:t>
            </a:r>
          </a:p>
        </p:txBody>
      </p:sp>
    </p:spTree>
    <p:extLst>
      <p:ext uri="{BB962C8B-B14F-4D97-AF65-F5344CB8AC3E}">
        <p14:creationId xmlns:p14="http://schemas.microsoft.com/office/powerpoint/2010/main" val="213334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Perspectives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780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Possibility to include breaking (by coupling with an engineering finite element code) and better understand how building collapse occurs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Applicability to real major population centers that could potentially get hit (Chicago, St Louis, Dallas</a:t>
            </a:r>
            <a:r>
              <a:rPr lang="mr-IN" dirty="0" smtClean="0">
                <a:solidFill>
                  <a:schemeClr val="bg1"/>
                </a:solidFill>
              </a:rPr>
              <a:t>…</a:t>
            </a:r>
            <a:r>
              <a:rPr lang="fr-FR" dirty="0" smtClean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697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Thank you!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8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Can this interaction be modeled with a novel approach?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Realism? How much more complexity can we add to this problem?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Impact on more complex urban landscapes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Preliminary experiments!</a:t>
            </a:r>
          </a:p>
        </p:txBody>
      </p:sp>
    </p:spTree>
    <p:extLst>
      <p:ext uri="{BB962C8B-B14F-4D97-AF65-F5344CB8AC3E}">
        <p14:creationId xmlns:p14="http://schemas.microsoft.com/office/powerpoint/2010/main" val="39139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Methodology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Tornado on isolated “buildings”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Tornado in complex urban landscape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Summary and perspectives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7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Methodology (CM1-StarCCM+)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377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idealized LES simulations of tornado vortex with CM1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</a:rPr>
              <a:t>(Bryan &amp; Fritsch 2002)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with heat source and sink added </a:t>
            </a:r>
            <a:r>
              <a:rPr lang="en-US" sz="2400" i="1" dirty="0" smtClean="0">
                <a:solidFill>
                  <a:schemeClr val="bg1"/>
                </a:solidFill>
              </a:rPr>
              <a:t>(</a:t>
            </a:r>
            <a:r>
              <a:rPr lang="en-US" sz="2400" i="1" dirty="0" err="1" smtClean="0">
                <a:solidFill>
                  <a:schemeClr val="bg1"/>
                </a:solidFill>
              </a:rPr>
              <a:t>Markowski</a:t>
            </a:r>
            <a:r>
              <a:rPr lang="en-US" sz="2400" i="1" dirty="0" smtClean="0">
                <a:solidFill>
                  <a:schemeClr val="bg1"/>
                </a:solidFill>
              </a:rPr>
              <a:t> &amp; Richardson 2014) 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2" t="14843" r="28695" b="27644"/>
          <a:stretch/>
        </p:blipFill>
        <p:spPr>
          <a:xfrm>
            <a:off x="2951583" y="3107093"/>
            <a:ext cx="6288833" cy="361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5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CM1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7614" r="25566" b="19409"/>
          <a:stretch/>
        </p:blipFill>
        <p:spPr>
          <a:xfrm>
            <a:off x="2816174" y="1708690"/>
            <a:ext cx="6559652" cy="3825420"/>
          </a:xfr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838200" y="1825624"/>
            <a:ext cx="10515600" cy="4803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90600" y="1978024"/>
            <a:ext cx="10515600" cy="4803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en-US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Possibility to control tornado parameters: intensity, motion speed</a:t>
            </a:r>
            <a:r>
              <a:rPr lang="mr-IN" dirty="0" smtClean="0">
                <a:solidFill>
                  <a:schemeClr val="bg1"/>
                </a:solidFill>
              </a:rPr>
              <a:t>…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9227127" y="1978025"/>
            <a:ext cx="515389" cy="44929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725887" y="1512915"/>
            <a:ext cx="25991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Same method used for outflow surge study: 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Poster 5</a:t>
            </a:r>
            <a:endParaRPr lang="cs-CZ" sz="20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5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3" r="2273" b="6175"/>
          <a:stretch/>
        </p:blipFill>
        <p:spPr>
          <a:xfrm>
            <a:off x="6096000" y="1937797"/>
            <a:ext cx="5892800" cy="2451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One-way nesting in </a:t>
            </a:r>
            <a:r>
              <a:rPr lang="en-US" dirty="0" err="1" smtClean="0">
                <a:solidFill>
                  <a:schemeClr val="bg1"/>
                </a:solidFill>
              </a:rPr>
              <a:t>StarCCM</a:t>
            </a:r>
            <a:r>
              <a:rPr lang="en-US" dirty="0" smtClean="0">
                <a:solidFill>
                  <a:schemeClr val="bg1"/>
                </a:solidFill>
              </a:rPr>
              <a:t>+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2058378"/>
            <a:ext cx="10515600" cy="4799622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Feed (u, v, w), T, p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LES simulation with Star (Finite </a:t>
            </a:r>
            <a:r>
              <a:rPr lang="en-US" dirty="0">
                <a:solidFill>
                  <a:schemeClr val="bg1"/>
                </a:solidFill>
              </a:rPr>
              <a:t>Volume commercial CFD </a:t>
            </a:r>
            <a:r>
              <a:rPr lang="en-US" dirty="0" smtClean="0">
                <a:solidFill>
                  <a:schemeClr val="bg1"/>
                </a:solidFill>
              </a:rPr>
              <a:t>code; </a:t>
            </a:r>
            <a:r>
              <a:rPr lang="en-US" i="1" dirty="0" smtClean="0">
                <a:solidFill>
                  <a:schemeClr val="bg1"/>
                </a:solidFill>
              </a:rPr>
              <a:t>CD-</a:t>
            </a:r>
            <a:r>
              <a:rPr lang="en-US" i="1" dirty="0" err="1" smtClean="0">
                <a:solidFill>
                  <a:schemeClr val="bg1"/>
                </a:solidFill>
              </a:rPr>
              <a:t>Adapco</a:t>
            </a:r>
            <a:r>
              <a:rPr lang="en-US" i="1" dirty="0" smtClean="0">
                <a:solidFill>
                  <a:schemeClr val="bg1"/>
                </a:solidFill>
              </a:rPr>
              <a:t> 2014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Can include structures</a:t>
            </a:r>
          </a:p>
          <a:p>
            <a:r>
              <a:rPr lang="en-US" dirty="0">
                <a:solidFill>
                  <a:schemeClr val="bg1"/>
                </a:solidFill>
              </a:rPr>
              <a:t>Can use real complex CAD </a:t>
            </a:r>
            <a:r>
              <a:rPr lang="en-US" dirty="0" smtClean="0">
                <a:solidFill>
                  <a:schemeClr val="bg1"/>
                </a:solidFill>
              </a:rPr>
              <a:t>landscapes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Examples shown will be indestructible buildings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2" t="14843" r="28695" b="27644"/>
          <a:stretch/>
        </p:blipFill>
        <p:spPr>
          <a:xfrm>
            <a:off x="156624" y="1655803"/>
            <a:ext cx="5038725" cy="289689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84120" y="3800992"/>
            <a:ext cx="233680" cy="982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33040" y="3734952"/>
            <a:ext cx="233680" cy="982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707640" y="3833218"/>
            <a:ext cx="248920" cy="66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509520" y="3741778"/>
            <a:ext cx="248920" cy="66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79040" y="3628272"/>
            <a:ext cx="233680" cy="982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727960" y="3562232"/>
            <a:ext cx="233680" cy="982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702560" y="3660498"/>
            <a:ext cx="248920" cy="66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504440" y="3569058"/>
            <a:ext cx="248920" cy="66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99360" y="3635098"/>
            <a:ext cx="0" cy="1727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712720" y="3736698"/>
            <a:ext cx="0" cy="1727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43200" y="3579218"/>
            <a:ext cx="0" cy="1727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946400" y="3653667"/>
            <a:ext cx="0" cy="1727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934595" y="3668912"/>
            <a:ext cx="3161405" cy="10847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32400" y="3213100"/>
            <a:ext cx="10033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IC, BC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6235700" y="2197100"/>
            <a:ext cx="0" cy="18161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337300" y="4313123"/>
            <a:ext cx="54229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337300" y="3505200"/>
            <a:ext cx="1041400" cy="5638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9525000" y="3416300"/>
            <a:ext cx="558800" cy="554514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299200" y="2616200"/>
            <a:ext cx="69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99325" y="3453368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82001" y="3974068"/>
            <a:ext cx="100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km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9245600" y="2997200"/>
            <a:ext cx="199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buildings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5" name="Down Arrow 44"/>
          <p:cNvSpPr/>
          <p:nvPr/>
        </p:nvSpPr>
        <p:spPr>
          <a:xfrm>
            <a:off x="8809702" y="2055783"/>
            <a:ext cx="508819" cy="678403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45"/>
          <p:cNvSpPr/>
          <p:nvPr/>
        </p:nvSpPr>
        <p:spPr>
          <a:xfrm rot="5400000">
            <a:off x="10932449" y="2741794"/>
            <a:ext cx="508819" cy="678403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 rot="16200000">
            <a:off x="6735119" y="2730976"/>
            <a:ext cx="508819" cy="678403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/>
          <p:cNvSpPr/>
          <p:nvPr/>
        </p:nvSpPr>
        <p:spPr>
          <a:xfrm>
            <a:off x="8814621" y="2945607"/>
            <a:ext cx="508819" cy="201538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Curved Connector 49"/>
          <p:cNvCxnSpPr/>
          <p:nvPr/>
        </p:nvCxnSpPr>
        <p:spPr>
          <a:xfrm rot="5400000" flipH="1" flipV="1">
            <a:off x="10161844" y="1592622"/>
            <a:ext cx="648519" cy="560439"/>
          </a:xfrm>
          <a:prstGeom prst="curvedConnector3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716728" y="495401"/>
            <a:ext cx="2666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Δ</a:t>
            </a:r>
            <a:r>
              <a:rPr lang="en-US" sz="2000" dirty="0" smtClean="0">
                <a:solidFill>
                  <a:srgbClr val="FF0000"/>
                </a:solidFill>
              </a:rPr>
              <a:t>x ~10 m “in general”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   ~1 m near walls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+ vertical stretching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6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Methodology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Tornado on isolated “buildings”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Tornado in complex urban landscape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Summary and perspectives</a:t>
            </a:r>
          </a:p>
        </p:txBody>
      </p:sp>
    </p:spTree>
    <p:extLst>
      <p:ext uri="{BB962C8B-B14F-4D97-AF65-F5344CB8AC3E}">
        <p14:creationId xmlns:p14="http://schemas.microsoft.com/office/powerpoint/2010/main" val="139064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/>
          <p:cNvSpPr txBox="1">
            <a:spLocks/>
          </p:cNvSpPr>
          <p:nvPr/>
        </p:nvSpPr>
        <p:spPr>
          <a:xfrm>
            <a:off x="821575" y="252978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chemeClr val="bg1"/>
                </a:solidFill>
              </a:rPr>
              <a:t>Output every 1 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Tornado on isolated structures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0" y="1493119"/>
            <a:ext cx="8393219" cy="4351338"/>
          </a:xfrm>
        </p:spPr>
      </p:pic>
      <p:sp>
        <p:nvSpPr>
          <p:cNvPr id="5" name="Oval 4"/>
          <p:cNvSpPr/>
          <p:nvPr/>
        </p:nvSpPr>
        <p:spPr>
          <a:xfrm>
            <a:off x="6765172" y="4297448"/>
            <a:ext cx="558800" cy="554514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34051" y="2838642"/>
            <a:ext cx="2610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“buildings”: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10 m high cube +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30 m high cylinder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172987" y="2510448"/>
            <a:ext cx="432262" cy="225838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19266" y="2838642"/>
            <a:ext cx="199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EF3</a:t>
            </a:r>
            <a:b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tornado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48561" y="4768836"/>
            <a:ext cx="2496011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>
            <a:off x="4788131" y="3119789"/>
            <a:ext cx="1008435" cy="103970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63898" y="2607840"/>
            <a:ext cx="199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15 m/s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7101" y="5055610"/>
            <a:ext cx="199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750 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374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10768</TotalTime>
  <Words>449</Words>
  <Application>Microsoft Macintosh PowerPoint</Application>
  <PresentationFormat>Widescreen</PresentationFormat>
  <Paragraphs>126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Calibri Light</vt:lpstr>
      <vt:lpstr>Mangal</vt:lpstr>
      <vt:lpstr>Arial</vt:lpstr>
      <vt:lpstr>Office Theme</vt:lpstr>
      <vt:lpstr>Numerical simulations of tornadoes in complex urban landscape</vt:lpstr>
      <vt:lpstr>Context</vt:lpstr>
      <vt:lpstr>Motivation</vt:lpstr>
      <vt:lpstr>Outline</vt:lpstr>
      <vt:lpstr>Methodology (CM1-StarCCM+)</vt:lpstr>
      <vt:lpstr>CM1</vt:lpstr>
      <vt:lpstr>One-way nesting in StarCCM+</vt:lpstr>
      <vt:lpstr>Outline</vt:lpstr>
      <vt:lpstr>Tornado on isolated structures</vt:lpstr>
      <vt:lpstr>(all the animations have been degraded and rescale compared to the original presentation to meet size requirements – one of the animations has simply been deleted)</vt:lpstr>
      <vt:lpstr>PowerPoint Presentation</vt:lpstr>
      <vt:lpstr>Outline</vt:lpstr>
      <vt:lpstr>Tornado on complex urban landscape</vt:lpstr>
      <vt:lpstr>PowerPoint Presentation</vt:lpstr>
      <vt:lpstr>PowerPoint Presentation</vt:lpstr>
      <vt:lpstr>Using volume rendering…</vt:lpstr>
      <vt:lpstr>Pressure on buildings</vt:lpstr>
      <vt:lpstr>Outline</vt:lpstr>
      <vt:lpstr>Summary</vt:lpstr>
      <vt:lpstr>Perspectives</vt:lpstr>
      <vt:lpstr>Thank you!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363</cp:revision>
  <cp:lastPrinted>2017-03-15T02:42:43Z</cp:lastPrinted>
  <dcterms:created xsi:type="dcterms:W3CDTF">2016-09-13T20:12:16Z</dcterms:created>
  <dcterms:modified xsi:type="dcterms:W3CDTF">2017-10-13T14:51:01Z</dcterms:modified>
</cp:coreProperties>
</file>