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98" r:id="rId3"/>
    <p:sldId id="302" r:id="rId4"/>
    <p:sldId id="303" r:id="rId5"/>
    <p:sldId id="304" r:id="rId6"/>
    <p:sldId id="290" r:id="rId7"/>
    <p:sldId id="301" r:id="rId8"/>
    <p:sldId id="289" r:id="rId9"/>
    <p:sldId id="299" r:id="rId10"/>
    <p:sldId id="344" r:id="rId11"/>
    <p:sldId id="305" r:id="rId12"/>
    <p:sldId id="306" r:id="rId13"/>
    <p:sldId id="270" r:id="rId14"/>
    <p:sldId id="340" r:id="rId15"/>
    <p:sldId id="342" r:id="rId16"/>
    <p:sldId id="341" r:id="rId17"/>
    <p:sldId id="275" r:id="rId18"/>
    <p:sldId id="309" r:id="rId19"/>
    <p:sldId id="308" r:id="rId20"/>
    <p:sldId id="310" r:id="rId21"/>
    <p:sldId id="311" r:id="rId22"/>
    <p:sldId id="312" r:id="rId23"/>
    <p:sldId id="313" r:id="rId24"/>
    <p:sldId id="314" r:id="rId25"/>
    <p:sldId id="291" r:id="rId26"/>
    <p:sldId id="346" r:id="rId27"/>
    <p:sldId id="347" r:id="rId28"/>
    <p:sldId id="343" r:id="rId29"/>
    <p:sldId id="348" r:id="rId30"/>
    <p:sldId id="338" r:id="rId31"/>
    <p:sldId id="292" r:id="rId32"/>
    <p:sldId id="293" r:id="rId33"/>
    <p:sldId id="335" r:id="rId34"/>
    <p:sldId id="336" r:id="rId35"/>
    <p:sldId id="337" r:id="rId36"/>
    <p:sldId id="274" r:id="rId37"/>
    <p:sldId id="334" r:id="rId38"/>
    <p:sldId id="272" r:id="rId39"/>
    <p:sldId id="271" r:id="rId40"/>
    <p:sldId id="294" r:id="rId41"/>
    <p:sldId id="296" r:id="rId42"/>
    <p:sldId id="295" r:id="rId43"/>
    <p:sldId id="273" r:id="rId44"/>
    <p:sldId id="300" r:id="rId45"/>
    <p:sldId id="345" r:id="rId46"/>
    <p:sldId id="318" r:id="rId47"/>
    <p:sldId id="319" r:id="rId48"/>
    <p:sldId id="283" r:id="rId49"/>
    <p:sldId id="284" r:id="rId50"/>
    <p:sldId id="285" r:id="rId51"/>
    <p:sldId id="286" r:id="rId52"/>
    <p:sldId id="282" r:id="rId53"/>
    <p:sldId id="351" r:id="rId54"/>
    <p:sldId id="352" r:id="rId55"/>
    <p:sldId id="350" r:id="rId56"/>
    <p:sldId id="353" r:id="rId57"/>
    <p:sldId id="349" r:id="rId58"/>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696"/>
    <a:srgbClr val="01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97002" autoAdjust="0"/>
  </p:normalViewPr>
  <p:slideViewPr>
    <p:cSldViewPr snapToGrid="0">
      <p:cViewPr>
        <p:scale>
          <a:sx n="75" d="100"/>
          <a:sy n="75" d="100"/>
        </p:scale>
        <p:origin x="-1332" y="-354"/>
      </p:cViewPr>
      <p:guideLst>
        <p:guide orient="horz" pos="2160"/>
        <p:guide pos="3840"/>
      </p:guideLst>
    </p:cSldViewPr>
  </p:slideViewPr>
  <p:notesTextViewPr>
    <p:cViewPr>
      <p:scale>
        <a:sx n="1" d="1"/>
        <a:sy n="1" d="1"/>
      </p:scale>
      <p:origin x="0" y="0"/>
    </p:cViewPr>
  </p:notesTextViewPr>
  <p:sorterViewPr>
    <p:cViewPr>
      <p:scale>
        <a:sx n="150" d="100"/>
        <a:sy n="150" d="100"/>
      </p:scale>
      <p:origin x="0" y="5526"/>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80B4D4-AB2D-46D5-831E-DC868BAD963B}" type="datetimeFigureOut">
              <a:rPr lang="en-US" smtClean="0"/>
              <a:t>10/23/2017</a:t>
            </a:fld>
            <a:endParaRPr lang="en-US"/>
          </a:p>
        </p:txBody>
      </p:sp>
      <p:sp>
        <p:nvSpPr>
          <p:cNvPr id="4" name="Zástupný symbol obrazu snímky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52DCB-0307-461C-9E5F-AE48ECA5A507}" type="slidenum">
              <a:rPr lang="en-US" smtClean="0"/>
              <a:t>‹#›</a:t>
            </a:fld>
            <a:endParaRPr lang="en-US"/>
          </a:p>
        </p:txBody>
      </p:sp>
    </p:spTree>
    <p:extLst>
      <p:ext uri="{BB962C8B-B14F-4D97-AF65-F5344CB8AC3E}">
        <p14:creationId xmlns:p14="http://schemas.microsoft.com/office/powerpoint/2010/main" val="339216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en-GB" sz="1200" kern="1200" dirty="0" smtClean="0">
                <a:solidFill>
                  <a:schemeClr val="tx1"/>
                </a:solidFill>
                <a:effectLst/>
                <a:latin typeface="+mn-lt"/>
                <a:ea typeface="+mn-ea"/>
                <a:cs typeface="+mn-cs"/>
              </a:rPr>
              <a:t>//Program </a:t>
            </a:r>
            <a:r>
              <a:rPr lang="en-GB" sz="1200" kern="1200" dirty="0" err="1" smtClean="0">
                <a:solidFill>
                  <a:schemeClr val="tx1"/>
                </a:solidFill>
                <a:effectLst/>
                <a:latin typeface="+mn-lt"/>
                <a:ea typeface="+mn-ea"/>
                <a:cs typeface="+mn-cs"/>
              </a:rPr>
              <a:t>Anaglyph.c</a:t>
            </a:r>
            <a:r>
              <a:rPr lang="en-GB" sz="1200" kern="1200" dirty="0" smtClean="0">
                <a:solidFill>
                  <a:schemeClr val="tx1"/>
                </a:solidFill>
                <a:effectLst/>
                <a:latin typeface="+mn-lt"/>
                <a:ea typeface="+mn-ea"/>
                <a:cs typeface="+mn-cs"/>
              </a:rPr>
              <a:t> written by Ján Kaňák, © 2016</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#include &lt;</a:t>
            </a:r>
            <a:r>
              <a:rPr lang="en-GB" sz="1200" kern="1200" dirty="0" err="1" smtClean="0">
                <a:solidFill>
                  <a:schemeClr val="tx1"/>
                </a:solidFill>
                <a:effectLst/>
                <a:latin typeface="+mn-lt"/>
                <a:ea typeface="+mn-ea"/>
                <a:cs typeface="+mn-cs"/>
              </a:rPr>
              <a:t>stdio.h</a:t>
            </a:r>
            <a:r>
              <a:rPr lang="en-GB" sz="1200" kern="1200" dirty="0" smtClean="0">
                <a:solidFill>
                  <a:schemeClr val="tx1"/>
                </a:solidFill>
                <a:effectLst/>
                <a:latin typeface="+mn-lt"/>
                <a:ea typeface="+mn-ea"/>
                <a:cs typeface="+mn-cs"/>
              </a:rPr>
              <a:t>&gt;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unsigned char </a:t>
            </a:r>
            <a:r>
              <a:rPr lang="en-GB" sz="1200" kern="1200" dirty="0" err="1" smtClean="0">
                <a:solidFill>
                  <a:schemeClr val="tx1"/>
                </a:solidFill>
                <a:effectLst/>
                <a:latin typeface="+mn-lt"/>
                <a:ea typeface="+mn-ea"/>
                <a:cs typeface="+mn-cs"/>
              </a:rPr>
              <a:t>bmh</a:t>
            </a:r>
            <a:r>
              <a:rPr lang="en-GB" sz="1200" kern="1200" dirty="0" smtClean="0">
                <a:solidFill>
                  <a:schemeClr val="tx1"/>
                </a:solidFill>
                <a:effectLst/>
                <a:latin typeface="+mn-lt"/>
                <a:ea typeface="+mn-ea"/>
                <a:cs typeface="+mn-cs"/>
              </a:rPr>
              <a:t>[54];</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unsigned char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[3000][4000][3];</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unsigned char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[3000][4000][3];</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unsigned char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[3000][4000][3];</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//unsigned char raw[3000][4000][2];</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main(</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argc</a:t>
            </a:r>
            <a:r>
              <a:rPr lang="en-GB" sz="1200" kern="1200" dirty="0" smtClean="0">
                <a:solidFill>
                  <a:schemeClr val="tx1"/>
                </a:solidFill>
                <a:effectLst/>
                <a:latin typeface="+mn-lt"/>
                <a:ea typeface="+mn-ea"/>
                <a:cs typeface="+mn-cs"/>
              </a:rPr>
              <a:t>, char *</a:t>
            </a:r>
            <a:r>
              <a:rPr lang="en-GB" sz="1200" kern="1200" dirty="0" err="1" smtClean="0">
                <a:solidFill>
                  <a:schemeClr val="tx1"/>
                </a:solidFill>
                <a:effectLst/>
                <a:latin typeface="+mn-lt"/>
                <a:ea typeface="+mn-ea"/>
                <a:cs typeface="+mn-cs"/>
              </a:rPr>
              <a:t>argv</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FILE *f;</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i,j</a:t>
            </a:r>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R=2; //index R do bmp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G=1; //index G do bmp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B=0; //index B do bmp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int</a:t>
            </a:r>
            <a:r>
              <a:rPr lang="en-GB" sz="1200" kern="1200" dirty="0" smtClean="0">
                <a:solidFill>
                  <a:schemeClr val="tx1"/>
                </a:solidFill>
                <a:effectLst/>
                <a:latin typeface="+mn-lt"/>
                <a:ea typeface="+mn-ea"/>
                <a:cs typeface="+mn-cs"/>
              </a:rPr>
              <a:t> Version=5;</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a:t>
            </a:r>
            <a:r>
              <a:rPr lang="en-GB" sz="1200" kern="1200" dirty="0" err="1" smtClean="0">
                <a:solidFill>
                  <a:schemeClr val="tx1"/>
                </a:solidFill>
                <a:effectLst/>
                <a:latin typeface="+mn-lt"/>
                <a:ea typeface="+mn-ea"/>
                <a:cs typeface="+mn-cs"/>
              </a:rPr>
              <a:t>argc</a:t>
            </a:r>
            <a:r>
              <a:rPr lang="en-GB" sz="1200" kern="1200" dirty="0" smtClean="0">
                <a:solidFill>
                  <a:schemeClr val="tx1"/>
                </a:solidFill>
                <a:effectLst/>
                <a:latin typeface="+mn-lt"/>
                <a:ea typeface="+mn-ea"/>
                <a:cs typeface="+mn-cs"/>
              </a:rPr>
              <a:t>==5) Version=</a:t>
            </a:r>
            <a:r>
              <a:rPr lang="en-GB" sz="1200" kern="1200" dirty="0" err="1" smtClean="0">
                <a:solidFill>
                  <a:schemeClr val="tx1"/>
                </a:solidFill>
                <a:effectLst/>
                <a:latin typeface="+mn-lt"/>
                <a:ea typeface="+mn-ea"/>
                <a:cs typeface="+mn-cs"/>
              </a:rPr>
              <a:t>atoi</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argv</a:t>
            </a:r>
            <a:r>
              <a:rPr lang="en-GB" sz="1200" kern="1200" dirty="0" smtClean="0">
                <a:solidFill>
                  <a:schemeClr val="tx1"/>
                </a:solidFill>
                <a:effectLst/>
                <a:latin typeface="+mn-lt"/>
                <a:ea typeface="+mn-ea"/>
                <a:cs typeface="+mn-cs"/>
              </a:rPr>
              <a:t>[4]);</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a:t>
            </a:r>
            <a:r>
              <a:rPr lang="en-GB" sz="1200" kern="1200" dirty="0" err="1" smtClean="0">
                <a:solidFill>
                  <a:schemeClr val="tx1"/>
                </a:solidFill>
                <a:effectLst/>
                <a:latin typeface="+mn-lt"/>
                <a:ea typeface="+mn-ea"/>
                <a:cs typeface="+mn-cs"/>
              </a:rPr>
              <a:t>fopen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argv</a:t>
            </a:r>
            <a:r>
              <a:rPr lang="en-GB" sz="1200" kern="1200" dirty="0" smtClean="0">
                <a:solidFill>
                  <a:schemeClr val="tx1"/>
                </a:solidFill>
                <a:effectLst/>
                <a:latin typeface="+mn-lt"/>
                <a:ea typeface="+mn-ea"/>
                <a:cs typeface="+mn-cs"/>
              </a:rPr>
              <a:t>[1],"</a:t>
            </a:r>
            <a:r>
              <a:rPr lang="en-GB" sz="1200" kern="1200" dirty="0" err="1" smtClean="0">
                <a:solidFill>
                  <a:schemeClr val="tx1"/>
                </a:solidFill>
                <a:effectLst/>
                <a:latin typeface="+mn-lt"/>
                <a:ea typeface="+mn-ea"/>
                <a:cs typeface="+mn-cs"/>
              </a:rPr>
              <a:t>rb</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fread</a:t>
            </a:r>
            <a:r>
              <a:rPr lang="en-GB" sz="1200" kern="1200" dirty="0" smtClean="0">
                <a:solidFill>
                  <a:schemeClr val="tx1"/>
                </a:solidFill>
                <a:effectLst/>
                <a:latin typeface="+mn-lt"/>
                <a:ea typeface="+mn-ea"/>
                <a:cs typeface="+mn-cs"/>
              </a:rPr>
              <a:t>(bmh,54,1,f);</a:t>
            </a:r>
            <a:r>
              <a:rPr lang="en-GB" sz="1200" kern="1200" dirty="0" err="1" smtClean="0">
                <a:solidFill>
                  <a:schemeClr val="tx1"/>
                </a:solidFill>
                <a:effectLst/>
                <a:latin typeface="+mn-lt"/>
                <a:ea typeface="+mn-ea"/>
                <a:cs typeface="+mn-cs"/>
              </a:rPr>
              <a:t>fread</a:t>
            </a:r>
            <a:r>
              <a:rPr lang="en-GB" sz="1200" kern="1200" dirty="0" smtClean="0">
                <a:solidFill>
                  <a:schemeClr val="tx1"/>
                </a:solidFill>
                <a:effectLst/>
                <a:latin typeface="+mn-lt"/>
                <a:ea typeface="+mn-ea"/>
                <a:cs typeface="+mn-cs"/>
              </a:rPr>
              <a:t>(bmL,3*3000,4000,f);</a:t>
            </a:r>
            <a:r>
              <a:rPr lang="en-GB" sz="1200" kern="1200" dirty="0" err="1" smtClean="0">
                <a:solidFill>
                  <a:schemeClr val="tx1"/>
                </a:solidFill>
                <a:effectLst/>
                <a:latin typeface="+mn-lt"/>
                <a:ea typeface="+mn-ea"/>
                <a:cs typeface="+mn-cs"/>
              </a:rPr>
              <a:t>fclose</a:t>
            </a:r>
            <a:r>
              <a:rPr lang="en-GB" sz="1200" kern="1200" dirty="0" smtClean="0">
                <a:solidFill>
                  <a:schemeClr val="tx1"/>
                </a:solidFill>
                <a:effectLst/>
                <a:latin typeface="+mn-lt"/>
                <a:ea typeface="+mn-ea"/>
                <a:cs typeface="+mn-cs"/>
              </a:rPr>
              <a:t>(f);</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a:t>
            </a:r>
            <a:r>
              <a:rPr lang="en-GB" sz="1200" kern="1200" dirty="0" err="1" smtClean="0">
                <a:solidFill>
                  <a:schemeClr val="tx1"/>
                </a:solidFill>
                <a:effectLst/>
                <a:latin typeface="+mn-lt"/>
                <a:ea typeface="+mn-ea"/>
                <a:cs typeface="+mn-cs"/>
              </a:rPr>
              <a:t>fopen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argv</a:t>
            </a:r>
            <a:r>
              <a:rPr lang="en-GB" sz="1200" kern="1200" dirty="0" smtClean="0">
                <a:solidFill>
                  <a:schemeClr val="tx1"/>
                </a:solidFill>
                <a:effectLst/>
                <a:latin typeface="+mn-lt"/>
                <a:ea typeface="+mn-ea"/>
                <a:cs typeface="+mn-cs"/>
              </a:rPr>
              <a:t>[2],"</a:t>
            </a:r>
            <a:r>
              <a:rPr lang="en-GB" sz="1200" kern="1200" dirty="0" err="1" smtClean="0">
                <a:solidFill>
                  <a:schemeClr val="tx1"/>
                </a:solidFill>
                <a:effectLst/>
                <a:latin typeface="+mn-lt"/>
                <a:ea typeface="+mn-ea"/>
                <a:cs typeface="+mn-cs"/>
              </a:rPr>
              <a:t>rb</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fread</a:t>
            </a:r>
            <a:r>
              <a:rPr lang="en-GB" sz="1200" kern="1200" dirty="0" smtClean="0">
                <a:solidFill>
                  <a:schemeClr val="tx1"/>
                </a:solidFill>
                <a:effectLst/>
                <a:latin typeface="+mn-lt"/>
                <a:ea typeface="+mn-ea"/>
                <a:cs typeface="+mn-cs"/>
              </a:rPr>
              <a:t>(bmh,54,1,f);</a:t>
            </a:r>
            <a:r>
              <a:rPr lang="en-GB" sz="1200" kern="1200" dirty="0" err="1" smtClean="0">
                <a:solidFill>
                  <a:schemeClr val="tx1"/>
                </a:solidFill>
                <a:effectLst/>
                <a:latin typeface="+mn-lt"/>
                <a:ea typeface="+mn-ea"/>
                <a:cs typeface="+mn-cs"/>
              </a:rPr>
              <a:t>fread</a:t>
            </a:r>
            <a:r>
              <a:rPr lang="en-GB" sz="1200" kern="1200" dirty="0" smtClean="0">
                <a:solidFill>
                  <a:schemeClr val="tx1"/>
                </a:solidFill>
                <a:effectLst/>
                <a:latin typeface="+mn-lt"/>
                <a:ea typeface="+mn-ea"/>
                <a:cs typeface="+mn-cs"/>
              </a:rPr>
              <a:t>(bmR,3*3000,4000,f);</a:t>
            </a:r>
            <a:r>
              <a:rPr lang="en-GB" sz="1200" kern="1200" dirty="0" err="1" smtClean="0">
                <a:solidFill>
                  <a:schemeClr val="tx1"/>
                </a:solidFill>
                <a:effectLst/>
                <a:latin typeface="+mn-lt"/>
                <a:ea typeface="+mn-ea"/>
                <a:cs typeface="+mn-cs"/>
              </a:rPr>
              <a:t>fclose</a:t>
            </a:r>
            <a:r>
              <a:rPr lang="en-GB" sz="1200" kern="1200" dirty="0" smtClean="0">
                <a:solidFill>
                  <a:schemeClr val="tx1"/>
                </a:solidFill>
                <a:effectLst/>
                <a:latin typeface="+mn-lt"/>
                <a:ea typeface="+mn-ea"/>
                <a:cs typeface="+mn-cs"/>
              </a:rPr>
              <a:t>(f);</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=0;i&lt;3000;i++)</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for(j=0;j&lt;4000;j++)</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if(Version==1){ //True anaglyph: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0.299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0.299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if(Version==2){ //</a:t>
            </a:r>
            <a:r>
              <a:rPr lang="en-GB" sz="1200" kern="1200" dirty="0" err="1" smtClean="0">
                <a:solidFill>
                  <a:schemeClr val="tx1"/>
                </a:solidFill>
                <a:effectLst/>
                <a:latin typeface="+mn-lt"/>
                <a:ea typeface="+mn-ea"/>
                <a:cs typeface="+mn-cs"/>
              </a:rPr>
              <a:t>Gray</a:t>
            </a:r>
            <a:r>
              <a:rPr lang="en-GB" sz="1200" kern="1200" dirty="0" smtClean="0">
                <a:solidFill>
                  <a:schemeClr val="tx1"/>
                </a:solidFill>
                <a:effectLst/>
                <a:latin typeface="+mn-lt"/>
                <a:ea typeface="+mn-ea"/>
                <a:cs typeface="+mn-cs"/>
              </a:rPr>
              <a:t> anaglyph: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0.299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0.299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0.299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if(Version==3){ //</a:t>
            </a:r>
            <a:r>
              <a:rPr lang="en-GB" sz="1200" kern="1200" dirty="0" err="1" smtClean="0">
                <a:solidFill>
                  <a:schemeClr val="tx1"/>
                </a:solidFill>
                <a:effectLst/>
                <a:latin typeface="+mn-lt"/>
                <a:ea typeface="+mn-ea"/>
                <a:cs typeface="+mn-cs"/>
              </a:rPr>
              <a:t>Color</a:t>
            </a:r>
            <a:r>
              <a:rPr lang="en-GB" sz="1200" kern="1200" dirty="0" smtClean="0">
                <a:solidFill>
                  <a:schemeClr val="tx1"/>
                </a:solidFill>
                <a:effectLst/>
                <a:latin typeface="+mn-lt"/>
                <a:ea typeface="+mn-ea"/>
                <a:cs typeface="+mn-cs"/>
              </a:rPr>
              <a:t> anaglyph: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1.000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if(Version==4){ //Half </a:t>
            </a:r>
            <a:r>
              <a:rPr lang="en-GB" sz="1200" kern="1200" dirty="0" err="1" smtClean="0">
                <a:solidFill>
                  <a:schemeClr val="tx1"/>
                </a:solidFill>
                <a:effectLst/>
                <a:latin typeface="+mn-lt"/>
                <a:ea typeface="+mn-ea"/>
                <a:cs typeface="+mn-cs"/>
              </a:rPr>
              <a:t>Color</a:t>
            </a:r>
            <a:r>
              <a:rPr lang="en-GB" sz="1200" kern="1200" dirty="0" smtClean="0">
                <a:solidFill>
                  <a:schemeClr val="tx1"/>
                </a:solidFill>
                <a:effectLst/>
                <a:latin typeface="+mn-lt"/>
                <a:ea typeface="+mn-ea"/>
                <a:cs typeface="+mn-cs"/>
              </a:rPr>
              <a:t> anaglyph: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0.299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+ 0.587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+ 0.114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if(Version==5){ //Optimized anaglyph: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+ 0.700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+ 0.300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bmA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+ 0.000 * </a:t>
            </a:r>
            <a:r>
              <a:rPr lang="en-GB" sz="1200" kern="1200" dirty="0" err="1" smtClean="0">
                <a:solidFill>
                  <a:schemeClr val="tx1"/>
                </a:solidFill>
                <a:effectLst/>
                <a:latin typeface="+mn-lt"/>
                <a:ea typeface="+mn-ea"/>
                <a:cs typeface="+mn-cs"/>
              </a:rPr>
              <a:t>bmL</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][j][R] + 0.000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][j][G] + 1.000 * </a:t>
            </a:r>
            <a:r>
              <a:rPr lang="en-GB" sz="1200" kern="1200" dirty="0" err="1" smtClean="0">
                <a:solidFill>
                  <a:schemeClr val="tx1"/>
                </a:solidFill>
                <a:effectLst/>
                <a:latin typeface="+mn-lt"/>
                <a:ea typeface="+mn-ea"/>
                <a:cs typeface="+mn-cs"/>
              </a:rPr>
              <a:t>bmR</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][j][B];}</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a:t>
            </a:r>
            <a:r>
              <a:rPr lang="en-GB" sz="1200" kern="1200" dirty="0" err="1" smtClean="0">
                <a:solidFill>
                  <a:schemeClr val="tx1"/>
                </a:solidFill>
                <a:effectLst/>
                <a:latin typeface="+mn-lt"/>
                <a:ea typeface="+mn-ea"/>
                <a:cs typeface="+mn-cs"/>
              </a:rPr>
              <a:t>fopen</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argv</a:t>
            </a:r>
            <a:r>
              <a:rPr lang="en-GB" sz="1200" kern="1200" dirty="0" smtClean="0">
                <a:solidFill>
                  <a:schemeClr val="tx1"/>
                </a:solidFill>
                <a:effectLst/>
                <a:latin typeface="+mn-lt"/>
                <a:ea typeface="+mn-ea"/>
                <a:cs typeface="+mn-cs"/>
              </a:rPr>
              <a:t>[3],"</a:t>
            </a:r>
            <a:r>
              <a:rPr lang="en-GB" sz="1200" kern="1200" dirty="0" err="1" smtClean="0">
                <a:solidFill>
                  <a:schemeClr val="tx1"/>
                </a:solidFill>
                <a:effectLst/>
                <a:latin typeface="+mn-lt"/>
                <a:ea typeface="+mn-ea"/>
                <a:cs typeface="+mn-cs"/>
              </a:rPr>
              <a:t>wb</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fwrite</a:t>
            </a:r>
            <a:r>
              <a:rPr lang="en-GB" sz="1200" kern="1200" dirty="0" smtClean="0">
                <a:solidFill>
                  <a:schemeClr val="tx1"/>
                </a:solidFill>
                <a:effectLst/>
                <a:latin typeface="+mn-lt"/>
                <a:ea typeface="+mn-ea"/>
                <a:cs typeface="+mn-cs"/>
              </a:rPr>
              <a:t>(bmh,54,1,f);</a:t>
            </a:r>
            <a:r>
              <a:rPr lang="en-GB" sz="1200" kern="1200" dirty="0" err="1" smtClean="0">
                <a:solidFill>
                  <a:schemeClr val="tx1"/>
                </a:solidFill>
                <a:effectLst/>
                <a:latin typeface="+mn-lt"/>
                <a:ea typeface="+mn-ea"/>
                <a:cs typeface="+mn-cs"/>
              </a:rPr>
              <a:t>fwrite</a:t>
            </a:r>
            <a:r>
              <a:rPr lang="en-GB" sz="1200" kern="1200" dirty="0" smtClean="0">
                <a:solidFill>
                  <a:schemeClr val="tx1"/>
                </a:solidFill>
                <a:effectLst/>
                <a:latin typeface="+mn-lt"/>
                <a:ea typeface="+mn-ea"/>
                <a:cs typeface="+mn-cs"/>
              </a:rPr>
              <a:t>(bmA,3*3000,4000,f);</a:t>
            </a:r>
            <a:r>
              <a:rPr lang="en-GB" sz="1200" kern="1200" dirty="0" err="1" smtClean="0">
                <a:solidFill>
                  <a:schemeClr val="tx1"/>
                </a:solidFill>
                <a:effectLst/>
                <a:latin typeface="+mn-lt"/>
                <a:ea typeface="+mn-ea"/>
                <a:cs typeface="+mn-cs"/>
              </a:rPr>
              <a:t>fclose</a:t>
            </a:r>
            <a:r>
              <a:rPr lang="en-GB" sz="1200" kern="1200" dirty="0" smtClean="0">
                <a:solidFill>
                  <a:schemeClr val="tx1"/>
                </a:solidFill>
                <a:effectLst/>
                <a:latin typeface="+mn-lt"/>
                <a:ea typeface="+mn-ea"/>
                <a:cs typeface="+mn-cs"/>
              </a:rPr>
              <a:t>(f);</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Zástupný symbol čísla snímky 3"/>
          <p:cNvSpPr>
            <a:spLocks noGrp="1"/>
          </p:cNvSpPr>
          <p:nvPr>
            <p:ph type="sldNum" sz="quarter" idx="10"/>
          </p:nvPr>
        </p:nvSpPr>
        <p:spPr/>
        <p:txBody>
          <a:bodyPr/>
          <a:lstStyle/>
          <a:p>
            <a:fld id="{E2A52DCB-0307-461C-9E5F-AE48ECA5A507}" type="slidenum">
              <a:rPr lang="en-US" smtClean="0"/>
              <a:t>15</a:t>
            </a:fld>
            <a:endParaRPr lang="en-US"/>
          </a:p>
        </p:txBody>
      </p:sp>
    </p:spTree>
    <p:extLst>
      <p:ext uri="{BB962C8B-B14F-4D97-AF65-F5344CB8AC3E}">
        <p14:creationId xmlns:p14="http://schemas.microsoft.com/office/powerpoint/2010/main" val="28245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Zástupný objekt pre dátum 3"/>
          <p:cNvSpPr>
            <a:spLocks noGrp="1"/>
          </p:cNvSpPr>
          <p:nvPr>
            <p:ph type="dt" sz="half" idx="10"/>
          </p:nvPr>
        </p:nvSpPr>
        <p:spPr/>
        <p:txBody>
          <a:bodyPr/>
          <a:lstStyle/>
          <a:p>
            <a:fld id="{74266B1F-C31C-430B-B7FE-11F6784B37E5}" type="datetimeFigureOut">
              <a:rPr lang="sk-SK" smtClean="0"/>
              <a:t>23.10.2017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1721111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zvislý text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74266B1F-C31C-430B-B7FE-11F6784B37E5}" type="datetimeFigureOut">
              <a:rPr lang="sk-SK" smtClean="0"/>
              <a:t>23.10.2017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286782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74266B1F-C31C-430B-B7FE-11F6784B37E5}" type="datetimeFigureOut">
              <a:rPr lang="sk-SK" smtClean="0"/>
              <a:t>23.10.2017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220618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74266B1F-C31C-430B-B7FE-11F6784B37E5}" type="datetimeFigureOut">
              <a:rPr lang="sk-SK" smtClean="0"/>
              <a:t>23.10.2017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348482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p:cNvSpPr>
            <a:spLocks noGrp="1"/>
          </p:cNvSpPr>
          <p:nvPr>
            <p:ph type="dt" sz="half" idx="10"/>
          </p:nvPr>
        </p:nvSpPr>
        <p:spPr/>
        <p:txBody>
          <a:bodyPr/>
          <a:lstStyle/>
          <a:p>
            <a:fld id="{74266B1F-C31C-430B-B7FE-11F6784B37E5}" type="datetimeFigureOut">
              <a:rPr lang="sk-SK" smtClean="0"/>
              <a:t>23.10.2017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2381602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p:cNvSpPr>
            <a:spLocks noGrp="1"/>
          </p:cNvSpPr>
          <p:nvPr>
            <p:ph type="dt" sz="half" idx="10"/>
          </p:nvPr>
        </p:nvSpPr>
        <p:spPr/>
        <p:txBody>
          <a:bodyPr/>
          <a:lstStyle/>
          <a:p>
            <a:fld id="{74266B1F-C31C-430B-B7FE-11F6784B37E5}" type="datetimeFigureOut">
              <a:rPr lang="sk-SK" smtClean="0"/>
              <a:t>23.10.2017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187414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a:t>Upravte štýly predlohy textu</a:t>
            </a:r>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p:cNvSpPr>
            <a:spLocks noGrp="1"/>
          </p:cNvSpPr>
          <p:nvPr>
            <p:ph type="dt" sz="half" idx="10"/>
          </p:nvPr>
        </p:nvSpPr>
        <p:spPr/>
        <p:txBody>
          <a:bodyPr/>
          <a:lstStyle/>
          <a:p>
            <a:fld id="{74266B1F-C31C-430B-B7FE-11F6784B37E5}" type="datetimeFigureOut">
              <a:rPr lang="sk-SK" smtClean="0"/>
              <a:t>23.10.2017</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16938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dátum 2"/>
          <p:cNvSpPr>
            <a:spLocks noGrp="1"/>
          </p:cNvSpPr>
          <p:nvPr>
            <p:ph type="dt" sz="half" idx="10"/>
          </p:nvPr>
        </p:nvSpPr>
        <p:spPr/>
        <p:txBody>
          <a:bodyPr/>
          <a:lstStyle/>
          <a:p>
            <a:fld id="{74266B1F-C31C-430B-B7FE-11F6784B37E5}" type="datetimeFigureOut">
              <a:rPr lang="sk-SK" smtClean="0"/>
              <a:t>23.10.2017</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6676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74266B1F-C31C-430B-B7FE-11F6784B37E5}" type="datetimeFigureOut">
              <a:rPr lang="sk-SK" smtClean="0"/>
              <a:t>23.10.2017</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314755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74266B1F-C31C-430B-B7FE-11F6784B37E5}" type="datetimeFigureOut">
              <a:rPr lang="sk-SK" smtClean="0"/>
              <a:t>23.10.2017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198181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74266B1F-C31C-430B-B7FE-11F6784B37E5}" type="datetimeFigureOut">
              <a:rPr lang="sk-SK" smtClean="0"/>
              <a:t>23.10.2017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869E8A32-E442-4F7E-A8D4-34F8F34E9B2F}" type="slidenum">
              <a:rPr lang="sk-SK" smtClean="0"/>
              <a:t>‹#›</a:t>
            </a:fld>
            <a:endParaRPr lang="sk-SK"/>
          </a:p>
        </p:txBody>
      </p:sp>
    </p:spTree>
    <p:extLst>
      <p:ext uri="{BB962C8B-B14F-4D97-AF65-F5344CB8AC3E}">
        <p14:creationId xmlns:p14="http://schemas.microsoft.com/office/powerpoint/2010/main" val="366972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66B1F-C31C-430B-B7FE-11F6784B37E5}" type="datetimeFigureOut">
              <a:rPr lang="sk-SK" smtClean="0"/>
              <a:t>23.10.2017</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E8A32-E442-4F7E-A8D4-34F8F34E9B2F}" type="slidenum">
              <a:rPr lang="sk-SK" smtClean="0"/>
              <a:t>‹#›</a:t>
            </a:fld>
            <a:endParaRPr lang="sk-SK"/>
          </a:p>
        </p:txBody>
      </p:sp>
    </p:spTree>
    <p:extLst>
      <p:ext uri="{BB962C8B-B14F-4D97-AF65-F5344CB8AC3E}">
        <p14:creationId xmlns:p14="http://schemas.microsoft.com/office/powerpoint/2010/main" val="4073677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cbi.nlm.nih.gov/pmc/articles/PMC426927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3dtv.at/Knowhow/AnaglyphComparison_en.asp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png"/><Relationship Id="rId2" Type="http://schemas.openxmlformats.org/officeDocument/2006/relationships/image" Target="../media/image89.jpeg"/><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pn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0.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png"/><Relationship Id="rId5" Type="http://schemas.openxmlformats.org/officeDocument/2006/relationships/image" Target="../media/image124.png"/><Relationship Id="rId4" Type="http://schemas.openxmlformats.org/officeDocument/2006/relationships/image" Target="../media/image10.jpeg"/></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282262" y="1524009"/>
            <a:ext cx="9637986" cy="1337820"/>
          </a:xfrm>
        </p:spPr>
        <p:txBody>
          <a:bodyPr>
            <a:noAutofit/>
          </a:bodyPr>
          <a:lstStyle/>
          <a:p>
            <a:r>
              <a:rPr lang="en-US" sz="4400" b="1" dirty="0"/>
              <a:t>Potential of stereoscopic imagery based on Meteosat Second Generation satellites</a:t>
            </a:r>
            <a:endParaRPr lang="sk-SK" sz="6600" b="1" dirty="0">
              <a:solidFill>
                <a:srgbClr val="0070C0"/>
              </a:solidFill>
            </a:endParaRPr>
          </a:p>
        </p:txBody>
      </p:sp>
      <p:sp>
        <p:nvSpPr>
          <p:cNvPr id="3" name="Podnadpis 2"/>
          <p:cNvSpPr>
            <a:spLocks noGrp="1"/>
          </p:cNvSpPr>
          <p:nvPr>
            <p:ph type="subTitle" idx="1"/>
          </p:nvPr>
        </p:nvSpPr>
        <p:spPr>
          <a:xfrm>
            <a:off x="609600" y="3497943"/>
            <a:ext cx="10965179" cy="2749550"/>
          </a:xfrm>
        </p:spPr>
        <p:txBody>
          <a:bodyPr>
            <a:normAutofit fontScale="47500" lnSpcReduction="20000"/>
          </a:bodyPr>
          <a:lstStyle/>
          <a:p>
            <a:r>
              <a:rPr lang="en-US" sz="3800" b="1" dirty="0"/>
              <a:t>Ján Kaňák</a:t>
            </a:r>
            <a:r>
              <a:rPr lang="en-US" sz="3800" baseline="30000" dirty="0"/>
              <a:t>1</a:t>
            </a:r>
            <a:r>
              <a:rPr lang="en-US" sz="3800" b="1" dirty="0"/>
              <a:t>, </a:t>
            </a:r>
            <a:r>
              <a:rPr lang="sk-SK" sz="3800" b="1" dirty="0" err="1"/>
              <a:t>Ľuboslav</a:t>
            </a:r>
            <a:r>
              <a:rPr lang="sk-SK" sz="3800" b="1" dirty="0"/>
              <a:t> Okon</a:t>
            </a:r>
            <a:r>
              <a:rPr lang="sk-SK" sz="3800" b="1" baseline="30000" dirty="0"/>
              <a:t>1</a:t>
            </a:r>
            <a:r>
              <a:rPr lang="sk-SK" sz="3800" b="1" dirty="0"/>
              <a:t>, </a:t>
            </a:r>
            <a:r>
              <a:rPr lang="en-US" sz="3800" b="1" dirty="0"/>
              <a:t>Martin </a:t>
            </a:r>
            <a:r>
              <a:rPr lang="en-US" sz="3800" b="1" dirty="0" err="1"/>
              <a:t>Setv</a:t>
            </a:r>
            <a:r>
              <a:rPr lang="sk-SK" sz="3800" b="1" dirty="0"/>
              <a:t>ák</a:t>
            </a:r>
            <a:r>
              <a:rPr lang="sk-SK" sz="3800" b="1" baseline="30000" dirty="0"/>
              <a:t>2</a:t>
            </a:r>
            <a:r>
              <a:rPr lang="sk-SK" sz="3800" b="1" dirty="0"/>
              <a:t>, </a:t>
            </a:r>
            <a:r>
              <a:rPr lang="sk-SK" sz="3800" b="1" dirty="0" err="1"/>
              <a:t>Márta</a:t>
            </a:r>
            <a:r>
              <a:rPr lang="sk-SK" sz="3800" b="1" dirty="0"/>
              <a:t> Diószeghy</a:t>
            </a:r>
            <a:r>
              <a:rPr lang="sk-SK" sz="3800" b="1" baseline="30000" dirty="0"/>
              <a:t>3</a:t>
            </a:r>
            <a:r>
              <a:rPr lang="sk-SK" sz="3800" b="1" dirty="0"/>
              <a:t>, </a:t>
            </a:r>
            <a:r>
              <a:rPr lang="sk-SK" sz="3800" b="1" dirty="0" err="1"/>
              <a:t>Vesa</a:t>
            </a:r>
            <a:r>
              <a:rPr lang="sk-SK" sz="3800" b="1" dirty="0"/>
              <a:t> Nietosvaara</a:t>
            </a:r>
            <a:r>
              <a:rPr lang="sk-SK" sz="3800" b="1" baseline="30000" dirty="0"/>
              <a:t>4</a:t>
            </a:r>
            <a:endParaRPr lang="en-US" sz="3800" dirty="0"/>
          </a:p>
          <a:p>
            <a:r>
              <a:rPr lang="en-US" baseline="30000" dirty="0"/>
              <a:t> </a:t>
            </a:r>
            <a:endParaRPr lang="en-US" dirty="0"/>
          </a:p>
          <a:p>
            <a:r>
              <a:rPr lang="en-US" sz="3300" baseline="30000" dirty="0"/>
              <a:t>1</a:t>
            </a:r>
            <a:r>
              <a:rPr lang="en-US" sz="3300" dirty="0"/>
              <a:t>Slovak Hydrometeorological Institute, Jeséniova 17, Bratislava, Slovakia</a:t>
            </a:r>
          </a:p>
          <a:p>
            <a:r>
              <a:rPr lang="en-US" sz="3300" baseline="30000" dirty="0"/>
              <a:t>2</a:t>
            </a:r>
            <a:r>
              <a:rPr lang="en-US" sz="3300" dirty="0"/>
              <a:t>Czech Hydrometeorological Institute, Na </a:t>
            </a:r>
            <a:r>
              <a:rPr lang="en-US" sz="3300" dirty="0" err="1"/>
              <a:t>Šabatce</a:t>
            </a:r>
            <a:r>
              <a:rPr lang="en-US" sz="3300" dirty="0"/>
              <a:t> 2050/17, 143 06 Praha </a:t>
            </a:r>
            <a:r>
              <a:rPr lang="en-US" sz="3300" dirty="0" smtClean="0"/>
              <a:t>412-Komořany, Czech Republic</a:t>
            </a:r>
            <a:endParaRPr lang="en-US" sz="3300" dirty="0"/>
          </a:p>
          <a:p>
            <a:r>
              <a:rPr lang="en-US" sz="3300" baseline="30000" dirty="0"/>
              <a:t>3</a:t>
            </a:r>
            <a:r>
              <a:rPr lang="en-US" sz="3300" dirty="0"/>
              <a:t>Hungarian Meteorological Service, H-1024 Budapest, </a:t>
            </a:r>
            <a:r>
              <a:rPr lang="en-US" sz="3300" dirty="0" err="1"/>
              <a:t>Kitaibel</a:t>
            </a:r>
            <a:r>
              <a:rPr lang="en-US" sz="3300" dirty="0"/>
              <a:t> </a:t>
            </a:r>
            <a:r>
              <a:rPr lang="en-US" sz="3300" dirty="0" err="1"/>
              <a:t>Pál</a:t>
            </a:r>
            <a:r>
              <a:rPr lang="en-US" sz="3300" dirty="0"/>
              <a:t> u 1, Hungary</a:t>
            </a:r>
          </a:p>
          <a:p>
            <a:r>
              <a:rPr lang="de-DE" sz="3300" baseline="30000" dirty="0"/>
              <a:t>4</a:t>
            </a:r>
            <a:r>
              <a:rPr lang="de-DE" sz="3300" dirty="0"/>
              <a:t>EUMETSAT, </a:t>
            </a:r>
            <a:r>
              <a:rPr lang="de-DE" sz="3300" dirty="0" err="1"/>
              <a:t>Eumetsat</a:t>
            </a:r>
            <a:r>
              <a:rPr lang="de-DE" sz="3300" dirty="0"/>
              <a:t> Allee 1, D-64295 Darmstadt, Germany</a:t>
            </a:r>
            <a:endParaRPr lang="en-US" sz="3300" dirty="0"/>
          </a:p>
          <a:p>
            <a:endParaRPr lang="en-US" sz="3300" dirty="0"/>
          </a:p>
          <a:p>
            <a:r>
              <a:rPr lang="en-US" sz="3400" b="1" dirty="0"/>
              <a:t>ECSS 2017, Pula, Croatia</a:t>
            </a:r>
          </a:p>
          <a:p>
            <a:r>
              <a:rPr lang="en-US" sz="3400" b="1" dirty="0"/>
              <a:t>18 – 22 September 2017</a:t>
            </a:r>
          </a:p>
          <a:p>
            <a:endParaRPr lang="sk-SK" dirty="0"/>
          </a:p>
        </p:txBody>
      </p:sp>
      <p:pic>
        <p:nvPicPr>
          <p:cNvPr id="1026"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1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lokTextu 15"/>
          <p:cNvSpPr txBox="1"/>
          <p:nvPr/>
        </p:nvSpPr>
        <p:spPr>
          <a:xfrm>
            <a:off x="457208" y="1617209"/>
            <a:ext cx="3722000" cy="369332"/>
          </a:xfrm>
          <a:prstGeom prst="rect">
            <a:avLst/>
          </a:prstGeom>
          <a:noFill/>
        </p:spPr>
        <p:txBody>
          <a:bodyPr wrap="square" rtlCol="0">
            <a:spAutoFit/>
          </a:bodyPr>
          <a:lstStyle/>
          <a:p>
            <a:r>
              <a:rPr lang="en-US" dirty="0"/>
              <a:t>Meteosat </a:t>
            </a:r>
            <a:r>
              <a:rPr lang="en-US" dirty="0" smtClean="0"/>
              <a:t>10, 0°E 7.9.2017 12:00 </a:t>
            </a:r>
            <a:r>
              <a:rPr lang="en-US" dirty="0"/>
              <a:t>UTC</a:t>
            </a:r>
          </a:p>
        </p:txBody>
      </p:sp>
      <p:sp>
        <p:nvSpPr>
          <p:cNvPr id="17" name="BlokTextu 16"/>
          <p:cNvSpPr txBox="1"/>
          <p:nvPr/>
        </p:nvSpPr>
        <p:spPr>
          <a:xfrm>
            <a:off x="457200" y="3319140"/>
            <a:ext cx="3886200" cy="369332"/>
          </a:xfrm>
          <a:prstGeom prst="rect">
            <a:avLst/>
          </a:prstGeom>
          <a:noFill/>
        </p:spPr>
        <p:txBody>
          <a:bodyPr wrap="square" rtlCol="0">
            <a:spAutoFit/>
          </a:bodyPr>
          <a:lstStyle/>
          <a:p>
            <a:r>
              <a:rPr lang="en-US" dirty="0"/>
              <a:t>Meteosat </a:t>
            </a:r>
            <a:r>
              <a:rPr lang="en-US" dirty="0" smtClean="0"/>
              <a:t>8, 41.5°E 7.9.2017 12:00 </a:t>
            </a:r>
            <a:r>
              <a:rPr lang="en-US" dirty="0"/>
              <a:t>UTC</a:t>
            </a:r>
          </a:p>
        </p:txBody>
      </p:sp>
      <p:sp>
        <p:nvSpPr>
          <p:cNvPr id="18" name="BlokTextu 17"/>
          <p:cNvSpPr txBox="1"/>
          <p:nvPr/>
        </p:nvSpPr>
        <p:spPr>
          <a:xfrm>
            <a:off x="457191" y="5029402"/>
            <a:ext cx="4083277" cy="646331"/>
          </a:xfrm>
          <a:prstGeom prst="rect">
            <a:avLst/>
          </a:prstGeom>
          <a:noFill/>
        </p:spPr>
        <p:txBody>
          <a:bodyPr wrap="square" rtlCol="0">
            <a:spAutoFit/>
          </a:bodyPr>
          <a:lstStyle/>
          <a:p>
            <a:r>
              <a:rPr lang="en-US" dirty="0"/>
              <a:t>3D-anaglyph  </a:t>
            </a:r>
            <a:r>
              <a:rPr lang="en-US" dirty="0" smtClean="0"/>
              <a:t>Met 8 &amp; 10, 7.9.2017 UTC 12:00 </a:t>
            </a:r>
            <a:r>
              <a:rPr lang="en-US" dirty="0"/>
              <a:t>UTC</a:t>
            </a:r>
          </a:p>
        </p:txBody>
      </p:sp>
      <p:sp>
        <p:nvSpPr>
          <p:cNvPr id="7" name="BlokTextu 6"/>
          <p:cNvSpPr txBox="1"/>
          <p:nvPr/>
        </p:nvSpPr>
        <p:spPr>
          <a:xfrm>
            <a:off x="457200" y="882649"/>
            <a:ext cx="11098038" cy="646331"/>
          </a:xfrm>
          <a:prstGeom prst="rect">
            <a:avLst/>
          </a:prstGeom>
          <a:noFill/>
        </p:spPr>
        <p:txBody>
          <a:bodyPr wrap="none" rtlCol="0">
            <a:spAutoFit/>
          </a:bodyPr>
          <a:lstStyle/>
          <a:p>
            <a:r>
              <a:rPr lang="en-US" dirty="0"/>
              <a:t>In this case </a:t>
            </a:r>
            <a:r>
              <a:rPr lang="en-US" dirty="0" smtClean="0"/>
              <a:t>Earth spherical shape can not be observed. Instead smaller regions must be re-projected into planar map</a:t>
            </a:r>
            <a:endParaRPr lang="en-US" dirty="0"/>
          </a:p>
          <a:p>
            <a:r>
              <a:rPr lang="en-US" dirty="0" smtClean="0"/>
              <a:t>and then images are prepared for 3D view. Anaglyph from full earth disk does not have a sense.</a:t>
            </a:r>
            <a:endParaRPr lang="en-US" dirty="0"/>
          </a:p>
        </p:txBody>
      </p:sp>
      <p:sp>
        <p:nvSpPr>
          <p:cNvPr id="15" name="Nadpis 1"/>
          <p:cNvSpPr>
            <a:spLocks noGrp="1"/>
          </p:cNvSpPr>
          <p:nvPr>
            <p:ph type="title"/>
          </p:nvPr>
        </p:nvSpPr>
        <p:spPr>
          <a:xfrm>
            <a:off x="838199" y="1"/>
            <a:ext cx="11243733" cy="790574"/>
          </a:xfrm>
        </p:spPr>
        <p:txBody>
          <a:bodyPr>
            <a:normAutofit fontScale="90000"/>
          </a:bodyPr>
          <a:lstStyle/>
          <a:p>
            <a:r>
              <a:rPr lang="en-US" sz="4000" b="1" dirty="0"/>
              <a:t>Meteosat </a:t>
            </a:r>
            <a:r>
              <a:rPr lang="en-US" sz="4000" b="1" dirty="0" smtClean="0"/>
              <a:t>second </a:t>
            </a:r>
            <a:r>
              <a:rPr lang="en-US" sz="4000" b="1" dirty="0"/>
              <a:t>generation </a:t>
            </a:r>
            <a:r>
              <a:rPr lang="en-US" sz="4000" b="1" dirty="0" smtClean="0"/>
              <a:t>satellites Basic service and IODC</a:t>
            </a:r>
            <a:endParaRPr lang="en-US" sz="4000" b="1" dirty="0"/>
          </a:p>
        </p:txBody>
      </p:sp>
      <p:sp>
        <p:nvSpPr>
          <p:cNvPr id="19" name="BlokTextu 18"/>
          <p:cNvSpPr txBox="1"/>
          <p:nvPr/>
        </p:nvSpPr>
        <p:spPr>
          <a:xfrm>
            <a:off x="0" y="188238"/>
            <a:ext cx="740908" cy="369332"/>
          </a:xfrm>
          <a:prstGeom prst="rect">
            <a:avLst/>
          </a:prstGeom>
          <a:noFill/>
        </p:spPr>
        <p:txBody>
          <a:bodyPr wrap="none" rtlCol="0">
            <a:spAutoFit/>
          </a:bodyPr>
          <a:lstStyle/>
          <a:p>
            <a:r>
              <a:rPr lang="en-US" dirty="0">
                <a:solidFill>
                  <a:srgbClr val="0070C0"/>
                </a:solidFill>
              </a:rPr>
              <a:t>(C3.1)</a:t>
            </a:r>
          </a:p>
        </p:txBody>
      </p:sp>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458" y="1564189"/>
            <a:ext cx="5272542" cy="527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458" y="1564189"/>
            <a:ext cx="5272542" cy="527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458" y="1564189"/>
            <a:ext cx="5272542" cy="527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216" y="1975676"/>
            <a:ext cx="1348309" cy="134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16" y="3681093"/>
            <a:ext cx="1348309" cy="134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215" y="5398734"/>
            <a:ext cx="1348309" cy="134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descr="G:\c\MSGIODC\AnaglyphGlasses\Pictogram for imag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577" y="3189468"/>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5184929" y="2737962"/>
            <a:ext cx="824265" cy="1569660"/>
          </a:xfrm>
          <a:prstGeom prst="rect">
            <a:avLst/>
          </a:prstGeom>
          <a:noFill/>
        </p:spPr>
        <p:txBody>
          <a:bodyPr wrap="none" rtlCol="0">
            <a:spAutoFit/>
          </a:bodyPr>
          <a:lstStyle/>
          <a:p>
            <a:r>
              <a:rPr lang="en-US" sz="9600" dirty="0" smtClean="0">
                <a:solidFill>
                  <a:srgbClr val="FF0000"/>
                </a:solidFill>
              </a:rPr>
              <a:t>X</a:t>
            </a:r>
            <a:endParaRPr lang="en-US" sz="9600" dirty="0">
              <a:solidFill>
                <a:srgbClr val="FF0000"/>
              </a:solidFill>
            </a:endParaRPr>
          </a:p>
        </p:txBody>
      </p:sp>
      <p:cxnSp>
        <p:nvCxnSpPr>
          <p:cNvPr id="6" name="Rovná spojovacia šípka 5"/>
          <p:cNvCxnSpPr/>
          <p:nvPr/>
        </p:nvCxnSpPr>
        <p:spPr>
          <a:xfrm>
            <a:off x="1914525" y="2505075"/>
            <a:ext cx="2943225" cy="68439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6" name="Rovná spojovacia šípka 25"/>
          <p:cNvCxnSpPr>
            <a:stCxn id="2056" idx="3"/>
          </p:cNvCxnSpPr>
          <p:nvPr/>
        </p:nvCxnSpPr>
        <p:spPr>
          <a:xfrm flipV="1">
            <a:off x="1914525" y="3681093"/>
            <a:ext cx="2943225" cy="674155"/>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0" name="BlokTextu 9"/>
          <p:cNvSpPr txBox="1"/>
          <p:nvPr/>
        </p:nvSpPr>
        <p:spPr>
          <a:xfrm>
            <a:off x="7664487" y="3308294"/>
            <a:ext cx="2512483" cy="1015663"/>
          </a:xfrm>
          <a:prstGeom prst="rect">
            <a:avLst/>
          </a:prstGeom>
          <a:solidFill>
            <a:schemeClr val="bg1"/>
          </a:solidFill>
        </p:spPr>
        <p:txBody>
          <a:bodyPr wrap="none" rtlCol="0">
            <a:spAutoFit/>
          </a:bodyPr>
          <a:lstStyle/>
          <a:p>
            <a:pPr algn="ctr"/>
            <a:r>
              <a:rPr lang="en-US" sz="2000" b="1" dirty="0" smtClean="0">
                <a:solidFill>
                  <a:srgbClr val="FF0000"/>
                </a:solidFill>
              </a:rPr>
              <a:t>3D in GEOSAT</a:t>
            </a:r>
          </a:p>
          <a:p>
            <a:pPr algn="ctr"/>
            <a:r>
              <a:rPr lang="en-US" sz="2000" b="1" dirty="0" smtClean="0">
                <a:solidFill>
                  <a:srgbClr val="FF0000"/>
                </a:solidFill>
              </a:rPr>
              <a:t>View projection</a:t>
            </a:r>
          </a:p>
          <a:p>
            <a:pPr algn="ctr"/>
            <a:r>
              <a:rPr lang="en-US" sz="2000" b="1" dirty="0" smtClean="0">
                <a:solidFill>
                  <a:srgbClr val="FF0000"/>
                </a:solidFill>
              </a:rPr>
              <a:t>DOES NOT have sense</a:t>
            </a:r>
            <a:endParaRPr lang="en-US" sz="2000" b="1" dirty="0">
              <a:solidFill>
                <a:srgbClr val="FF0000"/>
              </a:solidFill>
            </a:endParaRPr>
          </a:p>
        </p:txBody>
      </p:sp>
      <p:pic>
        <p:nvPicPr>
          <p:cNvPr id="20" name="Picture 2" descr="G:\ECSS2017\CreativeCommons_Attribution_Licens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750" y="5947731"/>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6"/>
                                        </p:tgtEl>
                                        <p:attrNameLst>
                                          <p:attrName>style.visibility</p:attrName>
                                        </p:attrNameLst>
                                      </p:cBhvr>
                                      <p:to>
                                        <p:strVal val="visible"/>
                                      </p:to>
                                    </p:set>
                                    <p:animEffect transition="in" filter="fade">
                                      <p:cBhvr>
                                        <p:cTn id="11" dur="500"/>
                                        <p:tgtEl>
                                          <p:spTgt spid="2056"/>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57"/>
                                        </p:tgtEl>
                                        <p:attrNameLst>
                                          <p:attrName>style.visibility</p:attrName>
                                        </p:attrNameLst>
                                      </p:cBhvr>
                                      <p:to>
                                        <p:strVal val="visible"/>
                                      </p:to>
                                    </p:set>
                                    <p:animEffect transition="in" filter="fade">
                                      <p:cBhvr>
                                        <p:cTn id="23" dur="500"/>
                                        <p:tgtEl>
                                          <p:spTgt spid="2057"/>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22" presetClass="entr" presetSubtype="8"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990600"/>
          </a:xfrm>
        </p:spPr>
        <p:txBody>
          <a:bodyPr>
            <a:noAutofit/>
          </a:bodyPr>
          <a:lstStyle/>
          <a:p>
            <a:r>
              <a:rPr lang="en-US" sz="3200" b="1" dirty="0"/>
              <a:t>Considerations</a:t>
            </a:r>
            <a:r>
              <a:rPr lang="en-US" sz="2800" b="1" dirty="0"/>
              <a:t> about optimal satellite positions and scan strategy</a:t>
            </a:r>
          </a:p>
        </p:txBody>
      </p:sp>
      <p:sp>
        <p:nvSpPr>
          <p:cNvPr id="4" name="BlokTextu 3"/>
          <p:cNvSpPr txBox="1"/>
          <p:nvPr/>
        </p:nvSpPr>
        <p:spPr>
          <a:xfrm>
            <a:off x="0" y="274320"/>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C3.3)</a:t>
            </a:r>
            <a:endParaRPr lang="en-US" dirty="0">
              <a:solidFill>
                <a:srgbClr val="0070C0"/>
              </a:solidFill>
            </a:endParaRPr>
          </a:p>
        </p:txBody>
      </p:sp>
      <p:sp>
        <p:nvSpPr>
          <p:cNvPr id="7" name="BlokTextu 6"/>
          <p:cNvSpPr txBox="1"/>
          <p:nvPr/>
        </p:nvSpPr>
        <p:spPr>
          <a:xfrm>
            <a:off x="457200" y="916517"/>
            <a:ext cx="10849124" cy="1477328"/>
          </a:xfrm>
          <a:prstGeom prst="rect">
            <a:avLst/>
          </a:prstGeom>
          <a:noFill/>
        </p:spPr>
        <p:txBody>
          <a:bodyPr wrap="none" rtlCol="0">
            <a:spAutoFit/>
          </a:bodyPr>
          <a:lstStyle/>
          <a:p>
            <a:r>
              <a:rPr lang="en-US" dirty="0"/>
              <a:t>MSG HRV channel provides much higher space resolution and mutual distance of satellites in space over Equator</a:t>
            </a:r>
          </a:p>
          <a:p>
            <a:r>
              <a:rPr lang="en-US" dirty="0"/>
              <a:t>is bigger. Thanks to these facts we are not limited to observe only the Earth surface </a:t>
            </a:r>
            <a:r>
              <a:rPr lang="en-US" dirty="0" smtClean="0"/>
              <a:t>shape, </a:t>
            </a:r>
            <a:r>
              <a:rPr lang="en-US" dirty="0"/>
              <a:t>but we can point to</a:t>
            </a:r>
          </a:p>
          <a:p>
            <a:r>
              <a:rPr lang="en-US" dirty="0"/>
              <a:t>much more details.</a:t>
            </a:r>
          </a:p>
          <a:p>
            <a:r>
              <a:rPr lang="en-US" dirty="0"/>
              <a:t>The most important step is to re-project images from geo-sat view into some plane map projection common for</a:t>
            </a:r>
          </a:p>
          <a:p>
            <a:r>
              <a:rPr lang="en-US" dirty="0"/>
              <a:t>i</a:t>
            </a:r>
            <a:r>
              <a:rPr lang="en-US" dirty="0" smtClean="0"/>
              <a:t>mage </a:t>
            </a:r>
            <a:r>
              <a:rPr lang="en-US" dirty="0"/>
              <a:t>data from both satellites.</a:t>
            </a: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199" y="3243163"/>
            <a:ext cx="3649133" cy="2737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96" y="2722183"/>
            <a:ext cx="3779309" cy="377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428" y="2722183"/>
            <a:ext cx="3779309" cy="377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ovná spojnica 7"/>
          <p:cNvCxnSpPr/>
          <p:nvPr/>
        </p:nvCxnSpPr>
        <p:spPr>
          <a:xfrm flipH="1">
            <a:off x="5041900" y="3243163"/>
            <a:ext cx="533400" cy="2737347"/>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ovná spojnica 19"/>
          <p:cNvCxnSpPr/>
          <p:nvPr/>
        </p:nvCxnSpPr>
        <p:spPr>
          <a:xfrm>
            <a:off x="6962775" y="3243163"/>
            <a:ext cx="909638" cy="273734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Rovná spojnica 57"/>
          <p:cNvCxnSpPr/>
          <p:nvPr/>
        </p:nvCxnSpPr>
        <p:spPr>
          <a:xfrm>
            <a:off x="6271260" y="3243163"/>
            <a:ext cx="160020" cy="2737347"/>
          </a:xfrm>
          <a:prstGeom prst="line">
            <a:avLst/>
          </a:prstGeom>
          <a:ln w="349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1" name="BlokTextu 60"/>
          <p:cNvSpPr txBox="1"/>
          <p:nvPr/>
        </p:nvSpPr>
        <p:spPr>
          <a:xfrm>
            <a:off x="196400" y="2362240"/>
            <a:ext cx="3722000" cy="369332"/>
          </a:xfrm>
          <a:prstGeom prst="rect">
            <a:avLst/>
          </a:prstGeom>
          <a:noFill/>
        </p:spPr>
        <p:txBody>
          <a:bodyPr wrap="square" rtlCol="0">
            <a:spAutoFit/>
          </a:bodyPr>
          <a:lstStyle/>
          <a:p>
            <a:r>
              <a:rPr lang="en-US" dirty="0"/>
              <a:t>Meteosat-10, 0°E</a:t>
            </a:r>
          </a:p>
        </p:txBody>
      </p:sp>
      <p:sp>
        <p:nvSpPr>
          <p:cNvPr id="62" name="BlokTextu 61"/>
          <p:cNvSpPr txBox="1"/>
          <p:nvPr/>
        </p:nvSpPr>
        <p:spPr>
          <a:xfrm>
            <a:off x="8182428" y="2345254"/>
            <a:ext cx="3722000" cy="369332"/>
          </a:xfrm>
          <a:prstGeom prst="rect">
            <a:avLst/>
          </a:prstGeom>
          <a:noFill/>
        </p:spPr>
        <p:txBody>
          <a:bodyPr wrap="square" rtlCol="0">
            <a:spAutoFit/>
          </a:bodyPr>
          <a:lstStyle/>
          <a:p>
            <a:r>
              <a:rPr lang="en-US" dirty="0"/>
              <a:t>Meteosat-8, 41.5°E</a:t>
            </a:r>
          </a:p>
        </p:txBody>
      </p:sp>
      <p:sp>
        <p:nvSpPr>
          <p:cNvPr id="2072" name="Koláč 2071"/>
          <p:cNvSpPr/>
          <p:nvPr/>
        </p:nvSpPr>
        <p:spPr>
          <a:xfrm>
            <a:off x="643738" y="2768147"/>
            <a:ext cx="2926080" cy="3669229"/>
          </a:xfrm>
          <a:prstGeom prst="pie">
            <a:avLst>
              <a:gd name="adj1" fmla="val 16177676"/>
              <a:gd name="adj2" fmla="val 5402703"/>
            </a:avLst>
          </a:prstGeom>
          <a:solidFill>
            <a:srgbClr val="FF0000">
              <a:alpha val="2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Koláč 70"/>
          <p:cNvSpPr/>
          <p:nvPr/>
        </p:nvSpPr>
        <p:spPr>
          <a:xfrm rot="10800000">
            <a:off x="8601424" y="2768146"/>
            <a:ext cx="2926080" cy="3669229"/>
          </a:xfrm>
          <a:prstGeom prst="pie">
            <a:avLst>
              <a:gd name="adj1" fmla="val 16177676"/>
              <a:gd name="adj2" fmla="val 5402703"/>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3" name="BlokTextu 2072"/>
          <p:cNvSpPr txBox="1"/>
          <p:nvPr/>
        </p:nvSpPr>
        <p:spPr>
          <a:xfrm>
            <a:off x="4093259" y="6193715"/>
            <a:ext cx="4043415" cy="307777"/>
          </a:xfrm>
          <a:prstGeom prst="rect">
            <a:avLst/>
          </a:prstGeom>
          <a:noFill/>
        </p:spPr>
        <p:txBody>
          <a:bodyPr wrap="none" rtlCol="0">
            <a:spAutoFit/>
          </a:bodyPr>
          <a:lstStyle/>
          <a:p>
            <a:r>
              <a:rPr lang="en-US" sz="1400" dirty="0"/>
              <a:t>Lower HRV window partial overlaps: 12:00-16:45UTC</a:t>
            </a:r>
          </a:p>
        </p:txBody>
      </p:sp>
      <p:sp>
        <p:nvSpPr>
          <p:cNvPr id="73" name="BlokTextu 72"/>
          <p:cNvSpPr txBox="1"/>
          <p:nvPr/>
        </p:nvSpPr>
        <p:spPr>
          <a:xfrm>
            <a:off x="4144463" y="2614258"/>
            <a:ext cx="3960764" cy="307777"/>
          </a:xfrm>
          <a:prstGeom prst="rect">
            <a:avLst/>
          </a:prstGeom>
          <a:noFill/>
        </p:spPr>
        <p:txBody>
          <a:bodyPr wrap="none" rtlCol="0">
            <a:spAutoFit/>
          </a:bodyPr>
          <a:lstStyle/>
          <a:p>
            <a:r>
              <a:rPr lang="en-US" sz="1400" dirty="0"/>
              <a:t>Upper HRV window partial overlaps: 0:00-23:59UTC</a:t>
            </a:r>
          </a:p>
        </p:txBody>
      </p:sp>
      <p:cxnSp>
        <p:nvCxnSpPr>
          <p:cNvPr id="2075" name="Rovná spojovacia šípka 2074"/>
          <p:cNvCxnSpPr/>
          <p:nvPr/>
        </p:nvCxnSpPr>
        <p:spPr>
          <a:xfrm>
            <a:off x="2830982" y="3313786"/>
            <a:ext cx="2933396" cy="39502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Rovná spojovacia šípka 75"/>
          <p:cNvCxnSpPr/>
          <p:nvPr/>
        </p:nvCxnSpPr>
        <p:spPr>
          <a:xfrm flipH="1">
            <a:off x="6847027" y="3313786"/>
            <a:ext cx="2582267" cy="395020"/>
          </a:xfrm>
          <a:prstGeom prst="straightConnector1">
            <a:avLst/>
          </a:prstGeom>
          <a:ln w="317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69" y="2289657"/>
            <a:ext cx="5875170" cy="44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Rovná spojnica 20"/>
          <p:cNvCxnSpPr/>
          <p:nvPr/>
        </p:nvCxnSpPr>
        <p:spPr>
          <a:xfrm flipH="1" flipV="1">
            <a:off x="3525927" y="2289658"/>
            <a:ext cx="293598" cy="44071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BlokTextu 11"/>
          <p:cNvSpPr txBox="1">
            <a:spLocks noChangeArrowheads="1"/>
          </p:cNvSpPr>
          <p:nvPr/>
        </p:nvSpPr>
        <p:spPr bwMode="auto">
          <a:xfrm>
            <a:off x="92269" y="1351597"/>
            <a:ext cx="48720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dirty="0">
                <a:solidFill>
                  <a:srgbClr val="0070C0"/>
                </a:solidFill>
              </a:rPr>
              <a:t>Optimal settings for </a:t>
            </a:r>
            <a:r>
              <a:rPr lang="sk-SK" altLang="en-US" sz="2800" dirty="0" err="1">
                <a:solidFill>
                  <a:srgbClr val="0070C0"/>
                </a:solidFill>
              </a:rPr>
              <a:t>Left</a:t>
            </a:r>
            <a:r>
              <a:rPr lang="sk-SK" altLang="en-US" sz="2800" dirty="0">
                <a:solidFill>
                  <a:srgbClr val="0070C0"/>
                </a:solidFill>
              </a:rPr>
              <a:t> </a:t>
            </a:r>
            <a:r>
              <a:rPr lang="sk-SK" altLang="en-US" sz="2800" dirty="0" err="1">
                <a:solidFill>
                  <a:srgbClr val="0070C0"/>
                </a:solidFill>
              </a:rPr>
              <a:t>edge</a:t>
            </a:r>
            <a:r>
              <a:rPr lang="sk-SK" altLang="en-US" sz="2800" dirty="0">
                <a:solidFill>
                  <a:srgbClr val="0070C0"/>
                </a:solidFill>
              </a:rPr>
              <a:t> </a:t>
            </a:r>
            <a:r>
              <a:rPr lang="sk-SK" altLang="en-US" sz="2800" dirty="0" err="1">
                <a:solidFill>
                  <a:srgbClr val="0070C0"/>
                </a:solidFill>
              </a:rPr>
              <a:t>of</a:t>
            </a:r>
            <a:endParaRPr lang="en-US" altLang="en-US" sz="2800" dirty="0">
              <a:solidFill>
                <a:srgbClr val="0070C0"/>
              </a:solidFill>
            </a:endParaRPr>
          </a:p>
          <a:p>
            <a:pPr eaLnBrk="1" hangingPunct="1">
              <a:spcBef>
                <a:spcPct val="0"/>
              </a:spcBef>
              <a:buFontTx/>
              <a:buNone/>
            </a:pPr>
            <a:r>
              <a:rPr lang="sk-SK" altLang="en-US" sz="2800" dirty="0" err="1">
                <a:solidFill>
                  <a:srgbClr val="0070C0"/>
                </a:solidFill>
              </a:rPr>
              <a:t>Upper</a:t>
            </a:r>
            <a:r>
              <a:rPr lang="sk-SK" altLang="en-US" sz="2800" dirty="0">
                <a:solidFill>
                  <a:srgbClr val="0070C0"/>
                </a:solidFill>
              </a:rPr>
              <a:t> HRV </a:t>
            </a:r>
            <a:r>
              <a:rPr lang="sk-SK" altLang="en-US" sz="2800" dirty="0" err="1">
                <a:solidFill>
                  <a:srgbClr val="0070C0"/>
                </a:solidFill>
              </a:rPr>
              <a:t>Window</a:t>
            </a:r>
            <a:endParaRPr lang="sk-SK" altLang="en-US" sz="2800" dirty="0">
              <a:solidFill>
                <a:srgbClr val="0070C0"/>
              </a:solidFill>
            </a:endParaRPr>
          </a:p>
        </p:txBody>
      </p:sp>
      <p:cxnSp>
        <p:nvCxnSpPr>
          <p:cNvPr id="25" name="Rovná spojnica 24"/>
          <p:cNvCxnSpPr/>
          <p:nvPr/>
        </p:nvCxnSpPr>
        <p:spPr>
          <a:xfrm flipV="1">
            <a:off x="980237" y="2816353"/>
            <a:ext cx="1345998" cy="3721876"/>
          </a:xfrm>
          <a:prstGeom prst="line">
            <a:avLst/>
          </a:prstGeom>
          <a:ln w="603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BlokTextu 16"/>
          <p:cNvSpPr txBox="1">
            <a:spLocks noChangeArrowheads="1"/>
          </p:cNvSpPr>
          <p:nvPr/>
        </p:nvSpPr>
        <p:spPr bwMode="auto">
          <a:xfrm>
            <a:off x="34133" y="5128994"/>
            <a:ext cx="1198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sk-SK" altLang="en-US" sz="1800" dirty="0" err="1">
                <a:solidFill>
                  <a:srgbClr val="FF0000"/>
                </a:solidFill>
              </a:rPr>
              <a:t>Morning</a:t>
            </a:r>
            <a:endParaRPr lang="sk-SK" altLang="en-US" sz="1800" dirty="0">
              <a:solidFill>
                <a:srgbClr val="FF0000"/>
              </a:solidFill>
            </a:endParaRPr>
          </a:p>
          <a:p>
            <a:pPr eaLnBrk="1" hangingPunct="1">
              <a:spcBef>
                <a:spcPct val="0"/>
              </a:spcBef>
              <a:buFontTx/>
              <a:buNone/>
            </a:pPr>
            <a:r>
              <a:rPr lang="sk-SK" altLang="en-US" sz="1800" dirty="0" err="1">
                <a:solidFill>
                  <a:srgbClr val="FF0000"/>
                </a:solidFill>
              </a:rPr>
              <a:t>terminator</a:t>
            </a:r>
            <a:endParaRPr lang="sk-SK" altLang="en-US" sz="1800" dirty="0">
              <a:solidFill>
                <a:srgbClr val="FF0000"/>
              </a:solidFill>
            </a:endParaRPr>
          </a:p>
        </p:txBody>
      </p:sp>
      <p:sp>
        <p:nvSpPr>
          <p:cNvPr id="28" name="BlokTextu 18"/>
          <p:cNvSpPr txBox="1">
            <a:spLocks noChangeArrowheads="1"/>
          </p:cNvSpPr>
          <p:nvPr/>
        </p:nvSpPr>
        <p:spPr bwMode="auto">
          <a:xfrm>
            <a:off x="3819525" y="5864225"/>
            <a:ext cx="569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sk-SK" altLang="en-US" sz="2000" b="1" dirty="0">
                <a:solidFill>
                  <a:schemeClr val="bg1"/>
                </a:solidFill>
              </a:rPr>
              <a:t>20E</a:t>
            </a:r>
          </a:p>
        </p:txBody>
      </p:sp>
      <p:cxnSp>
        <p:nvCxnSpPr>
          <p:cNvPr id="32" name="Rovná spojnica 31"/>
          <p:cNvCxnSpPr/>
          <p:nvPr/>
        </p:nvCxnSpPr>
        <p:spPr>
          <a:xfrm flipH="1" flipV="1">
            <a:off x="4470400" y="2289658"/>
            <a:ext cx="1403354" cy="435879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Rovná spojnica 40"/>
          <p:cNvCxnSpPr/>
          <p:nvPr/>
        </p:nvCxnSpPr>
        <p:spPr>
          <a:xfrm flipV="1">
            <a:off x="1362075" y="2289657"/>
            <a:ext cx="866775" cy="44071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BlokTextu 18"/>
          <p:cNvSpPr txBox="1">
            <a:spLocks noChangeArrowheads="1"/>
          </p:cNvSpPr>
          <p:nvPr/>
        </p:nvSpPr>
        <p:spPr bwMode="auto">
          <a:xfrm>
            <a:off x="5469177" y="5293141"/>
            <a:ext cx="569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b="1" dirty="0">
                <a:solidFill>
                  <a:srgbClr val="0070C0"/>
                </a:solidFill>
              </a:rPr>
              <a:t>41</a:t>
            </a:r>
            <a:r>
              <a:rPr lang="sk-SK" altLang="en-US" sz="2000" b="1" dirty="0">
                <a:solidFill>
                  <a:srgbClr val="0070C0"/>
                </a:solidFill>
              </a:rPr>
              <a:t>E</a:t>
            </a:r>
          </a:p>
        </p:txBody>
      </p:sp>
      <p:sp>
        <p:nvSpPr>
          <p:cNvPr id="47" name="BlokTextu 18"/>
          <p:cNvSpPr txBox="1">
            <a:spLocks noChangeArrowheads="1"/>
          </p:cNvSpPr>
          <p:nvPr/>
        </p:nvSpPr>
        <p:spPr bwMode="auto">
          <a:xfrm>
            <a:off x="1554771" y="5579110"/>
            <a:ext cx="439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sk-SK" altLang="en-US" sz="2000" b="1" dirty="0">
                <a:solidFill>
                  <a:srgbClr val="FF0000"/>
                </a:solidFill>
              </a:rPr>
              <a:t>0E</a:t>
            </a:r>
          </a:p>
        </p:txBody>
      </p:sp>
      <p:sp>
        <p:nvSpPr>
          <p:cNvPr id="36" name="BlokTextu 35"/>
          <p:cNvSpPr txBox="1"/>
          <p:nvPr/>
        </p:nvSpPr>
        <p:spPr>
          <a:xfrm>
            <a:off x="1554771" y="6009739"/>
            <a:ext cx="1794146" cy="646331"/>
          </a:xfrm>
          <a:prstGeom prst="rect">
            <a:avLst/>
          </a:prstGeom>
          <a:noFill/>
        </p:spPr>
        <p:txBody>
          <a:bodyPr wrap="none" rtlCol="0">
            <a:spAutoFit/>
          </a:bodyPr>
          <a:lstStyle/>
          <a:p>
            <a:r>
              <a:rPr lang="en-US" dirty="0">
                <a:solidFill>
                  <a:srgbClr val="FF0000"/>
                </a:solidFill>
              </a:rPr>
              <a:t>Missing data</a:t>
            </a:r>
          </a:p>
          <a:p>
            <a:r>
              <a:rPr lang="en-US" dirty="0">
                <a:solidFill>
                  <a:srgbClr val="FF0000"/>
                </a:solidFill>
              </a:rPr>
              <a:t>From Meteosat 8</a:t>
            </a:r>
          </a:p>
        </p:txBody>
      </p: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1265456"/>
            <a:ext cx="5431380" cy="543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BlokTextu 4"/>
          <p:cNvSpPr txBox="1">
            <a:spLocks noChangeArrowheads="1"/>
          </p:cNvSpPr>
          <p:nvPr/>
        </p:nvSpPr>
        <p:spPr bwMode="auto">
          <a:xfrm>
            <a:off x="6702344" y="2479763"/>
            <a:ext cx="212582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solidFill>
                  <a:schemeClr val="bg1"/>
                </a:solidFill>
              </a:rPr>
              <a:t>Requirement for</a:t>
            </a:r>
          </a:p>
          <a:p>
            <a:pPr eaLnBrk="1" hangingPunct="1">
              <a:spcBef>
                <a:spcPct val="0"/>
              </a:spcBef>
              <a:buFontTx/>
              <a:buNone/>
            </a:pPr>
            <a:r>
              <a:rPr lang="en-US" altLang="en-US" sz="1600" b="1" dirty="0">
                <a:solidFill>
                  <a:schemeClr val="bg1"/>
                </a:solidFill>
              </a:rPr>
              <a:t>optimal 3D view</a:t>
            </a:r>
          </a:p>
          <a:p>
            <a:pPr eaLnBrk="1" hangingPunct="1">
              <a:spcBef>
                <a:spcPct val="0"/>
              </a:spcBef>
              <a:buFontTx/>
              <a:buNone/>
            </a:pPr>
            <a:r>
              <a:rPr lang="en-US" altLang="en-US" sz="1600" b="1" dirty="0">
                <a:solidFill>
                  <a:schemeClr val="bg1"/>
                </a:solidFill>
              </a:rPr>
              <a:t>over Central Europe was to shift </a:t>
            </a:r>
            <a:r>
              <a:rPr lang="en-US" altLang="en-US" sz="1600" b="1" dirty="0" smtClean="0">
                <a:solidFill>
                  <a:schemeClr val="bg1"/>
                </a:solidFill>
              </a:rPr>
              <a:t>upper </a:t>
            </a:r>
            <a:r>
              <a:rPr lang="en-US" altLang="en-US" sz="1600" b="1" dirty="0">
                <a:solidFill>
                  <a:schemeClr val="bg1"/>
                </a:solidFill>
              </a:rPr>
              <a:t>HRV window more to the West.</a:t>
            </a:r>
          </a:p>
          <a:p>
            <a:pPr eaLnBrk="1" hangingPunct="1">
              <a:spcBef>
                <a:spcPct val="0"/>
              </a:spcBef>
              <a:buFontTx/>
              <a:buNone/>
            </a:pPr>
            <a:r>
              <a:rPr lang="en-US" altLang="en-US" sz="1600" b="1" dirty="0">
                <a:solidFill>
                  <a:schemeClr val="bg1"/>
                </a:solidFill>
              </a:rPr>
              <a:t>EUMETSAT agreed with this requirements and thanks to discussions with users in some NHS’s interested in stereoscopic imagery we have better coverage also over western Europe</a:t>
            </a:r>
          </a:p>
        </p:txBody>
      </p:sp>
      <p:sp>
        <p:nvSpPr>
          <p:cNvPr id="51" name="Obdĺžnik 50"/>
          <p:cNvSpPr/>
          <p:nvPr/>
        </p:nvSpPr>
        <p:spPr>
          <a:xfrm>
            <a:off x="8672070" y="1347532"/>
            <a:ext cx="2343463" cy="1170635"/>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bdĺžnik 51"/>
          <p:cNvSpPr/>
          <p:nvPr/>
        </p:nvSpPr>
        <p:spPr>
          <a:xfrm>
            <a:off x="8297434" y="1347532"/>
            <a:ext cx="2343463" cy="1170635"/>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Nadpis 1"/>
          <p:cNvSpPr>
            <a:spLocks noGrp="1"/>
          </p:cNvSpPr>
          <p:nvPr>
            <p:ph type="title"/>
          </p:nvPr>
        </p:nvSpPr>
        <p:spPr>
          <a:xfrm>
            <a:off x="838200" y="1"/>
            <a:ext cx="10515600" cy="990600"/>
          </a:xfrm>
        </p:spPr>
        <p:txBody>
          <a:bodyPr>
            <a:noAutofit/>
          </a:bodyPr>
          <a:lstStyle/>
          <a:p>
            <a:r>
              <a:rPr lang="en-US" sz="3200" b="1" dirty="0"/>
              <a:t>Considerations</a:t>
            </a:r>
            <a:r>
              <a:rPr lang="en-US" sz="2800" b="1" dirty="0"/>
              <a:t> about optimal satellite positions and scan strategy</a:t>
            </a:r>
          </a:p>
        </p:txBody>
      </p:sp>
      <p:sp>
        <p:nvSpPr>
          <p:cNvPr id="22" name="BlokTextu 21"/>
          <p:cNvSpPr txBox="1"/>
          <p:nvPr/>
        </p:nvSpPr>
        <p:spPr>
          <a:xfrm>
            <a:off x="0" y="274320"/>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C3.3)</a:t>
            </a:r>
            <a:endParaRPr lang="en-US" dirty="0">
              <a:solidFill>
                <a:srgbClr val="0070C0"/>
              </a:solidFill>
            </a:endParaRPr>
          </a:p>
        </p:txBody>
      </p:sp>
      <p:pic>
        <p:nvPicPr>
          <p:cNvPr id="23" name="Picture 2" descr="G:\ECSS2017\CreativeCommons_Attribution_Lice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descr="C:\MSGProc3Pos\AuxiliaryData\BG_world_W-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2325" y="865686"/>
            <a:ext cx="5000625"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MSGProc3Pos\AuxiliaryData\BG_world_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550" y="865687"/>
            <a:ext cx="5000625" cy="5000625"/>
          </a:xfrm>
          <a:prstGeom prst="rect">
            <a:avLst/>
          </a:prstGeom>
          <a:noFill/>
          <a:extLst>
            <a:ext uri="{909E8E84-426E-40DD-AFC4-6F175D3DCCD1}">
              <a14:hiddenFill xmlns:a14="http://schemas.microsoft.com/office/drawing/2010/main">
                <a:solidFill>
                  <a:srgbClr val="FFFFFF"/>
                </a:solidFill>
              </a14:hiddenFill>
            </a:ext>
          </a:extLst>
        </p:spPr>
      </p:pic>
      <p:sp>
        <p:nvSpPr>
          <p:cNvPr id="40" name="Obdĺžnik 39"/>
          <p:cNvSpPr/>
          <p:nvPr/>
        </p:nvSpPr>
        <p:spPr>
          <a:xfrm>
            <a:off x="0" y="5881312"/>
            <a:ext cx="12191999" cy="976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dĺžnik 1"/>
          <p:cNvSpPr/>
          <p:nvPr/>
        </p:nvSpPr>
        <p:spPr>
          <a:xfrm>
            <a:off x="0" y="486294"/>
            <a:ext cx="12191999" cy="383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SGProc3Pos\AuxiliaryData\BG_world_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869594"/>
            <a:ext cx="5000625" cy="5000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SGProc3Pos\AuxiliaryData\BG_world_W-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869595"/>
            <a:ext cx="5000625"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695163" y="31237"/>
            <a:ext cx="9116598" cy="400110"/>
          </a:xfrm>
          <a:prstGeom prst="rect">
            <a:avLst/>
          </a:prstGeom>
          <a:noFill/>
        </p:spPr>
        <p:txBody>
          <a:bodyPr wrap="none" rtlCol="0">
            <a:spAutoFit/>
          </a:bodyPr>
          <a:lstStyle/>
          <a:p>
            <a:r>
              <a:rPr lang="en-US" sz="2000" b="1" dirty="0" smtClean="0"/>
              <a:t>MSG and other </a:t>
            </a:r>
            <a:r>
              <a:rPr lang="en-US" sz="2000" b="1" dirty="0"/>
              <a:t>currently operated </a:t>
            </a:r>
            <a:r>
              <a:rPr lang="en-US" sz="2000" b="1" dirty="0" smtClean="0"/>
              <a:t>GEO satellites </a:t>
            </a:r>
            <a:r>
              <a:rPr lang="en-US" sz="2000" b="1" dirty="0"/>
              <a:t>– MSG satellites highlighted in red:</a:t>
            </a:r>
          </a:p>
        </p:txBody>
      </p:sp>
      <p:cxnSp>
        <p:nvCxnSpPr>
          <p:cNvPr id="3" name="Rovná spojnica 2"/>
          <p:cNvCxnSpPr/>
          <p:nvPr/>
        </p:nvCxnSpPr>
        <p:spPr>
          <a:xfrm>
            <a:off x="3484800" y="720000"/>
            <a:ext cx="0" cy="5292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ovná spojnica 6"/>
          <p:cNvCxnSpPr/>
          <p:nvPr/>
        </p:nvCxnSpPr>
        <p:spPr>
          <a:xfrm>
            <a:off x="3747600" y="720000"/>
            <a:ext cx="0" cy="5292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ovná spojnica 7"/>
          <p:cNvCxnSpPr/>
          <p:nvPr/>
        </p:nvCxnSpPr>
        <p:spPr>
          <a:xfrm>
            <a:off x="4636800" y="720000"/>
            <a:ext cx="0" cy="5292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BlokTextu 9"/>
          <p:cNvSpPr txBox="1"/>
          <p:nvPr/>
        </p:nvSpPr>
        <p:spPr>
          <a:xfrm>
            <a:off x="3339550" y="469351"/>
            <a:ext cx="357790" cy="338554"/>
          </a:xfrm>
          <a:prstGeom prst="rect">
            <a:avLst/>
          </a:prstGeom>
          <a:noFill/>
        </p:spPr>
        <p:txBody>
          <a:bodyPr wrap="none" rtlCol="0">
            <a:spAutoFit/>
          </a:bodyPr>
          <a:lstStyle/>
          <a:p>
            <a:r>
              <a:rPr lang="en-US" sz="1600" dirty="0">
                <a:solidFill>
                  <a:srgbClr val="FF0000"/>
                </a:solidFill>
              </a:rPr>
              <a:t>0°</a:t>
            </a:r>
          </a:p>
        </p:txBody>
      </p:sp>
      <p:sp>
        <p:nvSpPr>
          <p:cNvPr id="13" name="BlokTextu 12"/>
          <p:cNvSpPr txBox="1"/>
          <p:nvPr/>
        </p:nvSpPr>
        <p:spPr>
          <a:xfrm>
            <a:off x="3603264" y="462731"/>
            <a:ext cx="513282" cy="338554"/>
          </a:xfrm>
          <a:prstGeom prst="rect">
            <a:avLst/>
          </a:prstGeom>
          <a:noFill/>
        </p:spPr>
        <p:txBody>
          <a:bodyPr wrap="none" rtlCol="0">
            <a:spAutoFit/>
          </a:bodyPr>
          <a:lstStyle/>
          <a:p>
            <a:r>
              <a:rPr lang="en-US" sz="1600" dirty="0">
                <a:solidFill>
                  <a:srgbClr val="FF0000"/>
                </a:solidFill>
              </a:rPr>
              <a:t>9.5°</a:t>
            </a:r>
          </a:p>
        </p:txBody>
      </p:sp>
      <p:sp>
        <p:nvSpPr>
          <p:cNvPr id="14" name="BlokTextu 13"/>
          <p:cNvSpPr txBox="1"/>
          <p:nvPr/>
        </p:nvSpPr>
        <p:spPr>
          <a:xfrm>
            <a:off x="4479233" y="462731"/>
            <a:ext cx="617477" cy="338554"/>
          </a:xfrm>
          <a:prstGeom prst="rect">
            <a:avLst/>
          </a:prstGeom>
          <a:noFill/>
        </p:spPr>
        <p:txBody>
          <a:bodyPr wrap="none" rtlCol="0">
            <a:spAutoFit/>
          </a:bodyPr>
          <a:lstStyle/>
          <a:p>
            <a:r>
              <a:rPr lang="en-US" sz="1600" dirty="0">
                <a:solidFill>
                  <a:srgbClr val="FF0000"/>
                </a:solidFill>
              </a:rPr>
              <a:t>41.5°</a:t>
            </a:r>
          </a:p>
        </p:txBody>
      </p:sp>
      <p:cxnSp>
        <p:nvCxnSpPr>
          <p:cNvPr id="16" name="Rovná spojnica 15"/>
          <p:cNvCxnSpPr/>
          <p:nvPr/>
        </p:nvCxnSpPr>
        <p:spPr>
          <a:xfrm>
            <a:off x="1364400" y="720000"/>
            <a:ext cx="0" cy="529200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Rovná spojnica 16"/>
          <p:cNvCxnSpPr/>
          <p:nvPr/>
        </p:nvCxnSpPr>
        <p:spPr>
          <a:xfrm>
            <a:off x="10407600" y="720000"/>
            <a:ext cx="0" cy="529200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Rovná spojnica 17"/>
          <p:cNvCxnSpPr/>
          <p:nvPr/>
        </p:nvCxnSpPr>
        <p:spPr>
          <a:xfrm>
            <a:off x="9741600" y="720000"/>
            <a:ext cx="0" cy="529200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BlokTextu 11"/>
          <p:cNvSpPr txBox="1"/>
          <p:nvPr/>
        </p:nvSpPr>
        <p:spPr>
          <a:xfrm rot="16200000">
            <a:off x="9385744" y="6395456"/>
            <a:ext cx="733021" cy="276999"/>
          </a:xfrm>
          <a:prstGeom prst="rect">
            <a:avLst/>
          </a:prstGeom>
          <a:noFill/>
        </p:spPr>
        <p:txBody>
          <a:bodyPr wrap="none" rtlCol="0">
            <a:spAutoFit/>
          </a:bodyPr>
          <a:lstStyle/>
          <a:p>
            <a:r>
              <a:rPr lang="en-US" sz="1200" dirty="0">
                <a:solidFill>
                  <a:schemeClr val="bg1"/>
                </a:solidFill>
              </a:rPr>
              <a:t>GOES-15</a:t>
            </a:r>
          </a:p>
        </p:txBody>
      </p:sp>
      <p:sp>
        <p:nvSpPr>
          <p:cNvPr id="20" name="BlokTextu 19"/>
          <p:cNvSpPr txBox="1"/>
          <p:nvPr/>
        </p:nvSpPr>
        <p:spPr>
          <a:xfrm rot="16200000">
            <a:off x="10041089" y="6388435"/>
            <a:ext cx="733021" cy="276999"/>
          </a:xfrm>
          <a:prstGeom prst="rect">
            <a:avLst/>
          </a:prstGeom>
          <a:noFill/>
        </p:spPr>
        <p:txBody>
          <a:bodyPr wrap="none" rtlCol="0">
            <a:spAutoFit/>
          </a:bodyPr>
          <a:lstStyle/>
          <a:p>
            <a:r>
              <a:rPr lang="en-US" sz="1200" dirty="0">
                <a:solidFill>
                  <a:schemeClr val="bg1"/>
                </a:solidFill>
              </a:rPr>
              <a:t>GOES-16</a:t>
            </a:r>
          </a:p>
        </p:txBody>
      </p:sp>
      <p:sp>
        <p:nvSpPr>
          <p:cNvPr id="21" name="BlokTextu 20"/>
          <p:cNvSpPr txBox="1"/>
          <p:nvPr/>
        </p:nvSpPr>
        <p:spPr>
          <a:xfrm rot="16200000">
            <a:off x="997889" y="6398681"/>
            <a:ext cx="733021" cy="276999"/>
          </a:xfrm>
          <a:prstGeom prst="rect">
            <a:avLst/>
          </a:prstGeom>
          <a:noFill/>
        </p:spPr>
        <p:txBody>
          <a:bodyPr wrap="none" rtlCol="0">
            <a:spAutoFit/>
          </a:bodyPr>
          <a:lstStyle/>
          <a:p>
            <a:r>
              <a:rPr lang="en-US" sz="1200" dirty="0">
                <a:solidFill>
                  <a:schemeClr val="bg1"/>
                </a:solidFill>
              </a:rPr>
              <a:t>GOES-13</a:t>
            </a:r>
          </a:p>
        </p:txBody>
      </p:sp>
      <p:sp>
        <p:nvSpPr>
          <p:cNvPr id="24" name="BlokTextu 23"/>
          <p:cNvSpPr txBox="1"/>
          <p:nvPr/>
        </p:nvSpPr>
        <p:spPr>
          <a:xfrm rot="16200000">
            <a:off x="2980424" y="6295075"/>
            <a:ext cx="988669" cy="276999"/>
          </a:xfrm>
          <a:prstGeom prst="rect">
            <a:avLst/>
          </a:prstGeom>
          <a:noFill/>
        </p:spPr>
        <p:txBody>
          <a:bodyPr wrap="none" rtlCol="0">
            <a:spAutoFit/>
          </a:bodyPr>
          <a:lstStyle/>
          <a:p>
            <a:r>
              <a:rPr lang="en-US" sz="1200" dirty="0">
                <a:solidFill>
                  <a:schemeClr val="bg1"/>
                </a:solidFill>
              </a:rPr>
              <a:t>Meteosat-10</a:t>
            </a:r>
          </a:p>
        </p:txBody>
      </p:sp>
      <p:sp>
        <p:nvSpPr>
          <p:cNvPr id="25" name="BlokTextu 24"/>
          <p:cNvSpPr txBox="1"/>
          <p:nvPr/>
        </p:nvSpPr>
        <p:spPr>
          <a:xfrm rot="16200000">
            <a:off x="3296697" y="6336000"/>
            <a:ext cx="910121" cy="276999"/>
          </a:xfrm>
          <a:prstGeom prst="rect">
            <a:avLst/>
          </a:prstGeom>
          <a:noFill/>
        </p:spPr>
        <p:txBody>
          <a:bodyPr wrap="none" rtlCol="0">
            <a:spAutoFit/>
          </a:bodyPr>
          <a:lstStyle/>
          <a:p>
            <a:r>
              <a:rPr lang="en-US" sz="1200" dirty="0">
                <a:solidFill>
                  <a:schemeClr val="bg1"/>
                </a:solidFill>
              </a:rPr>
              <a:t>Meteosat-9</a:t>
            </a:r>
          </a:p>
        </p:txBody>
      </p:sp>
      <p:sp>
        <p:nvSpPr>
          <p:cNvPr id="26" name="BlokTextu 25"/>
          <p:cNvSpPr txBox="1"/>
          <p:nvPr/>
        </p:nvSpPr>
        <p:spPr>
          <a:xfrm rot="16200000">
            <a:off x="4178140" y="6336000"/>
            <a:ext cx="910121" cy="276999"/>
          </a:xfrm>
          <a:prstGeom prst="rect">
            <a:avLst/>
          </a:prstGeom>
          <a:noFill/>
        </p:spPr>
        <p:txBody>
          <a:bodyPr wrap="none" rtlCol="0">
            <a:spAutoFit/>
          </a:bodyPr>
          <a:lstStyle/>
          <a:p>
            <a:r>
              <a:rPr lang="en-US" sz="1200" dirty="0">
                <a:solidFill>
                  <a:schemeClr val="bg1"/>
                </a:solidFill>
              </a:rPr>
              <a:t>Meteosat-8</a:t>
            </a:r>
          </a:p>
        </p:txBody>
      </p:sp>
      <p:cxnSp>
        <p:nvCxnSpPr>
          <p:cNvPr id="27" name="Rovná spojnica 26"/>
          <p:cNvCxnSpPr/>
          <p:nvPr/>
        </p:nvCxnSpPr>
        <p:spPr>
          <a:xfrm>
            <a:off x="7390800" y="720000"/>
            <a:ext cx="0" cy="5292000"/>
          </a:xfrm>
          <a:prstGeom prst="line">
            <a:avLst/>
          </a:prstGeom>
          <a:ln w="15875">
            <a:solidFill>
              <a:srgbClr val="01FF00"/>
            </a:solidFill>
          </a:ln>
        </p:spPr>
        <p:style>
          <a:lnRef idx="1">
            <a:schemeClr val="accent1"/>
          </a:lnRef>
          <a:fillRef idx="0">
            <a:schemeClr val="accent1"/>
          </a:fillRef>
          <a:effectRef idx="0">
            <a:schemeClr val="accent1"/>
          </a:effectRef>
          <a:fontRef idx="minor">
            <a:schemeClr val="tx1"/>
          </a:fontRef>
        </p:style>
      </p:cxnSp>
      <p:sp>
        <p:nvSpPr>
          <p:cNvPr id="28" name="BlokTextu 27"/>
          <p:cNvSpPr txBox="1"/>
          <p:nvPr/>
        </p:nvSpPr>
        <p:spPr>
          <a:xfrm rot="16200000">
            <a:off x="6934393" y="6316458"/>
            <a:ext cx="912814" cy="276999"/>
          </a:xfrm>
          <a:prstGeom prst="rect">
            <a:avLst/>
          </a:prstGeom>
          <a:noFill/>
        </p:spPr>
        <p:txBody>
          <a:bodyPr wrap="none" rtlCol="0">
            <a:spAutoFit/>
          </a:bodyPr>
          <a:lstStyle/>
          <a:p>
            <a:r>
              <a:rPr lang="en-US" sz="1200" dirty="0">
                <a:solidFill>
                  <a:schemeClr val="bg1"/>
                </a:solidFill>
              </a:rPr>
              <a:t>HIMAW-8,9</a:t>
            </a:r>
          </a:p>
        </p:txBody>
      </p:sp>
      <p:cxnSp>
        <p:nvCxnSpPr>
          <p:cNvPr id="29" name="Rovná spojnica 28"/>
          <p:cNvCxnSpPr/>
          <p:nvPr/>
        </p:nvCxnSpPr>
        <p:spPr>
          <a:xfrm>
            <a:off x="7372800" y="720000"/>
            <a:ext cx="0" cy="5292000"/>
          </a:xfrm>
          <a:prstGeom prst="line">
            <a:avLst/>
          </a:prstGeom>
          <a:ln w="12700">
            <a:solidFill>
              <a:srgbClr val="01FF00"/>
            </a:solidFill>
          </a:ln>
        </p:spPr>
        <p:style>
          <a:lnRef idx="1">
            <a:schemeClr val="accent1"/>
          </a:lnRef>
          <a:fillRef idx="0">
            <a:schemeClr val="accent1"/>
          </a:fillRef>
          <a:effectRef idx="0">
            <a:schemeClr val="accent1"/>
          </a:effectRef>
          <a:fontRef idx="minor">
            <a:schemeClr val="tx1"/>
          </a:fontRef>
        </p:style>
      </p:cxnSp>
      <p:cxnSp>
        <p:nvCxnSpPr>
          <p:cNvPr id="30" name="Rovná spojnica 29"/>
          <p:cNvCxnSpPr/>
          <p:nvPr/>
        </p:nvCxnSpPr>
        <p:spPr>
          <a:xfrm>
            <a:off x="5594400" y="720000"/>
            <a:ext cx="0" cy="5292000"/>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BlokTextu 30"/>
          <p:cNvSpPr txBox="1"/>
          <p:nvPr/>
        </p:nvSpPr>
        <p:spPr>
          <a:xfrm rot="16200000">
            <a:off x="5217086" y="6353717"/>
            <a:ext cx="850041" cy="276999"/>
          </a:xfrm>
          <a:prstGeom prst="rect">
            <a:avLst/>
          </a:prstGeom>
          <a:noFill/>
        </p:spPr>
        <p:txBody>
          <a:bodyPr wrap="none" rtlCol="0">
            <a:spAutoFit/>
          </a:bodyPr>
          <a:lstStyle/>
          <a:p>
            <a:r>
              <a:rPr lang="en-US" sz="1200" dirty="0">
                <a:solidFill>
                  <a:schemeClr val="bg1"/>
                </a:solidFill>
              </a:rPr>
              <a:t>ELEKTRO-L</a:t>
            </a:r>
          </a:p>
        </p:txBody>
      </p:sp>
      <p:cxnSp>
        <p:nvCxnSpPr>
          <p:cNvPr id="32" name="Rovná spojnica 31"/>
          <p:cNvCxnSpPr/>
          <p:nvPr/>
        </p:nvCxnSpPr>
        <p:spPr>
          <a:xfrm>
            <a:off x="5540400" y="720000"/>
            <a:ext cx="0" cy="5292000"/>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BlokTextu 32"/>
          <p:cNvSpPr txBox="1"/>
          <p:nvPr/>
        </p:nvSpPr>
        <p:spPr>
          <a:xfrm rot="16200000">
            <a:off x="5098671" y="6355048"/>
            <a:ext cx="835100" cy="276999"/>
          </a:xfrm>
          <a:prstGeom prst="rect">
            <a:avLst/>
          </a:prstGeom>
          <a:noFill/>
        </p:spPr>
        <p:txBody>
          <a:bodyPr wrap="none" rtlCol="0">
            <a:spAutoFit/>
          </a:bodyPr>
          <a:lstStyle/>
          <a:p>
            <a:r>
              <a:rPr lang="en-US" sz="1200" dirty="0">
                <a:solidFill>
                  <a:schemeClr val="bg1"/>
                </a:solidFill>
              </a:rPr>
              <a:t>INSAT-4CR</a:t>
            </a:r>
          </a:p>
        </p:txBody>
      </p:sp>
      <p:sp>
        <p:nvSpPr>
          <p:cNvPr id="34" name="BlokTextu 33"/>
          <p:cNvSpPr txBox="1"/>
          <p:nvPr/>
        </p:nvSpPr>
        <p:spPr>
          <a:xfrm>
            <a:off x="7235511" y="463001"/>
            <a:ext cx="1132041" cy="338554"/>
          </a:xfrm>
          <a:prstGeom prst="rect">
            <a:avLst/>
          </a:prstGeom>
          <a:noFill/>
        </p:spPr>
        <p:txBody>
          <a:bodyPr wrap="none" rtlCol="0">
            <a:spAutoFit/>
          </a:bodyPr>
          <a:lstStyle/>
          <a:p>
            <a:r>
              <a:rPr lang="en-US" sz="1600" dirty="0">
                <a:solidFill>
                  <a:srgbClr val="01FF00"/>
                </a:solidFill>
              </a:rPr>
              <a:t>140, 140.7°</a:t>
            </a:r>
          </a:p>
        </p:txBody>
      </p:sp>
      <p:sp>
        <p:nvSpPr>
          <p:cNvPr id="35" name="BlokTextu 34"/>
          <p:cNvSpPr txBox="1"/>
          <p:nvPr/>
        </p:nvSpPr>
        <p:spPr>
          <a:xfrm>
            <a:off x="5430627" y="462731"/>
            <a:ext cx="768159" cy="338554"/>
          </a:xfrm>
          <a:prstGeom prst="rect">
            <a:avLst/>
          </a:prstGeom>
          <a:noFill/>
        </p:spPr>
        <p:txBody>
          <a:bodyPr wrap="none" rtlCol="0">
            <a:spAutoFit/>
          </a:bodyPr>
          <a:lstStyle/>
          <a:p>
            <a:r>
              <a:rPr lang="en-US" sz="1600" dirty="0">
                <a:solidFill>
                  <a:srgbClr val="FFFF00"/>
                </a:solidFill>
              </a:rPr>
              <a:t>74, 76°</a:t>
            </a:r>
          </a:p>
        </p:txBody>
      </p:sp>
      <p:sp>
        <p:nvSpPr>
          <p:cNvPr id="36" name="BlokTextu 35"/>
          <p:cNvSpPr txBox="1"/>
          <p:nvPr/>
        </p:nvSpPr>
        <p:spPr>
          <a:xfrm>
            <a:off x="9537555" y="456381"/>
            <a:ext cx="784189" cy="338554"/>
          </a:xfrm>
          <a:prstGeom prst="rect">
            <a:avLst/>
          </a:prstGeom>
          <a:noFill/>
        </p:spPr>
        <p:txBody>
          <a:bodyPr wrap="none" rtlCol="0">
            <a:spAutoFit/>
          </a:bodyPr>
          <a:lstStyle/>
          <a:p>
            <a:r>
              <a:rPr lang="en-US" sz="1600" dirty="0">
                <a:solidFill>
                  <a:srgbClr val="00B0F0"/>
                </a:solidFill>
              </a:rPr>
              <a:t>-134.7°</a:t>
            </a:r>
          </a:p>
        </p:txBody>
      </p:sp>
      <p:sp>
        <p:nvSpPr>
          <p:cNvPr id="37" name="BlokTextu 36"/>
          <p:cNvSpPr txBox="1"/>
          <p:nvPr/>
        </p:nvSpPr>
        <p:spPr>
          <a:xfrm>
            <a:off x="10199250" y="457735"/>
            <a:ext cx="675185" cy="338554"/>
          </a:xfrm>
          <a:prstGeom prst="rect">
            <a:avLst/>
          </a:prstGeom>
          <a:noFill/>
        </p:spPr>
        <p:txBody>
          <a:bodyPr wrap="none" rtlCol="0">
            <a:spAutoFit/>
          </a:bodyPr>
          <a:lstStyle/>
          <a:p>
            <a:r>
              <a:rPr lang="en-US" sz="1600" dirty="0">
                <a:solidFill>
                  <a:srgbClr val="00B0F0"/>
                </a:solidFill>
              </a:rPr>
              <a:t>-105 °</a:t>
            </a:r>
          </a:p>
        </p:txBody>
      </p:sp>
      <p:sp>
        <p:nvSpPr>
          <p:cNvPr id="38" name="BlokTextu 37"/>
          <p:cNvSpPr txBox="1"/>
          <p:nvPr/>
        </p:nvSpPr>
        <p:spPr>
          <a:xfrm>
            <a:off x="1157244" y="455381"/>
            <a:ext cx="679994" cy="338554"/>
          </a:xfrm>
          <a:prstGeom prst="rect">
            <a:avLst/>
          </a:prstGeom>
          <a:noFill/>
        </p:spPr>
        <p:txBody>
          <a:bodyPr wrap="none" rtlCol="0">
            <a:spAutoFit/>
          </a:bodyPr>
          <a:lstStyle/>
          <a:p>
            <a:r>
              <a:rPr lang="en-US" sz="1600" dirty="0">
                <a:solidFill>
                  <a:srgbClr val="00B0F0"/>
                </a:solidFill>
              </a:rPr>
              <a:t>-76.2°</a:t>
            </a:r>
          </a:p>
        </p:txBody>
      </p:sp>
      <p:sp>
        <p:nvSpPr>
          <p:cNvPr id="11" name="Voľná forma 10"/>
          <p:cNvSpPr/>
          <p:nvPr/>
        </p:nvSpPr>
        <p:spPr>
          <a:xfrm>
            <a:off x="2468812" y="12096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solidFill>
            <a:schemeClr val="tx1">
              <a:alpha val="2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ľná forma 40"/>
          <p:cNvSpPr/>
          <p:nvPr/>
        </p:nvSpPr>
        <p:spPr>
          <a:xfrm>
            <a:off x="1316812" y="1197977"/>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solidFill>
            <a:schemeClr val="tx1">
              <a:alpha val="2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ľná forma 41"/>
          <p:cNvSpPr/>
          <p:nvPr/>
        </p:nvSpPr>
        <p:spPr>
          <a:xfrm>
            <a:off x="1579612" y="12096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ľná forma 42"/>
          <p:cNvSpPr/>
          <p:nvPr/>
        </p:nvSpPr>
        <p:spPr>
          <a:xfrm>
            <a:off x="5222812" y="1197977"/>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9050">
            <a:solidFill>
              <a:srgbClr val="01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Voľná forma 43"/>
          <p:cNvSpPr/>
          <p:nvPr/>
        </p:nvSpPr>
        <p:spPr>
          <a:xfrm>
            <a:off x="3372412" y="12096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Voľná forma 44"/>
          <p:cNvSpPr/>
          <p:nvPr/>
        </p:nvSpPr>
        <p:spPr>
          <a:xfrm>
            <a:off x="3426412" y="12096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oľná forma 45"/>
          <p:cNvSpPr/>
          <p:nvPr/>
        </p:nvSpPr>
        <p:spPr>
          <a:xfrm>
            <a:off x="7573612" y="1197977"/>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Voľná forma 46"/>
          <p:cNvSpPr/>
          <p:nvPr/>
        </p:nvSpPr>
        <p:spPr>
          <a:xfrm>
            <a:off x="8239612" y="12096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Voľná forma 47"/>
          <p:cNvSpPr/>
          <p:nvPr/>
        </p:nvSpPr>
        <p:spPr>
          <a:xfrm>
            <a:off x="-803588" y="1197977"/>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Rovná spojnica 18"/>
          <p:cNvCxnSpPr/>
          <p:nvPr/>
        </p:nvCxnSpPr>
        <p:spPr>
          <a:xfrm>
            <a:off x="-3062514" y="3365998"/>
            <a:ext cx="18375085" cy="117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Voľná forma 50"/>
          <p:cNvSpPr/>
          <p:nvPr/>
        </p:nvSpPr>
        <p:spPr>
          <a:xfrm>
            <a:off x="9349155" y="1197975"/>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Rovná spojnica 52"/>
          <p:cNvCxnSpPr/>
          <p:nvPr/>
        </p:nvCxnSpPr>
        <p:spPr>
          <a:xfrm>
            <a:off x="400200" y="727260"/>
            <a:ext cx="0" cy="529200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Rovná spojnica 53"/>
          <p:cNvCxnSpPr/>
          <p:nvPr/>
        </p:nvCxnSpPr>
        <p:spPr>
          <a:xfrm>
            <a:off x="-265800" y="727260"/>
            <a:ext cx="0" cy="529200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BlokTextu 54"/>
          <p:cNvSpPr txBox="1"/>
          <p:nvPr/>
        </p:nvSpPr>
        <p:spPr>
          <a:xfrm rot="16200000">
            <a:off x="-621656" y="6402716"/>
            <a:ext cx="733021" cy="276999"/>
          </a:xfrm>
          <a:prstGeom prst="rect">
            <a:avLst/>
          </a:prstGeom>
          <a:noFill/>
        </p:spPr>
        <p:txBody>
          <a:bodyPr wrap="none" rtlCol="0">
            <a:spAutoFit/>
          </a:bodyPr>
          <a:lstStyle/>
          <a:p>
            <a:r>
              <a:rPr lang="en-US" sz="1200" dirty="0">
                <a:solidFill>
                  <a:schemeClr val="bg1"/>
                </a:solidFill>
              </a:rPr>
              <a:t>GOES-15</a:t>
            </a:r>
          </a:p>
        </p:txBody>
      </p:sp>
      <p:sp>
        <p:nvSpPr>
          <p:cNvPr id="56" name="BlokTextu 55"/>
          <p:cNvSpPr txBox="1"/>
          <p:nvPr/>
        </p:nvSpPr>
        <p:spPr>
          <a:xfrm rot="16200000">
            <a:off x="33689" y="6395695"/>
            <a:ext cx="733021" cy="276999"/>
          </a:xfrm>
          <a:prstGeom prst="rect">
            <a:avLst/>
          </a:prstGeom>
          <a:noFill/>
        </p:spPr>
        <p:txBody>
          <a:bodyPr wrap="none" rtlCol="0">
            <a:spAutoFit/>
          </a:bodyPr>
          <a:lstStyle/>
          <a:p>
            <a:r>
              <a:rPr lang="en-US" sz="1200" dirty="0">
                <a:solidFill>
                  <a:schemeClr val="bg1"/>
                </a:solidFill>
              </a:rPr>
              <a:t>GOES-16</a:t>
            </a:r>
          </a:p>
        </p:txBody>
      </p:sp>
      <p:sp>
        <p:nvSpPr>
          <p:cNvPr id="57" name="BlokTextu 56"/>
          <p:cNvSpPr txBox="1"/>
          <p:nvPr/>
        </p:nvSpPr>
        <p:spPr>
          <a:xfrm>
            <a:off x="-469845" y="463641"/>
            <a:ext cx="784189" cy="338554"/>
          </a:xfrm>
          <a:prstGeom prst="rect">
            <a:avLst/>
          </a:prstGeom>
          <a:noFill/>
        </p:spPr>
        <p:txBody>
          <a:bodyPr wrap="none" rtlCol="0">
            <a:spAutoFit/>
          </a:bodyPr>
          <a:lstStyle/>
          <a:p>
            <a:r>
              <a:rPr lang="en-US" sz="1600" dirty="0">
                <a:solidFill>
                  <a:srgbClr val="00B0F0"/>
                </a:solidFill>
              </a:rPr>
              <a:t>-134.7°</a:t>
            </a:r>
          </a:p>
        </p:txBody>
      </p:sp>
      <p:sp>
        <p:nvSpPr>
          <p:cNvPr id="58" name="BlokTextu 57"/>
          <p:cNvSpPr txBox="1"/>
          <p:nvPr/>
        </p:nvSpPr>
        <p:spPr>
          <a:xfrm>
            <a:off x="191850" y="464995"/>
            <a:ext cx="675185" cy="338554"/>
          </a:xfrm>
          <a:prstGeom prst="rect">
            <a:avLst/>
          </a:prstGeom>
          <a:noFill/>
        </p:spPr>
        <p:txBody>
          <a:bodyPr wrap="none" rtlCol="0">
            <a:spAutoFit/>
          </a:bodyPr>
          <a:lstStyle/>
          <a:p>
            <a:r>
              <a:rPr lang="en-US" sz="1600" dirty="0">
                <a:solidFill>
                  <a:srgbClr val="00B0F0"/>
                </a:solidFill>
              </a:rPr>
              <a:t>-105 °</a:t>
            </a:r>
          </a:p>
        </p:txBody>
      </p:sp>
      <p:cxnSp>
        <p:nvCxnSpPr>
          <p:cNvPr id="59" name="Rovná spojnica 58"/>
          <p:cNvCxnSpPr/>
          <p:nvPr/>
        </p:nvCxnSpPr>
        <p:spPr>
          <a:xfrm>
            <a:off x="11371806" y="727260"/>
            <a:ext cx="0" cy="5292000"/>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BlokTextu 59"/>
          <p:cNvSpPr txBox="1"/>
          <p:nvPr/>
        </p:nvSpPr>
        <p:spPr>
          <a:xfrm rot="16200000">
            <a:off x="11005295" y="6405941"/>
            <a:ext cx="733021" cy="276999"/>
          </a:xfrm>
          <a:prstGeom prst="rect">
            <a:avLst/>
          </a:prstGeom>
          <a:noFill/>
        </p:spPr>
        <p:txBody>
          <a:bodyPr wrap="none" rtlCol="0">
            <a:spAutoFit/>
          </a:bodyPr>
          <a:lstStyle/>
          <a:p>
            <a:r>
              <a:rPr lang="en-US" sz="1200" dirty="0">
                <a:solidFill>
                  <a:schemeClr val="bg1"/>
                </a:solidFill>
              </a:rPr>
              <a:t>GOES-13</a:t>
            </a:r>
          </a:p>
        </p:txBody>
      </p:sp>
      <p:sp>
        <p:nvSpPr>
          <p:cNvPr id="61" name="BlokTextu 60"/>
          <p:cNvSpPr txBox="1"/>
          <p:nvPr/>
        </p:nvSpPr>
        <p:spPr>
          <a:xfrm>
            <a:off x="11164650" y="462641"/>
            <a:ext cx="679994" cy="338554"/>
          </a:xfrm>
          <a:prstGeom prst="rect">
            <a:avLst/>
          </a:prstGeom>
          <a:noFill/>
        </p:spPr>
        <p:txBody>
          <a:bodyPr wrap="none" rtlCol="0">
            <a:spAutoFit/>
          </a:bodyPr>
          <a:lstStyle/>
          <a:p>
            <a:r>
              <a:rPr lang="en-US" sz="1600" dirty="0">
                <a:solidFill>
                  <a:srgbClr val="00B0F0"/>
                </a:solidFill>
              </a:rPr>
              <a:t>-76.2°</a:t>
            </a:r>
          </a:p>
        </p:txBody>
      </p:sp>
      <p:sp>
        <p:nvSpPr>
          <p:cNvPr id="62" name="Voľná forma 61"/>
          <p:cNvSpPr/>
          <p:nvPr/>
        </p:nvSpPr>
        <p:spPr>
          <a:xfrm>
            <a:off x="-2419274" y="1190723"/>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Voľná forma 62"/>
          <p:cNvSpPr/>
          <p:nvPr/>
        </p:nvSpPr>
        <p:spPr>
          <a:xfrm>
            <a:off x="-1753274" y="1202421"/>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Voľná forma 63"/>
          <p:cNvSpPr/>
          <p:nvPr/>
        </p:nvSpPr>
        <p:spPr>
          <a:xfrm>
            <a:off x="11324218" y="1190723"/>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solidFill>
            <a:schemeClr val="tx1">
              <a:alpha val="20000"/>
            </a:schemeClr>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Voľná forma 64"/>
          <p:cNvSpPr/>
          <p:nvPr/>
        </p:nvSpPr>
        <p:spPr>
          <a:xfrm>
            <a:off x="11587018" y="1202421"/>
            <a:ext cx="4335975" cy="4336046"/>
          </a:xfrm>
          <a:custGeom>
            <a:avLst/>
            <a:gdLst>
              <a:gd name="connsiteX0" fmla="*/ 1954457 w 4335975"/>
              <a:gd name="connsiteY0" fmla="*/ 0 h 4336046"/>
              <a:gd name="connsiteX1" fmla="*/ 2392607 w 4335975"/>
              <a:gd name="connsiteY1" fmla="*/ 0 h 4336046"/>
              <a:gd name="connsiteX2" fmla="*/ 2664070 w 4335975"/>
              <a:gd name="connsiteY2" fmla="*/ 19050 h 4336046"/>
              <a:gd name="connsiteX3" fmla="*/ 2983157 w 4335975"/>
              <a:gd name="connsiteY3" fmla="*/ 47625 h 4336046"/>
              <a:gd name="connsiteX4" fmla="*/ 3240332 w 4335975"/>
              <a:gd name="connsiteY4" fmla="*/ 95250 h 4336046"/>
              <a:gd name="connsiteX5" fmla="*/ 3464170 w 4335975"/>
              <a:gd name="connsiteY5" fmla="*/ 157163 h 4336046"/>
              <a:gd name="connsiteX6" fmla="*/ 3621332 w 4335975"/>
              <a:gd name="connsiteY6" fmla="*/ 228600 h 4336046"/>
              <a:gd name="connsiteX7" fmla="*/ 3768970 w 4335975"/>
              <a:gd name="connsiteY7" fmla="*/ 300038 h 4336046"/>
              <a:gd name="connsiteX8" fmla="*/ 3873745 w 4335975"/>
              <a:gd name="connsiteY8" fmla="*/ 385763 h 4336046"/>
              <a:gd name="connsiteX9" fmla="*/ 3968995 w 4335975"/>
              <a:gd name="connsiteY9" fmla="*/ 485775 h 4336046"/>
              <a:gd name="connsiteX10" fmla="*/ 4059482 w 4335975"/>
              <a:gd name="connsiteY10" fmla="*/ 604838 h 4336046"/>
              <a:gd name="connsiteX11" fmla="*/ 4159495 w 4335975"/>
              <a:gd name="connsiteY11" fmla="*/ 814388 h 4336046"/>
              <a:gd name="connsiteX12" fmla="*/ 4216645 w 4335975"/>
              <a:gd name="connsiteY12" fmla="*/ 1023938 h 4336046"/>
              <a:gd name="connsiteX13" fmla="*/ 4264270 w 4335975"/>
              <a:gd name="connsiteY13" fmla="*/ 1233488 h 4336046"/>
              <a:gd name="connsiteX14" fmla="*/ 4307132 w 4335975"/>
              <a:gd name="connsiteY14" fmla="*/ 1557338 h 4336046"/>
              <a:gd name="connsiteX15" fmla="*/ 4330945 w 4335975"/>
              <a:gd name="connsiteY15" fmla="*/ 1862138 h 4336046"/>
              <a:gd name="connsiteX16" fmla="*/ 4335707 w 4335975"/>
              <a:gd name="connsiteY16" fmla="*/ 2214563 h 4336046"/>
              <a:gd name="connsiteX17" fmla="*/ 4326182 w 4335975"/>
              <a:gd name="connsiteY17" fmla="*/ 2571750 h 4336046"/>
              <a:gd name="connsiteX18" fmla="*/ 4307132 w 4335975"/>
              <a:gd name="connsiteY18" fmla="*/ 2871788 h 4336046"/>
              <a:gd name="connsiteX19" fmla="*/ 4278557 w 4335975"/>
              <a:gd name="connsiteY19" fmla="*/ 3090863 h 4336046"/>
              <a:gd name="connsiteX20" fmla="*/ 4226170 w 4335975"/>
              <a:gd name="connsiteY20" fmla="*/ 3328988 h 4336046"/>
              <a:gd name="connsiteX21" fmla="*/ 4149970 w 4335975"/>
              <a:gd name="connsiteY21" fmla="*/ 3552825 h 4336046"/>
              <a:gd name="connsiteX22" fmla="*/ 4007095 w 4335975"/>
              <a:gd name="connsiteY22" fmla="*/ 3805238 h 4336046"/>
              <a:gd name="connsiteX23" fmla="*/ 3897557 w 4335975"/>
              <a:gd name="connsiteY23" fmla="*/ 3924300 h 4336046"/>
              <a:gd name="connsiteX24" fmla="*/ 3768970 w 4335975"/>
              <a:gd name="connsiteY24" fmla="*/ 4038600 h 4336046"/>
              <a:gd name="connsiteX25" fmla="*/ 3602282 w 4335975"/>
              <a:gd name="connsiteY25" fmla="*/ 4114800 h 4336046"/>
              <a:gd name="connsiteX26" fmla="*/ 3511795 w 4335975"/>
              <a:gd name="connsiteY26" fmla="*/ 4157663 h 4336046"/>
              <a:gd name="connsiteX27" fmla="*/ 3311770 w 4335975"/>
              <a:gd name="connsiteY27" fmla="*/ 4219575 h 4336046"/>
              <a:gd name="connsiteX28" fmla="*/ 3059357 w 4335975"/>
              <a:gd name="connsiteY28" fmla="*/ 4271963 h 4336046"/>
              <a:gd name="connsiteX29" fmla="*/ 2802182 w 4335975"/>
              <a:gd name="connsiteY29" fmla="*/ 4305300 h 4336046"/>
              <a:gd name="connsiteX30" fmla="*/ 2516432 w 4335975"/>
              <a:gd name="connsiteY30" fmla="*/ 4324350 h 4336046"/>
              <a:gd name="connsiteX31" fmla="*/ 2230682 w 4335975"/>
              <a:gd name="connsiteY31" fmla="*/ 4333875 h 4336046"/>
              <a:gd name="connsiteX32" fmla="*/ 1930645 w 4335975"/>
              <a:gd name="connsiteY32" fmla="*/ 4333875 h 4336046"/>
              <a:gd name="connsiteX33" fmla="*/ 1654419 w 4335975"/>
              <a:gd name="connsiteY33" fmla="*/ 4310063 h 4336046"/>
              <a:gd name="connsiteX34" fmla="*/ 1402007 w 4335975"/>
              <a:gd name="connsiteY34" fmla="*/ 4295775 h 4336046"/>
              <a:gd name="connsiteX35" fmla="*/ 1078157 w 4335975"/>
              <a:gd name="connsiteY35" fmla="*/ 4233863 h 4336046"/>
              <a:gd name="connsiteX36" fmla="*/ 849557 w 4335975"/>
              <a:gd name="connsiteY36" fmla="*/ 4171950 h 4336046"/>
              <a:gd name="connsiteX37" fmla="*/ 659057 w 4335975"/>
              <a:gd name="connsiteY37" fmla="*/ 4081463 h 4336046"/>
              <a:gd name="connsiteX38" fmla="*/ 501894 w 4335975"/>
              <a:gd name="connsiteY38" fmla="*/ 3986213 h 4336046"/>
              <a:gd name="connsiteX39" fmla="*/ 359019 w 4335975"/>
              <a:gd name="connsiteY39" fmla="*/ 3843338 h 4336046"/>
              <a:gd name="connsiteX40" fmla="*/ 254244 w 4335975"/>
              <a:gd name="connsiteY40" fmla="*/ 3671888 h 4336046"/>
              <a:gd name="connsiteX41" fmla="*/ 144707 w 4335975"/>
              <a:gd name="connsiteY41" fmla="*/ 3443288 h 4336046"/>
              <a:gd name="connsiteX42" fmla="*/ 68507 w 4335975"/>
              <a:gd name="connsiteY42" fmla="*/ 3086100 h 4336046"/>
              <a:gd name="connsiteX43" fmla="*/ 30407 w 4335975"/>
              <a:gd name="connsiteY43" fmla="*/ 2771775 h 4336046"/>
              <a:gd name="connsiteX44" fmla="*/ 11357 w 4335975"/>
              <a:gd name="connsiteY44" fmla="*/ 2509838 h 4336046"/>
              <a:gd name="connsiteX45" fmla="*/ 1832 w 4335975"/>
              <a:gd name="connsiteY45" fmla="*/ 2228850 h 4336046"/>
              <a:gd name="connsiteX46" fmla="*/ 1832 w 4335975"/>
              <a:gd name="connsiteY46" fmla="*/ 1876425 h 4336046"/>
              <a:gd name="connsiteX47" fmla="*/ 20882 w 4335975"/>
              <a:gd name="connsiteY47" fmla="*/ 1619250 h 4336046"/>
              <a:gd name="connsiteX48" fmla="*/ 54219 w 4335975"/>
              <a:gd name="connsiteY48" fmla="*/ 1347788 h 4336046"/>
              <a:gd name="connsiteX49" fmla="*/ 106607 w 4335975"/>
              <a:gd name="connsiteY49" fmla="*/ 1042988 h 4336046"/>
              <a:gd name="connsiteX50" fmla="*/ 187569 w 4335975"/>
              <a:gd name="connsiteY50" fmla="*/ 781050 h 4336046"/>
              <a:gd name="connsiteX51" fmla="*/ 320919 w 4335975"/>
              <a:gd name="connsiteY51" fmla="*/ 547688 h 4336046"/>
              <a:gd name="connsiteX52" fmla="*/ 463794 w 4335975"/>
              <a:gd name="connsiteY52" fmla="*/ 385763 h 4336046"/>
              <a:gd name="connsiteX53" fmla="*/ 635244 w 4335975"/>
              <a:gd name="connsiteY53" fmla="*/ 266700 h 4336046"/>
              <a:gd name="connsiteX54" fmla="*/ 878132 w 4335975"/>
              <a:gd name="connsiteY54" fmla="*/ 157163 h 4336046"/>
              <a:gd name="connsiteX55" fmla="*/ 1097207 w 4335975"/>
              <a:gd name="connsiteY55" fmla="*/ 100013 h 4336046"/>
              <a:gd name="connsiteX56" fmla="*/ 1421057 w 4335975"/>
              <a:gd name="connsiteY56" fmla="*/ 47625 h 4336046"/>
              <a:gd name="connsiteX57" fmla="*/ 1773482 w 4335975"/>
              <a:gd name="connsiteY57" fmla="*/ 9525 h 4336046"/>
              <a:gd name="connsiteX58" fmla="*/ 2025895 w 4335975"/>
              <a:gd name="connsiteY58" fmla="*/ 0 h 43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35975" h="4336046">
                <a:moveTo>
                  <a:pt x="1954457" y="0"/>
                </a:moveTo>
                <a:lnTo>
                  <a:pt x="2392607" y="0"/>
                </a:lnTo>
                <a:cubicBezTo>
                  <a:pt x="2510876" y="3175"/>
                  <a:pt x="2664070" y="19050"/>
                  <a:pt x="2664070" y="19050"/>
                </a:cubicBezTo>
                <a:cubicBezTo>
                  <a:pt x="2762495" y="26988"/>
                  <a:pt x="2887113" y="34925"/>
                  <a:pt x="2983157" y="47625"/>
                </a:cubicBezTo>
                <a:cubicBezTo>
                  <a:pt x="3079201" y="60325"/>
                  <a:pt x="3160163" y="76994"/>
                  <a:pt x="3240332" y="95250"/>
                </a:cubicBezTo>
                <a:cubicBezTo>
                  <a:pt x="3320501" y="113506"/>
                  <a:pt x="3400670" y="134938"/>
                  <a:pt x="3464170" y="157163"/>
                </a:cubicBezTo>
                <a:cubicBezTo>
                  <a:pt x="3527670" y="179388"/>
                  <a:pt x="3570532" y="204788"/>
                  <a:pt x="3621332" y="228600"/>
                </a:cubicBezTo>
                <a:cubicBezTo>
                  <a:pt x="3672132" y="252412"/>
                  <a:pt x="3726901" y="273844"/>
                  <a:pt x="3768970" y="300038"/>
                </a:cubicBezTo>
                <a:cubicBezTo>
                  <a:pt x="3811039" y="326232"/>
                  <a:pt x="3840408" y="354807"/>
                  <a:pt x="3873745" y="385763"/>
                </a:cubicBezTo>
                <a:cubicBezTo>
                  <a:pt x="3907082" y="416719"/>
                  <a:pt x="3938039" y="449262"/>
                  <a:pt x="3968995" y="485775"/>
                </a:cubicBezTo>
                <a:cubicBezTo>
                  <a:pt x="3999951" y="522288"/>
                  <a:pt x="4027732" y="550069"/>
                  <a:pt x="4059482" y="604838"/>
                </a:cubicBezTo>
                <a:cubicBezTo>
                  <a:pt x="4091232" y="659607"/>
                  <a:pt x="4133301" y="744538"/>
                  <a:pt x="4159495" y="814388"/>
                </a:cubicBezTo>
                <a:cubicBezTo>
                  <a:pt x="4185689" y="884238"/>
                  <a:pt x="4199183" y="954088"/>
                  <a:pt x="4216645" y="1023938"/>
                </a:cubicBezTo>
                <a:cubicBezTo>
                  <a:pt x="4234107" y="1093788"/>
                  <a:pt x="4249189" y="1144588"/>
                  <a:pt x="4264270" y="1233488"/>
                </a:cubicBezTo>
                <a:cubicBezTo>
                  <a:pt x="4279351" y="1322388"/>
                  <a:pt x="4296019" y="1452563"/>
                  <a:pt x="4307132" y="1557338"/>
                </a:cubicBezTo>
                <a:cubicBezTo>
                  <a:pt x="4318245" y="1662113"/>
                  <a:pt x="4326183" y="1752601"/>
                  <a:pt x="4330945" y="1862138"/>
                </a:cubicBezTo>
                <a:cubicBezTo>
                  <a:pt x="4335707" y="1971675"/>
                  <a:pt x="4336501" y="2096294"/>
                  <a:pt x="4335707" y="2214563"/>
                </a:cubicBezTo>
                <a:cubicBezTo>
                  <a:pt x="4334913" y="2332832"/>
                  <a:pt x="4330944" y="2462213"/>
                  <a:pt x="4326182" y="2571750"/>
                </a:cubicBezTo>
                <a:cubicBezTo>
                  <a:pt x="4321420" y="2681287"/>
                  <a:pt x="4315069" y="2785269"/>
                  <a:pt x="4307132" y="2871788"/>
                </a:cubicBezTo>
                <a:cubicBezTo>
                  <a:pt x="4299195" y="2958307"/>
                  <a:pt x="4292051" y="3014663"/>
                  <a:pt x="4278557" y="3090863"/>
                </a:cubicBezTo>
                <a:cubicBezTo>
                  <a:pt x="4265063" y="3167063"/>
                  <a:pt x="4247601" y="3251994"/>
                  <a:pt x="4226170" y="3328988"/>
                </a:cubicBezTo>
                <a:cubicBezTo>
                  <a:pt x="4204739" y="3405982"/>
                  <a:pt x="4186482" y="3473450"/>
                  <a:pt x="4149970" y="3552825"/>
                </a:cubicBezTo>
                <a:cubicBezTo>
                  <a:pt x="4113458" y="3632200"/>
                  <a:pt x="4049164" y="3743325"/>
                  <a:pt x="4007095" y="3805238"/>
                </a:cubicBezTo>
                <a:cubicBezTo>
                  <a:pt x="3965026" y="3867151"/>
                  <a:pt x="3937244" y="3885406"/>
                  <a:pt x="3897557" y="3924300"/>
                </a:cubicBezTo>
                <a:cubicBezTo>
                  <a:pt x="3857870" y="3963194"/>
                  <a:pt x="3818183" y="4006850"/>
                  <a:pt x="3768970" y="4038600"/>
                </a:cubicBezTo>
                <a:cubicBezTo>
                  <a:pt x="3719758" y="4070350"/>
                  <a:pt x="3645144" y="4094956"/>
                  <a:pt x="3602282" y="4114800"/>
                </a:cubicBezTo>
                <a:cubicBezTo>
                  <a:pt x="3559420" y="4134644"/>
                  <a:pt x="3560214" y="4140201"/>
                  <a:pt x="3511795" y="4157663"/>
                </a:cubicBezTo>
                <a:cubicBezTo>
                  <a:pt x="3463376" y="4175126"/>
                  <a:pt x="3387176" y="4200525"/>
                  <a:pt x="3311770" y="4219575"/>
                </a:cubicBezTo>
                <a:cubicBezTo>
                  <a:pt x="3236364" y="4238625"/>
                  <a:pt x="3144288" y="4257676"/>
                  <a:pt x="3059357" y="4271963"/>
                </a:cubicBezTo>
                <a:cubicBezTo>
                  <a:pt x="2974426" y="4286251"/>
                  <a:pt x="2892669" y="4296569"/>
                  <a:pt x="2802182" y="4305300"/>
                </a:cubicBezTo>
                <a:cubicBezTo>
                  <a:pt x="2711695" y="4314031"/>
                  <a:pt x="2611682" y="4319588"/>
                  <a:pt x="2516432" y="4324350"/>
                </a:cubicBezTo>
                <a:cubicBezTo>
                  <a:pt x="2421182" y="4329112"/>
                  <a:pt x="2328313" y="4332288"/>
                  <a:pt x="2230682" y="4333875"/>
                </a:cubicBezTo>
                <a:cubicBezTo>
                  <a:pt x="2133051" y="4335462"/>
                  <a:pt x="2026689" y="4337844"/>
                  <a:pt x="1930645" y="4333875"/>
                </a:cubicBezTo>
                <a:cubicBezTo>
                  <a:pt x="1834601" y="4329906"/>
                  <a:pt x="1742525" y="4316413"/>
                  <a:pt x="1654419" y="4310063"/>
                </a:cubicBezTo>
                <a:cubicBezTo>
                  <a:pt x="1566313" y="4303713"/>
                  <a:pt x="1498051" y="4308475"/>
                  <a:pt x="1402007" y="4295775"/>
                </a:cubicBezTo>
                <a:cubicBezTo>
                  <a:pt x="1305963" y="4283075"/>
                  <a:pt x="1170232" y="4254500"/>
                  <a:pt x="1078157" y="4233863"/>
                </a:cubicBezTo>
                <a:cubicBezTo>
                  <a:pt x="986082" y="4213226"/>
                  <a:pt x="919407" y="4197350"/>
                  <a:pt x="849557" y="4171950"/>
                </a:cubicBezTo>
                <a:cubicBezTo>
                  <a:pt x="779707" y="4146550"/>
                  <a:pt x="717001" y="4112419"/>
                  <a:pt x="659057" y="4081463"/>
                </a:cubicBezTo>
                <a:cubicBezTo>
                  <a:pt x="601113" y="4050507"/>
                  <a:pt x="551900" y="4025900"/>
                  <a:pt x="501894" y="3986213"/>
                </a:cubicBezTo>
                <a:cubicBezTo>
                  <a:pt x="451888" y="3946526"/>
                  <a:pt x="400294" y="3895725"/>
                  <a:pt x="359019" y="3843338"/>
                </a:cubicBezTo>
                <a:cubicBezTo>
                  <a:pt x="317744" y="3790951"/>
                  <a:pt x="289963" y="3738563"/>
                  <a:pt x="254244" y="3671888"/>
                </a:cubicBezTo>
                <a:cubicBezTo>
                  <a:pt x="218525" y="3605213"/>
                  <a:pt x="175663" y="3540919"/>
                  <a:pt x="144707" y="3443288"/>
                </a:cubicBezTo>
                <a:cubicBezTo>
                  <a:pt x="113751" y="3345657"/>
                  <a:pt x="87557" y="3198019"/>
                  <a:pt x="68507" y="3086100"/>
                </a:cubicBezTo>
                <a:cubicBezTo>
                  <a:pt x="49457" y="2974181"/>
                  <a:pt x="39932" y="2867819"/>
                  <a:pt x="30407" y="2771775"/>
                </a:cubicBezTo>
                <a:cubicBezTo>
                  <a:pt x="20882" y="2675731"/>
                  <a:pt x="16119" y="2600325"/>
                  <a:pt x="11357" y="2509838"/>
                </a:cubicBezTo>
                <a:cubicBezTo>
                  <a:pt x="6595" y="2419351"/>
                  <a:pt x="3419" y="2334419"/>
                  <a:pt x="1832" y="2228850"/>
                </a:cubicBezTo>
                <a:cubicBezTo>
                  <a:pt x="245" y="2123281"/>
                  <a:pt x="-1343" y="1978025"/>
                  <a:pt x="1832" y="1876425"/>
                </a:cubicBezTo>
                <a:cubicBezTo>
                  <a:pt x="5007" y="1774825"/>
                  <a:pt x="12151" y="1707356"/>
                  <a:pt x="20882" y="1619250"/>
                </a:cubicBezTo>
                <a:cubicBezTo>
                  <a:pt x="29613" y="1531144"/>
                  <a:pt x="39932" y="1443832"/>
                  <a:pt x="54219" y="1347788"/>
                </a:cubicBezTo>
                <a:cubicBezTo>
                  <a:pt x="68506" y="1251744"/>
                  <a:pt x="84382" y="1137444"/>
                  <a:pt x="106607" y="1042988"/>
                </a:cubicBezTo>
                <a:cubicBezTo>
                  <a:pt x="128832" y="948532"/>
                  <a:pt x="151850" y="863600"/>
                  <a:pt x="187569" y="781050"/>
                </a:cubicBezTo>
                <a:cubicBezTo>
                  <a:pt x="223288" y="698500"/>
                  <a:pt x="274881" y="613569"/>
                  <a:pt x="320919" y="547688"/>
                </a:cubicBezTo>
                <a:cubicBezTo>
                  <a:pt x="366956" y="481807"/>
                  <a:pt x="411407" y="432594"/>
                  <a:pt x="463794" y="385763"/>
                </a:cubicBezTo>
                <a:cubicBezTo>
                  <a:pt x="516181" y="338932"/>
                  <a:pt x="566188" y="304800"/>
                  <a:pt x="635244" y="266700"/>
                </a:cubicBezTo>
                <a:cubicBezTo>
                  <a:pt x="704300" y="228600"/>
                  <a:pt x="801138" y="184944"/>
                  <a:pt x="878132" y="157163"/>
                </a:cubicBezTo>
                <a:cubicBezTo>
                  <a:pt x="955126" y="129382"/>
                  <a:pt x="1006720" y="118269"/>
                  <a:pt x="1097207" y="100013"/>
                </a:cubicBezTo>
                <a:cubicBezTo>
                  <a:pt x="1187694" y="81757"/>
                  <a:pt x="1308344" y="62706"/>
                  <a:pt x="1421057" y="47625"/>
                </a:cubicBezTo>
                <a:cubicBezTo>
                  <a:pt x="1533770" y="32544"/>
                  <a:pt x="1672676" y="17462"/>
                  <a:pt x="1773482" y="9525"/>
                </a:cubicBezTo>
                <a:cubicBezTo>
                  <a:pt x="1874288" y="1588"/>
                  <a:pt x="1950091" y="794"/>
                  <a:pt x="2025895" y="0"/>
                </a:cubicBezTo>
              </a:path>
            </a:pathLst>
          </a:cu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lokTextu 4"/>
          <p:cNvSpPr txBox="1"/>
          <p:nvPr/>
        </p:nvSpPr>
        <p:spPr>
          <a:xfrm>
            <a:off x="0" y="50287"/>
            <a:ext cx="740908" cy="369332"/>
          </a:xfrm>
          <a:prstGeom prst="rect">
            <a:avLst/>
          </a:prstGeom>
          <a:noFill/>
        </p:spPr>
        <p:txBody>
          <a:bodyPr wrap="none" rtlCol="0">
            <a:spAutoFit/>
          </a:bodyPr>
          <a:lstStyle/>
          <a:p>
            <a:r>
              <a:rPr lang="en-US" dirty="0">
                <a:solidFill>
                  <a:srgbClr val="0070C0"/>
                </a:solidFill>
              </a:rPr>
              <a:t>(C3.2)</a:t>
            </a:r>
          </a:p>
        </p:txBody>
      </p:sp>
      <p:cxnSp>
        <p:nvCxnSpPr>
          <p:cNvPr id="9" name="Rovná spojovacia šípka 8"/>
          <p:cNvCxnSpPr/>
          <p:nvPr/>
        </p:nvCxnSpPr>
        <p:spPr>
          <a:xfrm>
            <a:off x="3474758" y="5939240"/>
            <a:ext cx="272841" cy="7262"/>
          </a:xfrm>
          <a:prstGeom prst="straightConnector1">
            <a:avLst/>
          </a:prstGeom>
          <a:ln w="317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6" name="Rovná spojovacia šípka 65"/>
          <p:cNvCxnSpPr/>
          <p:nvPr/>
        </p:nvCxnSpPr>
        <p:spPr>
          <a:xfrm>
            <a:off x="3532387" y="6067195"/>
            <a:ext cx="1114755" cy="0"/>
          </a:xfrm>
          <a:prstGeom prst="straightConnector1">
            <a:avLst/>
          </a:prstGeom>
          <a:ln w="317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7" name="Rovná spojovacia šípka 66"/>
          <p:cNvCxnSpPr/>
          <p:nvPr/>
        </p:nvCxnSpPr>
        <p:spPr>
          <a:xfrm>
            <a:off x="9741600" y="6019439"/>
            <a:ext cx="1582618" cy="0"/>
          </a:xfrm>
          <a:prstGeom prst="straightConnector1">
            <a:avLst/>
          </a:prstGeom>
          <a:ln w="317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9" name="Rovná spojovacia šípka 68"/>
          <p:cNvCxnSpPr>
            <a:endCxn id="20" idx="3"/>
          </p:cNvCxnSpPr>
          <p:nvPr/>
        </p:nvCxnSpPr>
        <p:spPr>
          <a:xfrm>
            <a:off x="9741600" y="6160423"/>
            <a:ext cx="666000" cy="1"/>
          </a:xfrm>
          <a:prstGeom prst="straightConnector1">
            <a:avLst/>
          </a:prstGeom>
          <a:ln w="317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2" name="Rovná spojovacia šípka 71"/>
          <p:cNvCxnSpPr>
            <a:stCxn id="20" idx="3"/>
          </p:cNvCxnSpPr>
          <p:nvPr/>
        </p:nvCxnSpPr>
        <p:spPr>
          <a:xfrm>
            <a:off x="10407600" y="6160424"/>
            <a:ext cx="916618" cy="10246"/>
          </a:xfrm>
          <a:prstGeom prst="straightConnector1">
            <a:avLst/>
          </a:prstGeom>
          <a:ln w="3175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pic>
        <p:nvPicPr>
          <p:cNvPr id="68"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4853" y="5522826"/>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1930" y="5513496"/>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8597" y="5513495"/>
            <a:ext cx="524405" cy="301179"/>
          </a:xfrm>
          <a:prstGeom prst="rect">
            <a:avLst/>
          </a:prstGeom>
          <a:noFill/>
          <a:extLst>
            <a:ext uri="{909E8E84-426E-40DD-AFC4-6F175D3DCCD1}">
              <a14:hiddenFill xmlns:a14="http://schemas.microsoft.com/office/drawing/2010/main">
                <a:solidFill>
                  <a:srgbClr val="FFFFFF"/>
                </a:solidFill>
              </a14:hiddenFill>
            </a:ext>
          </a:extLst>
        </p:spPr>
      </p:pic>
      <p:sp>
        <p:nvSpPr>
          <p:cNvPr id="15" name="Násobenie 14"/>
          <p:cNvSpPr/>
          <p:nvPr/>
        </p:nvSpPr>
        <p:spPr>
          <a:xfrm>
            <a:off x="10074600" y="6724650"/>
            <a:ext cx="124650" cy="1687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3" name="BlokTextu 22"/>
          <p:cNvSpPr txBox="1"/>
          <p:nvPr/>
        </p:nvSpPr>
        <p:spPr>
          <a:xfrm>
            <a:off x="7200316" y="5354465"/>
            <a:ext cx="452685" cy="584775"/>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pic>
        <p:nvPicPr>
          <p:cNvPr id="74"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6001" y="5509188"/>
            <a:ext cx="524405" cy="301179"/>
          </a:xfrm>
          <a:prstGeom prst="rect">
            <a:avLst/>
          </a:prstGeom>
          <a:noFill/>
          <a:extLst>
            <a:ext uri="{909E8E84-426E-40DD-AFC4-6F175D3DCCD1}">
              <a14:hiddenFill xmlns:a14="http://schemas.microsoft.com/office/drawing/2010/main">
                <a:solidFill>
                  <a:srgbClr val="FFFFFF"/>
                </a:solidFill>
              </a14:hiddenFill>
            </a:ext>
          </a:extLst>
        </p:spPr>
      </p:pic>
      <p:sp>
        <p:nvSpPr>
          <p:cNvPr id="73" name="BlokTextu 72"/>
          <p:cNvSpPr txBox="1"/>
          <p:nvPr/>
        </p:nvSpPr>
        <p:spPr>
          <a:xfrm>
            <a:off x="5377721" y="5415016"/>
            <a:ext cx="452685" cy="584775"/>
          </a:xfrm>
          <a:prstGeom prst="rect">
            <a:avLst/>
          </a:prstGeom>
          <a:noFill/>
        </p:spPr>
        <p:txBody>
          <a:bodyPr wrap="square" rtlCol="0">
            <a:spAutoFit/>
          </a:bodyPr>
          <a:lstStyle/>
          <a:p>
            <a:r>
              <a:rPr lang="en-US" sz="3200" dirty="0" smtClean="0">
                <a:solidFill>
                  <a:srgbClr val="FF0000"/>
                </a:solidFill>
              </a:rPr>
              <a:t>X</a:t>
            </a:r>
            <a:endParaRPr lang="en-US" sz="3200" dirty="0">
              <a:solidFill>
                <a:srgbClr val="FF0000"/>
              </a:solidFill>
            </a:endParaRPr>
          </a:p>
        </p:txBody>
      </p:sp>
      <p:pic>
        <p:nvPicPr>
          <p:cNvPr id="75"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22" y="5496262"/>
            <a:ext cx="524405" cy="30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7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000"/>
                                        <p:tgtEl>
                                          <p:spTgt spid="71"/>
                                        </p:tgtEl>
                                      </p:cBhvr>
                                    </p:animEffect>
                                    <p:anim calcmode="lin" valueType="num">
                                      <p:cBhvr>
                                        <p:cTn id="20" dur="1000" fill="hold"/>
                                        <p:tgtEl>
                                          <p:spTgt spid="71"/>
                                        </p:tgtEl>
                                        <p:attrNameLst>
                                          <p:attrName>ppt_x</p:attrName>
                                        </p:attrNameLst>
                                      </p:cBhvr>
                                      <p:tavLst>
                                        <p:tav tm="0">
                                          <p:val>
                                            <p:strVal val="#ppt_x"/>
                                          </p:val>
                                        </p:tav>
                                        <p:tav tm="100000">
                                          <p:val>
                                            <p:strVal val="#ppt_x"/>
                                          </p:val>
                                        </p:tav>
                                      </p:tavLst>
                                    </p:anim>
                                    <p:anim calcmode="lin" valueType="num">
                                      <p:cBhvr>
                                        <p:cTn id="21" dur="10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000"/>
                                        <p:tgtEl>
                                          <p:spTgt spid="74"/>
                                        </p:tgtEl>
                                      </p:cBhvr>
                                    </p:animEffect>
                                    <p:anim calcmode="lin" valueType="num">
                                      <p:cBhvr>
                                        <p:cTn id="26" dur="1000" fill="hold"/>
                                        <p:tgtEl>
                                          <p:spTgt spid="74"/>
                                        </p:tgtEl>
                                        <p:attrNameLst>
                                          <p:attrName>ppt_x</p:attrName>
                                        </p:attrNameLst>
                                      </p:cBhvr>
                                      <p:tavLst>
                                        <p:tav tm="0">
                                          <p:val>
                                            <p:strVal val="#ppt_x"/>
                                          </p:val>
                                        </p:tav>
                                        <p:tav tm="100000">
                                          <p:val>
                                            <p:strVal val="#ppt_x"/>
                                          </p:val>
                                        </p:tav>
                                      </p:tavLst>
                                    </p:anim>
                                    <p:anim calcmode="lin" valueType="num">
                                      <p:cBhvr>
                                        <p:cTn id="27" dur="1000" fill="hold"/>
                                        <p:tgtEl>
                                          <p:spTgt spid="7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1000"/>
                                        <p:tgtEl>
                                          <p:spTgt spid="75"/>
                                        </p:tgtEl>
                                      </p:cBhvr>
                                    </p:animEffect>
                                    <p:anim calcmode="lin" valueType="num">
                                      <p:cBhvr>
                                        <p:cTn id="32" dur="1000" fill="hold"/>
                                        <p:tgtEl>
                                          <p:spTgt spid="75"/>
                                        </p:tgtEl>
                                        <p:attrNameLst>
                                          <p:attrName>ppt_x</p:attrName>
                                        </p:attrNameLst>
                                      </p:cBhvr>
                                      <p:tavLst>
                                        <p:tav tm="0">
                                          <p:val>
                                            <p:strVal val="#ppt_x"/>
                                          </p:val>
                                        </p:tav>
                                        <p:tav tm="100000">
                                          <p:val>
                                            <p:strVal val="#ppt_x"/>
                                          </p:val>
                                        </p:tav>
                                      </p:tavLst>
                                    </p:anim>
                                    <p:anim calcmode="lin" valueType="num">
                                      <p:cBhvr>
                                        <p:cTn id="33" dur="1000" fill="hold"/>
                                        <p:tgtEl>
                                          <p:spTgt spid="7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500" fill="hold"/>
                                        <p:tgtEl>
                                          <p:spTgt spid="73"/>
                                        </p:tgtEl>
                                        <p:attrNameLst>
                                          <p:attrName>ppt_x</p:attrName>
                                        </p:attrNameLst>
                                      </p:cBhvr>
                                      <p:tavLst>
                                        <p:tav tm="0">
                                          <p:val>
                                            <p:strVal val="#ppt_x"/>
                                          </p:val>
                                        </p:tav>
                                        <p:tav tm="100000">
                                          <p:val>
                                            <p:strVal val="#ppt_x"/>
                                          </p:val>
                                        </p:tav>
                                      </p:tavLst>
                                    </p:anim>
                                    <p:anim calcmode="lin" valueType="num">
                                      <p:cBhvr additive="base">
                                        <p:cTn id="38" dur="500" fill="hold"/>
                                        <p:tgtEl>
                                          <p:spTgt spid="73"/>
                                        </p:tgtEl>
                                        <p:attrNameLst>
                                          <p:attrName>ppt_y</p:attrName>
                                        </p:attrNameLst>
                                      </p:cBhvr>
                                      <p:tavLst>
                                        <p:tav tm="0">
                                          <p:val>
                                            <p:strVal val="1+#ppt_h/2"/>
                                          </p:val>
                                        </p:tav>
                                        <p:tav tm="100000">
                                          <p:val>
                                            <p:strVal val="#ppt_y"/>
                                          </p:val>
                                        </p:tav>
                                      </p:tavLst>
                                    </p:anim>
                                  </p:childTnLst>
                                </p:cTn>
                              </p:par>
                            </p:childTnLst>
                          </p:cTn>
                        </p:par>
                        <p:par>
                          <p:cTn id="39" fill="hold">
                            <p:stCondLst>
                              <p:cond delay="5500"/>
                            </p:stCondLst>
                            <p:childTnLst>
                              <p:par>
                                <p:cTn id="40" presetID="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80974" y="161836"/>
            <a:ext cx="9984105" cy="6924973"/>
          </a:xfrm>
          <a:prstGeom prst="rect">
            <a:avLst/>
          </a:prstGeom>
        </p:spPr>
        <p:txBody>
          <a:bodyPr wrap="square">
            <a:spAutoFit/>
          </a:bodyPr>
          <a:lstStyle/>
          <a:p>
            <a:r>
              <a:rPr lang="en-US" sz="2000" dirty="0">
                <a:solidFill>
                  <a:srgbClr val="0070C0"/>
                </a:solidFill>
              </a:rPr>
              <a:t>(C4) </a:t>
            </a:r>
            <a:r>
              <a:rPr lang="en-US" sz="2000" dirty="0" smtClean="0">
                <a:solidFill>
                  <a:srgbClr val="0070C0"/>
                </a:solidFill>
              </a:rPr>
              <a:t> </a:t>
            </a:r>
            <a:r>
              <a:rPr lang="en-US" sz="2400" b="1" dirty="0" smtClean="0"/>
              <a:t>Visualisation </a:t>
            </a:r>
            <a:r>
              <a:rPr lang="en-US" sz="2400" b="1" dirty="0"/>
              <a:t>stereoscopic methods for satellite imagery</a:t>
            </a:r>
            <a:endParaRPr lang="en-US" sz="2400" b="1" dirty="0">
              <a:solidFill>
                <a:srgbClr val="0070C0"/>
              </a:solidFill>
            </a:endParaRPr>
          </a:p>
          <a:p>
            <a:pPr lvl="1"/>
            <a:endParaRPr lang="en-US" sz="2000" dirty="0" smtClean="0">
              <a:solidFill>
                <a:srgbClr val="0070C0"/>
              </a:solidFill>
            </a:endParaRPr>
          </a:p>
          <a:p>
            <a:pPr marL="800100" lvl="1" indent="-342900">
              <a:buFont typeface="Arial" panose="020B0604020202020204" pitchFamily="34" charset="0"/>
              <a:buChar char="•"/>
            </a:pPr>
            <a:r>
              <a:rPr lang="en-US" sz="2000" dirty="0" smtClean="0">
                <a:solidFill>
                  <a:srgbClr val="0070C0"/>
                </a:solidFill>
              </a:rPr>
              <a:t>(</a:t>
            </a:r>
            <a:r>
              <a:rPr lang="en-US" sz="2000" dirty="0">
                <a:solidFill>
                  <a:srgbClr val="0070C0"/>
                </a:solidFill>
              </a:rPr>
              <a:t>C4.1) </a:t>
            </a:r>
            <a:r>
              <a:rPr lang="en-US" sz="2000" dirty="0"/>
              <a:t>3D </a:t>
            </a:r>
            <a:r>
              <a:rPr lang="en-US" sz="2000" dirty="0" smtClean="0"/>
              <a:t>displays</a:t>
            </a:r>
          </a:p>
          <a:p>
            <a:pPr lvl="1"/>
            <a:endParaRPr lang="en-US" sz="2000" dirty="0">
              <a:solidFill>
                <a:srgbClr val="FF0000"/>
              </a:solidFill>
            </a:endParaRPr>
          </a:p>
          <a:p>
            <a:pPr lvl="1"/>
            <a:r>
              <a:rPr lang="en-US" sz="2000" dirty="0" smtClean="0"/>
              <a:t>There are various technologies of 3D displays described here:</a:t>
            </a:r>
          </a:p>
          <a:p>
            <a:pPr lvl="1"/>
            <a:r>
              <a:rPr lang="en-US" sz="2000" dirty="0">
                <a:solidFill>
                  <a:srgbClr val="FF0000"/>
                </a:solidFill>
                <a:hlinkClick r:id="rId2"/>
              </a:rPr>
              <a:t>https://www.ncbi.nlm.nih.gov/pmc/articles/PMC4269274</a:t>
            </a:r>
            <a:r>
              <a:rPr lang="en-US" sz="2000" dirty="0" smtClean="0">
                <a:solidFill>
                  <a:srgbClr val="FF0000"/>
                </a:solidFill>
                <a:hlinkClick r:id="rId2"/>
              </a:rPr>
              <a:t>/</a:t>
            </a:r>
            <a:endParaRPr lang="en-US" sz="2000" dirty="0" smtClean="0">
              <a:solidFill>
                <a:srgbClr val="FF0000"/>
              </a:solidFill>
            </a:endParaRPr>
          </a:p>
          <a:p>
            <a:pPr lvl="1"/>
            <a:endParaRPr lang="en-US" sz="2000" dirty="0">
              <a:solidFill>
                <a:srgbClr val="FF0000"/>
              </a:solidFill>
            </a:endParaRPr>
          </a:p>
          <a:p>
            <a:pPr lvl="1"/>
            <a:r>
              <a:rPr lang="en-US" sz="2000" dirty="0" smtClean="0"/>
              <a:t>Definition:</a:t>
            </a:r>
          </a:p>
          <a:p>
            <a:pPr lvl="1"/>
            <a:r>
              <a:rPr lang="en-US" sz="2000" dirty="0" smtClean="0"/>
              <a:t>Main aim of 3D displays is to project without change of image quality two independent images (from Left and Right cameras) in the way that each eye of observer will see corresponding (left and right) image only without misleading or confusion our human visual system.</a:t>
            </a:r>
          </a:p>
          <a:p>
            <a:pPr lvl="1"/>
            <a:endParaRPr lang="en-US" sz="2000" dirty="0" smtClean="0"/>
          </a:p>
          <a:p>
            <a:pPr lvl="1"/>
            <a:r>
              <a:rPr lang="en-US" sz="2000" dirty="0" smtClean="0"/>
              <a:t>Practical realization is quite complicated and usually expensive but enabled using latest electronical equipment's:</a:t>
            </a:r>
          </a:p>
          <a:p>
            <a:pPr lvl="1"/>
            <a:r>
              <a:rPr lang="en-US" sz="2000" dirty="0" smtClean="0"/>
              <a:t>color displays which can synchronize polarization glasses</a:t>
            </a:r>
          </a:p>
          <a:p>
            <a:pPr lvl="1"/>
            <a:r>
              <a:rPr lang="en-US" sz="2000" dirty="0" smtClean="0"/>
              <a:t>Displays with set of spherical lenses</a:t>
            </a:r>
          </a:p>
          <a:p>
            <a:pPr lvl="1"/>
            <a:r>
              <a:rPr lang="en-US" sz="2000" dirty="0" smtClean="0"/>
              <a:t>Array of projectors with set of mirrors and holographic screen</a:t>
            </a:r>
          </a:p>
          <a:p>
            <a:pPr lvl="1"/>
            <a:r>
              <a:rPr lang="en-US" sz="2000" dirty="0" smtClean="0"/>
              <a:t>… and many other</a:t>
            </a:r>
          </a:p>
          <a:p>
            <a:pPr lvl="1"/>
            <a:endParaRPr lang="en-US" sz="2000" dirty="0"/>
          </a:p>
          <a:p>
            <a:pPr lvl="1"/>
            <a:r>
              <a:rPr lang="en-US" sz="2000" dirty="0" smtClean="0"/>
              <a:t>Therefore we prefer more simple technical solutions like ANAGLYPH Method </a:t>
            </a:r>
            <a:r>
              <a:rPr lang="en-US" sz="2000" dirty="0" smtClean="0">
                <a:sym typeface="Wingdings" panose="05000000000000000000" pitchFamily="2" charset="2"/>
              </a:rPr>
              <a:t>NEXT slides</a:t>
            </a:r>
            <a:endParaRPr lang="en-US" sz="2000" dirty="0"/>
          </a:p>
          <a:p>
            <a:pPr lvl="1"/>
            <a:endParaRPr lang="en-US" sz="2000" dirty="0"/>
          </a:p>
        </p:txBody>
      </p:sp>
      <p:pic>
        <p:nvPicPr>
          <p:cNvPr id="3"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72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1655857" y="1392446"/>
            <a:ext cx="9615133" cy="1446550"/>
          </a:xfrm>
          <a:prstGeom prst="rect">
            <a:avLst/>
          </a:prstGeom>
          <a:noFill/>
        </p:spPr>
        <p:txBody>
          <a:bodyPr wrap="none" rtlCol="0">
            <a:spAutoFit/>
          </a:bodyPr>
          <a:lstStyle/>
          <a:p>
            <a:r>
              <a:rPr lang="en-US" sz="8800" dirty="0" smtClean="0"/>
              <a:t>[  ] = [     ][  ]+[     ][  ]</a:t>
            </a:r>
            <a:endParaRPr lang="en-US" sz="8800" dirty="0"/>
          </a:p>
        </p:txBody>
      </p:sp>
      <p:sp>
        <p:nvSpPr>
          <p:cNvPr id="2" name="Obdĺžnik 1"/>
          <p:cNvSpPr/>
          <p:nvPr/>
        </p:nvSpPr>
        <p:spPr>
          <a:xfrm>
            <a:off x="180975" y="161836"/>
            <a:ext cx="9144000" cy="1077218"/>
          </a:xfrm>
          <a:prstGeom prst="rect">
            <a:avLst/>
          </a:prstGeom>
        </p:spPr>
        <p:txBody>
          <a:bodyPr wrap="square">
            <a:spAutoFit/>
          </a:bodyPr>
          <a:lstStyle/>
          <a:p>
            <a:r>
              <a:rPr lang="en-US" sz="2000" dirty="0">
                <a:solidFill>
                  <a:srgbClr val="0070C0"/>
                </a:solidFill>
              </a:rPr>
              <a:t>(C4) </a:t>
            </a:r>
            <a:r>
              <a:rPr lang="en-US" sz="2000" dirty="0" smtClean="0">
                <a:solidFill>
                  <a:srgbClr val="0070C0"/>
                </a:solidFill>
              </a:rPr>
              <a:t> </a:t>
            </a:r>
            <a:r>
              <a:rPr lang="en-US" sz="2400" b="1" dirty="0" smtClean="0"/>
              <a:t>Visualisation </a:t>
            </a:r>
            <a:r>
              <a:rPr lang="en-US" sz="2400" b="1" dirty="0"/>
              <a:t>stereoscopic methods for satellite imagery</a:t>
            </a:r>
            <a:endParaRPr lang="en-US" sz="2400" b="1" dirty="0">
              <a:solidFill>
                <a:srgbClr val="0070C0"/>
              </a:solidFill>
            </a:endParaRPr>
          </a:p>
          <a:p>
            <a:pPr lvl="1"/>
            <a:endParaRPr lang="en-US" sz="2000" dirty="0">
              <a:solidFill>
                <a:srgbClr val="FF0000"/>
              </a:solidFill>
            </a:endParaRPr>
          </a:p>
          <a:p>
            <a:pPr marL="800100" lvl="1" indent="-342900">
              <a:buFont typeface="Arial" panose="020B0604020202020204" pitchFamily="34" charset="0"/>
              <a:buChar char="•"/>
            </a:pPr>
            <a:r>
              <a:rPr lang="en-US" sz="2000" dirty="0">
                <a:solidFill>
                  <a:srgbClr val="0070C0"/>
                </a:solidFill>
              </a:rPr>
              <a:t>(C4.2) </a:t>
            </a:r>
            <a:r>
              <a:rPr lang="en-US" sz="2000" dirty="0"/>
              <a:t>Anaglyph </a:t>
            </a:r>
            <a:r>
              <a:rPr lang="en-US" sz="2000" dirty="0" smtClean="0"/>
              <a:t>imagery</a:t>
            </a:r>
          </a:p>
        </p:txBody>
      </p:sp>
      <p:sp>
        <p:nvSpPr>
          <p:cNvPr id="4" name="BlokTextu 3"/>
          <p:cNvSpPr txBox="1"/>
          <p:nvPr/>
        </p:nvSpPr>
        <p:spPr>
          <a:xfrm>
            <a:off x="2133600" y="1555750"/>
            <a:ext cx="481222" cy="1446550"/>
          </a:xfrm>
          <a:prstGeom prst="rect">
            <a:avLst/>
          </a:prstGeom>
          <a:noFill/>
        </p:spPr>
        <p:txBody>
          <a:bodyPr wrap="none" rtlCol="0">
            <a:spAutoFit/>
          </a:bodyPr>
          <a:lstStyle/>
          <a:p>
            <a:r>
              <a:rPr lang="en-US" sz="2400" b="1" dirty="0" smtClean="0"/>
              <a:t>R</a:t>
            </a:r>
            <a:r>
              <a:rPr lang="en-US" sz="2400" b="1" baseline="-25000" dirty="0" smtClean="0"/>
              <a:t>a</a:t>
            </a:r>
          </a:p>
          <a:p>
            <a:r>
              <a:rPr lang="en-US" sz="2400" b="1" dirty="0" smtClean="0"/>
              <a:t>G</a:t>
            </a:r>
            <a:r>
              <a:rPr lang="en-US" sz="2400" b="1" baseline="-25000" dirty="0" smtClean="0"/>
              <a:t>a</a:t>
            </a:r>
            <a:endParaRPr lang="en-US" sz="2400" b="1" baseline="-25000" dirty="0"/>
          </a:p>
          <a:p>
            <a:r>
              <a:rPr lang="en-US" sz="2400" b="1" dirty="0" smtClean="0"/>
              <a:t>B</a:t>
            </a:r>
            <a:r>
              <a:rPr lang="en-US" sz="2400" b="1" baseline="-25000" dirty="0" smtClean="0"/>
              <a:t>a</a:t>
            </a:r>
            <a:endParaRPr lang="en-US" sz="2400" b="1" baseline="-25000" dirty="0"/>
          </a:p>
          <a:p>
            <a:endParaRPr lang="en-US" sz="2400" b="1" baseline="-25000" dirty="0"/>
          </a:p>
        </p:txBody>
      </p:sp>
      <p:sp>
        <p:nvSpPr>
          <p:cNvPr id="7" name="BlokTextu 6"/>
          <p:cNvSpPr txBox="1"/>
          <p:nvPr/>
        </p:nvSpPr>
        <p:spPr>
          <a:xfrm>
            <a:off x="6184608" y="1555750"/>
            <a:ext cx="667299" cy="1446550"/>
          </a:xfrm>
          <a:prstGeom prst="rect">
            <a:avLst/>
          </a:prstGeom>
          <a:noFill/>
        </p:spPr>
        <p:txBody>
          <a:bodyPr wrap="none" rtlCol="0">
            <a:spAutoFit/>
          </a:bodyPr>
          <a:lstStyle/>
          <a:p>
            <a:r>
              <a:rPr lang="en-US" sz="2400" b="1" dirty="0" err="1" smtClean="0"/>
              <a:t>R</a:t>
            </a:r>
            <a:r>
              <a:rPr lang="en-US" sz="2400" b="1" baseline="-25000" dirty="0" err="1" smtClean="0"/>
              <a:t>left</a:t>
            </a:r>
            <a:endParaRPr lang="en-US" sz="2400" b="1" baseline="-25000" dirty="0" smtClean="0"/>
          </a:p>
          <a:p>
            <a:r>
              <a:rPr lang="en-US" sz="2400" b="1" dirty="0" err="1" smtClean="0"/>
              <a:t>G</a:t>
            </a:r>
            <a:r>
              <a:rPr lang="en-US" sz="2400" b="1" baseline="-25000" dirty="0" err="1" smtClean="0"/>
              <a:t>left</a:t>
            </a:r>
            <a:endParaRPr lang="en-US" sz="2400" b="1" baseline="-25000" dirty="0"/>
          </a:p>
          <a:p>
            <a:r>
              <a:rPr lang="en-US" sz="2400" b="1" dirty="0" err="1" smtClean="0"/>
              <a:t>B</a:t>
            </a:r>
            <a:r>
              <a:rPr lang="en-US" sz="2400" b="1" baseline="-25000" dirty="0" err="1" smtClean="0"/>
              <a:t>left</a:t>
            </a:r>
            <a:endParaRPr lang="en-US" sz="2400" b="1" baseline="-25000" dirty="0"/>
          </a:p>
          <a:p>
            <a:endParaRPr lang="en-US" sz="2400" b="1" baseline="-25000" dirty="0"/>
          </a:p>
        </p:txBody>
      </p:sp>
      <p:sp>
        <p:nvSpPr>
          <p:cNvPr id="8" name="BlokTextu 7"/>
          <p:cNvSpPr txBox="1"/>
          <p:nvPr/>
        </p:nvSpPr>
        <p:spPr>
          <a:xfrm>
            <a:off x="9867900" y="1555750"/>
            <a:ext cx="780663" cy="1446550"/>
          </a:xfrm>
          <a:prstGeom prst="rect">
            <a:avLst/>
          </a:prstGeom>
          <a:noFill/>
        </p:spPr>
        <p:txBody>
          <a:bodyPr wrap="none" rtlCol="0">
            <a:spAutoFit/>
          </a:bodyPr>
          <a:lstStyle/>
          <a:p>
            <a:r>
              <a:rPr lang="en-US" sz="2400" b="1" dirty="0" err="1" smtClean="0"/>
              <a:t>R</a:t>
            </a:r>
            <a:r>
              <a:rPr lang="en-US" sz="2400" b="1" baseline="-25000" dirty="0" err="1" smtClean="0"/>
              <a:t>right</a:t>
            </a:r>
            <a:endParaRPr lang="en-US" sz="2400" b="1" baseline="-25000" dirty="0" smtClean="0"/>
          </a:p>
          <a:p>
            <a:r>
              <a:rPr lang="en-US" sz="2400" b="1" dirty="0" err="1" smtClean="0"/>
              <a:t>G</a:t>
            </a:r>
            <a:r>
              <a:rPr lang="en-US" sz="2400" b="1" baseline="-25000" dirty="0" err="1" smtClean="0"/>
              <a:t>right</a:t>
            </a:r>
            <a:endParaRPr lang="en-US" sz="2400" b="1" baseline="-25000" dirty="0"/>
          </a:p>
          <a:p>
            <a:r>
              <a:rPr lang="en-US" sz="2400" b="1" dirty="0" smtClean="0"/>
              <a:t>B</a:t>
            </a:r>
            <a:r>
              <a:rPr lang="en-US" sz="2400" b="1" baseline="-25000" dirty="0" smtClean="0"/>
              <a:t>right</a:t>
            </a:r>
            <a:endParaRPr lang="en-US" sz="2400" b="1" baseline="-25000" dirty="0"/>
          </a:p>
          <a:p>
            <a:endParaRPr lang="en-US" sz="2400" b="1" baseline="-25000" dirty="0"/>
          </a:p>
        </p:txBody>
      </p:sp>
      <p:sp>
        <p:nvSpPr>
          <p:cNvPr id="9" name="BlokTextu 8"/>
          <p:cNvSpPr txBox="1"/>
          <p:nvPr/>
        </p:nvSpPr>
        <p:spPr>
          <a:xfrm>
            <a:off x="4284000" y="1555750"/>
            <a:ext cx="1337226" cy="1200329"/>
          </a:xfrm>
          <a:prstGeom prst="rect">
            <a:avLst/>
          </a:prstGeom>
          <a:solidFill>
            <a:srgbClr val="FF0000">
              <a:alpha val="32000"/>
            </a:srgbClr>
          </a:solidFill>
        </p:spPr>
        <p:txBody>
          <a:bodyPr wrap="none" rtlCol="0">
            <a:spAutoFit/>
          </a:bodyPr>
          <a:lstStyle/>
          <a:p>
            <a:r>
              <a:rPr lang="en-US" sz="2400" b="1" dirty="0"/>
              <a:t>L</a:t>
            </a:r>
            <a:r>
              <a:rPr lang="en-US" sz="2400" b="1" baseline="-25000" dirty="0" smtClean="0"/>
              <a:t>11</a:t>
            </a:r>
            <a:r>
              <a:rPr lang="en-US" sz="2400" b="1" dirty="0" smtClean="0"/>
              <a:t> </a:t>
            </a:r>
            <a:r>
              <a:rPr lang="en-US" sz="2400" b="1" dirty="0"/>
              <a:t>L</a:t>
            </a:r>
            <a:r>
              <a:rPr lang="en-US" sz="2400" b="1" baseline="-25000" dirty="0" smtClean="0"/>
              <a:t>12</a:t>
            </a:r>
            <a:r>
              <a:rPr lang="en-US" sz="2400" b="1" dirty="0" smtClean="0"/>
              <a:t> </a:t>
            </a:r>
            <a:r>
              <a:rPr lang="en-US" sz="2400" b="1" dirty="0"/>
              <a:t>L</a:t>
            </a:r>
            <a:r>
              <a:rPr lang="en-US" sz="2400" b="1" baseline="-25000" dirty="0" smtClean="0"/>
              <a:t>13</a:t>
            </a:r>
          </a:p>
          <a:p>
            <a:r>
              <a:rPr lang="en-US" sz="2400" b="1" dirty="0"/>
              <a:t>L</a:t>
            </a:r>
            <a:r>
              <a:rPr lang="en-US" sz="2400" b="1" baseline="-25000" dirty="0" smtClean="0"/>
              <a:t>21</a:t>
            </a:r>
            <a:r>
              <a:rPr lang="en-US" sz="2400" b="1" dirty="0" smtClean="0"/>
              <a:t> </a:t>
            </a:r>
            <a:r>
              <a:rPr lang="en-US" sz="2400" b="1" dirty="0"/>
              <a:t>L</a:t>
            </a:r>
            <a:r>
              <a:rPr lang="en-US" sz="2400" b="1" baseline="-25000" dirty="0" smtClean="0"/>
              <a:t>22</a:t>
            </a:r>
            <a:r>
              <a:rPr lang="en-US" sz="2400" b="1" dirty="0" smtClean="0"/>
              <a:t> L</a:t>
            </a:r>
            <a:r>
              <a:rPr lang="en-US" sz="2400" b="1" baseline="-25000" dirty="0" smtClean="0"/>
              <a:t>23</a:t>
            </a:r>
            <a:endParaRPr lang="en-US" sz="2400" b="1" baseline="-25000" dirty="0"/>
          </a:p>
          <a:p>
            <a:r>
              <a:rPr lang="en-US" sz="2400" b="1" dirty="0"/>
              <a:t>L</a:t>
            </a:r>
            <a:r>
              <a:rPr lang="en-US" sz="2400" b="1" baseline="-25000" dirty="0" smtClean="0"/>
              <a:t>31</a:t>
            </a:r>
            <a:r>
              <a:rPr lang="en-US" sz="2400" b="1" dirty="0" smtClean="0"/>
              <a:t> </a:t>
            </a:r>
            <a:r>
              <a:rPr lang="en-US" sz="2400" b="1" dirty="0"/>
              <a:t>L</a:t>
            </a:r>
            <a:r>
              <a:rPr lang="en-US" sz="2400" b="1" baseline="-25000" dirty="0" smtClean="0"/>
              <a:t>32</a:t>
            </a:r>
            <a:r>
              <a:rPr lang="en-US" sz="2400" b="1" dirty="0" smtClean="0"/>
              <a:t> L</a:t>
            </a:r>
            <a:r>
              <a:rPr lang="en-US" sz="2400" b="1" baseline="-25000" dirty="0" smtClean="0"/>
              <a:t>33</a:t>
            </a:r>
            <a:endParaRPr lang="en-US" sz="2400" b="1" baseline="-25000" dirty="0"/>
          </a:p>
        </p:txBody>
      </p:sp>
      <p:sp>
        <p:nvSpPr>
          <p:cNvPr id="10" name="BlokTextu 9"/>
          <p:cNvSpPr txBox="1"/>
          <p:nvPr/>
        </p:nvSpPr>
        <p:spPr>
          <a:xfrm>
            <a:off x="7920000" y="1555750"/>
            <a:ext cx="1467068" cy="1200329"/>
          </a:xfrm>
          <a:prstGeom prst="rect">
            <a:avLst/>
          </a:prstGeom>
          <a:solidFill>
            <a:srgbClr val="0070C0">
              <a:alpha val="35000"/>
            </a:srgbClr>
          </a:solidFill>
        </p:spPr>
        <p:txBody>
          <a:bodyPr wrap="none" rtlCol="0">
            <a:spAutoFit/>
          </a:bodyPr>
          <a:lstStyle/>
          <a:p>
            <a:r>
              <a:rPr lang="en-US" sz="2400" b="1" dirty="0" smtClean="0"/>
              <a:t>R</a:t>
            </a:r>
            <a:r>
              <a:rPr lang="en-US" sz="2400" b="1" baseline="-25000" dirty="0" smtClean="0"/>
              <a:t>11</a:t>
            </a:r>
            <a:r>
              <a:rPr lang="en-US" sz="2400" b="1" dirty="0" smtClean="0"/>
              <a:t> R</a:t>
            </a:r>
            <a:r>
              <a:rPr lang="en-US" sz="2400" b="1" baseline="-25000" dirty="0" smtClean="0"/>
              <a:t>12</a:t>
            </a:r>
            <a:r>
              <a:rPr lang="en-US" sz="2400" b="1" dirty="0" smtClean="0"/>
              <a:t> R</a:t>
            </a:r>
            <a:r>
              <a:rPr lang="en-US" sz="2400" b="1" baseline="-25000" dirty="0" smtClean="0"/>
              <a:t>13</a:t>
            </a:r>
          </a:p>
          <a:p>
            <a:r>
              <a:rPr lang="en-US" sz="2400" b="1" dirty="0" smtClean="0"/>
              <a:t>R</a:t>
            </a:r>
            <a:r>
              <a:rPr lang="en-US" sz="2400" b="1" baseline="-25000" dirty="0" smtClean="0"/>
              <a:t>21</a:t>
            </a:r>
            <a:r>
              <a:rPr lang="en-US" sz="2400" b="1" dirty="0" smtClean="0"/>
              <a:t> R</a:t>
            </a:r>
            <a:r>
              <a:rPr lang="en-US" sz="2400" b="1" baseline="-25000" dirty="0" smtClean="0"/>
              <a:t>22</a:t>
            </a:r>
            <a:r>
              <a:rPr lang="en-US" sz="2400" b="1" dirty="0" smtClean="0"/>
              <a:t> </a:t>
            </a:r>
            <a:r>
              <a:rPr lang="en-US" sz="2400" b="1" dirty="0"/>
              <a:t>R</a:t>
            </a:r>
            <a:r>
              <a:rPr lang="en-US" sz="2400" b="1" baseline="-25000" dirty="0" smtClean="0"/>
              <a:t>23</a:t>
            </a:r>
            <a:endParaRPr lang="en-US" sz="2400" b="1" baseline="-25000" dirty="0"/>
          </a:p>
          <a:p>
            <a:r>
              <a:rPr lang="en-US" sz="2400" b="1" dirty="0" smtClean="0"/>
              <a:t>R</a:t>
            </a:r>
            <a:r>
              <a:rPr lang="en-US" sz="2400" b="1" baseline="-25000" dirty="0" smtClean="0"/>
              <a:t>31</a:t>
            </a:r>
            <a:r>
              <a:rPr lang="en-US" sz="2400" b="1" dirty="0" smtClean="0"/>
              <a:t> R</a:t>
            </a:r>
            <a:r>
              <a:rPr lang="en-US" sz="2400" b="1" baseline="-25000" dirty="0" smtClean="0"/>
              <a:t>32</a:t>
            </a:r>
            <a:r>
              <a:rPr lang="en-US" sz="2400" b="1" dirty="0" smtClean="0"/>
              <a:t> R</a:t>
            </a:r>
            <a:r>
              <a:rPr lang="en-US" sz="2400" b="1" baseline="-25000" dirty="0" smtClean="0"/>
              <a:t>33</a:t>
            </a:r>
            <a:endParaRPr lang="en-US" sz="2400" b="1" baseline="-25000" dirty="0"/>
          </a:p>
        </p:txBody>
      </p:sp>
      <p:sp>
        <p:nvSpPr>
          <p:cNvPr id="11" name="BlokTextu 10"/>
          <p:cNvSpPr txBox="1"/>
          <p:nvPr/>
        </p:nvSpPr>
        <p:spPr>
          <a:xfrm>
            <a:off x="4284000" y="2885837"/>
            <a:ext cx="1337226" cy="1200329"/>
          </a:xfrm>
          <a:prstGeom prst="rect">
            <a:avLst/>
          </a:prstGeom>
          <a:solidFill>
            <a:srgbClr val="FF0000">
              <a:alpha val="32000"/>
            </a:srgbClr>
          </a:solidFill>
        </p:spPr>
        <p:txBody>
          <a:bodyPr wrap="square" rtlCol="0">
            <a:spAutoFit/>
          </a:bodyPr>
          <a:lstStyle/>
          <a:p>
            <a:pPr algn="ctr"/>
            <a:r>
              <a:rPr lang="en-US" sz="2400" b="1" dirty="0" smtClean="0"/>
              <a:t>1    0    0</a:t>
            </a:r>
            <a:endParaRPr lang="en-US" sz="2400" b="1" baseline="-25000" dirty="0" smtClean="0"/>
          </a:p>
          <a:p>
            <a:pPr algn="ctr"/>
            <a:r>
              <a:rPr lang="en-US" sz="2400" b="1" dirty="0" smtClean="0"/>
              <a:t>0    0    0</a:t>
            </a:r>
            <a:endParaRPr lang="en-US" sz="2400" b="1" baseline="-25000" dirty="0"/>
          </a:p>
          <a:p>
            <a:pPr algn="ctr"/>
            <a:r>
              <a:rPr lang="en-US" sz="2400" b="1" dirty="0" smtClean="0"/>
              <a:t>0    0    0</a:t>
            </a:r>
            <a:endParaRPr lang="en-US" sz="2400" b="1" baseline="-25000" dirty="0"/>
          </a:p>
        </p:txBody>
      </p:sp>
      <p:sp>
        <p:nvSpPr>
          <p:cNvPr id="13" name="BlokTextu 12"/>
          <p:cNvSpPr txBox="1"/>
          <p:nvPr/>
        </p:nvSpPr>
        <p:spPr>
          <a:xfrm>
            <a:off x="7920000" y="2905125"/>
            <a:ext cx="1467068" cy="1200329"/>
          </a:xfrm>
          <a:prstGeom prst="rect">
            <a:avLst/>
          </a:prstGeom>
          <a:solidFill>
            <a:srgbClr val="0070C0">
              <a:alpha val="35000"/>
            </a:srgbClr>
          </a:solidFill>
        </p:spPr>
        <p:txBody>
          <a:bodyPr wrap="square" rtlCol="0">
            <a:spAutoFit/>
          </a:bodyPr>
          <a:lstStyle/>
          <a:p>
            <a:pPr algn="ctr"/>
            <a:r>
              <a:rPr lang="en-US" sz="2400" b="1" dirty="0" smtClean="0"/>
              <a:t>0    0    0</a:t>
            </a:r>
            <a:endParaRPr lang="en-US" sz="2400" b="1" baseline="-25000" dirty="0" smtClean="0"/>
          </a:p>
          <a:p>
            <a:pPr algn="ctr"/>
            <a:r>
              <a:rPr lang="en-US" sz="2400" b="1" dirty="0" smtClean="0"/>
              <a:t>0    1    0</a:t>
            </a:r>
            <a:endParaRPr lang="en-US" sz="2400" b="1" baseline="-25000" dirty="0"/>
          </a:p>
          <a:p>
            <a:pPr algn="ctr"/>
            <a:r>
              <a:rPr lang="en-US" sz="2400" b="1" dirty="0" smtClean="0"/>
              <a:t>0    0    1</a:t>
            </a:r>
            <a:endParaRPr lang="en-US" sz="2400" b="1" baseline="-25000" dirty="0"/>
          </a:p>
        </p:txBody>
      </p:sp>
      <p:sp>
        <p:nvSpPr>
          <p:cNvPr id="14" name="BlokTextu 13"/>
          <p:cNvSpPr txBox="1"/>
          <p:nvPr/>
        </p:nvSpPr>
        <p:spPr>
          <a:xfrm>
            <a:off x="695325" y="3314700"/>
            <a:ext cx="2039341" cy="369332"/>
          </a:xfrm>
          <a:prstGeom prst="rect">
            <a:avLst/>
          </a:prstGeom>
          <a:noFill/>
        </p:spPr>
        <p:txBody>
          <a:bodyPr wrap="none" rtlCol="0">
            <a:spAutoFit/>
          </a:bodyPr>
          <a:lstStyle/>
          <a:p>
            <a:r>
              <a:rPr lang="en-US" dirty="0" smtClean="0"/>
              <a:t>Full Color anaglyph:</a:t>
            </a:r>
            <a:endParaRPr lang="en-US" dirty="0"/>
          </a:p>
        </p:txBody>
      </p:sp>
      <p:sp>
        <p:nvSpPr>
          <p:cNvPr id="15" name="BlokTextu 14"/>
          <p:cNvSpPr txBox="1"/>
          <p:nvPr/>
        </p:nvSpPr>
        <p:spPr>
          <a:xfrm>
            <a:off x="695323" y="4689039"/>
            <a:ext cx="2669513" cy="369332"/>
          </a:xfrm>
          <a:prstGeom prst="rect">
            <a:avLst/>
          </a:prstGeom>
          <a:noFill/>
        </p:spPr>
        <p:txBody>
          <a:bodyPr wrap="none" rtlCol="0">
            <a:spAutoFit/>
          </a:bodyPr>
          <a:lstStyle/>
          <a:p>
            <a:r>
              <a:rPr lang="en-US" dirty="0" smtClean="0"/>
              <a:t>Optimized Color anaglyph:</a:t>
            </a:r>
            <a:endParaRPr lang="en-US" dirty="0"/>
          </a:p>
        </p:txBody>
      </p:sp>
      <p:sp>
        <p:nvSpPr>
          <p:cNvPr id="16" name="BlokTextu 15"/>
          <p:cNvSpPr txBox="1"/>
          <p:nvPr/>
        </p:nvSpPr>
        <p:spPr>
          <a:xfrm>
            <a:off x="4288008" y="4228862"/>
            <a:ext cx="1332416" cy="1200329"/>
          </a:xfrm>
          <a:prstGeom prst="rect">
            <a:avLst/>
          </a:prstGeom>
          <a:solidFill>
            <a:srgbClr val="FF0000">
              <a:alpha val="32000"/>
            </a:srgbClr>
          </a:solidFill>
        </p:spPr>
        <p:txBody>
          <a:bodyPr wrap="none" rtlCol="0">
            <a:spAutoFit/>
          </a:bodyPr>
          <a:lstStyle/>
          <a:p>
            <a:pPr algn="ctr"/>
            <a:r>
              <a:rPr lang="en-US" sz="2400" b="1" dirty="0" smtClean="0"/>
              <a:t> 0 0.7 0.3</a:t>
            </a:r>
            <a:endParaRPr lang="en-US" sz="2400" b="1" baseline="-25000" dirty="0" smtClean="0"/>
          </a:p>
          <a:p>
            <a:pPr algn="ctr"/>
            <a:r>
              <a:rPr lang="en-US" sz="2400" b="1" dirty="0" smtClean="0"/>
              <a:t>0    0    0</a:t>
            </a:r>
            <a:endParaRPr lang="en-US" sz="2400" b="1" baseline="-25000" dirty="0"/>
          </a:p>
          <a:p>
            <a:pPr algn="ctr"/>
            <a:r>
              <a:rPr lang="en-US" sz="2400" b="1" dirty="0" smtClean="0"/>
              <a:t>0    0    0</a:t>
            </a:r>
            <a:endParaRPr lang="en-US" sz="2400" b="1" baseline="-25000" dirty="0"/>
          </a:p>
        </p:txBody>
      </p:sp>
      <p:sp>
        <p:nvSpPr>
          <p:cNvPr id="17" name="BlokTextu 16"/>
          <p:cNvSpPr txBox="1"/>
          <p:nvPr/>
        </p:nvSpPr>
        <p:spPr>
          <a:xfrm>
            <a:off x="7920000" y="4248150"/>
            <a:ext cx="1467068" cy="1200329"/>
          </a:xfrm>
          <a:prstGeom prst="rect">
            <a:avLst/>
          </a:prstGeom>
          <a:solidFill>
            <a:srgbClr val="0070C0">
              <a:alpha val="35000"/>
            </a:srgbClr>
          </a:solidFill>
        </p:spPr>
        <p:txBody>
          <a:bodyPr wrap="square" rtlCol="0">
            <a:spAutoFit/>
          </a:bodyPr>
          <a:lstStyle/>
          <a:p>
            <a:pPr algn="ctr"/>
            <a:r>
              <a:rPr lang="en-US" sz="2400" b="1" dirty="0" smtClean="0"/>
              <a:t>0    0    0</a:t>
            </a:r>
            <a:endParaRPr lang="en-US" sz="2400" b="1" baseline="-25000" dirty="0" smtClean="0"/>
          </a:p>
          <a:p>
            <a:pPr algn="ctr"/>
            <a:r>
              <a:rPr lang="en-US" sz="2400" b="1" dirty="0" smtClean="0"/>
              <a:t>0    1    0</a:t>
            </a:r>
            <a:endParaRPr lang="en-US" sz="2400" b="1" baseline="-25000" dirty="0"/>
          </a:p>
          <a:p>
            <a:pPr algn="ctr"/>
            <a:r>
              <a:rPr lang="en-US" sz="2400" b="1" dirty="0" smtClean="0"/>
              <a:t>0    0    1</a:t>
            </a:r>
            <a:endParaRPr lang="en-US" sz="2400" b="1" baseline="-25000" dirty="0"/>
          </a:p>
        </p:txBody>
      </p:sp>
      <p:sp>
        <p:nvSpPr>
          <p:cNvPr id="18" name="BlokTextu 17"/>
          <p:cNvSpPr txBox="1"/>
          <p:nvPr/>
        </p:nvSpPr>
        <p:spPr>
          <a:xfrm>
            <a:off x="695325" y="2824500"/>
            <a:ext cx="1129476" cy="369332"/>
          </a:xfrm>
          <a:prstGeom prst="rect">
            <a:avLst/>
          </a:prstGeom>
          <a:noFill/>
        </p:spPr>
        <p:txBody>
          <a:bodyPr wrap="none" rtlCol="0">
            <a:spAutoFit/>
          </a:bodyPr>
          <a:lstStyle/>
          <a:p>
            <a:r>
              <a:rPr lang="en-US" dirty="0" smtClean="0"/>
              <a:t>Examples:</a:t>
            </a:r>
            <a:endParaRPr lang="en-US" dirty="0"/>
          </a:p>
        </p:txBody>
      </p:sp>
      <p:sp>
        <p:nvSpPr>
          <p:cNvPr id="3" name="Obdĺžnik 2"/>
          <p:cNvSpPr/>
          <p:nvPr/>
        </p:nvSpPr>
        <p:spPr>
          <a:xfrm>
            <a:off x="6108700" y="649655"/>
            <a:ext cx="6096000" cy="646331"/>
          </a:xfrm>
          <a:prstGeom prst="rect">
            <a:avLst/>
          </a:prstGeom>
        </p:spPr>
        <p:txBody>
          <a:bodyPr>
            <a:spAutoFit/>
          </a:bodyPr>
          <a:lstStyle/>
          <a:p>
            <a:r>
              <a:rPr lang="en-GB" dirty="0"/>
              <a:t>Source: </a:t>
            </a:r>
            <a:r>
              <a:rPr lang="en-GB" dirty="0">
                <a:hlinkClick r:id="rId3"/>
              </a:rPr>
              <a:t>http://www.3dtv.at/Knowhow/AnaglyphComparison_en.aspx</a:t>
            </a:r>
            <a:endParaRPr lang="en-US" dirty="0"/>
          </a:p>
        </p:txBody>
      </p:sp>
      <p:pic>
        <p:nvPicPr>
          <p:cNvPr id="2050" name="Picture 2" descr="Pictogram for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928360" y="3699034"/>
            <a:ext cx="16954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lokTextu 18"/>
          <p:cNvSpPr txBox="1"/>
          <p:nvPr/>
        </p:nvSpPr>
        <p:spPr>
          <a:xfrm>
            <a:off x="695323" y="6035239"/>
            <a:ext cx="1584665" cy="369332"/>
          </a:xfrm>
          <a:prstGeom prst="rect">
            <a:avLst/>
          </a:prstGeom>
          <a:noFill/>
        </p:spPr>
        <p:txBody>
          <a:bodyPr wrap="none" rtlCol="0">
            <a:spAutoFit/>
          </a:bodyPr>
          <a:lstStyle/>
          <a:p>
            <a:r>
              <a:rPr lang="en-US" dirty="0" smtClean="0"/>
              <a:t>Gray anaglyph:</a:t>
            </a:r>
            <a:endParaRPr lang="en-US" dirty="0"/>
          </a:p>
        </p:txBody>
      </p:sp>
      <p:sp>
        <p:nvSpPr>
          <p:cNvPr id="20" name="BlokTextu 19"/>
          <p:cNvSpPr txBox="1"/>
          <p:nvPr/>
        </p:nvSpPr>
        <p:spPr>
          <a:xfrm>
            <a:off x="4169386" y="5575062"/>
            <a:ext cx="1569660" cy="1200329"/>
          </a:xfrm>
          <a:prstGeom prst="rect">
            <a:avLst/>
          </a:prstGeom>
          <a:solidFill>
            <a:srgbClr val="FF0000">
              <a:alpha val="32000"/>
            </a:srgbClr>
          </a:solidFill>
        </p:spPr>
        <p:txBody>
          <a:bodyPr wrap="none" rtlCol="0">
            <a:spAutoFit/>
          </a:bodyPr>
          <a:lstStyle/>
          <a:p>
            <a:pPr algn="ctr"/>
            <a:r>
              <a:rPr lang="en-US" sz="2400" b="1" dirty="0" smtClean="0"/>
              <a:t>0.3  0.6 0.1</a:t>
            </a:r>
            <a:endParaRPr lang="en-US" sz="2400" b="1" baseline="-25000" dirty="0" smtClean="0"/>
          </a:p>
          <a:p>
            <a:pPr algn="ctr"/>
            <a:r>
              <a:rPr lang="en-US" sz="2400" b="1" dirty="0" smtClean="0"/>
              <a:t>0    0    0</a:t>
            </a:r>
            <a:endParaRPr lang="en-US" sz="2400" b="1" baseline="-25000" dirty="0"/>
          </a:p>
          <a:p>
            <a:pPr algn="ctr"/>
            <a:r>
              <a:rPr lang="en-US" sz="2400" b="1" dirty="0" smtClean="0"/>
              <a:t>0    0    0</a:t>
            </a:r>
            <a:endParaRPr lang="en-US" sz="2400" b="1" baseline="-25000" dirty="0"/>
          </a:p>
        </p:txBody>
      </p:sp>
      <p:sp>
        <p:nvSpPr>
          <p:cNvPr id="21" name="BlokTextu 20"/>
          <p:cNvSpPr txBox="1"/>
          <p:nvPr/>
        </p:nvSpPr>
        <p:spPr>
          <a:xfrm>
            <a:off x="7856500" y="5594350"/>
            <a:ext cx="1605000" cy="1200329"/>
          </a:xfrm>
          <a:prstGeom prst="rect">
            <a:avLst/>
          </a:prstGeom>
          <a:solidFill>
            <a:srgbClr val="0070C0">
              <a:alpha val="35000"/>
            </a:srgbClr>
          </a:solidFill>
        </p:spPr>
        <p:txBody>
          <a:bodyPr wrap="square" rtlCol="0">
            <a:spAutoFit/>
          </a:bodyPr>
          <a:lstStyle/>
          <a:p>
            <a:pPr algn="ctr"/>
            <a:r>
              <a:rPr lang="en-US" sz="2400" b="1" dirty="0" smtClean="0"/>
              <a:t>0    0    0</a:t>
            </a:r>
            <a:endParaRPr lang="en-US" sz="2400" b="1" baseline="-25000" dirty="0" smtClean="0"/>
          </a:p>
          <a:p>
            <a:pPr algn="ctr"/>
            <a:r>
              <a:rPr lang="en-US" sz="2400" b="1" dirty="0" smtClean="0"/>
              <a:t>0.3 0.6 0.1</a:t>
            </a:r>
            <a:endParaRPr lang="en-US" sz="2400" b="1" baseline="-25000" dirty="0"/>
          </a:p>
          <a:p>
            <a:pPr algn="ctr"/>
            <a:r>
              <a:rPr lang="en-US" sz="2400" b="1" dirty="0" smtClean="0"/>
              <a:t>0.3 0.6 0.1</a:t>
            </a:r>
            <a:endParaRPr lang="en-US" sz="2400" b="1" baseline="-25000" dirty="0"/>
          </a:p>
        </p:txBody>
      </p:sp>
      <p:pic>
        <p:nvPicPr>
          <p:cNvPr id="22"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724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80975" y="161836"/>
            <a:ext cx="9144000" cy="5386090"/>
          </a:xfrm>
          <a:prstGeom prst="rect">
            <a:avLst/>
          </a:prstGeom>
        </p:spPr>
        <p:txBody>
          <a:bodyPr wrap="square">
            <a:spAutoFit/>
          </a:bodyPr>
          <a:lstStyle/>
          <a:p>
            <a:r>
              <a:rPr lang="en-US" sz="2000" dirty="0">
                <a:solidFill>
                  <a:srgbClr val="0070C0"/>
                </a:solidFill>
              </a:rPr>
              <a:t>(C4) </a:t>
            </a:r>
            <a:r>
              <a:rPr lang="en-US" sz="2000" dirty="0" smtClean="0">
                <a:solidFill>
                  <a:srgbClr val="0070C0"/>
                </a:solidFill>
              </a:rPr>
              <a:t> </a:t>
            </a:r>
            <a:r>
              <a:rPr lang="en-US" sz="2400" b="1" dirty="0" smtClean="0"/>
              <a:t>Visualisation </a:t>
            </a:r>
            <a:r>
              <a:rPr lang="en-US" sz="2400" b="1" dirty="0"/>
              <a:t>stereoscopic methods for satellite imagery</a:t>
            </a:r>
            <a:endParaRPr lang="en-US" sz="2400" b="1" dirty="0">
              <a:solidFill>
                <a:srgbClr val="0070C0"/>
              </a:solidFill>
            </a:endParaRPr>
          </a:p>
          <a:p>
            <a:pPr lvl="1"/>
            <a:endParaRPr lang="en-US" sz="2000" dirty="0">
              <a:solidFill>
                <a:srgbClr val="FF0000"/>
              </a:solidFill>
            </a:endParaRPr>
          </a:p>
          <a:p>
            <a:pPr marL="800100" lvl="1" indent="-342900">
              <a:buFont typeface="Arial" panose="020B0604020202020204" pitchFamily="34" charset="0"/>
              <a:buChar char="•"/>
            </a:pPr>
            <a:r>
              <a:rPr lang="en-US" sz="2000" dirty="0">
                <a:solidFill>
                  <a:srgbClr val="0070C0"/>
                </a:solidFill>
              </a:rPr>
              <a:t>(C4.3) </a:t>
            </a:r>
            <a:r>
              <a:rPr lang="en-US" sz="2000" dirty="0"/>
              <a:t>Possible </a:t>
            </a:r>
            <a:r>
              <a:rPr lang="en-US" sz="2000" dirty="0" smtClean="0"/>
              <a:t>satellite input </a:t>
            </a:r>
            <a:r>
              <a:rPr lang="en-US" sz="2000" dirty="0"/>
              <a:t>imagery (RGB products</a:t>
            </a:r>
            <a:r>
              <a:rPr lang="en-US" sz="2000" dirty="0" smtClean="0"/>
              <a:t>)</a:t>
            </a:r>
          </a:p>
          <a:p>
            <a:pPr marL="800100" lvl="1" indent="-342900">
              <a:buFont typeface="Arial" panose="020B0604020202020204" pitchFamily="34" charset="0"/>
              <a:buChar char="•"/>
            </a:pPr>
            <a:endParaRPr lang="en-US" sz="2000" dirty="0">
              <a:solidFill>
                <a:srgbClr val="FF0000"/>
              </a:solidFill>
            </a:endParaRPr>
          </a:p>
          <a:p>
            <a:pPr marL="800100" lvl="1" indent="-342900">
              <a:buFont typeface="Arial" panose="020B0604020202020204" pitchFamily="34" charset="0"/>
              <a:buChar char="•"/>
            </a:pPr>
            <a:endParaRPr lang="en-US" sz="2000" dirty="0" smtClean="0">
              <a:solidFill>
                <a:srgbClr val="FF0000"/>
              </a:solidFill>
            </a:endParaRPr>
          </a:p>
          <a:p>
            <a:pPr marL="800100" lvl="1" indent="-342900">
              <a:buFont typeface="Arial" panose="020B0604020202020204" pitchFamily="34" charset="0"/>
              <a:buChar char="•"/>
            </a:pPr>
            <a:r>
              <a:rPr lang="en-US" sz="2000" b="1" dirty="0" smtClean="0"/>
              <a:t>3D monitors – there are no limitations of image types</a:t>
            </a:r>
          </a:p>
          <a:p>
            <a:pPr marL="1714500" lvl="3" indent="-342900">
              <a:buFont typeface="Arial" panose="020B0604020202020204" pitchFamily="34" charset="0"/>
              <a:buChar char="•"/>
            </a:pPr>
            <a:r>
              <a:rPr lang="en-US" sz="2000" dirty="0" smtClean="0"/>
              <a:t>Gray scale</a:t>
            </a:r>
          </a:p>
          <a:p>
            <a:pPr marL="1714500" lvl="3" indent="-342900">
              <a:buFont typeface="Arial" panose="020B0604020202020204" pitchFamily="34" charset="0"/>
              <a:buChar char="•"/>
            </a:pPr>
            <a:r>
              <a:rPr lang="en-US" sz="2000" dirty="0" smtClean="0"/>
              <a:t>True Color images</a:t>
            </a:r>
          </a:p>
          <a:p>
            <a:pPr marL="1714500" lvl="3" indent="-342900">
              <a:buFont typeface="Arial" panose="020B0604020202020204" pitchFamily="34" charset="0"/>
              <a:buChar char="•"/>
            </a:pPr>
            <a:r>
              <a:rPr lang="en-US" sz="2000" dirty="0" smtClean="0"/>
              <a:t>RGB and false color images</a:t>
            </a:r>
          </a:p>
          <a:p>
            <a:pPr marL="1714500" lvl="3"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b="1" dirty="0" smtClean="0"/>
              <a:t>Anaglyph imagery with anaglyph glasses – strong limitations concerning colors</a:t>
            </a:r>
          </a:p>
          <a:p>
            <a:pPr marL="1714500" lvl="3" indent="-342900">
              <a:buFont typeface="Arial" panose="020B0604020202020204" pitchFamily="34" charset="0"/>
              <a:buChar char="•"/>
            </a:pPr>
            <a:r>
              <a:rPr lang="en-US" sz="2000" dirty="0" smtClean="0"/>
              <a:t>Gray scale is the best</a:t>
            </a:r>
          </a:p>
          <a:p>
            <a:pPr marL="1714500" lvl="3" indent="-342900">
              <a:buFont typeface="Arial" panose="020B0604020202020204" pitchFamily="34" charset="0"/>
              <a:buChar char="•"/>
            </a:pPr>
            <a:r>
              <a:rPr lang="en-US" sz="2000" dirty="0" smtClean="0"/>
              <a:t>RGB composites only with strongly limited set of colors</a:t>
            </a:r>
          </a:p>
          <a:p>
            <a:pPr marL="1714500" lvl="3" indent="-342900">
              <a:buFont typeface="Arial" panose="020B0604020202020204" pitchFamily="34" charset="0"/>
              <a:buChar char="•"/>
            </a:pPr>
            <a:r>
              <a:rPr lang="en-US" sz="2000" dirty="0" smtClean="0"/>
              <a:t>Some people can have problems with retinal color disparity</a:t>
            </a:r>
          </a:p>
          <a:p>
            <a:pPr marL="1714500" lvl="3" indent="-342900">
              <a:buFont typeface="Arial" panose="020B0604020202020204" pitchFamily="34" charset="0"/>
              <a:buChar char="•"/>
            </a:pPr>
            <a:endParaRPr lang="en-US" sz="2000" dirty="0" smtClean="0"/>
          </a:p>
          <a:p>
            <a:pPr marL="1714500" lvl="3" indent="-342900">
              <a:buFont typeface="Arial" panose="020B0604020202020204" pitchFamily="34" charset="0"/>
              <a:buChar char="•"/>
            </a:pPr>
            <a:endParaRPr lang="en-US" sz="2000" dirty="0"/>
          </a:p>
        </p:txBody>
      </p:sp>
      <p:pic>
        <p:nvPicPr>
          <p:cNvPr id="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72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069221" cy="369332"/>
          </a:xfrm>
          <a:prstGeom prst="rect">
            <a:avLst/>
          </a:prstGeom>
          <a:noFill/>
        </p:spPr>
        <p:txBody>
          <a:bodyPr wrap="none" rtlCol="0">
            <a:spAutoFit/>
          </a:bodyPr>
          <a:lstStyle/>
          <a:p>
            <a:r>
              <a:rPr lang="en-US" b="1" dirty="0"/>
              <a:t>Natural Colors RGB:</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2535887" cy="369332"/>
          </a:xfrm>
          <a:prstGeom prst="rect">
            <a:avLst/>
          </a:prstGeom>
          <a:noFill/>
        </p:spPr>
        <p:txBody>
          <a:bodyPr wrap="none" rtlCol="0">
            <a:spAutoFit/>
          </a:bodyPr>
          <a:lstStyle/>
          <a:p>
            <a:r>
              <a:rPr lang="en-US" b="1" dirty="0"/>
              <a:t>Natural Colors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270097" cy="646331"/>
          </a:xfrm>
          <a:prstGeom prst="rect">
            <a:avLst/>
          </a:prstGeom>
          <a:noFill/>
        </p:spPr>
        <p:txBody>
          <a:bodyPr wrap="none" rtlCol="0">
            <a:spAutoFit/>
          </a:bodyPr>
          <a:lstStyle/>
          <a:p>
            <a:r>
              <a:rPr lang="en-US" dirty="0"/>
              <a:t>The colors in </a:t>
            </a:r>
            <a:r>
              <a:rPr lang="sk-SK" dirty="0" err="1"/>
              <a:t>anaglyph</a:t>
            </a:r>
            <a:r>
              <a:rPr lang="en-US" dirty="0"/>
              <a:t> image are partially preserved.</a:t>
            </a:r>
            <a:endParaRPr lang="sk-SK" dirty="0"/>
          </a:p>
          <a:p>
            <a:r>
              <a:rPr lang="en-US" dirty="0">
                <a:solidFill>
                  <a:srgbClr val="002060"/>
                </a:solidFill>
              </a:rPr>
              <a:t>The image is viewable with </a:t>
            </a:r>
            <a:r>
              <a:rPr lang="sk-SK" dirty="0" err="1">
                <a:solidFill>
                  <a:srgbClr val="002060"/>
                </a:solidFill>
              </a:rPr>
              <a:t>red-cyan</a:t>
            </a:r>
            <a:r>
              <a:rPr lang="en-US" dirty="0">
                <a:solidFill>
                  <a:srgbClr val="002060"/>
                </a:solidFill>
              </a:rPr>
              <a:t> </a:t>
            </a:r>
            <a:r>
              <a:rPr lang="sk-SK" dirty="0" err="1">
                <a:solidFill>
                  <a:srgbClr val="002060"/>
                </a:solidFill>
              </a:rPr>
              <a:t>anaglyph</a:t>
            </a:r>
            <a:r>
              <a:rPr lang="sk-SK" dirty="0">
                <a:solidFill>
                  <a:srgbClr val="002060"/>
                </a:solidFill>
              </a:rPr>
              <a:t> </a:t>
            </a:r>
            <a:r>
              <a:rPr lang="en-US" dirty="0">
                <a:solidFill>
                  <a:srgbClr val="002060"/>
                </a:solidFill>
              </a:rPr>
              <a:t>glasses</a:t>
            </a:r>
            <a:r>
              <a:rPr lang="sk-SK" dirty="0">
                <a:solidFill>
                  <a:srgbClr val="002060"/>
                </a:solidFill>
              </a:rPr>
              <a:t>!</a:t>
            </a:r>
          </a:p>
        </p:txBody>
      </p:sp>
      <p:pic>
        <p:nvPicPr>
          <p:cNvPr id="13" name="Obrázok 12">
            <a:extLst>
              <a:ext uri="{FF2B5EF4-FFF2-40B4-BE49-F238E27FC236}">
                <a16:creationId xmlns:a16="http://schemas.microsoft.com/office/drawing/2014/main" xmlns="" id="{4BA84428-4C22-40CA-92B1-7C343AC7F552}"/>
              </a:ext>
            </a:extLst>
          </p:cNvPr>
          <p:cNvPicPr>
            <a:picLocks noChangeAspect="1"/>
          </p:cNvPicPr>
          <p:nvPr/>
        </p:nvPicPr>
        <p:blipFill>
          <a:blip r:embed="rId3"/>
          <a:stretch>
            <a:fillRect/>
          </a:stretch>
        </p:blipFill>
        <p:spPr>
          <a:xfrm>
            <a:off x="0" y="1681219"/>
            <a:ext cx="5915654" cy="4437309"/>
          </a:xfrm>
          <a:prstGeom prst="rect">
            <a:avLst/>
          </a:prstGeom>
        </p:spPr>
      </p:pic>
      <p:pic>
        <p:nvPicPr>
          <p:cNvPr id="14" name="Obrázok 13">
            <a:extLst>
              <a:ext uri="{FF2B5EF4-FFF2-40B4-BE49-F238E27FC236}">
                <a16:creationId xmlns:a16="http://schemas.microsoft.com/office/drawing/2014/main" xmlns="" id="{FA2FCA4B-6FE2-4FD5-A0C5-9FCF3A234013}"/>
              </a:ext>
            </a:extLst>
          </p:cNvPr>
          <p:cNvPicPr>
            <a:picLocks noChangeAspect="1"/>
          </p:cNvPicPr>
          <p:nvPr/>
        </p:nvPicPr>
        <p:blipFill>
          <a:blip r:embed="rId4"/>
          <a:stretch>
            <a:fillRect/>
          </a:stretch>
        </p:blipFill>
        <p:spPr>
          <a:xfrm>
            <a:off x="6285381" y="1685962"/>
            <a:ext cx="5909331" cy="4432566"/>
          </a:xfrm>
          <a:prstGeom prst="rect">
            <a:avLst/>
          </a:prstGeom>
        </p:spPr>
      </p:pic>
      <p:pic>
        <p:nvPicPr>
          <p:cNvPr id="10"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1501146" y="6241638"/>
            <a:ext cx="2913362" cy="400110"/>
          </a:xfrm>
          <a:prstGeom prst="rect">
            <a:avLst/>
          </a:prstGeom>
          <a:noFill/>
        </p:spPr>
        <p:txBody>
          <a:bodyPr wrap="none" rtlCol="0">
            <a:spAutoFit/>
          </a:bodyPr>
          <a:lstStyle/>
          <a:p>
            <a:r>
              <a:rPr lang="en-US" sz="2000" b="1" dirty="0" smtClean="0">
                <a:solidFill>
                  <a:srgbClr val="00B050"/>
                </a:solidFill>
              </a:rPr>
              <a:t>Colors in anaglyph are OK</a:t>
            </a:r>
            <a:endParaRPr lang="en-US" sz="2000" b="1" dirty="0">
              <a:solidFill>
                <a:srgbClr val="00B050"/>
              </a:solidFill>
            </a:endParaRPr>
          </a:p>
        </p:txBody>
      </p:sp>
    </p:spTree>
    <p:extLst>
      <p:ext uri="{BB962C8B-B14F-4D97-AF65-F5344CB8AC3E}">
        <p14:creationId xmlns:p14="http://schemas.microsoft.com/office/powerpoint/2010/main" val="189933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1468479" cy="369332"/>
          </a:xfrm>
          <a:prstGeom prst="rect">
            <a:avLst/>
          </a:prstGeom>
          <a:noFill/>
        </p:spPr>
        <p:txBody>
          <a:bodyPr wrap="none" rtlCol="0">
            <a:spAutoFit/>
          </a:bodyPr>
          <a:lstStyle/>
          <a:p>
            <a:r>
              <a:rPr lang="sk-SK" b="1" dirty="0" err="1"/>
              <a:t>Airmass</a:t>
            </a:r>
            <a:r>
              <a:rPr lang="en-US" b="1" dirty="0"/>
              <a:t> RGB:</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1935145" cy="369332"/>
          </a:xfrm>
          <a:prstGeom prst="rect">
            <a:avLst/>
          </a:prstGeom>
          <a:noFill/>
        </p:spPr>
        <p:txBody>
          <a:bodyPr wrap="none" rtlCol="0">
            <a:spAutoFit/>
          </a:bodyPr>
          <a:lstStyle/>
          <a:p>
            <a:r>
              <a:rPr lang="sk-SK" b="1" dirty="0" err="1"/>
              <a:t>Airmass</a:t>
            </a:r>
            <a:r>
              <a:rPr lang="en-US" b="1" dirty="0"/>
              <a:t>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270097" cy="646331"/>
          </a:xfrm>
          <a:prstGeom prst="rect">
            <a:avLst/>
          </a:prstGeom>
          <a:noFill/>
        </p:spPr>
        <p:txBody>
          <a:bodyPr wrap="none" rtlCol="0">
            <a:spAutoFit/>
          </a:bodyPr>
          <a:lstStyle/>
          <a:p>
            <a:r>
              <a:rPr lang="en-US" dirty="0"/>
              <a:t>The colors in </a:t>
            </a:r>
            <a:r>
              <a:rPr lang="sk-SK" dirty="0" err="1"/>
              <a:t>anaglyph</a:t>
            </a:r>
            <a:r>
              <a:rPr lang="en-US" dirty="0"/>
              <a:t> image are partially preserved.</a:t>
            </a:r>
            <a:endParaRPr lang="sk-SK" dirty="0"/>
          </a:p>
          <a:p>
            <a:r>
              <a:rPr lang="en-US" dirty="0">
                <a:solidFill>
                  <a:srgbClr val="002060"/>
                </a:solidFill>
              </a:rPr>
              <a:t>The image is viewable with </a:t>
            </a:r>
            <a:r>
              <a:rPr lang="sk-SK" dirty="0" err="1">
                <a:solidFill>
                  <a:srgbClr val="002060"/>
                </a:solidFill>
              </a:rPr>
              <a:t>red-cyan</a:t>
            </a:r>
            <a:r>
              <a:rPr lang="en-US" dirty="0">
                <a:solidFill>
                  <a:srgbClr val="002060"/>
                </a:solidFill>
              </a:rPr>
              <a:t> </a:t>
            </a:r>
            <a:r>
              <a:rPr lang="sk-SK" dirty="0" err="1">
                <a:solidFill>
                  <a:srgbClr val="002060"/>
                </a:solidFill>
              </a:rPr>
              <a:t>anaglyph</a:t>
            </a:r>
            <a:r>
              <a:rPr lang="sk-SK" dirty="0">
                <a:solidFill>
                  <a:srgbClr val="002060"/>
                </a:solidFill>
              </a:rPr>
              <a:t> </a:t>
            </a:r>
            <a:r>
              <a:rPr lang="en-US" dirty="0">
                <a:solidFill>
                  <a:srgbClr val="002060"/>
                </a:solidFill>
              </a:rPr>
              <a:t>glasses</a:t>
            </a:r>
            <a:r>
              <a:rPr lang="sk-SK" dirty="0">
                <a:solidFill>
                  <a:srgbClr val="002060"/>
                </a:solidFill>
              </a:rPr>
              <a:t>!</a:t>
            </a:r>
          </a:p>
        </p:txBody>
      </p:sp>
      <p:pic>
        <p:nvPicPr>
          <p:cNvPr id="3" name="Obrázok 2">
            <a:extLst>
              <a:ext uri="{FF2B5EF4-FFF2-40B4-BE49-F238E27FC236}">
                <a16:creationId xmlns:a16="http://schemas.microsoft.com/office/drawing/2014/main" xmlns="" id="{B2F43A2F-5A21-4413-9546-937ECF619EC5}"/>
              </a:ext>
            </a:extLst>
          </p:cNvPr>
          <p:cNvPicPr>
            <a:picLocks noChangeAspect="1"/>
          </p:cNvPicPr>
          <p:nvPr/>
        </p:nvPicPr>
        <p:blipFill>
          <a:blip r:embed="rId3"/>
          <a:stretch>
            <a:fillRect/>
          </a:stretch>
        </p:blipFill>
        <p:spPr>
          <a:xfrm>
            <a:off x="0" y="1679668"/>
            <a:ext cx="5917721" cy="4438859"/>
          </a:xfrm>
          <a:prstGeom prst="rect">
            <a:avLst/>
          </a:prstGeom>
        </p:spPr>
      </p:pic>
      <p:pic>
        <p:nvPicPr>
          <p:cNvPr id="4" name="Obrázok 3">
            <a:extLst>
              <a:ext uri="{FF2B5EF4-FFF2-40B4-BE49-F238E27FC236}">
                <a16:creationId xmlns:a16="http://schemas.microsoft.com/office/drawing/2014/main" xmlns="" id="{1E343A73-3474-4D56-AC87-4C1FEA5C87DB}"/>
              </a:ext>
            </a:extLst>
          </p:cNvPr>
          <p:cNvPicPr>
            <a:picLocks noChangeAspect="1"/>
          </p:cNvPicPr>
          <p:nvPr/>
        </p:nvPicPr>
        <p:blipFill>
          <a:blip r:embed="rId4"/>
          <a:stretch>
            <a:fillRect/>
          </a:stretch>
        </p:blipFill>
        <p:spPr>
          <a:xfrm>
            <a:off x="6285381" y="1679668"/>
            <a:ext cx="5906619" cy="4430532"/>
          </a:xfrm>
          <a:prstGeom prst="rect">
            <a:avLst/>
          </a:prstGeom>
        </p:spPr>
      </p:pic>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2"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1501146" y="6241638"/>
            <a:ext cx="2913362" cy="400110"/>
          </a:xfrm>
          <a:prstGeom prst="rect">
            <a:avLst/>
          </a:prstGeom>
          <a:noFill/>
        </p:spPr>
        <p:txBody>
          <a:bodyPr wrap="none" rtlCol="0">
            <a:spAutoFit/>
          </a:bodyPr>
          <a:lstStyle/>
          <a:p>
            <a:r>
              <a:rPr lang="en-US" sz="2000" b="1" dirty="0" smtClean="0">
                <a:solidFill>
                  <a:srgbClr val="00B050"/>
                </a:solidFill>
              </a:rPr>
              <a:t>Colors in anaglyph are OK</a:t>
            </a:r>
            <a:endParaRPr lang="en-US" sz="2000" b="1" dirty="0">
              <a:solidFill>
                <a:srgbClr val="00B050"/>
              </a:solidFill>
            </a:endParaRPr>
          </a:p>
        </p:txBody>
      </p:sp>
    </p:spTree>
    <p:extLst>
      <p:ext uri="{BB962C8B-B14F-4D97-AF65-F5344CB8AC3E}">
        <p14:creationId xmlns:p14="http://schemas.microsoft.com/office/powerpoint/2010/main" val="277955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pic>
        <p:nvPicPr>
          <p:cNvPr id="3" name="Obrázok 2">
            <a:extLst>
              <a:ext uri="{FF2B5EF4-FFF2-40B4-BE49-F238E27FC236}">
                <a16:creationId xmlns:a16="http://schemas.microsoft.com/office/drawing/2014/main" xmlns="" id="{E6AC1DDF-D33D-4C86-9CDB-DEB281BBD751}"/>
              </a:ext>
            </a:extLst>
          </p:cNvPr>
          <p:cNvPicPr>
            <a:picLocks noChangeAspect="1"/>
          </p:cNvPicPr>
          <p:nvPr/>
        </p:nvPicPr>
        <p:blipFill>
          <a:blip r:embed="rId3"/>
          <a:stretch>
            <a:fillRect/>
          </a:stretch>
        </p:blipFill>
        <p:spPr>
          <a:xfrm>
            <a:off x="0" y="1686140"/>
            <a:ext cx="5909094" cy="4432388"/>
          </a:xfrm>
          <a:prstGeom prst="rect">
            <a:avLst/>
          </a:prstGeom>
        </p:spPr>
      </p:pic>
      <p:pic>
        <p:nvPicPr>
          <p:cNvPr id="4" name="Obrázok 3">
            <a:extLst>
              <a:ext uri="{FF2B5EF4-FFF2-40B4-BE49-F238E27FC236}">
                <a16:creationId xmlns:a16="http://schemas.microsoft.com/office/drawing/2014/main" xmlns="" id="{FAF8297D-DA46-43DC-895E-CE62662CBBE1}"/>
              </a:ext>
            </a:extLst>
          </p:cNvPr>
          <p:cNvPicPr>
            <a:picLocks noChangeAspect="1"/>
          </p:cNvPicPr>
          <p:nvPr/>
        </p:nvPicPr>
        <p:blipFill>
          <a:blip r:embed="rId4"/>
          <a:stretch>
            <a:fillRect/>
          </a:stretch>
        </p:blipFill>
        <p:spPr>
          <a:xfrm>
            <a:off x="6285381" y="1687996"/>
            <a:ext cx="5906619" cy="4430532"/>
          </a:xfrm>
          <a:prstGeom prst="rect">
            <a:avLst/>
          </a:prstGeom>
        </p:spPr>
      </p:pic>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366353" cy="369332"/>
          </a:xfrm>
          <a:prstGeom prst="rect">
            <a:avLst/>
          </a:prstGeom>
          <a:noFill/>
        </p:spPr>
        <p:txBody>
          <a:bodyPr wrap="none" rtlCol="0">
            <a:spAutoFit/>
          </a:bodyPr>
          <a:lstStyle/>
          <a:p>
            <a:r>
              <a:rPr lang="en-US" b="1" dirty="0"/>
              <a:t>Day Microphysics RGB:</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3392467" cy="369332"/>
          </a:xfrm>
          <a:prstGeom prst="rect">
            <a:avLst/>
          </a:prstGeom>
          <a:noFill/>
        </p:spPr>
        <p:txBody>
          <a:bodyPr wrap="none" rtlCol="0">
            <a:spAutoFit/>
          </a:bodyPr>
          <a:lstStyle/>
          <a:p>
            <a:r>
              <a:rPr lang="en-US" b="1" dirty="0"/>
              <a:t>Day Microphysics Color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486567" cy="646331"/>
          </a:xfrm>
          <a:prstGeom prst="rect">
            <a:avLst/>
          </a:prstGeom>
          <a:noFill/>
        </p:spPr>
        <p:txBody>
          <a:bodyPr wrap="none" rtlCol="0">
            <a:spAutoFit/>
          </a:bodyPr>
          <a:lstStyle/>
          <a:p>
            <a:r>
              <a:rPr lang="en-US" dirty="0"/>
              <a:t>Colors in anaglyph are completely different!</a:t>
            </a:r>
            <a:endParaRPr lang="sk-SK" dirty="0"/>
          </a:p>
          <a:p>
            <a:r>
              <a:rPr lang="sk-SK" dirty="0" err="1">
                <a:solidFill>
                  <a:srgbClr val="FF0000"/>
                </a:solidFill>
              </a:rPr>
              <a:t>Projection</a:t>
            </a:r>
            <a:r>
              <a:rPr lang="sk-SK" dirty="0">
                <a:solidFill>
                  <a:srgbClr val="FF0000"/>
                </a:solidFill>
              </a:rPr>
              <a:t> </a:t>
            </a:r>
            <a:r>
              <a:rPr lang="sk-SK" dirty="0" err="1">
                <a:solidFill>
                  <a:srgbClr val="FF0000"/>
                </a:solidFill>
              </a:rPr>
              <a:t>is</a:t>
            </a:r>
            <a:r>
              <a:rPr lang="sk-SK" dirty="0">
                <a:solidFill>
                  <a:srgbClr val="FF0000"/>
                </a:solidFill>
              </a:rPr>
              <a:t> </a:t>
            </a:r>
            <a:r>
              <a:rPr lang="sk-SK" dirty="0" err="1">
                <a:solidFill>
                  <a:srgbClr val="FF0000"/>
                </a:solidFill>
              </a:rPr>
              <a:t>possible</a:t>
            </a:r>
            <a:r>
              <a:rPr lang="sk-SK" dirty="0">
                <a:solidFill>
                  <a:srgbClr val="FF0000"/>
                </a:solidFill>
              </a:rPr>
              <a:t> </a:t>
            </a:r>
            <a:r>
              <a:rPr lang="sk-SK" dirty="0" err="1">
                <a:solidFill>
                  <a:srgbClr val="FF0000"/>
                </a:solidFill>
              </a:rPr>
              <a:t>only</a:t>
            </a:r>
            <a:r>
              <a:rPr lang="sk-SK" dirty="0">
                <a:solidFill>
                  <a:srgbClr val="FF0000"/>
                </a:solidFill>
              </a:rPr>
              <a:t> </a:t>
            </a:r>
            <a:r>
              <a:rPr lang="sk-SK" dirty="0" err="1">
                <a:solidFill>
                  <a:srgbClr val="FF0000"/>
                </a:solidFill>
              </a:rPr>
              <a:t>using</a:t>
            </a:r>
            <a:r>
              <a:rPr lang="sk-SK" dirty="0">
                <a:solidFill>
                  <a:srgbClr val="FF0000"/>
                </a:solidFill>
              </a:rPr>
              <a:t> </a:t>
            </a:r>
            <a:r>
              <a:rPr lang="sk-SK" dirty="0" err="1">
                <a:solidFill>
                  <a:srgbClr val="FF0000"/>
                </a:solidFill>
              </a:rPr>
              <a:t>special</a:t>
            </a:r>
            <a:r>
              <a:rPr lang="sk-SK" dirty="0">
                <a:solidFill>
                  <a:srgbClr val="FF0000"/>
                </a:solidFill>
              </a:rPr>
              <a:t> 3D </a:t>
            </a:r>
            <a:r>
              <a:rPr lang="sk-SK" dirty="0" err="1">
                <a:solidFill>
                  <a:srgbClr val="FF0000"/>
                </a:solidFill>
              </a:rPr>
              <a:t>color</a:t>
            </a:r>
            <a:r>
              <a:rPr lang="sk-SK" dirty="0">
                <a:solidFill>
                  <a:srgbClr val="FF0000"/>
                </a:solidFill>
              </a:rPr>
              <a:t> </a:t>
            </a:r>
            <a:r>
              <a:rPr lang="sk-SK" dirty="0" err="1">
                <a:solidFill>
                  <a:srgbClr val="FF0000"/>
                </a:solidFill>
              </a:rPr>
              <a:t>displays</a:t>
            </a:r>
            <a:r>
              <a:rPr lang="sk-SK" dirty="0">
                <a:solidFill>
                  <a:srgbClr val="FF0000"/>
                </a:solidFill>
              </a:rPr>
              <a:t>.</a:t>
            </a:r>
          </a:p>
        </p:txBody>
      </p:sp>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2"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3" name="BlokTextu 12"/>
          <p:cNvSpPr txBox="1"/>
          <p:nvPr/>
        </p:nvSpPr>
        <p:spPr>
          <a:xfrm>
            <a:off x="1120006" y="6241638"/>
            <a:ext cx="3669081" cy="400110"/>
          </a:xfrm>
          <a:prstGeom prst="rect">
            <a:avLst/>
          </a:prstGeom>
          <a:noFill/>
        </p:spPr>
        <p:txBody>
          <a:bodyPr wrap="none" rtlCol="0">
            <a:spAutoFit/>
          </a:bodyPr>
          <a:lstStyle/>
          <a:p>
            <a:r>
              <a:rPr lang="en-US" sz="2000" b="1" dirty="0" smtClean="0">
                <a:solidFill>
                  <a:srgbClr val="FF0000"/>
                </a:solidFill>
              </a:rPr>
              <a:t>Colors in anaglyph are INVERTED</a:t>
            </a:r>
            <a:endParaRPr lang="en-US" sz="2000" b="1" dirty="0">
              <a:solidFill>
                <a:srgbClr val="FF0000"/>
              </a:solidFill>
            </a:endParaRPr>
          </a:p>
        </p:txBody>
      </p:sp>
      <p:sp>
        <p:nvSpPr>
          <p:cNvPr id="14" name="BlokTextu 13">
            <a:extLst>
              <a:ext uri="{FF2B5EF4-FFF2-40B4-BE49-F238E27FC236}">
                <a16:creationId xmlns:a16="http://schemas.microsoft.com/office/drawing/2014/main" xmlns="" id="{FAE03D5C-0E30-4290-904F-1A932560AC22}"/>
              </a:ext>
            </a:extLst>
          </p:cNvPr>
          <p:cNvSpPr txBox="1"/>
          <p:nvPr/>
        </p:nvSpPr>
        <p:spPr>
          <a:xfrm>
            <a:off x="947144" y="6242352"/>
            <a:ext cx="4057073" cy="646331"/>
          </a:xfrm>
          <a:prstGeom prst="rect">
            <a:avLst/>
          </a:prstGeom>
          <a:noFill/>
        </p:spPr>
        <p:txBody>
          <a:bodyPr wrap="none" rtlCol="0">
            <a:spAutoFit/>
          </a:bodyPr>
          <a:lstStyle/>
          <a:p>
            <a:endParaRPr lang="en-US" dirty="0"/>
          </a:p>
          <a:p>
            <a:r>
              <a:rPr lang="en-US" dirty="0">
                <a:solidFill>
                  <a:srgbClr val="FF0000"/>
                </a:solidFill>
              </a:rPr>
              <a:t>Viewing</a:t>
            </a:r>
            <a:r>
              <a:rPr lang="sk-SK" dirty="0">
                <a:solidFill>
                  <a:srgbClr val="FF0000"/>
                </a:solidFill>
              </a:rPr>
              <a:t> </a:t>
            </a:r>
            <a:r>
              <a:rPr lang="en-US" dirty="0">
                <a:solidFill>
                  <a:srgbClr val="FF0000"/>
                </a:solidFill>
              </a:rPr>
              <a:t>using anaglyph glasses is limited.</a:t>
            </a:r>
            <a:endParaRPr lang="sk-SK" dirty="0">
              <a:solidFill>
                <a:srgbClr val="FF0000"/>
              </a:solidFill>
            </a:endParaRPr>
          </a:p>
        </p:txBody>
      </p:sp>
    </p:spTree>
    <p:extLst>
      <p:ext uri="{BB962C8B-B14F-4D97-AF65-F5344CB8AC3E}">
        <p14:creationId xmlns:p14="http://schemas.microsoft.com/office/powerpoint/2010/main" val="16422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0645"/>
            <a:ext cx="10515600" cy="876935"/>
          </a:xfrm>
        </p:spPr>
        <p:txBody>
          <a:bodyPr/>
          <a:lstStyle/>
          <a:p>
            <a:r>
              <a:rPr lang="en-US" b="1" dirty="0">
                <a:solidFill>
                  <a:srgbClr val="0070C0"/>
                </a:solidFill>
              </a:rPr>
              <a:t>Content</a:t>
            </a:r>
          </a:p>
        </p:txBody>
      </p:sp>
      <p:sp>
        <p:nvSpPr>
          <p:cNvPr id="3" name="Zástupný symbol obsahu 2"/>
          <p:cNvSpPr>
            <a:spLocks noGrp="1"/>
          </p:cNvSpPr>
          <p:nvPr>
            <p:ph idx="1"/>
          </p:nvPr>
        </p:nvSpPr>
        <p:spPr>
          <a:xfrm>
            <a:off x="838200" y="676275"/>
            <a:ext cx="11155680" cy="6158865"/>
          </a:xfrm>
        </p:spPr>
        <p:txBody>
          <a:bodyPr>
            <a:normAutofit fontScale="70000" lnSpcReduction="20000"/>
          </a:bodyPr>
          <a:lstStyle/>
          <a:p>
            <a:r>
              <a:rPr lang="en-US" dirty="0">
                <a:solidFill>
                  <a:srgbClr val="0070C0"/>
                </a:solidFill>
              </a:rPr>
              <a:t>(C1</a:t>
            </a:r>
            <a:r>
              <a:rPr lang="en-US" dirty="0" smtClean="0">
                <a:solidFill>
                  <a:srgbClr val="0070C0"/>
                </a:solidFill>
              </a:rPr>
              <a:t>) </a:t>
            </a:r>
            <a:r>
              <a:rPr lang="en-US" b="1" dirty="0" smtClean="0"/>
              <a:t>Historical notes </a:t>
            </a:r>
            <a:r>
              <a:rPr lang="en-US" b="1" dirty="0"/>
              <a:t>about satellite stereoscopic </a:t>
            </a:r>
            <a:r>
              <a:rPr lang="en-US" b="1" dirty="0" smtClean="0"/>
              <a:t>imagery</a:t>
            </a:r>
            <a:endParaRPr lang="en-US" b="1" dirty="0">
              <a:solidFill>
                <a:srgbClr val="FF0000"/>
              </a:solidFill>
            </a:endParaRPr>
          </a:p>
          <a:p>
            <a:r>
              <a:rPr lang="en-US" dirty="0">
                <a:solidFill>
                  <a:srgbClr val="0070C0"/>
                </a:solidFill>
              </a:rPr>
              <a:t>(</a:t>
            </a:r>
            <a:r>
              <a:rPr lang="en-US" dirty="0" smtClean="0">
                <a:solidFill>
                  <a:srgbClr val="0070C0"/>
                </a:solidFill>
              </a:rPr>
              <a:t>C2) </a:t>
            </a:r>
            <a:r>
              <a:rPr lang="en-US" b="1" dirty="0" smtClean="0"/>
              <a:t>General </a:t>
            </a:r>
            <a:r>
              <a:rPr lang="en-US" b="1" dirty="0"/>
              <a:t>notes about stereoscopic vision </a:t>
            </a:r>
            <a:r>
              <a:rPr lang="en-US" b="1" dirty="0" smtClean="0"/>
              <a:t>principles</a:t>
            </a:r>
            <a:endParaRPr lang="en-US" b="1" dirty="0">
              <a:solidFill>
                <a:srgbClr val="FF0000"/>
              </a:solidFill>
            </a:endParaRPr>
          </a:p>
          <a:p>
            <a:r>
              <a:rPr lang="en-US" dirty="0">
                <a:solidFill>
                  <a:srgbClr val="0070C0"/>
                </a:solidFill>
              </a:rPr>
              <a:t>(</a:t>
            </a:r>
            <a:r>
              <a:rPr lang="en-US" dirty="0" smtClean="0">
                <a:solidFill>
                  <a:srgbClr val="0070C0"/>
                </a:solidFill>
              </a:rPr>
              <a:t>C3) </a:t>
            </a:r>
            <a:r>
              <a:rPr lang="en-US" b="1" dirty="0" smtClean="0"/>
              <a:t>Meteorological </a:t>
            </a:r>
            <a:r>
              <a:rPr lang="en-US" b="1" dirty="0"/>
              <a:t>satellites and possible coupling of data for dual 3D </a:t>
            </a:r>
            <a:r>
              <a:rPr lang="en-US" b="1" dirty="0" smtClean="0"/>
              <a:t>observations</a:t>
            </a:r>
            <a:endParaRPr lang="en-US" b="1" dirty="0">
              <a:solidFill>
                <a:srgbClr val="0070C0"/>
              </a:solidFill>
            </a:endParaRPr>
          </a:p>
          <a:p>
            <a:pPr lvl="1"/>
            <a:r>
              <a:rPr lang="en-US" dirty="0">
                <a:solidFill>
                  <a:srgbClr val="0070C0"/>
                </a:solidFill>
              </a:rPr>
              <a:t>(C3.1) </a:t>
            </a:r>
            <a:r>
              <a:rPr lang="en-US" dirty="0" smtClean="0"/>
              <a:t>MFG </a:t>
            </a:r>
            <a:r>
              <a:rPr lang="en-US" dirty="0"/>
              <a:t>(Meteosat 5, 7</a:t>
            </a:r>
            <a:r>
              <a:rPr lang="en-US" dirty="0" smtClean="0"/>
              <a:t>)</a:t>
            </a:r>
            <a:endParaRPr lang="en-US" dirty="0">
              <a:solidFill>
                <a:srgbClr val="FF0000"/>
              </a:solidFill>
            </a:endParaRPr>
          </a:p>
          <a:p>
            <a:pPr lvl="1"/>
            <a:r>
              <a:rPr lang="en-US" dirty="0">
                <a:solidFill>
                  <a:srgbClr val="0070C0"/>
                </a:solidFill>
              </a:rPr>
              <a:t>(</a:t>
            </a:r>
            <a:r>
              <a:rPr lang="en-US" dirty="0" smtClean="0">
                <a:solidFill>
                  <a:srgbClr val="0070C0"/>
                </a:solidFill>
              </a:rPr>
              <a:t>C3.2) </a:t>
            </a:r>
            <a:r>
              <a:rPr lang="en-US" dirty="0" smtClean="0"/>
              <a:t>MSG and other GEO satellites (Meteosat </a:t>
            </a:r>
            <a:r>
              <a:rPr lang="en-US" dirty="0"/>
              <a:t>8, 9, </a:t>
            </a:r>
            <a:r>
              <a:rPr lang="en-US" dirty="0" smtClean="0"/>
              <a:t>10, Goes, </a:t>
            </a:r>
            <a:r>
              <a:rPr lang="en-US" dirty="0" err="1" smtClean="0"/>
              <a:t>Himawari</a:t>
            </a:r>
            <a:r>
              <a:rPr lang="en-US" dirty="0" smtClean="0"/>
              <a:t>)</a:t>
            </a:r>
            <a:endParaRPr lang="en-US" dirty="0">
              <a:solidFill>
                <a:srgbClr val="FF0000"/>
              </a:solidFill>
            </a:endParaRPr>
          </a:p>
          <a:p>
            <a:pPr lvl="1"/>
            <a:r>
              <a:rPr lang="en-US" dirty="0">
                <a:solidFill>
                  <a:srgbClr val="0070C0"/>
                </a:solidFill>
              </a:rPr>
              <a:t>(</a:t>
            </a:r>
            <a:r>
              <a:rPr lang="en-US" dirty="0" smtClean="0">
                <a:solidFill>
                  <a:srgbClr val="0070C0"/>
                </a:solidFill>
              </a:rPr>
              <a:t>C3.3) </a:t>
            </a:r>
            <a:r>
              <a:rPr lang="en-US" dirty="0" smtClean="0"/>
              <a:t>Considerations </a:t>
            </a:r>
            <a:r>
              <a:rPr lang="en-US" dirty="0"/>
              <a:t>about optimal satellite positions and scan </a:t>
            </a:r>
            <a:r>
              <a:rPr lang="en-US" dirty="0" smtClean="0"/>
              <a:t>strategy</a:t>
            </a:r>
            <a:endParaRPr lang="en-US" dirty="0">
              <a:solidFill>
                <a:srgbClr val="FF0000"/>
              </a:solidFill>
            </a:endParaRPr>
          </a:p>
          <a:p>
            <a:r>
              <a:rPr lang="en-US" dirty="0">
                <a:solidFill>
                  <a:srgbClr val="0070C0"/>
                </a:solidFill>
              </a:rPr>
              <a:t>(C4</a:t>
            </a:r>
            <a:r>
              <a:rPr lang="en-US" dirty="0" smtClean="0">
                <a:solidFill>
                  <a:srgbClr val="0070C0"/>
                </a:solidFill>
              </a:rPr>
              <a:t>) </a:t>
            </a:r>
            <a:r>
              <a:rPr lang="en-US" b="1" dirty="0" smtClean="0"/>
              <a:t>Visualisation </a:t>
            </a:r>
            <a:r>
              <a:rPr lang="en-US" b="1" dirty="0"/>
              <a:t>stereoscopic methods for satellite </a:t>
            </a:r>
            <a:r>
              <a:rPr lang="en-US" b="1" dirty="0" smtClean="0"/>
              <a:t>imagery</a:t>
            </a:r>
            <a:endParaRPr lang="en-US" b="1" dirty="0">
              <a:solidFill>
                <a:srgbClr val="0070C0"/>
              </a:solidFill>
            </a:endParaRPr>
          </a:p>
          <a:p>
            <a:pPr lvl="1"/>
            <a:r>
              <a:rPr lang="en-US" dirty="0">
                <a:solidFill>
                  <a:srgbClr val="0070C0"/>
                </a:solidFill>
              </a:rPr>
              <a:t>(C4.1) </a:t>
            </a:r>
            <a:r>
              <a:rPr lang="en-US" dirty="0" smtClean="0"/>
              <a:t>3D displays</a:t>
            </a:r>
            <a:endParaRPr lang="en-US" dirty="0">
              <a:solidFill>
                <a:srgbClr val="FF0000"/>
              </a:solidFill>
            </a:endParaRPr>
          </a:p>
          <a:p>
            <a:pPr lvl="1"/>
            <a:r>
              <a:rPr lang="en-US" dirty="0">
                <a:solidFill>
                  <a:srgbClr val="0070C0"/>
                </a:solidFill>
              </a:rPr>
              <a:t>(</a:t>
            </a:r>
            <a:r>
              <a:rPr lang="en-US" dirty="0" smtClean="0">
                <a:solidFill>
                  <a:srgbClr val="0070C0"/>
                </a:solidFill>
              </a:rPr>
              <a:t>C4.2) </a:t>
            </a:r>
            <a:r>
              <a:rPr lang="en-US" dirty="0" smtClean="0"/>
              <a:t>Anaglyph imagery</a:t>
            </a:r>
            <a:endParaRPr lang="en-US" dirty="0">
              <a:solidFill>
                <a:srgbClr val="FF0000"/>
              </a:solidFill>
            </a:endParaRPr>
          </a:p>
          <a:p>
            <a:pPr lvl="1"/>
            <a:r>
              <a:rPr lang="en-US" dirty="0">
                <a:solidFill>
                  <a:srgbClr val="0070C0"/>
                </a:solidFill>
              </a:rPr>
              <a:t>(</a:t>
            </a:r>
            <a:r>
              <a:rPr lang="en-US" dirty="0" smtClean="0">
                <a:solidFill>
                  <a:srgbClr val="0070C0"/>
                </a:solidFill>
              </a:rPr>
              <a:t>C4.3) </a:t>
            </a:r>
            <a:r>
              <a:rPr lang="en-US" dirty="0" smtClean="0"/>
              <a:t>Possible satellite input </a:t>
            </a:r>
            <a:r>
              <a:rPr lang="en-US" dirty="0"/>
              <a:t>imagery (RGB products</a:t>
            </a:r>
            <a:r>
              <a:rPr lang="en-US" dirty="0" smtClean="0"/>
              <a:t>)</a:t>
            </a:r>
            <a:endParaRPr lang="en-US" dirty="0">
              <a:solidFill>
                <a:srgbClr val="FF0000"/>
              </a:solidFill>
            </a:endParaRPr>
          </a:p>
          <a:p>
            <a:r>
              <a:rPr lang="en-US" dirty="0">
                <a:solidFill>
                  <a:srgbClr val="0070C0"/>
                </a:solidFill>
              </a:rPr>
              <a:t>(C5) </a:t>
            </a:r>
            <a:r>
              <a:rPr lang="en-US" b="1" dirty="0" smtClean="0"/>
              <a:t>Cloud </a:t>
            </a:r>
            <a:r>
              <a:rPr lang="en-US" b="1" dirty="0"/>
              <a:t>top height estimation </a:t>
            </a:r>
            <a:r>
              <a:rPr lang="en-US" b="1" dirty="0" smtClean="0"/>
              <a:t>methods</a:t>
            </a:r>
            <a:endParaRPr lang="en-US" b="1" dirty="0">
              <a:solidFill>
                <a:srgbClr val="0070C0"/>
              </a:solidFill>
            </a:endParaRPr>
          </a:p>
          <a:p>
            <a:pPr lvl="1"/>
            <a:r>
              <a:rPr lang="en-US" dirty="0">
                <a:solidFill>
                  <a:srgbClr val="0070C0"/>
                </a:solidFill>
              </a:rPr>
              <a:t>(C5.1) </a:t>
            </a:r>
            <a:r>
              <a:rPr lang="en-US" dirty="0" smtClean="0"/>
              <a:t>NWCSAF CTH</a:t>
            </a:r>
          </a:p>
          <a:p>
            <a:pPr lvl="1"/>
            <a:r>
              <a:rPr lang="en-US" dirty="0">
                <a:solidFill>
                  <a:srgbClr val="0070C0"/>
                </a:solidFill>
              </a:rPr>
              <a:t>(</a:t>
            </a:r>
            <a:r>
              <a:rPr lang="en-US" dirty="0" smtClean="0">
                <a:solidFill>
                  <a:srgbClr val="0070C0"/>
                </a:solidFill>
              </a:rPr>
              <a:t>C5.2) </a:t>
            </a:r>
            <a:r>
              <a:rPr lang="en-US" dirty="0" smtClean="0"/>
              <a:t>VIS cloud shadows</a:t>
            </a:r>
            <a:endParaRPr lang="en-US" dirty="0">
              <a:solidFill>
                <a:srgbClr val="FF0000"/>
              </a:solidFill>
            </a:endParaRPr>
          </a:p>
          <a:p>
            <a:pPr lvl="1"/>
            <a:r>
              <a:rPr lang="en-US" dirty="0">
                <a:solidFill>
                  <a:srgbClr val="0070C0"/>
                </a:solidFill>
              </a:rPr>
              <a:t>(</a:t>
            </a:r>
            <a:r>
              <a:rPr lang="en-US" dirty="0" smtClean="0">
                <a:solidFill>
                  <a:srgbClr val="0070C0"/>
                </a:solidFill>
              </a:rPr>
              <a:t>C5.3) </a:t>
            </a:r>
            <a:r>
              <a:rPr lang="en-US" dirty="0" smtClean="0"/>
              <a:t>Dual </a:t>
            </a:r>
            <a:r>
              <a:rPr lang="en-US" dirty="0"/>
              <a:t>satellite parallax </a:t>
            </a:r>
            <a:r>
              <a:rPr lang="en-US" dirty="0" smtClean="0"/>
              <a:t>shifts</a:t>
            </a:r>
            <a:endParaRPr lang="en-US" dirty="0" smtClean="0">
              <a:solidFill>
                <a:srgbClr val="0070C0"/>
              </a:solidFill>
            </a:endParaRPr>
          </a:p>
          <a:p>
            <a:pPr lvl="1"/>
            <a:r>
              <a:rPr lang="en-US" dirty="0">
                <a:solidFill>
                  <a:srgbClr val="0070C0"/>
                </a:solidFill>
              </a:rPr>
              <a:t>(</a:t>
            </a:r>
            <a:r>
              <a:rPr lang="en-US" dirty="0" smtClean="0">
                <a:solidFill>
                  <a:srgbClr val="0070C0"/>
                </a:solidFill>
              </a:rPr>
              <a:t>C5.4) </a:t>
            </a:r>
            <a:r>
              <a:rPr lang="en-US" dirty="0" smtClean="0"/>
              <a:t>Evaluation </a:t>
            </a:r>
            <a:r>
              <a:rPr lang="en-US" dirty="0"/>
              <a:t>of paired CTH </a:t>
            </a:r>
            <a:r>
              <a:rPr lang="en-US" dirty="0" smtClean="0"/>
              <a:t>measurements</a:t>
            </a:r>
            <a:endParaRPr lang="en-US" dirty="0" smtClean="0">
              <a:solidFill>
                <a:srgbClr val="0070C0"/>
              </a:solidFill>
            </a:endParaRPr>
          </a:p>
          <a:p>
            <a:pPr lvl="1"/>
            <a:r>
              <a:rPr lang="en-US" dirty="0" smtClean="0">
                <a:solidFill>
                  <a:srgbClr val="0070C0"/>
                </a:solidFill>
              </a:rPr>
              <a:t>(C5.5) </a:t>
            </a:r>
            <a:r>
              <a:rPr lang="en-US" dirty="0" smtClean="0"/>
              <a:t>Possibilities </a:t>
            </a:r>
            <a:r>
              <a:rPr lang="en-US" dirty="0"/>
              <a:t>of automatic evaluation of parallax </a:t>
            </a:r>
            <a:r>
              <a:rPr lang="en-US" dirty="0" smtClean="0"/>
              <a:t>shifts</a:t>
            </a:r>
            <a:endParaRPr lang="en-US" dirty="0">
              <a:solidFill>
                <a:srgbClr val="FF0000"/>
              </a:solidFill>
            </a:endParaRPr>
          </a:p>
          <a:p>
            <a:r>
              <a:rPr lang="en-US" dirty="0">
                <a:solidFill>
                  <a:srgbClr val="0070C0"/>
                </a:solidFill>
              </a:rPr>
              <a:t>(C6) </a:t>
            </a:r>
            <a:r>
              <a:rPr lang="en-US" b="1" dirty="0" smtClean="0"/>
              <a:t>List </a:t>
            </a:r>
            <a:r>
              <a:rPr lang="en-US" b="1" dirty="0"/>
              <a:t>of selected meteorological </a:t>
            </a:r>
            <a:r>
              <a:rPr lang="en-US" b="1" dirty="0" smtClean="0"/>
              <a:t>cases</a:t>
            </a:r>
            <a:endParaRPr lang="en-US" b="1" dirty="0">
              <a:solidFill>
                <a:srgbClr val="FF0000"/>
              </a:solidFill>
            </a:endParaRPr>
          </a:p>
          <a:p>
            <a:pPr lvl="1"/>
            <a:r>
              <a:rPr lang="en-US" dirty="0">
                <a:solidFill>
                  <a:srgbClr val="0070C0"/>
                </a:solidFill>
              </a:rPr>
              <a:t>(C6.1) </a:t>
            </a:r>
            <a:r>
              <a:rPr lang="en-US" dirty="0" smtClean="0"/>
              <a:t>List </a:t>
            </a:r>
            <a:r>
              <a:rPr lang="en-US" dirty="0"/>
              <a:t>of features observed in MSG 3D </a:t>
            </a:r>
            <a:r>
              <a:rPr lang="en-US" dirty="0" smtClean="0"/>
              <a:t>imagery</a:t>
            </a:r>
            <a:endParaRPr lang="en-US" dirty="0"/>
          </a:p>
          <a:p>
            <a:pPr lvl="1"/>
            <a:r>
              <a:rPr lang="en-US" dirty="0">
                <a:solidFill>
                  <a:srgbClr val="0070C0"/>
                </a:solidFill>
              </a:rPr>
              <a:t>(</a:t>
            </a:r>
            <a:r>
              <a:rPr lang="en-US" dirty="0" smtClean="0">
                <a:solidFill>
                  <a:srgbClr val="0070C0"/>
                </a:solidFill>
              </a:rPr>
              <a:t>C6.2) </a:t>
            </a:r>
            <a:r>
              <a:rPr lang="en-US" dirty="0" smtClean="0"/>
              <a:t>Examples </a:t>
            </a:r>
            <a:r>
              <a:rPr lang="en-US" dirty="0"/>
              <a:t>from European </a:t>
            </a:r>
            <a:r>
              <a:rPr lang="en-US" dirty="0" smtClean="0"/>
              <a:t>regions</a:t>
            </a:r>
            <a:endParaRPr lang="en-US" dirty="0"/>
          </a:p>
          <a:p>
            <a:pPr lvl="1"/>
            <a:r>
              <a:rPr lang="en-US" dirty="0">
                <a:solidFill>
                  <a:srgbClr val="0070C0"/>
                </a:solidFill>
              </a:rPr>
              <a:t>(</a:t>
            </a:r>
            <a:r>
              <a:rPr lang="en-US" dirty="0" smtClean="0">
                <a:solidFill>
                  <a:srgbClr val="0070C0"/>
                </a:solidFill>
              </a:rPr>
              <a:t>C6.3) </a:t>
            </a:r>
            <a:r>
              <a:rPr lang="en-US" dirty="0" smtClean="0"/>
              <a:t>Examples </a:t>
            </a:r>
            <a:r>
              <a:rPr lang="en-US" dirty="0"/>
              <a:t>from Central Africa </a:t>
            </a:r>
            <a:r>
              <a:rPr lang="en-US" dirty="0" smtClean="0"/>
              <a:t>regions</a:t>
            </a:r>
            <a:endParaRPr lang="en-US" dirty="0"/>
          </a:p>
          <a:p>
            <a:r>
              <a:rPr lang="en-US" dirty="0" smtClean="0">
                <a:solidFill>
                  <a:srgbClr val="0070C0"/>
                </a:solidFill>
              </a:rPr>
              <a:t>(C7) </a:t>
            </a:r>
            <a:r>
              <a:rPr lang="en-US" b="1" dirty="0" smtClean="0"/>
              <a:t>Conclusions</a:t>
            </a:r>
          </a:p>
          <a:p>
            <a:r>
              <a:rPr lang="en-US" dirty="0">
                <a:solidFill>
                  <a:srgbClr val="0070C0"/>
                </a:solidFill>
              </a:rPr>
              <a:t>(C8) </a:t>
            </a:r>
            <a:r>
              <a:rPr lang="en-US" b="1" dirty="0">
                <a:solidFill>
                  <a:schemeClr val="bg1">
                    <a:lumMod val="65000"/>
                  </a:schemeClr>
                </a:solidFill>
              </a:rPr>
              <a:t>Notes to demo presentation software MSG Case </a:t>
            </a:r>
            <a:r>
              <a:rPr lang="en-US" b="1" dirty="0" smtClean="0">
                <a:solidFill>
                  <a:schemeClr val="bg1">
                    <a:lumMod val="65000"/>
                  </a:schemeClr>
                </a:solidFill>
              </a:rPr>
              <a:t>Viewer</a:t>
            </a:r>
            <a:endParaRPr lang="en-US" b="1" dirty="0">
              <a:solidFill>
                <a:schemeClr val="bg1">
                  <a:lumMod val="65000"/>
                </a:schemeClr>
              </a:solidFill>
            </a:endParaRPr>
          </a:p>
        </p:txBody>
      </p:sp>
      <p:cxnSp>
        <p:nvCxnSpPr>
          <p:cNvPr id="5" name="Rovná spojnica 4"/>
          <p:cNvCxnSpPr/>
          <p:nvPr/>
        </p:nvCxnSpPr>
        <p:spPr>
          <a:xfrm flipV="1">
            <a:off x="807720" y="6408420"/>
            <a:ext cx="6743700" cy="4572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01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787301" cy="369332"/>
          </a:xfrm>
          <a:prstGeom prst="rect">
            <a:avLst/>
          </a:prstGeom>
          <a:noFill/>
        </p:spPr>
        <p:txBody>
          <a:bodyPr wrap="none" rtlCol="0">
            <a:spAutoFit/>
          </a:bodyPr>
          <a:lstStyle/>
          <a:p>
            <a:r>
              <a:rPr lang="en-US" b="1" dirty="0"/>
              <a:t>24-hour Microphysics RGB:</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3784562" cy="369332"/>
          </a:xfrm>
          <a:prstGeom prst="rect">
            <a:avLst/>
          </a:prstGeom>
          <a:noFill/>
        </p:spPr>
        <p:txBody>
          <a:bodyPr wrap="none" rtlCol="0">
            <a:spAutoFit/>
          </a:bodyPr>
          <a:lstStyle/>
          <a:p>
            <a:r>
              <a:rPr lang="en-US" b="1" dirty="0"/>
              <a:t>24-hour Microphysics Color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4970400" cy="646331"/>
          </a:xfrm>
          <a:prstGeom prst="rect">
            <a:avLst/>
          </a:prstGeom>
          <a:noFill/>
        </p:spPr>
        <p:txBody>
          <a:bodyPr wrap="none" rtlCol="0">
            <a:spAutoFit/>
          </a:bodyPr>
          <a:lstStyle/>
          <a:p>
            <a:r>
              <a:rPr lang="en-US" dirty="0"/>
              <a:t>Colors in anaglyph are different, mainly red clouds!</a:t>
            </a:r>
            <a:endParaRPr lang="sk-SK" dirty="0"/>
          </a:p>
          <a:p>
            <a:r>
              <a:rPr lang="sk-SK" dirty="0" err="1">
                <a:solidFill>
                  <a:srgbClr val="FF0000"/>
                </a:solidFill>
              </a:rPr>
              <a:t>Projection</a:t>
            </a:r>
            <a:r>
              <a:rPr lang="sk-SK" dirty="0">
                <a:solidFill>
                  <a:srgbClr val="FF0000"/>
                </a:solidFill>
              </a:rPr>
              <a:t> </a:t>
            </a:r>
            <a:r>
              <a:rPr lang="sk-SK" dirty="0" err="1">
                <a:solidFill>
                  <a:srgbClr val="FF0000"/>
                </a:solidFill>
              </a:rPr>
              <a:t>is</a:t>
            </a:r>
            <a:r>
              <a:rPr lang="sk-SK" dirty="0">
                <a:solidFill>
                  <a:srgbClr val="FF0000"/>
                </a:solidFill>
              </a:rPr>
              <a:t> </a:t>
            </a:r>
            <a:r>
              <a:rPr lang="en-US" dirty="0">
                <a:solidFill>
                  <a:srgbClr val="FF0000"/>
                </a:solidFill>
              </a:rPr>
              <a:t>better</a:t>
            </a:r>
            <a:r>
              <a:rPr lang="sk-SK" dirty="0">
                <a:solidFill>
                  <a:srgbClr val="FF0000"/>
                </a:solidFill>
              </a:rPr>
              <a:t> </a:t>
            </a:r>
            <a:r>
              <a:rPr lang="sk-SK" dirty="0" err="1">
                <a:solidFill>
                  <a:srgbClr val="FF0000"/>
                </a:solidFill>
              </a:rPr>
              <a:t>using</a:t>
            </a:r>
            <a:r>
              <a:rPr lang="sk-SK" dirty="0">
                <a:solidFill>
                  <a:srgbClr val="FF0000"/>
                </a:solidFill>
              </a:rPr>
              <a:t> </a:t>
            </a:r>
            <a:r>
              <a:rPr lang="sk-SK" dirty="0" err="1">
                <a:solidFill>
                  <a:srgbClr val="FF0000"/>
                </a:solidFill>
              </a:rPr>
              <a:t>special</a:t>
            </a:r>
            <a:r>
              <a:rPr lang="sk-SK" dirty="0">
                <a:solidFill>
                  <a:srgbClr val="FF0000"/>
                </a:solidFill>
              </a:rPr>
              <a:t> 3D </a:t>
            </a:r>
            <a:r>
              <a:rPr lang="sk-SK" dirty="0" err="1">
                <a:solidFill>
                  <a:srgbClr val="FF0000"/>
                </a:solidFill>
              </a:rPr>
              <a:t>color</a:t>
            </a:r>
            <a:r>
              <a:rPr lang="sk-SK" dirty="0">
                <a:solidFill>
                  <a:srgbClr val="FF0000"/>
                </a:solidFill>
              </a:rPr>
              <a:t> </a:t>
            </a:r>
            <a:r>
              <a:rPr lang="sk-SK" dirty="0" err="1">
                <a:solidFill>
                  <a:srgbClr val="FF0000"/>
                </a:solidFill>
              </a:rPr>
              <a:t>displays</a:t>
            </a:r>
            <a:r>
              <a:rPr lang="sk-SK" dirty="0">
                <a:solidFill>
                  <a:srgbClr val="FF0000"/>
                </a:solidFill>
              </a:rPr>
              <a:t>.</a:t>
            </a:r>
          </a:p>
        </p:txBody>
      </p:sp>
      <p:pic>
        <p:nvPicPr>
          <p:cNvPr id="6" name="Obrázok 5">
            <a:extLst>
              <a:ext uri="{FF2B5EF4-FFF2-40B4-BE49-F238E27FC236}">
                <a16:creationId xmlns:a16="http://schemas.microsoft.com/office/drawing/2014/main" xmlns="" id="{4FD98282-5452-45D8-B396-6AA6C89E82EB}"/>
              </a:ext>
            </a:extLst>
          </p:cNvPr>
          <p:cNvPicPr>
            <a:picLocks noChangeAspect="1"/>
          </p:cNvPicPr>
          <p:nvPr/>
        </p:nvPicPr>
        <p:blipFill>
          <a:blip r:embed="rId3"/>
          <a:stretch>
            <a:fillRect/>
          </a:stretch>
        </p:blipFill>
        <p:spPr>
          <a:xfrm>
            <a:off x="0" y="1686140"/>
            <a:ext cx="5909092" cy="4432387"/>
          </a:xfrm>
          <a:prstGeom prst="rect">
            <a:avLst/>
          </a:prstGeom>
        </p:spPr>
      </p:pic>
      <p:pic>
        <p:nvPicPr>
          <p:cNvPr id="7" name="Obrázok 6">
            <a:extLst>
              <a:ext uri="{FF2B5EF4-FFF2-40B4-BE49-F238E27FC236}">
                <a16:creationId xmlns:a16="http://schemas.microsoft.com/office/drawing/2014/main" xmlns="" id="{C61138DA-C681-4238-BCB1-FCD3CF886588}"/>
              </a:ext>
            </a:extLst>
          </p:cNvPr>
          <p:cNvPicPr>
            <a:picLocks noChangeAspect="1"/>
          </p:cNvPicPr>
          <p:nvPr/>
        </p:nvPicPr>
        <p:blipFill>
          <a:blip r:embed="rId4"/>
          <a:stretch>
            <a:fillRect/>
          </a:stretch>
        </p:blipFill>
        <p:spPr>
          <a:xfrm>
            <a:off x="6285381" y="1686140"/>
            <a:ext cx="5909093" cy="4432387"/>
          </a:xfrm>
          <a:prstGeom prst="rect">
            <a:avLst/>
          </a:prstGeom>
        </p:spPr>
      </p:pic>
      <p:sp>
        <p:nvSpPr>
          <p:cNvPr id="12" name="BlokTextu 11">
            <a:extLst>
              <a:ext uri="{FF2B5EF4-FFF2-40B4-BE49-F238E27FC236}">
                <a16:creationId xmlns:a16="http://schemas.microsoft.com/office/drawing/2014/main" xmlns="" id="{FAE03D5C-0E30-4290-904F-1A932560AC22}"/>
              </a:ext>
            </a:extLst>
          </p:cNvPr>
          <p:cNvSpPr txBox="1"/>
          <p:nvPr/>
        </p:nvSpPr>
        <p:spPr>
          <a:xfrm>
            <a:off x="947144" y="6242352"/>
            <a:ext cx="4057073" cy="646331"/>
          </a:xfrm>
          <a:prstGeom prst="rect">
            <a:avLst/>
          </a:prstGeom>
          <a:noFill/>
        </p:spPr>
        <p:txBody>
          <a:bodyPr wrap="none" rtlCol="0">
            <a:spAutoFit/>
          </a:bodyPr>
          <a:lstStyle/>
          <a:p>
            <a:endParaRPr lang="en-US" dirty="0"/>
          </a:p>
          <a:p>
            <a:r>
              <a:rPr lang="en-US" dirty="0">
                <a:solidFill>
                  <a:srgbClr val="FF0000"/>
                </a:solidFill>
              </a:rPr>
              <a:t>Viewing</a:t>
            </a:r>
            <a:r>
              <a:rPr lang="sk-SK" dirty="0">
                <a:solidFill>
                  <a:srgbClr val="FF0000"/>
                </a:solidFill>
              </a:rPr>
              <a:t> </a:t>
            </a:r>
            <a:r>
              <a:rPr lang="en-US" dirty="0">
                <a:solidFill>
                  <a:srgbClr val="FF0000"/>
                </a:solidFill>
              </a:rPr>
              <a:t>using anaglyph glasses is limited.</a:t>
            </a:r>
            <a:endParaRPr lang="sk-SK" dirty="0">
              <a:solidFill>
                <a:srgbClr val="FF0000"/>
              </a:solidFill>
            </a:endParaRPr>
          </a:p>
        </p:txBody>
      </p:sp>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3"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1120006" y="6241638"/>
            <a:ext cx="3669081" cy="400110"/>
          </a:xfrm>
          <a:prstGeom prst="rect">
            <a:avLst/>
          </a:prstGeom>
          <a:noFill/>
        </p:spPr>
        <p:txBody>
          <a:bodyPr wrap="none" rtlCol="0">
            <a:spAutoFit/>
          </a:bodyPr>
          <a:lstStyle/>
          <a:p>
            <a:r>
              <a:rPr lang="en-US" sz="2000" b="1" dirty="0" smtClean="0">
                <a:solidFill>
                  <a:srgbClr val="FF0000"/>
                </a:solidFill>
              </a:rPr>
              <a:t>Colors in anaglyph are INVERTED</a:t>
            </a:r>
            <a:endParaRPr lang="en-US" sz="2000" b="1" dirty="0">
              <a:solidFill>
                <a:srgbClr val="FF0000"/>
              </a:solidFill>
            </a:endParaRPr>
          </a:p>
        </p:txBody>
      </p:sp>
    </p:spTree>
    <p:extLst>
      <p:ext uri="{BB962C8B-B14F-4D97-AF65-F5344CB8AC3E}">
        <p14:creationId xmlns:p14="http://schemas.microsoft.com/office/powerpoint/2010/main" val="117058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360583" cy="369332"/>
          </a:xfrm>
          <a:prstGeom prst="rect">
            <a:avLst/>
          </a:prstGeom>
          <a:noFill/>
        </p:spPr>
        <p:txBody>
          <a:bodyPr wrap="none" rtlCol="0">
            <a:spAutoFit/>
          </a:bodyPr>
          <a:lstStyle/>
          <a:p>
            <a:r>
              <a:rPr lang="en-US" b="1" dirty="0" smtClean="0"/>
              <a:t>IR-WV RGB composite:</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2340705" cy="369332"/>
          </a:xfrm>
          <a:prstGeom prst="rect">
            <a:avLst/>
          </a:prstGeom>
          <a:noFill/>
        </p:spPr>
        <p:txBody>
          <a:bodyPr wrap="none" rtlCol="0">
            <a:spAutoFit/>
          </a:bodyPr>
          <a:lstStyle/>
          <a:p>
            <a:r>
              <a:rPr lang="en-US" b="1" dirty="0" smtClean="0"/>
              <a:t>IR-WV </a:t>
            </a:r>
            <a:r>
              <a:rPr lang="en-US" b="1" dirty="0"/>
              <a:t>Color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508175" cy="646331"/>
          </a:xfrm>
          <a:prstGeom prst="rect">
            <a:avLst/>
          </a:prstGeom>
          <a:noFill/>
        </p:spPr>
        <p:txBody>
          <a:bodyPr wrap="none" rtlCol="0">
            <a:spAutoFit/>
          </a:bodyPr>
          <a:lstStyle/>
          <a:p>
            <a:r>
              <a:rPr lang="en-US" dirty="0">
                <a:solidFill>
                  <a:srgbClr val="00B050"/>
                </a:solidFill>
              </a:rPr>
              <a:t>Colors in anaglyph are </a:t>
            </a:r>
            <a:r>
              <a:rPr lang="en-US" dirty="0" smtClean="0">
                <a:solidFill>
                  <a:srgbClr val="00B050"/>
                </a:solidFill>
              </a:rPr>
              <a:t>identical to RGB composite colors.</a:t>
            </a:r>
            <a:endParaRPr lang="sk-SK" dirty="0">
              <a:solidFill>
                <a:srgbClr val="00B050"/>
              </a:solidFill>
            </a:endParaRPr>
          </a:p>
          <a:p>
            <a:r>
              <a:rPr lang="en-US" dirty="0" smtClean="0">
                <a:solidFill>
                  <a:srgbClr val="00B050"/>
                </a:solidFill>
              </a:rPr>
              <a:t>Viewing</a:t>
            </a:r>
            <a:r>
              <a:rPr lang="sk-SK" dirty="0" smtClean="0">
                <a:solidFill>
                  <a:srgbClr val="00B050"/>
                </a:solidFill>
              </a:rPr>
              <a:t> </a:t>
            </a:r>
            <a:r>
              <a:rPr lang="en-US" dirty="0">
                <a:solidFill>
                  <a:srgbClr val="00B050"/>
                </a:solidFill>
              </a:rPr>
              <a:t>using anaglyph glasses is recommended.</a:t>
            </a:r>
            <a:endParaRPr lang="sk-SK" dirty="0">
              <a:solidFill>
                <a:srgbClr val="00B05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6707"/>
            <a:ext cx="5909092" cy="443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905" y="1686707"/>
            <a:ext cx="5909095" cy="443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2"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1501146" y="6241638"/>
            <a:ext cx="2913362" cy="400110"/>
          </a:xfrm>
          <a:prstGeom prst="rect">
            <a:avLst/>
          </a:prstGeom>
          <a:noFill/>
        </p:spPr>
        <p:txBody>
          <a:bodyPr wrap="none" rtlCol="0">
            <a:spAutoFit/>
          </a:bodyPr>
          <a:lstStyle/>
          <a:p>
            <a:r>
              <a:rPr lang="en-US" sz="2000" b="1" dirty="0" smtClean="0">
                <a:solidFill>
                  <a:srgbClr val="00B050"/>
                </a:solidFill>
              </a:rPr>
              <a:t>Colors in anaglyph are OK</a:t>
            </a:r>
            <a:endParaRPr lang="en-US" sz="2000" b="1" dirty="0">
              <a:solidFill>
                <a:srgbClr val="00B050"/>
              </a:solidFill>
            </a:endParaRPr>
          </a:p>
        </p:txBody>
      </p:sp>
    </p:spTree>
    <p:extLst>
      <p:ext uri="{BB962C8B-B14F-4D97-AF65-F5344CB8AC3E}">
        <p14:creationId xmlns:p14="http://schemas.microsoft.com/office/powerpoint/2010/main" val="19592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320507" cy="369332"/>
          </a:xfrm>
          <a:prstGeom prst="rect">
            <a:avLst/>
          </a:prstGeom>
          <a:noFill/>
        </p:spPr>
        <p:txBody>
          <a:bodyPr wrap="none" rtlCol="0">
            <a:spAutoFit/>
          </a:bodyPr>
          <a:lstStyle/>
          <a:p>
            <a:r>
              <a:rPr lang="en-US" b="1" dirty="0" smtClean="0"/>
              <a:t>VIS-IR RGB composite:</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2300630" cy="369332"/>
          </a:xfrm>
          <a:prstGeom prst="rect">
            <a:avLst/>
          </a:prstGeom>
          <a:noFill/>
        </p:spPr>
        <p:txBody>
          <a:bodyPr wrap="none" rtlCol="0">
            <a:spAutoFit/>
          </a:bodyPr>
          <a:lstStyle/>
          <a:p>
            <a:r>
              <a:rPr lang="en-US" b="1" dirty="0" smtClean="0"/>
              <a:t>VIS-IR </a:t>
            </a:r>
            <a:r>
              <a:rPr lang="en-US" b="1" dirty="0"/>
              <a:t>Color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332678" cy="646331"/>
          </a:xfrm>
          <a:prstGeom prst="rect">
            <a:avLst/>
          </a:prstGeom>
          <a:noFill/>
        </p:spPr>
        <p:txBody>
          <a:bodyPr wrap="none" rtlCol="0">
            <a:spAutoFit/>
          </a:bodyPr>
          <a:lstStyle/>
          <a:p>
            <a:r>
              <a:rPr lang="en-US" dirty="0"/>
              <a:t>Colors in anaglyph are </a:t>
            </a:r>
            <a:r>
              <a:rPr lang="en-US" dirty="0" smtClean="0"/>
              <a:t>similar to RGB composite colors.</a:t>
            </a:r>
            <a:endParaRPr lang="sk-SK" dirty="0"/>
          </a:p>
          <a:p>
            <a:r>
              <a:rPr lang="en-US" dirty="0" smtClean="0">
                <a:solidFill>
                  <a:srgbClr val="FF0000"/>
                </a:solidFill>
              </a:rPr>
              <a:t>Viewing</a:t>
            </a:r>
            <a:r>
              <a:rPr lang="sk-SK" dirty="0" smtClean="0">
                <a:solidFill>
                  <a:srgbClr val="FF0000"/>
                </a:solidFill>
              </a:rPr>
              <a:t> </a:t>
            </a:r>
            <a:r>
              <a:rPr lang="en-US" dirty="0">
                <a:solidFill>
                  <a:srgbClr val="FF0000"/>
                </a:solidFill>
              </a:rPr>
              <a:t>using anaglyph glasses is recommended.</a:t>
            </a:r>
            <a:endParaRPr lang="sk-SK"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 y="1685278"/>
            <a:ext cx="5911000" cy="443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150" y="1686141"/>
            <a:ext cx="5909850" cy="443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2"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1501146" y="6241638"/>
            <a:ext cx="2913362" cy="400110"/>
          </a:xfrm>
          <a:prstGeom prst="rect">
            <a:avLst/>
          </a:prstGeom>
          <a:noFill/>
        </p:spPr>
        <p:txBody>
          <a:bodyPr wrap="none" rtlCol="0">
            <a:spAutoFit/>
          </a:bodyPr>
          <a:lstStyle/>
          <a:p>
            <a:r>
              <a:rPr lang="en-US" sz="2000" b="1" dirty="0" smtClean="0">
                <a:solidFill>
                  <a:srgbClr val="00B050"/>
                </a:solidFill>
              </a:rPr>
              <a:t>Colors in anaglyph are OK</a:t>
            </a:r>
            <a:endParaRPr lang="en-US" sz="2000" b="1" dirty="0">
              <a:solidFill>
                <a:srgbClr val="00B050"/>
              </a:solidFill>
            </a:endParaRPr>
          </a:p>
        </p:txBody>
      </p:sp>
    </p:spTree>
    <p:extLst>
      <p:ext uri="{BB962C8B-B14F-4D97-AF65-F5344CB8AC3E}">
        <p14:creationId xmlns:p14="http://schemas.microsoft.com/office/powerpoint/2010/main" val="134294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78890"/>
            <a:ext cx="10515600" cy="1272838"/>
          </a:xfrm>
        </p:spPr>
        <p:txBody>
          <a:bodyPr>
            <a:noAutofit/>
          </a:bodyPr>
          <a:lstStyle/>
          <a:p>
            <a:r>
              <a:rPr lang="en-US" sz="3200" b="1" dirty="0"/>
              <a:t>3D color anaglyphs from RGB composites: 4.10.2016 10:45 UTC</a:t>
            </a:r>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sp>
        <p:nvSpPr>
          <p:cNvPr id="8" name="BlokTextu 7">
            <a:extLst>
              <a:ext uri="{FF2B5EF4-FFF2-40B4-BE49-F238E27FC236}">
                <a16:creationId xmlns:a16="http://schemas.microsoft.com/office/drawing/2014/main" xmlns="" id="{A97184C0-7506-46BB-988A-A43EC80B6E48}"/>
              </a:ext>
            </a:extLst>
          </p:cNvPr>
          <p:cNvSpPr txBox="1"/>
          <p:nvPr/>
        </p:nvSpPr>
        <p:spPr>
          <a:xfrm>
            <a:off x="702" y="1316808"/>
            <a:ext cx="2837059" cy="369332"/>
          </a:xfrm>
          <a:prstGeom prst="rect">
            <a:avLst/>
          </a:prstGeom>
          <a:noFill/>
        </p:spPr>
        <p:txBody>
          <a:bodyPr wrap="none" rtlCol="0">
            <a:spAutoFit/>
          </a:bodyPr>
          <a:lstStyle/>
          <a:p>
            <a:r>
              <a:rPr lang="en-US" b="1" dirty="0" smtClean="0"/>
              <a:t>HRV-IR-NIR RGB composite:</a:t>
            </a:r>
            <a:endParaRPr lang="sk-SK" dirty="0"/>
          </a:p>
        </p:txBody>
      </p:sp>
      <p:sp>
        <p:nvSpPr>
          <p:cNvPr id="11" name="BlokTextu 10">
            <a:extLst>
              <a:ext uri="{FF2B5EF4-FFF2-40B4-BE49-F238E27FC236}">
                <a16:creationId xmlns:a16="http://schemas.microsoft.com/office/drawing/2014/main" xmlns="" id="{14B2D33A-03AA-4E3A-A050-EB92874F55A4}"/>
              </a:ext>
            </a:extLst>
          </p:cNvPr>
          <p:cNvSpPr txBox="1"/>
          <p:nvPr/>
        </p:nvSpPr>
        <p:spPr>
          <a:xfrm>
            <a:off x="6285381" y="1316808"/>
            <a:ext cx="2817181" cy="369332"/>
          </a:xfrm>
          <a:prstGeom prst="rect">
            <a:avLst/>
          </a:prstGeom>
          <a:noFill/>
        </p:spPr>
        <p:txBody>
          <a:bodyPr wrap="none" rtlCol="0">
            <a:spAutoFit/>
          </a:bodyPr>
          <a:lstStyle/>
          <a:p>
            <a:r>
              <a:rPr lang="en-US" b="1" dirty="0" smtClean="0"/>
              <a:t>HRV-IR-NIR </a:t>
            </a:r>
            <a:r>
              <a:rPr lang="en-US" b="1" dirty="0"/>
              <a:t>Color anaglyph:</a:t>
            </a:r>
            <a:endParaRPr lang="sk-SK" dirty="0"/>
          </a:p>
        </p:txBody>
      </p:sp>
      <p:sp>
        <p:nvSpPr>
          <p:cNvPr id="9" name="BlokTextu 8">
            <a:extLst>
              <a:ext uri="{FF2B5EF4-FFF2-40B4-BE49-F238E27FC236}">
                <a16:creationId xmlns:a16="http://schemas.microsoft.com/office/drawing/2014/main" xmlns="" id="{008E5458-EB43-498A-98D1-675AB6322F2E}"/>
              </a:ext>
            </a:extLst>
          </p:cNvPr>
          <p:cNvSpPr txBox="1"/>
          <p:nvPr/>
        </p:nvSpPr>
        <p:spPr>
          <a:xfrm>
            <a:off x="6285381" y="6118528"/>
            <a:ext cx="5332678" cy="646331"/>
          </a:xfrm>
          <a:prstGeom prst="rect">
            <a:avLst/>
          </a:prstGeom>
          <a:noFill/>
        </p:spPr>
        <p:txBody>
          <a:bodyPr wrap="none" rtlCol="0">
            <a:spAutoFit/>
          </a:bodyPr>
          <a:lstStyle/>
          <a:p>
            <a:r>
              <a:rPr lang="en-US" dirty="0"/>
              <a:t>Colors in anaglyph are </a:t>
            </a:r>
            <a:r>
              <a:rPr lang="en-US" dirty="0" smtClean="0"/>
              <a:t>similar to RGB composite colors.</a:t>
            </a:r>
            <a:endParaRPr lang="sk-SK" dirty="0"/>
          </a:p>
          <a:p>
            <a:r>
              <a:rPr lang="en-US" dirty="0" smtClean="0">
                <a:solidFill>
                  <a:srgbClr val="FF0000"/>
                </a:solidFill>
              </a:rPr>
              <a:t>Viewing</a:t>
            </a:r>
            <a:r>
              <a:rPr lang="sk-SK" dirty="0" smtClean="0">
                <a:solidFill>
                  <a:srgbClr val="FF0000"/>
                </a:solidFill>
              </a:rPr>
              <a:t> </a:t>
            </a:r>
            <a:r>
              <a:rPr lang="en-US" dirty="0">
                <a:solidFill>
                  <a:srgbClr val="FF0000"/>
                </a:solidFill>
              </a:rPr>
              <a:t>using anaglyph glasses is recommended.</a:t>
            </a:r>
            <a:endParaRPr lang="sk-SK" dirty="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6141"/>
            <a:ext cx="5909850" cy="443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149" y="1686142"/>
            <a:ext cx="5909851" cy="443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BlokTextu 9"/>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12"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4992" y="983420"/>
            <a:ext cx="1160971" cy="666775"/>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1501146" y="6241638"/>
            <a:ext cx="2913362" cy="400110"/>
          </a:xfrm>
          <a:prstGeom prst="rect">
            <a:avLst/>
          </a:prstGeom>
          <a:noFill/>
        </p:spPr>
        <p:txBody>
          <a:bodyPr wrap="none" rtlCol="0">
            <a:spAutoFit/>
          </a:bodyPr>
          <a:lstStyle/>
          <a:p>
            <a:r>
              <a:rPr lang="en-US" sz="2000" b="1" dirty="0" smtClean="0">
                <a:solidFill>
                  <a:srgbClr val="00B050"/>
                </a:solidFill>
              </a:rPr>
              <a:t>Colors in anaglyph are OK</a:t>
            </a:r>
            <a:endParaRPr lang="en-US" sz="2000" b="1" dirty="0">
              <a:solidFill>
                <a:srgbClr val="00B050"/>
              </a:solidFill>
            </a:endParaRPr>
          </a:p>
        </p:txBody>
      </p:sp>
    </p:spTree>
    <p:extLst>
      <p:ext uri="{BB962C8B-B14F-4D97-AF65-F5344CB8AC3E}">
        <p14:creationId xmlns:p14="http://schemas.microsoft.com/office/powerpoint/2010/main" val="12034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97965"/>
            <a:ext cx="10515600" cy="1272838"/>
          </a:xfrm>
        </p:spPr>
        <p:txBody>
          <a:bodyPr>
            <a:noAutofit/>
          </a:bodyPr>
          <a:lstStyle/>
          <a:p>
            <a:r>
              <a:rPr lang="en-US" sz="3200" b="1" dirty="0"/>
              <a:t>3D color anaglyphs from RGB composites: 4.10.2016 10:45 </a:t>
            </a:r>
            <a:r>
              <a:rPr lang="en-US" sz="3200" b="1" dirty="0" smtClean="0"/>
              <a:t>UTC</a:t>
            </a:r>
            <a:br>
              <a:rPr lang="en-US" sz="3200" b="1" dirty="0" smtClean="0"/>
            </a:br>
            <a:r>
              <a:rPr lang="en-US" sz="3200" b="1" dirty="0"/>
              <a:t> </a:t>
            </a:r>
            <a:r>
              <a:rPr lang="en-US" sz="3200" b="1" dirty="0" smtClean="0"/>
              <a:t>- evaluation of RGB composites applicable as anaglyph images:</a:t>
            </a:r>
            <a:endParaRPr lang="en-US" sz="3200" b="1" dirty="0"/>
          </a:p>
        </p:txBody>
      </p:sp>
      <p:sp>
        <p:nvSpPr>
          <p:cNvPr id="5" name="BlokTextu 4"/>
          <p:cNvSpPr txBox="1"/>
          <p:nvPr/>
        </p:nvSpPr>
        <p:spPr>
          <a:xfrm>
            <a:off x="0" y="14605"/>
            <a:ext cx="740908" cy="369332"/>
          </a:xfrm>
          <a:prstGeom prst="rect">
            <a:avLst/>
          </a:prstGeom>
          <a:noFill/>
        </p:spPr>
        <p:txBody>
          <a:bodyPr wrap="none" rtlCol="0">
            <a:spAutoFit/>
          </a:bodyPr>
          <a:lstStyle/>
          <a:p>
            <a:r>
              <a:rPr lang="en-US" dirty="0">
                <a:solidFill>
                  <a:srgbClr val="0070C0"/>
                </a:solidFill>
              </a:rPr>
              <a:t>(C4.3)</a:t>
            </a:r>
          </a:p>
        </p:txBody>
      </p:sp>
      <p:graphicFrame>
        <p:nvGraphicFramePr>
          <p:cNvPr id="3" name="Tabuľka 2"/>
          <p:cNvGraphicFramePr>
            <a:graphicFrameLocks noGrp="1"/>
          </p:cNvGraphicFramePr>
          <p:nvPr>
            <p:extLst>
              <p:ext uri="{D42A27DB-BD31-4B8C-83A1-F6EECF244321}">
                <p14:modId xmlns:p14="http://schemas.microsoft.com/office/powerpoint/2010/main" val="2803415977"/>
              </p:ext>
            </p:extLst>
          </p:nvPr>
        </p:nvGraphicFramePr>
        <p:xfrm>
          <a:off x="1857449" y="1680584"/>
          <a:ext cx="8128000" cy="4593220"/>
        </p:xfrm>
        <a:graphic>
          <a:graphicData uri="http://schemas.openxmlformats.org/drawingml/2006/table">
            <a:tbl>
              <a:tblPr firstRow="1" bandRow="1">
                <a:tableStyleId>{5C22544A-7EE6-4342-B048-85BDC9FD1C3A}</a:tableStyleId>
              </a:tblPr>
              <a:tblGrid>
                <a:gridCol w="4064000"/>
                <a:gridCol w="4064000"/>
              </a:tblGrid>
              <a:tr h="419656">
                <a:tc>
                  <a:txBody>
                    <a:bodyPr/>
                    <a:lstStyle/>
                    <a:p>
                      <a:r>
                        <a:rPr lang="en-US" b="1" dirty="0" smtClean="0"/>
                        <a:t>RGB composite</a:t>
                      </a:r>
                      <a:r>
                        <a:rPr lang="en-US" b="1" baseline="0" dirty="0" smtClean="0"/>
                        <a:t> – image type</a:t>
                      </a:r>
                      <a:endParaRPr lang="en-US" b="1" dirty="0"/>
                    </a:p>
                  </a:txBody>
                  <a:tcPr/>
                </a:tc>
                <a:tc>
                  <a:txBody>
                    <a:bodyPr/>
                    <a:lstStyle/>
                    <a:p>
                      <a:r>
                        <a:rPr lang="en-US" b="1" dirty="0" smtClean="0"/>
                        <a:t>Applicability</a:t>
                      </a:r>
                      <a:r>
                        <a:rPr lang="en-US" b="1" baseline="0" dirty="0" smtClean="0"/>
                        <a:t> of anaglyph method</a:t>
                      </a:r>
                      <a:endParaRPr lang="en-US" b="1" dirty="0"/>
                    </a:p>
                  </a:txBody>
                  <a:tcPr/>
                </a:tc>
              </a:tr>
              <a:tr h="419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Single channel gray scale</a:t>
                      </a:r>
                    </a:p>
                  </a:txBody>
                  <a:tcPr/>
                </a:tc>
                <a:tc>
                  <a:txBody>
                    <a:bodyPr/>
                    <a:lstStyle/>
                    <a:p>
                      <a:pPr algn="ctr"/>
                      <a:r>
                        <a:rPr lang="en-US" b="1" dirty="0" smtClean="0">
                          <a:solidFill>
                            <a:srgbClr val="00B050"/>
                          </a:solidFill>
                        </a:rPr>
                        <a:t>YES</a:t>
                      </a:r>
                      <a:endParaRPr lang="en-US" b="1" dirty="0">
                        <a:solidFill>
                          <a:srgbClr val="00B050"/>
                        </a:solidFill>
                      </a:endParaRPr>
                    </a:p>
                  </a:txBody>
                  <a:tcPr/>
                </a:tc>
              </a:tr>
              <a:tr h="419656">
                <a:tc>
                  <a:txBody>
                    <a:bodyPr/>
                    <a:lstStyle/>
                    <a:p>
                      <a:r>
                        <a:rPr lang="en-US" b="1" dirty="0" smtClean="0"/>
                        <a:t>Natural Colors</a:t>
                      </a:r>
                      <a:endParaRPr lang="en-US" b="1" dirty="0"/>
                    </a:p>
                  </a:txBody>
                  <a:tcPr/>
                </a:tc>
                <a:tc>
                  <a:txBody>
                    <a:bodyPr/>
                    <a:lstStyle/>
                    <a:p>
                      <a:pPr algn="ctr"/>
                      <a:r>
                        <a:rPr lang="en-US" b="1" dirty="0" smtClean="0">
                          <a:solidFill>
                            <a:srgbClr val="00B050"/>
                          </a:solidFill>
                        </a:rPr>
                        <a:t>YES</a:t>
                      </a:r>
                      <a:endParaRPr lang="en-US" b="1" dirty="0">
                        <a:solidFill>
                          <a:srgbClr val="00B050"/>
                        </a:solidFill>
                      </a:endParaRPr>
                    </a:p>
                  </a:txBody>
                  <a:tcPr/>
                </a:tc>
              </a:tr>
              <a:tr h="419656">
                <a:tc>
                  <a:txBody>
                    <a:bodyPr/>
                    <a:lstStyle/>
                    <a:p>
                      <a:r>
                        <a:rPr lang="en-US" b="1" dirty="0" smtClean="0"/>
                        <a:t>Airmass</a:t>
                      </a:r>
                      <a:endParaRPr lang="en-US" b="1" dirty="0"/>
                    </a:p>
                  </a:txBody>
                  <a:tcPr/>
                </a:tc>
                <a:tc>
                  <a:txBody>
                    <a:bodyPr/>
                    <a:lstStyle/>
                    <a:p>
                      <a:pPr algn="ctr"/>
                      <a:r>
                        <a:rPr lang="en-US" b="1" dirty="0" smtClean="0">
                          <a:solidFill>
                            <a:srgbClr val="00B050"/>
                          </a:solidFill>
                        </a:rPr>
                        <a:t>YES</a:t>
                      </a:r>
                      <a:endParaRPr lang="en-US" b="1" dirty="0">
                        <a:solidFill>
                          <a:srgbClr val="00B050"/>
                        </a:solidFill>
                      </a:endParaRPr>
                    </a:p>
                  </a:txBody>
                  <a:tcPr/>
                </a:tc>
              </a:tr>
              <a:tr h="419656">
                <a:tc>
                  <a:txBody>
                    <a:bodyPr/>
                    <a:lstStyle/>
                    <a:p>
                      <a:r>
                        <a:rPr lang="en-US" b="1" dirty="0" smtClean="0"/>
                        <a:t>Night/Day</a:t>
                      </a:r>
                      <a:r>
                        <a:rPr lang="en-US" b="1" baseline="0" dirty="0" smtClean="0"/>
                        <a:t> Microphysics</a:t>
                      </a:r>
                      <a:endParaRPr lang="en-US" b="1" dirty="0"/>
                    </a:p>
                  </a:txBody>
                  <a:tcPr/>
                </a:tc>
                <a:tc>
                  <a:txBody>
                    <a:bodyPr/>
                    <a:lstStyle/>
                    <a:p>
                      <a:pPr algn="ctr"/>
                      <a:r>
                        <a:rPr lang="en-US" b="1" dirty="0" smtClean="0">
                          <a:solidFill>
                            <a:srgbClr val="FF0000"/>
                          </a:solidFill>
                        </a:rPr>
                        <a:t>NO</a:t>
                      </a:r>
                      <a:endParaRPr lang="en-US" b="1" dirty="0">
                        <a:solidFill>
                          <a:srgbClr val="FF0000"/>
                        </a:solidFill>
                      </a:endParaRPr>
                    </a:p>
                  </a:txBody>
                  <a:tcPr/>
                </a:tc>
              </a:tr>
              <a:tr h="419656">
                <a:tc>
                  <a:txBody>
                    <a:bodyPr/>
                    <a:lstStyle/>
                    <a:p>
                      <a:r>
                        <a:rPr lang="en-US" b="1" dirty="0" smtClean="0"/>
                        <a:t>Day Solar</a:t>
                      </a:r>
                      <a:endParaRPr lang="en-US" b="1" dirty="0"/>
                    </a:p>
                  </a:txBody>
                  <a:tcPr/>
                </a:tc>
                <a:tc>
                  <a:txBody>
                    <a:bodyPr/>
                    <a:lstStyle/>
                    <a:p>
                      <a:pPr algn="ctr"/>
                      <a:r>
                        <a:rPr lang="en-US" b="1" dirty="0" smtClean="0">
                          <a:solidFill>
                            <a:srgbClr val="FF0000"/>
                          </a:solidFill>
                        </a:rPr>
                        <a:t>NO</a:t>
                      </a:r>
                      <a:endParaRPr lang="en-US" b="1" dirty="0">
                        <a:solidFill>
                          <a:srgbClr val="FF0000"/>
                        </a:solidFill>
                      </a:endParaRPr>
                    </a:p>
                  </a:txBody>
                  <a:tcPr/>
                </a:tc>
              </a:tr>
              <a:tr h="419656">
                <a:tc>
                  <a:txBody>
                    <a:bodyPr/>
                    <a:lstStyle/>
                    <a:p>
                      <a:r>
                        <a:rPr lang="en-US" b="1" dirty="0" smtClean="0"/>
                        <a:t>Ash</a:t>
                      </a:r>
                      <a:endParaRPr lang="en-US" b="1" dirty="0"/>
                    </a:p>
                  </a:txBody>
                  <a:tcPr/>
                </a:tc>
                <a:tc>
                  <a:txBody>
                    <a:bodyPr/>
                    <a:lstStyle/>
                    <a:p>
                      <a:pPr algn="ctr"/>
                      <a:r>
                        <a:rPr lang="en-US" b="1" dirty="0" smtClean="0">
                          <a:solidFill>
                            <a:srgbClr val="FF0000"/>
                          </a:solidFill>
                        </a:rPr>
                        <a:t>NO</a:t>
                      </a:r>
                      <a:endParaRPr lang="en-US" b="1" dirty="0">
                        <a:solidFill>
                          <a:srgbClr val="FF0000"/>
                        </a:solidFill>
                      </a:endParaRPr>
                    </a:p>
                  </a:txBody>
                  <a:tcPr/>
                </a:tc>
              </a:tr>
              <a:tr h="413907">
                <a:tc>
                  <a:txBody>
                    <a:bodyPr/>
                    <a:lstStyle/>
                    <a:p>
                      <a:r>
                        <a:rPr lang="en-US" b="1" dirty="0" smtClean="0"/>
                        <a:t>Dust</a:t>
                      </a:r>
                      <a:endParaRPr lang="en-US" b="1" dirty="0"/>
                    </a:p>
                  </a:txBody>
                  <a:tcPr/>
                </a:tc>
                <a:tc>
                  <a:txBody>
                    <a:bodyPr/>
                    <a:lstStyle/>
                    <a:p>
                      <a:pPr algn="ctr"/>
                      <a:r>
                        <a:rPr lang="en-US" b="1" dirty="0" smtClean="0">
                          <a:solidFill>
                            <a:srgbClr val="FF0000"/>
                          </a:solidFill>
                        </a:rPr>
                        <a:t>NO</a:t>
                      </a:r>
                      <a:endParaRPr lang="en-US" b="1" dirty="0">
                        <a:solidFill>
                          <a:srgbClr val="FF0000"/>
                        </a:solidFill>
                      </a:endParaRPr>
                    </a:p>
                  </a:txBody>
                  <a:tcPr/>
                </a:tc>
              </a:tr>
              <a:tr h="413907">
                <a:tc>
                  <a:txBody>
                    <a:bodyPr/>
                    <a:lstStyle/>
                    <a:p>
                      <a:r>
                        <a:rPr lang="en-US" b="1" dirty="0" smtClean="0"/>
                        <a:t>IR-WV</a:t>
                      </a:r>
                      <a:endParaRPr lang="en-US" b="1" dirty="0"/>
                    </a:p>
                  </a:txBody>
                  <a:tcPr/>
                </a:tc>
                <a:tc>
                  <a:txBody>
                    <a:bodyPr/>
                    <a:lstStyle/>
                    <a:p>
                      <a:pPr algn="ctr"/>
                      <a:r>
                        <a:rPr lang="en-US" b="1" dirty="0" smtClean="0">
                          <a:solidFill>
                            <a:srgbClr val="00B050"/>
                          </a:solidFill>
                        </a:rPr>
                        <a:t>YES</a:t>
                      </a:r>
                      <a:endParaRPr lang="en-US" b="1" dirty="0">
                        <a:solidFill>
                          <a:srgbClr val="00B050"/>
                        </a:solidFill>
                      </a:endParaRPr>
                    </a:p>
                  </a:txBody>
                  <a:tcPr/>
                </a:tc>
              </a:tr>
              <a:tr h="413907">
                <a:tc>
                  <a:txBody>
                    <a:bodyPr/>
                    <a:lstStyle/>
                    <a:p>
                      <a:r>
                        <a:rPr lang="en-US" b="1" dirty="0" smtClean="0"/>
                        <a:t>VIS-IR</a:t>
                      </a:r>
                      <a:endParaRPr lang="en-US" b="1" dirty="0"/>
                    </a:p>
                  </a:txBody>
                  <a:tcPr/>
                </a:tc>
                <a:tc>
                  <a:txBody>
                    <a:bodyPr/>
                    <a:lstStyle/>
                    <a:p>
                      <a:pPr algn="ctr"/>
                      <a:r>
                        <a:rPr lang="en-US" b="1" dirty="0" smtClean="0">
                          <a:solidFill>
                            <a:srgbClr val="00B050"/>
                          </a:solidFill>
                        </a:rPr>
                        <a:t>YES</a:t>
                      </a:r>
                      <a:endParaRPr lang="en-US" b="1" dirty="0">
                        <a:solidFill>
                          <a:srgbClr val="00B050"/>
                        </a:solidFill>
                      </a:endParaRPr>
                    </a:p>
                  </a:txBody>
                  <a:tcPr/>
                </a:tc>
              </a:tr>
              <a:tr h="413907">
                <a:tc>
                  <a:txBody>
                    <a:bodyPr/>
                    <a:lstStyle/>
                    <a:p>
                      <a:r>
                        <a:rPr lang="en-US" b="1" dirty="0" smtClean="0"/>
                        <a:t>HRV-IR-NIR</a:t>
                      </a:r>
                      <a:endParaRPr lang="en-US" b="1" dirty="0"/>
                    </a:p>
                  </a:txBody>
                  <a:tcPr/>
                </a:tc>
                <a:tc>
                  <a:txBody>
                    <a:bodyPr/>
                    <a:lstStyle/>
                    <a:p>
                      <a:pPr algn="ctr"/>
                      <a:r>
                        <a:rPr lang="en-US" b="1" dirty="0" smtClean="0">
                          <a:solidFill>
                            <a:srgbClr val="00B050"/>
                          </a:solidFill>
                        </a:rPr>
                        <a:t>YES</a:t>
                      </a:r>
                      <a:endParaRPr lang="en-US" b="1" dirty="0">
                        <a:solidFill>
                          <a:srgbClr val="00B050"/>
                        </a:solidFill>
                      </a:endParaRPr>
                    </a:p>
                  </a:txBody>
                  <a:tcPr/>
                </a:tc>
              </a:tr>
            </a:tbl>
          </a:graphicData>
        </a:graphic>
      </p:graphicFrame>
      <p:sp>
        <p:nvSpPr>
          <p:cNvPr id="6" name="BlokTextu 5"/>
          <p:cNvSpPr txBox="1"/>
          <p:nvPr/>
        </p:nvSpPr>
        <p:spPr>
          <a:xfrm>
            <a:off x="0" y="14605"/>
            <a:ext cx="5167697" cy="369332"/>
          </a:xfrm>
          <a:prstGeom prst="rect">
            <a:avLst/>
          </a:prstGeom>
          <a:noFill/>
        </p:spPr>
        <p:txBody>
          <a:bodyPr wrap="none" rtlCol="0">
            <a:spAutoFit/>
          </a:bodyPr>
          <a:lstStyle/>
          <a:p>
            <a:r>
              <a:rPr lang="en-US" dirty="0">
                <a:solidFill>
                  <a:srgbClr val="0070C0"/>
                </a:solidFill>
              </a:rPr>
              <a:t>(C4.3</a:t>
            </a:r>
            <a:r>
              <a:rPr lang="en-US" dirty="0" smtClean="0">
                <a:solidFill>
                  <a:srgbClr val="0070C0"/>
                </a:solidFill>
              </a:rPr>
              <a:t>) </a:t>
            </a:r>
            <a:r>
              <a:rPr lang="en-US" dirty="0"/>
              <a:t>Possible satellite input imagery (RGB products)</a:t>
            </a:r>
            <a:endParaRPr lang="en-US" dirty="0">
              <a:solidFill>
                <a:srgbClr val="0070C0"/>
              </a:solidFill>
            </a:endParaRPr>
          </a:p>
        </p:txBody>
      </p:sp>
      <p:pic>
        <p:nvPicPr>
          <p:cNvPr id="7"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271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Cloud top height estimation methods</a:t>
            </a:r>
          </a:p>
        </p:txBody>
      </p:sp>
      <p:sp>
        <p:nvSpPr>
          <p:cNvPr id="5" name="BlokTextu 4"/>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sp>
        <p:nvSpPr>
          <p:cNvPr id="2" name="BlokTextu 1"/>
          <p:cNvSpPr txBox="1"/>
          <p:nvPr/>
        </p:nvSpPr>
        <p:spPr>
          <a:xfrm flipH="1">
            <a:off x="601980" y="1181100"/>
            <a:ext cx="9517380" cy="4708981"/>
          </a:xfrm>
          <a:prstGeom prst="rect">
            <a:avLst/>
          </a:prstGeom>
          <a:noFill/>
        </p:spPr>
        <p:txBody>
          <a:bodyPr wrap="square" rtlCol="0">
            <a:spAutoFit/>
          </a:bodyPr>
          <a:lstStyle/>
          <a:p>
            <a:r>
              <a:rPr lang="en-US" sz="2800" dirty="0">
                <a:solidFill>
                  <a:srgbClr val="0070C0"/>
                </a:solidFill>
              </a:rPr>
              <a:t>(</a:t>
            </a:r>
            <a:r>
              <a:rPr lang="en-US" sz="2800" dirty="0" smtClean="0">
                <a:solidFill>
                  <a:srgbClr val="0070C0"/>
                </a:solidFill>
              </a:rPr>
              <a:t>C5.1) </a:t>
            </a:r>
            <a:r>
              <a:rPr lang="en-US" sz="2800" b="1" dirty="0" smtClean="0"/>
              <a:t>NWCSAF Cloud </a:t>
            </a:r>
            <a:r>
              <a:rPr lang="en-US" sz="2800" b="1" dirty="0"/>
              <a:t>T</a:t>
            </a:r>
            <a:r>
              <a:rPr lang="en-US" sz="2800" b="1" dirty="0" smtClean="0"/>
              <a:t>op </a:t>
            </a:r>
            <a:r>
              <a:rPr lang="en-US" sz="2800" b="1" dirty="0"/>
              <a:t>H</a:t>
            </a:r>
            <a:r>
              <a:rPr lang="en-US" sz="2800" b="1" dirty="0" smtClean="0"/>
              <a:t>eight product</a:t>
            </a:r>
          </a:p>
          <a:p>
            <a:endParaRPr lang="en-US" dirty="0"/>
          </a:p>
          <a:p>
            <a:r>
              <a:rPr lang="en-US" dirty="0" smtClean="0"/>
              <a:t>Based mainly on atmosphere temperature, humidity vertical profiles and cloud radiances of IR channels of different cloud types </a:t>
            </a:r>
            <a:r>
              <a:rPr lang="en-US" b="1" dirty="0" smtClean="0"/>
              <a:t>– clearly physical approach</a:t>
            </a:r>
          </a:p>
          <a:p>
            <a:endParaRPr lang="en-US" dirty="0" smtClean="0"/>
          </a:p>
          <a:p>
            <a:r>
              <a:rPr lang="en-US" sz="2800" dirty="0">
                <a:solidFill>
                  <a:srgbClr val="0070C0"/>
                </a:solidFill>
              </a:rPr>
              <a:t>(</a:t>
            </a:r>
            <a:r>
              <a:rPr lang="en-US" sz="2800" dirty="0" smtClean="0">
                <a:solidFill>
                  <a:srgbClr val="0070C0"/>
                </a:solidFill>
              </a:rPr>
              <a:t>C5.2) </a:t>
            </a:r>
            <a:r>
              <a:rPr lang="en-US" sz="2800" b="1" dirty="0" smtClean="0"/>
              <a:t>VIS cloud shadows length measurements</a:t>
            </a:r>
          </a:p>
          <a:p>
            <a:endParaRPr lang="en-US" dirty="0"/>
          </a:p>
          <a:p>
            <a:r>
              <a:rPr lang="en-US" dirty="0" smtClean="0"/>
              <a:t>Based on observations and measurements of the length of cloud shadows, calculation of Sun position and cloud top </a:t>
            </a:r>
            <a:r>
              <a:rPr lang="en-US" b="1" dirty="0"/>
              <a:t>– optical and geometric approach</a:t>
            </a:r>
          </a:p>
          <a:p>
            <a:r>
              <a:rPr lang="en-US" dirty="0" smtClean="0"/>
              <a:t> </a:t>
            </a:r>
          </a:p>
          <a:p>
            <a:endParaRPr lang="en-US" dirty="0" smtClean="0"/>
          </a:p>
          <a:p>
            <a:r>
              <a:rPr lang="en-US" sz="2800" dirty="0">
                <a:solidFill>
                  <a:srgbClr val="0070C0"/>
                </a:solidFill>
              </a:rPr>
              <a:t>(</a:t>
            </a:r>
            <a:r>
              <a:rPr lang="en-US" sz="2800" dirty="0" smtClean="0">
                <a:solidFill>
                  <a:srgbClr val="0070C0"/>
                </a:solidFill>
              </a:rPr>
              <a:t>C5.3) </a:t>
            </a:r>
            <a:r>
              <a:rPr lang="en-US" sz="2800" b="1" dirty="0" smtClean="0"/>
              <a:t>Dual satellite cloud parallax shifts</a:t>
            </a:r>
          </a:p>
          <a:p>
            <a:endParaRPr lang="en-US" dirty="0"/>
          </a:p>
          <a:p>
            <a:r>
              <a:rPr lang="en-US" dirty="0" smtClean="0"/>
              <a:t>Based on complementary geometrical information from two satellites observing the same cloud from different points in space </a:t>
            </a:r>
            <a:r>
              <a:rPr lang="en-US" b="1" dirty="0" smtClean="0"/>
              <a:t>– clearly geometric approach</a:t>
            </a:r>
            <a:endParaRPr lang="en-US" b="1" dirty="0"/>
          </a:p>
        </p:txBody>
      </p:sp>
      <p:pic>
        <p:nvPicPr>
          <p:cNvPr id="6"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20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prstClr val="black"/>
                </a:solidFill>
              </a:rPr>
              <a:t>Cloud top height estimation methods</a:t>
            </a:r>
          </a:p>
        </p:txBody>
      </p:sp>
      <p:sp>
        <p:nvSpPr>
          <p:cNvPr id="5" name="BlokTextu 4"/>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sp>
        <p:nvSpPr>
          <p:cNvPr id="2" name="BlokTextu 1"/>
          <p:cNvSpPr txBox="1"/>
          <p:nvPr/>
        </p:nvSpPr>
        <p:spPr>
          <a:xfrm flipH="1">
            <a:off x="601978" y="1181100"/>
            <a:ext cx="10727081" cy="4801314"/>
          </a:xfrm>
          <a:prstGeom prst="rect">
            <a:avLst/>
          </a:prstGeom>
          <a:noFill/>
        </p:spPr>
        <p:txBody>
          <a:bodyPr wrap="square" rtlCol="0">
            <a:spAutoFit/>
          </a:bodyPr>
          <a:lstStyle/>
          <a:p>
            <a:r>
              <a:rPr lang="en-US" dirty="0">
                <a:solidFill>
                  <a:srgbClr val="0070C0"/>
                </a:solidFill>
              </a:rPr>
              <a:t>(</a:t>
            </a:r>
            <a:r>
              <a:rPr lang="en-US" dirty="0" smtClean="0">
                <a:solidFill>
                  <a:srgbClr val="0070C0"/>
                </a:solidFill>
              </a:rPr>
              <a:t>C5.1) </a:t>
            </a:r>
            <a:r>
              <a:rPr lang="en-US" b="1" dirty="0" smtClean="0">
                <a:solidFill>
                  <a:prstClr val="black"/>
                </a:solidFill>
              </a:rPr>
              <a:t>NWCSAF Cloud Top Height product</a:t>
            </a:r>
          </a:p>
          <a:p>
            <a:endParaRPr lang="en-US" b="1" dirty="0" smtClean="0">
              <a:solidFill>
                <a:prstClr val="black"/>
              </a:solidFill>
            </a:endParaRPr>
          </a:p>
          <a:p>
            <a:pPr>
              <a:buFont typeface="Arial" pitchFamily="34" charset="0"/>
              <a:buChar char="•"/>
            </a:pPr>
            <a:r>
              <a:rPr lang="en-US" dirty="0" smtClean="0"/>
              <a:t>the SAFNWC program package was developed by the Satellite Application Facility Support to Nowcasting and Very Short Range Forecasting (NWCSAF)</a:t>
            </a:r>
          </a:p>
          <a:p>
            <a:endParaRPr lang="en-US" dirty="0" smtClean="0"/>
          </a:p>
          <a:p>
            <a:pPr>
              <a:buFont typeface="Arial" pitchFamily="34" charset="0"/>
              <a:buChar char="•"/>
            </a:pPr>
            <a:r>
              <a:rPr lang="en-US" dirty="0" smtClean="0"/>
              <a:t> for the Cloud Top Temperature and Height (CTTH) product IR brightness temperatures are compared to simulated IR brightness temperatures</a:t>
            </a:r>
          </a:p>
          <a:p>
            <a:pPr>
              <a:buFont typeface="Arial" pitchFamily="34" charset="0"/>
              <a:buChar char="•"/>
            </a:pPr>
            <a:endParaRPr lang="en-US" dirty="0" smtClean="0"/>
          </a:p>
          <a:p>
            <a:pPr>
              <a:buFont typeface="Arial" pitchFamily="34" charset="0"/>
              <a:buChar char="•"/>
            </a:pPr>
            <a:r>
              <a:rPr lang="en-US" dirty="0" smtClean="0"/>
              <a:t>simulations use NWP temperature and humidity profiles and radiative transfer model (RTTOV)</a:t>
            </a:r>
          </a:p>
          <a:p>
            <a:pPr>
              <a:buFont typeface="Arial" pitchFamily="34" charset="0"/>
              <a:buChar char="•"/>
            </a:pPr>
            <a:endParaRPr lang="en-US" dirty="0" smtClean="0"/>
          </a:p>
          <a:p>
            <a:pPr>
              <a:buFont typeface="Arial" pitchFamily="34" charset="0"/>
              <a:buChar char="•"/>
            </a:pPr>
            <a:r>
              <a:rPr lang="en-US" dirty="0" smtClean="0"/>
              <a:t>method depends on Cloud Type (e.g. semi-transparency correction) and n</a:t>
            </a:r>
            <a:r>
              <a:rPr lang="en-US" dirty="0" smtClean="0">
                <a:solidFill>
                  <a:prstClr val="black"/>
                </a:solidFill>
              </a:rPr>
              <a:t>ot available for fractional clouds</a:t>
            </a:r>
          </a:p>
          <a:p>
            <a:pPr algn="ctr"/>
            <a:r>
              <a:rPr lang="en-US" b="1" dirty="0" smtClean="0">
                <a:solidFill>
                  <a:prstClr val="black"/>
                </a:solidFill>
              </a:rPr>
              <a:t>*****</a:t>
            </a:r>
          </a:p>
          <a:p>
            <a:r>
              <a:rPr lang="en-US" dirty="0" smtClean="0">
                <a:solidFill>
                  <a:prstClr val="black"/>
                </a:solidFill>
              </a:rPr>
              <a:t>In the present study SAFNWC program version 2016 was used, temperature and humidity profiles were taken from ECMWF forecasts</a:t>
            </a:r>
          </a:p>
          <a:p>
            <a:pPr algn="ctr"/>
            <a:r>
              <a:rPr lang="en-US" b="1" dirty="0" smtClean="0">
                <a:solidFill>
                  <a:prstClr val="black"/>
                </a:solidFill>
              </a:rPr>
              <a:t>*****</a:t>
            </a:r>
          </a:p>
          <a:p>
            <a:r>
              <a:rPr lang="en-US" dirty="0" smtClean="0">
                <a:solidFill>
                  <a:prstClr val="black"/>
                </a:solidFill>
              </a:rPr>
              <a:t>S</a:t>
            </a:r>
            <a:r>
              <a:rPr lang="en-US" dirty="0" smtClean="0"/>
              <a:t>ource / further information: </a:t>
            </a:r>
            <a:r>
              <a:rPr lang="en-US" b="1" dirty="0" smtClean="0"/>
              <a:t>http://www.nwcsaf.org/scientific-documentation</a:t>
            </a:r>
            <a:endParaRPr lang="en-US" b="1" dirty="0" smtClean="0">
              <a:solidFill>
                <a:prstClr val="black"/>
              </a:solidFill>
            </a:endParaRPr>
          </a:p>
          <a:p>
            <a:endParaRPr lang="en-US" dirty="0" smtClean="0">
              <a:solidFill>
                <a:prstClr val="black"/>
              </a:solidFill>
            </a:endParaRPr>
          </a:p>
        </p:txBody>
      </p:sp>
      <p:pic>
        <p:nvPicPr>
          <p:cNvPr id="6"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79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flipH="1">
            <a:off x="560438" y="177374"/>
            <a:ext cx="9517380" cy="369332"/>
          </a:xfrm>
          <a:prstGeom prst="rect">
            <a:avLst/>
          </a:prstGeom>
          <a:noFill/>
        </p:spPr>
        <p:txBody>
          <a:bodyPr wrap="square" rtlCol="0">
            <a:spAutoFit/>
          </a:bodyPr>
          <a:lstStyle/>
          <a:p>
            <a:r>
              <a:rPr lang="en-US" dirty="0">
                <a:solidFill>
                  <a:srgbClr val="0070C0"/>
                </a:solidFill>
              </a:rPr>
              <a:t>(</a:t>
            </a:r>
            <a:r>
              <a:rPr lang="en-US" dirty="0" smtClean="0">
                <a:solidFill>
                  <a:srgbClr val="0070C0"/>
                </a:solidFill>
              </a:rPr>
              <a:t>C5.1) </a:t>
            </a:r>
            <a:r>
              <a:rPr lang="en-US" b="1" dirty="0" smtClean="0">
                <a:solidFill>
                  <a:prstClr val="black"/>
                </a:solidFill>
              </a:rPr>
              <a:t>NWCSAF Cloud Top Height product, example 15.03.2017  06:25UTC</a:t>
            </a:r>
            <a:endParaRPr lang="en-US" dirty="0" smtClean="0">
              <a:solidFill>
                <a:prstClr val="black"/>
              </a:solidFill>
            </a:endParaRPr>
          </a:p>
        </p:txBody>
      </p:sp>
      <p:grpSp>
        <p:nvGrpSpPr>
          <p:cNvPr id="4" name="Csoportba foglalás 3"/>
          <p:cNvGrpSpPr/>
          <p:nvPr/>
        </p:nvGrpSpPr>
        <p:grpSpPr>
          <a:xfrm>
            <a:off x="958918" y="844222"/>
            <a:ext cx="10879121" cy="5838808"/>
            <a:chOff x="958918" y="844222"/>
            <a:chExt cx="10879121" cy="5838808"/>
          </a:xfrm>
        </p:grpSpPr>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918" y="844222"/>
              <a:ext cx="10058400" cy="5838808"/>
            </a:xfrm>
            <a:prstGeom prst="rect">
              <a:avLst/>
            </a:prstGeom>
          </p:spPr>
        </p:pic>
        <p:sp>
          <p:nvSpPr>
            <p:cNvPr id="7" name="Szövegdoboz 6"/>
            <p:cNvSpPr txBox="1"/>
            <p:nvPr/>
          </p:nvSpPr>
          <p:spPr>
            <a:xfrm>
              <a:off x="6012493" y="3854111"/>
              <a:ext cx="5825546" cy="2769989"/>
            </a:xfrm>
            <a:prstGeom prst="rect">
              <a:avLst/>
            </a:prstGeom>
            <a:solidFill>
              <a:schemeClr val="accent1">
                <a:lumMod val="40000"/>
                <a:lumOff val="60000"/>
              </a:schemeClr>
            </a:solidFill>
          </p:spPr>
          <p:txBody>
            <a:bodyPr wrap="square" rtlCol="0">
              <a:spAutoFit/>
            </a:bodyPr>
            <a:lstStyle/>
            <a:p>
              <a:r>
                <a:rPr lang="hu-HU" dirty="0" smtClean="0"/>
                <a:t>            </a:t>
              </a:r>
            </a:p>
            <a:p>
              <a:r>
                <a:rPr lang="hu-HU" dirty="0" smtClean="0"/>
                <a:t>        </a:t>
              </a:r>
            </a:p>
            <a:p>
              <a:r>
                <a:rPr lang="hu-HU" dirty="0" smtClean="0"/>
                <a:t>                </a:t>
              </a:r>
              <a:r>
                <a:rPr lang="en-US" sz="2000" b="1" dirty="0" smtClean="0"/>
                <a:t>SAFNWC Cloud Top Height</a:t>
              </a:r>
            </a:p>
            <a:p>
              <a:endParaRPr lang="en-US" sz="2000" b="1" dirty="0" smtClean="0"/>
            </a:p>
            <a:p>
              <a:r>
                <a:rPr lang="en-US" sz="2000" b="1" dirty="0" smtClean="0"/>
                <a:t>               </a:t>
              </a:r>
              <a:r>
                <a:rPr lang="en-US" sz="2000" dirty="0" smtClean="0"/>
                <a:t>SAFNWC Cloud Type (input)</a:t>
              </a:r>
            </a:p>
            <a:p>
              <a:endParaRPr lang="en-US" sz="2000" dirty="0" smtClean="0"/>
            </a:p>
            <a:p>
              <a:r>
                <a:rPr lang="en-US" sz="2000" dirty="0" smtClean="0"/>
                <a:t>               HRV Cloud RGB composite ( for comparison)</a:t>
              </a:r>
            </a:p>
            <a:p>
              <a:endParaRPr lang="hu-HU" sz="2000" dirty="0" smtClean="0"/>
            </a:p>
            <a:p>
              <a:endParaRPr lang="hu-HU" dirty="0" smtClean="0"/>
            </a:p>
          </p:txBody>
        </p:sp>
        <p:sp>
          <p:nvSpPr>
            <p:cNvPr id="8" name="Felfelé nyíl 7"/>
            <p:cNvSpPr/>
            <p:nvPr/>
          </p:nvSpPr>
          <p:spPr>
            <a:xfrm>
              <a:off x="6491093" y="4167290"/>
              <a:ext cx="279437" cy="5103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Felfelé nyíl 8"/>
            <p:cNvSpPr/>
            <p:nvPr/>
          </p:nvSpPr>
          <p:spPr>
            <a:xfrm rot="19031806">
              <a:off x="6458084" y="4823254"/>
              <a:ext cx="279437" cy="5103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Felfelé nyíl 9"/>
            <p:cNvSpPr/>
            <p:nvPr/>
          </p:nvSpPr>
          <p:spPr>
            <a:xfrm rot="16200000">
              <a:off x="6478807" y="5558618"/>
              <a:ext cx="279437" cy="5103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1"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667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Cloud top height estimation methods</a:t>
            </a:r>
          </a:p>
        </p:txBody>
      </p:sp>
      <p:sp>
        <p:nvSpPr>
          <p:cNvPr id="5" name="BlokTextu 4"/>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sp>
        <p:nvSpPr>
          <p:cNvPr id="2" name="BlokTextu 1"/>
          <p:cNvSpPr txBox="1"/>
          <p:nvPr/>
        </p:nvSpPr>
        <p:spPr>
          <a:xfrm flipH="1">
            <a:off x="601980" y="895350"/>
            <a:ext cx="9517380" cy="369332"/>
          </a:xfrm>
          <a:prstGeom prst="rect">
            <a:avLst/>
          </a:prstGeom>
          <a:noFill/>
        </p:spPr>
        <p:txBody>
          <a:bodyPr wrap="square" rtlCol="0">
            <a:spAutoFit/>
          </a:bodyPr>
          <a:lstStyle/>
          <a:p>
            <a:r>
              <a:rPr lang="en-US" dirty="0">
                <a:solidFill>
                  <a:srgbClr val="0070C0"/>
                </a:solidFill>
              </a:rPr>
              <a:t>(</a:t>
            </a:r>
            <a:r>
              <a:rPr lang="en-US" dirty="0" smtClean="0">
                <a:solidFill>
                  <a:srgbClr val="0070C0"/>
                </a:solidFill>
              </a:rPr>
              <a:t>C5.2) </a:t>
            </a:r>
            <a:r>
              <a:rPr lang="en-US" b="1" dirty="0"/>
              <a:t>VIS cloud shadows length </a:t>
            </a:r>
            <a:r>
              <a:rPr lang="en-US" b="1" dirty="0" smtClean="0"/>
              <a:t>measurements</a:t>
            </a:r>
          </a:p>
        </p:txBody>
      </p:sp>
      <p:sp>
        <p:nvSpPr>
          <p:cNvPr id="6" name="BlokTextu 5"/>
          <p:cNvSpPr txBox="1"/>
          <p:nvPr/>
        </p:nvSpPr>
        <p:spPr>
          <a:xfrm>
            <a:off x="1144588" y="1379637"/>
            <a:ext cx="4384855" cy="369332"/>
          </a:xfrm>
          <a:prstGeom prst="rect">
            <a:avLst/>
          </a:prstGeom>
          <a:noFill/>
        </p:spPr>
        <p:txBody>
          <a:bodyPr wrap="none" rtlCol="0">
            <a:spAutoFit/>
          </a:bodyPr>
          <a:lstStyle/>
          <a:p>
            <a:r>
              <a:rPr lang="en-US" dirty="0"/>
              <a:t>Estimation of geometrical cloud top heights: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224" y="2670800"/>
            <a:ext cx="4285799" cy="317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67" y="3564218"/>
            <a:ext cx="4097570" cy="317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BlokTextu 8"/>
          <p:cNvSpPr txBox="1"/>
          <p:nvPr/>
        </p:nvSpPr>
        <p:spPr>
          <a:xfrm>
            <a:off x="2485224" y="5814663"/>
            <a:ext cx="3483900" cy="646331"/>
          </a:xfrm>
          <a:prstGeom prst="rect">
            <a:avLst/>
          </a:prstGeom>
          <a:noFill/>
        </p:spPr>
        <p:txBody>
          <a:bodyPr wrap="square" rtlCol="0">
            <a:spAutoFit/>
          </a:bodyPr>
          <a:lstStyle/>
          <a:p>
            <a:r>
              <a:rPr lang="sk-SK" dirty="0" err="1"/>
              <a:t>Photo</a:t>
            </a:r>
            <a:r>
              <a:rPr lang="sk-SK" dirty="0"/>
              <a:t>: Ján Kaňák, 31.5.2005 18:19UTC,</a:t>
            </a:r>
            <a:r>
              <a:rPr lang="en-US" dirty="0"/>
              <a:t> </a:t>
            </a:r>
            <a:r>
              <a:rPr lang="sk-SK" dirty="0"/>
              <a:t>Bratislava,  </a:t>
            </a:r>
            <a:r>
              <a:rPr lang="en-US" dirty="0"/>
              <a:t>NW - view</a:t>
            </a:r>
          </a:p>
        </p:txBody>
      </p:sp>
      <p:sp>
        <p:nvSpPr>
          <p:cNvPr id="10" name="Obdĺžnik 9"/>
          <p:cNvSpPr/>
          <p:nvPr/>
        </p:nvSpPr>
        <p:spPr>
          <a:xfrm>
            <a:off x="7841332" y="2893546"/>
            <a:ext cx="2501511" cy="646331"/>
          </a:xfrm>
          <a:prstGeom prst="rect">
            <a:avLst/>
          </a:prstGeom>
        </p:spPr>
        <p:txBody>
          <a:bodyPr wrap="square">
            <a:spAutoFit/>
          </a:bodyPr>
          <a:lstStyle/>
          <a:p>
            <a:pPr algn="r"/>
            <a:r>
              <a:rPr lang="sk-SK" dirty="0"/>
              <a:t>MSG</a:t>
            </a:r>
            <a:r>
              <a:rPr lang="en-US" dirty="0"/>
              <a:t> channel</a:t>
            </a:r>
            <a:r>
              <a:rPr lang="sk-SK" dirty="0"/>
              <a:t> 12</a:t>
            </a:r>
            <a:r>
              <a:rPr lang="en-US" dirty="0"/>
              <a:t> </a:t>
            </a:r>
            <a:r>
              <a:rPr lang="sk-SK" dirty="0"/>
              <a:t>(HRV)</a:t>
            </a:r>
            <a:endParaRPr lang="en-US" dirty="0"/>
          </a:p>
          <a:p>
            <a:pPr algn="r"/>
            <a:r>
              <a:rPr lang="sk-SK" dirty="0"/>
              <a:t>31.5.2005</a:t>
            </a:r>
            <a:r>
              <a:rPr lang="en-US" dirty="0"/>
              <a:t> 18:15 UTC</a:t>
            </a:r>
          </a:p>
        </p:txBody>
      </p:sp>
      <p:cxnSp>
        <p:nvCxnSpPr>
          <p:cNvPr id="11" name="Rovná spojovacia šípka 10"/>
          <p:cNvCxnSpPr/>
          <p:nvPr/>
        </p:nvCxnSpPr>
        <p:spPr>
          <a:xfrm>
            <a:off x="4892753" y="4032148"/>
            <a:ext cx="2516531" cy="1379937"/>
          </a:xfrm>
          <a:prstGeom prst="straightConnector1">
            <a:avLst/>
          </a:prstGeom>
          <a:ln w="6032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628" y="1811685"/>
            <a:ext cx="1749081" cy="183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BlokTextu 12"/>
          <p:cNvSpPr txBox="1"/>
          <p:nvPr/>
        </p:nvSpPr>
        <p:spPr>
          <a:xfrm>
            <a:off x="3253709" y="1811685"/>
            <a:ext cx="3517314" cy="923330"/>
          </a:xfrm>
          <a:prstGeom prst="rect">
            <a:avLst/>
          </a:prstGeom>
          <a:noFill/>
        </p:spPr>
        <p:txBody>
          <a:bodyPr wrap="square" rtlCol="0">
            <a:spAutoFit/>
          </a:bodyPr>
          <a:lstStyle/>
          <a:p>
            <a:r>
              <a:rPr lang="en-US" dirty="0"/>
              <a:t>Well known method for estimation of object height using measuring shadow length</a:t>
            </a:r>
          </a:p>
        </p:txBody>
      </p:sp>
      <p:sp>
        <p:nvSpPr>
          <p:cNvPr id="14" name="BlokTextu 13"/>
          <p:cNvSpPr txBox="1"/>
          <p:nvPr/>
        </p:nvSpPr>
        <p:spPr>
          <a:xfrm>
            <a:off x="1144588" y="3899917"/>
            <a:ext cx="1594619" cy="1077218"/>
          </a:xfrm>
          <a:prstGeom prst="rect">
            <a:avLst/>
          </a:prstGeom>
          <a:noFill/>
        </p:spPr>
        <p:txBody>
          <a:bodyPr wrap="square" rtlCol="0">
            <a:spAutoFit/>
          </a:bodyPr>
          <a:lstStyle/>
          <a:p>
            <a:r>
              <a:rPr lang="en-US" sz="1600" dirty="0"/>
              <a:t>Method equivalent to crater’s depth measurement</a:t>
            </a:r>
          </a:p>
        </p:txBody>
      </p:sp>
      <p:cxnSp>
        <p:nvCxnSpPr>
          <p:cNvPr id="15" name="Rovná spojovacia šípka 14"/>
          <p:cNvCxnSpPr/>
          <p:nvPr/>
        </p:nvCxnSpPr>
        <p:spPr>
          <a:xfrm>
            <a:off x="8046639" y="5164703"/>
            <a:ext cx="428625" cy="2473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ovná spojovacia šípka 18"/>
          <p:cNvCxnSpPr/>
          <p:nvPr/>
        </p:nvCxnSpPr>
        <p:spPr>
          <a:xfrm flipH="1">
            <a:off x="2512924" y="2527300"/>
            <a:ext cx="420776" cy="1684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9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fltVal val="0"/>
                                          </p:val>
                                        </p:tav>
                                        <p:tav tm="100000">
                                          <p:val>
                                            <p:strVal val="#ppt_w"/>
                                          </p:val>
                                        </p:tav>
                                      </p:tavLst>
                                    </p:anim>
                                    <p:anim calcmode="lin" valueType="num">
                                      <p:cBhvr>
                                        <p:cTn id="19" dur="2000" fill="hold"/>
                                        <p:tgtEl>
                                          <p:spTgt spid="11"/>
                                        </p:tgtEl>
                                        <p:attrNameLst>
                                          <p:attrName>ppt_h</p:attrName>
                                        </p:attrNameLst>
                                      </p:cBhvr>
                                      <p:tavLst>
                                        <p:tav tm="0">
                                          <p:val>
                                            <p:fltVal val="0"/>
                                          </p:val>
                                        </p:tav>
                                        <p:tav tm="100000">
                                          <p:val>
                                            <p:strVal val="#ppt_h"/>
                                          </p:val>
                                        </p:tav>
                                      </p:tavLst>
                                    </p:anim>
                                    <p:animEffect transition="in" filter="fade">
                                      <p:cBhvr>
                                        <p:cTn id="20" dur="2000"/>
                                        <p:tgtEl>
                                          <p:spTgt spid="11"/>
                                        </p:tgtEl>
                                      </p:cBhvr>
                                    </p:animEffect>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Cloud top height estimation methods</a:t>
            </a:r>
          </a:p>
        </p:txBody>
      </p:sp>
      <p:sp>
        <p:nvSpPr>
          <p:cNvPr id="5" name="BlokTextu 4"/>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sp>
        <p:nvSpPr>
          <p:cNvPr id="2" name="BlokTextu 1"/>
          <p:cNvSpPr txBox="1"/>
          <p:nvPr/>
        </p:nvSpPr>
        <p:spPr>
          <a:xfrm flipH="1">
            <a:off x="601980" y="895350"/>
            <a:ext cx="9517380" cy="369332"/>
          </a:xfrm>
          <a:prstGeom prst="rect">
            <a:avLst/>
          </a:prstGeom>
          <a:noFill/>
        </p:spPr>
        <p:txBody>
          <a:bodyPr wrap="square" rtlCol="0">
            <a:spAutoFit/>
          </a:bodyPr>
          <a:lstStyle/>
          <a:p>
            <a:r>
              <a:rPr lang="en-US" dirty="0">
                <a:solidFill>
                  <a:srgbClr val="0070C0"/>
                </a:solidFill>
              </a:rPr>
              <a:t>(</a:t>
            </a:r>
            <a:r>
              <a:rPr lang="en-US" dirty="0" smtClean="0">
                <a:solidFill>
                  <a:srgbClr val="0070C0"/>
                </a:solidFill>
              </a:rPr>
              <a:t>C5.2) </a:t>
            </a:r>
            <a:r>
              <a:rPr lang="en-US" b="1" dirty="0"/>
              <a:t>VIS cloud shadows length </a:t>
            </a:r>
            <a:r>
              <a:rPr lang="en-US" b="1" dirty="0" smtClean="0"/>
              <a:t>measurements for OT lapse rate estimation:</a:t>
            </a:r>
          </a:p>
        </p:txBody>
      </p:sp>
      <p:sp>
        <p:nvSpPr>
          <p:cNvPr id="17" name="BlokTextu 16"/>
          <p:cNvSpPr txBox="1"/>
          <p:nvPr/>
        </p:nvSpPr>
        <p:spPr>
          <a:xfrm>
            <a:off x="577948" y="1436542"/>
            <a:ext cx="5423601" cy="646331"/>
          </a:xfrm>
          <a:prstGeom prst="rect">
            <a:avLst/>
          </a:prstGeom>
          <a:noFill/>
        </p:spPr>
        <p:txBody>
          <a:bodyPr wrap="none" rtlCol="0">
            <a:spAutoFit/>
          </a:bodyPr>
          <a:lstStyle/>
          <a:p>
            <a:r>
              <a:rPr lang="en-US" dirty="0"/>
              <a:t>Detection of tropopause overshooting storm tops (OT)</a:t>
            </a:r>
          </a:p>
          <a:p>
            <a:r>
              <a:rPr lang="en-US" dirty="0"/>
              <a:t>and estimation of their interior temperature gradient </a:t>
            </a:r>
            <a:r>
              <a:rPr lang="el-GR" b="1" dirty="0"/>
              <a:t>Γ </a:t>
            </a:r>
            <a:r>
              <a:rPr lang="en-US" dirty="0"/>
              <a:t>:</a:t>
            </a:r>
          </a:p>
        </p:txBody>
      </p:sp>
      <p:sp>
        <p:nvSpPr>
          <p:cNvPr id="18" name="BlokTextu 17"/>
          <p:cNvSpPr txBox="1"/>
          <p:nvPr/>
        </p:nvSpPr>
        <p:spPr>
          <a:xfrm>
            <a:off x="636142" y="2147787"/>
            <a:ext cx="2643416" cy="646331"/>
          </a:xfrm>
          <a:prstGeom prst="rect">
            <a:avLst/>
          </a:prstGeom>
          <a:noFill/>
        </p:spPr>
        <p:txBody>
          <a:bodyPr wrap="none" rtlCol="0">
            <a:spAutoFit/>
          </a:bodyPr>
          <a:lstStyle/>
          <a:p>
            <a:r>
              <a:rPr lang="en-US" dirty="0"/>
              <a:t>Dry adiabatic lapse rate or</a:t>
            </a:r>
            <a:endParaRPr lang="sk-SK" dirty="0"/>
          </a:p>
          <a:p>
            <a:r>
              <a:rPr lang="en-US" dirty="0"/>
              <a:t>temperature</a:t>
            </a:r>
            <a:r>
              <a:rPr lang="sk-SK" dirty="0"/>
              <a:t> gradient:</a:t>
            </a:r>
            <a:endParaRPr lang="en-US" dirty="0"/>
          </a:p>
        </p:txBody>
      </p:sp>
      <p:sp>
        <p:nvSpPr>
          <p:cNvPr id="20" name="BlokTextu 19"/>
          <p:cNvSpPr txBox="1"/>
          <p:nvPr/>
        </p:nvSpPr>
        <p:spPr>
          <a:xfrm>
            <a:off x="632428" y="3589944"/>
            <a:ext cx="2720745" cy="646331"/>
          </a:xfrm>
          <a:prstGeom prst="rect">
            <a:avLst/>
          </a:prstGeom>
          <a:noFill/>
        </p:spPr>
        <p:txBody>
          <a:bodyPr wrap="none" rtlCol="0">
            <a:spAutoFit/>
          </a:bodyPr>
          <a:lstStyle/>
          <a:p>
            <a:r>
              <a:rPr lang="en-US" dirty="0"/>
              <a:t>Wet</a:t>
            </a:r>
            <a:r>
              <a:rPr lang="sk-SK" dirty="0"/>
              <a:t>-</a:t>
            </a:r>
            <a:r>
              <a:rPr lang="sk-SK" dirty="0" err="1"/>
              <a:t>adiabatic</a:t>
            </a:r>
            <a:r>
              <a:rPr lang="sk-SK" dirty="0"/>
              <a:t> </a:t>
            </a:r>
            <a:r>
              <a:rPr lang="en-US" dirty="0"/>
              <a:t>lapse rate or</a:t>
            </a:r>
            <a:endParaRPr lang="sk-SK" dirty="0"/>
          </a:p>
          <a:p>
            <a:r>
              <a:rPr lang="en-US" dirty="0"/>
              <a:t>temperature </a:t>
            </a:r>
            <a:r>
              <a:rPr lang="sk-SK" dirty="0"/>
              <a:t>gradient</a:t>
            </a:r>
            <a:r>
              <a:rPr lang="en-US" dirty="0"/>
              <a:t>:</a:t>
            </a:r>
          </a:p>
        </p:txBody>
      </p:sp>
      <p:graphicFrame>
        <p:nvGraphicFramePr>
          <p:cNvPr id="21" name="Tabuľka 20"/>
          <p:cNvGraphicFramePr>
            <a:graphicFrameLocks noGrp="1"/>
          </p:cNvGraphicFramePr>
          <p:nvPr>
            <p:extLst>
              <p:ext uri="{D42A27DB-BD31-4B8C-83A1-F6EECF244321}">
                <p14:modId xmlns:p14="http://schemas.microsoft.com/office/powerpoint/2010/main" val="1541786683"/>
              </p:ext>
            </p:extLst>
          </p:nvPr>
        </p:nvGraphicFramePr>
        <p:xfrm>
          <a:off x="5191244" y="2250575"/>
          <a:ext cx="2880320" cy="2865120"/>
        </p:xfrm>
        <a:graphic>
          <a:graphicData uri="http://schemas.openxmlformats.org/drawingml/2006/table">
            <a:tbl>
              <a:tblPr/>
              <a:tblGrid>
                <a:gridCol w="1473652">
                  <a:extLst>
                    <a:ext uri="{9D8B030D-6E8A-4147-A177-3AD203B41FA5}">
                      <a16:colId xmlns="" xmlns:a16="http://schemas.microsoft.com/office/drawing/2014/main" val="20000"/>
                    </a:ext>
                  </a:extLst>
                </a:gridCol>
                <a:gridCol w="1406668">
                  <a:extLst>
                    <a:ext uri="{9D8B030D-6E8A-4147-A177-3AD203B41FA5}">
                      <a16:colId xmlns="" xmlns:a16="http://schemas.microsoft.com/office/drawing/2014/main" val="20001"/>
                    </a:ext>
                  </a:extLst>
                </a:gridCol>
              </a:tblGrid>
              <a:tr h="0">
                <a:tc>
                  <a:txBody>
                    <a:bodyPr/>
                    <a:lstStyle/>
                    <a:p>
                      <a:pPr algn="ctr"/>
                      <a:r>
                        <a:rPr lang="en-US" sz="1400" dirty="0">
                          <a:effectLst/>
                        </a:rPr>
                        <a:t>Height</a:t>
                      </a:r>
                      <a:r>
                        <a:rPr lang="sk-SK" sz="1400" dirty="0">
                          <a:effectLst/>
                        </a:rPr>
                        <a:t> </a:t>
                      </a:r>
                      <a:r>
                        <a:rPr lang="en-US" sz="1400" dirty="0">
                          <a:effectLst/>
                        </a:rPr>
                        <a:t>in</a:t>
                      </a:r>
                      <a:r>
                        <a:rPr lang="sk-SK" sz="1400" dirty="0">
                          <a:effectLst/>
                        </a:rPr>
                        <a:t> </a:t>
                      </a:r>
                      <a:r>
                        <a:rPr lang="en-US" sz="1400" noProof="0" dirty="0">
                          <a:effectLst/>
                        </a:rPr>
                        <a:t>atmosphere</a:t>
                      </a:r>
                      <a:br>
                        <a:rPr lang="en-US" sz="1400" noProof="0" dirty="0">
                          <a:effectLst/>
                        </a:rPr>
                      </a:br>
                      <a:r>
                        <a:rPr lang="en-US" sz="1400" dirty="0">
                          <a:effectLst/>
                        </a:rPr>
                        <a:t>[m]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400" baseline="0" dirty="0">
                          <a:effectLst/>
                        </a:rPr>
                        <a:t>Wet</a:t>
                      </a:r>
                      <a:r>
                        <a:rPr lang="sk-SK" sz="1400" baseline="0" dirty="0">
                          <a:effectLst/>
                        </a:rPr>
                        <a:t> </a:t>
                      </a:r>
                      <a:r>
                        <a:rPr lang="en-US" sz="1400" baseline="0" dirty="0">
                          <a:effectLst/>
                        </a:rPr>
                        <a:t>Lapse Rate [</a:t>
                      </a:r>
                      <a:r>
                        <a:rPr lang="en-US" sz="1400" dirty="0">
                          <a:effectLst/>
                        </a:rPr>
                        <a:t>K/km]</a:t>
                      </a:r>
                    </a:p>
                    <a:p>
                      <a:pPr algn="ctr"/>
                      <a:r>
                        <a:rPr lang="en-US" sz="1400" dirty="0">
                          <a:effectLst/>
                        </a:rPr>
                        <a:t>(Temp. gradient)</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extLst>
                  <a:ext uri="{0D108BD9-81ED-4DB2-BD59-A6C34878D82A}">
                    <a16:rowId xmlns="" xmlns:a16="http://schemas.microsoft.com/office/drawing/2014/main" val="10000"/>
                  </a:ext>
                </a:extLst>
              </a:tr>
              <a:tr h="0">
                <a:tc>
                  <a:txBody>
                    <a:bodyPr/>
                    <a:lstStyle/>
                    <a:p>
                      <a:pPr algn="ctr"/>
                      <a:r>
                        <a:rPr lang="en-US" sz="1400" dirty="0">
                          <a:effectLst/>
                        </a:rPr>
                        <a:t>0 to 11000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-6.5</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1"/>
                  </a:ext>
                </a:extLst>
              </a:tr>
              <a:tr h="0">
                <a:tc>
                  <a:txBody>
                    <a:bodyPr/>
                    <a:lstStyle/>
                    <a:p>
                      <a:pPr algn="ctr"/>
                      <a:r>
                        <a:rPr lang="en-US" sz="1400" dirty="0">
                          <a:effectLst/>
                        </a:rPr>
                        <a:t>11000 to 20000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2"/>
                  </a:ext>
                </a:extLst>
              </a:tr>
              <a:tr h="0">
                <a:tc>
                  <a:txBody>
                    <a:bodyPr/>
                    <a:lstStyle/>
                    <a:p>
                      <a:pPr algn="ctr"/>
                      <a:r>
                        <a:rPr lang="en-US" sz="1400" dirty="0">
                          <a:effectLst/>
                        </a:rPr>
                        <a:t>20000 to 32000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1.0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3"/>
                  </a:ext>
                </a:extLst>
              </a:tr>
              <a:tr h="0">
                <a:tc>
                  <a:txBody>
                    <a:bodyPr/>
                    <a:lstStyle/>
                    <a:p>
                      <a:pPr algn="ctr"/>
                      <a:r>
                        <a:rPr lang="en-US" sz="1400" dirty="0">
                          <a:effectLst/>
                        </a:rPr>
                        <a:t>32000 to 47000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2.8</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4"/>
                  </a:ext>
                </a:extLst>
              </a:tr>
              <a:tr h="0">
                <a:tc>
                  <a:txBody>
                    <a:bodyPr/>
                    <a:lstStyle/>
                    <a:p>
                      <a:pPr algn="ctr"/>
                      <a:r>
                        <a:rPr lang="en-US" sz="1400" dirty="0">
                          <a:effectLst/>
                        </a:rPr>
                        <a:t>47000 to 51000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5"/>
                  </a:ext>
                </a:extLst>
              </a:tr>
              <a:tr h="0">
                <a:tc>
                  <a:txBody>
                    <a:bodyPr/>
                    <a:lstStyle/>
                    <a:p>
                      <a:pPr algn="ctr"/>
                      <a:r>
                        <a:rPr lang="en-US" sz="1400" dirty="0">
                          <a:effectLst/>
                        </a:rPr>
                        <a:t>51000 to 71000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-2.8</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6"/>
                  </a:ext>
                </a:extLst>
              </a:tr>
              <a:tr h="0">
                <a:tc>
                  <a:txBody>
                    <a:bodyPr/>
                    <a:lstStyle/>
                    <a:p>
                      <a:pPr algn="ctr"/>
                      <a:r>
                        <a:rPr lang="en-US" sz="1400" dirty="0">
                          <a:effectLst/>
                        </a:rPr>
                        <a:t>71000 to 85000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ctr"/>
                      <a:r>
                        <a:rPr lang="en-US" sz="1400" dirty="0">
                          <a:effectLst/>
                        </a:rPr>
                        <a:t>-2.0</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 xmlns:a16="http://schemas.microsoft.com/office/drawing/2014/main" val="10007"/>
                  </a:ext>
                </a:extLst>
              </a:tr>
            </a:tbl>
          </a:graphicData>
        </a:graphic>
      </p:graphicFrame>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415" y="4235708"/>
            <a:ext cx="2986905" cy="180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19" y="2858609"/>
            <a:ext cx="3124746" cy="68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ál 23"/>
          <p:cNvSpPr/>
          <p:nvPr/>
        </p:nvSpPr>
        <p:spPr>
          <a:xfrm>
            <a:off x="3004881" y="4239736"/>
            <a:ext cx="386000" cy="853927"/>
          </a:xfrm>
          <a:prstGeom prst="ellipse">
            <a:avLst/>
          </a:prstGeom>
          <a:noFill/>
          <a:ln w="412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ál 24"/>
          <p:cNvSpPr/>
          <p:nvPr/>
        </p:nvSpPr>
        <p:spPr>
          <a:xfrm>
            <a:off x="3097906" y="5128386"/>
            <a:ext cx="504378" cy="915820"/>
          </a:xfrm>
          <a:prstGeom prst="ellipse">
            <a:avLst/>
          </a:prstGeom>
          <a:noFill/>
          <a:ln w="412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kTextu 25"/>
          <p:cNvSpPr txBox="1"/>
          <p:nvPr/>
        </p:nvSpPr>
        <p:spPr>
          <a:xfrm>
            <a:off x="2327396" y="3259782"/>
            <a:ext cx="1552989" cy="338554"/>
          </a:xfrm>
          <a:prstGeom prst="rect">
            <a:avLst/>
          </a:prstGeom>
          <a:noFill/>
        </p:spPr>
        <p:txBody>
          <a:bodyPr wrap="none" rtlCol="0">
            <a:spAutoFit/>
          </a:bodyPr>
          <a:lstStyle/>
          <a:p>
            <a:r>
              <a:rPr lang="en-US" sz="1600" b="1" dirty="0">
                <a:solidFill>
                  <a:srgbClr val="FF0000"/>
                </a:solidFill>
              </a:rPr>
              <a:t>(constant value)</a:t>
            </a:r>
          </a:p>
        </p:txBody>
      </p:sp>
      <p:sp>
        <p:nvSpPr>
          <p:cNvPr id="27" name="BlokTextu 26"/>
          <p:cNvSpPr txBox="1"/>
          <p:nvPr/>
        </p:nvSpPr>
        <p:spPr>
          <a:xfrm>
            <a:off x="3576535" y="5405361"/>
            <a:ext cx="5820504" cy="338554"/>
          </a:xfrm>
          <a:prstGeom prst="rect">
            <a:avLst/>
          </a:prstGeom>
          <a:noFill/>
        </p:spPr>
        <p:txBody>
          <a:bodyPr wrap="none" rtlCol="0">
            <a:spAutoFit/>
          </a:bodyPr>
          <a:lstStyle/>
          <a:p>
            <a:r>
              <a:rPr lang="en-US" sz="1600" b="1" dirty="0">
                <a:solidFill>
                  <a:srgbClr val="FF0000"/>
                </a:solidFill>
              </a:rPr>
              <a:t>-depends on (T)</a:t>
            </a:r>
            <a:r>
              <a:rPr lang="en-US" sz="1600" b="1" dirty="0" err="1">
                <a:solidFill>
                  <a:srgbClr val="FF0000"/>
                </a:solidFill>
              </a:rPr>
              <a:t>emperature</a:t>
            </a:r>
            <a:r>
              <a:rPr lang="en-US" sz="1600" b="1" dirty="0">
                <a:solidFill>
                  <a:srgbClr val="FF0000"/>
                </a:solidFill>
              </a:rPr>
              <a:t> and mixing (r)</a:t>
            </a:r>
            <a:r>
              <a:rPr lang="en-US" sz="1600" b="1" dirty="0" err="1">
                <a:solidFill>
                  <a:srgbClr val="FF0000"/>
                </a:solidFill>
              </a:rPr>
              <a:t>atio</a:t>
            </a:r>
            <a:r>
              <a:rPr lang="en-US" sz="1600" b="1" dirty="0">
                <a:solidFill>
                  <a:srgbClr val="FF0000"/>
                </a:solidFill>
              </a:rPr>
              <a:t> of water and dry air</a:t>
            </a:r>
          </a:p>
        </p:txBody>
      </p:sp>
      <p:pic>
        <p:nvPicPr>
          <p:cNvPr id="28" name="Picture 2" descr="File:AtmTempProf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40" y="2178567"/>
            <a:ext cx="2743036" cy="30143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5610" y="1605831"/>
            <a:ext cx="7956376" cy="407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BlokTextu 29"/>
          <p:cNvSpPr txBox="1"/>
          <p:nvPr/>
        </p:nvSpPr>
        <p:spPr>
          <a:xfrm>
            <a:off x="12555610" y="1112891"/>
            <a:ext cx="2805961" cy="369332"/>
          </a:xfrm>
          <a:prstGeom prst="rect">
            <a:avLst/>
          </a:prstGeom>
          <a:noFill/>
        </p:spPr>
        <p:txBody>
          <a:bodyPr wrap="none" rtlCol="0">
            <a:spAutoFit/>
          </a:bodyPr>
          <a:lstStyle/>
          <a:p>
            <a:r>
              <a:rPr lang="en-US" dirty="0"/>
              <a:t>For comments, if necessary:</a:t>
            </a:r>
          </a:p>
        </p:txBody>
      </p:sp>
      <p:sp>
        <p:nvSpPr>
          <p:cNvPr id="31" name="BlokTextu 30"/>
          <p:cNvSpPr txBox="1"/>
          <p:nvPr/>
        </p:nvSpPr>
        <p:spPr>
          <a:xfrm>
            <a:off x="968136" y="4235708"/>
            <a:ext cx="1471621" cy="307777"/>
          </a:xfrm>
          <a:prstGeom prst="rect">
            <a:avLst/>
          </a:prstGeom>
          <a:noFill/>
        </p:spPr>
        <p:txBody>
          <a:bodyPr wrap="none" rtlCol="0">
            <a:spAutoFit/>
          </a:bodyPr>
          <a:lstStyle/>
          <a:p>
            <a:r>
              <a:rPr lang="en-US" sz="1400" dirty="0">
                <a:solidFill>
                  <a:srgbClr val="FF0000"/>
                </a:solidFill>
              </a:rPr>
              <a:t>Vaporization heat</a:t>
            </a:r>
          </a:p>
        </p:txBody>
      </p:sp>
      <p:sp>
        <p:nvSpPr>
          <p:cNvPr id="32" name="BlokTextu 31"/>
          <p:cNvSpPr txBox="1"/>
          <p:nvPr/>
        </p:nvSpPr>
        <p:spPr>
          <a:xfrm>
            <a:off x="856458" y="4652994"/>
            <a:ext cx="671274" cy="307777"/>
          </a:xfrm>
          <a:prstGeom prst="rect">
            <a:avLst/>
          </a:prstGeom>
          <a:noFill/>
        </p:spPr>
        <p:txBody>
          <a:bodyPr wrap="none" rtlCol="0">
            <a:spAutoFit/>
          </a:bodyPr>
          <a:lstStyle/>
          <a:p>
            <a:r>
              <a:rPr lang="en-US" sz="1400" dirty="0">
                <a:solidFill>
                  <a:srgbClr val="FF0000"/>
                </a:solidFill>
              </a:rPr>
              <a:t>Dry air</a:t>
            </a:r>
          </a:p>
        </p:txBody>
      </p:sp>
      <p:sp>
        <p:nvSpPr>
          <p:cNvPr id="33" name="BlokTextu 32"/>
          <p:cNvSpPr txBox="1"/>
          <p:nvPr/>
        </p:nvSpPr>
        <p:spPr>
          <a:xfrm>
            <a:off x="846430" y="5808437"/>
            <a:ext cx="1092350" cy="307777"/>
          </a:xfrm>
          <a:prstGeom prst="rect">
            <a:avLst/>
          </a:prstGeom>
          <a:noFill/>
        </p:spPr>
        <p:txBody>
          <a:bodyPr wrap="none" rtlCol="0">
            <a:spAutoFit/>
          </a:bodyPr>
          <a:lstStyle/>
          <a:p>
            <a:r>
              <a:rPr lang="en-US" sz="1400" dirty="0">
                <a:solidFill>
                  <a:srgbClr val="FF0000"/>
                </a:solidFill>
              </a:rPr>
              <a:t>Water vapor</a:t>
            </a:r>
          </a:p>
        </p:txBody>
      </p:sp>
      <p:cxnSp>
        <p:nvCxnSpPr>
          <p:cNvPr id="34" name="Rovná spojovacia šípka 33"/>
          <p:cNvCxnSpPr/>
          <p:nvPr/>
        </p:nvCxnSpPr>
        <p:spPr>
          <a:xfrm>
            <a:off x="2378148" y="4399469"/>
            <a:ext cx="288032" cy="7200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Rovná spojovacia šípka 34"/>
          <p:cNvCxnSpPr>
            <a:stCxn id="32" idx="3"/>
          </p:cNvCxnSpPr>
          <p:nvPr/>
        </p:nvCxnSpPr>
        <p:spPr>
          <a:xfrm>
            <a:off x="1527732" y="4806883"/>
            <a:ext cx="994432" cy="1538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Rovná spojovacia šípka 35"/>
          <p:cNvCxnSpPr>
            <a:stCxn id="33" idx="3"/>
          </p:cNvCxnSpPr>
          <p:nvPr/>
        </p:nvCxnSpPr>
        <p:spPr>
          <a:xfrm flipV="1">
            <a:off x="1938780" y="5808437"/>
            <a:ext cx="583384" cy="15388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BlokTextu 36"/>
          <p:cNvSpPr txBox="1"/>
          <p:nvPr/>
        </p:nvSpPr>
        <p:spPr>
          <a:xfrm>
            <a:off x="548533" y="5304381"/>
            <a:ext cx="1109535" cy="307777"/>
          </a:xfrm>
          <a:prstGeom prst="rect">
            <a:avLst/>
          </a:prstGeom>
          <a:noFill/>
        </p:spPr>
        <p:txBody>
          <a:bodyPr wrap="none" rtlCol="0">
            <a:spAutoFit/>
          </a:bodyPr>
          <a:lstStyle/>
          <a:p>
            <a:r>
              <a:rPr lang="en-US" sz="1400" dirty="0">
                <a:solidFill>
                  <a:srgbClr val="FF0000"/>
                </a:solidFill>
              </a:rPr>
              <a:t>Specific heat</a:t>
            </a:r>
          </a:p>
        </p:txBody>
      </p:sp>
      <p:cxnSp>
        <p:nvCxnSpPr>
          <p:cNvPr id="38" name="Rovná spojovacia šípka 37"/>
          <p:cNvCxnSpPr/>
          <p:nvPr/>
        </p:nvCxnSpPr>
        <p:spPr>
          <a:xfrm>
            <a:off x="1586060" y="5468142"/>
            <a:ext cx="144016" cy="14459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Ovál 38"/>
          <p:cNvSpPr/>
          <p:nvPr/>
        </p:nvSpPr>
        <p:spPr>
          <a:xfrm>
            <a:off x="9079676" y="4338807"/>
            <a:ext cx="360040" cy="662460"/>
          </a:xfrm>
          <a:prstGeom prst="ellipse">
            <a:avLst/>
          </a:prstGeom>
          <a:noFill/>
          <a:ln w="412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Rovná spojovacia šípka 39"/>
          <p:cNvCxnSpPr/>
          <p:nvPr/>
        </p:nvCxnSpPr>
        <p:spPr>
          <a:xfrm>
            <a:off x="7575808" y="3471917"/>
            <a:ext cx="1503868" cy="102235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BlokTextu 40"/>
          <p:cNvSpPr txBox="1"/>
          <p:nvPr/>
        </p:nvSpPr>
        <p:spPr>
          <a:xfrm>
            <a:off x="3708934" y="5742506"/>
            <a:ext cx="8267423" cy="1077218"/>
          </a:xfrm>
          <a:prstGeom prst="rect">
            <a:avLst/>
          </a:prstGeom>
          <a:solidFill>
            <a:schemeClr val="bg1"/>
          </a:solidFill>
        </p:spPr>
        <p:txBody>
          <a:bodyPr wrap="square" rtlCol="0">
            <a:spAutoFit/>
          </a:bodyPr>
          <a:lstStyle/>
          <a:p>
            <a:r>
              <a:rPr lang="en-US" sz="1600" dirty="0"/>
              <a:t>In tropopause value of lapse rate is zero. But we measure non-zero value for some </a:t>
            </a:r>
            <a:r>
              <a:rPr lang="en-US" sz="1600" dirty="0" smtClean="0"/>
              <a:t>OTs. </a:t>
            </a:r>
            <a:r>
              <a:rPr lang="en-US" sz="1600" dirty="0"/>
              <a:t>The air inside OT comes from lower tropospheric layers and is influenced by its interior physical processes. Real value of OT lapse rate connected with processes inside updraft </a:t>
            </a:r>
            <a:r>
              <a:rPr lang="en-US" sz="1600" b="1" dirty="0"/>
              <a:t>– precipitation and latent heat generated by condensation of water vapor</a:t>
            </a:r>
            <a:r>
              <a:rPr lang="en-US" sz="1600" dirty="0"/>
              <a:t>.</a:t>
            </a:r>
          </a:p>
        </p:txBody>
      </p:sp>
      <p:pic>
        <p:nvPicPr>
          <p:cNvPr id="42" name="Picture 2" descr="G:\ECSS2017\CreativeCommons_Attribution_Licen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0" y="635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7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 calcmode="lin" valueType="num">
                                      <p:cBhvr>
                                        <p:cTn id="16" dur="1000" fill="hold"/>
                                        <p:tgtEl>
                                          <p:spTgt spid="25"/>
                                        </p:tgtEl>
                                        <p:attrNameLst>
                                          <p:attrName>style.rotation</p:attrName>
                                        </p:attrNameLst>
                                      </p:cBhvr>
                                      <p:tavLst>
                                        <p:tav tm="0">
                                          <p:val>
                                            <p:fltVal val="90"/>
                                          </p:val>
                                        </p:tav>
                                        <p:tav tm="100000">
                                          <p:val>
                                            <p:fltVal val="0"/>
                                          </p:val>
                                        </p:tav>
                                      </p:tavLst>
                                    </p:anim>
                                    <p:animEffect transition="in" filter="fade">
                                      <p:cBhvr>
                                        <p:cTn id="17" dur="1000"/>
                                        <p:tgtEl>
                                          <p:spTgt spid="25"/>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9"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15340" y="16708"/>
            <a:ext cx="10515600" cy="762635"/>
          </a:xfrm>
        </p:spPr>
        <p:txBody>
          <a:bodyPr>
            <a:normAutofit/>
          </a:bodyPr>
          <a:lstStyle/>
          <a:p>
            <a:r>
              <a:rPr lang="en-US" sz="3600" b="1" dirty="0"/>
              <a:t>Historical </a:t>
            </a:r>
            <a:r>
              <a:rPr lang="en-US" sz="3600" b="1" dirty="0" smtClean="0"/>
              <a:t>notes </a:t>
            </a:r>
            <a:r>
              <a:rPr lang="en-US" sz="3600" b="1" dirty="0"/>
              <a:t>about satellite stereoscopic </a:t>
            </a:r>
            <a:r>
              <a:rPr lang="en-US" sz="3600" b="1" dirty="0" smtClean="0"/>
              <a:t>imagery</a:t>
            </a:r>
            <a:endParaRPr lang="en-US" sz="3600" b="1" dirty="0">
              <a:solidFill>
                <a:srgbClr val="0070C0"/>
              </a:solidFill>
            </a:endParaRPr>
          </a:p>
        </p:txBody>
      </p:sp>
      <p:sp>
        <p:nvSpPr>
          <p:cNvPr id="3" name="BlokTextu 2"/>
          <p:cNvSpPr txBox="1"/>
          <p:nvPr/>
        </p:nvSpPr>
        <p:spPr>
          <a:xfrm>
            <a:off x="152400" y="1022441"/>
            <a:ext cx="12039600" cy="52168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Stereoscopic imagery </a:t>
            </a:r>
            <a:r>
              <a:rPr lang="en-US"/>
              <a:t>is </a:t>
            </a:r>
            <a:r>
              <a:rPr lang="en-US" smtClean="0"/>
              <a:t>quite </a:t>
            </a:r>
            <a:r>
              <a:rPr lang="en-US" dirty="0"/>
              <a:t>old and well-known method used for studies of planets of solar system, Moon orography, and various 3D - modelling in biology, geomorphology, human medicine, … in meteorology</a:t>
            </a:r>
          </a:p>
          <a:p>
            <a:pPr marL="285750" indent="-285750">
              <a:spcAft>
                <a:spcPts val="600"/>
              </a:spcAft>
              <a:buFont typeface="Arial" panose="020B0604020202020204" pitchFamily="34" charset="0"/>
              <a:buChar char="•"/>
            </a:pPr>
            <a:r>
              <a:rPr lang="en-US" dirty="0"/>
              <a:t>In meteorology stereoscopic imagery was available already in 1970</a:t>
            </a:r>
            <a:r>
              <a:rPr lang="en-US" baseline="30000" dirty="0"/>
              <a:t>th</a:t>
            </a:r>
            <a:r>
              <a:rPr lang="en-US" dirty="0"/>
              <a:t>, when pair of GOES-E/W satellites was available</a:t>
            </a:r>
          </a:p>
          <a:p>
            <a:pPr marL="285750" indent="-285750">
              <a:spcAft>
                <a:spcPts val="600"/>
              </a:spcAft>
              <a:buFont typeface="Arial" panose="020B0604020202020204" pitchFamily="34" charset="0"/>
              <a:buChar char="•"/>
            </a:pPr>
            <a:r>
              <a:rPr lang="en-US" dirty="0"/>
              <a:t>In 1980</a:t>
            </a:r>
            <a:r>
              <a:rPr lang="en-US" baseline="30000" dirty="0"/>
              <a:t>th</a:t>
            </a:r>
            <a:r>
              <a:rPr lang="en-US" dirty="0"/>
              <a:t> various quantitative methods of stereoscopic data were developed – image remapping and display, cloud top and base height measurements, height contouring, 3D-cloud geometry</a:t>
            </a:r>
          </a:p>
          <a:p>
            <a:pPr marL="285750" indent="-285750">
              <a:spcAft>
                <a:spcPts val="600"/>
              </a:spcAft>
              <a:buFont typeface="Arial" panose="020B0604020202020204" pitchFamily="34" charset="0"/>
              <a:buChar char="•"/>
            </a:pPr>
            <a:r>
              <a:rPr lang="en-US" dirty="0"/>
              <a:t>Dual satellite stereoscopic cloud top measurements depend only on precision of geometric relationships of visible cloud particles</a:t>
            </a:r>
          </a:p>
          <a:p>
            <a:pPr marL="285750" indent="-285750">
              <a:spcAft>
                <a:spcPts val="600"/>
              </a:spcAft>
              <a:buFont typeface="Arial" panose="020B0604020202020204" pitchFamily="34" charset="0"/>
              <a:buChar char="•"/>
            </a:pPr>
            <a:r>
              <a:rPr lang="en-US" dirty="0"/>
              <a:t>IR cloud top estimations depend on cloud emissivity, ambient temperature, lapse rate, local thermodynamic equilibrium</a:t>
            </a:r>
          </a:p>
          <a:p>
            <a:pPr marL="285750" indent="-285750">
              <a:spcAft>
                <a:spcPts val="600"/>
              </a:spcAft>
              <a:buFont typeface="Arial" panose="020B0604020202020204" pitchFamily="34" charset="0"/>
              <a:buChar char="•"/>
            </a:pPr>
            <a:r>
              <a:rPr lang="en-US" dirty="0"/>
              <a:t>Cloud emissivity and air temperature profiles is rather complicated to estimate to obtain real cloud top height values e.g. when using NWCSAF CTH or other similar algorithms</a:t>
            </a:r>
          </a:p>
          <a:p>
            <a:pPr marL="285750" indent="-285750">
              <a:spcAft>
                <a:spcPts val="600"/>
              </a:spcAft>
              <a:buFont typeface="Arial" panose="020B0604020202020204" pitchFamily="34" charset="0"/>
              <a:buChar char="•"/>
            </a:pPr>
            <a:r>
              <a:rPr lang="en-US" dirty="0"/>
              <a:t>Stereoscopic data therefor can be used for validation of other methods of CTH estimation and as a supplementary information</a:t>
            </a:r>
          </a:p>
          <a:p>
            <a:pPr marL="285750" indent="-285750">
              <a:spcAft>
                <a:spcPts val="600"/>
              </a:spcAft>
              <a:buFont typeface="Arial" panose="020B0604020202020204" pitchFamily="34" charset="0"/>
              <a:buChar char="•"/>
            </a:pPr>
            <a:r>
              <a:rPr lang="en-US" dirty="0"/>
              <a:t>Stereo imagery is also useful as essential material for visual cloud fields analyses</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Main assumption: 2D resolution of satellite image, space distance of satellites and common imaging instrument parameters are necessary conditions for visual 3D perception and quantification of vertical layering of atmosphere and clouds</a:t>
            </a:r>
          </a:p>
        </p:txBody>
      </p:sp>
      <p:sp>
        <p:nvSpPr>
          <p:cNvPr id="4" name="BlokTextu 3"/>
          <p:cNvSpPr txBox="1"/>
          <p:nvPr/>
        </p:nvSpPr>
        <p:spPr>
          <a:xfrm>
            <a:off x="152399" y="213360"/>
            <a:ext cx="566181" cy="369332"/>
          </a:xfrm>
          <a:prstGeom prst="rect">
            <a:avLst/>
          </a:prstGeom>
          <a:noFill/>
        </p:spPr>
        <p:txBody>
          <a:bodyPr wrap="none" rtlCol="0">
            <a:spAutoFit/>
          </a:bodyPr>
          <a:lstStyle/>
          <a:p>
            <a:r>
              <a:rPr lang="en-US" dirty="0" smtClean="0">
                <a:solidFill>
                  <a:srgbClr val="0070C0"/>
                </a:solidFill>
              </a:rPr>
              <a:t>(C1)</a:t>
            </a:r>
            <a:endParaRPr lang="en-US" dirty="0">
              <a:solidFill>
                <a:srgbClr val="0070C0"/>
              </a:solidFill>
            </a:endParaRPr>
          </a:p>
        </p:txBody>
      </p:sp>
    </p:spTree>
    <p:extLst>
      <p:ext uri="{BB962C8B-B14F-4D97-AF65-F5344CB8AC3E}">
        <p14:creationId xmlns:p14="http://schemas.microsoft.com/office/powerpoint/2010/main" val="4253380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242060" y="762615"/>
            <a:ext cx="11618595" cy="793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Dual satellites parallax </a:t>
            </a:r>
            <a:r>
              <a:rPr lang="en-US" sz="2800" b="1" dirty="0"/>
              <a:t>– simplified scheme above equator:</a:t>
            </a:r>
          </a:p>
        </p:txBody>
      </p:sp>
      <p:pic>
        <p:nvPicPr>
          <p:cNvPr id="2050" name="Picture 2" descr="G:\c\MSGIODC\Parallax_tool\Parallax_scheme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800" y="1408946"/>
            <a:ext cx="9464400" cy="5353685"/>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460125" y="974506"/>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sp>
        <p:nvSpPr>
          <p:cNvPr id="6"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t>Cloud top height estimation methods</a:t>
            </a:r>
          </a:p>
        </p:txBody>
      </p:sp>
      <p:sp>
        <p:nvSpPr>
          <p:cNvPr id="9" name="BlokTextu 8"/>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pic>
        <p:nvPicPr>
          <p:cNvPr id="7"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336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306" y="1062768"/>
            <a:ext cx="9463193" cy="577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lokTextu 1"/>
          <p:cNvSpPr txBox="1"/>
          <p:nvPr/>
        </p:nvSpPr>
        <p:spPr>
          <a:xfrm>
            <a:off x="6443555" y="5614267"/>
            <a:ext cx="1461169" cy="1323439"/>
          </a:xfrm>
          <a:prstGeom prst="rect">
            <a:avLst/>
          </a:prstGeom>
          <a:noFill/>
        </p:spPr>
        <p:txBody>
          <a:bodyPr wrap="none" rtlCol="0">
            <a:spAutoFit/>
          </a:bodyPr>
          <a:lstStyle/>
          <a:p>
            <a:pPr algn="ctr"/>
            <a:r>
              <a:rPr lang="en-US" sz="1600" dirty="0"/>
              <a:t>49.6 </a:t>
            </a:r>
            <a:r>
              <a:rPr lang="en-US" sz="1600" dirty="0" err="1"/>
              <a:t>deg</a:t>
            </a:r>
            <a:endParaRPr lang="en-US" sz="1600" dirty="0"/>
          </a:p>
          <a:p>
            <a:pPr algn="ctr"/>
            <a:r>
              <a:rPr lang="en-US" sz="1600" dirty="0"/>
              <a:t>2-satellite</a:t>
            </a:r>
          </a:p>
          <a:p>
            <a:pPr algn="ctr"/>
            <a:r>
              <a:rPr lang="en-US" sz="1600" dirty="0"/>
              <a:t>viewing</a:t>
            </a:r>
          </a:p>
          <a:p>
            <a:pPr algn="ctr"/>
            <a:r>
              <a:rPr lang="en-US" sz="1600" dirty="0"/>
              <a:t>angle of</a:t>
            </a:r>
          </a:p>
          <a:p>
            <a:pPr algn="ctr"/>
            <a:r>
              <a:rPr lang="en-US" sz="1600" dirty="0"/>
              <a:t>observed cloud</a:t>
            </a:r>
          </a:p>
        </p:txBody>
      </p:sp>
      <p:sp>
        <p:nvSpPr>
          <p:cNvPr id="6" name="BlokTextu 5"/>
          <p:cNvSpPr txBox="1"/>
          <p:nvPr/>
        </p:nvSpPr>
        <p:spPr>
          <a:xfrm>
            <a:off x="6974637" y="2461492"/>
            <a:ext cx="1027654" cy="830997"/>
          </a:xfrm>
          <a:prstGeom prst="rect">
            <a:avLst/>
          </a:prstGeom>
          <a:noFill/>
        </p:spPr>
        <p:txBody>
          <a:bodyPr wrap="none" rtlCol="0">
            <a:spAutoFit/>
          </a:bodyPr>
          <a:lstStyle/>
          <a:p>
            <a:pPr algn="ctr"/>
            <a:r>
              <a:rPr lang="en-US" sz="1600" dirty="0"/>
              <a:t>2-satellite</a:t>
            </a:r>
          </a:p>
          <a:p>
            <a:pPr algn="ctr"/>
            <a:r>
              <a:rPr lang="en-US" sz="1600" dirty="0"/>
              <a:t>longitude</a:t>
            </a:r>
          </a:p>
          <a:p>
            <a:pPr algn="ctr"/>
            <a:r>
              <a:rPr lang="en-US" sz="1600" dirty="0"/>
              <a:t>difference</a:t>
            </a:r>
          </a:p>
        </p:txBody>
      </p:sp>
      <p:sp>
        <p:nvSpPr>
          <p:cNvPr id="3" name="BlokTextu 2"/>
          <p:cNvSpPr txBox="1"/>
          <p:nvPr/>
        </p:nvSpPr>
        <p:spPr>
          <a:xfrm>
            <a:off x="200025" y="4711184"/>
            <a:ext cx="1196353" cy="369332"/>
          </a:xfrm>
          <a:prstGeom prst="rect">
            <a:avLst/>
          </a:prstGeom>
          <a:noFill/>
        </p:spPr>
        <p:txBody>
          <a:bodyPr wrap="none" rtlCol="0">
            <a:spAutoFit/>
          </a:bodyPr>
          <a:lstStyle/>
          <a:p>
            <a:r>
              <a:rPr lang="en-US" dirty="0" smtClean="0"/>
              <a:t>Measured:</a:t>
            </a:r>
            <a:endParaRPr lang="en-US" dirty="0"/>
          </a:p>
        </p:txBody>
      </p:sp>
      <p:sp>
        <p:nvSpPr>
          <p:cNvPr id="8" name="BlokTextu 7"/>
          <p:cNvSpPr txBox="1"/>
          <p:nvPr/>
        </p:nvSpPr>
        <p:spPr>
          <a:xfrm>
            <a:off x="228600" y="5010150"/>
            <a:ext cx="1226811" cy="369332"/>
          </a:xfrm>
          <a:prstGeom prst="rect">
            <a:avLst/>
          </a:prstGeom>
          <a:noFill/>
        </p:spPr>
        <p:txBody>
          <a:bodyPr wrap="none" rtlCol="0">
            <a:spAutoFit/>
          </a:bodyPr>
          <a:lstStyle/>
          <a:p>
            <a:r>
              <a:rPr lang="en-US" dirty="0"/>
              <a:t>Calculated:</a:t>
            </a:r>
          </a:p>
        </p:txBody>
      </p:sp>
      <p:sp>
        <p:nvSpPr>
          <p:cNvPr id="11" name="Nadpis 1"/>
          <p:cNvSpPr txBox="1">
            <a:spLocks/>
          </p:cNvSpPr>
          <p:nvPr/>
        </p:nvSpPr>
        <p:spPr>
          <a:xfrm>
            <a:off x="1364841" y="518774"/>
            <a:ext cx="11618595" cy="793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Dual satellites parallax </a:t>
            </a:r>
            <a:r>
              <a:rPr lang="en-US" sz="2800" b="1" dirty="0"/>
              <a:t>– simplified scheme above equator:</a:t>
            </a:r>
          </a:p>
        </p:txBody>
      </p:sp>
      <p:sp>
        <p:nvSpPr>
          <p:cNvPr id="12" name="BlokTextu 11"/>
          <p:cNvSpPr txBox="1"/>
          <p:nvPr/>
        </p:nvSpPr>
        <p:spPr>
          <a:xfrm>
            <a:off x="714503" y="730665"/>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sp>
        <p:nvSpPr>
          <p:cNvPr id="13"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Cloud top height estimation methods</a:t>
            </a:r>
          </a:p>
        </p:txBody>
      </p:sp>
      <p:sp>
        <p:nvSpPr>
          <p:cNvPr id="14" name="BlokTextu 13"/>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pic>
        <p:nvPicPr>
          <p:cNvPr id="15"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90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836" y="1171575"/>
            <a:ext cx="8598589" cy="570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lokTextu 4"/>
          <p:cNvSpPr txBox="1"/>
          <p:nvPr/>
        </p:nvSpPr>
        <p:spPr>
          <a:xfrm>
            <a:off x="781050" y="818396"/>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sp>
        <p:nvSpPr>
          <p:cNvPr id="8" name="Nadpis 1"/>
          <p:cNvSpPr txBox="1">
            <a:spLocks/>
          </p:cNvSpPr>
          <p:nvPr/>
        </p:nvSpPr>
        <p:spPr>
          <a:xfrm>
            <a:off x="1565910" y="626110"/>
            <a:ext cx="11618595" cy="793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t>Dual satellites parallax </a:t>
            </a:r>
            <a:r>
              <a:rPr lang="en-US" sz="2800" b="1" dirty="0"/>
              <a:t>– simplified scheme above equator:</a:t>
            </a:r>
          </a:p>
        </p:txBody>
      </p:sp>
      <p:sp>
        <p:nvSpPr>
          <p:cNvPr id="9" name="Nadpis 1"/>
          <p:cNvSpPr txBox="1">
            <a:spLocks/>
          </p:cNvSpPr>
          <p:nvPr/>
        </p:nvSpPr>
        <p:spPr>
          <a:xfrm>
            <a:off x="830579" y="195887"/>
            <a:ext cx="11618595" cy="648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Cloud top height estimation methods</a:t>
            </a:r>
          </a:p>
        </p:txBody>
      </p:sp>
      <p:sp>
        <p:nvSpPr>
          <p:cNvPr id="10" name="BlokTextu 9"/>
          <p:cNvSpPr txBox="1"/>
          <p:nvPr/>
        </p:nvSpPr>
        <p:spPr>
          <a:xfrm>
            <a:off x="0" y="258445"/>
            <a:ext cx="776175" cy="523220"/>
          </a:xfrm>
          <a:prstGeom prst="rect">
            <a:avLst/>
          </a:prstGeom>
          <a:noFill/>
        </p:spPr>
        <p:txBody>
          <a:bodyPr wrap="none" rtlCol="0">
            <a:spAutoFit/>
          </a:bodyPr>
          <a:lstStyle/>
          <a:p>
            <a:r>
              <a:rPr lang="en-US" sz="2800" dirty="0">
                <a:solidFill>
                  <a:srgbClr val="0070C0"/>
                </a:solidFill>
              </a:rPr>
              <a:t>(</a:t>
            </a:r>
            <a:r>
              <a:rPr lang="en-US" sz="2800" dirty="0" smtClean="0">
                <a:solidFill>
                  <a:srgbClr val="0070C0"/>
                </a:solidFill>
              </a:rPr>
              <a:t>C5)</a:t>
            </a:r>
            <a:endParaRPr lang="en-US" sz="2800" dirty="0">
              <a:solidFill>
                <a:srgbClr val="0070C0"/>
              </a:solidFill>
            </a:endParaRPr>
          </a:p>
        </p:txBody>
      </p:sp>
      <p:pic>
        <p:nvPicPr>
          <p:cNvPr id="7"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69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48" y="1440180"/>
            <a:ext cx="7657656" cy="481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lokTextu 1"/>
          <p:cNvSpPr txBox="1"/>
          <p:nvPr/>
        </p:nvSpPr>
        <p:spPr>
          <a:xfrm>
            <a:off x="5091928" y="5965190"/>
            <a:ext cx="6936643" cy="584775"/>
          </a:xfrm>
          <a:prstGeom prst="rect">
            <a:avLst/>
          </a:prstGeom>
          <a:solidFill>
            <a:schemeClr val="bg1">
              <a:lumMod val="85000"/>
            </a:schemeClr>
          </a:solidFill>
        </p:spPr>
        <p:txBody>
          <a:bodyPr wrap="none" rtlCol="0">
            <a:spAutoFit/>
          </a:bodyPr>
          <a:lstStyle/>
          <a:p>
            <a:r>
              <a:rPr lang="en-US" dirty="0" smtClean="0"/>
              <a:t>Source: EUMETSAT and CWG, by Marianne Koenig</a:t>
            </a:r>
          </a:p>
          <a:p>
            <a:r>
              <a:rPr lang="en-US" sz="1400" dirty="0"/>
              <a:t>https://www.essl.org/cwg/res/parallax/DescriptionOfTheParallaxCorrectionFunctionality.pdf</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816" y="1440180"/>
            <a:ext cx="4356944" cy="250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Nadpis 1"/>
          <p:cNvSpPr txBox="1">
            <a:spLocks/>
          </p:cNvSpPr>
          <p:nvPr/>
        </p:nvSpPr>
        <p:spPr>
          <a:xfrm>
            <a:off x="734833" y="-63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smtClean="0"/>
              <a:t>Dual parallax measurement and cloud top estimation based on dual MSG satellites observations can be done according following steps:</a:t>
            </a:r>
            <a:endParaRPr lang="en-US" altLang="en-US" sz="2800" b="1" dirty="0"/>
          </a:p>
        </p:txBody>
      </p:sp>
      <p:sp>
        <p:nvSpPr>
          <p:cNvPr id="40" name="BlokTextu 39"/>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pic>
        <p:nvPicPr>
          <p:cNvPr id="7" name="Picture 2" descr="G:\ECSS2017\CreativeCommons_Attribution_Lice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760" y="507619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70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4" y="1404381"/>
            <a:ext cx="5820953" cy="269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74" y="4256731"/>
            <a:ext cx="4520635" cy="157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156" y="1744699"/>
            <a:ext cx="5211429" cy="100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156" y="3144211"/>
            <a:ext cx="5831112" cy="157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BlokTextu 10"/>
          <p:cNvSpPr txBox="1"/>
          <p:nvPr/>
        </p:nvSpPr>
        <p:spPr>
          <a:xfrm>
            <a:off x="5091928" y="5965190"/>
            <a:ext cx="6936643" cy="584775"/>
          </a:xfrm>
          <a:prstGeom prst="rect">
            <a:avLst/>
          </a:prstGeom>
          <a:solidFill>
            <a:schemeClr val="bg1">
              <a:lumMod val="85000"/>
            </a:schemeClr>
          </a:solidFill>
        </p:spPr>
        <p:txBody>
          <a:bodyPr wrap="none" rtlCol="0">
            <a:spAutoFit/>
          </a:bodyPr>
          <a:lstStyle/>
          <a:p>
            <a:r>
              <a:rPr lang="en-US" dirty="0" smtClean="0"/>
              <a:t>Source: EUMETSAT and CWG, by Marianne Koenig</a:t>
            </a:r>
          </a:p>
          <a:p>
            <a:r>
              <a:rPr lang="en-US" sz="1400" dirty="0"/>
              <a:t>https://www.essl.org/cwg/res/parallax/DescriptionOfTheParallaxCorrectionFunctionality.pdf</a:t>
            </a:r>
          </a:p>
        </p:txBody>
      </p:sp>
      <p:sp>
        <p:nvSpPr>
          <p:cNvPr id="13" name="Nadpis 1"/>
          <p:cNvSpPr txBox="1">
            <a:spLocks/>
          </p:cNvSpPr>
          <p:nvPr/>
        </p:nvSpPr>
        <p:spPr>
          <a:xfrm>
            <a:off x="734833" y="-63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smtClean="0"/>
              <a:t>Dual parallax measurement and cloud top estimation based on dual MSG satellites observations can be done according following steps:</a:t>
            </a:r>
            <a:endParaRPr lang="en-US" altLang="en-US" sz="2800" b="1" dirty="0"/>
          </a:p>
        </p:txBody>
      </p:sp>
      <p:sp>
        <p:nvSpPr>
          <p:cNvPr id="14" name="BlokTextu 13"/>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pic>
        <p:nvPicPr>
          <p:cNvPr id="9" name="Picture 2" descr="G:\ECSS2017\CreativeCommons_Attribution_Licen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0" y="5080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99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0" y="1404000"/>
            <a:ext cx="5130159" cy="260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357" y="1421746"/>
            <a:ext cx="6288254" cy="20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801" y="3628748"/>
            <a:ext cx="5719366" cy="21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BlokTextu 10"/>
          <p:cNvSpPr txBox="1"/>
          <p:nvPr/>
        </p:nvSpPr>
        <p:spPr>
          <a:xfrm>
            <a:off x="5091928" y="5965190"/>
            <a:ext cx="6936643" cy="584775"/>
          </a:xfrm>
          <a:prstGeom prst="rect">
            <a:avLst/>
          </a:prstGeom>
          <a:solidFill>
            <a:schemeClr val="bg1">
              <a:lumMod val="85000"/>
            </a:schemeClr>
          </a:solidFill>
        </p:spPr>
        <p:txBody>
          <a:bodyPr wrap="none" rtlCol="0">
            <a:spAutoFit/>
          </a:bodyPr>
          <a:lstStyle/>
          <a:p>
            <a:r>
              <a:rPr lang="en-US" dirty="0" smtClean="0"/>
              <a:t>Source: EUMETSAT and CWG, by Marianne Koenig</a:t>
            </a:r>
          </a:p>
          <a:p>
            <a:r>
              <a:rPr lang="en-US" sz="1400" dirty="0"/>
              <a:t>https://www.essl.org/cwg/res/parallax/DescriptionOfTheParallaxCorrectionFunctionality.pdf</a:t>
            </a:r>
          </a:p>
        </p:txBody>
      </p:sp>
      <p:sp>
        <p:nvSpPr>
          <p:cNvPr id="13" name="Nadpis 1"/>
          <p:cNvSpPr>
            <a:spLocks noGrp="1"/>
          </p:cNvSpPr>
          <p:nvPr>
            <p:ph type="title"/>
          </p:nvPr>
        </p:nvSpPr>
        <p:spPr>
          <a:xfrm>
            <a:off x="734833" y="-63473"/>
            <a:ext cx="10515600" cy="1325563"/>
          </a:xfrm>
        </p:spPr>
        <p:txBody>
          <a:bodyPr/>
          <a:lstStyle/>
          <a:p>
            <a:pPr algn="l" eaLnBrk="1" hangingPunct="1"/>
            <a:r>
              <a:rPr lang="en-US" altLang="en-US" sz="2800" b="1" dirty="0" smtClean="0"/>
              <a:t>Dual parallax </a:t>
            </a:r>
            <a:r>
              <a:rPr lang="en-US" altLang="en-US" sz="2800" b="1" dirty="0"/>
              <a:t>measurement and cloud top estimation based on dual MSG </a:t>
            </a:r>
            <a:r>
              <a:rPr lang="en-US" altLang="en-US" sz="2800" b="1" dirty="0" smtClean="0"/>
              <a:t>satellites </a:t>
            </a:r>
            <a:r>
              <a:rPr lang="en-US" altLang="en-US" sz="2800" b="1" dirty="0"/>
              <a:t>observations can be done </a:t>
            </a:r>
            <a:r>
              <a:rPr lang="en-US" altLang="en-US" sz="2800" b="1" dirty="0" smtClean="0"/>
              <a:t>according </a:t>
            </a:r>
            <a:r>
              <a:rPr lang="en-US" altLang="en-US" sz="2800" b="1" dirty="0"/>
              <a:t>following steps:</a:t>
            </a:r>
          </a:p>
        </p:txBody>
      </p:sp>
      <p:sp>
        <p:nvSpPr>
          <p:cNvPr id="14" name="BlokTextu 13"/>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sp>
        <p:nvSpPr>
          <p:cNvPr id="2" name="BlokTextu 1"/>
          <p:cNvSpPr txBox="1"/>
          <p:nvPr/>
        </p:nvSpPr>
        <p:spPr>
          <a:xfrm>
            <a:off x="370454" y="4572000"/>
            <a:ext cx="4932248" cy="1200329"/>
          </a:xfrm>
          <a:prstGeom prst="rect">
            <a:avLst/>
          </a:prstGeom>
          <a:solidFill>
            <a:srgbClr val="FFFF00"/>
          </a:solidFill>
        </p:spPr>
        <p:txBody>
          <a:bodyPr wrap="none" rtlCol="0">
            <a:spAutoFit/>
          </a:bodyPr>
          <a:lstStyle/>
          <a:p>
            <a:r>
              <a:rPr lang="en-US" sz="2400" b="1" dirty="0" smtClean="0"/>
              <a:t>All equations were implemented into</a:t>
            </a:r>
          </a:p>
          <a:p>
            <a:r>
              <a:rPr lang="en-US" sz="2400" b="1" dirty="0" smtClean="0"/>
              <a:t>SHMU </a:t>
            </a:r>
            <a:r>
              <a:rPr lang="en-US" sz="2400" b="1" dirty="0" err="1" smtClean="0"/>
              <a:t>ViewMSGProc</a:t>
            </a:r>
            <a:r>
              <a:rPr lang="en-US" sz="2400" b="1" dirty="0" smtClean="0"/>
              <a:t> software for</a:t>
            </a:r>
          </a:p>
          <a:p>
            <a:r>
              <a:rPr lang="en-US" sz="2400" b="1" dirty="0" smtClean="0"/>
              <a:t>estimation of cloud parallax shifts!</a:t>
            </a:r>
            <a:endParaRPr lang="en-US" sz="2400" b="1" dirty="0"/>
          </a:p>
        </p:txBody>
      </p:sp>
      <p:pic>
        <p:nvPicPr>
          <p:cNvPr id="9"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07619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2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BlokTextu 1"/>
          <p:cNvSpPr txBox="1">
            <a:spLocks noChangeArrowheads="1"/>
          </p:cNvSpPr>
          <p:nvPr/>
        </p:nvSpPr>
        <p:spPr bwMode="auto">
          <a:xfrm>
            <a:off x="710086" y="5870441"/>
            <a:ext cx="112407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Note: Flowline in this context is line connecting satellite in space with the point at Earth surface,</a:t>
            </a:r>
          </a:p>
          <a:p>
            <a:pPr eaLnBrk="1" hangingPunct="1">
              <a:spcBef>
                <a:spcPct val="0"/>
              </a:spcBef>
              <a:buFontTx/>
              <a:buNone/>
            </a:pPr>
            <a:r>
              <a:rPr lang="en-US" altLang="en-US" sz="1800" dirty="0"/>
              <a:t>to which cloud top is projected. Real cloud top is laying on this line over the surface, on position</a:t>
            </a:r>
          </a:p>
          <a:p>
            <a:pPr eaLnBrk="1" hangingPunct="1">
              <a:spcBef>
                <a:spcPct val="0"/>
              </a:spcBef>
              <a:buFontTx/>
              <a:buNone/>
            </a:pPr>
            <a:r>
              <a:rPr lang="en-US" altLang="en-US" sz="1800" dirty="0"/>
              <a:t>defined by parallax shift. </a:t>
            </a:r>
            <a:r>
              <a:rPr lang="en-US" altLang="en-US" sz="1800" b="1" dirty="0">
                <a:solidFill>
                  <a:srgbClr val="FF0000"/>
                </a:solidFill>
              </a:rPr>
              <a:t>For exact estimation of this position dual satellite view is needed.</a:t>
            </a:r>
          </a:p>
        </p:txBody>
      </p:sp>
      <p:pic>
        <p:nvPicPr>
          <p:cNvPr id="6"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3074" name="Nadpis 1"/>
          <p:cNvSpPr>
            <a:spLocks noGrp="1"/>
          </p:cNvSpPr>
          <p:nvPr>
            <p:ph type="title"/>
          </p:nvPr>
        </p:nvSpPr>
        <p:spPr>
          <a:xfrm>
            <a:off x="734833" y="-63473"/>
            <a:ext cx="10515600" cy="1325563"/>
          </a:xfrm>
        </p:spPr>
        <p:txBody>
          <a:bodyPr/>
          <a:lstStyle/>
          <a:p>
            <a:pPr algn="l" eaLnBrk="1" hangingPunct="1"/>
            <a:r>
              <a:rPr lang="en-US" altLang="en-US" sz="2800" b="1" dirty="0" smtClean="0"/>
              <a:t>Dual parallax </a:t>
            </a:r>
            <a:r>
              <a:rPr lang="en-US" altLang="en-US" sz="2800" b="1" dirty="0"/>
              <a:t>measurement and cloud top estimation based on dual MSG </a:t>
            </a:r>
            <a:r>
              <a:rPr lang="en-US" altLang="en-US" sz="2800" b="1" dirty="0" smtClean="0"/>
              <a:t>satellites </a:t>
            </a:r>
            <a:r>
              <a:rPr lang="en-US" altLang="en-US" sz="2800" b="1" dirty="0"/>
              <a:t>observations can be done </a:t>
            </a:r>
            <a:r>
              <a:rPr lang="en-US" altLang="en-US" sz="2800" b="1" dirty="0" smtClean="0"/>
              <a:t>according </a:t>
            </a:r>
            <a:r>
              <a:rPr lang="en-US" altLang="en-US" sz="2800" b="1" dirty="0"/>
              <a:t>following steps:</a:t>
            </a:r>
          </a:p>
        </p:txBody>
      </p:sp>
      <p:sp>
        <p:nvSpPr>
          <p:cNvPr id="3" name="Zástupný symbol obsahu 2"/>
          <p:cNvSpPr>
            <a:spLocks noGrp="1"/>
          </p:cNvSpPr>
          <p:nvPr>
            <p:ph idx="1"/>
          </p:nvPr>
        </p:nvSpPr>
        <p:spPr>
          <a:xfrm>
            <a:off x="806395" y="1515524"/>
            <a:ext cx="10515600" cy="4351338"/>
          </a:xfrm>
        </p:spPr>
        <p:txBody>
          <a:bodyPr rtlCol="0">
            <a:normAutofit fontScale="77500" lnSpcReduction="20000"/>
          </a:bodyPr>
          <a:lstStyle/>
          <a:p>
            <a:pPr eaLnBrk="1" fontAlgn="auto" hangingPunct="1">
              <a:spcAft>
                <a:spcPts val="0"/>
              </a:spcAft>
              <a:buFont typeface="Arial" panose="020B0604020202020204" pitchFamily="34" charset="0"/>
              <a:buChar char="•"/>
              <a:defRPr/>
            </a:pPr>
            <a:r>
              <a:rPr lang="en-US" sz="2800" b="1" dirty="0">
                <a:solidFill>
                  <a:srgbClr val="0070C0"/>
                </a:solidFill>
              </a:rPr>
              <a:t>Selection of cloud by some significant detail:</a:t>
            </a:r>
          </a:p>
          <a:p>
            <a:pPr lvl="1" eaLnBrk="1" fontAlgn="auto" hangingPunct="1">
              <a:spcAft>
                <a:spcPts val="0"/>
              </a:spcAft>
              <a:buFont typeface="Arial" panose="020B0604020202020204" pitchFamily="34" charset="0"/>
              <a:buChar char="–"/>
              <a:defRPr/>
            </a:pPr>
            <a:r>
              <a:rPr lang="en-US" sz="2400" b="1" dirty="0">
                <a:solidFill>
                  <a:srgbClr val="0070C0"/>
                </a:solidFill>
              </a:rPr>
              <a:t>left or right edge (e.g. frontal cloud fields)</a:t>
            </a:r>
          </a:p>
          <a:p>
            <a:pPr lvl="1" eaLnBrk="1" fontAlgn="auto" hangingPunct="1">
              <a:spcAft>
                <a:spcPts val="0"/>
              </a:spcAft>
              <a:buFont typeface="Arial" panose="020B0604020202020204" pitchFamily="34" charset="0"/>
              <a:buChar char="–"/>
              <a:defRPr/>
            </a:pPr>
            <a:r>
              <a:rPr lang="en-US" sz="2400" b="1" dirty="0">
                <a:solidFill>
                  <a:srgbClr val="0070C0"/>
                </a:solidFill>
              </a:rPr>
              <a:t>bright or dark spot (e.g. OT of storm, OT shadows)</a:t>
            </a:r>
          </a:p>
          <a:p>
            <a:pPr lvl="1" eaLnBrk="1" fontAlgn="auto" hangingPunct="1">
              <a:spcAft>
                <a:spcPts val="0"/>
              </a:spcAft>
              <a:buFont typeface="Arial" panose="020B0604020202020204" pitchFamily="34" charset="0"/>
              <a:buChar char="–"/>
              <a:defRPr/>
            </a:pPr>
            <a:r>
              <a:rPr lang="en-US" sz="2400" b="1" dirty="0">
                <a:solidFill>
                  <a:srgbClr val="0070C0"/>
                </a:solidFill>
              </a:rPr>
              <a:t>cloud centers (e.g. narrow striped wave clouds)</a:t>
            </a:r>
          </a:p>
          <a:p>
            <a:pPr eaLnBrk="1" fontAlgn="auto" hangingPunct="1">
              <a:spcAft>
                <a:spcPts val="0"/>
              </a:spcAft>
              <a:buFont typeface="Arial" panose="020B0604020202020204" pitchFamily="34" charset="0"/>
              <a:buChar char="•"/>
              <a:defRPr/>
            </a:pPr>
            <a:r>
              <a:rPr lang="en-US" sz="2800" b="1" dirty="0">
                <a:solidFill>
                  <a:srgbClr val="0070C0"/>
                </a:solidFill>
              </a:rPr>
              <a:t>Labeling / indication of relevant cloud spot positions in left and right satellite image (e.g. using anaglyph picture and red-cyan glasses)</a:t>
            </a:r>
          </a:p>
          <a:p>
            <a:pPr eaLnBrk="1" fontAlgn="auto" hangingPunct="1">
              <a:spcAft>
                <a:spcPts val="0"/>
              </a:spcAft>
              <a:buFont typeface="Arial" panose="020B0604020202020204" pitchFamily="34" charset="0"/>
              <a:buChar char="•"/>
              <a:defRPr/>
            </a:pPr>
            <a:r>
              <a:rPr lang="en-US" sz="2800" b="1" dirty="0">
                <a:solidFill>
                  <a:srgbClr val="0070C0"/>
                </a:solidFill>
              </a:rPr>
              <a:t>Calculation of exact coordinates for selected point:</a:t>
            </a:r>
          </a:p>
          <a:p>
            <a:pPr lvl="1" eaLnBrk="1" fontAlgn="auto" hangingPunct="1">
              <a:spcAft>
                <a:spcPts val="0"/>
              </a:spcAft>
              <a:buFont typeface="Arial" panose="020B0604020202020204" pitchFamily="34" charset="0"/>
              <a:buChar char="–"/>
              <a:defRPr/>
            </a:pPr>
            <a:r>
              <a:rPr lang="en-US" sz="2400" b="1" dirty="0">
                <a:solidFill>
                  <a:srgbClr val="0070C0"/>
                </a:solidFill>
              </a:rPr>
              <a:t>Left(Lat, Lon)</a:t>
            </a:r>
          </a:p>
          <a:p>
            <a:pPr lvl="1" eaLnBrk="1" fontAlgn="auto" hangingPunct="1">
              <a:spcAft>
                <a:spcPts val="0"/>
              </a:spcAft>
              <a:buFont typeface="Arial" panose="020B0604020202020204" pitchFamily="34" charset="0"/>
              <a:buChar char="–"/>
              <a:defRPr/>
            </a:pPr>
            <a:r>
              <a:rPr lang="en-US" sz="2400" b="1" dirty="0">
                <a:solidFill>
                  <a:srgbClr val="0070C0"/>
                </a:solidFill>
              </a:rPr>
              <a:t>Right(Lat, Lon)</a:t>
            </a:r>
          </a:p>
          <a:p>
            <a:pPr eaLnBrk="1" fontAlgn="auto" hangingPunct="1">
              <a:spcAft>
                <a:spcPts val="0"/>
              </a:spcAft>
              <a:buFont typeface="Arial" panose="020B0604020202020204" pitchFamily="34" charset="0"/>
              <a:buChar char="•"/>
              <a:defRPr/>
            </a:pPr>
            <a:r>
              <a:rPr lang="en-US" sz="2800" b="1" dirty="0">
                <a:solidFill>
                  <a:srgbClr val="0070C0"/>
                </a:solidFill>
              </a:rPr>
              <a:t>Construction of flowlines between satellite and selected point in the image: couple of lines for left and right satellites</a:t>
            </a:r>
          </a:p>
          <a:p>
            <a:pPr eaLnBrk="1" fontAlgn="auto" hangingPunct="1">
              <a:spcAft>
                <a:spcPts val="0"/>
              </a:spcAft>
              <a:buFont typeface="Arial" panose="020B0604020202020204" pitchFamily="34" charset="0"/>
              <a:buChar char="•"/>
              <a:defRPr/>
            </a:pPr>
            <a:r>
              <a:rPr lang="en-US" sz="2800" b="1" dirty="0">
                <a:solidFill>
                  <a:srgbClr val="0070C0"/>
                </a:solidFill>
              </a:rPr>
              <a:t>Identification of intersect point for this couple of lines</a:t>
            </a:r>
          </a:p>
          <a:p>
            <a:pPr eaLnBrk="1" fontAlgn="auto" hangingPunct="1">
              <a:spcAft>
                <a:spcPts val="0"/>
              </a:spcAft>
              <a:buFont typeface="Arial" panose="020B0604020202020204" pitchFamily="34" charset="0"/>
              <a:buChar char="•"/>
              <a:defRPr/>
            </a:pPr>
            <a:r>
              <a:rPr lang="en-US" sz="2800" b="1" dirty="0">
                <a:solidFill>
                  <a:srgbClr val="0070C0"/>
                </a:solidFill>
              </a:rPr>
              <a:t>Calculation of intersect point coordinates and height above the Earth surface using parallax correction numerical procedure</a:t>
            </a:r>
          </a:p>
          <a:p>
            <a:pPr eaLnBrk="1" fontAlgn="auto" hangingPunct="1">
              <a:spcAft>
                <a:spcPts val="0"/>
              </a:spcAft>
              <a:buFont typeface="Arial" panose="020B0604020202020204" pitchFamily="34" charset="0"/>
              <a:buChar char="•"/>
              <a:defRPr/>
            </a:pPr>
            <a:endParaRPr lang="en-US" sz="2800" b="1" dirty="0">
              <a:solidFill>
                <a:srgbClr val="0070C0"/>
              </a:solidFill>
            </a:endParaRPr>
          </a:p>
          <a:p>
            <a:pPr eaLnBrk="1" fontAlgn="auto" hangingPunct="1">
              <a:spcAft>
                <a:spcPts val="0"/>
              </a:spcAft>
              <a:buFont typeface="Arial" panose="020B0604020202020204" pitchFamily="34" charset="0"/>
              <a:buChar char="•"/>
              <a:defRPr/>
            </a:pPr>
            <a:endParaRPr lang="en-US" sz="2800" b="1" dirty="0">
              <a:solidFill>
                <a:srgbClr val="002060"/>
              </a:solidFill>
            </a:endParaRPr>
          </a:p>
        </p:txBody>
      </p:sp>
      <p:sp>
        <p:nvSpPr>
          <p:cNvPr id="7" name="BlokTextu 6"/>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spTree>
    <p:extLst>
      <p:ext uri="{BB962C8B-B14F-4D97-AF65-F5344CB8AC3E}">
        <p14:creationId xmlns:p14="http://schemas.microsoft.com/office/powerpoint/2010/main" val="1184867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0"/>
            <a:ext cx="25400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909" y="1259136"/>
            <a:ext cx="9647692" cy="550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ovná spojnica 5"/>
          <p:cNvCxnSpPr/>
          <p:nvPr/>
        </p:nvCxnSpPr>
        <p:spPr>
          <a:xfrm>
            <a:off x="2545080" y="427863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Rovná spojnica 10"/>
          <p:cNvCxnSpPr/>
          <p:nvPr/>
        </p:nvCxnSpPr>
        <p:spPr>
          <a:xfrm flipV="1">
            <a:off x="7740650" y="3964951"/>
            <a:ext cx="476250" cy="1525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Rovná spojnica 14"/>
          <p:cNvCxnSpPr/>
          <p:nvPr/>
        </p:nvCxnSpPr>
        <p:spPr>
          <a:xfrm>
            <a:off x="2545080" y="4098334"/>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Rovná spojnica 15"/>
          <p:cNvCxnSpPr/>
          <p:nvPr/>
        </p:nvCxnSpPr>
        <p:spPr>
          <a:xfrm>
            <a:off x="2545080" y="3902754"/>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Rovná spojnica 16"/>
          <p:cNvCxnSpPr/>
          <p:nvPr/>
        </p:nvCxnSpPr>
        <p:spPr>
          <a:xfrm>
            <a:off x="2545080" y="372618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ovná spojnica 17"/>
          <p:cNvCxnSpPr/>
          <p:nvPr/>
        </p:nvCxnSpPr>
        <p:spPr>
          <a:xfrm>
            <a:off x="2545080" y="353568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Rovná spojnica 18"/>
          <p:cNvCxnSpPr/>
          <p:nvPr/>
        </p:nvCxnSpPr>
        <p:spPr>
          <a:xfrm>
            <a:off x="2545080" y="333883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Rovná spojnica 19"/>
          <p:cNvCxnSpPr/>
          <p:nvPr/>
        </p:nvCxnSpPr>
        <p:spPr>
          <a:xfrm>
            <a:off x="2545080" y="315468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Rovná spojnica 20"/>
          <p:cNvCxnSpPr/>
          <p:nvPr/>
        </p:nvCxnSpPr>
        <p:spPr>
          <a:xfrm>
            <a:off x="2545080" y="297053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Rovná spojnica 21"/>
          <p:cNvCxnSpPr/>
          <p:nvPr/>
        </p:nvCxnSpPr>
        <p:spPr>
          <a:xfrm>
            <a:off x="2545080" y="278003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Rovná spojnica 22"/>
          <p:cNvCxnSpPr/>
          <p:nvPr/>
        </p:nvCxnSpPr>
        <p:spPr>
          <a:xfrm>
            <a:off x="2545080" y="258318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Rovná spojnica 23"/>
          <p:cNvCxnSpPr/>
          <p:nvPr/>
        </p:nvCxnSpPr>
        <p:spPr>
          <a:xfrm>
            <a:off x="2545080" y="2392680"/>
            <a:ext cx="28346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Rovná spojnica 24"/>
          <p:cNvCxnSpPr/>
          <p:nvPr/>
        </p:nvCxnSpPr>
        <p:spPr>
          <a:xfrm flipV="1">
            <a:off x="7791450" y="4027231"/>
            <a:ext cx="400050" cy="165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Rovná spojnica 30"/>
          <p:cNvCxnSpPr/>
          <p:nvPr/>
        </p:nvCxnSpPr>
        <p:spPr>
          <a:xfrm flipV="1">
            <a:off x="7816850" y="4093915"/>
            <a:ext cx="339725" cy="165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Rovná spojnica 31"/>
          <p:cNvCxnSpPr/>
          <p:nvPr/>
        </p:nvCxnSpPr>
        <p:spPr>
          <a:xfrm flipV="1">
            <a:off x="7864475" y="4161833"/>
            <a:ext cx="285750" cy="1653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Rovná spojnica 32"/>
          <p:cNvCxnSpPr/>
          <p:nvPr/>
        </p:nvCxnSpPr>
        <p:spPr>
          <a:xfrm flipV="1">
            <a:off x="7921625" y="4217739"/>
            <a:ext cx="200025" cy="165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Rovná spojnica 33"/>
          <p:cNvCxnSpPr/>
          <p:nvPr/>
        </p:nvCxnSpPr>
        <p:spPr>
          <a:xfrm flipV="1">
            <a:off x="7956550" y="4295801"/>
            <a:ext cx="119062" cy="82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Rovná spojnica 34"/>
          <p:cNvCxnSpPr/>
          <p:nvPr/>
        </p:nvCxnSpPr>
        <p:spPr>
          <a:xfrm flipV="1">
            <a:off x="8013700" y="4371975"/>
            <a:ext cx="44450" cy="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Rovná spojnica 35"/>
          <p:cNvCxnSpPr/>
          <p:nvPr/>
        </p:nvCxnSpPr>
        <p:spPr>
          <a:xfrm flipV="1">
            <a:off x="8010525" y="4474245"/>
            <a:ext cx="88900" cy="82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Rovná spojnica 36"/>
          <p:cNvCxnSpPr/>
          <p:nvPr/>
        </p:nvCxnSpPr>
        <p:spPr>
          <a:xfrm flipV="1">
            <a:off x="7986712" y="4543441"/>
            <a:ext cx="158750" cy="1652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Rovná spojnica 37"/>
          <p:cNvCxnSpPr/>
          <p:nvPr/>
        </p:nvCxnSpPr>
        <p:spPr>
          <a:xfrm flipV="1">
            <a:off x="7956550" y="4615222"/>
            <a:ext cx="234950" cy="1653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Rovná spojnica 53"/>
          <p:cNvCxnSpPr/>
          <p:nvPr/>
        </p:nvCxnSpPr>
        <p:spPr>
          <a:xfrm flipV="1">
            <a:off x="7921625" y="4681897"/>
            <a:ext cx="317500" cy="1653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Ovál 60"/>
          <p:cNvSpPr/>
          <p:nvPr/>
        </p:nvSpPr>
        <p:spPr>
          <a:xfrm>
            <a:off x="2273300" y="2879090"/>
            <a:ext cx="647700" cy="43688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ál 64"/>
          <p:cNvSpPr/>
          <p:nvPr/>
        </p:nvSpPr>
        <p:spPr>
          <a:xfrm>
            <a:off x="7702550" y="4178342"/>
            <a:ext cx="647700" cy="43688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Nadpis 1"/>
          <p:cNvSpPr>
            <a:spLocks noGrp="1"/>
          </p:cNvSpPr>
          <p:nvPr>
            <p:ph type="title"/>
          </p:nvPr>
        </p:nvSpPr>
        <p:spPr>
          <a:xfrm>
            <a:off x="734833" y="-63473"/>
            <a:ext cx="8802867" cy="1325563"/>
          </a:xfrm>
        </p:spPr>
        <p:txBody>
          <a:bodyPr/>
          <a:lstStyle/>
          <a:p>
            <a:pPr algn="l" eaLnBrk="1" hangingPunct="1"/>
            <a:r>
              <a:rPr lang="en-US" altLang="en-US" sz="2800" b="1" dirty="0" smtClean="0"/>
              <a:t>Dual parallax </a:t>
            </a:r>
            <a:r>
              <a:rPr lang="en-US" altLang="en-US" sz="2800" b="1" dirty="0"/>
              <a:t>measurement and cloud top estimation based on dual MSG </a:t>
            </a:r>
            <a:r>
              <a:rPr lang="en-US" altLang="en-US" sz="2800" b="1" dirty="0" smtClean="0"/>
              <a:t>satellites </a:t>
            </a:r>
            <a:r>
              <a:rPr lang="en-US" altLang="en-US" sz="2800" b="1" dirty="0"/>
              <a:t>observations can be done </a:t>
            </a:r>
            <a:r>
              <a:rPr lang="en-US" altLang="en-US" sz="2800" b="1" dirty="0" smtClean="0"/>
              <a:t>according </a:t>
            </a:r>
            <a:r>
              <a:rPr lang="en-US" altLang="en-US" sz="2800" b="1" dirty="0"/>
              <a:t>following steps:</a:t>
            </a:r>
          </a:p>
        </p:txBody>
      </p:sp>
      <p:sp>
        <p:nvSpPr>
          <p:cNvPr id="68" name="BlokTextu 67"/>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pic>
        <p:nvPicPr>
          <p:cNvPr id="29"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423" y="6387620"/>
            <a:ext cx="524405" cy="30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4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par>
                          <p:cTn id="83" fill="hold">
                            <p:stCondLst>
                              <p:cond delay="9500"/>
                            </p:stCondLst>
                            <p:childTnLst>
                              <p:par>
                                <p:cTn id="84" presetID="10" presetClass="entr" presetSubtype="0"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par>
                          <p:cTn id="87" fill="hold">
                            <p:stCondLst>
                              <p:cond delay="10000"/>
                            </p:stCondLst>
                            <p:childTnLst>
                              <p:par>
                                <p:cTn id="88" presetID="10" presetClass="entr" presetSubtype="0" fill="hold"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80" y="1436544"/>
            <a:ext cx="11020878" cy="537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BlokTextu 4"/>
          <p:cNvSpPr txBox="1">
            <a:spLocks noChangeArrowheads="1"/>
          </p:cNvSpPr>
          <p:nvPr/>
        </p:nvSpPr>
        <p:spPr bwMode="auto">
          <a:xfrm>
            <a:off x="3312584" y="1844675"/>
            <a:ext cx="401879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Minimum of each curve represents</a:t>
            </a:r>
          </a:p>
          <a:p>
            <a:pPr eaLnBrk="1" hangingPunct="1">
              <a:spcBef>
                <a:spcPct val="0"/>
              </a:spcBef>
              <a:buFontTx/>
              <a:buNone/>
            </a:pPr>
            <a:r>
              <a:rPr lang="en-US" altLang="en-US" sz="1800"/>
              <a:t>(close) intersect point of flowlines.</a:t>
            </a:r>
          </a:p>
          <a:p>
            <a:pPr eaLnBrk="1" hangingPunct="1">
              <a:spcBef>
                <a:spcPct val="0"/>
              </a:spcBef>
              <a:buFontTx/>
              <a:buNone/>
            </a:pPr>
            <a:r>
              <a:rPr lang="en-US" altLang="en-US" sz="1800"/>
              <a:t>More precise detection of corresponding</a:t>
            </a:r>
          </a:p>
          <a:p>
            <a:pPr eaLnBrk="1" hangingPunct="1">
              <a:spcBef>
                <a:spcPct val="0"/>
              </a:spcBef>
              <a:buFontTx/>
              <a:buNone/>
            </a:pPr>
            <a:r>
              <a:rPr lang="en-US" altLang="en-US" sz="1800"/>
              <a:t>cloud points on Earth surface =&gt; lover</a:t>
            </a:r>
          </a:p>
          <a:p>
            <a:pPr eaLnBrk="1" hangingPunct="1">
              <a:spcBef>
                <a:spcPct val="0"/>
              </a:spcBef>
              <a:buFontTx/>
              <a:buNone/>
            </a:pPr>
            <a:r>
              <a:rPr lang="en-US" altLang="en-US" sz="1800"/>
              <a:t>minimum of lines distance.</a:t>
            </a:r>
          </a:p>
          <a:p>
            <a:pPr eaLnBrk="1" hangingPunct="1">
              <a:spcBef>
                <a:spcPct val="0"/>
              </a:spcBef>
              <a:buFontTx/>
              <a:buNone/>
            </a:pPr>
            <a:r>
              <a:rPr lang="en-US" altLang="en-US" sz="1800"/>
              <a:t>Cloud height is equivalent to the</a:t>
            </a:r>
          </a:p>
          <a:p>
            <a:pPr eaLnBrk="1" hangingPunct="1">
              <a:spcBef>
                <a:spcPct val="0"/>
              </a:spcBef>
              <a:buFontTx/>
              <a:buNone/>
            </a:pPr>
            <a:r>
              <a:rPr lang="en-US" altLang="en-US" sz="1800"/>
              <a:t>elevation of this minimum distance.</a:t>
            </a:r>
          </a:p>
        </p:txBody>
      </p:sp>
      <p:sp>
        <p:nvSpPr>
          <p:cNvPr id="7" name="Nadpis 1"/>
          <p:cNvSpPr txBox="1">
            <a:spLocks/>
          </p:cNvSpPr>
          <p:nvPr/>
        </p:nvSpPr>
        <p:spPr>
          <a:xfrm>
            <a:off x="644080" y="931549"/>
            <a:ext cx="10515600" cy="706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t>Examples of real data obtained by Parallax Measurement Tool:</a:t>
            </a:r>
            <a:endParaRPr lang="en-US" altLang="en-US" sz="2800" b="1" dirty="0"/>
          </a:p>
        </p:txBody>
      </p:sp>
      <p:sp>
        <p:nvSpPr>
          <p:cNvPr id="8" name="Nadpis 1"/>
          <p:cNvSpPr>
            <a:spLocks noGrp="1"/>
          </p:cNvSpPr>
          <p:nvPr>
            <p:ph type="title"/>
          </p:nvPr>
        </p:nvSpPr>
        <p:spPr>
          <a:xfrm>
            <a:off x="734833" y="-63473"/>
            <a:ext cx="10515600" cy="1325563"/>
          </a:xfrm>
        </p:spPr>
        <p:txBody>
          <a:bodyPr/>
          <a:lstStyle/>
          <a:p>
            <a:pPr algn="l" eaLnBrk="1" hangingPunct="1"/>
            <a:r>
              <a:rPr lang="en-US" altLang="en-US" sz="2800" b="1" dirty="0" smtClean="0"/>
              <a:t>Dual parallax </a:t>
            </a:r>
            <a:r>
              <a:rPr lang="en-US" altLang="en-US" sz="2800" b="1" dirty="0"/>
              <a:t>measurement and cloud top estimation based on dual MSG </a:t>
            </a:r>
            <a:r>
              <a:rPr lang="en-US" altLang="en-US" sz="2800" b="1" dirty="0" smtClean="0"/>
              <a:t>satellites </a:t>
            </a:r>
            <a:r>
              <a:rPr lang="en-US" altLang="en-US" sz="2800" b="1" dirty="0"/>
              <a:t>observations can be done </a:t>
            </a:r>
            <a:r>
              <a:rPr lang="en-US" altLang="en-US" sz="2800" b="1" dirty="0" smtClean="0"/>
              <a:t>according </a:t>
            </a:r>
            <a:r>
              <a:rPr lang="en-US" altLang="en-US" sz="2800" b="1" dirty="0"/>
              <a:t>following steps:</a:t>
            </a:r>
          </a:p>
        </p:txBody>
      </p:sp>
      <p:sp>
        <p:nvSpPr>
          <p:cNvPr id="9" name="BlokTextu 8"/>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pic>
        <p:nvPicPr>
          <p:cNvPr id="10"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33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0" y="494031"/>
            <a:ext cx="9205807" cy="936625"/>
          </a:xfrm>
        </p:spPr>
        <p:txBody>
          <a:bodyPr/>
          <a:lstStyle/>
          <a:p>
            <a:pPr algn="l" eaLnBrk="1" hangingPunct="1"/>
            <a:r>
              <a:rPr lang="en-US" altLang="en-US" sz="2000" dirty="0" smtClean="0"/>
              <a:t>Clouds </a:t>
            </a:r>
            <a:r>
              <a:rPr lang="en-US" altLang="en-US" sz="2000" dirty="0"/>
              <a:t>over Greece 5.2.2017 07:00 UTC</a:t>
            </a:r>
            <a:br>
              <a:rPr lang="en-US" altLang="en-US" sz="2000" dirty="0"/>
            </a:br>
            <a:r>
              <a:rPr lang="en-US" altLang="en-US" sz="2000" dirty="0">
                <a:solidFill>
                  <a:srgbClr val="0070C0"/>
                </a:solidFill>
              </a:rPr>
              <a:t>Measured height values: 10.1, 8.0, 7.0, 2.7, 6.7 km</a:t>
            </a:r>
            <a:r>
              <a:rPr lang="en-US" altLang="en-US" sz="2000" dirty="0"/>
              <a:t/>
            </a:r>
            <a:br>
              <a:rPr lang="en-US" altLang="en-US" sz="2000" dirty="0"/>
            </a:br>
            <a:endParaRPr lang="en-US" altLang="en-US" sz="2000" b="1" dirty="0">
              <a:solidFill>
                <a:srgbClr val="0070C0"/>
              </a:solidFill>
            </a:endParaRPr>
          </a:p>
        </p:txBody>
      </p:sp>
      <p:cxnSp>
        <p:nvCxnSpPr>
          <p:cNvPr id="6" name="Rovná spojovacia šípka 5"/>
          <p:cNvCxnSpPr/>
          <p:nvPr/>
        </p:nvCxnSpPr>
        <p:spPr>
          <a:xfrm flipH="1" flipV="1">
            <a:off x="624417" y="2205038"/>
            <a:ext cx="575733" cy="36036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Rovná spojovacia šípka 17"/>
          <p:cNvCxnSpPr/>
          <p:nvPr/>
        </p:nvCxnSpPr>
        <p:spPr>
          <a:xfrm flipH="1" flipV="1">
            <a:off x="5135033" y="2352675"/>
            <a:ext cx="1153584" cy="3175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6389" name="Picture 2" descr="H:\JanKanak\c\MSGIODC\Parallax_tool\GadwinPrintscreen\Screen Shot 17-02-07 at 08.37.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4" y="1079500"/>
            <a:ext cx="12223751"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lokTextu 6"/>
          <p:cNvSpPr txBox="1"/>
          <p:nvPr/>
        </p:nvSpPr>
        <p:spPr>
          <a:xfrm>
            <a:off x="0" y="14605"/>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C5.3)</a:t>
            </a:r>
            <a:endParaRPr lang="en-US" dirty="0">
              <a:solidFill>
                <a:srgbClr val="0070C0"/>
              </a:solidFill>
            </a:endParaRPr>
          </a:p>
        </p:txBody>
      </p:sp>
      <p:pic>
        <p:nvPicPr>
          <p:cNvPr id="8" name="Picture 4" descr="G:\c\MSGIODC\AnaglyphGlasses\Pictogram for 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7073" y="6399878"/>
            <a:ext cx="524405" cy="301179"/>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txBox="1">
            <a:spLocks/>
          </p:cNvSpPr>
          <p:nvPr/>
        </p:nvSpPr>
        <p:spPr>
          <a:xfrm>
            <a:off x="649518" y="-89531"/>
            <a:ext cx="10515600" cy="706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t>Examples of real data obtained by Parallax Measurement Tool:</a:t>
            </a:r>
            <a:endParaRPr lang="en-US" altLang="en-US" sz="2800" b="1" dirty="0"/>
          </a:p>
        </p:txBody>
      </p:sp>
      <p:pic>
        <p:nvPicPr>
          <p:cNvPr id="10" name="Picture 2" descr="G:\ECSS2017\CreativeCommons_Attribution_Lice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5067" y="34925"/>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5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35489" y="1078229"/>
            <a:ext cx="11155680" cy="5286375"/>
          </a:xfrm>
        </p:spPr>
        <p:txBody>
          <a:bodyPr>
            <a:normAutofit fontScale="70000" lnSpcReduction="20000"/>
          </a:bodyPr>
          <a:lstStyle/>
          <a:p>
            <a:pPr>
              <a:spcAft>
                <a:spcPts val="1200"/>
              </a:spcAft>
            </a:pPr>
            <a:r>
              <a:rPr lang="en-US" dirty="0"/>
              <a:t>1980-1988 GOES-4 at 135°W and GOES-5 at 75°W common operations, orbit distance 60° over equator</a:t>
            </a:r>
          </a:p>
          <a:p>
            <a:pPr>
              <a:spcAft>
                <a:spcPts val="1200"/>
              </a:spcAft>
            </a:pPr>
            <a:r>
              <a:rPr lang="en-US" dirty="0"/>
              <a:t>1995-2004 GOES-8 at 75°W and GOES-9 at 135°W common operations, orbit distance 60° over equator</a:t>
            </a:r>
          </a:p>
          <a:p>
            <a:pPr>
              <a:spcAft>
                <a:spcPts val="1200"/>
              </a:spcAft>
            </a:pPr>
            <a:r>
              <a:rPr lang="en-US" dirty="0"/>
              <a:t>2001-2011 GOES-11 at 135°W and GOES-12 at 65°W common operations, orbit distance 70° over equator</a:t>
            </a:r>
          </a:p>
          <a:p>
            <a:pPr>
              <a:spcAft>
                <a:spcPts val="1200"/>
              </a:spcAft>
            </a:pPr>
            <a:r>
              <a:rPr lang="en-US" dirty="0"/>
              <a:t>2006-2007 Meteosat-7 and Meteosat-5 common operations over Indian ocean, orbit distance 6.5° over equator</a:t>
            </a:r>
          </a:p>
          <a:p>
            <a:pPr>
              <a:spcAft>
                <a:spcPts val="1200"/>
              </a:spcAft>
            </a:pPr>
            <a:r>
              <a:rPr lang="en-US" dirty="0"/>
              <a:t>2008 – RSS operations started with MSG-1, stereoscopic imagery available thanks to coupling MSG-1 &amp; 2 every 15 minutes, orbit distance 9.5° over equator</a:t>
            </a:r>
          </a:p>
          <a:p>
            <a:pPr>
              <a:spcAft>
                <a:spcPts val="1200"/>
              </a:spcAft>
            </a:pPr>
            <a:r>
              <a:rPr lang="en-US" dirty="0"/>
              <a:t>2016 – unique constellation of MSG-1 and MSG-3 satellites, stereoscopic imagery available thanks to coupling </a:t>
            </a:r>
            <a:r>
              <a:rPr lang="en-US" dirty="0" smtClean="0"/>
              <a:t>MSG-3 </a:t>
            </a:r>
            <a:r>
              <a:rPr lang="en-US" dirty="0"/>
              <a:t>at 0°E </a:t>
            </a:r>
            <a:r>
              <a:rPr lang="en-US" dirty="0" smtClean="0"/>
              <a:t>MSG-1 </a:t>
            </a:r>
            <a:r>
              <a:rPr lang="en-US" dirty="0"/>
              <a:t>at 41.5°E every 15 minutes, orbit distance </a:t>
            </a:r>
            <a:r>
              <a:rPr lang="en-US" dirty="0" smtClean="0"/>
              <a:t>41.5° </a:t>
            </a:r>
            <a:r>
              <a:rPr lang="en-US" dirty="0"/>
              <a:t>over equator – optimal distance for 3D cloud observations</a:t>
            </a:r>
          </a:p>
          <a:p>
            <a:pPr lvl="1">
              <a:spcAft>
                <a:spcPts val="1200"/>
              </a:spcAft>
            </a:pPr>
            <a:r>
              <a:rPr lang="en-US" dirty="0"/>
              <a:t>Time synchronous scans of full Earth disk</a:t>
            </a:r>
          </a:p>
          <a:p>
            <a:pPr lvl="1">
              <a:spcAft>
                <a:spcPts val="1200"/>
              </a:spcAft>
            </a:pPr>
            <a:r>
              <a:rPr lang="en-US" dirty="0"/>
              <a:t>Same imaging instruments with perfect geo-referencing</a:t>
            </a:r>
          </a:p>
          <a:p>
            <a:pPr lvl="1">
              <a:spcAft>
                <a:spcPts val="1200"/>
              </a:spcAft>
            </a:pPr>
            <a:r>
              <a:rPr lang="en-US" dirty="0"/>
              <a:t>High resolution of HRV channel for precise stereoscopic effect</a:t>
            </a:r>
          </a:p>
        </p:txBody>
      </p:sp>
      <p:sp>
        <p:nvSpPr>
          <p:cNvPr id="5" name="Nadpis 1"/>
          <p:cNvSpPr>
            <a:spLocks noGrp="1"/>
          </p:cNvSpPr>
          <p:nvPr>
            <p:ph type="title"/>
          </p:nvPr>
        </p:nvSpPr>
        <p:spPr>
          <a:xfrm>
            <a:off x="815340" y="16708"/>
            <a:ext cx="10515600" cy="762635"/>
          </a:xfrm>
        </p:spPr>
        <p:txBody>
          <a:bodyPr>
            <a:normAutofit/>
          </a:bodyPr>
          <a:lstStyle/>
          <a:p>
            <a:r>
              <a:rPr lang="en-US" sz="3600" b="1" dirty="0"/>
              <a:t>Historical </a:t>
            </a:r>
            <a:r>
              <a:rPr lang="en-US" sz="3600" b="1" dirty="0" smtClean="0"/>
              <a:t>notes </a:t>
            </a:r>
            <a:r>
              <a:rPr lang="en-US" sz="3600" b="1" dirty="0"/>
              <a:t>about satellite stereoscopic </a:t>
            </a:r>
            <a:r>
              <a:rPr lang="en-US" sz="3600" b="1" dirty="0" smtClean="0"/>
              <a:t>imagery</a:t>
            </a:r>
            <a:endParaRPr lang="en-US" sz="3600" b="1" dirty="0">
              <a:solidFill>
                <a:srgbClr val="0070C0"/>
              </a:solidFill>
            </a:endParaRPr>
          </a:p>
        </p:txBody>
      </p:sp>
      <p:sp>
        <p:nvSpPr>
          <p:cNvPr id="6" name="BlokTextu 5"/>
          <p:cNvSpPr txBox="1"/>
          <p:nvPr/>
        </p:nvSpPr>
        <p:spPr>
          <a:xfrm>
            <a:off x="152399" y="213360"/>
            <a:ext cx="566181" cy="369332"/>
          </a:xfrm>
          <a:prstGeom prst="rect">
            <a:avLst/>
          </a:prstGeom>
          <a:noFill/>
        </p:spPr>
        <p:txBody>
          <a:bodyPr wrap="none" rtlCol="0">
            <a:spAutoFit/>
          </a:bodyPr>
          <a:lstStyle/>
          <a:p>
            <a:r>
              <a:rPr lang="en-US" dirty="0" smtClean="0">
                <a:solidFill>
                  <a:srgbClr val="0070C0"/>
                </a:solidFill>
              </a:rPr>
              <a:t>(C1)</a:t>
            </a:r>
            <a:endParaRPr lang="en-US" dirty="0">
              <a:solidFill>
                <a:srgbClr val="0070C0"/>
              </a:solidFill>
            </a:endParaRPr>
          </a:p>
        </p:txBody>
      </p:sp>
      <p:pic>
        <p:nvPicPr>
          <p:cNvPr id="7"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96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1592" y="61401"/>
            <a:ext cx="6720399" cy="672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BlokTextu 16"/>
          <p:cNvSpPr txBox="1"/>
          <p:nvPr/>
        </p:nvSpPr>
        <p:spPr>
          <a:xfrm>
            <a:off x="0" y="14605"/>
            <a:ext cx="740908" cy="369332"/>
          </a:xfrm>
          <a:prstGeom prst="rect">
            <a:avLst/>
          </a:prstGeom>
          <a:noFill/>
        </p:spPr>
        <p:txBody>
          <a:bodyPr wrap="none" rtlCol="0">
            <a:spAutoFit/>
          </a:bodyPr>
          <a:lstStyle/>
          <a:p>
            <a:r>
              <a:rPr lang="en-US" dirty="0">
                <a:solidFill>
                  <a:srgbClr val="0070C0"/>
                </a:solidFill>
              </a:rPr>
              <a:t>(C5.4)</a:t>
            </a:r>
          </a:p>
        </p:txBody>
      </p:sp>
      <p:sp>
        <p:nvSpPr>
          <p:cNvPr id="2" name="Obdĺžnik 1"/>
          <p:cNvSpPr/>
          <p:nvPr/>
        </p:nvSpPr>
        <p:spPr>
          <a:xfrm>
            <a:off x="178419" y="395973"/>
            <a:ext cx="4446602" cy="400110"/>
          </a:xfrm>
          <a:prstGeom prst="rect">
            <a:avLst/>
          </a:prstGeom>
        </p:spPr>
        <p:txBody>
          <a:bodyPr wrap="none">
            <a:spAutoFit/>
          </a:bodyPr>
          <a:lstStyle/>
          <a:p>
            <a:r>
              <a:rPr lang="en-US" sz="2000" b="1" dirty="0"/>
              <a:t>Evaluation of paired CTH measurements</a:t>
            </a:r>
          </a:p>
        </p:txBody>
      </p:sp>
      <p:sp>
        <p:nvSpPr>
          <p:cNvPr id="3" name="BlokTextu 2"/>
          <p:cNvSpPr txBox="1"/>
          <p:nvPr/>
        </p:nvSpPr>
        <p:spPr>
          <a:xfrm>
            <a:off x="178419" y="991929"/>
            <a:ext cx="5051704" cy="3693319"/>
          </a:xfrm>
          <a:prstGeom prst="rect">
            <a:avLst/>
          </a:prstGeom>
          <a:noFill/>
        </p:spPr>
        <p:txBody>
          <a:bodyPr wrap="none" rtlCol="0">
            <a:spAutoFit/>
          </a:bodyPr>
          <a:lstStyle/>
          <a:p>
            <a:r>
              <a:rPr lang="en-US" dirty="0" smtClean="0"/>
              <a:t>Precision of NWCSAF CTH method depends on:</a:t>
            </a:r>
          </a:p>
          <a:p>
            <a:pPr marL="285750" indent="-285750">
              <a:buFont typeface="Arial" panose="020B0604020202020204" pitchFamily="34" charset="0"/>
              <a:buChar char="•"/>
            </a:pPr>
            <a:r>
              <a:rPr lang="en-US" dirty="0" smtClean="0"/>
              <a:t>Precision of cloud mask</a:t>
            </a:r>
          </a:p>
          <a:p>
            <a:pPr marL="285750" indent="-285750">
              <a:buFont typeface="Arial" panose="020B0604020202020204" pitchFamily="34" charset="0"/>
              <a:buChar char="•"/>
            </a:pPr>
            <a:r>
              <a:rPr lang="en-US" dirty="0" smtClean="0"/>
              <a:t>Correct classification of cloud types</a:t>
            </a:r>
          </a:p>
          <a:p>
            <a:pPr marL="285750" indent="-285750">
              <a:buFont typeface="Arial" panose="020B0604020202020204" pitchFamily="34" charset="0"/>
              <a:buChar char="•"/>
            </a:pPr>
            <a:r>
              <a:rPr lang="en-US" dirty="0" smtClean="0"/>
              <a:t>Estimation of proper cloud transparency</a:t>
            </a:r>
          </a:p>
          <a:p>
            <a:pPr marL="285750" indent="-285750">
              <a:buFont typeface="Arial" panose="020B0604020202020204" pitchFamily="34" charset="0"/>
              <a:buChar char="•"/>
            </a:pPr>
            <a:r>
              <a:rPr lang="en-US" dirty="0" smtClean="0"/>
              <a:t>Measurement of radiances, BT</a:t>
            </a:r>
          </a:p>
          <a:p>
            <a:pPr marL="285750" indent="-285750">
              <a:buFont typeface="Arial" panose="020B0604020202020204" pitchFamily="34" charset="0"/>
              <a:buChar char="•"/>
            </a:pPr>
            <a:endParaRPr lang="en-US" dirty="0"/>
          </a:p>
          <a:p>
            <a:r>
              <a:rPr lang="en-US" dirty="0" smtClean="0"/>
              <a:t>Precision of Parallax Cloud Top method depends on:</a:t>
            </a:r>
          </a:p>
          <a:p>
            <a:pPr marL="285750" indent="-285750">
              <a:buFont typeface="Arial" panose="020B0604020202020204" pitchFamily="34" charset="0"/>
              <a:buChar char="•"/>
            </a:pPr>
            <a:r>
              <a:rPr lang="en-US" dirty="0" smtClean="0"/>
              <a:t>Image resolution</a:t>
            </a:r>
          </a:p>
          <a:p>
            <a:pPr marL="285750" indent="-285750">
              <a:buFont typeface="Arial" panose="020B0604020202020204" pitchFamily="34" charset="0"/>
              <a:buChar char="•"/>
            </a:pPr>
            <a:r>
              <a:rPr lang="en-US" dirty="0" smtClean="0"/>
              <a:t>Absolute value of parallax shift</a:t>
            </a:r>
          </a:p>
          <a:p>
            <a:pPr marL="285750" indent="-285750">
              <a:buFont typeface="Arial" panose="020B0604020202020204" pitchFamily="34" charset="0"/>
              <a:buChar char="•"/>
            </a:pPr>
            <a:r>
              <a:rPr lang="en-US" dirty="0" smtClean="0"/>
              <a:t>Absolute value of cloud top height</a:t>
            </a:r>
          </a:p>
          <a:p>
            <a:pPr marL="285750" indent="-285750">
              <a:buFont typeface="Arial" panose="020B0604020202020204" pitchFamily="34" charset="0"/>
              <a:buChar char="•"/>
            </a:pPr>
            <a:r>
              <a:rPr lang="en-US" dirty="0" smtClean="0"/>
              <a:t>Shape of cloud</a:t>
            </a:r>
          </a:p>
          <a:p>
            <a:pPr marL="285750" indent="-285750">
              <a:buFont typeface="Arial" panose="020B0604020202020204" pitchFamily="34" charset="0"/>
              <a:buChar char="•"/>
            </a:pPr>
            <a:r>
              <a:rPr lang="en-US" dirty="0" smtClean="0"/>
              <a:t>Proper identification of cloud edges</a:t>
            </a:r>
          </a:p>
          <a:p>
            <a:pPr marL="285750" indent="-285750">
              <a:buFont typeface="Arial" panose="020B0604020202020204" pitchFamily="34" charset="0"/>
              <a:buChar char="•"/>
            </a:pPr>
            <a:endParaRPr lang="en-US" dirty="0"/>
          </a:p>
        </p:txBody>
      </p:sp>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8446" y="4591051"/>
            <a:ext cx="3165027" cy="2190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G:\ECSS2017\CreativeCommons_Attribution_Licens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52000" y="5241925"/>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0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fade">
                                      <p:cBhvr>
                                        <p:cTn id="22" dur="500"/>
                                        <p:tgtEl>
                                          <p:spTgt spid="5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fade">
                                      <p:cBhvr>
                                        <p:cTn id="27" dur="500"/>
                                        <p:tgtEl>
                                          <p:spTgt spid="51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8"/>
                                        </p:tgtEl>
                                        <p:attrNameLst>
                                          <p:attrName>style.visibility</p:attrName>
                                        </p:attrNameLst>
                                      </p:cBhvr>
                                      <p:to>
                                        <p:strVal val="visible"/>
                                      </p:to>
                                    </p:set>
                                    <p:animEffect transition="in" filter="fade">
                                      <p:cBhvr>
                                        <p:cTn id="32" dur="500"/>
                                        <p:tgtEl>
                                          <p:spTgt spid="51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9"/>
                                        </p:tgtEl>
                                        <p:attrNameLst>
                                          <p:attrName>style.visibility</p:attrName>
                                        </p:attrNameLst>
                                      </p:cBhvr>
                                      <p:to>
                                        <p:strVal val="visible"/>
                                      </p:to>
                                    </p:set>
                                    <p:animEffect transition="in" filter="fade">
                                      <p:cBhvr>
                                        <p:cTn id="37" dur="500"/>
                                        <p:tgtEl>
                                          <p:spTgt spid="51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30"/>
                                        </p:tgtEl>
                                        <p:attrNameLst>
                                          <p:attrName>style.visibility</p:attrName>
                                        </p:attrNameLst>
                                      </p:cBhvr>
                                      <p:to>
                                        <p:strVal val="visible"/>
                                      </p:to>
                                    </p:set>
                                    <p:animEffect transition="in" filter="fade">
                                      <p:cBhvr>
                                        <p:cTn id="42" dur="500"/>
                                        <p:tgtEl>
                                          <p:spTgt spid="51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31"/>
                                        </p:tgtEl>
                                        <p:attrNameLst>
                                          <p:attrName>style.visibility</p:attrName>
                                        </p:attrNameLst>
                                      </p:cBhvr>
                                      <p:to>
                                        <p:strVal val="visible"/>
                                      </p:to>
                                    </p:set>
                                    <p:animEffect transition="in" filter="fade">
                                      <p:cBhvr>
                                        <p:cTn id="47" dur="500"/>
                                        <p:tgtEl>
                                          <p:spTgt spid="51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fade">
                                      <p:cBhvr>
                                        <p:cTn id="52"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0" y="134900"/>
            <a:ext cx="1061509" cy="523220"/>
          </a:xfrm>
          <a:prstGeom prst="rect">
            <a:avLst/>
          </a:prstGeom>
          <a:noFill/>
        </p:spPr>
        <p:txBody>
          <a:bodyPr wrap="none" rtlCol="0">
            <a:spAutoFit/>
          </a:bodyPr>
          <a:lstStyle/>
          <a:p>
            <a:r>
              <a:rPr lang="en-US" sz="2800" b="1" dirty="0">
                <a:solidFill>
                  <a:srgbClr val="0070C0"/>
                </a:solidFill>
              </a:rPr>
              <a:t>(C5.4)</a:t>
            </a:r>
          </a:p>
        </p:txBody>
      </p:sp>
      <p:sp>
        <p:nvSpPr>
          <p:cNvPr id="4" name="Obdĺžnik 3"/>
          <p:cNvSpPr/>
          <p:nvPr/>
        </p:nvSpPr>
        <p:spPr>
          <a:xfrm>
            <a:off x="1226393" y="134900"/>
            <a:ext cx="6152325" cy="523220"/>
          </a:xfrm>
          <a:prstGeom prst="rect">
            <a:avLst/>
          </a:prstGeom>
        </p:spPr>
        <p:txBody>
          <a:bodyPr wrap="none">
            <a:spAutoFit/>
          </a:bodyPr>
          <a:lstStyle/>
          <a:p>
            <a:r>
              <a:rPr lang="en-US" sz="2800" b="1" dirty="0"/>
              <a:t>Evaluation of paired CTH measurements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393" y="990600"/>
            <a:ext cx="9866028"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433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000" y="524269"/>
            <a:ext cx="9051925" cy="629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00" y="524268"/>
            <a:ext cx="9051925" cy="629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000" y="524269"/>
            <a:ext cx="9051925" cy="629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lokTextu 6"/>
          <p:cNvSpPr txBox="1"/>
          <p:nvPr/>
        </p:nvSpPr>
        <p:spPr>
          <a:xfrm>
            <a:off x="0" y="57418"/>
            <a:ext cx="922047" cy="461665"/>
          </a:xfrm>
          <a:prstGeom prst="rect">
            <a:avLst/>
          </a:prstGeom>
          <a:noFill/>
        </p:spPr>
        <p:txBody>
          <a:bodyPr wrap="none" rtlCol="0">
            <a:spAutoFit/>
          </a:bodyPr>
          <a:lstStyle/>
          <a:p>
            <a:r>
              <a:rPr lang="en-US" sz="2400" dirty="0">
                <a:solidFill>
                  <a:srgbClr val="0070C0"/>
                </a:solidFill>
              </a:rPr>
              <a:t>(C5.4)</a:t>
            </a:r>
          </a:p>
        </p:txBody>
      </p:sp>
      <p:sp>
        <p:nvSpPr>
          <p:cNvPr id="6" name="Obdĺžnik 5"/>
          <p:cNvSpPr/>
          <p:nvPr/>
        </p:nvSpPr>
        <p:spPr>
          <a:xfrm>
            <a:off x="902319" y="26641"/>
            <a:ext cx="6152325" cy="523220"/>
          </a:xfrm>
          <a:prstGeom prst="rect">
            <a:avLst/>
          </a:prstGeom>
        </p:spPr>
        <p:txBody>
          <a:bodyPr wrap="none">
            <a:spAutoFit/>
          </a:bodyPr>
          <a:lstStyle/>
          <a:p>
            <a:r>
              <a:rPr lang="en-US" sz="2800" b="1" dirty="0"/>
              <a:t>Evaluation of paired CTH measurements</a:t>
            </a:r>
          </a:p>
        </p:txBody>
      </p:sp>
      <p:sp>
        <p:nvSpPr>
          <p:cNvPr id="2" name="BlokTextu 1"/>
          <p:cNvSpPr txBox="1"/>
          <p:nvPr/>
        </p:nvSpPr>
        <p:spPr>
          <a:xfrm>
            <a:off x="7439025" y="1905000"/>
            <a:ext cx="2566728" cy="830997"/>
          </a:xfrm>
          <a:prstGeom prst="rect">
            <a:avLst/>
          </a:prstGeom>
          <a:solidFill>
            <a:srgbClr val="FFFF00"/>
          </a:solidFill>
        </p:spPr>
        <p:txBody>
          <a:bodyPr wrap="none" rtlCol="0">
            <a:spAutoFit/>
          </a:bodyPr>
          <a:lstStyle/>
          <a:p>
            <a:r>
              <a:rPr lang="en-US" sz="2400" b="1" dirty="0">
                <a:solidFill>
                  <a:srgbClr val="00B050"/>
                </a:solidFill>
              </a:rPr>
              <a:t>±</a:t>
            </a:r>
            <a:r>
              <a:rPr lang="en-US" sz="2400" b="1" dirty="0" smtClean="0">
                <a:solidFill>
                  <a:srgbClr val="00B050"/>
                </a:solidFill>
              </a:rPr>
              <a:t> 0.5 km	39%</a:t>
            </a:r>
          </a:p>
          <a:p>
            <a:r>
              <a:rPr lang="en-US" sz="2400" b="1" dirty="0">
                <a:solidFill>
                  <a:srgbClr val="00B050"/>
                </a:solidFill>
              </a:rPr>
              <a:t>±</a:t>
            </a:r>
            <a:r>
              <a:rPr lang="en-US" sz="2400" b="1" dirty="0" smtClean="0">
                <a:solidFill>
                  <a:srgbClr val="00B050"/>
                </a:solidFill>
              </a:rPr>
              <a:t> 1.0 km	60%</a:t>
            </a:r>
            <a:endParaRPr lang="en-US" sz="2400" b="1" dirty="0">
              <a:solidFill>
                <a:srgbClr val="00B050"/>
              </a:solidFill>
            </a:endParaRPr>
          </a:p>
        </p:txBody>
      </p:sp>
      <p:sp>
        <p:nvSpPr>
          <p:cNvPr id="8" name="BlokTextu 7"/>
          <p:cNvSpPr txBox="1"/>
          <p:nvPr/>
        </p:nvSpPr>
        <p:spPr>
          <a:xfrm>
            <a:off x="7439025" y="2750966"/>
            <a:ext cx="2566727" cy="830997"/>
          </a:xfrm>
          <a:prstGeom prst="rect">
            <a:avLst/>
          </a:prstGeom>
          <a:solidFill>
            <a:srgbClr val="FFFF00"/>
          </a:solidFill>
        </p:spPr>
        <p:txBody>
          <a:bodyPr wrap="square" rtlCol="0">
            <a:spAutoFit/>
          </a:bodyPr>
          <a:lstStyle/>
          <a:p>
            <a:r>
              <a:rPr lang="en-US" sz="2400" b="1" dirty="0" smtClean="0">
                <a:solidFill>
                  <a:srgbClr val="FF0000"/>
                </a:solidFill>
              </a:rPr>
              <a:t>40% of cases with</a:t>
            </a:r>
          </a:p>
          <a:p>
            <a:r>
              <a:rPr lang="en-US" sz="2400" b="1" dirty="0" smtClean="0">
                <a:solidFill>
                  <a:srgbClr val="FF0000"/>
                </a:solidFill>
              </a:rPr>
              <a:t>Error &gt; </a:t>
            </a:r>
            <a:r>
              <a:rPr lang="en-US" sz="2400" b="1" dirty="0">
                <a:solidFill>
                  <a:srgbClr val="FF0000"/>
                </a:solidFill>
              </a:rPr>
              <a:t>±</a:t>
            </a:r>
            <a:r>
              <a:rPr lang="en-US" sz="2400" b="1" dirty="0" smtClean="0">
                <a:solidFill>
                  <a:srgbClr val="FF0000"/>
                </a:solidFill>
              </a:rPr>
              <a:t> 1 km</a:t>
            </a:r>
            <a:endParaRPr lang="en-US" sz="2400" b="1" dirty="0">
              <a:solidFill>
                <a:srgbClr val="FF0000"/>
              </a:solidFill>
            </a:endParaRPr>
          </a:p>
        </p:txBody>
      </p:sp>
      <p:sp>
        <p:nvSpPr>
          <p:cNvPr id="3" name="BlokTextu 2"/>
          <p:cNvSpPr txBox="1"/>
          <p:nvPr/>
        </p:nvSpPr>
        <p:spPr>
          <a:xfrm>
            <a:off x="7419975" y="1428750"/>
            <a:ext cx="1992020" cy="523220"/>
          </a:xfrm>
          <a:prstGeom prst="rect">
            <a:avLst/>
          </a:prstGeom>
          <a:noFill/>
        </p:spPr>
        <p:txBody>
          <a:bodyPr wrap="none" rtlCol="0">
            <a:spAutoFit/>
          </a:bodyPr>
          <a:lstStyle/>
          <a:p>
            <a:r>
              <a:rPr lang="en-US" sz="2800" b="1" dirty="0" smtClean="0"/>
              <a:t>Main result:</a:t>
            </a:r>
            <a:endParaRPr lang="en-US" sz="2800" b="1" dirty="0"/>
          </a:p>
        </p:txBody>
      </p:sp>
      <p:pic>
        <p:nvPicPr>
          <p:cNvPr id="10"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p:cNvSpPr>
            <a:spLocks noGrp="1"/>
          </p:cNvSpPr>
          <p:nvPr>
            <p:ph type="title"/>
          </p:nvPr>
        </p:nvSpPr>
        <p:spPr>
          <a:xfrm>
            <a:off x="609600" y="-171450"/>
            <a:ext cx="10972800" cy="1143000"/>
          </a:xfrm>
        </p:spPr>
        <p:txBody>
          <a:bodyPr/>
          <a:lstStyle/>
          <a:p>
            <a:pPr algn="l" eaLnBrk="1" hangingPunct="1"/>
            <a:r>
              <a:rPr lang="en-US" altLang="en-US" sz="3600" b="1" dirty="0"/>
              <a:t>Basic assumptions of proposed method:</a:t>
            </a:r>
          </a:p>
        </p:txBody>
      </p:sp>
      <p:sp>
        <p:nvSpPr>
          <p:cNvPr id="5123" name="Zástupný symbol obsahu 2"/>
          <p:cNvSpPr>
            <a:spLocks noGrp="1"/>
          </p:cNvSpPr>
          <p:nvPr>
            <p:ph idx="1"/>
          </p:nvPr>
        </p:nvSpPr>
        <p:spPr>
          <a:xfrm>
            <a:off x="609600" y="990599"/>
            <a:ext cx="10972800" cy="5783911"/>
          </a:xfrm>
        </p:spPr>
        <p:txBody>
          <a:bodyPr>
            <a:noAutofit/>
          </a:bodyPr>
          <a:lstStyle/>
          <a:p>
            <a:pPr eaLnBrk="1" hangingPunct="1"/>
            <a:r>
              <a:rPr lang="en-US" altLang="en-US" sz="2400" b="1" dirty="0">
                <a:solidFill>
                  <a:srgbClr val="0070C0"/>
                </a:solidFill>
              </a:rPr>
              <a:t>Identification of certain cloud reference point is subjective and must be done in image pair from both satellites</a:t>
            </a:r>
          </a:p>
          <a:p>
            <a:pPr eaLnBrk="1" hangingPunct="1"/>
            <a:r>
              <a:rPr lang="en-US" altLang="en-US" sz="2400" b="1" dirty="0">
                <a:solidFill>
                  <a:srgbClr val="0070C0"/>
                </a:solidFill>
              </a:rPr>
              <a:t>Method can be used for cloud edges, narrow stripes, small details like OT, waves. Not suitable for stratiform (smooth) large-scale cloud fields</a:t>
            </a:r>
          </a:p>
          <a:p>
            <a:pPr eaLnBrk="1" hangingPunct="1"/>
            <a:r>
              <a:rPr lang="en-US" altLang="en-US" sz="2400" b="1" dirty="0">
                <a:solidFill>
                  <a:srgbClr val="0070C0"/>
                </a:solidFill>
              </a:rPr>
              <a:t>It is not easy to recognize the same object in cyan and in red colors in anaglyphs, better way is switching between left and right full color images</a:t>
            </a:r>
          </a:p>
          <a:p>
            <a:pPr eaLnBrk="1" hangingPunct="1"/>
            <a:r>
              <a:rPr lang="en-US" altLang="en-US" sz="2400" b="1" dirty="0" smtClean="0">
                <a:solidFill>
                  <a:srgbClr val="0070C0"/>
                </a:solidFill>
              </a:rPr>
              <a:t>These </a:t>
            </a:r>
            <a:r>
              <a:rPr lang="en-US" altLang="en-US" sz="2400" b="1" dirty="0">
                <a:solidFill>
                  <a:srgbClr val="0070C0"/>
                </a:solidFill>
              </a:rPr>
              <a:t>facts bring errors to estimation of coordinates in map projection</a:t>
            </a:r>
          </a:p>
          <a:p>
            <a:pPr eaLnBrk="1" hangingPunct="1"/>
            <a:r>
              <a:rPr lang="en-US" altLang="en-US" sz="2400" b="1" dirty="0">
                <a:solidFill>
                  <a:srgbClr val="0070C0"/>
                </a:solidFill>
              </a:rPr>
              <a:t>Most critical is short distance between left and right reference points in case of very low clouds, but for high clouds results are acceptable (HRV better then other channels)</a:t>
            </a:r>
          </a:p>
          <a:p>
            <a:pPr eaLnBrk="1" hangingPunct="1"/>
            <a:r>
              <a:rPr lang="en-US" altLang="en-US" sz="2400" b="1" dirty="0">
                <a:solidFill>
                  <a:srgbClr val="0070C0"/>
                </a:solidFill>
              </a:rPr>
              <a:t>Two lines connecting satellites and cloud reference points at surface theoretically intersect in cross-point. But in practice they evade in space and we can find just their minimum distance instead of cross-point.</a:t>
            </a:r>
          </a:p>
          <a:p>
            <a:pPr eaLnBrk="1" hangingPunct="1"/>
            <a:r>
              <a:rPr lang="en-US" altLang="en-US" sz="2400" b="1" dirty="0">
                <a:solidFill>
                  <a:srgbClr val="0070C0"/>
                </a:solidFill>
              </a:rPr>
              <a:t>More precise estimation of coordinates -&gt; implicates more reliable estimation of cloud top height</a:t>
            </a:r>
            <a:endParaRPr lang="en-US" altLang="en-US" sz="2400" b="1" dirty="0"/>
          </a:p>
        </p:txBody>
      </p:sp>
      <p:sp>
        <p:nvSpPr>
          <p:cNvPr id="4" name="BlokTextu 3"/>
          <p:cNvSpPr txBox="1"/>
          <p:nvPr/>
        </p:nvSpPr>
        <p:spPr>
          <a:xfrm>
            <a:off x="0" y="14605"/>
            <a:ext cx="740908" cy="369332"/>
          </a:xfrm>
          <a:prstGeom prst="rect">
            <a:avLst/>
          </a:prstGeom>
          <a:noFill/>
        </p:spPr>
        <p:txBody>
          <a:bodyPr wrap="none" rtlCol="0">
            <a:spAutoFit/>
          </a:bodyPr>
          <a:lstStyle/>
          <a:p>
            <a:r>
              <a:rPr lang="en-US" dirty="0">
                <a:solidFill>
                  <a:srgbClr val="0070C0"/>
                </a:solidFill>
              </a:rPr>
              <a:t>(C5.4)</a:t>
            </a:r>
          </a:p>
        </p:txBody>
      </p:sp>
    </p:spTree>
    <p:extLst>
      <p:ext uri="{BB962C8B-B14F-4D97-AF65-F5344CB8AC3E}">
        <p14:creationId xmlns:p14="http://schemas.microsoft.com/office/powerpoint/2010/main" val="3561524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8391"/>
            <a:ext cx="12192000" cy="507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lokTextu 2"/>
          <p:cNvSpPr txBox="1"/>
          <p:nvPr/>
        </p:nvSpPr>
        <p:spPr>
          <a:xfrm>
            <a:off x="740908" y="827802"/>
            <a:ext cx="7410170" cy="923330"/>
          </a:xfrm>
          <a:prstGeom prst="rect">
            <a:avLst/>
          </a:prstGeom>
          <a:noFill/>
        </p:spPr>
        <p:txBody>
          <a:bodyPr wrap="none" rtlCol="0">
            <a:spAutoFit/>
          </a:bodyPr>
          <a:lstStyle/>
          <a:p>
            <a:r>
              <a:rPr lang="en-US" dirty="0"/>
              <a:t>HRV Image line data in brightness interpretation from left and right satellites</a:t>
            </a:r>
            <a:r>
              <a:rPr lang="en-US" dirty="0" smtClean="0"/>
              <a:t>:</a:t>
            </a:r>
          </a:p>
          <a:p>
            <a:r>
              <a:rPr lang="en-US" dirty="0" smtClean="0"/>
              <a:t>Single objects and their parallax shifts are evident, but question is:</a:t>
            </a:r>
          </a:p>
          <a:p>
            <a:r>
              <a:rPr lang="en-US" dirty="0" smtClean="0">
                <a:solidFill>
                  <a:srgbClr val="FF0000"/>
                </a:solidFill>
              </a:rPr>
              <a:t>How to identify single objects in imagery and how to calculate parallax shifts?</a:t>
            </a:r>
            <a:endParaRPr lang="en-US" dirty="0">
              <a:solidFill>
                <a:srgbClr val="FF0000"/>
              </a:solidFill>
            </a:endParaRPr>
          </a:p>
        </p:txBody>
      </p:sp>
      <p:sp>
        <p:nvSpPr>
          <p:cNvPr id="6" name="BlokTextu 5"/>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C5.5)</a:t>
            </a:r>
            <a:endParaRPr lang="en-US" dirty="0">
              <a:solidFill>
                <a:srgbClr val="0070C0"/>
              </a:solidFill>
            </a:endParaRPr>
          </a:p>
        </p:txBody>
      </p:sp>
      <p:sp>
        <p:nvSpPr>
          <p:cNvPr id="2" name="Obdĺžnik 1"/>
          <p:cNvSpPr/>
          <p:nvPr/>
        </p:nvSpPr>
        <p:spPr>
          <a:xfrm>
            <a:off x="740907" y="199271"/>
            <a:ext cx="6126617" cy="400110"/>
          </a:xfrm>
          <a:prstGeom prst="rect">
            <a:avLst/>
          </a:prstGeom>
        </p:spPr>
        <p:txBody>
          <a:bodyPr wrap="square">
            <a:spAutoFit/>
          </a:bodyPr>
          <a:lstStyle/>
          <a:p>
            <a:r>
              <a:rPr lang="en-US" sz="2000" b="1" dirty="0" smtClean="0"/>
              <a:t>Possibilities of automatic evaluation of parallax shifts</a:t>
            </a:r>
            <a:endParaRPr lang="en-US" sz="2000" b="1" dirty="0">
              <a:solidFill>
                <a:srgbClr val="FF0000"/>
              </a:solidFill>
            </a:endParaRPr>
          </a:p>
        </p:txBody>
      </p:sp>
      <p:pic>
        <p:nvPicPr>
          <p:cNvPr id="7"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917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1"/>
            <a:ext cx="12192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lokTextu 5"/>
          <p:cNvSpPr txBox="1"/>
          <p:nvPr/>
        </p:nvSpPr>
        <p:spPr>
          <a:xfrm>
            <a:off x="0" y="199271"/>
            <a:ext cx="740908" cy="369332"/>
          </a:xfrm>
          <a:prstGeom prst="rect">
            <a:avLst/>
          </a:prstGeom>
          <a:noFill/>
        </p:spPr>
        <p:txBody>
          <a:bodyPr wrap="none" rtlCol="0">
            <a:spAutoFit/>
          </a:bodyPr>
          <a:lstStyle/>
          <a:p>
            <a:r>
              <a:rPr lang="en-US" dirty="0">
                <a:solidFill>
                  <a:srgbClr val="0070C0"/>
                </a:solidFill>
              </a:rPr>
              <a:t>(</a:t>
            </a:r>
            <a:r>
              <a:rPr lang="en-US" dirty="0" smtClean="0">
                <a:solidFill>
                  <a:srgbClr val="0070C0"/>
                </a:solidFill>
              </a:rPr>
              <a:t>C5.5)</a:t>
            </a:r>
            <a:endParaRPr lang="en-US" dirty="0">
              <a:solidFill>
                <a:srgbClr val="0070C0"/>
              </a:solidFill>
            </a:endParaRPr>
          </a:p>
        </p:txBody>
      </p:sp>
      <p:sp>
        <p:nvSpPr>
          <p:cNvPr id="2" name="Obdĺžnik 1"/>
          <p:cNvSpPr/>
          <p:nvPr/>
        </p:nvSpPr>
        <p:spPr>
          <a:xfrm>
            <a:off x="740907" y="199271"/>
            <a:ext cx="6126617" cy="400110"/>
          </a:xfrm>
          <a:prstGeom prst="rect">
            <a:avLst/>
          </a:prstGeom>
        </p:spPr>
        <p:txBody>
          <a:bodyPr wrap="square">
            <a:spAutoFit/>
          </a:bodyPr>
          <a:lstStyle/>
          <a:p>
            <a:r>
              <a:rPr lang="en-US" sz="2000" b="1" dirty="0" smtClean="0"/>
              <a:t>Possibilities of automatic evaluation of parallax shifts</a:t>
            </a:r>
            <a:endParaRPr lang="en-US" sz="2000" b="1" dirty="0">
              <a:solidFill>
                <a:srgbClr val="FF0000"/>
              </a:solidFill>
            </a:endParaRPr>
          </a:p>
        </p:txBody>
      </p:sp>
      <p:sp>
        <p:nvSpPr>
          <p:cNvPr id="7" name="BlokTextu 6"/>
          <p:cNvSpPr txBox="1"/>
          <p:nvPr/>
        </p:nvSpPr>
        <p:spPr>
          <a:xfrm>
            <a:off x="740908" y="618252"/>
            <a:ext cx="10956269" cy="1200329"/>
          </a:xfrm>
          <a:prstGeom prst="rect">
            <a:avLst/>
          </a:prstGeom>
          <a:noFill/>
        </p:spPr>
        <p:txBody>
          <a:bodyPr wrap="none" rtlCol="0">
            <a:spAutoFit/>
          </a:bodyPr>
          <a:lstStyle/>
          <a:p>
            <a:r>
              <a:rPr lang="en-US" dirty="0" smtClean="0">
                <a:solidFill>
                  <a:srgbClr val="FF0000"/>
                </a:solidFill>
              </a:rPr>
              <a:t>How to identify single objects in imagery and how to calculate parallax shifts?</a:t>
            </a:r>
          </a:p>
          <a:p>
            <a:r>
              <a:rPr lang="en-US" dirty="0" smtClean="0">
                <a:solidFill>
                  <a:srgbClr val="0070C0"/>
                </a:solidFill>
              </a:rPr>
              <a:t>Numerical calculation like line correlation and covariance method can be useful.</a:t>
            </a:r>
          </a:p>
          <a:p>
            <a:r>
              <a:rPr lang="en-US" dirty="0" smtClean="0"/>
              <a:t>Problem is that cloud edges can differ in left and right image and shifts of cloud centers are not detectable because</a:t>
            </a:r>
          </a:p>
          <a:p>
            <a:r>
              <a:rPr lang="en-US" dirty="0" smtClean="0"/>
              <a:t>of very smooth cloud top surfaces.</a:t>
            </a:r>
            <a:endParaRPr lang="en-US" dirty="0"/>
          </a:p>
        </p:txBody>
      </p:sp>
      <p:sp>
        <p:nvSpPr>
          <p:cNvPr id="4" name="BlokTextu 3"/>
          <p:cNvSpPr txBox="1"/>
          <p:nvPr/>
        </p:nvSpPr>
        <p:spPr>
          <a:xfrm>
            <a:off x="6667500" y="1850847"/>
            <a:ext cx="3035446" cy="369332"/>
          </a:xfrm>
          <a:prstGeom prst="rect">
            <a:avLst/>
          </a:prstGeom>
          <a:noFill/>
        </p:spPr>
        <p:txBody>
          <a:bodyPr wrap="none" rtlCol="0">
            <a:spAutoFit/>
          </a:bodyPr>
          <a:lstStyle/>
          <a:p>
            <a:r>
              <a:rPr lang="en-US" dirty="0" smtClean="0">
                <a:solidFill>
                  <a:srgbClr val="0070C0"/>
                </a:solidFill>
              </a:rPr>
              <a:t>Image line correlation output:</a:t>
            </a:r>
            <a:endParaRPr lang="en-US" dirty="0">
              <a:solidFill>
                <a:srgbClr val="0070C0"/>
              </a:solidFill>
            </a:endParaRPr>
          </a:p>
        </p:txBody>
      </p:sp>
      <p:sp>
        <p:nvSpPr>
          <p:cNvPr id="9" name="BlokTextu 8"/>
          <p:cNvSpPr txBox="1"/>
          <p:nvPr/>
        </p:nvSpPr>
        <p:spPr>
          <a:xfrm>
            <a:off x="6667500" y="2220179"/>
            <a:ext cx="3016916" cy="369332"/>
          </a:xfrm>
          <a:prstGeom prst="rect">
            <a:avLst/>
          </a:prstGeom>
          <a:noFill/>
        </p:spPr>
        <p:txBody>
          <a:bodyPr wrap="none" rtlCol="0">
            <a:spAutoFit/>
          </a:bodyPr>
          <a:lstStyle/>
          <a:p>
            <a:r>
              <a:rPr lang="en-US" dirty="0" smtClean="0">
                <a:solidFill>
                  <a:srgbClr val="C00000"/>
                </a:solidFill>
              </a:rPr>
              <a:t>Image line covariance output:</a:t>
            </a:r>
            <a:endParaRPr lang="en-US" dirty="0">
              <a:solidFill>
                <a:srgbClr val="C00000"/>
              </a:solidFill>
            </a:endParaRPr>
          </a:p>
        </p:txBody>
      </p:sp>
      <p:cxnSp>
        <p:nvCxnSpPr>
          <p:cNvPr id="12" name="Rovná spojnica 11"/>
          <p:cNvCxnSpPr/>
          <p:nvPr/>
        </p:nvCxnSpPr>
        <p:spPr>
          <a:xfrm>
            <a:off x="2181225" y="2933700"/>
            <a:ext cx="0" cy="32861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ovná spojnica 17"/>
          <p:cNvCxnSpPr/>
          <p:nvPr/>
        </p:nvCxnSpPr>
        <p:spPr>
          <a:xfrm>
            <a:off x="1285875" y="3943350"/>
            <a:ext cx="0" cy="24003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ovná spojnica 19"/>
          <p:cNvCxnSpPr/>
          <p:nvPr/>
        </p:nvCxnSpPr>
        <p:spPr>
          <a:xfrm>
            <a:off x="457200" y="3219450"/>
            <a:ext cx="0" cy="25336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ovná spojnica 22"/>
          <p:cNvCxnSpPr/>
          <p:nvPr/>
        </p:nvCxnSpPr>
        <p:spPr>
          <a:xfrm>
            <a:off x="6362700" y="3105150"/>
            <a:ext cx="0" cy="311467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ovná spojnica 24"/>
          <p:cNvCxnSpPr/>
          <p:nvPr/>
        </p:nvCxnSpPr>
        <p:spPr>
          <a:xfrm>
            <a:off x="6600825" y="5143500"/>
            <a:ext cx="0" cy="107632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ovná spojnica 26"/>
          <p:cNvCxnSpPr/>
          <p:nvPr/>
        </p:nvCxnSpPr>
        <p:spPr>
          <a:xfrm>
            <a:off x="7877175" y="4152900"/>
            <a:ext cx="0" cy="22526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ovná spojnica 28"/>
          <p:cNvCxnSpPr/>
          <p:nvPr/>
        </p:nvCxnSpPr>
        <p:spPr>
          <a:xfrm>
            <a:off x="9144000" y="3857625"/>
            <a:ext cx="0" cy="15867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BlokTextu 29"/>
          <p:cNvSpPr txBox="1"/>
          <p:nvPr/>
        </p:nvSpPr>
        <p:spPr>
          <a:xfrm>
            <a:off x="452575" y="4909898"/>
            <a:ext cx="309700" cy="369332"/>
          </a:xfrm>
          <a:prstGeom prst="rect">
            <a:avLst/>
          </a:prstGeom>
          <a:noFill/>
        </p:spPr>
        <p:txBody>
          <a:bodyPr wrap="none" rtlCol="0">
            <a:spAutoFit/>
          </a:bodyPr>
          <a:lstStyle/>
          <a:p>
            <a:r>
              <a:rPr lang="en-US" dirty="0" smtClean="0"/>
              <a:t>R</a:t>
            </a:r>
            <a:endParaRPr lang="en-US" dirty="0"/>
          </a:p>
        </p:txBody>
      </p:sp>
      <p:sp>
        <p:nvSpPr>
          <p:cNvPr id="35" name="BlokTextu 34"/>
          <p:cNvSpPr txBox="1"/>
          <p:nvPr/>
        </p:nvSpPr>
        <p:spPr>
          <a:xfrm>
            <a:off x="1267100" y="5762625"/>
            <a:ext cx="309700" cy="369332"/>
          </a:xfrm>
          <a:prstGeom prst="rect">
            <a:avLst/>
          </a:prstGeom>
          <a:noFill/>
        </p:spPr>
        <p:txBody>
          <a:bodyPr wrap="none" rtlCol="0">
            <a:spAutoFit/>
          </a:bodyPr>
          <a:lstStyle/>
          <a:p>
            <a:r>
              <a:rPr lang="en-US" dirty="0" smtClean="0"/>
              <a:t>R</a:t>
            </a:r>
            <a:endParaRPr lang="en-US" dirty="0"/>
          </a:p>
        </p:txBody>
      </p:sp>
      <p:sp>
        <p:nvSpPr>
          <p:cNvPr id="36" name="BlokTextu 35"/>
          <p:cNvSpPr txBox="1"/>
          <p:nvPr/>
        </p:nvSpPr>
        <p:spPr>
          <a:xfrm>
            <a:off x="2181225" y="5551764"/>
            <a:ext cx="309700" cy="369332"/>
          </a:xfrm>
          <a:prstGeom prst="rect">
            <a:avLst/>
          </a:prstGeom>
          <a:noFill/>
        </p:spPr>
        <p:txBody>
          <a:bodyPr wrap="none" rtlCol="0">
            <a:spAutoFit/>
          </a:bodyPr>
          <a:lstStyle/>
          <a:p>
            <a:r>
              <a:rPr lang="en-US" dirty="0" smtClean="0"/>
              <a:t>R</a:t>
            </a:r>
            <a:endParaRPr lang="en-US" dirty="0"/>
          </a:p>
        </p:txBody>
      </p:sp>
      <p:sp>
        <p:nvSpPr>
          <p:cNvPr id="37" name="BlokTextu 36"/>
          <p:cNvSpPr txBox="1"/>
          <p:nvPr/>
        </p:nvSpPr>
        <p:spPr>
          <a:xfrm>
            <a:off x="6043750" y="4692966"/>
            <a:ext cx="282450" cy="369332"/>
          </a:xfrm>
          <a:prstGeom prst="rect">
            <a:avLst/>
          </a:prstGeom>
          <a:noFill/>
        </p:spPr>
        <p:txBody>
          <a:bodyPr wrap="none" rtlCol="0">
            <a:spAutoFit/>
          </a:bodyPr>
          <a:lstStyle/>
          <a:p>
            <a:r>
              <a:rPr lang="en-US" dirty="0"/>
              <a:t>L</a:t>
            </a:r>
          </a:p>
        </p:txBody>
      </p:sp>
      <p:sp>
        <p:nvSpPr>
          <p:cNvPr id="38" name="BlokTextu 37"/>
          <p:cNvSpPr txBox="1"/>
          <p:nvPr/>
        </p:nvSpPr>
        <p:spPr>
          <a:xfrm>
            <a:off x="6600825" y="5840967"/>
            <a:ext cx="309700" cy="369332"/>
          </a:xfrm>
          <a:prstGeom prst="rect">
            <a:avLst/>
          </a:prstGeom>
          <a:noFill/>
        </p:spPr>
        <p:txBody>
          <a:bodyPr wrap="none" rtlCol="0">
            <a:spAutoFit/>
          </a:bodyPr>
          <a:lstStyle/>
          <a:p>
            <a:r>
              <a:rPr lang="en-US" dirty="0" smtClean="0"/>
              <a:t>R</a:t>
            </a:r>
            <a:endParaRPr lang="en-US" dirty="0"/>
          </a:p>
        </p:txBody>
      </p:sp>
      <p:sp>
        <p:nvSpPr>
          <p:cNvPr id="39" name="BlokTextu 38"/>
          <p:cNvSpPr txBox="1"/>
          <p:nvPr/>
        </p:nvSpPr>
        <p:spPr>
          <a:xfrm>
            <a:off x="9139375" y="4958834"/>
            <a:ext cx="309700" cy="369332"/>
          </a:xfrm>
          <a:prstGeom prst="rect">
            <a:avLst/>
          </a:prstGeom>
          <a:noFill/>
        </p:spPr>
        <p:txBody>
          <a:bodyPr wrap="none" rtlCol="0">
            <a:spAutoFit/>
          </a:bodyPr>
          <a:lstStyle/>
          <a:p>
            <a:r>
              <a:rPr lang="en-US" dirty="0" smtClean="0"/>
              <a:t>R</a:t>
            </a:r>
            <a:endParaRPr lang="en-US" dirty="0"/>
          </a:p>
        </p:txBody>
      </p:sp>
      <p:cxnSp>
        <p:nvCxnSpPr>
          <p:cNvPr id="41" name="Rovná spojnica 40"/>
          <p:cNvCxnSpPr/>
          <p:nvPr/>
        </p:nvCxnSpPr>
        <p:spPr>
          <a:xfrm>
            <a:off x="3876675" y="4692966"/>
            <a:ext cx="0" cy="17125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BlokTextu 42"/>
          <p:cNvSpPr txBox="1"/>
          <p:nvPr/>
        </p:nvSpPr>
        <p:spPr>
          <a:xfrm>
            <a:off x="3594225" y="5742264"/>
            <a:ext cx="282450" cy="369332"/>
          </a:xfrm>
          <a:prstGeom prst="rect">
            <a:avLst/>
          </a:prstGeom>
          <a:noFill/>
        </p:spPr>
        <p:txBody>
          <a:bodyPr wrap="none" rtlCol="0">
            <a:spAutoFit/>
          </a:bodyPr>
          <a:lstStyle/>
          <a:p>
            <a:r>
              <a:rPr lang="en-US" dirty="0"/>
              <a:t>L</a:t>
            </a:r>
          </a:p>
        </p:txBody>
      </p:sp>
      <p:sp>
        <p:nvSpPr>
          <p:cNvPr id="44" name="BlokTextu 43"/>
          <p:cNvSpPr txBox="1"/>
          <p:nvPr/>
        </p:nvSpPr>
        <p:spPr>
          <a:xfrm>
            <a:off x="9977575" y="5949433"/>
            <a:ext cx="963725" cy="369332"/>
          </a:xfrm>
          <a:prstGeom prst="rect">
            <a:avLst/>
          </a:prstGeom>
          <a:noFill/>
        </p:spPr>
        <p:txBody>
          <a:bodyPr wrap="none" rtlCol="0">
            <a:spAutoFit/>
          </a:bodyPr>
          <a:lstStyle/>
          <a:p>
            <a:r>
              <a:rPr lang="en-US" dirty="0" smtClean="0"/>
              <a:t>Clear air</a:t>
            </a:r>
            <a:endParaRPr lang="en-US" dirty="0"/>
          </a:p>
        </p:txBody>
      </p:sp>
      <p:sp>
        <p:nvSpPr>
          <p:cNvPr id="45" name="BlokTextu 44"/>
          <p:cNvSpPr txBox="1"/>
          <p:nvPr/>
        </p:nvSpPr>
        <p:spPr>
          <a:xfrm>
            <a:off x="4595950" y="5273395"/>
            <a:ext cx="816249" cy="369332"/>
          </a:xfrm>
          <a:prstGeom prst="rect">
            <a:avLst/>
          </a:prstGeom>
          <a:noFill/>
        </p:spPr>
        <p:txBody>
          <a:bodyPr wrap="none" rtlCol="0">
            <a:spAutoFit/>
          </a:bodyPr>
          <a:lstStyle/>
          <a:p>
            <a:r>
              <a:rPr lang="en-US" dirty="0" smtClean="0"/>
              <a:t>Clouds</a:t>
            </a:r>
            <a:endParaRPr lang="en-US" dirty="0"/>
          </a:p>
        </p:txBody>
      </p:sp>
      <p:sp>
        <p:nvSpPr>
          <p:cNvPr id="46" name="BlokTextu 45"/>
          <p:cNvSpPr txBox="1"/>
          <p:nvPr/>
        </p:nvSpPr>
        <p:spPr>
          <a:xfrm>
            <a:off x="2336350" y="1850847"/>
            <a:ext cx="2096215" cy="646331"/>
          </a:xfrm>
          <a:prstGeom prst="rect">
            <a:avLst/>
          </a:prstGeom>
          <a:noFill/>
        </p:spPr>
        <p:txBody>
          <a:bodyPr wrap="none" rtlCol="0">
            <a:spAutoFit/>
          </a:bodyPr>
          <a:lstStyle/>
          <a:p>
            <a:r>
              <a:rPr lang="en-US" dirty="0" smtClean="0"/>
              <a:t>R = Right cloud edge</a:t>
            </a:r>
          </a:p>
          <a:p>
            <a:r>
              <a:rPr lang="en-US" dirty="0" smtClean="0"/>
              <a:t>L = Left cloud edge</a:t>
            </a:r>
            <a:endParaRPr lang="en-US" dirty="0"/>
          </a:p>
        </p:txBody>
      </p:sp>
      <p:pic>
        <p:nvPicPr>
          <p:cNvPr id="26" name="Picture 2" descr="G:\ECSS2017\CreativeCommons_Attribution_Licen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49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p:cNvSpPr/>
          <p:nvPr/>
        </p:nvSpPr>
        <p:spPr>
          <a:xfrm>
            <a:off x="400492" y="122021"/>
            <a:ext cx="6096000" cy="461665"/>
          </a:xfrm>
          <a:prstGeom prst="rect">
            <a:avLst/>
          </a:prstGeom>
        </p:spPr>
        <p:txBody>
          <a:bodyPr>
            <a:spAutoFit/>
          </a:bodyPr>
          <a:lstStyle/>
          <a:p>
            <a:r>
              <a:rPr lang="en-US" sz="2400" b="1" dirty="0" smtClean="0">
                <a:solidFill>
                  <a:srgbClr val="0070C0"/>
                </a:solidFill>
              </a:rPr>
              <a:t>(</a:t>
            </a:r>
            <a:r>
              <a:rPr lang="en-US" sz="2400" b="1" dirty="0">
                <a:solidFill>
                  <a:srgbClr val="0070C0"/>
                </a:solidFill>
              </a:rPr>
              <a:t>C6</a:t>
            </a:r>
            <a:r>
              <a:rPr lang="en-US" sz="2400" b="1" dirty="0" smtClean="0">
                <a:solidFill>
                  <a:srgbClr val="0070C0"/>
                </a:solidFill>
              </a:rPr>
              <a:t>)</a:t>
            </a:r>
            <a:r>
              <a:rPr lang="en-US" sz="2400" b="1" dirty="0"/>
              <a:t> List of selected meteorological </a:t>
            </a:r>
            <a:r>
              <a:rPr lang="en-US" sz="2400" b="1" dirty="0" smtClean="0"/>
              <a:t>cases</a:t>
            </a:r>
            <a:endParaRPr lang="en-US" sz="2400" b="1" dirty="0">
              <a:solidFill>
                <a:srgbClr val="0070C0"/>
              </a:solidFill>
            </a:endParaRPr>
          </a:p>
        </p:txBody>
      </p:sp>
      <p:sp>
        <p:nvSpPr>
          <p:cNvPr id="5" name="Obdĺžnik 4"/>
          <p:cNvSpPr/>
          <p:nvPr/>
        </p:nvSpPr>
        <p:spPr>
          <a:xfrm>
            <a:off x="591879" y="2340618"/>
            <a:ext cx="4584460" cy="4247317"/>
          </a:xfrm>
          <a:prstGeom prst="rect">
            <a:avLst/>
          </a:prstGeom>
        </p:spPr>
        <p:txBody>
          <a:bodyPr wrap="none">
            <a:spAutoFit/>
          </a:bodyPr>
          <a:lstStyle/>
          <a:p>
            <a:r>
              <a:rPr lang="en-US" dirty="0"/>
              <a:t>Meteosat-7 and Meteosat-5 full disk </a:t>
            </a:r>
            <a:r>
              <a:rPr lang="en-US" dirty="0" smtClean="0"/>
              <a:t>anaglyphs</a:t>
            </a:r>
          </a:p>
          <a:p>
            <a:r>
              <a:rPr lang="en-US" dirty="0"/>
              <a:t>Cirrus plumes over storm </a:t>
            </a:r>
            <a:r>
              <a:rPr lang="en-US" dirty="0" smtClean="0"/>
              <a:t>anvils</a:t>
            </a:r>
          </a:p>
          <a:p>
            <a:r>
              <a:rPr lang="en-US" dirty="0"/>
              <a:t>Overshooting tops in different </a:t>
            </a:r>
            <a:r>
              <a:rPr lang="en-US" dirty="0" smtClean="0"/>
              <a:t>phases</a:t>
            </a:r>
          </a:p>
          <a:p>
            <a:r>
              <a:rPr lang="en-US" dirty="0"/>
              <a:t>Ship waves atop of </a:t>
            </a:r>
            <a:r>
              <a:rPr lang="en-US" dirty="0" smtClean="0"/>
              <a:t>storm</a:t>
            </a:r>
          </a:p>
          <a:p>
            <a:r>
              <a:rPr lang="en-US" dirty="0"/>
              <a:t>Measurements of cloud top </a:t>
            </a:r>
            <a:r>
              <a:rPr lang="en-US" dirty="0" smtClean="0"/>
              <a:t>height</a:t>
            </a:r>
          </a:p>
          <a:p>
            <a:r>
              <a:rPr lang="en-US" dirty="0"/>
              <a:t>Mediterranean </a:t>
            </a:r>
            <a:r>
              <a:rPr lang="en-US" dirty="0" smtClean="0"/>
              <a:t>storms</a:t>
            </a:r>
          </a:p>
          <a:p>
            <a:r>
              <a:rPr lang="en-US" dirty="0"/>
              <a:t>Wave clouds over </a:t>
            </a:r>
            <a:r>
              <a:rPr lang="en-US" dirty="0" smtClean="0"/>
              <a:t>Scandinavia</a:t>
            </a:r>
          </a:p>
          <a:p>
            <a:r>
              <a:rPr lang="en-US" dirty="0"/>
              <a:t>Fog low clouds cirrus and </a:t>
            </a:r>
            <a:r>
              <a:rPr lang="en-US" dirty="0" smtClean="0"/>
              <a:t>snow</a:t>
            </a:r>
          </a:p>
          <a:p>
            <a:r>
              <a:rPr lang="en-US" dirty="0"/>
              <a:t>Tilted frontal clouds </a:t>
            </a:r>
            <a:r>
              <a:rPr lang="en-US" dirty="0" smtClean="0"/>
              <a:t>layers</a:t>
            </a:r>
          </a:p>
          <a:p>
            <a:r>
              <a:rPr lang="en-US" dirty="0"/>
              <a:t>Network of contrails and </a:t>
            </a:r>
            <a:r>
              <a:rPr lang="en-US" dirty="0" smtClean="0"/>
              <a:t>shadows</a:t>
            </a:r>
          </a:p>
          <a:p>
            <a:r>
              <a:rPr lang="en-US" dirty="0" smtClean="0"/>
              <a:t>Caucasian mountains</a:t>
            </a:r>
          </a:p>
          <a:p>
            <a:r>
              <a:rPr lang="en-US" dirty="0"/>
              <a:t>Storms over </a:t>
            </a:r>
            <a:r>
              <a:rPr lang="en-US" dirty="0" smtClean="0"/>
              <a:t>Tunisia</a:t>
            </a:r>
          </a:p>
          <a:p>
            <a:r>
              <a:rPr lang="en-US" dirty="0"/>
              <a:t>Morning </a:t>
            </a:r>
            <a:r>
              <a:rPr lang="en-US" dirty="0" smtClean="0"/>
              <a:t>Alps</a:t>
            </a:r>
          </a:p>
          <a:p>
            <a:r>
              <a:rPr lang="en-US" dirty="0" smtClean="0"/>
              <a:t>Developed </a:t>
            </a:r>
            <a:r>
              <a:rPr lang="en-US" dirty="0"/>
              <a:t>storms with wide spread </a:t>
            </a:r>
            <a:r>
              <a:rPr lang="en-US" dirty="0" smtClean="0"/>
              <a:t>anvils</a:t>
            </a:r>
          </a:p>
          <a:p>
            <a:r>
              <a:rPr lang="en-US" dirty="0"/>
              <a:t>Two gust fronts below developed storm </a:t>
            </a:r>
            <a:r>
              <a:rPr lang="en-US" dirty="0" smtClean="0"/>
              <a:t>cloud</a:t>
            </a:r>
          </a:p>
        </p:txBody>
      </p:sp>
      <p:sp>
        <p:nvSpPr>
          <p:cNvPr id="6" name="Obdĺžnik 5"/>
          <p:cNvSpPr/>
          <p:nvPr/>
        </p:nvSpPr>
        <p:spPr>
          <a:xfrm>
            <a:off x="6496492" y="2338938"/>
            <a:ext cx="5212837" cy="4524315"/>
          </a:xfrm>
          <a:prstGeom prst="rect">
            <a:avLst/>
          </a:prstGeom>
        </p:spPr>
        <p:txBody>
          <a:bodyPr wrap="none">
            <a:spAutoFit/>
          </a:bodyPr>
          <a:lstStyle/>
          <a:p>
            <a:r>
              <a:rPr lang="en-US" dirty="0" err="1"/>
              <a:t>Cb</a:t>
            </a:r>
            <a:r>
              <a:rPr lang="en-US" dirty="0"/>
              <a:t> Anvils over shallow convective clouds</a:t>
            </a:r>
          </a:p>
          <a:p>
            <a:r>
              <a:rPr lang="en-US" dirty="0"/>
              <a:t>Multiple overshooting tops</a:t>
            </a:r>
          </a:p>
          <a:p>
            <a:r>
              <a:rPr lang="en-US" dirty="0" err="1"/>
              <a:t>Cb</a:t>
            </a:r>
            <a:r>
              <a:rPr lang="en-US" dirty="0"/>
              <a:t> clouds with extremely extended anvils and plumes</a:t>
            </a:r>
          </a:p>
          <a:p>
            <a:r>
              <a:rPr lang="en-US" dirty="0"/>
              <a:t>Decaying </a:t>
            </a:r>
            <a:r>
              <a:rPr lang="en-US" dirty="0" err="1"/>
              <a:t>Cb</a:t>
            </a:r>
            <a:r>
              <a:rPr lang="en-US" dirty="0"/>
              <a:t> creating a hole in the cloudiness</a:t>
            </a:r>
          </a:p>
          <a:p>
            <a:r>
              <a:rPr lang="en-US" dirty="0"/>
              <a:t>Squall line from strong storm outflow</a:t>
            </a:r>
          </a:p>
          <a:p>
            <a:r>
              <a:rPr lang="en-US" dirty="0" smtClean="0"/>
              <a:t>Storms </a:t>
            </a:r>
            <a:r>
              <a:rPr lang="en-US" dirty="0"/>
              <a:t>in central and south-east </a:t>
            </a:r>
            <a:r>
              <a:rPr lang="en-US" dirty="0" smtClean="0"/>
              <a:t>Europe</a:t>
            </a:r>
          </a:p>
          <a:p>
            <a:r>
              <a:rPr lang="en-US" dirty="0"/>
              <a:t>Cold front passing the central </a:t>
            </a:r>
            <a:r>
              <a:rPr lang="en-US" dirty="0" smtClean="0"/>
              <a:t>Europe</a:t>
            </a:r>
          </a:p>
          <a:p>
            <a:r>
              <a:rPr lang="en-US" dirty="0"/>
              <a:t>Smoke from Portugal </a:t>
            </a:r>
            <a:r>
              <a:rPr lang="en-US" dirty="0" smtClean="0"/>
              <a:t>forest fires</a:t>
            </a:r>
          </a:p>
          <a:p>
            <a:r>
              <a:rPr lang="en-US" dirty="0"/>
              <a:t>Squall line over </a:t>
            </a:r>
            <a:r>
              <a:rPr lang="en-US" dirty="0" smtClean="0"/>
              <a:t>Hungary</a:t>
            </a:r>
          </a:p>
          <a:p>
            <a:r>
              <a:rPr lang="en-US" dirty="0" smtClean="0"/>
              <a:t>Strong </a:t>
            </a:r>
            <a:r>
              <a:rPr lang="en-US" dirty="0"/>
              <a:t>storms </a:t>
            </a:r>
            <a:r>
              <a:rPr lang="en-US" dirty="0" smtClean="0"/>
              <a:t>formed </a:t>
            </a:r>
            <a:r>
              <a:rPr lang="en-US" dirty="0"/>
              <a:t>in </a:t>
            </a:r>
            <a:r>
              <a:rPr lang="en-US" dirty="0" smtClean="0"/>
              <a:t>central Europe</a:t>
            </a:r>
          </a:p>
          <a:p>
            <a:r>
              <a:rPr lang="en-US" dirty="0"/>
              <a:t>Complex of storms near the Black </a:t>
            </a:r>
            <a:r>
              <a:rPr lang="en-US" dirty="0" smtClean="0"/>
              <a:t>Sea</a:t>
            </a:r>
          </a:p>
          <a:p>
            <a:r>
              <a:rPr lang="en-US" dirty="0"/>
              <a:t>Heavy rains in south </a:t>
            </a:r>
            <a:r>
              <a:rPr lang="en-US" dirty="0" smtClean="0"/>
              <a:t>Slovakia</a:t>
            </a:r>
          </a:p>
          <a:p>
            <a:r>
              <a:rPr lang="en-US" dirty="0"/>
              <a:t>Comparison </a:t>
            </a:r>
            <a:r>
              <a:rPr lang="en-US" dirty="0" smtClean="0"/>
              <a:t>MSG3-MSG2 </a:t>
            </a:r>
            <a:r>
              <a:rPr lang="en-US" dirty="0"/>
              <a:t>and </a:t>
            </a:r>
            <a:r>
              <a:rPr lang="en-US" dirty="0" smtClean="0"/>
              <a:t>MSG3-MSG1 3D</a:t>
            </a:r>
          </a:p>
          <a:p>
            <a:r>
              <a:rPr lang="en-US" dirty="0" smtClean="0"/>
              <a:t>Color </a:t>
            </a:r>
            <a:r>
              <a:rPr lang="en-US" dirty="0"/>
              <a:t>anaglyphs created from various </a:t>
            </a:r>
            <a:r>
              <a:rPr lang="en-US" dirty="0" smtClean="0"/>
              <a:t>RGB</a:t>
            </a:r>
          </a:p>
          <a:p>
            <a:r>
              <a:rPr lang="en-US" dirty="0" smtClean="0"/>
              <a:t>Different types of Anaglyphs</a:t>
            </a:r>
          </a:p>
          <a:p>
            <a:r>
              <a:rPr lang="en-US" dirty="0" smtClean="0"/>
              <a:t>Zadar storm with heavy rains</a:t>
            </a:r>
            <a:endParaRPr lang="en-US" dirty="0"/>
          </a:p>
        </p:txBody>
      </p:sp>
      <p:sp>
        <p:nvSpPr>
          <p:cNvPr id="7" name="BlokTextu 6"/>
          <p:cNvSpPr txBox="1"/>
          <p:nvPr/>
        </p:nvSpPr>
        <p:spPr>
          <a:xfrm>
            <a:off x="754912" y="765530"/>
            <a:ext cx="2482539" cy="369332"/>
          </a:xfrm>
          <a:prstGeom prst="rect">
            <a:avLst/>
          </a:prstGeom>
          <a:solidFill>
            <a:schemeClr val="accent1"/>
          </a:solidFill>
        </p:spPr>
        <p:txBody>
          <a:bodyPr wrap="none" rtlCol="0">
            <a:spAutoFit/>
          </a:bodyPr>
          <a:lstStyle/>
          <a:p>
            <a:r>
              <a:rPr lang="en-US" dirty="0" smtClean="0"/>
              <a:t>Cases over central Africa</a:t>
            </a:r>
            <a:endParaRPr lang="en-US" dirty="0"/>
          </a:p>
        </p:txBody>
      </p:sp>
      <p:sp>
        <p:nvSpPr>
          <p:cNvPr id="8" name="BlokTextu 7"/>
          <p:cNvSpPr txBox="1"/>
          <p:nvPr/>
        </p:nvSpPr>
        <p:spPr>
          <a:xfrm>
            <a:off x="3374063" y="765530"/>
            <a:ext cx="1907317" cy="369332"/>
          </a:xfrm>
          <a:prstGeom prst="rect">
            <a:avLst/>
          </a:prstGeom>
          <a:solidFill>
            <a:schemeClr val="accent1"/>
          </a:solidFill>
        </p:spPr>
        <p:txBody>
          <a:bodyPr wrap="none" rtlCol="0">
            <a:spAutoFit/>
          </a:bodyPr>
          <a:lstStyle/>
          <a:p>
            <a:r>
              <a:rPr lang="en-US" dirty="0" smtClean="0"/>
              <a:t>Cases over Europe</a:t>
            </a:r>
            <a:endParaRPr lang="en-US" dirty="0"/>
          </a:p>
        </p:txBody>
      </p:sp>
      <p:sp>
        <p:nvSpPr>
          <p:cNvPr id="9" name="BlokTextu 8"/>
          <p:cNvSpPr txBox="1"/>
          <p:nvPr/>
        </p:nvSpPr>
        <p:spPr>
          <a:xfrm>
            <a:off x="5415509" y="766267"/>
            <a:ext cx="2971776" cy="369332"/>
          </a:xfrm>
          <a:prstGeom prst="rect">
            <a:avLst/>
          </a:prstGeom>
          <a:solidFill>
            <a:schemeClr val="accent1"/>
          </a:solidFill>
        </p:spPr>
        <p:txBody>
          <a:bodyPr wrap="none" rtlCol="0">
            <a:spAutoFit/>
          </a:bodyPr>
          <a:lstStyle/>
          <a:p>
            <a:r>
              <a:rPr lang="en-US" dirty="0" smtClean="0"/>
              <a:t>Strong convection and storms</a:t>
            </a:r>
            <a:endParaRPr lang="en-US" dirty="0"/>
          </a:p>
        </p:txBody>
      </p:sp>
      <p:sp>
        <p:nvSpPr>
          <p:cNvPr id="10" name="BlokTextu 9"/>
          <p:cNvSpPr txBox="1"/>
          <p:nvPr/>
        </p:nvSpPr>
        <p:spPr>
          <a:xfrm>
            <a:off x="8513114" y="766267"/>
            <a:ext cx="2009974" cy="369332"/>
          </a:xfrm>
          <a:prstGeom prst="rect">
            <a:avLst/>
          </a:prstGeom>
          <a:solidFill>
            <a:schemeClr val="accent1"/>
          </a:solidFill>
        </p:spPr>
        <p:txBody>
          <a:bodyPr wrap="none" rtlCol="0">
            <a:spAutoFit/>
          </a:bodyPr>
          <a:lstStyle/>
          <a:p>
            <a:r>
              <a:rPr lang="en-US" dirty="0" smtClean="0"/>
              <a:t>Frontal cloud layers</a:t>
            </a:r>
            <a:endParaRPr lang="en-US" dirty="0"/>
          </a:p>
        </p:txBody>
      </p:sp>
      <p:sp>
        <p:nvSpPr>
          <p:cNvPr id="11" name="BlokTextu 10"/>
          <p:cNvSpPr txBox="1"/>
          <p:nvPr/>
        </p:nvSpPr>
        <p:spPr>
          <a:xfrm>
            <a:off x="754912" y="1290803"/>
            <a:ext cx="2346989" cy="369332"/>
          </a:xfrm>
          <a:prstGeom prst="rect">
            <a:avLst/>
          </a:prstGeom>
          <a:solidFill>
            <a:schemeClr val="accent1"/>
          </a:solidFill>
        </p:spPr>
        <p:txBody>
          <a:bodyPr wrap="none" rtlCol="0">
            <a:spAutoFit/>
          </a:bodyPr>
          <a:lstStyle/>
          <a:p>
            <a:r>
              <a:rPr lang="en-US" dirty="0" smtClean="0"/>
              <a:t>Clouds near mountains</a:t>
            </a:r>
            <a:endParaRPr lang="en-US" dirty="0"/>
          </a:p>
        </p:txBody>
      </p:sp>
      <p:sp>
        <p:nvSpPr>
          <p:cNvPr id="12" name="BlokTextu 11"/>
          <p:cNvSpPr txBox="1"/>
          <p:nvPr/>
        </p:nvSpPr>
        <p:spPr>
          <a:xfrm>
            <a:off x="3246467" y="1290803"/>
            <a:ext cx="2304413" cy="369332"/>
          </a:xfrm>
          <a:prstGeom prst="rect">
            <a:avLst/>
          </a:prstGeom>
          <a:solidFill>
            <a:schemeClr val="accent1"/>
          </a:solidFill>
        </p:spPr>
        <p:txBody>
          <a:bodyPr wrap="none" rtlCol="0">
            <a:spAutoFit/>
          </a:bodyPr>
          <a:lstStyle/>
          <a:p>
            <a:r>
              <a:rPr lang="en-US" dirty="0" smtClean="0"/>
              <a:t>Storms and gust fronts</a:t>
            </a:r>
            <a:endParaRPr lang="en-US" dirty="0"/>
          </a:p>
        </p:txBody>
      </p:sp>
      <p:sp>
        <p:nvSpPr>
          <p:cNvPr id="13" name="BlokTextu 12"/>
          <p:cNvSpPr txBox="1"/>
          <p:nvPr/>
        </p:nvSpPr>
        <p:spPr>
          <a:xfrm>
            <a:off x="5681316" y="1290803"/>
            <a:ext cx="1845442" cy="369332"/>
          </a:xfrm>
          <a:prstGeom prst="rect">
            <a:avLst/>
          </a:prstGeom>
          <a:solidFill>
            <a:schemeClr val="accent1"/>
          </a:solidFill>
        </p:spPr>
        <p:txBody>
          <a:bodyPr wrap="none" rtlCol="0">
            <a:spAutoFit/>
          </a:bodyPr>
          <a:lstStyle/>
          <a:p>
            <a:r>
              <a:rPr lang="en-US" dirty="0" smtClean="0"/>
              <a:t>Heavy rain events</a:t>
            </a:r>
            <a:endParaRPr lang="en-US" dirty="0"/>
          </a:p>
        </p:txBody>
      </p:sp>
      <p:sp>
        <p:nvSpPr>
          <p:cNvPr id="14" name="BlokTextu 13"/>
          <p:cNvSpPr txBox="1"/>
          <p:nvPr/>
        </p:nvSpPr>
        <p:spPr>
          <a:xfrm>
            <a:off x="10676041" y="766267"/>
            <a:ext cx="1364797" cy="369332"/>
          </a:xfrm>
          <a:prstGeom prst="rect">
            <a:avLst/>
          </a:prstGeom>
          <a:solidFill>
            <a:schemeClr val="accent1"/>
          </a:solidFill>
        </p:spPr>
        <p:txBody>
          <a:bodyPr wrap="none" rtlCol="0">
            <a:spAutoFit/>
          </a:bodyPr>
          <a:lstStyle/>
          <a:p>
            <a:r>
              <a:rPr lang="en-US" dirty="0" smtClean="0"/>
              <a:t>Wave clouds</a:t>
            </a:r>
            <a:endParaRPr lang="en-US" dirty="0"/>
          </a:p>
        </p:txBody>
      </p:sp>
      <p:sp>
        <p:nvSpPr>
          <p:cNvPr id="15" name="BlokTextu 14"/>
          <p:cNvSpPr txBox="1"/>
          <p:nvPr/>
        </p:nvSpPr>
        <p:spPr>
          <a:xfrm>
            <a:off x="7660627" y="1290803"/>
            <a:ext cx="1836208" cy="369332"/>
          </a:xfrm>
          <a:prstGeom prst="rect">
            <a:avLst/>
          </a:prstGeom>
          <a:solidFill>
            <a:schemeClr val="accent1"/>
          </a:solidFill>
        </p:spPr>
        <p:txBody>
          <a:bodyPr wrap="none" rtlCol="0">
            <a:spAutoFit/>
          </a:bodyPr>
          <a:lstStyle/>
          <a:p>
            <a:r>
              <a:rPr lang="en-US" dirty="0" smtClean="0"/>
              <a:t>Cloud top heights</a:t>
            </a:r>
            <a:endParaRPr lang="en-US" dirty="0"/>
          </a:p>
        </p:txBody>
      </p:sp>
      <p:sp>
        <p:nvSpPr>
          <p:cNvPr id="16" name="BlokTextu 15"/>
          <p:cNvSpPr txBox="1"/>
          <p:nvPr/>
        </p:nvSpPr>
        <p:spPr>
          <a:xfrm>
            <a:off x="9650675" y="1290803"/>
            <a:ext cx="2260619" cy="369332"/>
          </a:xfrm>
          <a:prstGeom prst="rect">
            <a:avLst/>
          </a:prstGeom>
          <a:solidFill>
            <a:schemeClr val="accent1"/>
          </a:solidFill>
        </p:spPr>
        <p:txBody>
          <a:bodyPr wrap="none" rtlCol="0">
            <a:spAutoFit/>
          </a:bodyPr>
          <a:lstStyle/>
          <a:p>
            <a:r>
              <a:rPr lang="en-US" dirty="0" smtClean="0"/>
              <a:t>Satellite combinations</a:t>
            </a:r>
            <a:endParaRPr lang="en-US" dirty="0"/>
          </a:p>
        </p:txBody>
      </p:sp>
      <p:sp>
        <p:nvSpPr>
          <p:cNvPr id="17" name="BlokTextu 16"/>
          <p:cNvSpPr txBox="1"/>
          <p:nvPr/>
        </p:nvSpPr>
        <p:spPr>
          <a:xfrm>
            <a:off x="754912" y="1812535"/>
            <a:ext cx="3044360" cy="369332"/>
          </a:xfrm>
          <a:prstGeom prst="rect">
            <a:avLst/>
          </a:prstGeom>
          <a:solidFill>
            <a:schemeClr val="accent1"/>
          </a:solidFill>
        </p:spPr>
        <p:txBody>
          <a:bodyPr wrap="none" rtlCol="0">
            <a:spAutoFit/>
          </a:bodyPr>
          <a:lstStyle/>
          <a:p>
            <a:r>
              <a:rPr lang="en-US" dirty="0" smtClean="0"/>
              <a:t>Storms and overshooting  tops</a:t>
            </a:r>
            <a:endParaRPr lang="en-US" dirty="0"/>
          </a:p>
        </p:txBody>
      </p:sp>
      <p:sp>
        <p:nvSpPr>
          <p:cNvPr id="18" name="BlokTextu 17"/>
          <p:cNvSpPr txBox="1"/>
          <p:nvPr/>
        </p:nvSpPr>
        <p:spPr>
          <a:xfrm>
            <a:off x="3930406" y="1812535"/>
            <a:ext cx="1871987" cy="369332"/>
          </a:xfrm>
          <a:prstGeom prst="rect">
            <a:avLst/>
          </a:prstGeom>
          <a:solidFill>
            <a:schemeClr val="accent1"/>
          </a:solidFill>
        </p:spPr>
        <p:txBody>
          <a:bodyPr wrap="none" rtlCol="0">
            <a:spAutoFit/>
          </a:bodyPr>
          <a:lstStyle/>
          <a:p>
            <a:r>
              <a:rPr lang="en-US" dirty="0" smtClean="0"/>
              <a:t>Storms and plums</a:t>
            </a:r>
            <a:endParaRPr lang="en-US" dirty="0"/>
          </a:p>
        </p:txBody>
      </p:sp>
      <p:sp>
        <p:nvSpPr>
          <p:cNvPr id="19" name="BlokTextu 18"/>
          <p:cNvSpPr txBox="1"/>
          <p:nvPr/>
        </p:nvSpPr>
        <p:spPr>
          <a:xfrm>
            <a:off x="5954793" y="1812310"/>
            <a:ext cx="2526525" cy="369332"/>
          </a:xfrm>
          <a:prstGeom prst="rect">
            <a:avLst/>
          </a:prstGeom>
          <a:solidFill>
            <a:schemeClr val="accent1"/>
          </a:solidFill>
        </p:spPr>
        <p:txBody>
          <a:bodyPr wrap="none" rtlCol="0">
            <a:spAutoFit/>
          </a:bodyPr>
          <a:lstStyle/>
          <a:p>
            <a:r>
              <a:rPr lang="en-US" dirty="0" smtClean="0"/>
              <a:t>Fog low clouds and snow</a:t>
            </a:r>
            <a:endParaRPr lang="en-US" dirty="0"/>
          </a:p>
        </p:txBody>
      </p:sp>
      <p:sp>
        <p:nvSpPr>
          <p:cNvPr id="20" name="BlokTextu 19"/>
          <p:cNvSpPr txBox="1"/>
          <p:nvPr/>
        </p:nvSpPr>
        <p:spPr>
          <a:xfrm>
            <a:off x="8620828" y="1806678"/>
            <a:ext cx="1957074" cy="369332"/>
          </a:xfrm>
          <a:prstGeom prst="rect">
            <a:avLst/>
          </a:prstGeom>
          <a:solidFill>
            <a:schemeClr val="accent1"/>
          </a:solidFill>
        </p:spPr>
        <p:txBody>
          <a:bodyPr wrap="none" rtlCol="0">
            <a:spAutoFit/>
          </a:bodyPr>
          <a:lstStyle/>
          <a:p>
            <a:r>
              <a:rPr lang="en-US" dirty="0" smtClean="0"/>
              <a:t>Various RGBs in 3D</a:t>
            </a:r>
            <a:endParaRPr lang="en-US" dirty="0"/>
          </a:p>
        </p:txBody>
      </p:sp>
      <p:sp>
        <p:nvSpPr>
          <p:cNvPr id="21" name="BlokTextu 20"/>
          <p:cNvSpPr txBox="1"/>
          <p:nvPr/>
        </p:nvSpPr>
        <p:spPr>
          <a:xfrm>
            <a:off x="10740415" y="1812535"/>
            <a:ext cx="1008161" cy="369332"/>
          </a:xfrm>
          <a:prstGeom prst="rect">
            <a:avLst/>
          </a:prstGeom>
          <a:solidFill>
            <a:schemeClr val="accent1"/>
          </a:solidFill>
        </p:spPr>
        <p:txBody>
          <a:bodyPr wrap="none" rtlCol="0">
            <a:spAutoFit/>
          </a:bodyPr>
          <a:lstStyle/>
          <a:p>
            <a:r>
              <a:rPr lang="en-US" dirty="0" smtClean="0"/>
              <a:t>Contrails</a:t>
            </a:r>
            <a:endParaRPr lang="en-US" dirty="0"/>
          </a:p>
        </p:txBody>
      </p:sp>
    </p:spTree>
    <p:extLst>
      <p:ext uri="{BB962C8B-B14F-4D97-AF65-F5344CB8AC3E}">
        <p14:creationId xmlns:p14="http://schemas.microsoft.com/office/powerpoint/2010/main" val="22090525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K\ZPC\201709_ECSS_Conf2017\PPT\prntscrn\Screen Shot 17-09-18 at 02.07.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JK\ZPC\201709_ECSS_Conf2017\PPT\prntscrn\Screen Shot 17-09-18 at 02.0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JK\ZPC\201709_ECSS_Conf2017\PPT\prntscrn\Screen Shot 17-09-18 at 02.08.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JK\ZPC\201709_ECSS_Conf2017\PPT\prntscrn\Screen Shot 17-09-18 at 02.08.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JK\ZPC\201709_ECSS_Conf2017\PPT\prntscrn\Screen Shot 17-09-18 at 02.08.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JK\ZPC\201709_ECSS_Conf2017\PPT\prntscrn\Screen Shot 17-09-18 at 02.08.4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JK\ZPC\201709_ECSS_Conf2017\PPT\prntscrn\Screen Shot 17-09-18 at 02.08.4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JK\ZPC\201709_ECSS_Conf2017\PPT\prntscrn\Screen Shot 17-09-18 at 02.08.4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JK\ZPC\201709_ECSS_Conf2017\PPT\prntscrn\Screen Shot 17-09-18 at 02.08.4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JK\ZPC\201709_ECSS_Conf2017\PPT\prntscrn\Screen Shot 17-09-18 at 02.08.5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JK\ZPC\201709_ECSS_Conf2017\PPT\prntscrn\Screen Shot 17-09-18 at 02.08.5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JK\ZPC\201709_ECSS_Conf2017\PPT\prntscrn\Screen Shot 17-09-18 at 02.08.5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JK\ZPC\201709_ECSS_Conf2017\PPT\prntscrn\Screen Shot 17-09-18 at 02.08.5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JK\ZPC\201709_ECSS_Conf2017\PPT\prntscrn\Screen Shot 17-09-18 at 02.08.5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JK\ZPC\201709_ECSS_Conf2017\PPT\prntscrn\Screen Shot 17-09-18 at 02.09.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9140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ECSS2017\CreativeCommons_Attribution_Licens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2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fade">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5"/>
                                        </p:tgtEl>
                                        <p:attrNameLst>
                                          <p:attrName>style.visibility</p:attrName>
                                        </p:attrNameLst>
                                      </p:cBhvr>
                                      <p:to>
                                        <p:strVal val="visible"/>
                                      </p:to>
                                    </p:set>
                                    <p:animEffect transition="in" filter="fade">
                                      <p:cBhvr>
                                        <p:cTn id="52" dur="500"/>
                                        <p:tgtEl>
                                          <p:spTgt spid="10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fade">
                                      <p:cBhvr>
                                        <p:cTn id="57" dur="500"/>
                                        <p:tgtEl>
                                          <p:spTgt spid="10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37"/>
                                        </p:tgtEl>
                                        <p:attrNameLst>
                                          <p:attrName>style.visibility</p:attrName>
                                        </p:attrNameLst>
                                      </p:cBhvr>
                                      <p:to>
                                        <p:strVal val="visible"/>
                                      </p:to>
                                    </p:set>
                                    <p:animEffect transition="in" filter="fade">
                                      <p:cBhvr>
                                        <p:cTn id="62" dur="500"/>
                                        <p:tgtEl>
                                          <p:spTgt spid="10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38"/>
                                        </p:tgtEl>
                                        <p:attrNameLst>
                                          <p:attrName>style.visibility</p:attrName>
                                        </p:attrNameLst>
                                      </p:cBhvr>
                                      <p:to>
                                        <p:strVal val="visible"/>
                                      </p:to>
                                    </p:set>
                                    <p:animEffect transition="in" filter="fade">
                                      <p:cBhvr>
                                        <p:cTn id="67" dur="500"/>
                                        <p:tgtEl>
                                          <p:spTgt spid="10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39"/>
                                        </p:tgtEl>
                                        <p:attrNameLst>
                                          <p:attrName>style.visibility</p:attrName>
                                        </p:attrNameLst>
                                      </p:cBhvr>
                                      <p:to>
                                        <p:strVal val="visible"/>
                                      </p:to>
                                    </p:set>
                                    <p:animEffect transition="in" filter="fade">
                                      <p:cBhvr>
                                        <p:cTn id="72" dur="500"/>
                                        <p:tgtEl>
                                          <p:spTgt spid="10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40"/>
                                        </p:tgtEl>
                                        <p:attrNameLst>
                                          <p:attrName>style.visibility</p:attrName>
                                        </p:attrNameLst>
                                      </p:cBhvr>
                                      <p:to>
                                        <p:strVal val="visible"/>
                                      </p:to>
                                    </p:set>
                                    <p:animEffect transition="in" filter="fade">
                                      <p:cBhvr>
                                        <p:cTn id="7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269615" y="371594"/>
            <a:ext cx="3147400" cy="369332"/>
          </a:xfrm>
          <a:prstGeom prst="rect">
            <a:avLst/>
          </a:prstGeom>
        </p:spPr>
        <p:txBody>
          <a:bodyPr wrap="none">
            <a:spAutoFit/>
          </a:bodyPr>
          <a:lstStyle/>
          <a:p>
            <a:r>
              <a:rPr lang="en-US" b="1" dirty="0"/>
              <a:t>Case_20161119_North_Europe</a:t>
            </a:r>
            <a:endParaRPr lang="en-US" dirty="0"/>
          </a:p>
        </p:txBody>
      </p:sp>
      <p:sp>
        <p:nvSpPr>
          <p:cNvPr id="7" name="Obdĺžnik 6"/>
          <p:cNvSpPr/>
          <p:nvPr/>
        </p:nvSpPr>
        <p:spPr>
          <a:xfrm>
            <a:off x="3781841" y="558800"/>
            <a:ext cx="4628318" cy="369332"/>
          </a:xfrm>
          <a:prstGeom prst="rect">
            <a:avLst/>
          </a:prstGeom>
        </p:spPr>
        <p:txBody>
          <a:bodyPr wrap="none">
            <a:spAutoFit/>
          </a:bodyPr>
          <a:lstStyle/>
          <a:p>
            <a:r>
              <a:rPr lang="en-US" dirty="0"/>
              <a:t>The slope of the frontal areas over Scandinavia:</a:t>
            </a:r>
          </a:p>
        </p:txBody>
      </p:sp>
      <p:pic>
        <p:nvPicPr>
          <p:cNvPr id="2050" name="Picture 2" descr="H:\c\MSGIODC\Anaglyphs-Selected_cases\Case_20161119_North_Europe\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c\MSGIODC\Anaglyphs-Selected_cases\Case_20161119_North_Europe\Image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c\MSGIODC\Anaglyphs-Selected_cases\Case_20161119_North_Europe\Ima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c\MSGIODC\Anaglyphs-Selected_cases\Case_20161119_North_Europe\Image2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c\MSGIODC\Anaglyphs-Selected_cases\Case_20161119_North_Europe\Imag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c\MSGIODC\Anaglyphs-Selected_cases\Case_20161119_North_Europe\Image3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c\MSGIODC\Anaglyphs-Selected_cases\Case_20161119_North_Europe\Image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c\MSGIODC\Anaglyphs-Selected_cases\Case_20161119_North_Europe\Image4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c\MSGIODC\Anaglyphs-Selected_cases\Case_20161119_North_Europe\Image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c\MSGIODC\Anaglyphs-Selected_cases\Case_20161119_North_Europe\Image5_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605" y="928132"/>
            <a:ext cx="10383871" cy="5840927"/>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p:cNvSpPr txBox="1"/>
          <p:nvPr/>
        </p:nvSpPr>
        <p:spPr>
          <a:xfrm>
            <a:off x="0" y="14605"/>
            <a:ext cx="740908" cy="369332"/>
          </a:xfrm>
          <a:prstGeom prst="rect">
            <a:avLst/>
          </a:prstGeom>
          <a:noFill/>
        </p:spPr>
        <p:txBody>
          <a:bodyPr wrap="none" rtlCol="0">
            <a:spAutoFit/>
          </a:bodyPr>
          <a:lstStyle/>
          <a:p>
            <a:r>
              <a:rPr lang="en-US" dirty="0">
                <a:solidFill>
                  <a:srgbClr val="0070C0"/>
                </a:solidFill>
              </a:rPr>
              <a:t>(C6.2)</a:t>
            </a:r>
          </a:p>
        </p:txBody>
      </p:sp>
      <p:pic>
        <p:nvPicPr>
          <p:cNvPr id="15" name="Picture 4" descr="G:\c\MSGIODC\AnaglyphGlasses\Pictogram for imag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24300" y="6377018"/>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ECSS2017\CreativeCommons_Attribution_Licens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52000" y="16223"/>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5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500"/>
                                        <p:tgtEl>
                                          <p:spTgt spid="20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55"/>
                                        </p:tgtEl>
                                        <p:attrNameLst>
                                          <p:attrName>style.visibility</p:attrName>
                                        </p:attrNameLst>
                                      </p:cBhvr>
                                      <p:to>
                                        <p:strVal val="visible"/>
                                      </p:to>
                                    </p:set>
                                    <p:animEffect transition="in" filter="fade">
                                      <p:cBhvr>
                                        <p:cTn id="39" dur="500"/>
                                        <p:tgtEl>
                                          <p:spTgt spid="20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6"/>
                                        </p:tgtEl>
                                        <p:attrNameLst>
                                          <p:attrName>style.visibility</p:attrName>
                                        </p:attrNameLst>
                                      </p:cBhvr>
                                      <p:to>
                                        <p:strVal val="visible"/>
                                      </p:to>
                                    </p:set>
                                    <p:animEffect transition="in" filter="fade">
                                      <p:cBhvr>
                                        <p:cTn id="44" dur="500"/>
                                        <p:tgtEl>
                                          <p:spTgt spid="20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57"/>
                                        </p:tgtEl>
                                        <p:attrNameLst>
                                          <p:attrName>style.visibility</p:attrName>
                                        </p:attrNameLst>
                                      </p:cBhvr>
                                      <p:to>
                                        <p:strVal val="visible"/>
                                      </p:to>
                                    </p:set>
                                    <p:animEffect transition="in" filter="fade">
                                      <p:cBhvr>
                                        <p:cTn id="49" dur="500"/>
                                        <p:tgtEl>
                                          <p:spTgt spid="205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58"/>
                                        </p:tgtEl>
                                        <p:attrNameLst>
                                          <p:attrName>style.visibility</p:attrName>
                                        </p:attrNameLst>
                                      </p:cBhvr>
                                      <p:to>
                                        <p:strVal val="visible"/>
                                      </p:to>
                                    </p:set>
                                    <p:animEffect transition="in" filter="fade">
                                      <p:cBhvr>
                                        <p:cTn id="54" dur="500"/>
                                        <p:tgtEl>
                                          <p:spTgt spid="205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59"/>
                                        </p:tgtEl>
                                        <p:attrNameLst>
                                          <p:attrName>style.visibility</p:attrName>
                                        </p:attrNameLst>
                                      </p:cBhvr>
                                      <p:to>
                                        <p:strVal val="visible"/>
                                      </p:to>
                                    </p:set>
                                    <p:animEffect transition="in" filter="fade">
                                      <p:cBhvr>
                                        <p:cTn id="59"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c\MSGIODC\Anaglyphs-Selected_cases\Case_20161124_tilted_frontal_cloud_layer\Screen Shot 11-25-16 at 07.14 AM 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15" y="811972"/>
            <a:ext cx="9622972" cy="6046028"/>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p:cNvSpPr/>
          <p:nvPr/>
        </p:nvSpPr>
        <p:spPr>
          <a:xfrm>
            <a:off x="193777" y="289951"/>
            <a:ext cx="4035977" cy="369332"/>
          </a:xfrm>
          <a:prstGeom prst="rect">
            <a:avLst/>
          </a:prstGeom>
        </p:spPr>
        <p:txBody>
          <a:bodyPr wrap="none">
            <a:spAutoFit/>
          </a:bodyPr>
          <a:lstStyle/>
          <a:p>
            <a:r>
              <a:rPr lang="en-US" b="1" dirty="0"/>
              <a:t>Case 20161124 tilted frontal cloud layer</a:t>
            </a:r>
            <a:endParaRPr lang="en-US" dirty="0"/>
          </a:p>
        </p:txBody>
      </p:sp>
      <p:sp>
        <p:nvSpPr>
          <p:cNvPr id="3" name="Obdĺžnik 2"/>
          <p:cNvSpPr/>
          <p:nvPr/>
        </p:nvSpPr>
        <p:spPr>
          <a:xfrm>
            <a:off x="4963886" y="167083"/>
            <a:ext cx="6096000" cy="646331"/>
          </a:xfrm>
          <a:prstGeom prst="rect">
            <a:avLst/>
          </a:prstGeom>
        </p:spPr>
        <p:txBody>
          <a:bodyPr>
            <a:spAutoFit/>
          </a:bodyPr>
          <a:lstStyle/>
          <a:p>
            <a:r>
              <a:rPr lang="en-US" dirty="0"/>
              <a:t>Frontal cloud field, top of which is tilted according acting air mass boundaries.</a:t>
            </a:r>
          </a:p>
        </p:txBody>
      </p:sp>
      <p:pic>
        <p:nvPicPr>
          <p:cNvPr id="5122" name="Picture 2" descr="H:\c\MSGIODC\Anaglyphs-Selected_cases\Case_20161124_tilted_frontal_cloud_layer\Screen Shot 11-25-16 at 07.14 AM 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915" y="811972"/>
            <a:ext cx="9622972" cy="6046028"/>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(C6.2)</a:t>
            </a:r>
          </a:p>
        </p:txBody>
      </p:sp>
      <p:pic>
        <p:nvPicPr>
          <p:cNvPr id="7"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6933" y="6460838"/>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838200" y="6985"/>
            <a:ext cx="10515600" cy="808355"/>
          </a:xfrm>
        </p:spPr>
        <p:txBody>
          <a:bodyPr>
            <a:normAutofit/>
          </a:bodyPr>
          <a:lstStyle/>
          <a:p>
            <a:r>
              <a:rPr lang="en-US" sz="3600" b="1" dirty="0"/>
              <a:t>General notes about stereoscopic vision </a:t>
            </a:r>
            <a:r>
              <a:rPr lang="en-US" sz="3600" b="1" dirty="0" smtClean="0"/>
              <a:t>principles</a:t>
            </a:r>
            <a:endParaRPr lang="en-US" sz="3600" b="1" dirty="0">
              <a:solidFill>
                <a:srgbClr val="0070C0"/>
              </a:solidFill>
            </a:endParaRPr>
          </a:p>
        </p:txBody>
      </p:sp>
      <p:sp>
        <p:nvSpPr>
          <p:cNvPr id="7" name="Obdĺžnik 6"/>
          <p:cNvSpPr/>
          <p:nvPr/>
        </p:nvSpPr>
        <p:spPr>
          <a:xfrm>
            <a:off x="889000" y="1407557"/>
            <a:ext cx="7058026" cy="4154984"/>
          </a:xfrm>
          <a:prstGeom prst="rect">
            <a:avLst/>
          </a:prstGeom>
        </p:spPr>
        <p:txBody>
          <a:bodyPr wrap="square">
            <a:spAutoFit/>
          </a:bodyPr>
          <a:lstStyle/>
          <a:p>
            <a:r>
              <a:rPr lang="en-US" sz="2400" dirty="0"/>
              <a:t>Binocular vision results in two slightly different images projected to the retinas of the eyes. The differences are mainly in the relative horizontal position of objects in the two images. These positional differences are referred to </a:t>
            </a:r>
            <a:r>
              <a:rPr lang="en-US" sz="2400" dirty="0" smtClean="0"/>
              <a:t>as</a:t>
            </a:r>
            <a:r>
              <a:rPr lang="en-US" sz="2400" dirty="0"/>
              <a:t> binocular disparities. Disparities are processed in the visual cortex of the brain to yield depth perception. While binocular disparities are naturally present when viewing a real 3-dimensional scene with two eyes, they can also be simulated by artificially presenting two different images separately to each eye using a method called stereoscopy.</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8626" y="1482336"/>
            <a:ext cx="3934074" cy="475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ĺžnik 1"/>
          <p:cNvSpPr/>
          <p:nvPr/>
        </p:nvSpPr>
        <p:spPr>
          <a:xfrm>
            <a:off x="0" y="188714"/>
            <a:ext cx="566181" cy="369332"/>
          </a:xfrm>
          <a:prstGeom prst="rect">
            <a:avLst/>
          </a:prstGeom>
        </p:spPr>
        <p:txBody>
          <a:bodyPr wrap="none">
            <a:spAutoFit/>
          </a:bodyPr>
          <a:lstStyle/>
          <a:p>
            <a:r>
              <a:rPr lang="en-US" dirty="0">
                <a:solidFill>
                  <a:srgbClr val="0070C0"/>
                </a:solidFill>
              </a:rPr>
              <a:t>(C2)</a:t>
            </a:r>
            <a:endParaRPr lang="en-US" dirty="0"/>
          </a:p>
        </p:txBody>
      </p:sp>
      <p:cxnSp>
        <p:nvCxnSpPr>
          <p:cNvPr id="4" name="Rovná spojnica 3"/>
          <p:cNvCxnSpPr/>
          <p:nvPr/>
        </p:nvCxnSpPr>
        <p:spPr>
          <a:xfrm>
            <a:off x="8048626" y="2336800"/>
            <a:ext cx="1603374"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ovná spojnica 8"/>
          <p:cNvCxnSpPr/>
          <p:nvPr/>
        </p:nvCxnSpPr>
        <p:spPr>
          <a:xfrm>
            <a:off x="10379326" y="2336800"/>
            <a:ext cx="1603374"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Koláč 7"/>
          <p:cNvSpPr/>
          <p:nvPr/>
        </p:nvSpPr>
        <p:spPr>
          <a:xfrm>
            <a:off x="8010526" y="1407557"/>
            <a:ext cx="3934074" cy="2903507"/>
          </a:xfrm>
          <a:prstGeom prst="pie">
            <a:avLst>
              <a:gd name="adj1" fmla="val 4203896"/>
              <a:gd name="adj2" fmla="val 6661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BlokTextu 9"/>
          <p:cNvSpPr txBox="1"/>
          <p:nvPr/>
        </p:nvSpPr>
        <p:spPr>
          <a:xfrm>
            <a:off x="889000" y="5988734"/>
            <a:ext cx="6410986" cy="523220"/>
          </a:xfrm>
          <a:prstGeom prst="rect">
            <a:avLst/>
          </a:prstGeom>
          <a:noFill/>
        </p:spPr>
        <p:txBody>
          <a:bodyPr wrap="none" rtlCol="0">
            <a:spAutoFit/>
          </a:bodyPr>
          <a:lstStyle/>
          <a:p>
            <a:r>
              <a:rPr lang="en-US" sz="2800" b="1" dirty="0" smtClean="0"/>
              <a:t>Bigger viewing angle -&gt; stronger 3D-effect</a:t>
            </a:r>
            <a:endParaRPr lang="en-US" sz="2800" b="1" dirty="0"/>
          </a:p>
        </p:txBody>
      </p:sp>
      <p:sp>
        <p:nvSpPr>
          <p:cNvPr id="11" name="BlokTextu 10"/>
          <p:cNvSpPr txBox="1"/>
          <p:nvPr/>
        </p:nvSpPr>
        <p:spPr>
          <a:xfrm>
            <a:off x="8192779" y="5300931"/>
            <a:ext cx="3753913" cy="523220"/>
          </a:xfrm>
          <a:prstGeom prst="rect">
            <a:avLst/>
          </a:prstGeom>
          <a:noFill/>
        </p:spPr>
        <p:txBody>
          <a:bodyPr wrap="none" rtlCol="0">
            <a:spAutoFit/>
          </a:bodyPr>
          <a:lstStyle/>
          <a:p>
            <a:r>
              <a:rPr lang="en-US" sz="2800" b="1" dirty="0" smtClean="0"/>
              <a:t>LEFT       image    RIGHT </a:t>
            </a:r>
            <a:endParaRPr lang="en-US" sz="2800" b="1" dirty="0"/>
          </a:p>
        </p:txBody>
      </p:sp>
    </p:spTree>
    <p:extLst>
      <p:ext uri="{BB962C8B-B14F-4D97-AF65-F5344CB8AC3E}">
        <p14:creationId xmlns:p14="http://schemas.microsoft.com/office/powerpoint/2010/main" val="320320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792479" y="28806"/>
            <a:ext cx="6966857" cy="369332"/>
          </a:xfrm>
          <a:prstGeom prst="rect">
            <a:avLst/>
          </a:prstGeom>
        </p:spPr>
        <p:txBody>
          <a:bodyPr wrap="square">
            <a:spAutoFit/>
          </a:bodyPr>
          <a:lstStyle/>
          <a:p>
            <a:r>
              <a:rPr lang="en-US" b="1" dirty="0"/>
              <a:t>Case 20161204 Shadow based Cloud top Height Measurements</a:t>
            </a:r>
            <a:endParaRPr lang="en-US" dirty="0"/>
          </a:p>
        </p:txBody>
      </p:sp>
      <p:pic>
        <p:nvPicPr>
          <p:cNvPr id="7170" name="Picture 2" descr="H:\c\MSGIODC\Anaglyphs-Selected_cases\Case_20161204_Shadow_based_Cloud_top_Height_Measurements\Screen Shot 16-12-04 at 14.24.45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06" y="398138"/>
            <a:ext cx="11484198" cy="645986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c\MSGIODC\Anaglyphs-Selected_cases\Case_20161204_Shadow_based_Cloud_top_Height_Measurements\Screen Shot 16-12-04 at 14.25.00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06" y="398138"/>
            <a:ext cx="11484198" cy="64598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c\MSGIODC\Anaglyphs-Selected_cases\Case_20161204_Shadow_based_Cloud_top_Height_Measurements\Screen Shot 16-12-04 at 14.27.39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06" y="398138"/>
            <a:ext cx="11484198" cy="6459862"/>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(C6.2)</a:t>
            </a:r>
          </a:p>
        </p:txBody>
      </p:sp>
      <p:pic>
        <p:nvPicPr>
          <p:cNvPr id="7" name="Picture 4" descr="G:\c\MSGIODC\AnaglyphGlasses\Pictogram for 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7073" y="6399878"/>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CSS2017\CreativeCommons_Attribution_Licen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0" y="11778"/>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632460" y="198120"/>
            <a:ext cx="3721981" cy="369332"/>
          </a:xfrm>
          <a:prstGeom prst="rect">
            <a:avLst/>
          </a:prstGeom>
        </p:spPr>
        <p:txBody>
          <a:bodyPr wrap="none">
            <a:spAutoFit/>
          </a:bodyPr>
          <a:lstStyle/>
          <a:p>
            <a:r>
              <a:rPr lang="en-US" b="1" dirty="0"/>
              <a:t>Case 20161215 Caucasian Mountains</a:t>
            </a:r>
            <a:endParaRPr lang="en-US" dirty="0"/>
          </a:p>
        </p:txBody>
      </p:sp>
      <p:sp>
        <p:nvSpPr>
          <p:cNvPr id="3" name="Obdĺžnik 2"/>
          <p:cNvSpPr/>
          <p:nvPr/>
        </p:nvSpPr>
        <p:spPr>
          <a:xfrm>
            <a:off x="5123543" y="0"/>
            <a:ext cx="6096000" cy="646331"/>
          </a:xfrm>
          <a:prstGeom prst="rect">
            <a:avLst/>
          </a:prstGeom>
        </p:spPr>
        <p:txBody>
          <a:bodyPr>
            <a:spAutoFit/>
          </a:bodyPr>
          <a:lstStyle/>
          <a:p>
            <a:r>
              <a:rPr lang="en-US" dirty="0"/>
              <a:t>We can find different tilted cloud tops, e.g. in </a:t>
            </a:r>
            <a:r>
              <a:rPr lang="en-US" u="sng" dirty="0"/>
              <a:t>Area A</a:t>
            </a:r>
            <a:r>
              <a:rPr lang="en-US" dirty="0"/>
              <a:t> </a:t>
            </a:r>
            <a:r>
              <a:rPr lang="en-US" dirty="0" smtClean="0"/>
              <a:t>without </a:t>
            </a:r>
            <a:r>
              <a:rPr lang="en-US" dirty="0"/>
              <a:t>cloud/shadows </a:t>
            </a:r>
            <a:r>
              <a:rPr lang="en-US" dirty="0" smtClean="0"/>
              <a:t>textures, in Area B with help of cloud shadows.</a:t>
            </a:r>
            <a:endParaRPr lang="en-US" dirty="0"/>
          </a:p>
        </p:txBody>
      </p:sp>
      <p:pic>
        <p:nvPicPr>
          <p:cNvPr id="8194" name="Picture 2" descr="H:\c\MSGIODC\Anaglyphs-Selected_cases\Case_20161215_Kaukazian_mountains\Screen Shot 16-12-18 at 17.23.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646330"/>
            <a:ext cx="11042967" cy="621166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c\MSGIODC\Anaglyphs-Selected_cases\Case_20161215_Kaukazian_mountains\Screen Shot 16-12-18 at 17.23.17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1" y="646330"/>
            <a:ext cx="11042967" cy="6211669"/>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(C6.2)</a:t>
            </a:r>
          </a:p>
        </p:txBody>
      </p:sp>
      <p:pic>
        <p:nvPicPr>
          <p:cNvPr id="7"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2668" y="6439478"/>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c\MSGIODC\Anaglyphs-Selected_cases\Case_20161024_Africa\MSG-31-d16-012-201610241445-A_Cold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020" y="968828"/>
            <a:ext cx="9422675" cy="5889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c\MSGIODC\Anaglyphs-Selected_cases\Case_20161024_Africa\MSG-31-d16-012-201610241445-A_Cold_O_descrip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020" y="968828"/>
            <a:ext cx="9422675" cy="5889172"/>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p:cNvSpPr/>
          <p:nvPr/>
        </p:nvSpPr>
        <p:spPr>
          <a:xfrm>
            <a:off x="425802" y="306643"/>
            <a:ext cx="2353786" cy="369332"/>
          </a:xfrm>
          <a:prstGeom prst="rect">
            <a:avLst/>
          </a:prstGeom>
        </p:spPr>
        <p:txBody>
          <a:bodyPr wrap="none">
            <a:spAutoFit/>
          </a:bodyPr>
          <a:lstStyle/>
          <a:p>
            <a:r>
              <a:rPr lang="en-US" b="1" dirty="0"/>
              <a:t>Case_20161024_Africa</a:t>
            </a:r>
            <a:endParaRPr lang="en-US" dirty="0"/>
          </a:p>
        </p:txBody>
      </p:sp>
      <p:sp>
        <p:nvSpPr>
          <p:cNvPr id="4" name="Obdĺžnik 3"/>
          <p:cNvSpPr/>
          <p:nvPr/>
        </p:nvSpPr>
        <p:spPr>
          <a:xfrm>
            <a:off x="2794102" y="0"/>
            <a:ext cx="7952593" cy="923330"/>
          </a:xfrm>
          <a:prstGeom prst="rect">
            <a:avLst/>
          </a:prstGeom>
        </p:spPr>
        <p:txBody>
          <a:bodyPr wrap="square">
            <a:spAutoFit/>
          </a:bodyPr>
          <a:lstStyle/>
          <a:p>
            <a:r>
              <a:rPr lang="en-US" dirty="0"/>
              <a:t>Stereoscopic imagery from MSG-1 &amp; MSG-3 over central Africa is limited to short time period of the day, because lower HRV windows from both satellites cover this region simultaneously only from 12:00 to 16:45 UTC.</a:t>
            </a:r>
          </a:p>
        </p:txBody>
      </p:sp>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(C6.3)</a:t>
            </a:r>
          </a:p>
        </p:txBody>
      </p:sp>
      <p:pic>
        <p:nvPicPr>
          <p:cNvPr id="7"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6516" y="6454600"/>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MSGIODC\Pula_materials\Zadar_materialy\printscreens\zoom2\Screen Shot 17-09-13 at 09.56.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3" y="899721"/>
            <a:ext cx="9550400" cy="6000432"/>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p:cNvSpPr/>
          <p:nvPr/>
        </p:nvSpPr>
        <p:spPr>
          <a:xfrm>
            <a:off x="425802" y="306643"/>
            <a:ext cx="2336345" cy="369332"/>
          </a:xfrm>
          <a:prstGeom prst="rect">
            <a:avLst/>
          </a:prstGeom>
        </p:spPr>
        <p:txBody>
          <a:bodyPr wrap="none">
            <a:spAutoFit/>
          </a:bodyPr>
          <a:lstStyle/>
          <a:p>
            <a:r>
              <a:rPr lang="en-US" b="1" dirty="0" smtClean="0"/>
              <a:t>Case_20170911_Zadar</a:t>
            </a:r>
            <a:endParaRPr lang="en-US" dirty="0"/>
          </a:p>
        </p:txBody>
      </p:sp>
      <p:sp>
        <p:nvSpPr>
          <p:cNvPr id="4" name="Obdĺžnik 3"/>
          <p:cNvSpPr/>
          <p:nvPr/>
        </p:nvSpPr>
        <p:spPr>
          <a:xfrm>
            <a:off x="2762147" y="-37011"/>
            <a:ext cx="9429853" cy="923330"/>
          </a:xfrm>
          <a:prstGeom prst="rect">
            <a:avLst/>
          </a:prstGeom>
        </p:spPr>
        <p:txBody>
          <a:bodyPr wrap="square">
            <a:spAutoFit/>
          </a:bodyPr>
          <a:lstStyle/>
          <a:p>
            <a:r>
              <a:rPr lang="en-US" dirty="0"/>
              <a:t>Stereoscopic imagery from MSG-1 &amp; MSG-3 over </a:t>
            </a:r>
            <a:r>
              <a:rPr lang="en-US" dirty="0" smtClean="0"/>
              <a:t>Croatia captured severe storms with number of updrafts evidenced by OT detections (dark dots with red circles).</a:t>
            </a:r>
          </a:p>
          <a:p>
            <a:r>
              <a:rPr lang="en-US" dirty="0" smtClean="0"/>
              <a:t>This huge precipitation event is </a:t>
            </a:r>
            <a:r>
              <a:rPr lang="en-US" dirty="0"/>
              <a:t>typical by sucking warm and very humid air out of volume </a:t>
            </a:r>
            <a:r>
              <a:rPr lang="en-US" dirty="0" smtClean="0"/>
              <a:t>around.</a:t>
            </a:r>
            <a:endParaRPr lang="en-US" dirty="0"/>
          </a:p>
        </p:txBody>
      </p:sp>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(C6.3)</a:t>
            </a:r>
          </a:p>
        </p:txBody>
      </p:sp>
      <p:pic>
        <p:nvPicPr>
          <p:cNvPr id="7" name="Picture 4" descr="G:\c\MSGIODC\AnaglyphGlasses\Pictogram for imag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6516" y="6454600"/>
            <a:ext cx="524405" cy="301179"/>
          </a:xfrm>
          <a:prstGeom prst="rect">
            <a:avLst/>
          </a:prstGeom>
          <a:noFill/>
          <a:extLst>
            <a:ext uri="{909E8E84-426E-40DD-AFC4-6F175D3DCCD1}">
              <a14:hiddenFill xmlns:a14="http://schemas.microsoft.com/office/drawing/2010/main">
                <a:solidFill>
                  <a:srgbClr val="FFFFFF"/>
                </a:solidFill>
              </a14:hiddenFill>
            </a:ext>
          </a:extLst>
        </p:spPr>
      </p:pic>
      <p:sp>
        <p:nvSpPr>
          <p:cNvPr id="10" name="Ovál 9"/>
          <p:cNvSpPr/>
          <p:nvPr/>
        </p:nvSpPr>
        <p:spPr>
          <a:xfrm>
            <a:off x="5036820" y="1104900"/>
            <a:ext cx="2644140" cy="2484120"/>
          </a:xfrm>
          <a:prstGeom prst="ellipse">
            <a:avLst/>
          </a:prstGeom>
          <a:solidFill>
            <a:srgbClr val="00B05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Storm produces</a:t>
            </a:r>
          </a:p>
          <a:p>
            <a:pPr algn="ctr"/>
            <a:r>
              <a:rPr lang="en-US" dirty="0"/>
              <a:t>o</a:t>
            </a:r>
            <a:r>
              <a:rPr lang="en-US" dirty="0" smtClean="0"/>
              <a:t>utflows which</a:t>
            </a:r>
          </a:p>
          <a:p>
            <a:pPr algn="ctr"/>
            <a:r>
              <a:rPr lang="en-US" dirty="0" smtClean="0"/>
              <a:t>can be detected</a:t>
            </a:r>
          </a:p>
          <a:p>
            <a:pPr algn="ctr"/>
            <a:r>
              <a:rPr lang="en-US" dirty="0" smtClean="0"/>
              <a:t>and monitored</a:t>
            </a:r>
          </a:p>
          <a:p>
            <a:pPr algn="ctr"/>
            <a:r>
              <a:rPr lang="en-US" dirty="0" smtClean="0"/>
              <a:t>by satellite</a:t>
            </a:r>
          </a:p>
          <a:p>
            <a:pPr algn="ctr"/>
            <a:r>
              <a:rPr lang="en-US" dirty="0" smtClean="0"/>
              <a:t>imagery</a:t>
            </a:r>
            <a:endParaRPr lang="en-US" dirty="0"/>
          </a:p>
        </p:txBody>
      </p:sp>
      <p:sp>
        <p:nvSpPr>
          <p:cNvPr id="11" name="Ovál 10"/>
          <p:cNvSpPr/>
          <p:nvPr/>
        </p:nvSpPr>
        <p:spPr>
          <a:xfrm>
            <a:off x="4549140" y="3741420"/>
            <a:ext cx="2644140" cy="2484120"/>
          </a:xfrm>
          <a:prstGeom prst="ellipse">
            <a:avLst/>
          </a:pr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en-US" dirty="0" smtClean="0"/>
              <a:t>Storm is sucking</a:t>
            </a:r>
          </a:p>
          <a:p>
            <a:pPr algn="ctr"/>
            <a:r>
              <a:rPr lang="en-US" dirty="0"/>
              <a:t>w</a:t>
            </a:r>
            <a:r>
              <a:rPr lang="en-US" dirty="0" smtClean="0"/>
              <a:t>arm and very humid air from this area which is hidden for satellite instruments</a:t>
            </a:r>
          </a:p>
          <a:p>
            <a:pPr algn="ctr"/>
            <a:endParaRPr lang="en-US" dirty="0"/>
          </a:p>
        </p:txBody>
      </p:sp>
      <p:sp>
        <p:nvSpPr>
          <p:cNvPr id="5" name="Ovál 4"/>
          <p:cNvSpPr/>
          <p:nvPr/>
        </p:nvSpPr>
        <p:spPr>
          <a:xfrm>
            <a:off x="5806440" y="3429000"/>
            <a:ext cx="746760" cy="708660"/>
          </a:xfrm>
          <a:prstGeom prst="ellipse">
            <a:avLst/>
          </a:prstGeom>
          <a:solidFill>
            <a:srgbClr val="7030A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Storm Up-drafts</a:t>
            </a:r>
            <a:endParaRPr lang="en-US" sz="1050" dirty="0"/>
          </a:p>
        </p:txBody>
      </p:sp>
      <p:pic>
        <p:nvPicPr>
          <p:cNvPr id="12" name="Picture 2" descr="G:\ECSS2017\CreativeCommons_Attribution_Lice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8424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425802" y="306643"/>
            <a:ext cx="2336345" cy="369332"/>
          </a:xfrm>
          <a:prstGeom prst="rect">
            <a:avLst/>
          </a:prstGeom>
        </p:spPr>
        <p:txBody>
          <a:bodyPr wrap="none">
            <a:spAutoFit/>
          </a:bodyPr>
          <a:lstStyle/>
          <a:p>
            <a:r>
              <a:rPr lang="en-US" b="1" dirty="0" smtClean="0"/>
              <a:t>Case_20170911_Zadar</a:t>
            </a:r>
            <a:endParaRPr lang="en-US" dirty="0"/>
          </a:p>
        </p:txBody>
      </p:sp>
      <p:sp>
        <p:nvSpPr>
          <p:cNvPr id="4" name="Obdĺžnik 3"/>
          <p:cNvSpPr/>
          <p:nvPr/>
        </p:nvSpPr>
        <p:spPr>
          <a:xfrm>
            <a:off x="2762147" y="-37011"/>
            <a:ext cx="9429853" cy="923330"/>
          </a:xfrm>
          <a:prstGeom prst="rect">
            <a:avLst/>
          </a:prstGeom>
        </p:spPr>
        <p:txBody>
          <a:bodyPr wrap="square">
            <a:spAutoFit/>
          </a:bodyPr>
          <a:lstStyle/>
          <a:p>
            <a:r>
              <a:rPr lang="en-US" dirty="0"/>
              <a:t>Stereoscopic imagery from MSG-1 &amp; MSG-3 over </a:t>
            </a:r>
            <a:r>
              <a:rPr lang="en-US" dirty="0" smtClean="0"/>
              <a:t>Croatia captured severe storms with number of updrafts evidenced by OT detections (dark dots with red circles).</a:t>
            </a:r>
          </a:p>
          <a:p>
            <a:r>
              <a:rPr lang="en-US" dirty="0" smtClean="0"/>
              <a:t>This huge precipitation event is </a:t>
            </a:r>
            <a:r>
              <a:rPr lang="en-US" dirty="0"/>
              <a:t>typical by sucking warm and very humid air out of volume </a:t>
            </a:r>
            <a:r>
              <a:rPr lang="en-US" dirty="0" smtClean="0"/>
              <a:t>around.</a:t>
            </a:r>
            <a:endParaRPr lang="en-US" dirty="0"/>
          </a:p>
        </p:txBody>
      </p:sp>
      <p:sp>
        <p:nvSpPr>
          <p:cNvPr id="6" name="BlokTextu 5"/>
          <p:cNvSpPr txBox="1"/>
          <p:nvPr/>
        </p:nvSpPr>
        <p:spPr>
          <a:xfrm>
            <a:off x="0" y="14605"/>
            <a:ext cx="740908" cy="369332"/>
          </a:xfrm>
          <a:prstGeom prst="rect">
            <a:avLst/>
          </a:prstGeom>
          <a:noFill/>
        </p:spPr>
        <p:txBody>
          <a:bodyPr wrap="none" rtlCol="0">
            <a:spAutoFit/>
          </a:bodyPr>
          <a:lstStyle/>
          <a:p>
            <a:r>
              <a:rPr lang="en-US" dirty="0">
                <a:solidFill>
                  <a:srgbClr val="0070C0"/>
                </a:solidFill>
              </a:rPr>
              <a:t>(C6.3)</a:t>
            </a:r>
          </a:p>
        </p:txBody>
      </p:sp>
      <p:pic>
        <p:nvPicPr>
          <p:cNvPr id="7" name="Picture 4" descr="G:\c\MSGIODC\AnaglyphGlasses\Pictogram for imag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0943" y="6036451"/>
            <a:ext cx="524405" cy="301179"/>
          </a:xfrm>
          <a:prstGeom prst="rect">
            <a:avLst/>
          </a:prstGeom>
          <a:noFill/>
          <a:extLst>
            <a:ext uri="{909E8E84-426E-40DD-AFC4-6F175D3DCCD1}">
              <a14:hiddenFill xmlns:a14="http://schemas.microsoft.com/office/drawing/2010/main">
                <a:solidFill>
                  <a:srgbClr val="FFFFFF"/>
                </a:solidFill>
              </a14:hiddenFill>
            </a:ext>
          </a:extLst>
        </p:spPr>
      </p:pic>
      <p:pic>
        <p:nvPicPr>
          <p:cNvPr id="5" name="MSG-A-Zada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6376" y="886318"/>
            <a:ext cx="9700311" cy="5456425"/>
          </a:xfrm>
          <a:prstGeom prst="rect">
            <a:avLst/>
          </a:prstGeom>
        </p:spPr>
      </p:pic>
      <p:pic>
        <p:nvPicPr>
          <p:cNvPr id="8" name="Picture 2" descr="G:\ECSS2017\CreativeCommons_Attribution_Licens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687" y="5080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20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930627" y="316168"/>
            <a:ext cx="2026389" cy="461665"/>
          </a:xfrm>
          <a:prstGeom prst="rect">
            <a:avLst/>
          </a:prstGeom>
        </p:spPr>
        <p:txBody>
          <a:bodyPr wrap="none">
            <a:spAutoFit/>
          </a:bodyPr>
          <a:lstStyle/>
          <a:p>
            <a:r>
              <a:rPr lang="en-US" sz="2400" b="1" dirty="0" smtClean="0"/>
              <a:t>CONCLUSIONS</a:t>
            </a:r>
            <a:endParaRPr lang="en-US" sz="2400" dirty="0"/>
          </a:p>
        </p:txBody>
      </p:sp>
      <p:sp>
        <p:nvSpPr>
          <p:cNvPr id="6" name="BlokTextu 5"/>
          <p:cNvSpPr txBox="1"/>
          <p:nvPr/>
        </p:nvSpPr>
        <p:spPr>
          <a:xfrm>
            <a:off x="38100" y="316168"/>
            <a:ext cx="689612" cy="461665"/>
          </a:xfrm>
          <a:prstGeom prst="rect">
            <a:avLst/>
          </a:prstGeom>
          <a:noFill/>
        </p:spPr>
        <p:txBody>
          <a:bodyPr wrap="none" rtlCol="0">
            <a:spAutoFit/>
          </a:bodyPr>
          <a:lstStyle/>
          <a:p>
            <a:r>
              <a:rPr lang="en-US" sz="2400" dirty="0">
                <a:solidFill>
                  <a:srgbClr val="0070C0"/>
                </a:solidFill>
              </a:rPr>
              <a:t>(</a:t>
            </a:r>
            <a:r>
              <a:rPr lang="en-US" sz="2400" dirty="0" smtClean="0">
                <a:solidFill>
                  <a:srgbClr val="0070C0"/>
                </a:solidFill>
              </a:rPr>
              <a:t>C7)</a:t>
            </a:r>
            <a:endParaRPr lang="en-US" sz="2400" dirty="0">
              <a:solidFill>
                <a:srgbClr val="0070C0"/>
              </a:solidFill>
            </a:endParaRPr>
          </a:p>
        </p:txBody>
      </p:sp>
      <p:sp>
        <p:nvSpPr>
          <p:cNvPr id="4" name="BlokTextu 3"/>
          <p:cNvSpPr txBox="1"/>
          <p:nvPr/>
        </p:nvSpPr>
        <p:spPr>
          <a:xfrm>
            <a:off x="930626" y="1143000"/>
            <a:ext cx="9604023" cy="5693866"/>
          </a:xfrm>
          <a:prstGeom prst="rect">
            <a:avLst/>
          </a:prstGeom>
          <a:noFill/>
        </p:spPr>
        <p:txBody>
          <a:bodyPr wrap="square" rtlCol="0">
            <a:spAutoFit/>
          </a:bodyPr>
          <a:lstStyle/>
          <a:p>
            <a:r>
              <a:rPr lang="en-US" sz="2400" dirty="0" smtClean="0"/>
              <a:t>The main </a:t>
            </a:r>
            <a:r>
              <a:rPr lang="en-US" sz="2400" dirty="0"/>
              <a:t>messages of this presentation:</a:t>
            </a:r>
          </a:p>
          <a:p>
            <a:endParaRPr lang="en-US" sz="2400" dirty="0"/>
          </a:p>
          <a:p>
            <a:pPr marL="342900" indent="-342900">
              <a:buFont typeface="Arial" panose="020B0604020202020204" pitchFamily="34" charset="0"/>
              <a:buChar char="•"/>
            </a:pPr>
            <a:r>
              <a:rPr lang="en-US" sz="2400" dirty="0"/>
              <a:t>Satellite images play very important role in weather analyses and forecasting</a:t>
            </a:r>
          </a:p>
          <a:p>
            <a:pPr marL="342900" indent="-342900">
              <a:buFont typeface="Arial" panose="020B0604020202020204" pitchFamily="34" charset="0"/>
              <a:buChar char="•"/>
            </a:pPr>
            <a:r>
              <a:rPr lang="en-US" sz="2400" dirty="0"/>
              <a:t>Raw images from single satellite channels contain partial information only</a:t>
            </a:r>
          </a:p>
          <a:p>
            <a:pPr marL="342900" indent="-342900">
              <a:buFont typeface="Arial" panose="020B0604020202020204" pitchFamily="34" charset="0"/>
              <a:buChar char="•"/>
            </a:pPr>
            <a:r>
              <a:rPr lang="en-US" sz="2400" dirty="0"/>
              <a:t>There are various opportunities of image processing and image combinations </a:t>
            </a:r>
            <a:r>
              <a:rPr lang="en-US" sz="2400" dirty="0" smtClean="0"/>
              <a:t>with the aim to put more qualitative information together into one image</a:t>
            </a:r>
          </a:p>
          <a:p>
            <a:pPr marL="342900" indent="-342900">
              <a:buFont typeface="Arial" panose="020B0604020202020204" pitchFamily="34" charset="0"/>
              <a:buChar char="•"/>
            </a:pPr>
            <a:r>
              <a:rPr lang="en-US" sz="2400" dirty="0" smtClean="0"/>
              <a:t>Some satellite constellations provide additional possibilities how to enhance our view from space into the atmosphere to monitor cloud formations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800" b="1" dirty="0"/>
              <a:t>it is up to us to use these </a:t>
            </a:r>
            <a:r>
              <a:rPr lang="en-US" sz="2800" b="1" dirty="0" smtClean="0"/>
              <a:t>options effectively</a:t>
            </a:r>
          </a:p>
          <a:p>
            <a:endParaRPr lang="en-US" sz="2400" dirty="0"/>
          </a:p>
        </p:txBody>
      </p:sp>
      <p:pic>
        <p:nvPicPr>
          <p:cNvPr id="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5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anim calcmode="lin" valueType="num">
                                      <p:cBhvr>
                                        <p:cTn id="3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3634966" y="2437444"/>
            <a:ext cx="5074466" cy="646331"/>
          </a:xfrm>
          <a:prstGeom prst="rect">
            <a:avLst/>
          </a:prstGeom>
          <a:noFill/>
        </p:spPr>
        <p:txBody>
          <a:bodyPr wrap="none" rtlCol="0">
            <a:spAutoFit/>
          </a:bodyPr>
          <a:lstStyle/>
          <a:p>
            <a:r>
              <a:rPr lang="en-US" sz="3600" dirty="0" smtClean="0">
                <a:solidFill>
                  <a:srgbClr val="0070C0"/>
                </a:solidFill>
              </a:rPr>
              <a:t>Thanks for your attention!</a:t>
            </a:r>
            <a:endParaRPr lang="en-US" sz="3600" dirty="0">
              <a:solidFill>
                <a:srgbClr val="0070C0"/>
              </a:solidFill>
            </a:endParaRPr>
          </a:p>
        </p:txBody>
      </p:sp>
      <p:pic>
        <p:nvPicPr>
          <p:cNvPr id="3"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7293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892527" y="154243"/>
            <a:ext cx="7297895" cy="461665"/>
          </a:xfrm>
          <a:prstGeom prst="rect">
            <a:avLst/>
          </a:prstGeom>
        </p:spPr>
        <p:txBody>
          <a:bodyPr wrap="none">
            <a:spAutoFit/>
          </a:bodyPr>
          <a:lstStyle/>
          <a:p>
            <a:r>
              <a:rPr lang="en-US" sz="2400" b="1" dirty="0"/>
              <a:t>Notes to demo presentation software MSG Case Viewer</a:t>
            </a:r>
            <a:endParaRPr lang="en-US" sz="2400" dirty="0"/>
          </a:p>
        </p:txBody>
      </p:sp>
      <p:sp>
        <p:nvSpPr>
          <p:cNvPr id="6" name="BlokTextu 5"/>
          <p:cNvSpPr txBox="1"/>
          <p:nvPr/>
        </p:nvSpPr>
        <p:spPr>
          <a:xfrm>
            <a:off x="0" y="154243"/>
            <a:ext cx="689612" cy="461665"/>
          </a:xfrm>
          <a:prstGeom prst="rect">
            <a:avLst/>
          </a:prstGeom>
          <a:noFill/>
        </p:spPr>
        <p:txBody>
          <a:bodyPr wrap="none" rtlCol="0">
            <a:spAutoFit/>
          </a:bodyPr>
          <a:lstStyle/>
          <a:p>
            <a:r>
              <a:rPr lang="en-US" sz="2400" dirty="0">
                <a:solidFill>
                  <a:srgbClr val="0070C0"/>
                </a:solidFill>
              </a:rPr>
              <a:t>(</a:t>
            </a:r>
            <a:r>
              <a:rPr lang="en-US" sz="2400" dirty="0" smtClean="0">
                <a:solidFill>
                  <a:srgbClr val="0070C0"/>
                </a:solidFill>
              </a:rPr>
              <a:t>C8)</a:t>
            </a:r>
            <a:endParaRPr lang="en-US" sz="2400" dirty="0">
              <a:solidFill>
                <a:srgbClr val="0070C0"/>
              </a:solidFill>
            </a:endParaRPr>
          </a:p>
        </p:txBody>
      </p:sp>
      <p:sp>
        <p:nvSpPr>
          <p:cNvPr id="2" name="BlokTextu 1"/>
          <p:cNvSpPr txBox="1"/>
          <p:nvPr/>
        </p:nvSpPr>
        <p:spPr>
          <a:xfrm>
            <a:off x="857250" y="1209675"/>
            <a:ext cx="10173234" cy="2308324"/>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Software for automatic or interactive presentation of selected cases</a:t>
            </a:r>
          </a:p>
          <a:p>
            <a:pPr marL="285750" indent="-285750">
              <a:buFont typeface="Arial" panose="020B0604020202020204" pitchFamily="34" charset="0"/>
              <a:buChar char="•"/>
            </a:pPr>
            <a:r>
              <a:rPr lang="en-US" sz="2400" dirty="0" smtClean="0"/>
              <a:t>Functions for image shift, zoom, shrink, animation</a:t>
            </a:r>
          </a:p>
          <a:p>
            <a:pPr marL="285750" indent="-285750">
              <a:buFont typeface="Arial" panose="020B0604020202020204" pitchFamily="34" charset="0"/>
              <a:buChar char="•"/>
            </a:pPr>
            <a:r>
              <a:rPr lang="en-US" sz="2400" dirty="0" smtClean="0"/>
              <a:t>More then 30 selected cases with short descriptive texts</a:t>
            </a:r>
          </a:p>
          <a:p>
            <a:pPr marL="285750" indent="-285750">
              <a:buFont typeface="Arial" panose="020B0604020202020204" pitchFamily="34" charset="0"/>
              <a:buChar char="•"/>
            </a:pPr>
            <a:r>
              <a:rPr lang="en-US" sz="2400" dirty="0" smtClean="0"/>
              <a:t>Two image frames for quick visual comparison of different image products</a:t>
            </a:r>
          </a:p>
          <a:p>
            <a:pPr marL="285750" indent="-285750">
              <a:buFont typeface="Arial" panose="020B0604020202020204" pitchFamily="34" charset="0"/>
              <a:buChar char="•"/>
            </a:pPr>
            <a:r>
              <a:rPr lang="en-US" sz="2400" dirty="0" smtClean="0"/>
              <a:t>Original purpose – selection of satellite images and preparing the case studies</a:t>
            </a:r>
          </a:p>
          <a:p>
            <a:pPr marL="285750" indent="-285750">
              <a:buFont typeface="Arial" panose="020B0604020202020204" pitchFamily="34" charset="0"/>
              <a:buChar char="•"/>
            </a:pPr>
            <a:r>
              <a:rPr lang="en-US" sz="2400" dirty="0" smtClean="0"/>
              <a:t>Final purpose  - automatic presentation of prepared image materials</a:t>
            </a:r>
            <a:endParaRPr lang="en-US" sz="2400" dirty="0"/>
          </a:p>
        </p:txBody>
      </p:sp>
      <p:pic>
        <p:nvPicPr>
          <p:cNvPr id="5"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747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BlokTextu 20"/>
          <p:cNvSpPr txBox="1"/>
          <p:nvPr/>
        </p:nvSpPr>
        <p:spPr>
          <a:xfrm>
            <a:off x="6160872" y="130100"/>
            <a:ext cx="6026163" cy="4278094"/>
          </a:xfrm>
          <a:prstGeom prst="rect">
            <a:avLst/>
          </a:prstGeom>
          <a:solidFill>
            <a:schemeClr val="accent1">
              <a:lumMod val="60000"/>
              <a:lumOff val="40000"/>
            </a:schemeClr>
          </a:solidFill>
        </p:spPr>
        <p:txBody>
          <a:bodyPr wrap="square" rtlCol="0">
            <a:spAutoFit/>
          </a:bodyPr>
          <a:lstStyle/>
          <a:p>
            <a:r>
              <a:rPr lang="en-US" sz="1600" dirty="0"/>
              <a:t>Single eye (monocular view):</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532" y="2172080"/>
            <a:ext cx="1925438" cy="21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BlokTextu 13"/>
          <p:cNvSpPr txBox="1"/>
          <p:nvPr/>
        </p:nvSpPr>
        <p:spPr>
          <a:xfrm>
            <a:off x="6165837" y="4556584"/>
            <a:ext cx="6026163" cy="2308324"/>
          </a:xfrm>
          <a:prstGeom prst="rect">
            <a:avLst/>
          </a:prstGeom>
          <a:solidFill>
            <a:schemeClr val="accent1"/>
          </a:solidFill>
        </p:spPr>
        <p:txBody>
          <a:bodyPr wrap="square" rtlCol="0">
            <a:spAutoFit/>
          </a:bodyPr>
          <a:lstStyle/>
          <a:p>
            <a:r>
              <a:rPr lang="en-US" sz="1600" dirty="0"/>
              <a:t>Two eyes spatially separated (binocular view):</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2" name="Nadpis 1"/>
          <p:cNvSpPr>
            <a:spLocks noGrp="1"/>
          </p:cNvSpPr>
          <p:nvPr>
            <p:ph type="title"/>
          </p:nvPr>
        </p:nvSpPr>
        <p:spPr>
          <a:xfrm>
            <a:off x="659130" y="6985"/>
            <a:ext cx="5396653" cy="1325563"/>
          </a:xfrm>
        </p:spPr>
        <p:txBody>
          <a:bodyPr>
            <a:normAutofit/>
          </a:bodyPr>
          <a:lstStyle/>
          <a:p>
            <a:r>
              <a:rPr lang="en-US" sz="4000" b="1" dirty="0"/>
              <a:t>Stereoscopic </a:t>
            </a:r>
            <a:r>
              <a:rPr lang="en-US" sz="4000" b="1" dirty="0" smtClean="0"/>
              <a:t>vision</a:t>
            </a:r>
            <a:br>
              <a:rPr lang="en-US" sz="4000" b="1" dirty="0" smtClean="0"/>
            </a:br>
            <a:r>
              <a:rPr lang="en-US" sz="4000" b="1" dirty="0" smtClean="0"/>
              <a:t>possibilities</a:t>
            </a:r>
            <a:endParaRPr lang="en-US" sz="4000" b="1" dirty="0"/>
          </a:p>
        </p:txBody>
      </p:sp>
      <p:sp>
        <p:nvSpPr>
          <p:cNvPr id="3" name="Zástupný symbol obsahu 2"/>
          <p:cNvSpPr>
            <a:spLocks noGrp="1"/>
          </p:cNvSpPr>
          <p:nvPr>
            <p:ph idx="1"/>
          </p:nvPr>
        </p:nvSpPr>
        <p:spPr>
          <a:xfrm>
            <a:off x="342900" y="1475104"/>
            <a:ext cx="5626100" cy="5154295"/>
          </a:xfrm>
        </p:spPr>
        <p:txBody>
          <a:bodyPr>
            <a:normAutofit fontScale="55000" lnSpcReduction="20000"/>
          </a:bodyPr>
          <a:lstStyle/>
          <a:p>
            <a:pPr marL="0" indent="0">
              <a:lnSpc>
                <a:spcPct val="120000"/>
              </a:lnSpc>
              <a:buNone/>
            </a:pPr>
            <a:r>
              <a:rPr lang="en-US" dirty="0">
                <a:solidFill>
                  <a:srgbClr val="0070C0"/>
                </a:solidFill>
              </a:rPr>
              <a:t>There are several principles of depth perception by human eyes and brain:</a:t>
            </a:r>
          </a:p>
          <a:p>
            <a:pPr>
              <a:lnSpc>
                <a:spcPct val="120000"/>
              </a:lnSpc>
            </a:pPr>
            <a:r>
              <a:rPr lang="en-US" dirty="0"/>
              <a:t>Motion parallax of objects in space</a:t>
            </a:r>
          </a:p>
          <a:p>
            <a:pPr>
              <a:lnSpc>
                <a:spcPct val="120000"/>
              </a:lnSpc>
            </a:pPr>
            <a:r>
              <a:rPr lang="en-US" dirty="0"/>
              <a:t>Relative size of distant objects</a:t>
            </a:r>
          </a:p>
          <a:p>
            <a:pPr>
              <a:lnSpc>
                <a:spcPct val="120000"/>
              </a:lnSpc>
            </a:pPr>
            <a:r>
              <a:rPr lang="en-US" dirty="0"/>
              <a:t>Light and shadow effects on objects</a:t>
            </a:r>
          </a:p>
          <a:p>
            <a:pPr>
              <a:lnSpc>
                <a:spcPct val="120000"/>
              </a:lnSpc>
            </a:pPr>
            <a:r>
              <a:rPr lang="en-US" dirty="0"/>
              <a:t>Geometric perspective from 3D to 2D coordinate systems</a:t>
            </a:r>
          </a:p>
          <a:p>
            <a:pPr>
              <a:lnSpc>
                <a:spcPct val="120000"/>
              </a:lnSpc>
            </a:pPr>
            <a:r>
              <a:rPr lang="en-US" dirty="0"/>
              <a:t>2D surface textures creating illusion of 3D</a:t>
            </a:r>
          </a:p>
          <a:p>
            <a:pPr>
              <a:lnSpc>
                <a:spcPct val="120000"/>
              </a:lnSpc>
            </a:pPr>
            <a:endParaRPr lang="en-US" dirty="0"/>
          </a:p>
          <a:p>
            <a:pPr>
              <a:lnSpc>
                <a:spcPct val="120000"/>
              </a:lnSpc>
            </a:pPr>
            <a:r>
              <a:rPr lang="en-US" dirty="0"/>
              <a:t>These effects can be greatly improved by having two eyes spatially separated = RETINAL DISPARITY</a:t>
            </a:r>
          </a:p>
          <a:p>
            <a:pPr>
              <a:lnSpc>
                <a:spcPct val="120000"/>
              </a:lnSpc>
            </a:pPr>
            <a:endParaRPr lang="en-US" dirty="0"/>
          </a:p>
          <a:p>
            <a:pPr>
              <a:lnSpc>
                <a:spcPct val="120000"/>
              </a:lnSpc>
            </a:pPr>
            <a:r>
              <a:rPr lang="en-US" dirty="0"/>
              <a:t>In this presentation we will show how RETINAL DISPARITY can be used to observe cloud space distribution by geostationary satellite couples properly located in space</a:t>
            </a:r>
          </a:p>
        </p:txBody>
      </p:sp>
      <p:pic>
        <p:nvPicPr>
          <p:cNvPr id="1028" name="Picture 4" descr="G:\c\MSGIODC\Pula_materials\JPG\Image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52" b="19152"/>
          <a:stretch/>
        </p:blipFill>
        <p:spPr bwMode="auto">
          <a:xfrm>
            <a:off x="10086458" y="388976"/>
            <a:ext cx="1751225" cy="12219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c\MSGIODC\Pula_materials\JPG\Image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6532" y="4889499"/>
            <a:ext cx="2474646" cy="18653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c\MSGIODC\Pula_materials\JPG\Image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13" b="11613"/>
          <a:stretch/>
        </p:blipFill>
        <p:spPr bwMode="auto">
          <a:xfrm>
            <a:off x="8246210" y="2088826"/>
            <a:ext cx="1712708" cy="227210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c\MSGIODC\Pula_materials\JPG\Image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532" y="838139"/>
            <a:ext cx="2609850" cy="1029407"/>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6148929" y="541376"/>
            <a:ext cx="1543051" cy="338554"/>
          </a:xfrm>
          <a:prstGeom prst="rect">
            <a:avLst/>
          </a:prstGeom>
          <a:noFill/>
        </p:spPr>
        <p:txBody>
          <a:bodyPr wrap="none" rtlCol="0">
            <a:spAutoFit/>
          </a:bodyPr>
          <a:lstStyle/>
          <a:p>
            <a:r>
              <a:rPr lang="en-US" sz="1600" dirty="0"/>
              <a:t>Motion Parallax:</a:t>
            </a:r>
          </a:p>
        </p:txBody>
      </p:sp>
      <p:sp>
        <p:nvSpPr>
          <p:cNvPr id="11" name="BlokTextu 10"/>
          <p:cNvSpPr txBox="1"/>
          <p:nvPr/>
        </p:nvSpPr>
        <p:spPr>
          <a:xfrm>
            <a:off x="10238256" y="316671"/>
            <a:ext cx="1508555" cy="338554"/>
          </a:xfrm>
          <a:prstGeom prst="rect">
            <a:avLst/>
          </a:prstGeom>
          <a:noFill/>
        </p:spPr>
        <p:txBody>
          <a:bodyPr wrap="none" rtlCol="0">
            <a:spAutoFit/>
          </a:bodyPr>
          <a:lstStyle/>
          <a:p>
            <a:r>
              <a:rPr lang="en-US" sz="1600" dirty="0"/>
              <a:t>Surface texture:</a:t>
            </a:r>
          </a:p>
        </p:txBody>
      </p:sp>
      <p:sp>
        <p:nvSpPr>
          <p:cNvPr id="12" name="BlokTextu 11"/>
          <p:cNvSpPr txBox="1"/>
          <p:nvPr/>
        </p:nvSpPr>
        <p:spPr>
          <a:xfrm>
            <a:off x="8148385" y="2058804"/>
            <a:ext cx="1254574" cy="338554"/>
          </a:xfrm>
          <a:prstGeom prst="rect">
            <a:avLst/>
          </a:prstGeom>
          <a:noFill/>
        </p:spPr>
        <p:txBody>
          <a:bodyPr wrap="none" rtlCol="0">
            <a:spAutoFit/>
          </a:bodyPr>
          <a:lstStyle/>
          <a:p>
            <a:r>
              <a:rPr lang="en-US" sz="1600" dirty="0"/>
              <a:t>Relative size:</a:t>
            </a:r>
          </a:p>
        </p:txBody>
      </p:sp>
      <p:sp>
        <p:nvSpPr>
          <p:cNvPr id="13" name="BlokTextu 12"/>
          <p:cNvSpPr txBox="1"/>
          <p:nvPr/>
        </p:nvSpPr>
        <p:spPr>
          <a:xfrm>
            <a:off x="6133689" y="1886161"/>
            <a:ext cx="2130520" cy="338554"/>
          </a:xfrm>
          <a:prstGeom prst="rect">
            <a:avLst/>
          </a:prstGeom>
          <a:noFill/>
        </p:spPr>
        <p:txBody>
          <a:bodyPr wrap="none" rtlCol="0">
            <a:spAutoFit/>
          </a:bodyPr>
          <a:lstStyle/>
          <a:p>
            <a:r>
              <a:rPr lang="en-US" sz="1600" dirty="0"/>
              <a:t>Geometric perspective:</a:t>
            </a:r>
          </a:p>
        </p:txBody>
      </p:sp>
      <p:pic>
        <p:nvPicPr>
          <p:cNvPr id="1026" name="Picture 2" descr="G:\c\MSGIODC\Pula_materials\JPG\andre-kertesz_the_fo43FF7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794" b="9794"/>
          <a:stretch/>
        </p:blipFill>
        <p:spPr bwMode="auto">
          <a:xfrm>
            <a:off x="10144446" y="1777071"/>
            <a:ext cx="1693237" cy="1332013"/>
          </a:xfrm>
          <a:prstGeom prst="rect">
            <a:avLst/>
          </a:prstGeom>
          <a:noFill/>
          <a:extLst>
            <a:ext uri="{909E8E84-426E-40DD-AFC4-6F175D3DCCD1}">
              <a14:hiddenFill xmlns:a14="http://schemas.microsoft.com/office/drawing/2010/main">
                <a:solidFill>
                  <a:srgbClr val="FFFFFF"/>
                </a:solidFill>
              </a14:hiddenFill>
            </a:ext>
          </a:extLst>
        </p:spPr>
      </p:pic>
      <p:sp>
        <p:nvSpPr>
          <p:cNvPr id="19" name="BlokTextu 18"/>
          <p:cNvSpPr txBox="1"/>
          <p:nvPr/>
        </p:nvSpPr>
        <p:spPr>
          <a:xfrm>
            <a:off x="10062582" y="1578087"/>
            <a:ext cx="1775101" cy="338554"/>
          </a:xfrm>
          <a:prstGeom prst="rect">
            <a:avLst/>
          </a:prstGeom>
          <a:noFill/>
        </p:spPr>
        <p:txBody>
          <a:bodyPr wrap="none" rtlCol="0">
            <a:spAutoFit/>
          </a:bodyPr>
          <a:lstStyle/>
          <a:p>
            <a:r>
              <a:rPr lang="en-US" sz="1600" dirty="0"/>
              <a:t>Light and shadows:</a:t>
            </a:r>
          </a:p>
        </p:txBody>
      </p:sp>
      <p:pic>
        <p:nvPicPr>
          <p:cNvPr id="1032" name="Picture 8" descr="G:\c\MSGIODC\Pula_materials\JPG\3d_convergen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2357" y="4889500"/>
            <a:ext cx="3316111" cy="1865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c\MSGIODC\AnaglyphGlasses\Pictogram for imag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47073" y="6399878"/>
            <a:ext cx="524405" cy="30117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ovná spojovacia šípka 5"/>
          <p:cNvCxnSpPr/>
          <p:nvPr/>
        </p:nvCxnSpPr>
        <p:spPr>
          <a:xfrm>
            <a:off x="8214360" y="6156960"/>
            <a:ext cx="1037978"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Výsledok vyhľadávania obrázkov pre dopyt shadows and light in photograph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4446" y="3145186"/>
            <a:ext cx="1696177" cy="1223368"/>
          </a:xfrm>
          <a:prstGeom prst="rect">
            <a:avLst/>
          </a:prstGeom>
          <a:noFill/>
          <a:extLst>
            <a:ext uri="{909E8E84-426E-40DD-AFC4-6F175D3DCCD1}">
              <a14:hiddenFill xmlns:a14="http://schemas.microsoft.com/office/drawing/2010/main">
                <a:solidFill>
                  <a:srgbClr val="FFFFFF"/>
                </a:solidFill>
              </a14:hiddenFill>
            </a:ext>
          </a:extLst>
        </p:spPr>
      </p:pic>
      <p:sp>
        <p:nvSpPr>
          <p:cNvPr id="22" name="Obdĺžnik 21"/>
          <p:cNvSpPr/>
          <p:nvPr/>
        </p:nvSpPr>
        <p:spPr>
          <a:xfrm>
            <a:off x="0" y="188714"/>
            <a:ext cx="566181" cy="369332"/>
          </a:xfrm>
          <a:prstGeom prst="rect">
            <a:avLst/>
          </a:prstGeom>
        </p:spPr>
        <p:txBody>
          <a:bodyPr wrap="none">
            <a:spAutoFit/>
          </a:bodyPr>
          <a:lstStyle/>
          <a:p>
            <a:r>
              <a:rPr lang="en-US" dirty="0">
                <a:solidFill>
                  <a:srgbClr val="0070C0"/>
                </a:solidFill>
              </a:rPr>
              <a:t>(C2)</a:t>
            </a:r>
            <a:endParaRPr lang="en-US" dirty="0"/>
          </a:p>
        </p:txBody>
      </p:sp>
      <p:cxnSp>
        <p:nvCxnSpPr>
          <p:cNvPr id="7" name="Rovná spojovacia šípka 6"/>
          <p:cNvCxnSpPr/>
          <p:nvPr/>
        </p:nvCxnSpPr>
        <p:spPr>
          <a:xfrm flipH="1" flipV="1">
            <a:off x="6819900" y="999929"/>
            <a:ext cx="269816" cy="86761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Rovná spojovacia šípka 26"/>
          <p:cNvCxnSpPr/>
          <p:nvPr/>
        </p:nvCxnSpPr>
        <p:spPr>
          <a:xfrm flipV="1">
            <a:off x="7962900" y="999929"/>
            <a:ext cx="358140" cy="867617"/>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BlokTextu 27"/>
          <p:cNvSpPr txBox="1"/>
          <p:nvPr/>
        </p:nvSpPr>
        <p:spPr>
          <a:xfrm>
            <a:off x="8482397" y="2460844"/>
            <a:ext cx="639919" cy="369332"/>
          </a:xfrm>
          <a:prstGeom prst="rect">
            <a:avLst/>
          </a:prstGeom>
          <a:noFill/>
        </p:spPr>
        <p:txBody>
          <a:bodyPr wrap="none" rtlCol="0">
            <a:spAutoFit/>
          </a:bodyPr>
          <a:lstStyle/>
          <a:p>
            <a:r>
              <a:rPr lang="en-US" dirty="0" smtClean="0">
                <a:solidFill>
                  <a:srgbClr val="FF0000"/>
                </a:solidFill>
              </a:rPr>
              <a:t>Near</a:t>
            </a:r>
            <a:endParaRPr lang="en-US" dirty="0">
              <a:solidFill>
                <a:srgbClr val="FF0000"/>
              </a:solidFill>
            </a:endParaRPr>
          </a:p>
        </p:txBody>
      </p:sp>
      <p:sp>
        <p:nvSpPr>
          <p:cNvPr id="37" name="BlokTextu 36"/>
          <p:cNvSpPr txBox="1"/>
          <p:nvPr/>
        </p:nvSpPr>
        <p:spPr>
          <a:xfrm>
            <a:off x="9564720" y="2775854"/>
            <a:ext cx="475002" cy="369332"/>
          </a:xfrm>
          <a:prstGeom prst="rect">
            <a:avLst/>
          </a:prstGeom>
          <a:noFill/>
        </p:spPr>
        <p:txBody>
          <a:bodyPr wrap="none" rtlCol="0">
            <a:spAutoFit/>
          </a:bodyPr>
          <a:lstStyle/>
          <a:p>
            <a:r>
              <a:rPr lang="en-US" dirty="0" smtClean="0">
                <a:solidFill>
                  <a:srgbClr val="FF0000"/>
                </a:solidFill>
              </a:rPr>
              <a:t>Far</a:t>
            </a:r>
            <a:endParaRPr lang="en-US" dirty="0">
              <a:solidFill>
                <a:srgbClr val="FF0000"/>
              </a:solidFill>
            </a:endParaRPr>
          </a:p>
        </p:txBody>
      </p:sp>
      <p:sp>
        <p:nvSpPr>
          <p:cNvPr id="2049" name="Voľná forma 2048"/>
          <p:cNvSpPr/>
          <p:nvPr/>
        </p:nvSpPr>
        <p:spPr>
          <a:xfrm>
            <a:off x="10091738" y="969120"/>
            <a:ext cx="1750218" cy="204836"/>
          </a:xfrm>
          <a:custGeom>
            <a:avLst/>
            <a:gdLst>
              <a:gd name="connsiteX0" fmla="*/ 0 w 1750218"/>
              <a:gd name="connsiteY0" fmla="*/ 109586 h 204836"/>
              <a:gd name="connsiteX1" fmla="*/ 11906 w 1750218"/>
              <a:gd name="connsiteY1" fmla="*/ 107205 h 204836"/>
              <a:gd name="connsiteX2" fmla="*/ 16668 w 1750218"/>
              <a:gd name="connsiteY2" fmla="*/ 100061 h 204836"/>
              <a:gd name="connsiteX3" fmla="*/ 23812 w 1750218"/>
              <a:gd name="connsiteY3" fmla="*/ 95299 h 204836"/>
              <a:gd name="connsiteX4" fmla="*/ 38100 w 1750218"/>
              <a:gd name="connsiteY4" fmla="*/ 90536 h 204836"/>
              <a:gd name="connsiteX5" fmla="*/ 52387 w 1750218"/>
              <a:gd name="connsiteY5" fmla="*/ 85774 h 204836"/>
              <a:gd name="connsiteX6" fmla="*/ 73818 w 1750218"/>
              <a:gd name="connsiteY6" fmla="*/ 81011 h 204836"/>
              <a:gd name="connsiteX7" fmla="*/ 80962 w 1750218"/>
              <a:gd name="connsiteY7" fmla="*/ 78630 h 204836"/>
              <a:gd name="connsiteX8" fmla="*/ 147637 w 1750218"/>
              <a:gd name="connsiteY8" fmla="*/ 81011 h 204836"/>
              <a:gd name="connsiteX9" fmla="*/ 154781 w 1750218"/>
              <a:gd name="connsiteY9" fmla="*/ 83393 h 204836"/>
              <a:gd name="connsiteX10" fmla="*/ 166687 w 1750218"/>
              <a:gd name="connsiteY10" fmla="*/ 85774 h 204836"/>
              <a:gd name="connsiteX11" fmla="*/ 180975 w 1750218"/>
              <a:gd name="connsiteY11" fmla="*/ 95299 h 204836"/>
              <a:gd name="connsiteX12" fmla="*/ 188118 w 1750218"/>
              <a:gd name="connsiteY12" fmla="*/ 100061 h 204836"/>
              <a:gd name="connsiteX13" fmla="*/ 207168 w 1750218"/>
              <a:gd name="connsiteY13" fmla="*/ 104824 h 204836"/>
              <a:gd name="connsiteX14" fmla="*/ 221456 w 1750218"/>
              <a:gd name="connsiteY14" fmla="*/ 111968 h 204836"/>
              <a:gd name="connsiteX15" fmla="*/ 230981 w 1750218"/>
              <a:gd name="connsiteY15" fmla="*/ 114349 h 204836"/>
              <a:gd name="connsiteX16" fmla="*/ 238125 w 1750218"/>
              <a:gd name="connsiteY16" fmla="*/ 119111 h 204836"/>
              <a:gd name="connsiteX17" fmla="*/ 252412 w 1750218"/>
              <a:gd name="connsiteY17" fmla="*/ 123874 h 204836"/>
              <a:gd name="connsiteX18" fmla="*/ 261937 w 1750218"/>
              <a:gd name="connsiteY18" fmla="*/ 128636 h 204836"/>
              <a:gd name="connsiteX19" fmla="*/ 264318 w 1750218"/>
              <a:gd name="connsiteY19" fmla="*/ 135780 h 204836"/>
              <a:gd name="connsiteX20" fmla="*/ 278606 w 1750218"/>
              <a:gd name="connsiteY20" fmla="*/ 145305 h 204836"/>
              <a:gd name="connsiteX21" fmla="*/ 288131 w 1750218"/>
              <a:gd name="connsiteY21" fmla="*/ 159593 h 204836"/>
              <a:gd name="connsiteX22" fmla="*/ 297656 w 1750218"/>
              <a:gd name="connsiteY22" fmla="*/ 173880 h 204836"/>
              <a:gd name="connsiteX23" fmla="*/ 302418 w 1750218"/>
              <a:gd name="connsiteY23" fmla="*/ 181024 h 204836"/>
              <a:gd name="connsiteX24" fmla="*/ 304800 w 1750218"/>
              <a:gd name="connsiteY24" fmla="*/ 190549 h 204836"/>
              <a:gd name="connsiteX25" fmla="*/ 309562 w 1750218"/>
              <a:gd name="connsiteY25" fmla="*/ 197693 h 204836"/>
              <a:gd name="connsiteX26" fmla="*/ 311943 w 1750218"/>
              <a:gd name="connsiteY26" fmla="*/ 204836 h 204836"/>
              <a:gd name="connsiteX27" fmla="*/ 323850 w 1750218"/>
              <a:gd name="connsiteY27" fmla="*/ 190549 h 204836"/>
              <a:gd name="connsiteX28" fmla="*/ 335756 w 1750218"/>
              <a:gd name="connsiteY28" fmla="*/ 181024 h 204836"/>
              <a:gd name="connsiteX29" fmla="*/ 350043 w 1750218"/>
              <a:gd name="connsiteY29" fmla="*/ 171499 h 204836"/>
              <a:gd name="connsiteX30" fmla="*/ 361950 w 1750218"/>
              <a:gd name="connsiteY30" fmla="*/ 159593 h 204836"/>
              <a:gd name="connsiteX31" fmla="*/ 369093 w 1750218"/>
              <a:gd name="connsiteY31" fmla="*/ 150068 h 204836"/>
              <a:gd name="connsiteX32" fmla="*/ 376237 w 1750218"/>
              <a:gd name="connsiteY32" fmla="*/ 147686 h 204836"/>
              <a:gd name="connsiteX33" fmla="*/ 383381 w 1750218"/>
              <a:gd name="connsiteY33" fmla="*/ 140543 h 204836"/>
              <a:gd name="connsiteX34" fmla="*/ 392906 w 1750218"/>
              <a:gd name="connsiteY34" fmla="*/ 128636 h 204836"/>
              <a:gd name="connsiteX35" fmla="*/ 397668 w 1750218"/>
              <a:gd name="connsiteY35" fmla="*/ 121493 h 204836"/>
              <a:gd name="connsiteX36" fmla="*/ 407193 w 1750218"/>
              <a:gd name="connsiteY36" fmla="*/ 119111 h 204836"/>
              <a:gd name="connsiteX37" fmla="*/ 423862 w 1750218"/>
              <a:gd name="connsiteY37" fmla="*/ 111968 h 204836"/>
              <a:gd name="connsiteX38" fmla="*/ 431006 w 1750218"/>
              <a:gd name="connsiteY38" fmla="*/ 109586 h 204836"/>
              <a:gd name="connsiteX39" fmla="*/ 438150 w 1750218"/>
              <a:gd name="connsiteY39" fmla="*/ 102443 h 204836"/>
              <a:gd name="connsiteX40" fmla="*/ 452437 w 1750218"/>
              <a:gd name="connsiteY40" fmla="*/ 92918 h 204836"/>
              <a:gd name="connsiteX41" fmla="*/ 466725 w 1750218"/>
              <a:gd name="connsiteY41" fmla="*/ 81011 h 204836"/>
              <a:gd name="connsiteX42" fmla="*/ 473868 w 1750218"/>
              <a:gd name="connsiteY42" fmla="*/ 78630 h 204836"/>
              <a:gd name="connsiteX43" fmla="*/ 490537 w 1750218"/>
              <a:gd name="connsiteY43" fmla="*/ 66724 h 204836"/>
              <a:gd name="connsiteX44" fmla="*/ 497681 w 1750218"/>
              <a:gd name="connsiteY44" fmla="*/ 61961 h 204836"/>
              <a:gd name="connsiteX45" fmla="*/ 514350 w 1750218"/>
              <a:gd name="connsiteY45" fmla="*/ 54818 h 204836"/>
              <a:gd name="connsiteX46" fmla="*/ 531018 w 1750218"/>
              <a:gd name="connsiteY46" fmla="*/ 47674 h 204836"/>
              <a:gd name="connsiteX47" fmla="*/ 538162 w 1750218"/>
              <a:gd name="connsiteY47" fmla="*/ 42911 h 204836"/>
              <a:gd name="connsiteX48" fmla="*/ 547687 w 1750218"/>
              <a:gd name="connsiteY48" fmla="*/ 40530 h 204836"/>
              <a:gd name="connsiteX49" fmla="*/ 554831 w 1750218"/>
              <a:gd name="connsiteY49" fmla="*/ 38149 h 204836"/>
              <a:gd name="connsiteX50" fmla="*/ 566737 w 1750218"/>
              <a:gd name="connsiteY50" fmla="*/ 35768 h 204836"/>
              <a:gd name="connsiteX51" fmla="*/ 581025 w 1750218"/>
              <a:gd name="connsiteY51" fmla="*/ 31005 h 204836"/>
              <a:gd name="connsiteX52" fmla="*/ 592931 w 1750218"/>
              <a:gd name="connsiteY52" fmla="*/ 28624 h 204836"/>
              <a:gd name="connsiteX53" fmla="*/ 602456 w 1750218"/>
              <a:gd name="connsiteY53" fmla="*/ 26243 h 204836"/>
              <a:gd name="connsiteX54" fmla="*/ 609600 w 1750218"/>
              <a:gd name="connsiteY54" fmla="*/ 23861 h 204836"/>
              <a:gd name="connsiteX55" fmla="*/ 631031 w 1750218"/>
              <a:gd name="connsiteY55" fmla="*/ 21480 h 204836"/>
              <a:gd name="connsiteX56" fmla="*/ 638175 w 1750218"/>
              <a:gd name="connsiteY56" fmla="*/ 19099 h 204836"/>
              <a:gd name="connsiteX57" fmla="*/ 645318 w 1750218"/>
              <a:gd name="connsiteY57" fmla="*/ 14336 h 204836"/>
              <a:gd name="connsiteX58" fmla="*/ 673893 w 1750218"/>
              <a:gd name="connsiteY58" fmla="*/ 11955 h 204836"/>
              <a:gd name="connsiteX59" fmla="*/ 690562 w 1750218"/>
              <a:gd name="connsiteY59" fmla="*/ 7193 h 204836"/>
              <a:gd name="connsiteX60" fmla="*/ 728662 w 1750218"/>
              <a:gd name="connsiteY60" fmla="*/ 9574 h 204836"/>
              <a:gd name="connsiteX61" fmla="*/ 738187 w 1750218"/>
              <a:gd name="connsiteY61" fmla="*/ 11955 h 204836"/>
              <a:gd name="connsiteX62" fmla="*/ 754856 w 1750218"/>
              <a:gd name="connsiteY62" fmla="*/ 19099 h 204836"/>
              <a:gd name="connsiteX63" fmla="*/ 764381 w 1750218"/>
              <a:gd name="connsiteY63" fmla="*/ 28624 h 204836"/>
              <a:gd name="connsiteX64" fmla="*/ 785812 w 1750218"/>
              <a:gd name="connsiteY64" fmla="*/ 35768 h 204836"/>
              <a:gd name="connsiteX65" fmla="*/ 792956 w 1750218"/>
              <a:gd name="connsiteY65" fmla="*/ 40530 h 204836"/>
              <a:gd name="connsiteX66" fmla="*/ 807243 w 1750218"/>
              <a:gd name="connsiteY66" fmla="*/ 45293 h 204836"/>
              <a:gd name="connsiteX67" fmla="*/ 816768 w 1750218"/>
              <a:gd name="connsiteY67" fmla="*/ 50055 h 204836"/>
              <a:gd name="connsiteX68" fmla="*/ 838200 w 1750218"/>
              <a:gd name="connsiteY68" fmla="*/ 66724 h 204836"/>
              <a:gd name="connsiteX69" fmla="*/ 850106 w 1750218"/>
              <a:gd name="connsiteY69" fmla="*/ 81011 h 204836"/>
              <a:gd name="connsiteX70" fmla="*/ 862012 w 1750218"/>
              <a:gd name="connsiteY70" fmla="*/ 95299 h 204836"/>
              <a:gd name="connsiteX71" fmla="*/ 866775 w 1750218"/>
              <a:gd name="connsiteY71" fmla="*/ 140543 h 204836"/>
              <a:gd name="connsiteX72" fmla="*/ 871537 w 1750218"/>
              <a:gd name="connsiteY72" fmla="*/ 147686 h 204836"/>
              <a:gd name="connsiteX73" fmla="*/ 873918 w 1750218"/>
              <a:gd name="connsiteY73" fmla="*/ 157211 h 204836"/>
              <a:gd name="connsiteX74" fmla="*/ 883443 w 1750218"/>
              <a:gd name="connsiteY74" fmla="*/ 173880 h 204836"/>
              <a:gd name="connsiteX75" fmla="*/ 885825 w 1750218"/>
              <a:gd name="connsiteY75" fmla="*/ 190549 h 204836"/>
              <a:gd name="connsiteX76" fmla="*/ 883443 w 1750218"/>
              <a:gd name="connsiteY76" fmla="*/ 181024 h 204836"/>
              <a:gd name="connsiteX77" fmla="*/ 892968 w 1750218"/>
              <a:gd name="connsiteY77" fmla="*/ 152449 h 204836"/>
              <a:gd name="connsiteX78" fmla="*/ 902493 w 1750218"/>
              <a:gd name="connsiteY78" fmla="*/ 119111 h 204836"/>
              <a:gd name="connsiteX79" fmla="*/ 907256 w 1750218"/>
              <a:gd name="connsiteY79" fmla="*/ 111968 h 204836"/>
              <a:gd name="connsiteX80" fmla="*/ 916781 w 1750218"/>
              <a:gd name="connsiteY80" fmla="*/ 90536 h 204836"/>
              <a:gd name="connsiteX81" fmla="*/ 926306 w 1750218"/>
              <a:gd name="connsiteY81" fmla="*/ 76249 h 204836"/>
              <a:gd name="connsiteX82" fmla="*/ 931068 w 1750218"/>
              <a:gd name="connsiteY82" fmla="*/ 66724 h 204836"/>
              <a:gd name="connsiteX83" fmla="*/ 935831 w 1750218"/>
              <a:gd name="connsiteY83" fmla="*/ 59580 h 204836"/>
              <a:gd name="connsiteX84" fmla="*/ 940593 w 1750218"/>
              <a:gd name="connsiteY84" fmla="*/ 50055 h 204836"/>
              <a:gd name="connsiteX85" fmla="*/ 947737 w 1750218"/>
              <a:gd name="connsiteY85" fmla="*/ 42911 h 204836"/>
              <a:gd name="connsiteX86" fmla="*/ 952500 w 1750218"/>
              <a:gd name="connsiteY86" fmla="*/ 35768 h 204836"/>
              <a:gd name="connsiteX87" fmla="*/ 971550 w 1750218"/>
              <a:gd name="connsiteY87" fmla="*/ 21480 h 204836"/>
              <a:gd name="connsiteX88" fmla="*/ 981075 w 1750218"/>
              <a:gd name="connsiteY88" fmla="*/ 19099 h 204836"/>
              <a:gd name="connsiteX89" fmla="*/ 988218 w 1750218"/>
              <a:gd name="connsiteY89" fmla="*/ 16718 h 204836"/>
              <a:gd name="connsiteX90" fmla="*/ 1000125 w 1750218"/>
              <a:gd name="connsiteY90" fmla="*/ 14336 h 204836"/>
              <a:gd name="connsiteX91" fmla="*/ 1014412 w 1750218"/>
              <a:gd name="connsiteY91" fmla="*/ 9574 h 204836"/>
              <a:gd name="connsiteX92" fmla="*/ 1023937 w 1750218"/>
              <a:gd name="connsiteY92" fmla="*/ 7193 h 204836"/>
              <a:gd name="connsiteX93" fmla="*/ 1031081 w 1750218"/>
              <a:gd name="connsiteY93" fmla="*/ 2430 h 204836"/>
              <a:gd name="connsiteX94" fmla="*/ 1119187 w 1750218"/>
              <a:gd name="connsiteY94" fmla="*/ 2430 h 204836"/>
              <a:gd name="connsiteX95" fmla="*/ 1126331 w 1750218"/>
              <a:gd name="connsiteY95" fmla="*/ 4811 h 204836"/>
              <a:gd name="connsiteX96" fmla="*/ 1135856 w 1750218"/>
              <a:gd name="connsiteY96" fmla="*/ 7193 h 204836"/>
              <a:gd name="connsiteX97" fmla="*/ 1143000 w 1750218"/>
              <a:gd name="connsiteY97" fmla="*/ 11955 h 204836"/>
              <a:gd name="connsiteX98" fmla="*/ 1159668 w 1750218"/>
              <a:gd name="connsiteY98" fmla="*/ 16718 h 204836"/>
              <a:gd name="connsiteX99" fmla="*/ 1176337 w 1750218"/>
              <a:gd name="connsiteY99" fmla="*/ 26243 h 204836"/>
              <a:gd name="connsiteX100" fmla="*/ 1193006 w 1750218"/>
              <a:gd name="connsiteY100" fmla="*/ 31005 h 204836"/>
              <a:gd name="connsiteX101" fmla="*/ 1200150 w 1750218"/>
              <a:gd name="connsiteY101" fmla="*/ 33386 h 204836"/>
              <a:gd name="connsiteX102" fmla="*/ 1207293 w 1750218"/>
              <a:gd name="connsiteY102" fmla="*/ 38149 h 204836"/>
              <a:gd name="connsiteX103" fmla="*/ 1212056 w 1750218"/>
              <a:gd name="connsiteY103" fmla="*/ 45293 h 204836"/>
              <a:gd name="connsiteX104" fmla="*/ 1226343 w 1750218"/>
              <a:gd name="connsiteY104" fmla="*/ 50055 h 204836"/>
              <a:gd name="connsiteX105" fmla="*/ 1235868 w 1750218"/>
              <a:gd name="connsiteY105" fmla="*/ 54818 h 204836"/>
              <a:gd name="connsiteX106" fmla="*/ 1243012 w 1750218"/>
              <a:gd name="connsiteY106" fmla="*/ 57199 h 204836"/>
              <a:gd name="connsiteX107" fmla="*/ 1254918 w 1750218"/>
              <a:gd name="connsiteY107" fmla="*/ 61961 h 204836"/>
              <a:gd name="connsiteX108" fmla="*/ 1264443 w 1750218"/>
              <a:gd name="connsiteY108" fmla="*/ 66724 h 204836"/>
              <a:gd name="connsiteX109" fmla="*/ 1278731 w 1750218"/>
              <a:gd name="connsiteY109" fmla="*/ 69105 h 204836"/>
              <a:gd name="connsiteX110" fmla="*/ 1285875 w 1750218"/>
              <a:gd name="connsiteY110" fmla="*/ 71486 h 204836"/>
              <a:gd name="connsiteX111" fmla="*/ 1304925 w 1750218"/>
              <a:gd name="connsiteY111" fmla="*/ 81011 h 204836"/>
              <a:gd name="connsiteX112" fmla="*/ 1312068 w 1750218"/>
              <a:gd name="connsiteY112" fmla="*/ 85774 h 204836"/>
              <a:gd name="connsiteX113" fmla="*/ 1321593 w 1750218"/>
              <a:gd name="connsiteY113" fmla="*/ 90536 h 204836"/>
              <a:gd name="connsiteX114" fmla="*/ 1328737 w 1750218"/>
              <a:gd name="connsiteY114" fmla="*/ 95299 h 204836"/>
              <a:gd name="connsiteX115" fmla="*/ 1338262 w 1750218"/>
              <a:gd name="connsiteY115" fmla="*/ 97680 h 204836"/>
              <a:gd name="connsiteX116" fmla="*/ 1343025 w 1750218"/>
              <a:gd name="connsiteY116" fmla="*/ 104824 h 204836"/>
              <a:gd name="connsiteX117" fmla="*/ 1364456 w 1750218"/>
              <a:gd name="connsiteY117" fmla="*/ 121493 h 204836"/>
              <a:gd name="connsiteX118" fmla="*/ 1371600 w 1750218"/>
              <a:gd name="connsiteY118" fmla="*/ 123874 h 204836"/>
              <a:gd name="connsiteX119" fmla="*/ 1390650 w 1750218"/>
              <a:gd name="connsiteY119" fmla="*/ 133399 h 204836"/>
              <a:gd name="connsiteX120" fmla="*/ 1404937 w 1750218"/>
              <a:gd name="connsiteY120" fmla="*/ 140543 h 204836"/>
              <a:gd name="connsiteX121" fmla="*/ 1412081 w 1750218"/>
              <a:gd name="connsiteY121" fmla="*/ 147686 h 204836"/>
              <a:gd name="connsiteX122" fmla="*/ 1419225 w 1750218"/>
              <a:gd name="connsiteY122" fmla="*/ 150068 h 204836"/>
              <a:gd name="connsiteX123" fmla="*/ 1428750 w 1750218"/>
              <a:gd name="connsiteY123" fmla="*/ 154830 h 204836"/>
              <a:gd name="connsiteX124" fmla="*/ 1445418 w 1750218"/>
              <a:gd name="connsiteY124" fmla="*/ 169118 h 204836"/>
              <a:gd name="connsiteX125" fmla="*/ 1452562 w 1750218"/>
              <a:gd name="connsiteY125" fmla="*/ 173880 h 204836"/>
              <a:gd name="connsiteX126" fmla="*/ 1464468 w 1750218"/>
              <a:gd name="connsiteY126" fmla="*/ 190549 h 204836"/>
              <a:gd name="connsiteX127" fmla="*/ 1471612 w 1750218"/>
              <a:gd name="connsiteY127" fmla="*/ 185786 h 204836"/>
              <a:gd name="connsiteX128" fmla="*/ 1476375 w 1750218"/>
              <a:gd name="connsiteY128" fmla="*/ 171499 h 204836"/>
              <a:gd name="connsiteX129" fmla="*/ 1481137 w 1750218"/>
              <a:gd name="connsiteY129" fmla="*/ 150068 h 204836"/>
              <a:gd name="connsiteX130" fmla="*/ 1483518 w 1750218"/>
              <a:gd name="connsiteY130" fmla="*/ 142924 h 204836"/>
              <a:gd name="connsiteX131" fmla="*/ 1485900 w 1750218"/>
              <a:gd name="connsiteY131" fmla="*/ 133399 h 204836"/>
              <a:gd name="connsiteX132" fmla="*/ 1490662 w 1750218"/>
              <a:gd name="connsiteY132" fmla="*/ 126255 h 204836"/>
              <a:gd name="connsiteX133" fmla="*/ 1497806 w 1750218"/>
              <a:gd name="connsiteY133" fmla="*/ 114349 h 204836"/>
              <a:gd name="connsiteX134" fmla="*/ 1507331 w 1750218"/>
              <a:gd name="connsiteY134" fmla="*/ 97680 h 204836"/>
              <a:gd name="connsiteX135" fmla="*/ 1509712 w 1750218"/>
              <a:gd name="connsiteY135" fmla="*/ 90536 h 204836"/>
              <a:gd name="connsiteX136" fmla="*/ 1514475 w 1750218"/>
              <a:gd name="connsiteY136" fmla="*/ 83393 h 204836"/>
              <a:gd name="connsiteX137" fmla="*/ 1516856 w 1750218"/>
              <a:gd name="connsiteY137" fmla="*/ 71486 h 204836"/>
              <a:gd name="connsiteX138" fmla="*/ 1524000 w 1750218"/>
              <a:gd name="connsiteY138" fmla="*/ 54818 h 204836"/>
              <a:gd name="connsiteX139" fmla="*/ 1531143 w 1750218"/>
              <a:gd name="connsiteY139" fmla="*/ 50055 h 204836"/>
              <a:gd name="connsiteX140" fmla="*/ 1545431 w 1750218"/>
              <a:gd name="connsiteY140" fmla="*/ 33386 h 204836"/>
              <a:gd name="connsiteX141" fmla="*/ 1564481 w 1750218"/>
              <a:gd name="connsiteY141" fmla="*/ 21480 h 204836"/>
              <a:gd name="connsiteX142" fmla="*/ 1581150 w 1750218"/>
              <a:gd name="connsiteY142" fmla="*/ 11955 h 204836"/>
              <a:gd name="connsiteX143" fmla="*/ 1588293 w 1750218"/>
              <a:gd name="connsiteY143" fmla="*/ 9574 h 204836"/>
              <a:gd name="connsiteX144" fmla="*/ 1616868 w 1750218"/>
              <a:gd name="connsiteY144" fmla="*/ 4811 h 204836"/>
              <a:gd name="connsiteX145" fmla="*/ 1645443 w 1750218"/>
              <a:gd name="connsiteY145" fmla="*/ 2430 h 204836"/>
              <a:gd name="connsiteX146" fmla="*/ 1702593 w 1750218"/>
              <a:gd name="connsiteY146" fmla="*/ 4811 h 204836"/>
              <a:gd name="connsiteX147" fmla="*/ 1709737 w 1750218"/>
              <a:gd name="connsiteY147" fmla="*/ 7193 h 204836"/>
              <a:gd name="connsiteX148" fmla="*/ 1724025 w 1750218"/>
              <a:gd name="connsiteY148" fmla="*/ 16718 h 204836"/>
              <a:gd name="connsiteX149" fmla="*/ 1750218 w 1750218"/>
              <a:gd name="connsiteY149" fmla="*/ 14336 h 20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750218" h="204836">
                <a:moveTo>
                  <a:pt x="0" y="109586"/>
                </a:moveTo>
                <a:cubicBezTo>
                  <a:pt x="3969" y="108792"/>
                  <a:pt x="8392" y="109213"/>
                  <a:pt x="11906" y="107205"/>
                </a:cubicBezTo>
                <a:cubicBezTo>
                  <a:pt x="14391" y="105785"/>
                  <a:pt x="14644" y="102085"/>
                  <a:pt x="16668" y="100061"/>
                </a:cubicBezTo>
                <a:cubicBezTo>
                  <a:pt x="18692" y="98037"/>
                  <a:pt x="21197" y="96461"/>
                  <a:pt x="23812" y="95299"/>
                </a:cubicBezTo>
                <a:cubicBezTo>
                  <a:pt x="28400" y="93260"/>
                  <a:pt x="33337" y="92124"/>
                  <a:pt x="38100" y="90536"/>
                </a:cubicBezTo>
                <a:cubicBezTo>
                  <a:pt x="38104" y="90535"/>
                  <a:pt x="52384" y="85775"/>
                  <a:pt x="52387" y="85774"/>
                </a:cubicBezTo>
                <a:cubicBezTo>
                  <a:pt x="60585" y="84135"/>
                  <a:pt x="65960" y="83256"/>
                  <a:pt x="73818" y="81011"/>
                </a:cubicBezTo>
                <a:cubicBezTo>
                  <a:pt x="76232" y="80321"/>
                  <a:pt x="78581" y="79424"/>
                  <a:pt x="80962" y="78630"/>
                </a:cubicBezTo>
                <a:cubicBezTo>
                  <a:pt x="103187" y="79424"/>
                  <a:pt x="125444" y="79579"/>
                  <a:pt x="147637" y="81011"/>
                </a:cubicBezTo>
                <a:cubicBezTo>
                  <a:pt x="150142" y="81173"/>
                  <a:pt x="152346" y="82784"/>
                  <a:pt x="154781" y="83393"/>
                </a:cubicBezTo>
                <a:cubicBezTo>
                  <a:pt x="158707" y="84375"/>
                  <a:pt x="162718" y="84980"/>
                  <a:pt x="166687" y="85774"/>
                </a:cubicBezTo>
                <a:lnTo>
                  <a:pt x="180975" y="95299"/>
                </a:lnTo>
                <a:cubicBezTo>
                  <a:pt x="183356" y="96886"/>
                  <a:pt x="185403" y="99156"/>
                  <a:pt x="188118" y="100061"/>
                </a:cubicBezTo>
                <a:cubicBezTo>
                  <a:pt x="199101" y="103723"/>
                  <a:pt x="192801" y="101951"/>
                  <a:pt x="207168" y="104824"/>
                </a:cubicBezTo>
                <a:cubicBezTo>
                  <a:pt x="211931" y="107205"/>
                  <a:pt x="216512" y="109990"/>
                  <a:pt x="221456" y="111968"/>
                </a:cubicBezTo>
                <a:cubicBezTo>
                  <a:pt x="224495" y="113183"/>
                  <a:pt x="227973" y="113060"/>
                  <a:pt x="230981" y="114349"/>
                </a:cubicBezTo>
                <a:cubicBezTo>
                  <a:pt x="233612" y="115476"/>
                  <a:pt x="235510" y="117949"/>
                  <a:pt x="238125" y="119111"/>
                </a:cubicBezTo>
                <a:cubicBezTo>
                  <a:pt x="242712" y="121150"/>
                  <a:pt x="247922" y="121629"/>
                  <a:pt x="252412" y="123874"/>
                </a:cubicBezTo>
                <a:lnTo>
                  <a:pt x="261937" y="128636"/>
                </a:lnTo>
                <a:cubicBezTo>
                  <a:pt x="262731" y="131017"/>
                  <a:pt x="262543" y="134005"/>
                  <a:pt x="264318" y="135780"/>
                </a:cubicBezTo>
                <a:cubicBezTo>
                  <a:pt x="268365" y="139827"/>
                  <a:pt x="278606" y="145305"/>
                  <a:pt x="278606" y="145305"/>
                </a:cubicBezTo>
                <a:cubicBezTo>
                  <a:pt x="283159" y="158967"/>
                  <a:pt x="277726" y="146216"/>
                  <a:pt x="288131" y="159593"/>
                </a:cubicBezTo>
                <a:cubicBezTo>
                  <a:pt x="291645" y="164111"/>
                  <a:pt x="294481" y="169118"/>
                  <a:pt x="297656" y="173880"/>
                </a:cubicBezTo>
                <a:lnTo>
                  <a:pt x="302418" y="181024"/>
                </a:lnTo>
                <a:cubicBezTo>
                  <a:pt x="303212" y="184199"/>
                  <a:pt x="303511" y="187541"/>
                  <a:pt x="304800" y="190549"/>
                </a:cubicBezTo>
                <a:cubicBezTo>
                  <a:pt x="305927" y="193179"/>
                  <a:pt x="308282" y="195133"/>
                  <a:pt x="309562" y="197693"/>
                </a:cubicBezTo>
                <a:cubicBezTo>
                  <a:pt x="310684" y="199938"/>
                  <a:pt x="311149" y="202455"/>
                  <a:pt x="311943" y="204836"/>
                </a:cubicBezTo>
                <a:cubicBezTo>
                  <a:pt x="316493" y="191192"/>
                  <a:pt x="310874" y="203526"/>
                  <a:pt x="323850" y="190549"/>
                </a:cubicBezTo>
                <a:cubicBezTo>
                  <a:pt x="334620" y="179778"/>
                  <a:pt x="321848" y="185659"/>
                  <a:pt x="335756" y="181024"/>
                </a:cubicBezTo>
                <a:cubicBezTo>
                  <a:pt x="340518" y="177849"/>
                  <a:pt x="346868" y="176261"/>
                  <a:pt x="350043" y="171499"/>
                </a:cubicBezTo>
                <a:cubicBezTo>
                  <a:pt x="356394" y="161974"/>
                  <a:pt x="352425" y="165942"/>
                  <a:pt x="361950" y="159593"/>
                </a:cubicBezTo>
                <a:cubicBezTo>
                  <a:pt x="364331" y="156418"/>
                  <a:pt x="366044" y="152609"/>
                  <a:pt x="369093" y="150068"/>
                </a:cubicBezTo>
                <a:cubicBezTo>
                  <a:pt x="371021" y="148461"/>
                  <a:pt x="374148" y="149078"/>
                  <a:pt x="376237" y="147686"/>
                </a:cubicBezTo>
                <a:cubicBezTo>
                  <a:pt x="379039" y="145818"/>
                  <a:pt x="381000" y="142924"/>
                  <a:pt x="383381" y="140543"/>
                </a:cubicBezTo>
                <a:cubicBezTo>
                  <a:pt x="388016" y="126636"/>
                  <a:pt x="382135" y="139407"/>
                  <a:pt x="392906" y="128636"/>
                </a:cubicBezTo>
                <a:cubicBezTo>
                  <a:pt x="394929" y="126613"/>
                  <a:pt x="395287" y="123080"/>
                  <a:pt x="397668" y="121493"/>
                </a:cubicBezTo>
                <a:cubicBezTo>
                  <a:pt x="400391" y="119678"/>
                  <a:pt x="404046" y="120010"/>
                  <a:pt x="407193" y="119111"/>
                </a:cubicBezTo>
                <a:cubicBezTo>
                  <a:pt x="418364" y="115919"/>
                  <a:pt x="411159" y="117412"/>
                  <a:pt x="423862" y="111968"/>
                </a:cubicBezTo>
                <a:cubicBezTo>
                  <a:pt x="426169" y="110979"/>
                  <a:pt x="428625" y="110380"/>
                  <a:pt x="431006" y="109586"/>
                </a:cubicBezTo>
                <a:cubicBezTo>
                  <a:pt x="433387" y="107205"/>
                  <a:pt x="435492" y="104510"/>
                  <a:pt x="438150" y="102443"/>
                </a:cubicBezTo>
                <a:cubicBezTo>
                  <a:pt x="442668" y="98929"/>
                  <a:pt x="448390" y="96965"/>
                  <a:pt x="452437" y="92918"/>
                </a:cubicBezTo>
                <a:cubicBezTo>
                  <a:pt x="457703" y="87652"/>
                  <a:pt x="460095" y="84326"/>
                  <a:pt x="466725" y="81011"/>
                </a:cubicBezTo>
                <a:cubicBezTo>
                  <a:pt x="468970" y="79889"/>
                  <a:pt x="471487" y="79424"/>
                  <a:pt x="473868" y="78630"/>
                </a:cubicBezTo>
                <a:cubicBezTo>
                  <a:pt x="485506" y="66992"/>
                  <a:pt x="475909" y="75083"/>
                  <a:pt x="490537" y="66724"/>
                </a:cubicBezTo>
                <a:cubicBezTo>
                  <a:pt x="493022" y="65304"/>
                  <a:pt x="495196" y="63381"/>
                  <a:pt x="497681" y="61961"/>
                </a:cubicBezTo>
                <a:cubicBezTo>
                  <a:pt x="505919" y="57254"/>
                  <a:pt x="506336" y="57489"/>
                  <a:pt x="514350" y="54818"/>
                </a:cubicBezTo>
                <a:cubicBezTo>
                  <a:pt x="532281" y="42862"/>
                  <a:pt x="509494" y="56899"/>
                  <a:pt x="531018" y="47674"/>
                </a:cubicBezTo>
                <a:cubicBezTo>
                  <a:pt x="533649" y="46547"/>
                  <a:pt x="535531" y="44038"/>
                  <a:pt x="538162" y="42911"/>
                </a:cubicBezTo>
                <a:cubicBezTo>
                  <a:pt x="541170" y="41622"/>
                  <a:pt x="544540" y="41429"/>
                  <a:pt x="547687" y="40530"/>
                </a:cubicBezTo>
                <a:cubicBezTo>
                  <a:pt x="550101" y="39840"/>
                  <a:pt x="552396" y="38758"/>
                  <a:pt x="554831" y="38149"/>
                </a:cubicBezTo>
                <a:cubicBezTo>
                  <a:pt x="558757" y="37167"/>
                  <a:pt x="562832" y="36833"/>
                  <a:pt x="566737" y="35768"/>
                </a:cubicBezTo>
                <a:cubicBezTo>
                  <a:pt x="571580" y="34447"/>
                  <a:pt x="576182" y="32326"/>
                  <a:pt x="581025" y="31005"/>
                </a:cubicBezTo>
                <a:cubicBezTo>
                  <a:pt x="584930" y="29940"/>
                  <a:pt x="588980" y="29502"/>
                  <a:pt x="592931" y="28624"/>
                </a:cubicBezTo>
                <a:cubicBezTo>
                  <a:pt x="596126" y="27914"/>
                  <a:pt x="599309" y="27142"/>
                  <a:pt x="602456" y="26243"/>
                </a:cubicBezTo>
                <a:cubicBezTo>
                  <a:pt x="604870" y="25553"/>
                  <a:pt x="607124" y="24274"/>
                  <a:pt x="609600" y="23861"/>
                </a:cubicBezTo>
                <a:cubicBezTo>
                  <a:pt x="616690" y="22679"/>
                  <a:pt x="623887" y="22274"/>
                  <a:pt x="631031" y="21480"/>
                </a:cubicBezTo>
                <a:cubicBezTo>
                  <a:pt x="633412" y="20686"/>
                  <a:pt x="635930" y="20222"/>
                  <a:pt x="638175" y="19099"/>
                </a:cubicBezTo>
                <a:cubicBezTo>
                  <a:pt x="640735" y="17819"/>
                  <a:pt x="642512" y="14897"/>
                  <a:pt x="645318" y="14336"/>
                </a:cubicBezTo>
                <a:cubicBezTo>
                  <a:pt x="654690" y="12461"/>
                  <a:pt x="664368" y="12749"/>
                  <a:pt x="673893" y="11955"/>
                </a:cubicBezTo>
                <a:cubicBezTo>
                  <a:pt x="677262" y="10832"/>
                  <a:pt x="687572" y="7193"/>
                  <a:pt x="690562" y="7193"/>
                </a:cubicBezTo>
                <a:cubicBezTo>
                  <a:pt x="703287" y="7193"/>
                  <a:pt x="715962" y="8780"/>
                  <a:pt x="728662" y="9574"/>
                </a:cubicBezTo>
                <a:cubicBezTo>
                  <a:pt x="731837" y="10368"/>
                  <a:pt x="735179" y="10666"/>
                  <a:pt x="738187" y="11955"/>
                </a:cubicBezTo>
                <a:cubicBezTo>
                  <a:pt x="761210" y="21822"/>
                  <a:pt x="727511" y="12264"/>
                  <a:pt x="754856" y="19099"/>
                </a:cubicBezTo>
                <a:cubicBezTo>
                  <a:pt x="758031" y="22274"/>
                  <a:pt x="760428" y="26495"/>
                  <a:pt x="764381" y="28624"/>
                </a:cubicBezTo>
                <a:cubicBezTo>
                  <a:pt x="771011" y="32194"/>
                  <a:pt x="779546" y="31591"/>
                  <a:pt x="785812" y="35768"/>
                </a:cubicBezTo>
                <a:cubicBezTo>
                  <a:pt x="788193" y="37355"/>
                  <a:pt x="790341" y="39368"/>
                  <a:pt x="792956" y="40530"/>
                </a:cubicBezTo>
                <a:cubicBezTo>
                  <a:pt x="797543" y="42569"/>
                  <a:pt x="802753" y="43048"/>
                  <a:pt x="807243" y="45293"/>
                </a:cubicBezTo>
                <a:lnTo>
                  <a:pt x="816768" y="50055"/>
                </a:lnTo>
                <a:cubicBezTo>
                  <a:pt x="832831" y="66118"/>
                  <a:pt x="824666" y="62213"/>
                  <a:pt x="838200" y="66724"/>
                </a:cubicBezTo>
                <a:cubicBezTo>
                  <a:pt x="850023" y="84461"/>
                  <a:pt x="834827" y="62677"/>
                  <a:pt x="850106" y="81011"/>
                </a:cubicBezTo>
                <a:cubicBezTo>
                  <a:pt x="866689" y="100910"/>
                  <a:pt x="841132" y="74419"/>
                  <a:pt x="862012" y="95299"/>
                </a:cubicBezTo>
                <a:cubicBezTo>
                  <a:pt x="869868" y="118871"/>
                  <a:pt x="856876" y="77854"/>
                  <a:pt x="866775" y="140543"/>
                </a:cubicBezTo>
                <a:cubicBezTo>
                  <a:pt x="867221" y="143370"/>
                  <a:pt x="869950" y="145305"/>
                  <a:pt x="871537" y="147686"/>
                </a:cubicBezTo>
                <a:cubicBezTo>
                  <a:pt x="872331" y="150861"/>
                  <a:pt x="872769" y="154147"/>
                  <a:pt x="873918" y="157211"/>
                </a:cubicBezTo>
                <a:cubicBezTo>
                  <a:pt x="876506" y="164113"/>
                  <a:pt x="879497" y="167961"/>
                  <a:pt x="883443" y="173880"/>
                </a:cubicBezTo>
                <a:cubicBezTo>
                  <a:pt x="884237" y="179436"/>
                  <a:pt x="885825" y="184936"/>
                  <a:pt x="885825" y="190549"/>
                </a:cubicBezTo>
                <a:cubicBezTo>
                  <a:pt x="885825" y="193822"/>
                  <a:pt x="883443" y="184297"/>
                  <a:pt x="883443" y="181024"/>
                </a:cubicBezTo>
                <a:cubicBezTo>
                  <a:pt x="883443" y="159001"/>
                  <a:pt x="882033" y="163385"/>
                  <a:pt x="892968" y="152449"/>
                </a:cubicBezTo>
                <a:cubicBezTo>
                  <a:pt x="893602" y="149915"/>
                  <a:pt x="899763" y="123206"/>
                  <a:pt x="902493" y="119111"/>
                </a:cubicBezTo>
                <a:lnTo>
                  <a:pt x="907256" y="111968"/>
                </a:lnTo>
                <a:cubicBezTo>
                  <a:pt x="912923" y="94965"/>
                  <a:pt x="909233" y="101857"/>
                  <a:pt x="916781" y="90536"/>
                </a:cubicBezTo>
                <a:cubicBezTo>
                  <a:pt x="922005" y="69637"/>
                  <a:pt x="914559" y="90345"/>
                  <a:pt x="926306" y="76249"/>
                </a:cubicBezTo>
                <a:cubicBezTo>
                  <a:pt x="928578" y="73522"/>
                  <a:pt x="929307" y="69806"/>
                  <a:pt x="931068" y="66724"/>
                </a:cubicBezTo>
                <a:cubicBezTo>
                  <a:pt x="932488" y="64239"/>
                  <a:pt x="934411" y="62065"/>
                  <a:pt x="935831" y="59580"/>
                </a:cubicBezTo>
                <a:cubicBezTo>
                  <a:pt x="937592" y="56498"/>
                  <a:pt x="938530" y="52944"/>
                  <a:pt x="940593" y="50055"/>
                </a:cubicBezTo>
                <a:cubicBezTo>
                  <a:pt x="942550" y="47315"/>
                  <a:pt x="945581" y="45498"/>
                  <a:pt x="947737" y="42911"/>
                </a:cubicBezTo>
                <a:cubicBezTo>
                  <a:pt x="949569" y="40713"/>
                  <a:pt x="950476" y="37792"/>
                  <a:pt x="952500" y="35768"/>
                </a:cubicBezTo>
                <a:cubicBezTo>
                  <a:pt x="953276" y="34992"/>
                  <a:pt x="967704" y="23128"/>
                  <a:pt x="971550" y="21480"/>
                </a:cubicBezTo>
                <a:cubicBezTo>
                  <a:pt x="974558" y="20191"/>
                  <a:pt x="977928" y="19998"/>
                  <a:pt x="981075" y="19099"/>
                </a:cubicBezTo>
                <a:cubicBezTo>
                  <a:pt x="983488" y="18410"/>
                  <a:pt x="985783" y="17327"/>
                  <a:pt x="988218" y="16718"/>
                </a:cubicBezTo>
                <a:cubicBezTo>
                  <a:pt x="992145" y="15736"/>
                  <a:pt x="996220" y="15401"/>
                  <a:pt x="1000125" y="14336"/>
                </a:cubicBezTo>
                <a:cubicBezTo>
                  <a:pt x="1004968" y="13015"/>
                  <a:pt x="1009542" y="10791"/>
                  <a:pt x="1014412" y="9574"/>
                </a:cubicBezTo>
                <a:lnTo>
                  <a:pt x="1023937" y="7193"/>
                </a:lnTo>
                <a:cubicBezTo>
                  <a:pt x="1026318" y="5605"/>
                  <a:pt x="1028282" y="3030"/>
                  <a:pt x="1031081" y="2430"/>
                </a:cubicBezTo>
                <a:cubicBezTo>
                  <a:pt x="1055014" y="-2699"/>
                  <a:pt x="1102291" y="1780"/>
                  <a:pt x="1119187" y="2430"/>
                </a:cubicBezTo>
                <a:cubicBezTo>
                  <a:pt x="1121568" y="3224"/>
                  <a:pt x="1123917" y="4121"/>
                  <a:pt x="1126331" y="4811"/>
                </a:cubicBezTo>
                <a:cubicBezTo>
                  <a:pt x="1129478" y="5710"/>
                  <a:pt x="1132848" y="5904"/>
                  <a:pt x="1135856" y="7193"/>
                </a:cubicBezTo>
                <a:cubicBezTo>
                  <a:pt x="1138486" y="8320"/>
                  <a:pt x="1140369" y="10828"/>
                  <a:pt x="1143000" y="11955"/>
                </a:cubicBezTo>
                <a:cubicBezTo>
                  <a:pt x="1153699" y="16540"/>
                  <a:pt x="1150388" y="12077"/>
                  <a:pt x="1159668" y="16718"/>
                </a:cubicBezTo>
                <a:cubicBezTo>
                  <a:pt x="1183555" y="28662"/>
                  <a:pt x="1147148" y="13733"/>
                  <a:pt x="1176337" y="26243"/>
                </a:cubicBezTo>
                <a:cubicBezTo>
                  <a:pt x="1182043" y="28689"/>
                  <a:pt x="1186968" y="29280"/>
                  <a:pt x="1193006" y="31005"/>
                </a:cubicBezTo>
                <a:cubicBezTo>
                  <a:pt x="1195420" y="31695"/>
                  <a:pt x="1197769" y="32592"/>
                  <a:pt x="1200150" y="33386"/>
                </a:cubicBezTo>
                <a:cubicBezTo>
                  <a:pt x="1202531" y="34974"/>
                  <a:pt x="1205269" y="36125"/>
                  <a:pt x="1207293" y="38149"/>
                </a:cubicBezTo>
                <a:cubicBezTo>
                  <a:pt x="1209317" y="40173"/>
                  <a:pt x="1209629" y="43776"/>
                  <a:pt x="1212056" y="45293"/>
                </a:cubicBezTo>
                <a:cubicBezTo>
                  <a:pt x="1216313" y="47954"/>
                  <a:pt x="1221853" y="47810"/>
                  <a:pt x="1226343" y="50055"/>
                </a:cubicBezTo>
                <a:cubicBezTo>
                  <a:pt x="1229518" y="51643"/>
                  <a:pt x="1232605" y="53420"/>
                  <a:pt x="1235868" y="54818"/>
                </a:cubicBezTo>
                <a:cubicBezTo>
                  <a:pt x="1238175" y="55807"/>
                  <a:pt x="1240662" y="56318"/>
                  <a:pt x="1243012" y="57199"/>
                </a:cubicBezTo>
                <a:cubicBezTo>
                  <a:pt x="1247014" y="58700"/>
                  <a:pt x="1251012" y="60225"/>
                  <a:pt x="1254918" y="61961"/>
                </a:cubicBezTo>
                <a:cubicBezTo>
                  <a:pt x="1258162" y="63403"/>
                  <a:pt x="1261043" y="65704"/>
                  <a:pt x="1264443" y="66724"/>
                </a:cubicBezTo>
                <a:cubicBezTo>
                  <a:pt x="1269068" y="68111"/>
                  <a:pt x="1274018" y="68058"/>
                  <a:pt x="1278731" y="69105"/>
                </a:cubicBezTo>
                <a:cubicBezTo>
                  <a:pt x="1281181" y="69649"/>
                  <a:pt x="1283494" y="70692"/>
                  <a:pt x="1285875" y="71486"/>
                </a:cubicBezTo>
                <a:cubicBezTo>
                  <a:pt x="1307033" y="87355"/>
                  <a:pt x="1284116" y="72092"/>
                  <a:pt x="1304925" y="81011"/>
                </a:cubicBezTo>
                <a:cubicBezTo>
                  <a:pt x="1307555" y="82138"/>
                  <a:pt x="1309583" y="84354"/>
                  <a:pt x="1312068" y="85774"/>
                </a:cubicBezTo>
                <a:cubicBezTo>
                  <a:pt x="1315150" y="87535"/>
                  <a:pt x="1318511" y="88775"/>
                  <a:pt x="1321593" y="90536"/>
                </a:cubicBezTo>
                <a:cubicBezTo>
                  <a:pt x="1324078" y="91956"/>
                  <a:pt x="1326106" y="94172"/>
                  <a:pt x="1328737" y="95299"/>
                </a:cubicBezTo>
                <a:cubicBezTo>
                  <a:pt x="1331745" y="96588"/>
                  <a:pt x="1335087" y="96886"/>
                  <a:pt x="1338262" y="97680"/>
                </a:cubicBezTo>
                <a:cubicBezTo>
                  <a:pt x="1339850" y="100061"/>
                  <a:pt x="1341193" y="102625"/>
                  <a:pt x="1343025" y="104824"/>
                </a:cubicBezTo>
                <a:cubicBezTo>
                  <a:pt x="1347767" y="110515"/>
                  <a:pt x="1358326" y="119450"/>
                  <a:pt x="1364456" y="121493"/>
                </a:cubicBezTo>
                <a:lnTo>
                  <a:pt x="1371600" y="123874"/>
                </a:lnTo>
                <a:cubicBezTo>
                  <a:pt x="1388148" y="134906"/>
                  <a:pt x="1367349" y="121749"/>
                  <a:pt x="1390650" y="133399"/>
                </a:cubicBezTo>
                <a:cubicBezTo>
                  <a:pt x="1409118" y="142633"/>
                  <a:pt x="1386976" y="134554"/>
                  <a:pt x="1404937" y="140543"/>
                </a:cubicBezTo>
                <a:cubicBezTo>
                  <a:pt x="1407318" y="142924"/>
                  <a:pt x="1409279" y="145818"/>
                  <a:pt x="1412081" y="147686"/>
                </a:cubicBezTo>
                <a:cubicBezTo>
                  <a:pt x="1414170" y="149078"/>
                  <a:pt x="1416918" y="149079"/>
                  <a:pt x="1419225" y="150068"/>
                </a:cubicBezTo>
                <a:cubicBezTo>
                  <a:pt x="1422488" y="151466"/>
                  <a:pt x="1425668" y="153069"/>
                  <a:pt x="1428750" y="154830"/>
                </a:cubicBezTo>
                <a:cubicBezTo>
                  <a:pt x="1439680" y="161076"/>
                  <a:pt x="1433790" y="159151"/>
                  <a:pt x="1445418" y="169118"/>
                </a:cubicBezTo>
                <a:cubicBezTo>
                  <a:pt x="1447591" y="170980"/>
                  <a:pt x="1450181" y="172293"/>
                  <a:pt x="1452562" y="173880"/>
                </a:cubicBezTo>
                <a:cubicBezTo>
                  <a:pt x="1458119" y="190549"/>
                  <a:pt x="1452562" y="186580"/>
                  <a:pt x="1464468" y="190549"/>
                </a:cubicBezTo>
                <a:cubicBezTo>
                  <a:pt x="1466849" y="188961"/>
                  <a:pt x="1470095" y="188213"/>
                  <a:pt x="1471612" y="185786"/>
                </a:cubicBezTo>
                <a:cubicBezTo>
                  <a:pt x="1474273" y="181529"/>
                  <a:pt x="1475391" y="176422"/>
                  <a:pt x="1476375" y="171499"/>
                </a:cubicBezTo>
                <a:cubicBezTo>
                  <a:pt x="1478012" y="163315"/>
                  <a:pt x="1478895" y="157915"/>
                  <a:pt x="1481137" y="150068"/>
                </a:cubicBezTo>
                <a:cubicBezTo>
                  <a:pt x="1481827" y="147654"/>
                  <a:pt x="1482828" y="145338"/>
                  <a:pt x="1483518" y="142924"/>
                </a:cubicBezTo>
                <a:cubicBezTo>
                  <a:pt x="1484417" y="139777"/>
                  <a:pt x="1484611" y="136407"/>
                  <a:pt x="1485900" y="133399"/>
                </a:cubicBezTo>
                <a:cubicBezTo>
                  <a:pt x="1487027" y="130769"/>
                  <a:pt x="1489145" y="128682"/>
                  <a:pt x="1490662" y="126255"/>
                </a:cubicBezTo>
                <a:cubicBezTo>
                  <a:pt x="1493115" y="122330"/>
                  <a:pt x="1495736" y="118489"/>
                  <a:pt x="1497806" y="114349"/>
                </a:cubicBezTo>
                <a:cubicBezTo>
                  <a:pt x="1506898" y="96166"/>
                  <a:pt x="1490055" y="120714"/>
                  <a:pt x="1507331" y="97680"/>
                </a:cubicBezTo>
                <a:cubicBezTo>
                  <a:pt x="1508125" y="95299"/>
                  <a:pt x="1508589" y="92781"/>
                  <a:pt x="1509712" y="90536"/>
                </a:cubicBezTo>
                <a:cubicBezTo>
                  <a:pt x="1510992" y="87976"/>
                  <a:pt x="1513470" y="86073"/>
                  <a:pt x="1514475" y="83393"/>
                </a:cubicBezTo>
                <a:cubicBezTo>
                  <a:pt x="1515896" y="79603"/>
                  <a:pt x="1515874" y="75413"/>
                  <a:pt x="1516856" y="71486"/>
                </a:cubicBezTo>
                <a:cubicBezTo>
                  <a:pt x="1517920" y="67231"/>
                  <a:pt x="1521566" y="57739"/>
                  <a:pt x="1524000" y="54818"/>
                </a:cubicBezTo>
                <a:cubicBezTo>
                  <a:pt x="1525832" y="52619"/>
                  <a:pt x="1529119" y="52079"/>
                  <a:pt x="1531143" y="50055"/>
                </a:cubicBezTo>
                <a:cubicBezTo>
                  <a:pt x="1539779" y="41419"/>
                  <a:pt x="1535930" y="40296"/>
                  <a:pt x="1545431" y="33386"/>
                </a:cubicBezTo>
                <a:cubicBezTo>
                  <a:pt x="1551487" y="28982"/>
                  <a:pt x="1558250" y="25633"/>
                  <a:pt x="1564481" y="21480"/>
                </a:cubicBezTo>
                <a:cubicBezTo>
                  <a:pt x="1571654" y="16699"/>
                  <a:pt x="1572694" y="15579"/>
                  <a:pt x="1581150" y="11955"/>
                </a:cubicBezTo>
                <a:cubicBezTo>
                  <a:pt x="1583457" y="10966"/>
                  <a:pt x="1585880" y="10263"/>
                  <a:pt x="1588293" y="9574"/>
                </a:cubicBezTo>
                <a:cubicBezTo>
                  <a:pt x="1599463" y="6383"/>
                  <a:pt x="1603495" y="6148"/>
                  <a:pt x="1616868" y="4811"/>
                </a:cubicBezTo>
                <a:cubicBezTo>
                  <a:pt x="1626379" y="3860"/>
                  <a:pt x="1635918" y="3224"/>
                  <a:pt x="1645443" y="2430"/>
                </a:cubicBezTo>
                <a:cubicBezTo>
                  <a:pt x="1664493" y="3224"/>
                  <a:pt x="1683579" y="3402"/>
                  <a:pt x="1702593" y="4811"/>
                </a:cubicBezTo>
                <a:cubicBezTo>
                  <a:pt x="1705096" y="4996"/>
                  <a:pt x="1707543" y="5974"/>
                  <a:pt x="1709737" y="7193"/>
                </a:cubicBezTo>
                <a:cubicBezTo>
                  <a:pt x="1714741" y="9973"/>
                  <a:pt x="1724025" y="16718"/>
                  <a:pt x="1724025" y="16718"/>
                </a:cubicBezTo>
                <a:cubicBezTo>
                  <a:pt x="1745438" y="14041"/>
                  <a:pt x="1736676" y="14336"/>
                  <a:pt x="1750218" y="14336"/>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2" name="Rovná spojovacia šípka 2051"/>
          <p:cNvCxnSpPr/>
          <p:nvPr/>
        </p:nvCxnSpPr>
        <p:spPr>
          <a:xfrm flipV="1">
            <a:off x="10803467" y="2088826"/>
            <a:ext cx="0" cy="47657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Rovná spojovacia šípka 45"/>
          <p:cNvCxnSpPr/>
          <p:nvPr/>
        </p:nvCxnSpPr>
        <p:spPr>
          <a:xfrm flipV="1">
            <a:off x="11650134" y="2775854"/>
            <a:ext cx="0" cy="184666"/>
          </a:xfrm>
          <a:prstGeom prst="straightConnector1">
            <a:avLst/>
          </a:prstGeom>
          <a:ln w="4445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
        <p:nvSpPr>
          <p:cNvPr id="2056" name="BlokTextu 2055"/>
          <p:cNvSpPr txBox="1"/>
          <p:nvPr/>
        </p:nvSpPr>
        <p:spPr>
          <a:xfrm>
            <a:off x="10427860" y="3132598"/>
            <a:ext cx="1129348" cy="369332"/>
          </a:xfrm>
          <a:prstGeom prst="rect">
            <a:avLst/>
          </a:prstGeom>
          <a:noFill/>
        </p:spPr>
        <p:txBody>
          <a:bodyPr wrap="none" rtlCol="0">
            <a:spAutoFit/>
          </a:bodyPr>
          <a:lstStyle/>
          <a:p>
            <a:r>
              <a:rPr lang="en-US" dirty="0" smtClean="0">
                <a:solidFill>
                  <a:srgbClr val="FF0000"/>
                </a:solidFill>
              </a:rPr>
              <a:t>Egg shape</a:t>
            </a:r>
            <a:endParaRPr lang="en-US" dirty="0">
              <a:solidFill>
                <a:srgbClr val="FF0000"/>
              </a:solidFill>
            </a:endParaRPr>
          </a:p>
        </p:txBody>
      </p:sp>
      <p:sp>
        <p:nvSpPr>
          <p:cNvPr id="50" name="BlokTextu 49"/>
          <p:cNvSpPr txBox="1"/>
          <p:nvPr/>
        </p:nvSpPr>
        <p:spPr>
          <a:xfrm>
            <a:off x="6247992" y="3991602"/>
            <a:ext cx="639919" cy="369332"/>
          </a:xfrm>
          <a:prstGeom prst="rect">
            <a:avLst/>
          </a:prstGeom>
          <a:noFill/>
        </p:spPr>
        <p:txBody>
          <a:bodyPr wrap="none" rtlCol="0">
            <a:spAutoFit/>
          </a:bodyPr>
          <a:lstStyle/>
          <a:p>
            <a:r>
              <a:rPr lang="en-US" dirty="0" smtClean="0">
                <a:solidFill>
                  <a:srgbClr val="FF0000"/>
                </a:solidFill>
              </a:rPr>
              <a:t>Near</a:t>
            </a:r>
            <a:endParaRPr lang="en-US" dirty="0">
              <a:solidFill>
                <a:srgbClr val="FF0000"/>
              </a:solidFill>
            </a:endParaRPr>
          </a:p>
        </p:txBody>
      </p:sp>
      <p:sp>
        <p:nvSpPr>
          <p:cNvPr id="51" name="BlokTextu 50"/>
          <p:cNvSpPr txBox="1"/>
          <p:nvPr/>
        </p:nvSpPr>
        <p:spPr>
          <a:xfrm>
            <a:off x="6978853" y="2781507"/>
            <a:ext cx="475002" cy="369332"/>
          </a:xfrm>
          <a:prstGeom prst="rect">
            <a:avLst/>
          </a:prstGeom>
          <a:noFill/>
        </p:spPr>
        <p:txBody>
          <a:bodyPr wrap="none" rtlCol="0">
            <a:spAutoFit/>
          </a:bodyPr>
          <a:lstStyle/>
          <a:p>
            <a:r>
              <a:rPr lang="en-US" dirty="0" smtClean="0">
                <a:solidFill>
                  <a:srgbClr val="FF0000"/>
                </a:solidFill>
              </a:rPr>
              <a:t>Far</a:t>
            </a:r>
            <a:endParaRPr lang="en-US" dirty="0">
              <a:solidFill>
                <a:srgbClr val="FF0000"/>
              </a:solidFill>
            </a:endParaRPr>
          </a:p>
        </p:txBody>
      </p:sp>
      <p:pic>
        <p:nvPicPr>
          <p:cNvPr id="32" name="Picture 2" descr="G:\ECSS2017\CreativeCommons_Attribution_Licens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975908"/>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fade">
                                      <p:cBhvr>
                                        <p:cTn id="21" dur="1000"/>
                                        <p:tgtEl>
                                          <p:spTgt spid="1031"/>
                                        </p:tgtEl>
                                      </p:cBhvr>
                                    </p:animEffect>
                                    <p:anim calcmode="lin" valueType="num">
                                      <p:cBhvr>
                                        <p:cTn id="22" dur="1000" fill="hold"/>
                                        <p:tgtEl>
                                          <p:spTgt spid="1031"/>
                                        </p:tgtEl>
                                        <p:attrNameLst>
                                          <p:attrName>ppt_x</p:attrName>
                                        </p:attrNameLst>
                                      </p:cBhvr>
                                      <p:tavLst>
                                        <p:tav tm="0">
                                          <p:val>
                                            <p:strVal val="#ppt_x"/>
                                          </p:val>
                                        </p:tav>
                                        <p:tav tm="100000">
                                          <p:val>
                                            <p:strVal val="#ppt_x"/>
                                          </p:val>
                                        </p:tav>
                                      </p:tavLst>
                                    </p:anim>
                                    <p:anim calcmode="lin" valueType="num">
                                      <p:cBhvr>
                                        <p:cTn id="23" dur="1000" fill="hold"/>
                                        <p:tgtEl>
                                          <p:spTgt spid="103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6" dur="500"/>
                                        <p:tgtEl>
                                          <p:spTgt spid="3">
                                            <p:txEl>
                                              <p:pRg st="2" end="2"/>
                                            </p:txEl>
                                          </p:spTgt>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fade">
                                      <p:cBhvr>
                                        <p:cTn id="45" dur="1000"/>
                                        <p:tgtEl>
                                          <p:spTgt spid="1030"/>
                                        </p:tgtEl>
                                      </p:cBhvr>
                                    </p:animEffect>
                                    <p:anim calcmode="lin" valueType="num">
                                      <p:cBhvr>
                                        <p:cTn id="46" dur="1000" fill="hold"/>
                                        <p:tgtEl>
                                          <p:spTgt spid="1030"/>
                                        </p:tgtEl>
                                        <p:attrNameLst>
                                          <p:attrName>ppt_x</p:attrName>
                                        </p:attrNameLst>
                                      </p:cBhvr>
                                      <p:tavLst>
                                        <p:tav tm="0">
                                          <p:val>
                                            <p:strVal val="#ppt_x"/>
                                          </p:val>
                                        </p:tav>
                                        <p:tav tm="100000">
                                          <p:val>
                                            <p:strVal val="#ppt_x"/>
                                          </p:val>
                                        </p:tav>
                                      </p:tavLst>
                                    </p:anim>
                                    <p:anim calcmode="lin" valueType="num">
                                      <p:cBhvr>
                                        <p:cTn id="47" dur="1000" fill="hold"/>
                                        <p:tgtEl>
                                          <p:spTgt spid="103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62" dur="500"/>
                                        <p:tgtEl>
                                          <p:spTgt spid="3">
                                            <p:txEl>
                                              <p:pRg st="3" end="3"/>
                                            </p:txEl>
                                          </p:spTgt>
                                        </p:tgtEl>
                                      </p:cBhvr>
                                    </p:animEffec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fade">
                                      <p:cBhvr>
                                        <p:cTn id="71" dur="1000"/>
                                        <p:tgtEl>
                                          <p:spTgt spid="1026"/>
                                        </p:tgtEl>
                                      </p:cBhvr>
                                    </p:animEffect>
                                    <p:anim calcmode="lin" valueType="num">
                                      <p:cBhvr>
                                        <p:cTn id="72" dur="1000" fill="hold"/>
                                        <p:tgtEl>
                                          <p:spTgt spid="1026"/>
                                        </p:tgtEl>
                                        <p:attrNameLst>
                                          <p:attrName>ppt_x</p:attrName>
                                        </p:attrNameLst>
                                      </p:cBhvr>
                                      <p:tavLst>
                                        <p:tav tm="0">
                                          <p:val>
                                            <p:strVal val="#ppt_x"/>
                                          </p:val>
                                        </p:tav>
                                        <p:tav tm="100000">
                                          <p:val>
                                            <p:strVal val="#ppt_x"/>
                                          </p:val>
                                        </p:tav>
                                      </p:tavLst>
                                    </p:anim>
                                    <p:anim calcmode="lin" valueType="num">
                                      <p:cBhvr>
                                        <p:cTn id="73" dur="1000" fill="hold"/>
                                        <p:tgtEl>
                                          <p:spTgt spid="1026"/>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050"/>
                                        </p:tgtEl>
                                        <p:attrNameLst>
                                          <p:attrName>style.visibility</p:attrName>
                                        </p:attrNameLst>
                                      </p:cBhvr>
                                      <p:to>
                                        <p:strVal val="visible"/>
                                      </p:to>
                                    </p:set>
                                    <p:animEffect transition="in" filter="fade">
                                      <p:cBhvr>
                                        <p:cTn id="76" dur="1000"/>
                                        <p:tgtEl>
                                          <p:spTgt spid="2050"/>
                                        </p:tgtEl>
                                      </p:cBhvr>
                                    </p:animEffect>
                                    <p:anim calcmode="lin" valueType="num">
                                      <p:cBhvr>
                                        <p:cTn id="77" dur="1000" fill="hold"/>
                                        <p:tgtEl>
                                          <p:spTgt spid="2050"/>
                                        </p:tgtEl>
                                        <p:attrNameLst>
                                          <p:attrName>ppt_x</p:attrName>
                                        </p:attrNameLst>
                                      </p:cBhvr>
                                      <p:tavLst>
                                        <p:tav tm="0">
                                          <p:val>
                                            <p:strVal val="#ppt_x"/>
                                          </p:val>
                                        </p:tav>
                                        <p:tav tm="100000">
                                          <p:val>
                                            <p:strVal val="#ppt_x"/>
                                          </p:val>
                                        </p:tav>
                                      </p:tavLst>
                                    </p:anim>
                                    <p:anim calcmode="lin" valueType="num">
                                      <p:cBhvr>
                                        <p:cTn id="78" dur="1000" fill="hold"/>
                                        <p:tgtEl>
                                          <p:spTgt spid="2050"/>
                                        </p:tgtEl>
                                        <p:attrNameLst>
                                          <p:attrName>ppt_y</p:attrName>
                                        </p:attrNameLst>
                                      </p:cBhvr>
                                      <p:tavLst>
                                        <p:tav tm="0">
                                          <p:val>
                                            <p:strVal val="#ppt_y+.1"/>
                                          </p:val>
                                        </p:tav>
                                        <p:tav tm="100000">
                                          <p:val>
                                            <p:strVal val="#ppt_y"/>
                                          </p:val>
                                        </p:tav>
                                      </p:tavLst>
                                    </p:anim>
                                  </p:childTnLst>
                                </p:cTn>
                              </p:par>
                            </p:childTnLst>
                          </p:cTn>
                        </p:par>
                        <p:par>
                          <p:cTn id="79" fill="hold">
                            <p:stCondLst>
                              <p:cond delay="1500"/>
                            </p:stCondLst>
                            <p:childTnLst>
                              <p:par>
                                <p:cTn id="80" presetID="42" presetClass="entr" presetSubtype="0" fill="hold" grpId="0" nodeType="afterEffect">
                                  <p:stCondLst>
                                    <p:cond delay="0"/>
                                  </p:stCondLst>
                                  <p:childTnLst>
                                    <p:set>
                                      <p:cBhvr>
                                        <p:cTn id="81" dur="1" fill="hold">
                                          <p:stCondLst>
                                            <p:cond delay="0"/>
                                          </p:stCondLst>
                                        </p:cTn>
                                        <p:tgtEl>
                                          <p:spTgt spid="2056"/>
                                        </p:tgtEl>
                                        <p:attrNameLst>
                                          <p:attrName>style.visibility</p:attrName>
                                        </p:attrNameLst>
                                      </p:cBhvr>
                                      <p:to>
                                        <p:strVal val="visible"/>
                                      </p:to>
                                    </p:set>
                                    <p:animEffect transition="in" filter="fade">
                                      <p:cBhvr>
                                        <p:cTn id="82" dur="1000"/>
                                        <p:tgtEl>
                                          <p:spTgt spid="2056"/>
                                        </p:tgtEl>
                                      </p:cBhvr>
                                    </p:animEffect>
                                    <p:anim calcmode="lin" valueType="num">
                                      <p:cBhvr>
                                        <p:cTn id="83" dur="1000" fill="hold"/>
                                        <p:tgtEl>
                                          <p:spTgt spid="2056"/>
                                        </p:tgtEl>
                                        <p:attrNameLst>
                                          <p:attrName>ppt_x</p:attrName>
                                        </p:attrNameLst>
                                      </p:cBhvr>
                                      <p:tavLst>
                                        <p:tav tm="0">
                                          <p:val>
                                            <p:strVal val="#ppt_x"/>
                                          </p:val>
                                        </p:tav>
                                        <p:tav tm="100000">
                                          <p:val>
                                            <p:strVal val="#ppt_x"/>
                                          </p:val>
                                        </p:tav>
                                      </p:tavLst>
                                    </p:anim>
                                    <p:anim calcmode="lin" valueType="num">
                                      <p:cBhvr>
                                        <p:cTn id="84" dur="1000" fill="hold"/>
                                        <p:tgtEl>
                                          <p:spTgt spid="2056"/>
                                        </p:tgtEl>
                                        <p:attrNameLst>
                                          <p:attrName>ppt_y</p:attrName>
                                        </p:attrNameLst>
                                      </p:cBhvr>
                                      <p:tavLst>
                                        <p:tav tm="0">
                                          <p:val>
                                            <p:strVal val="#ppt_y+.1"/>
                                          </p:val>
                                        </p:tav>
                                        <p:tav tm="100000">
                                          <p:val>
                                            <p:strVal val="#ppt_y"/>
                                          </p:val>
                                        </p:tav>
                                      </p:tavLst>
                                    </p:anim>
                                  </p:childTnLst>
                                </p:cTn>
                              </p:par>
                            </p:childTnLst>
                          </p:cTn>
                        </p:par>
                        <p:par>
                          <p:cTn id="85" fill="hold">
                            <p:stCondLst>
                              <p:cond delay="2500"/>
                            </p:stCondLst>
                            <p:childTnLst>
                              <p:par>
                                <p:cTn id="86" presetID="42" presetClass="entr" presetSubtype="0" fill="hold"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1000"/>
                                        <p:tgtEl>
                                          <p:spTgt spid="46"/>
                                        </p:tgtEl>
                                      </p:cBhvr>
                                    </p:animEffect>
                                    <p:anim calcmode="lin" valueType="num">
                                      <p:cBhvr>
                                        <p:cTn id="89" dur="1000" fill="hold"/>
                                        <p:tgtEl>
                                          <p:spTgt spid="46"/>
                                        </p:tgtEl>
                                        <p:attrNameLst>
                                          <p:attrName>ppt_x</p:attrName>
                                        </p:attrNameLst>
                                      </p:cBhvr>
                                      <p:tavLst>
                                        <p:tav tm="0">
                                          <p:val>
                                            <p:strVal val="#ppt_x"/>
                                          </p:val>
                                        </p:tav>
                                        <p:tav tm="100000">
                                          <p:val>
                                            <p:strVal val="#ppt_x"/>
                                          </p:val>
                                        </p:tav>
                                      </p:tavLst>
                                    </p:anim>
                                    <p:anim calcmode="lin" valueType="num">
                                      <p:cBhvr>
                                        <p:cTn id="90" dur="1000" fill="hold"/>
                                        <p:tgtEl>
                                          <p:spTgt spid="46"/>
                                        </p:tgtEl>
                                        <p:attrNameLst>
                                          <p:attrName>ppt_y</p:attrName>
                                        </p:attrNameLst>
                                      </p:cBhvr>
                                      <p:tavLst>
                                        <p:tav tm="0">
                                          <p:val>
                                            <p:strVal val="#ppt_y+.1"/>
                                          </p:val>
                                        </p:tav>
                                        <p:tav tm="100000">
                                          <p:val>
                                            <p:strVal val="#ppt_y"/>
                                          </p:val>
                                        </p:tav>
                                      </p:tavLst>
                                    </p:anim>
                                  </p:childTnLst>
                                </p:cTn>
                              </p:par>
                            </p:childTnLst>
                          </p:cTn>
                        </p:par>
                        <p:par>
                          <p:cTn id="91" fill="hold">
                            <p:stCondLst>
                              <p:cond delay="3500"/>
                            </p:stCondLst>
                            <p:childTnLst>
                              <p:par>
                                <p:cTn id="92" presetID="42" presetClass="entr" presetSubtype="0" fill="hold" nodeType="afterEffect">
                                  <p:stCondLst>
                                    <p:cond delay="0"/>
                                  </p:stCondLst>
                                  <p:childTnLst>
                                    <p:set>
                                      <p:cBhvr>
                                        <p:cTn id="93" dur="1" fill="hold">
                                          <p:stCondLst>
                                            <p:cond delay="0"/>
                                          </p:stCondLst>
                                        </p:cTn>
                                        <p:tgtEl>
                                          <p:spTgt spid="2052"/>
                                        </p:tgtEl>
                                        <p:attrNameLst>
                                          <p:attrName>style.visibility</p:attrName>
                                        </p:attrNameLst>
                                      </p:cBhvr>
                                      <p:to>
                                        <p:strVal val="visible"/>
                                      </p:to>
                                    </p:set>
                                    <p:animEffect transition="in" filter="fade">
                                      <p:cBhvr>
                                        <p:cTn id="94" dur="1000"/>
                                        <p:tgtEl>
                                          <p:spTgt spid="2052"/>
                                        </p:tgtEl>
                                      </p:cBhvr>
                                    </p:animEffect>
                                    <p:anim calcmode="lin" valueType="num">
                                      <p:cBhvr>
                                        <p:cTn id="95" dur="1000" fill="hold"/>
                                        <p:tgtEl>
                                          <p:spTgt spid="2052"/>
                                        </p:tgtEl>
                                        <p:attrNameLst>
                                          <p:attrName>ppt_x</p:attrName>
                                        </p:attrNameLst>
                                      </p:cBhvr>
                                      <p:tavLst>
                                        <p:tav tm="0">
                                          <p:val>
                                            <p:strVal val="#ppt_x"/>
                                          </p:val>
                                        </p:tav>
                                        <p:tav tm="100000">
                                          <p:val>
                                            <p:strVal val="#ppt_x"/>
                                          </p:val>
                                        </p:tav>
                                      </p:tavLst>
                                    </p:anim>
                                    <p:anim calcmode="lin" valueType="num">
                                      <p:cBhvr>
                                        <p:cTn id="9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nodeType="click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1" dur="500"/>
                                        <p:tgtEl>
                                          <p:spTgt spid="3">
                                            <p:txEl>
                                              <p:pRg st="4" end="4"/>
                                            </p:txEl>
                                          </p:spTgt>
                                        </p:tgtEl>
                                      </p:cBhvr>
                                    </p:animEffect>
                                  </p:childTnLst>
                                </p:cTn>
                              </p:par>
                            </p:childTnLst>
                          </p:cTn>
                        </p:par>
                        <p:par>
                          <p:cTn id="102" fill="hold">
                            <p:stCondLst>
                              <p:cond delay="500"/>
                            </p:stCondLst>
                            <p:childTnLst>
                              <p:par>
                                <p:cTn id="103" presetID="42" presetClass="entr" presetSubtype="0" fill="hold" grpId="0"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1000"/>
                                        <p:tgtEl>
                                          <p:spTgt spid="13"/>
                                        </p:tgtEl>
                                      </p:cBhvr>
                                    </p:animEffect>
                                    <p:anim calcmode="lin" valueType="num">
                                      <p:cBhvr>
                                        <p:cTn id="106" dur="1000" fill="hold"/>
                                        <p:tgtEl>
                                          <p:spTgt spid="13"/>
                                        </p:tgtEl>
                                        <p:attrNameLst>
                                          <p:attrName>ppt_x</p:attrName>
                                        </p:attrNameLst>
                                      </p:cBhvr>
                                      <p:tavLst>
                                        <p:tav tm="0">
                                          <p:val>
                                            <p:strVal val="#ppt_x"/>
                                          </p:val>
                                        </p:tav>
                                        <p:tav tm="100000">
                                          <p:val>
                                            <p:strVal val="#ppt_x"/>
                                          </p:val>
                                        </p:tav>
                                      </p:tavLst>
                                    </p:anim>
                                    <p:anim calcmode="lin" valueType="num">
                                      <p:cBhvr>
                                        <p:cTn id="10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42" presetClass="entr" presetSubtype="0" fill="hold" grpId="0" nodeType="after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1000"/>
                                        <p:tgtEl>
                                          <p:spTgt spid="50"/>
                                        </p:tgtEl>
                                      </p:cBhvr>
                                    </p:animEffect>
                                    <p:anim calcmode="lin" valueType="num">
                                      <p:cBhvr>
                                        <p:cTn id="119" dur="1000" fill="hold"/>
                                        <p:tgtEl>
                                          <p:spTgt spid="50"/>
                                        </p:tgtEl>
                                        <p:attrNameLst>
                                          <p:attrName>ppt_x</p:attrName>
                                        </p:attrNameLst>
                                      </p:cBhvr>
                                      <p:tavLst>
                                        <p:tav tm="0">
                                          <p:val>
                                            <p:strVal val="#ppt_x"/>
                                          </p:val>
                                        </p:tav>
                                        <p:tav tm="100000">
                                          <p:val>
                                            <p:strVal val="#ppt_x"/>
                                          </p:val>
                                        </p:tav>
                                      </p:tavLst>
                                    </p:anim>
                                    <p:anim calcmode="lin" valueType="num">
                                      <p:cBhvr>
                                        <p:cTn id="120" dur="1000" fill="hold"/>
                                        <p:tgtEl>
                                          <p:spTgt spid="50"/>
                                        </p:tgtEl>
                                        <p:attrNameLst>
                                          <p:attrName>ppt_y</p:attrName>
                                        </p:attrNameLst>
                                      </p:cBhvr>
                                      <p:tavLst>
                                        <p:tav tm="0">
                                          <p:val>
                                            <p:strVal val="#ppt_y+.1"/>
                                          </p:val>
                                        </p:tav>
                                        <p:tav tm="100000">
                                          <p:val>
                                            <p:strVal val="#ppt_y"/>
                                          </p:val>
                                        </p:tav>
                                      </p:tavLst>
                                    </p:anim>
                                  </p:childTnLst>
                                </p:cTn>
                              </p:par>
                            </p:childTnLst>
                          </p:cTn>
                        </p:par>
                        <p:par>
                          <p:cTn id="121" fill="hold">
                            <p:stCondLst>
                              <p:cond delay="2000"/>
                            </p:stCondLst>
                            <p:childTnLst>
                              <p:par>
                                <p:cTn id="122" presetID="42" presetClass="entr" presetSubtype="0" fill="hold" grpId="0" nodeType="after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1000"/>
                                        <p:tgtEl>
                                          <p:spTgt spid="51"/>
                                        </p:tgtEl>
                                      </p:cBhvr>
                                    </p:animEffect>
                                    <p:anim calcmode="lin" valueType="num">
                                      <p:cBhvr>
                                        <p:cTn id="125" dur="1000" fill="hold"/>
                                        <p:tgtEl>
                                          <p:spTgt spid="51"/>
                                        </p:tgtEl>
                                        <p:attrNameLst>
                                          <p:attrName>ppt_x</p:attrName>
                                        </p:attrNameLst>
                                      </p:cBhvr>
                                      <p:tavLst>
                                        <p:tav tm="0">
                                          <p:val>
                                            <p:strVal val="#ppt_x"/>
                                          </p:val>
                                        </p:tav>
                                        <p:tav tm="100000">
                                          <p:val>
                                            <p:strVal val="#ppt_x"/>
                                          </p:val>
                                        </p:tav>
                                      </p:tavLst>
                                    </p:anim>
                                    <p:anim calcmode="lin" valueType="num">
                                      <p:cBhvr>
                                        <p:cTn id="1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nodeType="clickEffect">
                                  <p:stCondLst>
                                    <p:cond delay="0"/>
                                  </p:stCondLst>
                                  <p:childTnLst>
                                    <p:set>
                                      <p:cBhvr>
                                        <p:cTn id="13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1" dur="500"/>
                                        <p:tgtEl>
                                          <p:spTgt spid="3">
                                            <p:txEl>
                                              <p:pRg st="5" end="5"/>
                                            </p:txEl>
                                          </p:spTgt>
                                        </p:tgtEl>
                                      </p:cBhvr>
                                    </p:animEffect>
                                  </p:childTnLst>
                                </p:cTn>
                              </p:par>
                              <p:par>
                                <p:cTn id="132" presetID="42" presetClass="entr" presetSubtype="0"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Effect transition="in" filter="fade">
                                      <p:cBhvr>
                                        <p:cTn id="134" dur="1000"/>
                                        <p:tgtEl>
                                          <p:spTgt spid="11"/>
                                        </p:tgtEl>
                                      </p:cBhvr>
                                    </p:animEffect>
                                    <p:anim calcmode="lin" valueType="num">
                                      <p:cBhvr>
                                        <p:cTn id="135" dur="1000" fill="hold"/>
                                        <p:tgtEl>
                                          <p:spTgt spid="11"/>
                                        </p:tgtEl>
                                        <p:attrNameLst>
                                          <p:attrName>ppt_x</p:attrName>
                                        </p:attrNameLst>
                                      </p:cBhvr>
                                      <p:tavLst>
                                        <p:tav tm="0">
                                          <p:val>
                                            <p:strVal val="#ppt_x"/>
                                          </p:val>
                                        </p:tav>
                                        <p:tav tm="100000">
                                          <p:val>
                                            <p:strVal val="#ppt_x"/>
                                          </p:val>
                                        </p:tav>
                                      </p:tavLst>
                                    </p:anim>
                                    <p:anim calcmode="lin" valueType="num">
                                      <p:cBhvr>
                                        <p:cTn id="136" dur="1000" fill="hold"/>
                                        <p:tgtEl>
                                          <p:spTgt spid="11"/>
                                        </p:tgtEl>
                                        <p:attrNameLst>
                                          <p:attrName>ppt_y</p:attrName>
                                        </p:attrNameLst>
                                      </p:cBhvr>
                                      <p:tavLst>
                                        <p:tav tm="0">
                                          <p:val>
                                            <p:strVal val="#ppt_y+.1"/>
                                          </p:val>
                                        </p:tav>
                                        <p:tav tm="100000">
                                          <p:val>
                                            <p:strVal val="#ppt_y"/>
                                          </p:val>
                                        </p:tav>
                                      </p:tavLst>
                                    </p:anim>
                                  </p:childTnLst>
                                </p:cTn>
                              </p:par>
                            </p:childTnLst>
                          </p:cTn>
                        </p:par>
                        <p:par>
                          <p:cTn id="137" fill="hold">
                            <p:stCondLst>
                              <p:cond delay="1000"/>
                            </p:stCondLst>
                            <p:childTnLst>
                              <p:par>
                                <p:cTn id="138" presetID="42" presetClass="entr" presetSubtype="0" fill="hold" nodeType="afterEffect">
                                  <p:stCondLst>
                                    <p:cond delay="0"/>
                                  </p:stCondLst>
                                  <p:childTnLst>
                                    <p:set>
                                      <p:cBhvr>
                                        <p:cTn id="139" dur="1" fill="hold">
                                          <p:stCondLst>
                                            <p:cond delay="0"/>
                                          </p:stCondLst>
                                        </p:cTn>
                                        <p:tgtEl>
                                          <p:spTgt spid="1028"/>
                                        </p:tgtEl>
                                        <p:attrNameLst>
                                          <p:attrName>style.visibility</p:attrName>
                                        </p:attrNameLst>
                                      </p:cBhvr>
                                      <p:to>
                                        <p:strVal val="visible"/>
                                      </p:to>
                                    </p:set>
                                    <p:animEffect transition="in" filter="fade">
                                      <p:cBhvr>
                                        <p:cTn id="140" dur="1000"/>
                                        <p:tgtEl>
                                          <p:spTgt spid="1028"/>
                                        </p:tgtEl>
                                      </p:cBhvr>
                                    </p:animEffect>
                                    <p:anim calcmode="lin" valueType="num">
                                      <p:cBhvr>
                                        <p:cTn id="141" dur="1000" fill="hold"/>
                                        <p:tgtEl>
                                          <p:spTgt spid="1028"/>
                                        </p:tgtEl>
                                        <p:attrNameLst>
                                          <p:attrName>ppt_x</p:attrName>
                                        </p:attrNameLst>
                                      </p:cBhvr>
                                      <p:tavLst>
                                        <p:tav tm="0">
                                          <p:val>
                                            <p:strVal val="#ppt_x"/>
                                          </p:val>
                                        </p:tav>
                                        <p:tav tm="100000">
                                          <p:val>
                                            <p:strVal val="#ppt_x"/>
                                          </p:val>
                                        </p:tav>
                                      </p:tavLst>
                                    </p:anim>
                                    <p:anim calcmode="lin" valueType="num">
                                      <p:cBhvr>
                                        <p:cTn id="142" dur="1000" fill="hold"/>
                                        <p:tgtEl>
                                          <p:spTgt spid="1028"/>
                                        </p:tgtEl>
                                        <p:attrNameLst>
                                          <p:attrName>ppt_y</p:attrName>
                                        </p:attrNameLst>
                                      </p:cBhvr>
                                      <p:tavLst>
                                        <p:tav tm="0">
                                          <p:val>
                                            <p:strVal val="#ppt_y+.1"/>
                                          </p:val>
                                        </p:tav>
                                        <p:tav tm="100000">
                                          <p:val>
                                            <p:strVal val="#ppt_y"/>
                                          </p:val>
                                        </p:tav>
                                      </p:tavLst>
                                    </p:anim>
                                  </p:childTnLst>
                                </p:cTn>
                              </p:par>
                            </p:childTnLst>
                          </p:cTn>
                        </p:par>
                        <p:par>
                          <p:cTn id="143" fill="hold">
                            <p:stCondLst>
                              <p:cond delay="2000"/>
                            </p:stCondLst>
                            <p:childTnLst>
                              <p:par>
                                <p:cTn id="144" presetID="42" presetClass="entr" presetSubtype="0" fill="hold" grpId="0" nodeType="afterEffect">
                                  <p:stCondLst>
                                    <p:cond delay="0"/>
                                  </p:stCondLst>
                                  <p:childTnLst>
                                    <p:set>
                                      <p:cBhvr>
                                        <p:cTn id="145" dur="1" fill="hold">
                                          <p:stCondLst>
                                            <p:cond delay="0"/>
                                          </p:stCondLst>
                                        </p:cTn>
                                        <p:tgtEl>
                                          <p:spTgt spid="2049"/>
                                        </p:tgtEl>
                                        <p:attrNameLst>
                                          <p:attrName>style.visibility</p:attrName>
                                        </p:attrNameLst>
                                      </p:cBhvr>
                                      <p:to>
                                        <p:strVal val="visible"/>
                                      </p:to>
                                    </p:set>
                                    <p:animEffect transition="in" filter="fade">
                                      <p:cBhvr>
                                        <p:cTn id="146" dur="1000"/>
                                        <p:tgtEl>
                                          <p:spTgt spid="2049"/>
                                        </p:tgtEl>
                                      </p:cBhvr>
                                    </p:animEffect>
                                    <p:anim calcmode="lin" valueType="num">
                                      <p:cBhvr>
                                        <p:cTn id="147" dur="1000" fill="hold"/>
                                        <p:tgtEl>
                                          <p:spTgt spid="2049"/>
                                        </p:tgtEl>
                                        <p:attrNameLst>
                                          <p:attrName>ppt_x</p:attrName>
                                        </p:attrNameLst>
                                      </p:cBhvr>
                                      <p:tavLst>
                                        <p:tav tm="0">
                                          <p:val>
                                            <p:strVal val="#ppt_x"/>
                                          </p:val>
                                        </p:tav>
                                        <p:tav tm="100000">
                                          <p:val>
                                            <p:strVal val="#ppt_x"/>
                                          </p:val>
                                        </p:tav>
                                      </p:tavLst>
                                    </p:anim>
                                    <p:anim calcmode="lin" valueType="num">
                                      <p:cBhvr>
                                        <p:cTn id="148"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10" fill="hold" nodeType="clickEffect">
                                  <p:stCondLst>
                                    <p:cond delay="0"/>
                                  </p:stCondLst>
                                  <p:childTnLst>
                                    <p:set>
                                      <p:cBhvr>
                                        <p:cTn id="15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53" dur="500"/>
                                        <p:tgtEl>
                                          <p:spTgt spid="3">
                                            <p:txEl>
                                              <p:pRg st="7" end="7"/>
                                            </p:txEl>
                                          </p:spTgt>
                                        </p:tgtEl>
                                      </p:cBhvr>
                                    </p:animEffect>
                                  </p:childTnLst>
                                </p:cTn>
                              </p:par>
                            </p:childTnLst>
                          </p:cTn>
                        </p:par>
                        <p:par>
                          <p:cTn id="154" fill="hold">
                            <p:stCondLst>
                              <p:cond delay="500"/>
                            </p:stCondLst>
                            <p:childTnLst>
                              <p:par>
                                <p:cTn id="155" presetID="14" presetClass="entr" presetSubtype="10" fill="hold" nodeType="afterEffect">
                                  <p:stCondLst>
                                    <p:cond delay="0"/>
                                  </p:stCondLst>
                                  <p:childTnLst>
                                    <p:set>
                                      <p:cBhvr>
                                        <p:cTn id="15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157" dur="500"/>
                                        <p:tgtEl>
                                          <p:spTgt spid="3">
                                            <p:txEl>
                                              <p:pRg st="9" end="9"/>
                                            </p:txEl>
                                          </p:spTgt>
                                        </p:tgtEl>
                                      </p:cBhvr>
                                    </p:animEffect>
                                  </p:childTnLst>
                                </p:cTn>
                              </p:par>
                              <p:par>
                                <p:cTn id="158" presetID="42" presetClass="entr" presetSubtype="0" fill="hold" grpId="0" nodeType="withEffect">
                                  <p:stCondLst>
                                    <p:cond delay="0"/>
                                  </p:stCondLst>
                                  <p:childTnLst>
                                    <p:set>
                                      <p:cBhvr>
                                        <p:cTn id="159" dur="1" fill="hold">
                                          <p:stCondLst>
                                            <p:cond delay="0"/>
                                          </p:stCondLst>
                                        </p:cTn>
                                        <p:tgtEl>
                                          <p:spTgt spid="14"/>
                                        </p:tgtEl>
                                        <p:attrNameLst>
                                          <p:attrName>style.visibility</p:attrName>
                                        </p:attrNameLst>
                                      </p:cBhvr>
                                      <p:to>
                                        <p:strVal val="visible"/>
                                      </p:to>
                                    </p:set>
                                    <p:animEffect transition="in" filter="fade">
                                      <p:cBhvr>
                                        <p:cTn id="160" dur="1000"/>
                                        <p:tgtEl>
                                          <p:spTgt spid="14"/>
                                        </p:tgtEl>
                                      </p:cBhvr>
                                    </p:animEffect>
                                    <p:anim calcmode="lin" valueType="num">
                                      <p:cBhvr>
                                        <p:cTn id="161" dur="1000" fill="hold"/>
                                        <p:tgtEl>
                                          <p:spTgt spid="14"/>
                                        </p:tgtEl>
                                        <p:attrNameLst>
                                          <p:attrName>ppt_x</p:attrName>
                                        </p:attrNameLst>
                                      </p:cBhvr>
                                      <p:tavLst>
                                        <p:tav tm="0">
                                          <p:val>
                                            <p:strVal val="#ppt_x"/>
                                          </p:val>
                                        </p:tav>
                                        <p:tav tm="100000">
                                          <p:val>
                                            <p:strVal val="#ppt_x"/>
                                          </p:val>
                                        </p:tav>
                                      </p:tavLst>
                                    </p:anim>
                                    <p:anim calcmode="lin" valueType="num">
                                      <p:cBhvr>
                                        <p:cTn id="162" dur="1000" fill="hold"/>
                                        <p:tgtEl>
                                          <p:spTgt spid="14"/>
                                        </p:tgtEl>
                                        <p:attrNameLst>
                                          <p:attrName>ppt_y</p:attrName>
                                        </p:attrNameLst>
                                      </p:cBhvr>
                                      <p:tavLst>
                                        <p:tav tm="0">
                                          <p:val>
                                            <p:strVal val="#ppt_y+.1"/>
                                          </p:val>
                                        </p:tav>
                                        <p:tav tm="100000">
                                          <p:val>
                                            <p:strVal val="#ppt_y"/>
                                          </p:val>
                                        </p:tav>
                                      </p:tavLst>
                                    </p:anim>
                                  </p:childTnLst>
                                </p:cTn>
                              </p:par>
                            </p:childTnLst>
                          </p:cTn>
                        </p:par>
                        <p:par>
                          <p:cTn id="163" fill="hold">
                            <p:stCondLst>
                              <p:cond delay="1500"/>
                            </p:stCondLst>
                            <p:childTnLst>
                              <p:par>
                                <p:cTn id="164" presetID="42" presetClass="entr" presetSubtype="0" fill="hold" nodeType="afterEffect">
                                  <p:stCondLst>
                                    <p:cond delay="0"/>
                                  </p:stCondLst>
                                  <p:childTnLst>
                                    <p:set>
                                      <p:cBhvr>
                                        <p:cTn id="165" dur="1" fill="hold">
                                          <p:stCondLst>
                                            <p:cond delay="0"/>
                                          </p:stCondLst>
                                        </p:cTn>
                                        <p:tgtEl>
                                          <p:spTgt spid="1029"/>
                                        </p:tgtEl>
                                        <p:attrNameLst>
                                          <p:attrName>style.visibility</p:attrName>
                                        </p:attrNameLst>
                                      </p:cBhvr>
                                      <p:to>
                                        <p:strVal val="visible"/>
                                      </p:to>
                                    </p:set>
                                    <p:animEffect transition="in" filter="fade">
                                      <p:cBhvr>
                                        <p:cTn id="166" dur="1000"/>
                                        <p:tgtEl>
                                          <p:spTgt spid="1029"/>
                                        </p:tgtEl>
                                      </p:cBhvr>
                                    </p:animEffect>
                                    <p:anim calcmode="lin" valueType="num">
                                      <p:cBhvr>
                                        <p:cTn id="167" dur="1000" fill="hold"/>
                                        <p:tgtEl>
                                          <p:spTgt spid="1029"/>
                                        </p:tgtEl>
                                        <p:attrNameLst>
                                          <p:attrName>ppt_x</p:attrName>
                                        </p:attrNameLst>
                                      </p:cBhvr>
                                      <p:tavLst>
                                        <p:tav tm="0">
                                          <p:val>
                                            <p:strVal val="#ppt_x"/>
                                          </p:val>
                                        </p:tav>
                                        <p:tav tm="100000">
                                          <p:val>
                                            <p:strVal val="#ppt_x"/>
                                          </p:val>
                                        </p:tav>
                                      </p:tavLst>
                                    </p:anim>
                                    <p:anim calcmode="lin" valueType="num">
                                      <p:cBhvr>
                                        <p:cTn id="168" dur="1000" fill="hold"/>
                                        <p:tgtEl>
                                          <p:spTgt spid="1029"/>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1032"/>
                                        </p:tgtEl>
                                        <p:attrNameLst>
                                          <p:attrName>style.visibility</p:attrName>
                                        </p:attrNameLst>
                                      </p:cBhvr>
                                      <p:to>
                                        <p:strVal val="visible"/>
                                      </p:to>
                                    </p:set>
                                    <p:animEffect transition="in" filter="fade">
                                      <p:cBhvr>
                                        <p:cTn id="171" dur="1000"/>
                                        <p:tgtEl>
                                          <p:spTgt spid="1032"/>
                                        </p:tgtEl>
                                      </p:cBhvr>
                                    </p:animEffect>
                                    <p:anim calcmode="lin" valueType="num">
                                      <p:cBhvr>
                                        <p:cTn id="172" dur="1000" fill="hold"/>
                                        <p:tgtEl>
                                          <p:spTgt spid="1032"/>
                                        </p:tgtEl>
                                        <p:attrNameLst>
                                          <p:attrName>ppt_x</p:attrName>
                                        </p:attrNameLst>
                                      </p:cBhvr>
                                      <p:tavLst>
                                        <p:tav tm="0">
                                          <p:val>
                                            <p:strVal val="#ppt_x"/>
                                          </p:val>
                                        </p:tav>
                                        <p:tav tm="100000">
                                          <p:val>
                                            <p:strVal val="#ppt_x"/>
                                          </p:val>
                                        </p:tav>
                                      </p:tavLst>
                                    </p:anim>
                                    <p:anim calcmode="lin" valueType="num">
                                      <p:cBhvr>
                                        <p:cTn id="173" dur="1000" fill="hold"/>
                                        <p:tgtEl>
                                          <p:spTgt spid="1032"/>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9"/>
                                        </p:tgtEl>
                                        <p:attrNameLst>
                                          <p:attrName>style.visibility</p:attrName>
                                        </p:attrNameLst>
                                      </p:cBhvr>
                                      <p:to>
                                        <p:strVal val="visible"/>
                                      </p:to>
                                    </p:set>
                                    <p:animEffect transition="in" filter="fade">
                                      <p:cBhvr>
                                        <p:cTn id="176" dur="1000"/>
                                        <p:tgtEl>
                                          <p:spTgt spid="9"/>
                                        </p:tgtEl>
                                      </p:cBhvr>
                                    </p:animEffect>
                                    <p:anim calcmode="lin" valueType="num">
                                      <p:cBhvr>
                                        <p:cTn id="177" dur="1000" fill="hold"/>
                                        <p:tgtEl>
                                          <p:spTgt spid="9"/>
                                        </p:tgtEl>
                                        <p:attrNameLst>
                                          <p:attrName>ppt_x</p:attrName>
                                        </p:attrNameLst>
                                      </p:cBhvr>
                                      <p:tavLst>
                                        <p:tav tm="0">
                                          <p:val>
                                            <p:strVal val="#ppt_x"/>
                                          </p:val>
                                        </p:tav>
                                        <p:tav tm="100000">
                                          <p:val>
                                            <p:strVal val="#ppt_x"/>
                                          </p:val>
                                        </p:tav>
                                      </p:tavLst>
                                    </p:anim>
                                    <p:anim calcmode="lin" valueType="num">
                                      <p:cBhvr>
                                        <p:cTn id="178" dur="1000" fill="hold"/>
                                        <p:tgtEl>
                                          <p:spTgt spid="9"/>
                                        </p:tgtEl>
                                        <p:attrNameLst>
                                          <p:attrName>ppt_y</p:attrName>
                                        </p:attrNameLst>
                                      </p:cBhvr>
                                      <p:tavLst>
                                        <p:tav tm="0">
                                          <p:val>
                                            <p:strVal val="#ppt_y+.1"/>
                                          </p:val>
                                        </p:tav>
                                        <p:tav tm="100000">
                                          <p:val>
                                            <p:strVal val="#ppt_y"/>
                                          </p:val>
                                        </p:tav>
                                      </p:tavLst>
                                    </p:anim>
                                  </p:childTnLst>
                                </p:cTn>
                              </p:par>
                            </p:childTnLst>
                          </p:cTn>
                        </p:par>
                        <p:par>
                          <p:cTn id="179" fill="hold">
                            <p:stCondLst>
                              <p:cond delay="2500"/>
                            </p:stCondLst>
                            <p:childTnLst>
                              <p:par>
                                <p:cTn id="180" presetID="45" presetClass="entr" presetSubtype="0" fill="hold" nodeType="afterEffect">
                                  <p:stCondLst>
                                    <p:cond delay="0"/>
                                  </p:stCondLst>
                                  <p:childTnLst>
                                    <p:set>
                                      <p:cBhvr>
                                        <p:cTn id="181" dur="1" fill="hold">
                                          <p:stCondLst>
                                            <p:cond delay="0"/>
                                          </p:stCondLst>
                                        </p:cTn>
                                        <p:tgtEl>
                                          <p:spTgt spid="6"/>
                                        </p:tgtEl>
                                        <p:attrNameLst>
                                          <p:attrName>style.visibility</p:attrName>
                                        </p:attrNameLst>
                                      </p:cBhvr>
                                      <p:to>
                                        <p:strVal val="visible"/>
                                      </p:to>
                                    </p:set>
                                    <p:animEffect transition="in" filter="fade">
                                      <p:cBhvr>
                                        <p:cTn id="182" dur="2000"/>
                                        <p:tgtEl>
                                          <p:spTgt spid="6"/>
                                        </p:tgtEl>
                                      </p:cBhvr>
                                    </p:animEffect>
                                    <p:anim calcmode="lin" valueType="num">
                                      <p:cBhvr>
                                        <p:cTn id="183" dur="2000" fill="hold"/>
                                        <p:tgtEl>
                                          <p:spTgt spid="6"/>
                                        </p:tgtEl>
                                        <p:attrNameLst>
                                          <p:attrName>ppt_w</p:attrName>
                                        </p:attrNameLst>
                                      </p:cBhvr>
                                      <p:tavLst>
                                        <p:tav tm="0" fmla="#ppt_w*sin(2.5*pi*$)">
                                          <p:val>
                                            <p:fltVal val="0"/>
                                          </p:val>
                                        </p:tav>
                                        <p:tav tm="100000">
                                          <p:val>
                                            <p:fltVal val="1"/>
                                          </p:val>
                                        </p:tav>
                                      </p:tavLst>
                                    </p:anim>
                                    <p:anim calcmode="lin" valueType="num">
                                      <p:cBhvr>
                                        <p:cTn id="18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4" grpId="0"/>
      <p:bldP spid="11" grpId="0"/>
      <p:bldP spid="12" grpId="0"/>
      <p:bldP spid="13" grpId="0"/>
      <p:bldP spid="19" grpId="0"/>
      <p:bldP spid="28" grpId="0"/>
      <p:bldP spid="37" grpId="0"/>
      <p:bldP spid="2049" grpId="0" animBg="1"/>
      <p:bldP spid="2056"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1525" y="2584450"/>
            <a:ext cx="10515600" cy="1325563"/>
          </a:xfrm>
        </p:spPr>
        <p:txBody>
          <a:bodyPr>
            <a:normAutofit/>
          </a:bodyPr>
          <a:lstStyle/>
          <a:p>
            <a:pPr algn="ctr"/>
            <a:r>
              <a:rPr lang="en-US" b="1" dirty="0" smtClean="0"/>
              <a:t>Meteorological </a:t>
            </a:r>
            <a:r>
              <a:rPr lang="en-US" b="1" dirty="0"/>
              <a:t>satellites and possible coupling of data for dual 3D </a:t>
            </a:r>
            <a:r>
              <a:rPr lang="en-US" b="1" dirty="0" smtClean="0"/>
              <a:t>observations</a:t>
            </a:r>
            <a:endParaRPr lang="en-US" b="1" dirty="0"/>
          </a:p>
        </p:txBody>
      </p:sp>
      <p:sp>
        <p:nvSpPr>
          <p:cNvPr id="3" name="Obdĺžnik 2"/>
          <p:cNvSpPr/>
          <p:nvPr/>
        </p:nvSpPr>
        <p:spPr>
          <a:xfrm>
            <a:off x="0" y="188714"/>
            <a:ext cx="566181" cy="369332"/>
          </a:xfrm>
          <a:prstGeom prst="rect">
            <a:avLst/>
          </a:prstGeom>
        </p:spPr>
        <p:txBody>
          <a:bodyPr wrap="none">
            <a:spAutoFit/>
          </a:bodyPr>
          <a:lstStyle/>
          <a:p>
            <a:r>
              <a:rPr lang="en-US" dirty="0">
                <a:solidFill>
                  <a:srgbClr val="0070C0"/>
                </a:solidFill>
              </a:rPr>
              <a:t>(</a:t>
            </a:r>
            <a:r>
              <a:rPr lang="en-US" dirty="0" smtClean="0">
                <a:solidFill>
                  <a:srgbClr val="0070C0"/>
                </a:solidFill>
              </a:rPr>
              <a:t>C3)</a:t>
            </a:r>
            <a:endParaRPr lang="en-US" dirty="0"/>
          </a:p>
        </p:txBody>
      </p:sp>
      <p:pic>
        <p:nvPicPr>
          <p:cNvPr id="4" name="Picture 2" descr="G:\ECSS2017\CreativeCommons_Attribution_Licen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0" y="596900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02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790574"/>
          </a:xfrm>
        </p:spPr>
        <p:txBody>
          <a:bodyPr>
            <a:normAutofit/>
          </a:bodyPr>
          <a:lstStyle/>
          <a:p>
            <a:r>
              <a:rPr lang="en-US" sz="4000" b="1" dirty="0"/>
              <a:t>Meteosat first generation satellites</a:t>
            </a:r>
          </a:p>
        </p:txBody>
      </p:sp>
      <p:sp>
        <p:nvSpPr>
          <p:cNvPr id="3" name="Zástupný symbol obsahu 2"/>
          <p:cNvSpPr>
            <a:spLocks noGrp="1"/>
          </p:cNvSpPr>
          <p:nvPr>
            <p:ph idx="1"/>
          </p:nvPr>
        </p:nvSpPr>
        <p:spPr>
          <a:xfrm>
            <a:off x="830580" y="977075"/>
            <a:ext cx="10515600" cy="2794825"/>
          </a:xfrm>
        </p:spPr>
        <p:txBody>
          <a:bodyPr/>
          <a:lstStyle/>
          <a:p>
            <a:r>
              <a:rPr lang="en-US" dirty="0"/>
              <a:t>MVIRI instrument with 3 spectral channels and 5 or 2.5 km resolution</a:t>
            </a:r>
          </a:p>
          <a:p>
            <a:endParaRPr lang="en-US" dirty="0"/>
          </a:p>
          <a:p>
            <a:r>
              <a:rPr lang="en-US" dirty="0"/>
              <a:t>Meteosat 5 IODC at 63E from June 1998 – April 2007</a:t>
            </a:r>
          </a:p>
          <a:p>
            <a:r>
              <a:rPr lang="en-US" dirty="0"/>
              <a:t>Meteosat 7 IODC at 57E from December 2006 to March 2017 (drift of satellite from 10 to 57E during August-November 2006)</a:t>
            </a:r>
          </a:p>
          <a:p>
            <a:pPr lvl="1"/>
            <a:r>
              <a:rPr lang="en-US" dirty="0"/>
              <a:t>Overlapping operational period from December 2006 to April 2007</a:t>
            </a:r>
          </a:p>
        </p:txBody>
      </p:sp>
      <p:sp>
        <p:nvSpPr>
          <p:cNvPr id="4" name="BlokTextu 3"/>
          <p:cNvSpPr txBox="1"/>
          <p:nvPr/>
        </p:nvSpPr>
        <p:spPr>
          <a:xfrm>
            <a:off x="0" y="188238"/>
            <a:ext cx="740908" cy="369332"/>
          </a:xfrm>
          <a:prstGeom prst="rect">
            <a:avLst/>
          </a:prstGeom>
          <a:noFill/>
        </p:spPr>
        <p:txBody>
          <a:bodyPr wrap="none" rtlCol="0">
            <a:spAutoFit/>
          </a:bodyPr>
          <a:lstStyle/>
          <a:p>
            <a:r>
              <a:rPr lang="en-US" dirty="0">
                <a:solidFill>
                  <a:srgbClr val="0070C0"/>
                </a:solidFill>
              </a:rPr>
              <a:t>(C3.1)</a:t>
            </a:r>
          </a:p>
        </p:txBody>
      </p:sp>
      <p:pic>
        <p:nvPicPr>
          <p:cNvPr id="1026" name="Picture 2" descr="G:\c\MSGIODC\Met-5-7\Google-A-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383" y="4209980"/>
            <a:ext cx="3466960" cy="26002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c\MSGIODC\Met-5-7\Google-L-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38" y="4209980"/>
            <a:ext cx="3466960" cy="2600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c\MSGIODC\Met-5-7\Googl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826" y="4209980"/>
            <a:ext cx="3466960" cy="2600220"/>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863638" y="3867080"/>
            <a:ext cx="3461918" cy="369332"/>
          </a:xfrm>
          <a:prstGeom prst="rect">
            <a:avLst/>
          </a:prstGeom>
          <a:noFill/>
        </p:spPr>
        <p:txBody>
          <a:bodyPr wrap="square" rtlCol="0">
            <a:spAutoFit/>
          </a:bodyPr>
          <a:lstStyle/>
          <a:p>
            <a:pPr algn="ctr"/>
            <a:r>
              <a:rPr lang="en-US" dirty="0"/>
              <a:t>Meteosat 7, 57°E</a:t>
            </a:r>
          </a:p>
        </p:txBody>
      </p:sp>
      <p:sp>
        <p:nvSpPr>
          <p:cNvPr id="9" name="BlokTextu 8"/>
          <p:cNvSpPr txBox="1"/>
          <p:nvPr/>
        </p:nvSpPr>
        <p:spPr>
          <a:xfrm>
            <a:off x="4423868" y="3867080"/>
            <a:ext cx="3461918" cy="369332"/>
          </a:xfrm>
          <a:prstGeom prst="rect">
            <a:avLst/>
          </a:prstGeom>
          <a:noFill/>
        </p:spPr>
        <p:txBody>
          <a:bodyPr wrap="square" rtlCol="0">
            <a:spAutoFit/>
          </a:bodyPr>
          <a:lstStyle/>
          <a:p>
            <a:pPr algn="ctr"/>
            <a:r>
              <a:rPr lang="en-US" dirty="0"/>
              <a:t>Meteosat 5, 63°E</a:t>
            </a:r>
          </a:p>
        </p:txBody>
      </p:sp>
      <p:sp>
        <p:nvSpPr>
          <p:cNvPr id="10" name="BlokTextu 9"/>
          <p:cNvSpPr txBox="1"/>
          <p:nvPr/>
        </p:nvSpPr>
        <p:spPr>
          <a:xfrm>
            <a:off x="7964425" y="3867080"/>
            <a:ext cx="3461918" cy="369332"/>
          </a:xfrm>
          <a:prstGeom prst="rect">
            <a:avLst/>
          </a:prstGeom>
          <a:noFill/>
        </p:spPr>
        <p:txBody>
          <a:bodyPr wrap="square" rtlCol="0">
            <a:spAutoFit/>
          </a:bodyPr>
          <a:lstStyle/>
          <a:p>
            <a:pPr algn="ctr"/>
            <a:r>
              <a:rPr lang="en-US" dirty="0"/>
              <a:t>Meteosat 7&amp;5 3D-anaglyph</a:t>
            </a:r>
          </a:p>
        </p:txBody>
      </p:sp>
      <p:pic>
        <p:nvPicPr>
          <p:cNvPr id="11" name="Picture 2" descr="G:\ECSS2017\CreativeCommons_Attribution_Licens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23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114" t="8427" r="18114" b="8427"/>
          <a:stretch/>
        </p:blipFill>
        <p:spPr bwMode="auto">
          <a:xfrm>
            <a:off x="6284458" y="1562846"/>
            <a:ext cx="5377611" cy="52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106" t="8414" r="18106" b="8414"/>
          <a:stretch/>
        </p:blipFill>
        <p:spPr bwMode="auto">
          <a:xfrm>
            <a:off x="6284458" y="1561354"/>
            <a:ext cx="5378400" cy="525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8110" t="8425" r="18110" b="8425"/>
          <a:stretch/>
        </p:blipFill>
        <p:spPr bwMode="auto">
          <a:xfrm>
            <a:off x="6285238" y="1562848"/>
            <a:ext cx="5377620" cy="525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BlokTextu 15"/>
          <p:cNvSpPr txBox="1"/>
          <p:nvPr/>
        </p:nvSpPr>
        <p:spPr>
          <a:xfrm>
            <a:off x="457208" y="1617209"/>
            <a:ext cx="3722000" cy="369332"/>
          </a:xfrm>
          <a:prstGeom prst="rect">
            <a:avLst/>
          </a:prstGeom>
          <a:noFill/>
        </p:spPr>
        <p:txBody>
          <a:bodyPr wrap="square" rtlCol="0">
            <a:spAutoFit/>
          </a:bodyPr>
          <a:lstStyle/>
          <a:p>
            <a:r>
              <a:rPr lang="en-US" dirty="0"/>
              <a:t>Meteosat 7, 57°E 1.3.2007 09:00 UTC</a:t>
            </a:r>
          </a:p>
        </p:txBody>
      </p:sp>
      <p:sp>
        <p:nvSpPr>
          <p:cNvPr id="17" name="BlokTextu 16"/>
          <p:cNvSpPr txBox="1"/>
          <p:nvPr/>
        </p:nvSpPr>
        <p:spPr>
          <a:xfrm>
            <a:off x="457200" y="3319140"/>
            <a:ext cx="3721998" cy="369332"/>
          </a:xfrm>
          <a:prstGeom prst="rect">
            <a:avLst/>
          </a:prstGeom>
          <a:noFill/>
        </p:spPr>
        <p:txBody>
          <a:bodyPr wrap="square" rtlCol="0">
            <a:spAutoFit/>
          </a:bodyPr>
          <a:lstStyle/>
          <a:p>
            <a:r>
              <a:rPr lang="en-US" dirty="0"/>
              <a:t>Meteosat 5, 63°E 1.3.2007 09:00 UTC</a:t>
            </a:r>
          </a:p>
        </p:txBody>
      </p:sp>
      <p:sp>
        <p:nvSpPr>
          <p:cNvPr id="18" name="BlokTextu 17"/>
          <p:cNvSpPr txBox="1"/>
          <p:nvPr/>
        </p:nvSpPr>
        <p:spPr>
          <a:xfrm>
            <a:off x="457192" y="5029402"/>
            <a:ext cx="3722006" cy="369332"/>
          </a:xfrm>
          <a:prstGeom prst="rect">
            <a:avLst/>
          </a:prstGeom>
          <a:noFill/>
        </p:spPr>
        <p:txBody>
          <a:bodyPr wrap="square" rtlCol="0">
            <a:spAutoFit/>
          </a:bodyPr>
          <a:lstStyle/>
          <a:p>
            <a:r>
              <a:rPr lang="en-US" dirty="0"/>
              <a:t>3D-anaglyph  1.3.2007 09:00 UTC</a:t>
            </a:r>
          </a:p>
        </p:txBody>
      </p:sp>
      <p:sp>
        <p:nvSpPr>
          <p:cNvPr id="7" name="BlokTextu 6"/>
          <p:cNvSpPr txBox="1"/>
          <p:nvPr/>
        </p:nvSpPr>
        <p:spPr>
          <a:xfrm>
            <a:off x="457200" y="882649"/>
            <a:ext cx="8802410" cy="646331"/>
          </a:xfrm>
          <a:prstGeom prst="rect">
            <a:avLst/>
          </a:prstGeom>
          <a:noFill/>
        </p:spPr>
        <p:txBody>
          <a:bodyPr wrap="none" rtlCol="0">
            <a:spAutoFit/>
          </a:bodyPr>
          <a:lstStyle/>
          <a:p>
            <a:r>
              <a:rPr lang="en-US" dirty="0"/>
              <a:t>In this case t</a:t>
            </a:r>
            <a:r>
              <a:rPr lang="en-US" dirty="0" smtClean="0"/>
              <a:t>he </a:t>
            </a:r>
            <a:r>
              <a:rPr lang="en-US" dirty="0"/>
              <a:t>Earth surface </a:t>
            </a:r>
            <a:r>
              <a:rPr lang="en-US" dirty="0" smtClean="0"/>
              <a:t>spherical shape can be </a:t>
            </a:r>
            <a:r>
              <a:rPr lang="en-US" dirty="0"/>
              <a:t>only observed.</a:t>
            </a:r>
          </a:p>
          <a:p>
            <a:r>
              <a:rPr lang="en-US" dirty="0"/>
              <a:t>Atmosphere layer is too thin against pixel resolution for measurable parallax shifts of clouds.</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16" y="1916124"/>
            <a:ext cx="1864767" cy="139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216" y="3627803"/>
            <a:ext cx="1894199" cy="142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16" y="5351109"/>
            <a:ext cx="1894199" cy="142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p:cNvSpPr>
            <a:spLocks noGrp="1"/>
          </p:cNvSpPr>
          <p:nvPr>
            <p:ph type="title"/>
          </p:nvPr>
        </p:nvSpPr>
        <p:spPr>
          <a:xfrm>
            <a:off x="838200" y="1"/>
            <a:ext cx="10515600" cy="790574"/>
          </a:xfrm>
        </p:spPr>
        <p:txBody>
          <a:bodyPr>
            <a:normAutofit/>
          </a:bodyPr>
          <a:lstStyle/>
          <a:p>
            <a:r>
              <a:rPr lang="en-US" sz="4000" b="1" dirty="0"/>
              <a:t>Meteosat first generation satellites</a:t>
            </a:r>
          </a:p>
        </p:txBody>
      </p:sp>
      <p:sp>
        <p:nvSpPr>
          <p:cNvPr id="19" name="BlokTextu 18"/>
          <p:cNvSpPr txBox="1"/>
          <p:nvPr/>
        </p:nvSpPr>
        <p:spPr>
          <a:xfrm>
            <a:off x="0" y="188238"/>
            <a:ext cx="740908" cy="369332"/>
          </a:xfrm>
          <a:prstGeom prst="rect">
            <a:avLst/>
          </a:prstGeom>
          <a:noFill/>
        </p:spPr>
        <p:txBody>
          <a:bodyPr wrap="none" rtlCol="0">
            <a:spAutoFit/>
          </a:bodyPr>
          <a:lstStyle/>
          <a:p>
            <a:r>
              <a:rPr lang="en-US" dirty="0">
                <a:solidFill>
                  <a:srgbClr val="0070C0"/>
                </a:solidFill>
              </a:rPr>
              <a:t>(C3.1)</a:t>
            </a:r>
          </a:p>
        </p:txBody>
      </p:sp>
      <p:pic>
        <p:nvPicPr>
          <p:cNvPr id="14" name="Picture 4" descr="G:\c\MSGIODC\AnaglyphGlasses\Pictogram for imag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577" y="3189468"/>
            <a:ext cx="1160971" cy="66677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Rovná spojovacia šípka 19"/>
          <p:cNvCxnSpPr/>
          <p:nvPr/>
        </p:nvCxnSpPr>
        <p:spPr>
          <a:xfrm>
            <a:off x="1914525" y="2505075"/>
            <a:ext cx="2943225" cy="68439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21" name="Rovná spojovacia šípka 20"/>
          <p:cNvCxnSpPr/>
          <p:nvPr/>
        </p:nvCxnSpPr>
        <p:spPr>
          <a:xfrm flipV="1">
            <a:off x="1914525" y="3681093"/>
            <a:ext cx="2943225" cy="67415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descr="G:\ECSS2017\CreativeCommons_Attribution_Licens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000" y="0"/>
            <a:ext cx="25400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9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fade">
                                      <p:cBhvr>
                                        <p:cTn id="26" dur="500"/>
                                        <p:tgtEl>
                                          <p:spTgt spid="20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par>
                                <p:cTn id="35" presetID="22" presetClass="entr" presetSubtype="8"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TM03457452[[fn=Nadpozemské]]</Template>
  <TotalTime>3969</TotalTime>
  <Words>4087</Words>
  <Application>Microsoft Office PowerPoint</Application>
  <PresentationFormat>Vlastná</PresentationFormat>
  <Paragraphs>709</Paragraphs>
  <Slides>57</Slides>
  <Notes>1</Notes>
  <HiddenSlides>0</HiddenSlides>
  <MMClips>1</MMClips>
  <ScaleCrop>false</ScaleCrop>
  <HeadingPairs>
    <vt:vector size="4" baseType="variant">
      <vt:variant>
        <vt:lpstr>Motív</vt:lpstr>
      </vt:variant>
      <vt:variant>
        <vt:i4>1</vt:i4>
      </vt:variant>
      <vt:variant>
        <vt:lpstr>Nadpisy snímok</vt:lpstr>
      </vt:variant>
      <vt:variant>
        <vt:i4>57</vt:i4>
      </vt:variant>
    </vt:vector>
  </HeadingPairs>
  <TitlesOfParts>
    <vt:vector size="58" baseType="lpstr">
      <vt:lpstr>Motív balíka Office</vt:lpstr>
      <vt:lpstr>Potential of stereoscopic imagery based on Meteosat Second Generation satellites</vt:lpstr>
      <vt:lpstr>Content</vt:lpstr>
      <vt:lpstr>Historical notes about satellite stereoscopic imagery</vt:lpstr>
      <vt:lpstr>Historical notes about satellite stereoscopic imagery</vt:lpstr>
      <vt:lpstr>General notes about stereoscopic vision principles</vt:lpstr>
      <vt:lpstr>Stereoscopic vision possibilities</vt:lpstr>
      <vt:lpstr>Meteorological satellites and possible coupling of data for dual 3D observations</vt:lpstr>
      <vt:lpstr>Meteosat first generation satellites</vt:lpstr>
      <vt:lpstr>Meteosat first generation satellites</vt:lpstr>
      <vt:lpstr>Meteosat second generation satellites Basic service and IODC</vt:lpstr>
      <vt:lpstr>Considerations about optimal satellite positions and scan strategy</vt:lpstr>
      <vt:lpstr>Considerations about optimal satellite positions and scan strategy</vt:lpstr>
      <vt:lpstr>Prezentácia programu PowerPoint</vt:lpstr>
      <vt:lpstr>Prezentácia programu PowerPoint</vt:lpstr>
      <vt:lpstr>Prezentácia programu PowerPoint</vt:lpstr>
      <vt:lpstr>Prezentácia programu PowerPoint</vt:lpstr>
      <vt:lpstr>3D color anaglyphs from RGB composites: 4.10.2016 10:45 UTC</vt:lpstr>
      <vt:lpstr>3D color anaglyphs from RGB composites: 4.10.2016 10:45 UTC</vt:lpstr>
      <vt:lpstr>3D color anaglyphs from RGB composites: 4.10.2016 10:45 UTC</vt:lpstr>
      <vt:lpstr>3D color anaglyphs from RGB composites: 4.10.2016 10:45 UTC</vt:lpstr>
      <vt:lpstr>3D color anaglyphs from RGB composites: 4.10.2016 10:45 UTC</vt:lpstr>
      <vt:lpstr>3D color anaglyphs from RGB composites: 4.10.2016 10:45 UTC</vt:lpstr>
      <vt:lpstr>3D color anaglyphs from RGB composites: 4.10.2016 10:45 UTC</vt:lpstr>
      <vt:lpstr>3D color anaglyphs from RGB composites: 4.10.2016 10:45 UTC  - evaluation of RGB composites applicable as anaglyph images:</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Dual parallax measurement and cloud top estimation based on dual MSG satellites observations can be done according following steps:</vt:lpstr>
      <vt:lpstr>Dual parallax measurement and cloud top estimation based on dual MSG satellites observations can be done according following steps:</vt:lpstr>
      <vt:lpstr>Dual parallax measurement and cloud top estimation based on dual MSG satellites observations can be done according following steps:</vt:lpstr>
      <vt:lpstr>Dual parallax measurement and cloud top estimation based on dual MSG satellites observations can be done according following steps:</vt:lpstr>
      <vt:lpstr>Clouds over Greece 5.2.2017 07:00 UTC Measured height values: 10.1, 8.0, 7.0, 2.7, 6.7 km </vt:lpstr>
      <vt:lpstr>Prezentácia programu PowerPoint</vt:lpstr>
      <vt:lpstr>Prezentácia programu PowerPoint</vt:lpstr>
      <vt:lpstr>Prezentácia programu PowerPoint</vt:lpstr>
      <vt:lpstr>Basic assumptions of proposed method:</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MSGProc  (+IODC) Version 4.1.5 Satellites: MSG-1,2,3,4 Nominal positions: 0°, 9.5°E, 41.5°E  Quick installation guide</dc:title>
  <dc:creator>Ján Kaňák</dc:creator>
  <cp:lastModifiedBy>Jan Kanak</cp:lastModifiedBy>
  <cp:revision>243</cp:revision>
  <dcterms:created xsi:type="dcterms:W3CDTF">2017-02-04T09:29:35Z</dcterms:created>
  <dcterms:modified xsi:type="dcterms:W3CDTF">2017-10-23T18:43:38Z</dcterms:modified>
</cp:coreProperties>
</file>