
<file path=[Content_Types].xml><?xml version="1.0" encoding="utf-8"?>
<Types xmlns="http://schemas.openxmlformats.org/package/2006/content-types">
  <Default Extension="png" ContentType="image/png"/>
  <Default Extension="jpeg" ContentType="image/jpeg"/>
  <Default Extension="mov" ContentType="video/quicktime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  <p:sldMasterId id="2147483992" r:id="rId2"/>
  </p:sldMasterIdLst>
  <p:notesMasterIdLst>
    <p:notesMasterId r:id="rId16"/>
  </p:notesMasterIdLst>
  <p:sldIdLst>
    <p:sldId id="257" r:id="rId3"/>
    <p:sldId id="258" r:id="rId4"/>
    <p:sldId id="259" r:id="rId5"/>
    <p:sldId id="262" r:id="rId6"/>
    <p:sldId id="260" r:id="rId7"/>
    <p:sldId id="270" r:id="rId8"/>
    <p:sldId id="272" r:id="rId9"/>
    <p:sldId id="271" r:id="rId10"/>
    <p:sldId id="265" r:id="rId11"/>
    <p:sldId id="273" r:id="rId12"/>
    <p:sldId id="266" r:id="rId13"/>
    <p:sldId id="261" r:id="rId14"/>
    <p:sldId id="267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129" autoAdjust="0"/>
    <p:restoredTop sz="94660"/>
  </p:normalViewPr>
  <p:slideViewPr>
    <p:cSldViewPr snapToGrid="0">
      <p:cViewPr varScale="1">
        <p:scale>
          <a:sx n="80" d="100"/>
          <a:sy n="80" d="100"/>
        </p:scale>
        <p:origin x="888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7E9AB04-6ADC-4D48-B7EB-20AFA89ABD8D}" type="datetimeFigureOut">
              <a:rPr lang="en-US" smtClean="0"/>
              <a:t>11/13/2019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F0E994-9469-4FE7-99F1-5907B72AC2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25561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8C3057-D8C7-3446-9A91-8A752B787481}" type="slidenum">
              <a:rPr lang="en-US" smtClean="0">
                <a:solidFill>
                  <a:prstClr val="black"/>
                </a:solidFill>
              </a:rPr>
              <a:pPr/>
              <a:t>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03572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Also tested the impact of a </a:t>
            </a:r>
            <a:r>
              <a:rPr lang="en-US" dirty="0" err="1" smtClean="0"/>
              <a:t>WoFS</a:t>
            </a:r>
            <a:r>
              <a:rPr lang="en-US" dirty="0" smtClean="0"/>
              <a:t> training activity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F0E994-9469-4FE7-99F1-5907B72AC21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07494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9CB65-3AC3-4AE8-A24C-3DB8D9952C57}" type="datetimeFigureOut">
              <a:rPr lang="en-US" smtClean="0"/>
              <a:t>11/13/2019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63FA72-D7AF-4E39-AFB7-11847B2AB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21398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9CB65-3AC3-4AE8-A24C-3DB8D9952C57}" type="datetimeFigureOut">
              <a:rPr lang="en-US" smtClean="0"/>
              <a:t>11/13/2019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63FA72-D7AF-4E39-AFB7-11847B2AB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2655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9CB65-3AC3-4AE8-A24C-3DB8D9952C57}" type="datetimeFigureOut">
              <a:rPr lang="en-US" smtClean="0"/>
              <a:t>11/13/2019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63FA72-D7AF-4E39-AFB7-11847B2AB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91832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 Three Pictures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Placeholder 12" descr="BlueDome_w_scud.psd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15"/>
          <a:stretch/>
        </p:blipFill>
        <p:spPr>
          <a:xfrm>
            <a:off x="1" y="-9339"/>
            <a:ext cx="2978859" cy="4281714"/>
          </a:xfrm>
          <a:prstGeom prst="rect">
            <a:avLst/>
          </a:prstGeom>
        </p:spPr>
      </p:pic>
      <p:pic>
        <p:nvPicPr>
          <p:cNvPr id="13" name="Picture Placeholder 11" descr="090605_Wyoming6_Coniglio.psd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15"/>
          <a:stretch/>
        </p:blipFill>
        <p:spPr>
          <a:xfrm>
            <a:off x="3092007" y="-9339"/>
            <a:ext cx="6007988" cy="4281714"/>
          </a:xfrm>
          <a:prstGeom prst="rect">
            <a:avLst/>
          </a:prstGeom>
        </p:spPr>
      </p:pic>
      <p:pic>
        <p:nvPicPr>
          <p:cNvPr id="14" name="Picture Placeholder 13" descr="15764.psd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213141" y="2927"/>
            <a:ext cx="2978859" cy="42723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" y="4295144"/>
            <a:ext cx="12191999" cy="1162085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algn="r">
              <a:defRPr sz="320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36645" y="5457226"/>
            <a:ext cx="7455355" cy="139913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spcBef>
                <a:spcPct val="0"/>
              </a:spcBef>
              <a:buNone/>
              <a:defRPr sz="180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</a:t>
            </a:r>
            <a:endParaRPr dirty="0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286205" y="6032501"/>
            <a:ext cx="3302001" cy="698500"/>
            <a:chOff x="1823332" y="6023429"/>
            <a:chExt cx="2476501" cy="698500"/>
          </a:xfrm>
        </p:grpSpPr>
        <p:pic>
          <p:nvPicPr>
            <p:cNvPr id="4" name="Picture 3" descr="noaa_wt.png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713204" y="6023429"/>
              <a:ext cx="696758" cy="698500"/>
            </a:xfrm>
            <a:prstGeom prst="rect">
              <a:avLst/>
            </a:prstGeom>
          </p:spPr>
        </p:pic>
        <p:pic>
          <p:nvPicPr>
            <p:cNvPr id="5" name="Picture 4" descr="US-DeptOfCommerce-Seal.png"/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23332" y="6032501"/>
              <a:ext cx="680357" cy="680357"/>
            </a:xfrm>
            <a:prstGeom prst="rect">
              <a:avLst/>
            </a:prstGeom>
          </p:spPr>
        </p:pic>
        <p:pic>
          <p:nvPicPr>
            <p:cNvPr id="6" name="Picture 5" descr="universal_gold_b.png"/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19476" y="6032501"/>
              <a:ext cx="680357" cy="68035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8223983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7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7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9CB65-3AC3-4AE8-A24C-3DB8D9952C57}" type="datetimeFigureOut">
              <a:rPr lang="en-US" smtClean="0"/>
              <a:t>11/13/2019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63FA72-D7AF-4E39-AFB7-11847B2AB44E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9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4434829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9CB65-3AC3-4AE8-A24C-3DB8D9952C57}" type="datetimeFigureOut">
              <a:rPr lang="en-US" smtClean="0"/>
              <a:t>11/13/2019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63FA72-D7AF-4E39-AFB7-11847B2AB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908730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7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7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9CB65-3AC3-4AE8-A24C-3DB8D9952C57}" type="datetimeFigureOut">
              <a:rPr lang="en-US" smtClean="0"/>
              <a:t>11/13/2019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63FA72-D7AF-4E39-AFB7-11847B2AB44E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9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7131768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5"/>
            <a:ext cx="10058400" cy="14507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1845734"/>
            <a:ext cx="4937760" cy="402336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7"/>
            <a:ext cx="4937760" cy="4023359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9CB65-3AC3-4AE8-A24C-3DB8D9952C57}" type="datetimeFigureOut">
              <a:rPr lang="en-US" smtClean="0"/>
              <a:t>11/13/2019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63FA72-D7AF-4E39-AFB7-11847B2AB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7096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5"/>
            <a:ext cx="10058400" cy="14507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28676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28676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9CB65-3AC3-4AE8-A24C-3DB8D9952C57}" type="datetimeFigureOut">
              <a:rPr lang="en-US" smtClean="0"/>
              <a:t>11/13/2019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63FA72-D7AF-4E39-AFB7-11847B2AB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33525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9CB65-3AC3-4AE8-A24C-3DB8D9952C57}" type="datetimeFigureOut">
              <a:rPr lang="en-US" smtClean="0"/>
              <a:t>11/13/2019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63FA72-D7AF-4E39-AFB7-11847B2AB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171270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7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7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9CB65-3AC3-4AE8-A24C-3DB8D9952C57}" type="datetimeFigureOut">
              <a:rPr lang="en-US" smtClean="0"/>
              <a:t>11/13/2019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63FA72-D7AF-4E39-AFB7-11847B2AB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9996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9CB65-3AC3-4AE8-A24C-3DB8D9952C57}" type="datetimeFigureOut">
              <a:rPr lang="en-US" smtClean="0"/>
              <a:t>11/13/2019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63FA72-D7AF-4E39-AFB7-11847B2AB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579977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8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13650" y="731520"/>
            <a:ext cx="6679191" cy="52578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3" y="6459787"/>
            <a:ext cx="2618511" cy="365125"/>
          </a:xfrm>
        </p:spPr>
        <p:txBody>
          <a:bodyPr/>
          <a:lstStyle>
            <a:lvl1pPr algn="l">
              <a:defRPr/>
            </a:lvl1pPr>
          </a:lstStyle>
          <a:p>
            <a:fld id="{4C49CB65-3AC3-4AE8-A24C-3DB8D9952C57}" type="datetimeFigureOut">
              <a:rPr lang="en-US" smtClean="0"/>
              <a:t>11/13/2019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7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463FA72-D7AF-4E39-AFB7-11847B2AB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046383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7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9360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7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79" y="5907024"/>
            <a:ext cx="10119360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9CB65-3AC3-4AE8-A24C-3DB8D9952C57}" type="datetimeFigureOut">
              <a:rPr lang="en-US" smtClean="0"/>
              <a:t>11/13/2019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63FA72-D7AF-4E39-AFB7-11847B2AB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212231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9CB65-3AC3-4AE8-A24C-3DB8D9952C57}" type="datetimeFigureOut">
              <a:rPr lang="en-US" smtClean="0"/>
              <a:t>11/13/2019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63FA72-D7AF-4E39-AFB7-11847B2AB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359047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7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7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414780"/>
            <a:ext cx="2628900" cy="575742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414779"/>
            <a:ext cx="7734300" cy="5757420"/>
          </a:xfrm>
        </p:spPr>
        <p:txBody>
          <a:bodyPr vert="eaVert" lIns="45720" tIns="0" rIns="45720" bIns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9CB65-3AC3-4AE8-A24C-3DB8D9952C57}" type="datetimeFigureOut">
              <a:rPr lang="en-US" smtClean="0"/>
              <a:t>11/13/2019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63FA72-D7AF-4E39-AFB7-11847B2AB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392401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9CB65-3AC3-4AE8-A24C-3DB8D9952C57}" type="datetimeFigureOut">
              <a:rPr lang="en-US" smtClean="0"/>
              <a:t>11/13/2019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63FA72-D7AF-4E39-AFB7-11847B2AB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4985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9CB65-3AC3-4AE8-A24C-3DB8D9952C57}" type="datetimeFigureOut">
              <a:rPr lang="en-US" smtClean="0"/>
              <a:t>11/13/2019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63FA72-D7AF-4E39-AFB7-11847B2AB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39291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9CB65-3AC3-4AE8-A24C-3DB8D9952C57}" type="datetimeFigureOut">
              <a:rPr lang="en-US" smtClean="0"/>
              <a:t>11/13/2019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63FA72-D7AF-4E39-AFB7-11847B2AB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19260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9CB65-3AC3-4AE8-A24C-3DB8D9952C57}" type="datetimeFigureOut">
              <a:rPr lang="en-US" smtClean="0"/>
              <a:t>11/13/2019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63FA72-D7AF-4E39-AFB7-11847B2AB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47457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9CB65-3AC3-4AE8-A24C-3DB8D9952C57}" type="datetimeFigureOut">
              <a:rPr lang="en-US" smtClean="0"/>
              <a:t>11/13/2019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63FA72-D7AF-4E39-AFB7-11847B2AB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65115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9CB65-3AC3-4AE8-A24C-3DB8D9952C57}" type="datetimeFigureOut">
              <a:rPr lang="en-US" smtClean="0"/>
              <a:t>11/13/2019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63FA72-D7AF-4E39-AFB7-11847B2AB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64832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9CB65-3AC3-4AE8-A24C-3DB8D9952C57}" type="datetimeFigureOut">
              <a:rPr lang="en-US" smtClean="0"/>
              <a:t>11/13/2019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63FA72-D7AF-4E39-AFB7-11847B2AB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01338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49CB65-3AC3-4AE8-A24C-3DB8D9952C57}" type="datetimeFigureOut">
              <a:rPr lang="en-US" smtClean="0"/>
              <a:t>11/13/2019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63FA72-D7AF-4E39-AFB7-11847B2AB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13481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" y="6334316"/>
            <a:ext cx="12192001" cy="65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5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79" y="1845734"/>
            <a:ext cx="10058401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2" y="6459787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4C49CB65-3AC3-4AE8-A24C-3DB8D9952C57}" type="datetimeFigureOut">
              <a:rPr lang="en-US" smtClean="0"/>
              <a:t>11/13/2019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6" y="6459787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60" y="6459787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1463FA72-D7AF-4E39-AFB7-11847B2AB44E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918458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3" r:id="rId1"/>
    <p:sldLayoutId id="2147483994" r:id="rId2"/>
    <p:sldLayoutId id="2147483995" r:id="rId3"/>
    <p:sldLayoutId id="2147483996" r:id="rId4"/>
    <p:sldLayoutId id="2147483997" r:id="rId5"/>
    <p:sldLayoutId id="2147483998" r:id="rId6"/>
    <p:sldLayoutId id="2147483999" r:id="rId7"/>
    <p:sldLayoutId id="2147484000" r:id="rId8"/>
    <p:sldLayoutId id="2147484001" r:id="rId9"/>
    <p:sldLayoutId id="2147484002" r:id="rId10"/>
    <p:sldLayoutId id="2147484003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g"/><Relationship Id="rId13" Type="http://schemas.openxmlformats.org/officeDocument/2006/relationships/image" Target="../media/image18.jpeg"/><Relationship Id="rId3" Type="http://schemas.openxmlformats.org/officeDocument/2006/relationships/image" Target="../media/image8.jpeg"/><Relationship Id="rId7" Type="http://schemas.openxmlformats.org/officeDocument/2006/relationships/image" Target="../media/image12.png"/><Relationship Id="rId12" Type="http://schemas.openxmlformats.org/officeDocument/2006/relationships/image" Target="../media/image1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png"/><Relationship Id="rId11" Type="http://schemas.openxmlformats.org/officeDocument/2006/relationships/image" Target="../media/image16.tiff"/><Relationship Id="rId5" Type="http://schemas.openxmlformats.org/officeDocument/2006/relationships/image" Target="../media/image10.png"/><Relationship Id="rId15" Type="http://schemas.openxmlformats.org/officeDocument/2006/relationships/image" Target="../media/image20.jpeg"/><Relationship Id="rId10" Type="http://schemas.openxmlformats.org/officeDocument/2006/relationships/image" Target="../media/image15.jpg"/><Relationship Id="rId4" Type="http://schemas.openxmlformats.org/officeDocument/2006/relationships/image" Target="../media/image9.png"/><Relationship Id="rId9" Type="http://schemas.openxmlformats.org/officeDocument/2006/relationships/image" Target="../media/image14.jpg"/><Relationship Id="rId14" Type="http://schemas.openxmlformats.org/officeDocument/2006/relationships/image" Target="../media/image19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hyperlink" Target="https://hwt.nssl.noaa.gov/sfe/2019/docs/HWT_SFE_2019_Prelim_Findings_FINAL.pdf" TargetMode="External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hyperlink" Target="https://journals.ametsoc.org/doi/10.1175/BAMS-D-16-0309.1?mobileUi=0" TargetMode="External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25990" y="4305793"/>
            <a:ext cx="9171348" cy="1320073"/>
          </a:xfrm>
        </p:spPr>
        <p:txBody>
          <a:bodyPr>
            <a:normAutofit/>
          </a:bodyPr>
          <a:lstStyle/>
          <a:p>
            <a:pPr algn="l"/>
            <a:r>
              <a:rPr lang="en-US" sz="3600" b="1" dirty="0"/>
              <a:t>The 2019 NOAA/Hazardous Weather Testbed Spring Forecasting Experiment</a:t>
            </a:r>
          </a:p>
        </p:txBody>
      </p:sp>
      <p:sp>
        <p:nvSpPr>
          <p:cNvPr id="8" name="Subtitle 7"/>
          <p:cNvSpPr>
            <a:spLocks noGrp="1"/>
          </p:cNvSpPr>
          <p:nvPr>
            <p:ph type="subTitle" idx="1"/>
          </p:nvPr>
        </p:nvSpPr>
        <p:spPr>
          <a:xfrm>
            <a:off x="7361407" y="5161167"/>
            <a:ext cx="4805104" cy="2035629"/>
          </a:xfrm>
        </p:spPr>
        <p:txBody>
          <a:bodyPr/>
          <a:lstStyle/>
          <a:p>
            <a:r>
              <a:rPr lang="en-US" sz="1050" b="1" dirty="0"/>
              <a:t>B. T. Gallo</a:t>
            </a:r>
            <a:r>
              <a:rPr lang="en-US" sz="1050" b="1" baseline="30000" dirty="0"/>
              <a:t>1,2</a:t>
            </a:r>
            <a:r>
              <a:rPr lang="en-US" sz="1050" b="1" dirty="0"/>
              <a:t>, </a:t>
            </a:r>
            <a:r>
              <a:rPr lang="en-US" sz="1050" dirty="0"/>
              <a:t>A. J. Clark</a:t>
            </a:r>
            <a:r>
              <a:rPr lang="en-US" sz="1050" baseline="30000" dirty="0"/>
              <a:t>3,4</a:t>
            </a:r>
            <a:r>
              <a:rPr lang="en-US" sz="1050" dirty="0"/>
              <a:t>, I. L. Jirak</a:t>
            </a:r>
            <a:r>
              <a:rPr lang="en-US" sz="1050" baseline="30000" dirty="0"/>
              <a:t>2</a:t>
            </a:r>
            <a:r>
              <a:rPr lang="en-US" sz="1050" dirty="0"/>
              <a:t>, A. R. Dean</a:t>
            </a:r>
            <a:r>
              <a:rPr lang="en-US" sz="1050" baseline="30000" dirty="0"/>
              <a:t>2</a:t>
            </a:r>
            <a:r>
              <a:rPr lang="en-US" sz="1050" dirty="0"/>
              <a:t>, K. H. Knopfmeier</a:t>
            </a:r>
            <a:r>
              <a:rPr lang="en-US" sz="1050" baseline="30000" dirty="0"/>
              <a:t>1,3</a:t>
            </a:r>
            <a:r>
              <a:rPr lang="en-US" sz="1050" dirty="0"/>
              <a:t>, B. Roberts</a:t>
            </a:r>
            <a:r>
              <a:rPr lang="en-US" sz="1050" baseline="30000" dirty="0"/>
              <a:t>1,2,3</a:t>
            </a:r>
            <a:r>
              <a:rPr lang="en-US" sz="1050" dirty="0"/>
              <a:t>, L. J. Wicker</a:t>
            </a:r>
            <a:r>
              <a:rPr lang="en-US" sz="1050" baseline="30000" dirty="0"/>
              <a:t>3</a:t>
            </a:r>
            <a:r>
              <a:rPr lang="en-US" sz="1050" dirty="0"/>
              <a:t>, M. Krocak</a:t>
            </a:r>
            <a:r>
              <a:rPr lang="en-US" sz="1050" baseline="30000" dirty="0"/>
              <a:t>1,4</a:t>
            </a:r>
            <a:r>
              <a:rPr lang="en-US" sz="1050" dirty="0"/>
              <a:t>, P. Skinner</a:t>
            </a:r>
            <a:r>
              <a:rPr lang="en-US" sz="1050" baseline="30000" dirty="0"/>
              <a:t>1,3</a:t>
            </a:r>
            <a:r>
              <a:rPr lang="en-US" sz="1050" dirty="0"/>
              <a:t>, J. Choate</a:t>
            </a:r>
            <a:r>
              <a:rPr lang="en-US" sz="1050" baseline="30000" dirty="0"/>
              <a:t>5</a:t>
            </a:r>
            <a:r>
              <a:rPr lang="en-US" sz="1050" dirty="0"/>
              <a:t>, P. Heinselman</a:t>
            </a:r>
            <a:r>
              <a:rPr lang="en-US" sz="1050" baseline="30000" dirty="0"/>
              <a:t>3</a:t>
            </a:r>
            <a:r>
              <a:rPr lang="en-US" sz="1050" dirty="0"/>
              <a:t>, K. A. Wilson</a:t>
            </a:r>
            <a:r>
              <a:rPr lang="en-US" sz="1050" baseline="30000" dirty="0"/>
              <a:t>1,3</a:t>
            </a:r>
            <a:r>
              <a:rPr lang="en-US" sz="1050" dirty="0"/>
              <a:t>, J. Vancil</a:t>
            </a:r>
            <a:r>
              <a:rPr lang="en-US" sz="1050" baseline="30000" dirty="0"/>
              <a:t>1,2</a:t>
            </a:r>
            <a:r>
              <a:rPr lang="en-US" sz="1050" dirty="0"/>
              <a:t>, K. Hoogewind</a:t>
            </a:r>
            <a:r>
              <a:rPr lang="en-US" sz="1050" baseline="30000" dirty="0"/>
              <a:t>1,3</a:t>
            </a:r>
            <a:r>
              <a:rPr lang="en-US" sz="1050" dirty="0"/>
              <a:t>, N. Dahl</a:t>
            </a:r>
            <a:r>
              <a:rPr lang="en-US" sz="1050" baseline="30000" dirty="0"/>
              <a:t>1,2</a:t>
            </a:r>
            <a:r>
              <a:rPr lang="en-US" sz="1050" dirty="0"/>
              <a:t>, R. Clark III</a:t>
            </a:r>
            <a:r>
              <a:rPr lang="en-US" sz="1050" baseline="30000" dirty="0"/>
              <a:t>1,2</a:t>
            </a:r>
            <a:r>
              <a:rPr lang="en-US" sz="1050" dirty="0"/>
              <a:t>, G. J. Creager</a:t>
            </a:r>
            <a:r>
              <a:rPr lang="en-US" sz="1050" baseline="30000" dirty="0"/>
              <a:t>1,3</a:t>
            </a:r>
            <a:r>
              <a:rPr lang="en-US" sz="1050" dirty="0"/>
              <a:t>, T. Jones</a:t>
            </a:r>
            <a:r>
              <a:rPr lang="en-US" sz="1050" baseline="30000" dirty="0"/>
              <a:t>1,3</a:t>
            </a:r>
            <a:r>
              <a:rPr lang="en-US" sz="1050" dirty="0"/>
              <a:t>, J. Gao</a:t>
            </a:r>
            <a:r>
              <a:rPr lang="en-US" sz="1050" baseline="30000" dirty="0"/>
              <a:t>3</a:t>
            </a:r>
            <a:r>
              <a:rPr lang="en-US" sz="1050" dirty="0"/>
              <a:t>, Y. Wang</a:t>
            </a:r>
            <a:r>
              <a:rPr lang="en-US" sz="1050" baseline="30000" dirty="0"/>
              <a:t>1,3</a:t>
            </a:r>
            <a:r>
              <a:rPr lang="en-US" sz="1050" dirty="0"/>
              <a:t>, S. R. Dembek</a:t>
            </a:r>
            <a:r>
              <a:rPr lang="en-US" sz="1050" baseline="30000" dirty="0"/>
              <a:t>1,3</a:t>
            </a:r>
            <a:r>
              <a:rPr lang="en-US" sz="1050" dirty="0"/>
              <a:t>, and  S. J. Weiss</a:t>
            </a:r>
            <a:r>
              <a:rPr lang="en-US" sz="1050" baseline="30000" dirty="0"/>
              <a:t>2</a:t>
            </a:r>
          </a:p>
          <a:p>
            <a:endParaRPr lang="en-US" sz="700" dirty="0"/>
          </a:p>
          <a:p>
            <a:r>
              <a:rPr lang="en-US" sz="1050" baseline="30000" dirty="0"/>
              <a:t>1</a:t>
            </a:r>
            <a:r>
              <a:rPr lang="en-US" sz="1050" dirty="0"/>
              <a:t> Cooperative Institute for Mesoscale Meteorological Studies, OU</a:t>
            </a:r>
          </a:p>
          <a:p>
            <a:r>
              <a:rPr lang="en-US" sz="1050" baseline="30000" dirty="0"/>
              <a:t>2</a:t>
            </a:r>
            <a:r>
              <a:rPr lang="en-US" sz="1050" dirty="0"/>
              <a:t> NOAA/NWS/Storm Prediction Center</a:t>
            </a:r>
          </a:p>
          <a:p>
            <a:r>
              <a:rPr lang="en-US" sz="1050" dirty="0"/>
              <a:t> </a:t>
            </a:r>
            <a:r>
              <a:rPr lang="en-US" sz="1050" baseline="30000" dirty="0"/>
              <a:t>3</a:t>
            </a:r>
            <a:r>
              <a:rPr lang="en-US" sz="1050" dirty="0"/>
              <a:t> NOAA/OAR/National Severe Storms Laboratory</a:t>
            </a:r>
          </a:p>
          <a:p>
            <a:r>
              <a:rPr lang="en-US" sz="1050" baseline="30000" dirty="0"/>
              <a:t>4</a:t>
            </a:r>
            <a:r>
              <a:rPr lang="en-US" sz="1050" dirty="0"/>
              <a:t> School of Meteorology, OU</a:t>
            </a:r>
          </a:p>
          <a:p>
            <a:r>
              <a:rPr lang="en-US" sz="1050" baseline="30000" dirty="0"/>
              <a:t>5</a:t>
            </a:r>
            <a:r>
              <a:rPr lang="en-US" sz="1050" dirty="0"/>
              <a:t> University of Illinois at Urbana-Champaign</a:t>
            </a:r>
          </a:p>
          <a:p>
            <a:endParaRPr lang="en-US" sz="1000" dirty="0"/>
          </a:p>
          <a:p>
            <a:endParaRPr lang="en-US" sz="1000" dirty="0"/>
          </a:p>
          <a:p>
            <a:r>
              <a:rPr lang="en-US" sz="1100" dirty="0"/>
              <a:t>  </a:t>
            </a:r>
          </a:p>
        </p:txBody>
      </p:sp>
      <p:pic>
        <p:nvPicPr>
          <p:cNvPr id="2" name="Picture 1" descr="25553242184_91f214e66e_h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48"/>
          <a:stretch/>
        </p:blipFill>
        <p:spPr>
          <a:xfrm>
            <a:off x="9756022" y="65548"/>
            <a:ext cx="2410489" cy="234274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45149" y="5969432"/>
            <a:ext cx="811660" cy="81166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01759" y="5969432"/>
            <a:ext cx="850766" cy="850766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16681" y="5940439"/>
            <a:ext cx="869645" cy="86964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97475" y="5959896"/>
            <a:ext cx="1774256" cy="84239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8FBE438-929E-CF46-AA82-18602C715DE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44270" y="65548"/>
            <a:ext cx="6448832" cy="234274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6C7437B-FADD-FD45-8F0B-FF9D78D7EB5D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6921" r="18046"/>
          <a:stretch/>
        </p:blipFill>
        <p:spPr>
          <a:xfrm>
            <a:off x="6818438" y="2449400"/>
            <a:ext cx="2566299" cy="194462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0DC8D0D-BF7D-5E4C-AFC4-1DD207B59D2A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9943" t="4994" r="10261"/>
          <a:stretch/>
        </p:blipFill>
        <p:spPr>
          <a:xfrm>
            <a:off x="4476135" y="2434161"/>
            <a:ext cx="2305204" cy="195985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1635C6B-A54B-5E4F-9B03-23C215ADA10E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37431" t="47178" r="43815" b="24679"/>
          <a:stretch/>
        </p:blipFill>
        <p:spPr>
          <a:xfrm>
            <a:off x="2488155" y="2439425"/>
            <a:ext cx="1912522" cy="1954595"/>
          </a:xfrm>
          <a:prstGeom prst="rect">
            <a:avLst/>
          </a:prstGeom>
        </p:spPr>
      </p:pic>
      <p:pic>
        <p:nvPicPr>
          <p:cNvPr id="15" name="Picture 2" descr="Image result for CIMMs ou logo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9" y="5969432"/>
            <a:ext cx="1850484" cy="851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3" r="5346"/>
          <a:stretch/>
        </p:blipFill>
        <p:spPr>
          <a:xfrm>
            <a:off x="31460" y="65548"/>
            <a:ext cx="3181350" cy="233836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1836" y="2440081"/>
            <a:ext cx="2744675" cy="196067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63"/>
          <a:stretch/>
        </p:blipFill>
        <p:spPr>
          <a:xfrm>
            <a:off x="25990" y="2434161"/>
            <a:ext cx="2412581" cy="1959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6330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1554" y="257146"/>
            <a:ext cx="10742295" cy="1450757"/>
          </a:xfrm>
        </p:spPr>
        <p:txBody>
          <a:bodyPr anchor="ctr"/>
          <a:lstStyle/>
          <a:p>
            <a:r>
              <a:rPr lang="en-US" dirty="0" err="1" smtClean="0"/>
              <a:t>Mesoanalyses</a:t>
            </a:r>
            <a:r>
              <a:rPr lang="en-US" dirty="0" smtClean="0"/>
              <a:t> and Storm-Scale Analyses Evaluations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9756" y="1707903"/>
            <a:ext cx="8332694" cy="4457700"/>
          </a:xfrm>
          <a:prstGeom prst="rect">
            <a:avLst/>
          </a:prstGeom>
        </p:spPr>
      </p:pic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144779" y="1845733"/>
            <a:ext cx="3312795" cy="4688417"/>
          </a:xfrm>
        </p:spPr>
        <p:txBody>
          <a:bodyPr>
            <a:normAutofit/>
          </a:bodyPr>
          <a:lstStyle/>
          <a:p>
            <a:r>
              <a:rPr lang="en-US" dirty="0" smtClean="0"/>
              <a:t>Tested new, high-resolution </a:t>
            </a:r>
            <a:r>
              <a:rPr lang="en-US" dirty="0" err="1" smtClean="0"/>
              <a:t>mesoanalysis</a:t>
            </a:r>
            <a:r>
              <a:rPr lang="en-US" dirty="0" smtClean="0"/>
              <a:t> (3D-RTMA) compared to current, 40 km</a:t>
            </a:r>
          </a:p>
          <a:p>
            <a:pPr lvl="5"/>
            <a:endParaRPr lang="en-US" dirty="0" smtClean="0"/>
          </a:p>
          <a:p>
            <a:r>
              <a:rPr lang="en-US" dirty="0" smtClean="0"/>
              <a:t>Also tested coarsened RTMA compared to high-resolution</a:t>
            </a:r>
          </a:p>
          <a:p>
            <a:pPr lvl="5"/>
            <a:endParaRPr lang="en-US" dirty="0"/>
          </a:p>
          <a:p>
            <a:r>
              <a:rPr lang="en-US" dirty="0" smtClean="0"/>
              <a:t>Participants narrowly preferred the high-resolution information in the 3 km model</a:t>
            </a:r>
          </a:p>
          <a:p>
            <a:pPr lvl="5"/>
            <a:endParaRPr lang="en-US" dirty="0"/>
          </a:p>
          <a:p>
            <a:r>
              <a:rPr lang="en-US" dirty="0" smtClean="0"/>
              <a:t>Storm scale analyses were rated as “somewhat useful” most of the time</a:t>
            </a:r>
          </a:p>
        </p:txBody>
      </p:sp>
    </p:spTree>
    <p:extLst>
      <p:ext uri="{BB962C8B-B14F-4D97-AF65-F5344CB8AC3E}">
        <p14:creationId xmlns:p14="http://schemas.microsoft.com/office/powerpoint/2010/main" val="916766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1454" y="230826"/>
            <a:ext cx="5293995" cy="1450757"/>
          </a:xfrm>
        </p:spPr>
        <p:txBody>
          <a:bodyPr anchor="ctr">
            <a:normAutofit fontScale="90000"/>
          </a:bodyPr>
          <a:lstStyle/>
          <a:p>
            <a:r>
              <a:rPr lang="en-US" dirty="0" smtClean="0"/>
              <a:t>Objective Verification: The CAM Scorecard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1454" y="1845733"/>
            <a:ext cx="4693921" cy="4469341"/>
          </a:xfrm>
        </p:spPr>
        <p:txBody>
          <a:bodyPr anchor="t">
            <a:normAutofit/>
          </a:bodyPr>
          <a:lstStyle/>
          <a:p>
            <a:r>
              <a:rPr lang="en-US" dirty="0" smtClean="0"/>
              <a:t>Collaboration with the Developmental Testbed Center (DTC)</a:t>
            </a:r>
          </a:p>
          <a:p>
            <a:r>
              <a:rPr lang="en-US" dirty="0" smtClean="0"/>
              <a:t>Focus on variables important to severe weather forecasting</a:t>
            </a:r>
          </a:p>
          <a:p>
            <a:pPr lvl="1"/>
            <a:r>
              <a:rPr lang="en-US" dirty="0" smtClean="0"/>
              <a:t>Composite reflectivity</a:t>
            </a:r>
          </a:p>
          <a:p>
            <a:pPr lvl="1"/>
            <a:r>
              <a:rPr lang="en-US" dirty="0" smtClean="0"/>
              <a:t>Accumulated precipitation</a:t>
            </a:r>
          </a:p>
          <a:p>
            <a:pPr lvl="1"/>
            <a:r>
              <a:rPr lang="en-US" dirty="0" smtClean="0"/>
              <a:t>Surrogate severe</a:t>
            </a:r>
          </a:p>
          <a:p>
            <a:pPr lvl="1"/>
            <a:r>
              <a:rPr lang="en-US" dirty="0" smtClean="0"/>
              <a:t>Temperature, </a:t>
            </a:r>
            <a:r>
              <a:rPr lang="en-US" dirty="0" err="1" smtClean="0"/>
              <a:t>dewpoint</a:t>
            </a:r>
            <a:r>
              <a:rPr lang="en-US" dirty="0" smtClean="0"/>
              <a:t>, wind speed</a:t>
            </a:r>
          </a:p>
          <a:p>
            <a:r>
              <a:rPr lang="en-US" dirty="0" smtClean="0"/>
              <a:t>Evaluated for the full CONUS and the daily domain of interest</a:t>
            </a:r>
          </a:p>
          <a:p>
            <a:r>
              <a:rPr lang="en-US" dirty="0" smtClean="0"/>
              <a:t>NSSL-FV3 SAR has improved nocturnal precipitation compared to current operational HRRRv3 (</a:t>
            </a:r>
            <a:r>
              <a:rPr lang="en-US" dirty="0" err="1" smtClean="0"/>
              <a:t>fcst</a:t>
            </a:r>
            <a:r>
              <a:rPr lang="en-US" dirty="0" smtClean="0"/>
              <a:t> </a:t>
            </a:r>
            <a:r>
              <a:rPr lang="en-US" dirty="0" err="1" smtClean="0"/>
              <a:t>hrs</a:t>
            </a:r>
            <a:r>
              <a:rPr lang="en-US" dirty="0" smtClean="0"/>
              <a:t> 33 and 36)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6032" y="66675"/>
            <a:ext cx="6916918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1582399" y="1000125"/>
            <a:ext cx="581025" cy="3505200"/>
          </a:xfrm>
          <a:prstGeom prst="rect">
            <a:avLst/>
          </a:prstGeom>
          <a:noFill/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9467849" y="1000125"/>
            <a:ext cx="581025" cy="3505200"/>
          </a:xfrm>
          <a:prstGeom prst="rect">
            <a:avLst/>
          </a:prstGeom>
          <a:noFill/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7109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6" grpId="0" animBg="1"/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US" dirty="0" smtClean="0"/>
              <a:t>The </a:t>
            </a:r>
            <a:r>
              <a:rPr lang="en-US" dirty="0" err="1" smtClean="0"/>
              <a:t>WoFS</a:t>
            </a:r>
            <a:r>
              <a:rPr lang="en-US" dirty="0" smtClean="0"/>
              <a:t> Evening Activity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9363" y="1826683"/>
            <a:ext cx="3038188" cy="4822371"/>
          </a:xfrm>
        </p:spPr>
        <p:txBody>
          <a:bodyPr anchor="t"/>
          <a:lstStyle/>
          <a:p>
            <a:r>
              <a:rPr lang="en-US" dirty="0" smtClean="0"/>
              <a:t>Two forecasters came in at ~11:30 AM and stayed until 8:00 PM</a:t>
            </a:r>
          </a:p>
          <a:p>
            <a:r>
              <a:rPr lang="en-US" dirty="0" smtClean="0"/>
              <a:t>Goal: test </a:t>
            </a:r>
            <a:r>
              <a:rPr lang="en-US" dirty="0" err="1" smtClean="0"/>
              <a:t>WoFS</a:t>
            </a:r>
            <a:r>
              <a:rPr lang="en-US" dirty="0" smtClean="0"/>
              <a:t> capability throughout many initializations</a:t>
            </a:r>
          </a:p>
          <a:p>
            <a:r>
              <a:rPr lang="en-US" dirty="0" smtClean="0"/>
              <a:t>Three types of outlooks issued</a:t>
            </a:r>
          </a:p>
          <a:p>
            <a:r>
              <a:rPr lang="en-US" dirty="0" smtClean="0"/>
              <a:t>Evaluation of </a:t>
            </a:r>
            <a:r>
              <a:rPr lang="en-US" dirty="0" err="1" smtClean="0"/>
              <a:t>WoFS</a:t>
            </a:r>
            <a:r>
              <a:rPr lang="en-US" dirty="0" smtClean="0"/>
              <a:t> via surveys</a:t>
            </a:r>
          </a:p>
          <a:p>
            <a:r>
              <a:rPr lang="en-US" dirty="0" smtClean="0"/>
              <a:t>Web analytics data captured</a:t>
            </a:r>
          </a:p>
          <a:p>
            <a:r>
              <a:rPr lang="en-US" dirty="0" smtClean="0"/>
              <a:t>Analysis of data underway!</a:t>
            </a:r>
            <a:endParaRPr lang="en-US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0F717B6-D8EB-1544-BC3B-93D967757C2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7451"/>
          <a:stretch/>
        </p:blipFill>
        <p:spPr>
          <a:xfrm>
            <a:off x="3257551" y="1373203"/>
            <a:ext cx="8133300" cy="5275852"/>
          </a:xfrm>
          <a:prstGeom prst="rect">
            <a:avLst/>
          </a:prstGeom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FABD96F8-1575-D944-800E-B71EFADA5574}"/>
              </a:ext>
            </a:extLst>
          </p:cNvPr>
          <p:cNvCxnSpPr>
            <a:cxnSpLocks/>
          </p:cNvCxnSpPr>
          <p:nvPr/>
        </p:nvCxnSpPr>
        <p:spPr>
          <a:xfrm flipH="1">
            <a:off x="11069371" y="2377157"/>
            <a:ext cx="321480" cy="1"/>
          </a:xfrm>
          <a:prstGeom prst="straightConnector1">
            <a:avLst/>
          </a:prstGeom>
          <a:ln w="381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BEB52DCD-5C23-3B47-8705-F53BA18A50A9}"/>
              </a:ext>
            </a:extLst>
          </p:cNvPr>
          <p:cNvCxnSpPr>
            <a:cxnSpLocks/>
          </p:cNvCxnSpPr>
          <p:nvPr/>
        </p:nvCxnSpPr>
        <p:spPr>
          <a:xfrm flipH="1">
            <a:off x="11078912" y="2180239"/>
            <a:ext cx="302398" cy="0"/>
          </a:xfrm>
          <a:prstGeom prst="straightConnector1">
            <a:avLst/>
          </a:prstGeom>
          <a:ln w="381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7CFBFAC7-6539-5648-8AD7-E42C7AC49B66}"/>
              </a:ext>
            </a:extLst>
          </p:cNvPr>
          <p:cNvCxnSpPr>
            <a:cxnSpLocks/>
          </p:cNvCxnSpPr>
          <p:nvPr/>
        </p:nvCxnSpPr>
        <p:spPr>
          <a:xfrm flipH="1">
            <a:off x="11078912" y="2667250"/>
            <a:ext cx="311939" cy="0"/>
          </a:xfrm>
          <a:prstGeom prst="straightConnector1">
            <a:avLst/>
          </a:prstGeom>
          <a:ln w="381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1B889880-E9BB-F84F-8C0B-6710F2ECB996}"/>
              </a:ext>
            </a:extLst>
          </p:cNvPr>
          <p:cNvSpPr txBox="1"/>
          <p:nvPr/>
        </p:nvSpPr>
        <p:spPr>
          <a:xfrm>
            <a:off x="11343691" y="2008461"/>
            <a:ext cx="5886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Short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D20B95D-085F-B54A-B932-4AFC6CA93546}"/>
              </a:ext>
            </a:extLst>
          </p:cNvPr>
          <p:cNvSpPr txBox="1"/>
          <p:nvPr/>
        </p:nvSpPr>
        <p:spPr>
          <a:xfrm>
            <a:off x="11370941" y="2230349"/>
            <a:ext cx="53412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Long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1603781-3122-234E-81B0-5BF0C476B34B}"/>
              </a:ext>
            </a:extLst>
          </p:cNvPr>
          <p:cNvSpPr txBox="1"/>
          <p:nvPr/>
        </p:nvSpPr>
        <p:spPr>
          <a:xfrm>
            <a:off x="11343691" y="2513361"/>
            <a:ext cx="8210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Targeted</a:t>
            </a:r>
          </a:p>
        </p:txBody>
      </p:sp>
      <p:sp>
        <p:nvSpPr>
          <p:cNvPr id="11" name="Rectangle 10"/>
          <p:cNvSpPr/>
          <p:nvPr/>
        </p:nvSpPr>
        <p:spPr>
          <a:xfrm>
            <a:off x="5019675" y="4362449"/>
            <a:ext cx="6010276" cy="257175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5019675" y="5391149"/>
            <a:ext cx="6010276" cy="257175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5019675" y="6181724"/>
            <a:ext cx="6010276" cy="304801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682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8" grpId="0"/>
      <p:bldP spid="9" grpId="0"/>
      <p:bldP spid="10" grpId="0"/>
      <p:bldP spid="11" grpId="0" animBg="1"/>
      <p:bldP spid="12" grpId="0" animBg="1"/>
      <p:bldP spid="1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US" dirty="0" smtClean="0"/>
              <a:t>Preliminary Result Highlights </a:t>
            </a:r>
            <a:br>
              <a:rPr lang="en-US" dirty="0" smtClean="0"/>
            </a:br>
            <a:r>
              <a:rPr lang="en-US" dirty="0" smtClean="0"/>
              <a:t>(CLUE and non-CLUE)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79" y="1760008"/>
            <a:ext cx="10723246" cy="4583641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en-US" dirty="0" smtClean="0">
                <a:solidFill>
                  <a:schemeClr val="accent1"/>
                </a:solidFill>
              </a:rPr>
              <a:t>For more results, see our Summary Report at:   </a:t>
            </a:r>
            <a:r>
              <a:rPr lang="en-US" dirty="0" smtClean="0">
                <a:solidFill>
                  <a:schemeClr val="accent1"/>
                </a:solidFill>
                <a:hlinkClick r:id="rId2"/>
              </a:rPr>
              <a:t>https</a:t>
            </a:r>
            <a:r>
              <a:rPr lang="en-US" dirty="0">
                <a:solidFill>
                  <a:schemeClr val="accent1"/>
                </a:solidFill>
                <a:hlinkClick r:id="rId2"/>
              </a:rPr>
              <a:t>://</a:t>
            </a:r>
            <a:r>
              <a:rPr lang="en-US" dirty="0" smtClean="0">
                <a:solidFill>
                  <a:schemeClr val="accent1"/>
                </a:solidFill>
                <a:hlinkClick r:id="rId2"/>
              </a:rPr>
              <a:t>hwt.nssl.noaa.gov/sfe/2019/docs/HWT_SFE_2019_Prelim_Findings_FINAL.pdf</a:t>
            </a:r>
            <a:endParaRPr lang="en-US" dirty="0" smtClean="0">
              <a:solidFill>
                <a:schemeClr val="accent1"/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 </a:t>
            </a:r>
            <a:r>
              <a:rPr lang="en-US" dirty="0" smtClean="0"/>
              <a:t>Explored providing enhanced conditional intensity information and timing information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 smtClean="0"/>
              <a:t>Majority of participants state that issuing conditional intensity forecasts was “neither difficult nor easy”, “easy”, or “very easy”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 </a:t>
            </a:r>
            <a:r>
              <a:rPr lang="en-US" dirty="0" smtClean="0"/>
              <a:t> HREFv2.1 was once again the highest subjectively rated ensemble, showing the challenge for a single-core, single-physics system to match the utility of a multi-model, multi-physics system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 smtClean="0"/>
              <a:t> Stochastic physics did not provide a practical improvement over a single-physics approach for severe weather forecasting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 </a:t>
            </a:r>
            <a:r>
              <a:rPr lang="en-US" dirty="0" smtClean="0"/>
              <a:t>Stand-Alone-Regional FV3 performed similarly to a global-with-nest configuration (both run by EMC)</a:t>
            </a:r>
            <a:endParaRPr lang="en-US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 Subjective ratings revealed that FV3 reflectivity forecasts were often comparable to operational </a:t>
            </a:r>
            <a:r>
              <a:rPr lang="en-US" dirty="0" smtClean="0"/>
              <a:t>CAMs</a:t>
            </a:r>
            <a:r>
              <a:rPr lang="en-US" dirty="0"/>
              <a:t>, and the best performing deterministic FV3 forecast was the NSSL SAR, which received average subjective ratings that were very similar to HRRRv3. </a:t>
            </a:r>
            <a:endParaRPr lang="en-US" dirty="0" smtClean="0"/>
          </a:p>
        </p:txBody>
      </p:sp>
      <p:sp>
        <p:nvSpPr>
          <p:cNvPr id="4" name="Oval 3"/>
          <p:cNvSpPr/>
          <p:nvPr/>
        </p:nvSpPr>
        <p:spPr>
          <a:xfrm>
            <a:off x="8284464" y="467915"/>
            <a:ext cx="3831336" cy="108813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Contact:</a:t>
            </a:r>
          </a:p>
          <a:p>
            <a:pPr algn="ctr"/>
            <a:r>
              <a:rPr lang="en-US" dirty="0" smtClean="0"/>
              <a:t>burkely.twiest@noaa.gov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4983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US" dirty="0" smtClean="0"/>
              <a:t>What is the Hazardous Weather Testbed?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0" y="1845734"/>
            <a:ext cx="10058400" cy="1892918"/>
          </a:xfrm>
        </p:spPr>
        <p:txBody>
          <a:bodyPr anchor="t"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 Specifically designed testbed space for practitioners and researchers to come together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 Accelerates the transfer of research to operations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 Home of annual Spring Forecasting Experiments and many other experiments throughout the year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6392" y="3441535"/>
            <a:ext cx="9020175" cy="328390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743676" y="3935660"/>
            <a:ext cx="14630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Norman WFO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260080" y="4074160"/>
            <a:ext cx="1463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SPC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616392" y="5803499"/>
            <a:ext cx="173873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Experimental Warning Program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9224646" y="5802112"/>
            <a:ext cx="173873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Experimental Forecast Program</a:t>
            </a:r>
          </a:p>
        </p:txBody>
      </p:sp>
    </p:spTree>
    <p:extLst>
      <p:ext uri="{BB962C8B-B14F-4D97-AF65-F5344CB8AC3E}">
        <p14:creationId xmlns:p14="http://schemas.microsoft.com/office/powerpoint/2010/main" val="2198194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7" grpId="0"/>
      <p:bldP spid="8" grpId="0"/>
      <p:bldP spid="9" grpId="0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US" dirty="0" smtClean="0"/>
              <a:t>The Spring Forecasting Experiment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0" y="1807634"/>
            <a:ext cx="4474846" cy="4593167"/>
          </a:xfrm>
        </p:spPr>
        <p:txBody>
          <a:bodyPr anchor="t"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2400" dirty="0" smtClean="0"/>
              <a:t> Annual experiment that formally occurred starting in 2000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 smtClean="0"/>
              <a:t> Emphasis on R2O ↔ O2R problems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 smtClean="0"/>
              <a:t> Experiment occurs </a:t>
            </a:r>
            <a:r>
              <a:rPr lang="en-US" sz="2400" dirty="0" err="1" smtClean="0"/>
              <a:t>realtime</a:t>
            </a:r>
            <a:endParaRPr lang="en-US" sz="2400" dirty="0" smtClean="0"/>
          </a:p>
          <a:p>
            <a:pPr lvl="1"/>
            <a:r>
              <a:rPr lang="en-US" sz="2000" dirty="0" smtClean="0"/>
              <a:t>Time pressures to issue products</a:t>
            </a:r>
          </a:p>
          <a:p>
            <a:pPr lvl="1"/>
            <a:r>
              <a:rPr lang="en-US" sz="2000" dirty="0" smtClean="0"/>
              <a:t>No one knows the answer in advance</a:t>
            </a:r>
          </a:p>
          <a:p>
            <a:pPr lvl="1"/>
            <a:r>
              <a:rPr lang="en-US" sz="2000" dirty="0" smtClean="0"/>
              <a:t>Marginal → High end cases covered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 </a:t>
            </a:r>
            <a:r>
              <a:rPr lang="en-US" sz="2400" dirty="0" smtClean="0"/>
              <a:t>New tools demonstrated to forecasters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26226" y="2002534"/>
            <a:ext cx="4989424" cy="380771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33368"/>
          <a:stretch/>
        </p:blipFill>
        <p:spPr>
          <a:xfrm>
            <a:off x="5762625" y="4056918"/>
            <a:ext cx="5280497" cy="230578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62625" y="1775460"/>
            <a:ext cx="5280498" cy="2275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3095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US" dirty="0" smtClean="0"/>
              <a:t>The 2019 Spring Forecasting Experiment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1788583"/>
            <a:ext cx="4937760" cy="4593167"/>
          </a:xfrm>
        </p:spPr>
        <p:txBody>
          <a:bodyPr anchor="t">
            <a:normAutofit lnSpcReduction="10000"/>
          </a:bodyPr>
          <a:lstStyle/>
          <a:p>
            <a:r>
              <a:rPr lang="en-US" u="sng" dirty="0" smtClean="0"/>
              <a:t>The Innovation Desk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Drew probabilistic “total severe” forecasts and timing guidance for current and next day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Evaluated:</a:t>
            </a:r>
          </a:p>
          <a:p>
            <a:pPr marL="749808" lvl="1" indent="-457200">
              <a:buFont typeface="+mj-lt"/>
              <a:buAutoNum type="alphaLcPeriod"/>
            </a:pPr>
            <a:r>
              <a:rPr lang="en-US" dirty="0" smtClean="0"/>
              <a:t>HRRRv3 vs. HRRRv4 vs. UK Met Office Guidance</a:t>
            </a:r>
          </a:p>
          <a:p>
            <a:pPr marL="749808" lvl="1" indent="-457200">
              <a:buFont typeface="+mj-lt"/>
              <a:buAutoNum type="alphaLcPeriod"/>
            </a:pPr>
            <a:r>
              <a:rPr lang="en-US" dirty="0" smtClean="0"/>
              <a:t>Deterministic FV3-based guidance</a:t>
            </a:r>
          </a:p>
          <a:p>
            <a:pPr marL="932688" lvl="2" indent="-457200">
              <a:buFont typeface="+mj-lt"/>
              <a:buAutoNum type="romanLcPeriod"/>
            </a:pPr>
            <a:r>
              <a:rPr lang="en-US" dirty="0" smtClean="0"/>
              <a:t>Nested vs. Stand-Alone Regional (SAR)</a:t>
            </a:r>
          </a:p>
          <a:p>
            <a:pPr marL="932688" lvl="2" indent="-457200">
              <a:buFont typeface="+mj-lt"/>
              <a:buAutoNum type="romanLcPeriod"/>
            </a:pPr>
            <a:r>
              <a:rPr lang="en-US" dirty="0" smtClean="0"/>
              <a:t>Physics parameterizations</a:t>
            </a:r>
          </a:p>
          <a:p>
            <a:pPr marL="749808" lvl="1" indent="-457200">
              <a:buFont typeface="+mj-lt"/>
              <a:buAutoNum type="alphaLcPeriod"/>
            </a:pPr>
            <a:r>
              <a:rPr lang="en-US" dirty="0" smtClean="0"/>
              <a:t>The Warn-on-Forecast System compared to  a time-lagged HRRR system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Created short-term probabilistic forecasts of total severe using the Warn-on-Forecast System </a:t>
            </a:r>
          </a:p>
          <a:p>
            <a:pPr marL="749808" lvl="1" indent="-457200">
              <a:buFont typeface="+mj-lt"/>
              <a:buAutoNum type="alphaLcPeriod"/>
            </a:pPr>
            <a:endParaRPr lang="en-US" dirty="0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788587"/>
            <a:ext cx="4937760" cy="4593164"/>
          </a:xfrm>
        </p:spPr>
        <p:txBody>
          <a:bodyPr>
            <a:normAutofit lnSpcReduction="10000"/>
          </a:bodyPr>
          <a:lstStyle/>
          <a:p>
            <a:r>
              <a:rPr lang="en-US" u="sng" dirty="0" smtClean="0"/>
              <a:t>The Severe Hazards Desk</a:t>
            </a:r>
            <a:endParaRPr lang="en-US" u="sng" dirty="0"/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Drew probabilistic individual hazard coverage forecasts for current and next day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Drew conditional intensity forecasts for hazards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Evaluated:</a:t>
            </a:r>
          </a:p>
          <a:p>
            <a:pPr marL="749808" lvl="1" indent="-457200">
              <a:buFont typeface="+mj-lt"/>
              <a:buAutoNum type="alphaLcPeriod"/>
            </a:pPr>
            <a:r>
              <a:rPr lang="en-US" dirty="0" smtClean="0"/>
              <a:t>CLUE ensemble subsets</a:t>
            </a:r>
          </a:p>
          <a:p>
            <a:pPr marL="749808" lvl="1" indent="-457200">
              <a:buFont typeface="+mj-lt"/>
              <a:buAutoNum type="alphaLcPeriod"/>
            </a:pPr>
            <a:r>
              <a:rPr lang="en-US" dirty="0" smtClean="0"/>
              <a:t>HREF configurations</a:t>
            </a:r>
          </a:p>
          <a:p>
            <a:pPr marL="749808" lvl="1" indent="-457200">
              <a:buFont typeface="+mj-lt"/>
              <a:buAutoNum type="alphaLcPeriod"/>
            </a:pPr>
            <a:r>
              <a:rPr lang="en-US" dirty="0" smtClean="0"/>
              <a:t>Mesoscale Analyses</a:t>
            </a:r>
          </a:p>
          <a:p>
            <a:pPr marL="749808" lvl="1" indent="-457200">
              <a:buFont typeface="+mj-lt"/>
              <a:buAutoNum type="alphaLcPeriod"/>
            </a:pPr>
            <a:r>
              <a:rPr lang="en-US" dirty="0" smtClean="0"/>
              <a:t>Hail guidance</a:t>
            </a:r>
          </a:p>
          <a:p>
            <a:pPr marL="2065760" lvl="8" indent="-457200">
              <a:buFont typeface="+mj-lt"/>
              <a:buAutoNum type="alphaLcPeriod"/>
            </a:pPr>
            <a:endParaRPr lang="en-US" dirty="0" smtClean="0"/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Updated coverage and conditional intensity forecasts using the Warn-on-Forecast System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8795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US" dirty="0" smtClean="0"/>
              <a:t>The Community Leveraged Unified Ensemble (CLUE): Year 4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4379" y="4315943"/>
            <a:ext cx="5866446" cy="2094382"/>
          </a:xfrm>
        </p:spPr>
        <p:txBody>
          <a:bodyPr anchor="t">
            <a:normAutofit/>
          </a:bodyPr>
          <a:lstStyle/>
          <a:p>
            <a:r>
              <a:rPr lang="en-US" dirty="0" smtClean="0"/>
              <a:t>Goal: </a:t>
            </a:r>
            <a:r>
              <a:rPr lang="en-US" dirty="0"/>
              <a:t>Design HWT experiments to provide more controlled datasets that can be better utilized to inform configuration of near-future operational systems </a:t>
            </a:r>
            <a:endParaRPr lang="en-US" dirty="0" smtClean="0"/>
          </a:p>
          <a:p>
            <a:pPr lvl="1"/>
            <a:r>
              <a:rPr lang="en-US" dirty="0">
                <a:solidFill>
                  <a:prstClr val="black"/>
                </a:solidFill>
              </a:rPr>
              <a:t>Contributors agreed on a set of model </a:t>
            </a:r>
            <a:r>
              <a:rPr lang="en-US" dirty="0" smtClean="0">
                <a:solidFill>
                  <a:prstClr val="black"/>
                </a:solidFill>
              </a:rPr>
              <a:t>specifications, </a:t>
            </a:r>
            <a:r>
              <a:rPr lang="en-US" dirty="0">
                <a:solidFill>
                  <a:prstClr val="black"/>
                </a:solidFill>
              </a:rPr>
              <a:t>post-processing </a:t>
            </a:r>
            <a:r>
              <a:rPr lang="en-US" dirty="0" smtClean="0">
                <a:solidFill>
                  <a:prstClr val="black"/>
                </a:solidFill>
              </a:rPr>
              <a:t>methods, </a:t>
            </a:r>
            <a:r>
              <a:rPr lang="en-US" dirty="0">
                <a:solidFill>
                  <a:prstClr val="black"/>
                </a:solidFill>
              </a:rPr>
              <a:t>and data </a:t>
            </a:r>
            <a:r>
              <a:rPr lang="en-US" dirty="0" smtClean="0">
                <a:solidFill>
                  <a:prstClr val="black"/>
                </a:solidFill>
              </a:rPr>
              <a:t>formats.</a:t>
            </a:r>
          </a:p>
          <a:p>
            <a:pPr lvl="1"/>
            <a:r>
              <a:rPr lang="en-US" dirty="0" smtClean="0"/>
              <a:t>See July 2018 </a:t>
            </a:r>
            <a:r>
              <a:rPr lang="en-US" i="1" dirty="0" smtClean="0">
                <a:hlinkClick r:id="rId2"/>
              </a:rPr>
              <a:t>BAMS</a:t>
            </a:r>
            <a:r>
              <a:rPr lang="en-US" dirty="0" smtClean="0">
                <a:hlinkClick r:id="rId2"/>
              </a:rPr>
              <a:t> article</a:t>
            </a:r>
            <a:r>
              <a:rPr lang="en-US" dirty="0" smtClean="0"/>
              <a:t> for more details on thought process behind the CLUE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8857071-0BBD-754A-9339-94587D13961C}"/>
              </a:ext>
            </a:extLst>
          </p:cNvPr>
          <p:cNvSpPr txBox="1"/>
          <p:nvPr/>
        </p:nvSpPr>
        <p:spPr>
          <a:xfrm>
            <a:off x="7534413" y="1832160"/>
            <a:ext cx="4435578" cy="418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prstClr val="black"/>
                </a:solidFill>
                <a:latin typeface="Calibri"/>
              </a:rPr>
              <a:t>Models contributed to HWT since 2007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7FFAFA0-DD42-C846-8D78-7782D9EA47A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51594"/>
          <a:stretch/>
        </p:blipFill>
        <p:spPr>
          <a:xfrm>
            <a:off x="6672186" y="2213379"/>
            <a:ext cx="5297805" cy="331967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8857071-0BBD-754A-9339-94587D13961C}"/>
              </a:ext>
            </a:extLst>
          </p:cNvPr>
          <p:cNvSpPr txBox="1"/>
          <p:nvPr/>
        </p:nvSpPr>
        <p:spPr>
          <a:xfrm>
            <a:off x="10292273" y="5283957"/>
            <a:ext cx="18958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smtClean="0">
                <a:solidFill>
                  <a:prstClr val="black"/>
                </a:solidFill>
                <a:latin typeface="Calibri"/>
              </a:rPr>
              <a:t>Image courtesy A. Clark</a:t>
            </a:r>
            <a:endParaRPr lang="en-US" i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Cloud Callout 6"/>
          <p:cNvSpPr/>
          <p:nvPr/>
        </p:nvSpPr>
        <p:spPr>
          <a:xfrm>
            <a:off x="1296353" y="1925106"/>
            <a:ext cx="4466272" cy="2237319"/>
          </a:xfrm>
          <a:prstGeom prst="cloudCallout">
            <a:avLst>
              <a:gd name="adj1" fmla="val 54074"/>
              <a:gd name="adj2" fmla="val 5499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Inspired by the international UCAR Model Advisory Committee to provide </a:t>
            </a:r>
            <a:r>
              <a:rPr lang="en-US" sz="1600" i="1" dirty="0"/>
              <a:t>evidence-based decision making </a:t>
            </a:r>
            <a:r>
              <a:rPr lang="en-US" sz="1600" dirty="0"/>
              <a:t>for design of a future operational convection-allowing ensemble.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 flipV="1">
            <a:off x="8391525" y="2647950"/>
            <a:ext cx="2162175" cy="1667993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6791325" y="5462111"/>
            <a:ext cx="4905375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2890"/>
            <a:r>
              <a:rPr lang="en-US" b="1" dirty="0">
                <a:solidFill>
                  <a:srgbClr val="000000"/>
                </a:solidFill>
                <a:latin typeface="Calibri" panose="020F0502020204030204" pitchFamily="34" charset="0"/>
              </a:rPr>
              <a:t>2017: 2 FV3 (CAPS and GFDL)</a:t>
            </a:r>
            <a:endParaRPr lang="en-US" dirty="0"/>
          </a:p>
          <a:p>
            <a:pPr marL="262890"/>
            <a:r>
              <a:rPr lang="en-US" b="1" dirty="0">
                <a:solidFill>
                  <a:srgbClr val="000000"/>
                </a:solidFill>
                <a:latin typeface="Calibri" panose="020F0502020204030204" pitchFamily="34" charset="0"/>
              </a:rPr>
              <a:t>2018: 14 FV3 (CAPS, GFDL &amp; NSSL)</a:t>
            </a:r>
            <a:endParaRPr lang="en-US" dirty="0"/>
          </a:p>
          <a:p>
            <a:pPr marL="262890"/>
            <a:r>
              <a:rPr lang="en-US" b="1" dirty="0">
                <a:solidFill>
                  <a:srgbClr val="000000"/>
                </a:solidFill>
                <a:latin typeface="Calibri" panose="020F0502020204030204" pitchFamily="34" charset="0"/>
              </a:rPr>
              <a:t>2019: 22 FV3 (CAPS, GFDL, NSSL, EMC &amp; GSD)</a:t>
            </a:r>
            <a:endParaRPr lang="en-US" dirty="0"/>
          </a:p>
          <a:p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1214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/>
      <p:bldP spid="6" grpId="0"/>
      <p:bldP spid="7" grpId="0" animBg="1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30605" y="105631"/>
            <a:ext cx="10058400" cy="980220"/>
          </a:xfrm>
        </p:spPr>
        <p:txBody>
          <a:bodyPr/>
          <a:lstStyle/>
          <a:p>
            <a:pPr algn="ctr"/>
            <a:r>
              <a:rPr lang="en-US" dirty="0" smtClean="0"/>
              <a:t>2019 CLUE Experiments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2">
                <a:extLst>
                  <a:ext uri="{FF2B5EF4-FFF2-40B4-BE49-F238E27FC236}">
                    <a16:creationId xmlns:a16="http://schemas.microsoft.com/office/drawing/2014/main" id="{0BC8B9F7-DD44-EF45-8C75-77EA035545C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" y="1085852"/>
                <a:ext cx="12115800" cy="496252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>
                <a:noAutofit/>
              </a:bodyPr>
              <a:lstStyle/>
              <a:p>
                <a:pPr marL="120650" lvl="2" indent="0">
                  <a:lnSpc>
                    <a:spcPct val="120000"/>
                  </a:lnSpc>
                  <a:buNone/>
                  <a:defRPr/>
                </a:pPr>
                <a:r>
                  <a:rPr lang="en-US" b="1" u="sng" kern="0" dirty="0">
                    <a:solidFill>
                      <a:sysClr val="windowText" lastClr="000000"/>
                    </a:solidFill>
                    <a:cs typeface="Times"/>
                  </a:rPr>
                  <a:t>(</a:t>
                </a:r>
                <a:r>
                  <a:rPr lang="en-US" sz="1600" b="1" u="sng" kern="0" dirty="0">
                    <a:solidFill>
                      <a:sysClr val="windowText" lastClr="000000"/>
                    </a:solidFill>
                    <a:cs typeface="Times"/>
                  </a:rPr>
                  <a:t>1) Stochastic Physics Perturbations</a:t>
                </a:r>
                <a:r>
                  <a:rPr lang="en-US" sz="1600" kern="0" dirty="0">
                    <a:solidFill>
                      <a:sysClr val="windowText" lastClr="000000"/>
                    </a:solidFill>
                    <a:cs typeface="Times"/>
                  </a:rPr>
                  <a:t>: HRRRE uses stochastic parameter perturbations (SPP) applied to land-surface, PBL, and microphysics.  HRRRE-</a:t>
                </a:r>
                <a:r>
                  <a:rPr lang="en-US" sz="1600" kern="0" dirty="0" err="1">
                    <a:solidFill>
                      <a:sysClr val="windowText" lastClr="000000"/>
                    </a:solidFill>
                    <a:cs typeface="Times"/>
                  </a:rPr>
                  <a:t>nospp</a:t>
                </a:r>
                <a:r>
                  <a:rPr lang="en-US" sz="1600" kern="0" dirty="0">
                    <a:solidFill>
                      <a:sysClr val="windowText" lastClr="000000"/>
                    </a:solidFill>
                    <a:cs typeface="Times"/>
                  </a:rPr>
                  <a:t> run by NSSL with SPP turned off.  </a:t>
                </a:r>
                <a:r>
                  <a:rPr lang="en-US" sz="1600" b="1" u="sng" kern="0" dirty="0">
                    <a:solidFill>
                      <a:srgbClr val="FF0000"/>
                    </a:solidFill>
                    <a:cs typeface="Times"/>
                  </a:rPr>
                  <a:t>Goal:</a:t>
                </a:r>
                <a:r>
                  <a:rPr lang="en-US" sz="1600" b="1" kern="0" dirty="0">
                    <a:solidFill>
                      <a:srgbClr val="FF0000"/>
                    </a:solidFill>
                    <a:cs typeface="Times"/>
                  </a:rPr>
                  <a:t> </a:t>
                </a:r>
                <a:r>
                  <a:rPr lang="en-US" sz="1600" b="1" kern="0" dirty="0" smtClean="0">
                    <a:solidFill>
                      <a:srgbClr val="FF0000"/>
                    </a:solidFill>
                    <a:cs typeface="Times"/>
                  </a:rPr>
                  <a:t>Determine if </a:t>
                </a:r>
                <a:r>
                  <a:rPr lang="en-US" sz="1600" b="1" kern="0" dirty="0">
                    <a:solidFill>
                      <a:srgbClr val="FF0000"/>
                    </a:solidFill>
                    <a:cs typeface="Times"/>
                  </a:rPr>
                  <a:t>SPP </a:t>
                </a:r>
                <a:r>
                  <a:rPr lang="en-US" sz="1600" b="1" kern="0" dirty="0" smtClean="0">
                    <a:solidFill>
                      <a:srgbClr val="FF0000"/>
                    </a:solidFill>
                    <a:cs typeface="Times"/>
                  </a:rPr>
                  <a:t>results </a:t>
                </a:r>
                <a:r>
                  <a:rPr lang="en-US" sz="1600" b="1" kern="0" dirty="0">
                    <a:solidFill>
                      <a:srgbClr val="FF0000"/>
                    </a:solidFill>
                    <a:cs typeface="Times"/>
                  </a:rPr>
                  <a:t>in practical forecast </a:t>
                </a:r>
                <a:r>
                  <a:rPr lang="en-US" sz="1600" b="1" kern="0" dirty="0" smtClean="0">
                    <a:solidFill>
                      <a:srgbClr val="FF0000"/>
                    </a:solidFill>
                    <a:cs typeface="Times"/>
                  </a:rPr>
                  <a:t>differences.</a:t>
                </a:r>
                <a:r>
                  <a:rPr lang="en-US" sz="1600" kern="0" dirty="0" smtClean="0">
                    <a:solidFill>
                      <a:sysClr val="windowText" lastClr="000000"/>
                    </a:solidFill>
                    <a:cs typeface="Times"/>
                  </a:rPr>
                  <a:t>  </a:t>
                </a:r>
                <a:endParaRPr lang="en-US" sz="1600" kern="0" dirty="0">
                  <a:solidFill>
                    <a:sysClr val="windowText" lastClr="000000"/>
                  </a:solidFill>
                  <a:cs typeface="Times"/>
                </a:endParaRPr>
              </a:p>
              <a:p>
                <a:pPr marL="120650" lvl="2" indent="0">
                  <a:lnSpc>
                    <a:spcPct val="120000"/>
                  </a:lnSpc>
                  <a:buNone/>
                  <a:defRPr/>
                </a:pPr>
                <a:r>
                  <a:rPr lang="en-US" sz="1600" b="1" u="sng" kern="0" dirty="0" smtClean="0">
                    <a:solidFill>
                      <a:prstClr val="black"/>
                    </a:solidFill>
                    <a:ea typeface="ＭＳ Ｐゴシック" charset="0"/>
                    <a:cs typeface="Times"/>
                  </a:rPr>
                  <a:t>2</a:t>
                </a:r>
                <a:r>
                  <a:rPr lang="en-US" sz="1600" b="1" u="sng" kern="0" dirty="0">
                    <a:solidFill>
                      <a:prstClr val="black"/>
                    </a:solidFill>
                    <a:ea typeface="ＭＳ Ｐゴシック" charset="0"/>
                    <a:cs typeface="Times"/>
                  </a:rPr>
                  <a:t>) </a:t>
                </a:r>
                <a:r>
                  <a:rPr lang="en-US" sz="1600" b="1" u="sng" kern="0" dirty="0">
                    <a:solidFill>
                      <a:sysClr val="windowText" lastClr="000000"/>
                    </a:solidFill>
                    <a:cs typeface="Times"/>
                  </a:rPr>
                  <a:t>UM physics configurations</a:t>
                </a:r>
                <a:r>
                  <a:rPr lang="en-US" sz="1600" kern="0" dirty="0">
                    <a:solidFill>
                      <a:sysClr val="windowText" lastClr="000000"/>
                    </a:solidFill>
                    <a:cs typeface="Times"/>
                  </a:rPr>
                  <a:t>: Two 12-member ensembles from UK Met.  One uses operational physics suite from MOGREPS-UK and the other uses a development suite tuned for tropics.  </a:t>
                </a:r>
                <a:r>
                  <a:rPr lang="en-US" sz="1600" b="1" u="sng" kern="0" dirty="0">
                    <a:solidFill>
                      <a:srgbClr val="FF0000"/>
                    </a:solidFill>
                    <a:cs typeface="Times"/>
                  </a:rPr>
                  <a:t>Goal:</a:t>
                </a:r>
                <a:r>
                  <a:rPr lang="en-US" sz="1600" b="1" kern="0" dirty="0">
                    <a:solidFill>
                      <a:srgbClr val="FF0000"/>
                    </a:solidFill>
                    <a:cs typeface="Times"/>
                  </a:rPr>
                  <a:t> Compare physics suites &amp; gauge skill against US systems.</a:t>
                </a:r>
                <a:r>
                  <a:rPr lang="en-US" sz="1600" kern="0" dirty="0">
                    <a:solidFill>
                      <a:sysClr val="windowText" lastClr="000000"/>
                    </a:solidFill>
                    <a:cs typeface="Times"/>
                  </a:rPr>
                  <a:t>  </a:t>
                </a:r>
              </a:p>
              <a:p>
                <a:pPr marL="120650" lvl="2" indent="0">
                  <a:lnSpc>
                    <a:spcPct val="120000"/>
                  </a:lnSpc>
                  <a:buNone/>
                  <a:defRPr/>
                </a:pPr>
                <a:r>
                  <a:rPr lang="en-US" sz="1600" b="1" u="sng" kern="0" dirty="0" smtClean="0">
                    <a:solidFill>
                      <a:sysClr val="windowText" lastClr="000000"/>
                    </a:solidFill>
                    <a:cs typeface="Times"/>
                  </a:rPr>
                  <a:t>3</a:t>
                </a:r>
                <a:r>
                  <a:rPr lang="en-US" sz="1600" b="1" u="sng" kern="0" dirty="0">
                    <a:solidFill>
                      <a:sysClr val="windowText" lastClr="000000"/>
                    </a:solidFill>
                    <a:cs typeface="Times"/>
                  </a:rPr>
                  <a:t>) FV3 Physics Sensitivities:</a:t>
                </a:r>
                <a:r>
                  <a:rPr lang="en-US" sz="1600" kern="0" dirty="0">
                    <a:solidFill>
                      <a:sysClr val="windowText" lastClr="000000"/>
                    </a:solidFill>
                    <a:cs typeface="Times"/>
                  </a:rPr>
                  <a:t>  CAPS provided SAR-FV3 members that used the same ICs/LBCs, but different physics.  Three microphysics, three PBL, and two land-surface models tested using </a:t>
                </a:r>
                <a:r>
                  <a:rPr lang="en-US" sz="1600" kern="0" dirty="0" smtClean="0">
                    <a:solidFill>
                      <a:sysClr val="windowText" lastClr="000000"/>
                    </a:solidFill>
                    <a:cs typeface="Times"/>
                  </a:rPr>
                  <a:t>Common </a:t>
                </a:r>
                <a:r>
                  <a:rPr lang="en-US" sz="1600" kern="0" dirty="0">
                    <a:solidFill>
                      <a:sysClr val="windowText" lastClr="000000"/>
                    </a:solidFill>
                    <a:cs typeface="Times"/>
                  </a:rPr>
                  <a:t>Community Physics </a:t>
                </a:r>
                <a:r>
                  <a:rPr lang="en-US" sz="1600" kern="0" dirty="0" smtClean="0">
                    <a:solidFill>
                      <a:sysClr val="windowText" lastClr="000000"/>
                    </a:solidFill>
                    <a:cs typeface="Times"/>
                  </a:rPr>
                  <a:t>Package.  </a:t>
                </a:r>
                <a:r>
                  <a:rPr lang="en-US" sz="1600" b="1" u="sng" kern="0" dirty="0">
                    <a:solidFill>
                      <a:srgbClr val="FF0000"/>
                    </a:solidFill>
                    <a:cs typeface="Times"/>
                  </a:rPr>
                  <a:t>Goal:</a:t>
                </a:r>
                <a:r>
                  <a:rPr lang="en-US" sz="1600" b="1" kern="0" dirty="0">
                    <a:solidFill>
                      <a:srgbClr val="FF0000"/>
                    </a:solidFill>
                    <a:cs typeface="Times"/>
                  </a:rPr>
                  <a:t> Gauge skill and quantify sensitivities in SAR FV3. </a:t>
                </a:r>
              </a:p>
              <a:p>
                <a:pPr marL="120650" lvl="2" indent="0">
                  <a:lnSpc>
                    <a:spcPct val="120000"/>
                  </a:lnSpc>
                  <a:buNone/>
                  <a:defRPr/>
                </a:pPr>
                <a:r>
                  <a:rPr lang="en-US" sz="1600" b="1" u="sng" kern="0" dirty="0" smtClean="0">
                    <a:solidFill>
                      <a:sysClr val="windowText" lastClr="000000"/>
                    </a:solidFill>
                    <a:cs typeface="Times"/>
                  </a:rPr>
                  <a:t>4</a:t>
                </a:r>
                <a:r>
                  <a:rPr lang="en-US" sz="1600" b="1" u="sng" kern="0" dirty="0">
                    <a:solidFill>
                      <a:sysClr val="windowText" lastClr="000000"/>
                    </a:solidFill>
                    <a:cs typeface="Times"/>
                  </a:rPr>
                  <a:t>) Global-with-nest vs. SAR FV3:</a:t>
                </a:r>
                <a:r>
                  <a:rPr lang="en-US" sz="1600" kern="0" dirty="0">
                    <a:solidFill>
                      <a:sysClr val="windowText" lastClr="000000"/>
                    </a:solidFill>
                    <a:cs typeface="Times"/>
                  </a:rPr>
                  <a:t>  EMC ran global FV3 config w/ high-res nest over the CONUS &amp; SAR-FV3 config w/ ICs/LBCs from the GFS.  </a:t>
                </a:r>
                <a:r>
                  <a:rPr lang="en-US" sz="1600" b="1" u="sng" kern="0" dirty="0">
                    <a:solidFill>
                      <a:srgbClr val="FF0000"/>
                    </a:solidFill>
                    <a:cs typeface="Times"/>
                  </a:rPr>
                  <a:t>Goals:</a:t>
                </a:r>
                <a:r>
                  <a:rPr lang="en-US" sz="1600" b="1" kern="0" dirty="0">
                    <a:solidFill>
                      <a:srgbClr val="FF0000"/>
                    </a:solidFill>
                    <a:cs typeface="Times"/>
                  </a:rPr>
                  <a:t> </a:t>
                </a:r>
                <a:r>
                  <a:rPr lang="en-US" sz="1600" b="1" kern="0" dirty="0" smtClean="0">
                    <a:solidFill>
                      <a:srgbClr val="FF0000"/>
                    </a:solidFill>
                    <a:cs typeface="Times"/>
                  </a:rPr>
                  <a:t>Compare </a:t>
                </a:r>
                <a:r>
                  <a:rPr lang="en-US" sz="1600" b="1" kern="0" dirty="0">
                    <a:solidFill>
                      <a:srgbClr val="FF0000"/>
                    </a:solidFill>
                    <a:cs typeface="Times"/>
                  </a:rPr>
                  <a:t>SAR-FV3 performance </a:t>
                </a:r>
                <a:r>
                  <a:rPr lang="en-US" sz="1600" b="1" kern="0" dirty="0" smtClean="0">
                    <a:solidFill>
                      <a:srgbClr val="FF0000"/>
                    </a:solidFill>
                    <a:cs typeface="Times"/>
                  </a:rPr>
                  <a:t>to global-with-nest</a:t>
                </a:r>
                <a:r>
                  <a:rPr lang="en-US" sz="1600" b="1" kern="0" dirty="0">
                    <a:solidFill>
                      <a:srgbClr val="FF0000"/>
                    </a:solidFill>
                    <a:cs typeface="Times"/>
                  </a:rPr>
                  <a:t>.</a:t>
                </a:r>
                <a:r>
                  <a:rPr lang="en-US" sz="1600" b="1" kern="0" dirty="0" smtClean="0">
                    <a:solidFill>
                      <a:srgbClr val="FF0000"/>
                    </a:solidFill>
                    <a:cs typeface="Times"/>
                  </a:rPr>
                  <a:t>  Determine if LBC errors in SAR-FV3 cause degradation at later hours. </a:t>
                </a:r>
                <a:r>
                  <a:rPr lang="en-US" b="1" kern="0" dirty="0" smtClean="0">
                    <a:solidFill>
                      <a:srgbClr val="FF0000"/>
                    </a:solidFill>
                    <a:cs typeface="Times"/>
                  </a:rPr>
                  <a:t> </a:t>
                </a:r>
                <a:endParaRPr lang="en-US" b="1" kern="0" dirty="0">
                  <a:solidFill>
                    <a:srgbClr val="FF0000"/>
                  </a:solidFill>
                  <a:cs typeface="Times"/>
                </a:endParaRPr>
              </a:p>
              <a:p>
                <a:pPr marL="120650" lvl="2" indent="0">
                  <a:lnSpc>
                    <a:spcPct val="120000"/>
                  </a:lnSpc>
                  <a:buNone/>
                  <a:defRPr/>
                </a:pPr>
                <a:r>
                  <a:rPr lang="en-US" sz="1600" b="1" u="sng" kern="0" dirty="0" smtClean="0">
                    <a:solidFill>
                      <a:sysClr val="windowText" lastClr="000000"/>
                    </a:solidFill>
                    <a:cs typeface="Times"/>
                  </a:rPr>
                  <a:t>5</a:t>
                </a:r>
                <a:r>
                  <a:rPr lang="en-US" sz="1600" b="1" u="sng" kern="0" dirty="0">
                    <a:solidFill>
                      <a:sysClr val="windowText" lastClr="000000"/>
                    </a:solidFill>
                    <a:cs typeface="Times"/>
                  </a:rPr>
                  <a:t>) HRRRv3 vs. HRRRv4 vs. gsd-sarfv3:</a:t>
                </a:r>
                <a:r>
                  <a:rPr lang="en-US" sz="1600" kern="0" dirty="0">
                    <a:solidFill>
                      <a:sysClr val="windowText" lastClr="000000"/>
                    </a:solidFill>
                    <a:cs typeface="Times"/>
                  </a:rPr>
                  <a:t>  HRRRv4 is last implementation of HRRR w/ WRF-ARW.  Subsequent versions will use SAR-FV3 once skill </a:t>
                </a:r>
                <a14:m>
                  <m:oMath xmlns:m="http://schemas.openxmlformats.org/officeDocument/2006/math">
                    <m:r>
                      <a:rPr lang="en-US" sz="1600" i="1" ker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"/>
                      </a:rPr>
                      <m:t>≥ </m:t>
                    </m:r>
                  </m:oMath>
                </a14:m>
                <a:r>
                  <a:rPr lang="en-US" sz="1600" kern="0" dirty="0">
                    <a:solidFill>
                      <a:sysClr val="windowText" lastClr="000000"/>
                    </a:solidFill>
                    <a:cs typeface="Times"/>
                  </a:rPr>
                  <a:t>HRRRv4.  HRRRv3 was compared to HRRRv4 and SAR-FV3 was compared to HRRRv4.  </a:t>
                </a:r>
                <a:r>
                  <a:rPr lang="en-US" sz="1600" b="1" u="sng" kern="0" dirty="0" smtClean="0">
                    <a:solidFill>
                      <a:srgbClr val="FF0000"/>
                    </a:solidFill>
                    <a:cs typeface="Times"/>
                  </a:rPr>
                  <a:t>Goals</a:t>
                </a:r>
                <a:r>
                  <a:rPr lang="en-US" sz="1600" b="1" kern="0" dirty="0" smtClean="0">
                    <a:solidFill>
                      <a:srgbClr val="FF0000"/>
                    </a:solidFill>
                    <a:cs typeface="Times"/>
                  </a:rPr>
                  <a:t>: Gauge skill of HRRRv4 and GSD-SARFV3 relative to the current operational HRRR.</a:t>
                </a:r>
                <a:r>
                  <a:rPr lang="en-US" sz="1600" b="1" i="1" kern="0" dirty="0" smtClean="0">
                    <a:solidFill>
                      <a:srgbClr val="7030A0"/>
                    </a:solidFill>
                    <a:cs typeface="Times"/>
                  </a:rPr>
                  <a:t>**</a:t>
                </a:r>
                <a:r>
                  <a:rPr lang="en-US" sz="1600" b="1" i="1" kern="0" dirty="0">
                    <a:solidFill>
                      <a:srgbClr val="7030A0"/>
                    </a:solidFill>
                    <a:cs typeface="Times"/>
                  </a:rPr>
                  <a:t>NOTE: Configuration changes had to made during experiment and gsd-sarfv3 was only available toward end of experiment.</a:t>
                </a:r>
                <a:r>
                  <a:rPr lang="en-US" sz="1600" kern="0" dirty="0">
                    <a:solidFill>
                      <a:srgbClr val="7030A0"/>
                    </a:solidFill>
                    <a:cs typeface="Times"/>
                  </a:rPr>
                  <a:t> </a:t>
                </a:r>
                <a:r>
                  <a:rPr lang="en-US" kern="0" dirty="0">
                    <a:solidFill>
                      <a:srgbClr val="7030A0"/>
                    </a:solidFill>
                    <a:cs typeface="Times"/>
                  </a:rPr>
                  <a:t> </a:t>
                </a:r>
              </a:p>
              <a:p>
                <a:pPr marL="120650" lvl="2" indent="0">
                  <a:lnSpc>
                    <a:spcPct val="120000"/>
                  </a:lnSpc>
                  <a:buNone/>
                  <a:defRPr/>
                </a:pPr>
                <a:r>
                  <a:rPr lang="en-US" sz="1600" b="1" u="sng" kern="0" dirty="0" smtClean="0">
                    <a:solidFill>
                      <a:sysClr val="windowText" lastClr="000000"/>
                    </a:solidFill>
                    <a:cs typeface="Times"/>
                  </a:rPr>
                  <a:t>6</a:t>
                </a:r>
                <a:r>
                  <a:rPr lang="en-US" sz="1600" b="1" u="sng" kern="0" dirty="0">
                    <a:solidFill>
                      <a:sysClr val="windowText" lastClr="000000"/>
                    </a:solidFill>
                    <a:cs typeface="Times"/>
                  </a:rPr>
                  <a:t>) Data assimilation comparisons:</a:t>
                </a:r>
                <a:r>
                  <a:rPr lang="en-US" sz="1600" kern="0" dirty="0">
                    <a:solidFill>
                      <a:sysClr val="windowText" lastClr="000000"/>
                    </a:solidFill>
                    <a:cs typeface="Times"/>
                  </a:rPr>
                  <a:t>  Several ensembles used </a:t>
                </a:r>
                <a:r>
                  <a:rPr lang="en-US" sz="1600" kern="0" dirty="0" err="1">
                    <a:solidFill>
                      <a:sysClr val="windowText" lastClr="000000"/>
                    </a:solidFill>
                    <a:cs typeface="Times"/>
                  </a:rPr>
                  <a:t>EnKF</a:t>
                </a:r>
                <a:r>
                  <a:rPr lang="en-US" sz="1600" kern="0" dirty="0">
                    <a:solidFill>
                      <a:sysClr val="windowText" lastClr="000000"/>
                    </a:solidFill>
                    <a:cs typeface="Times"/>
                  </a:rPr>
                  <a:t>-based DA (e.g., OU/CAPS, NCAR and OU/MAP). Most controlled comparison: OU/MAP ran two ensembles that shared a control member w/ ICs generated from GSI-based hybrid </a:t>
                </a:r>
                <a:r>
                  <a:rPr lang="en-US" sz="1600" kern="0" dirty="0" err="1">
                    <a:solidFill>
                      <a:sysClr val="windowText" lastClr="000000"/>
                    </a:solidFill>
                    <a:cs typeface="Times"/>
                  </a:rPr>
                  <a:t>EnVar</a:t>
                </a:r>
                <a:r>
                  <a:rPr lang="en-US" sz="1600" kern="0" dirty="0">
                    <a:solidFill>
                      <a:sysClr val="windowText" lastClr="000000"/>
                    </a:solidFill>
                    <a:cs typeface="Times"/>
                  </a:rPr>
                  <a:t> where ensemble covariance and storm scale static covariances combined.  In one ensemble, ensemble member ICs generated from re-centered GSI </a:t>
                </a:r>
                <a:r>
                  <a:rPr lang="en-US" sz="1600" kern="0" dirty="0" err="1">
                    <a:solidFill>
                      <a:sysClr val="windowText" lastClr="000000"/>
                    </a:solidFill>
                    <a:cs typeface="Times"/>
                  </a:rPr>
                  <a:t>EnKF</a:t>
                </a:r>
                <a:r>
                  <a:rPr lang="en-US" sz="1600" kern="0" dirty="0">
                    <a:solidFill>
                      <a:sysClr val="windowText" lastClr="000000"/>
                    </a:solidFill>
                    <a:cs typeface="Times"/>
                  </a:rPr>
                  <a:t> analyses, in other, ICs generated by re-centering the 0000 UTC GEFS analyses around the control member.  </a:t>
                </a:r>
                <a:r>
                  <a:rPr lang="en-US" sz="1600" b="1" u="sng" kern="0" dirty="0">
                    <a:solidFill>
                      <a:srgbClr val="FF0000"/>
                    </a:solidFill>
                    <a:cs typeface="Times"/>
                  </a:rPr>
                  <a:t>Goal:</a:t>
                </a:r>
                <a:r>
                  <a:rPr lang="en-US" sz="1600" b="1" kern="0" dirty="0">
                    <a:solidFill>
                      <a:srgbClr val="FF0000"/>
                    </a:solidFill>
                    <a:cs typeface="Times"/>
                  </a:rPr>
                  <a:t> Find out which DA techniques work best. </a:t>
                </a:r>
                <a:endParaRPr lang="en-US" sz="1600" b="1" u="sng" kern="0" dirty="0">
                  <a:solidFill>
                    <a:srgbClr val="FF0000"/>
                  </a:solidFill>
                  <a:cs typeface="Times"/>
                </a:endParaRPr>
              </a:p>
            </p:txBody>
          </p:sp>
        </mc:Choice>
        <mc:Fallback xmlns="">
          <p:sp>
            <p:nvSpPr>
              <p:cNvPr id="6" name="Content Placeholder 2">
                <a:extLst>
                  <a:ext uri="{FF2B5EF4-FFF2-40B4-BE49-F238E27FC236}">
                    <a16:creationId xmlns:a16="http://schemas.microsoft.com/office/drawing/2014/main" id="{0BC8B9F7-DD44-EF45-8C75-77EA035545C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" y="1085852"/>
                <a:ext cx="12115800" cy="4962524"/>
              </a:xfrm>
              <a:prstGeom prst="rect">
                <a:avLst/>
              </a:prstGeom>
              <a:blipFill>
                <a:blip r:embed="rId2"/>
                <a:stretch>
                  <a:fillRect r="-604" b="-51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3439E5-3D54-E541-8FED-1F83EC8DB4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D1ABD-5C54-4D7A-83B3-70D1133AD89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9197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4659" y="1737362"/>
            <a:ext cx="9094941" cy="463351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80" y="286605"/>
            <a:ext cx="12123420" cy="1450757"/>
          </a:xfrm>
        </p:spPr>
        <p:txBody>
          <a:bodyPr anchor="ctr"/>
          <a:lstStyle/>
          <a:p>
            <a:r>
              <a:rPr lang="en-US" dirty="0" smtClean="0"/>
              <a:t>Experimental Forecast Products: Innovation Desk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4780" y="1845733"/>
            <a:ext cx="2799880" cy="4688417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At a given point, 90% of reports will occur within a 4-h window</a:t>
            </a:r>
          </a:p>
          <a:p>
            <a:pPr lvl="1"/>
            <a:r>
              <a:rPr lang="en-US" dirty="0" err="1" smtClean="0"/>
              <a:t>Krocak</a:t>
            </a:r>
            <a:r>
              <a:rPr lang="en-US" dirty="0" smtClean="0"/>
              <a:t> and Brooks 2019, in review</a:t>
            </a:r>
          </a:p>
          <a:p>
            <a:r>
              <a:rPr lang="en-US" dirty="0" smtClean="0"/>
              <a:t>Potential Severe Timing Areas (PSTs)</a:t>
            </a:r>
            <a:endParaRPr lang="en-US" dirty="0"/>
          </a:p>
          <a:p>
            <a:r>
              <a:rPr lang="en-US" dirty="0" smtClean="0"/>
              <a:t>Timing product aimed at Emergency Managers</a:t>
            </a:r>
          </a:p>
          <a:p>
            <a:r>
              <a:rPr lang="en-US" dirty="0" smtClean="0"/>
              <a:t>Emergency managers experiment ran concurrently for 2 weeks</a:t>
            </a:r>
          </a:p>
          <a:p>
            <a:pPr lvl="1"/>
            <a:r>
              <a:rPr lang="en-US" dirty="0" err="1" smtClean="0"/>
              <a:t>Realtime</a:t>
            </a:r>
            <a:r>
              <a:rPr lang="en-US" dirty="0" smtClean="0"/>
              <a:t> feedback loop between forecasters and EMs</a:t>
            </a:r>
          </a:p>
        </p:txBody>
      </p:sp>
    </p:spTree>
    <p:extLst>
      <p:ext uri="{BB962C8B-B14F-4D97-AF65-F5344CB8AC3E}">
        <p14:creationId xmlns:p14="http://schemas.microsoft.com/office/powerpoint/2010/main" val="2520399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86605"/>
            <a:ext cx="12077700" cy="1450757"/>
          </a:xfrm>
        </p:spPr>
        <p:txBody>
          <a:bodyPr anchor="ctr"/>
          <a:lstStyle/>
          <a:p>
            <a:r>
              <a:rPr lang="en-US" dirty="0" smtClean="0"/>
              <a:t>Experimental Forecast Products: </a:t>
            </a:r>
            <a:br>
              <a:rPr lang="en-US" dirty="0" smtClean="0"/>
            </a:br>
            <a:r>
              <a:rPr lang="en-US" dirty="0" smtClean="0"/>
              <a:t>Severe Hazards Desk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348" y="1773938"/>
            <a:ext cx="9215437" cy="4810291"/>
          </a:xfrm>
          <a:prstGeom prst="rect">
            <a:avLst/>
          </a:prstGeom>
        </p:spPr>
      </p:pic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9348785" y="1932017"/>
            <a:ext cx="2799880" cy="4688417"/>
          </a:xfrm>
        </p:spPr>
        <p:txBody>
          <a:bodyPr>
            <a:normAutofit/>
          </a:bodyPr>
          <a:lstStyle/>
          <a:p>
            <a:r>
              <a:rPr lang="en-US" dirty="0" smtClean="0"/>
              <a:t>Probabilistic coverage forecasts </a:t>
            </a:r>
          </a:p>
          <a:p>
            <a:pPr lvl="1"/>
            <a:r>
              <a:rPr lang="en-US" dirty="0" smtClean="0"/>
              <a:t>Mirroring current SPC operations, but with experimental data</a:t>
            </a:r>
          </a:p>
          <a:p>
            <a:r>
              <a:rPr lang="en-US" dirty="0" smtClean="0"/>
              <a:t>Conditional intensity products</a:t>
            </a:r>
          </a:p>
          <a:p>
            <a:pPr lvl="1"/>
            <a:r>
              <a:rPr lang="en-US" dirty="0" smtClean="0"/>
              <a:t>Work done by R. Clark</a:t>
            </a:r>
            <a:endParaRPr lang="en-US" dirty="0"/>
          </a:p>
          <a:p>
            <a:pPr lvl="1"/>
            <a:r>
              <a:rPr lang="en-US" dirty="0" smtClean="0"/>
              <a:t>Within distribution of reports, how many will be significant?</a:t>
            </a:r>
          </a:p>
          <a:p>
            <a:pPr lvl="1"/>
            <a:r>
              <a:rPr lang="en-US" dirty="0" smtClean="0"/>
              <a:t>Reflect convective situations such as:</a:t>
            </a:r>
          </a:p>
          <a:p>
            <a:pPr lvl="2"/>
            <a:r>
              <a:rPr lang="en-US" dirty="0" smtClean="0"/>
              <a:t>Few, intense storms</a:t>
            </a:r>
          </a:p>
          <a:p>
            <a:pPr lvl="2"/>
            <a:r>
              <a:rPr lang="en-US" dirty="0" smtClean="0"/>
              <a:t>Widespread low-end severe</a:t>
            </a:r>
          </a:p>
        </p:txBody>
      </p:sp>
    </p:spTree>
    <p:extLst>
      <p:ext uri="{BB962C8B-B14F-4D97-AF65-F5344CB8AC3E}">
        <p14:creationId xmlns:p14="http://schemas.microsoft.com/office/powerpoint/2010/main" val="827903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895350" y="1476375"/>
            <a:ext cx="11087100" cy="581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8075" y="-153893"/>
            <a:ext cx="10742295" cy="1450757"/>
          </a:xfrm>
        </p:spPr>
        <p:txBody>
          <a:bodyPr anchor="ctr"/>
          <a:lstStyle/>
          <a:p>
            <a:r>
              <a:rPr lang="en-US" dirty="0" smtClean="0"/>
              <a:t>Experimental Model Evaluations Framework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A432C95-7163-E648-BA4A-CC2F98FD51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0" y="4429403"/>
            <a:ext cx="9144000" cy="2348459"/>
          </a:xfrm>
          <a:prstGeom prst="rect">
            <a:avLst/>
          </a:prstGeom>
          <a:ln w="34925">
            <a:solidFill>
              <a:schemeClr val="tx1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F052A58-3B77-AF4F-8B5E-FDD0560C8A44}"/>
              </a:ext>
            </a:extLst>
          </p:cNvPr>
          <p:cNvSpPr txBox="1"/>
          <p:nvPr/>
        </p:nvSpPr>
        <p:spPr>
          <a:xfrm>
            <a:off x="38100" y="3167797"/>
            <a:ext cx="177183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/>
              <a:t>Updraft </a:t>
            </a:r>
            <a:endParaRPr lang="en-US" sz="3600" b="1" dirty="0" smtClean="0"/>
          </a:p>
          <a:p>
            <a:r>
              <a:rPr lang="en-US" sz="3600" b="1" dirty="0" smtClean="0"/>
              <a:t>Helicity</a:t>
            </a:r>
            <a:endParaRPr lang="en-US" sz="3600" b="1" dirty="0"/>
          </a:p>
        </p:txBody>
      </p:sp>
      <p:pic>
        <p:nvPicPr>
          <p:cNvPr id="6" name="HRRR_deterministic_20May">
            <a:hlinkClick r:id="" action="ppaction://media"/>
            <a:extLst>
              <a:ext uri="{FF2B5EF4-FFF2-40B4-BE49-F238E27FC236}">
                <a16:creationId xmlns:a16="http://schemas.microsoft.com/office/drawing/2014/main" id="{D40DC6B1-896B-5C49-94C6-703F0206229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940247" y="996187"/>
            <a:ext cx="9144000" cy="5543550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F052A58-3B77-AF4F-8B5E-FDD0560C8A44}"/>
              </a:ext>
            </a:extLst>
          </p:cNvPr>
          <p:cNvSpPr txBox="1"/>
          <p:nvPr/>
        </p:nvSpPr>
        <p:spPr>
          <a:xfrm>
            <a:off x="462080" y="1117353"/>
            <a:ext cx="233826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chemeClr val="accent1"/>
                </a:solidFill>
              </a:rPr>
              <a:t>Composite </a:t>
            </a:r>
          </a:p>
          <a:p>
            <a:r>
              <a:rPr lang="en-US" sz="3600" b="1" dirty="0" smtClean="0">
                <a:solidFill>
                  <a:schemeClr val="accent1"/>
                </a:solidFill>
              </a:rPr>
              <a:t>Reflectivity</a:t>
            </a:r>
            <a:endParaRPr lang="en-US" sz="3600" b="1" dirty="0">
              <a:solidFill>
                <a:schemeClr val="accent1"/>
              </a:solidFill>
            </a:endParaRPr>
          </a:p>
        </p:txBody>
      </p:sp>
      <p:sp>
        <p:nvSpPr>
          <p:cNvPr id="8" name="16-Point Star 7"/>
          <p:cNvSpPr/>
          <p:nvPr/>
        </p:nvSpPr>
        <p:spPr>
          <a:xfrm>
            <a:off x="9434774" y="4928966"/>
            <a:ext cx="2686049" cy="1733550"/>
          </a:xfrm>
          <a:prstGeom prst="star16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/>
              <a:t>Assign subjective ratings (1-10)</a:t>
            </a:r>
          </a:p>
        </p:txBody>
      </p:sp>
    </p:spTree>
    <p:extLst>
      <p:ext uri="{BB962C8B-B14F-4D97-AF65-F5344CB8AC3E}">
        <p14:creationId xmlns:p14="http://schemas.microsoft.com/office/powerpoint/2010/main" val="64845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588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5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26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5" grpId="0"/>
      <p:bldP spid="7" grpId="0"/>
      <p:bldP spid="8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Retrospect">
  <a:themeElements>
    <a:clrScheme name="Retrospect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24135</TotalTime>
  <Words>1290</Words>
  <Application>Microsoft Office PowerPoint</Application>
  <PresentationFormat>Widescreen</PresentationFormat>
  <Paragraphs>128</Paragraphs>
  <Slides>13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22" baseType="lpstr">
      <vt:lpstr>ＭＳ Ｐゴシック</vt:lpstr>
      <vt:lpstr>Arial</vt:lpstr>
      <vt:lpstr>Calibri</vt:lpstr>
      <vt:lpstr>Calibri Light</vt:lpstr>
      <vt:lpstr>Cambria Math</vt:lpstr>
      <vt:lpstr>Times</vt:lpstr>
      <vt:lpstr>Wingdings</vt:lpstr>
      <vt:lpstr>Office Theme</vt:lpstr>
      <vt:lpstr>Retrospect</vt:lpstr>
      <vt:lpstr>The 2019 NOAA/Hazardous Weather Testbed Spring Forecasting Experiment</vt:lpstr>
      <vt:lpstr>What is the Hazardous Weather Testbed?</vt:lpstr>
      <vt:lpstr>The Spring Forecasting Experiment</vt:lpstr>
      <vt:lpstr>The 2019 Spring Forecasting Experiment</vt:lpstr>
      <vt:lpstr>The Community Leveraged Unified Ensemble (CLUE): Year 4</vt:lpstr>
      <vt:lpstr>2019 CLUE Experiments</vt:lpstr>
      <vt:lpstr>Experimental Forecast Products: Innovation Desk</vt:lpstr>
      <vt:lpstr>Experimental Forecast Products:  Severe Hazards Desk</vt:lpstr>
      <vt:lpstr>Experimental Model Evaluations Framework</vt:lpstr>
      <vt:lpstr>Mesoanalyses and Storm-Scale Analyses Evaluations</vt:lpstr>
      <vt:lpstr>Objective Verification: The CAM Scorecard</vt:lpstr>
      <vt:lpstr>The WoFS Evening Activity</vt:lpstr>
      <vt:lpstr>Preliminary Result Highlights  (CLUE and non-CLUE)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2019 NOAA/Hazardous Weather Testbed Spring Forecasting Experiment</dc:title>
  <dc:creator>Burkely Twiest</dc:creator>
  <cp:lastModifiedBy>Burkely Twiest</cp:lastModifiedBy>
  <cp:revision>40</cp:revision>
  <dcterms:created xsi:type="dcterms:W3CDTF">2019-10-07T18:32:22Z</dcterms:created>
  <dcterms:modified xsi:type="dcterms:W3CDTF">2019-11-13T15:35:48Z</dcterms:modified>
</cp:coreProperties>
</file>