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97" r:id="rId2"/>
    <p:sldId id="364" r:id="rId3"/>
    <p:sldId id="363" r:id="rId4"/>
    <p:sldId id="366" r:id="rId5"/>
    <p:sldId id="315" r:id="rId6"/>
    <p:sldId id="353" r:id="rId7"/>
    <p:sldId id="357" r:id="rId8"/>
    <p:sldId id="361" r:id="rId9"/>
    <p:sldId id="360" r:id="rId10"/>
    <p:sldId id="365" r:id="rId11"/>
    <p:sldId id="356" r:id="rId12"/>
    <p:sldId id="354" r:id="rId13"/>
    <p:sldId id="328" r:id="rId14"/>
    <p:sldId id="367" r:id="rId15"/>
    <p:sldId id="318" r:id="rId16"/>
    <p:sldId id="368" r:id="rId17"/>
    <p:sldId id="369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115376" initials="LT" lastIdx="22" clrIdx="0"/>
  <p:cmAuthor id="1" name="U114185" initials="MK" lastIdx="2" clrIdx="1"/>
  <p:cmAuthor id="2" name="Thomi Luzius" initials="TL" lastIdx="1" clrIdx="2">
    <p:extLst/>
  </p:cmAuthor>
  <p:cmAuthor id="3" name="Künzler Matthias" initials="KM" lastIdx="2" clrIdx="3">
    <p:extLst/>
  </p:cmAuthor>
  <p:cmAuthor id="4" name="Romppainen-Martius, Olivia (GIUB)" initials="RO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6D9F1"/>
    <a:srgbClr val="CC9B00"/>
    <a:srgbClr val="72AF2F"/>
    <a:srgbClr val="A4F71D"/>
    <a:srgbClr val="3FAB37"/>
    <a:srgbClr val="9A0000"/>
    <a:srgbClr val="009A46"/>
    <a:srgbClr val="92D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89389" autoAdjust="0"/>
  </p:normalViewPr>
  <p:slideViewPr>
    <p:cSldViewPr snapToGrid="0" snapToObjects="1">
      <p:cViewPr varScale="1">
        <p:scale>
          <a:sx n="105" d="100"/>
          <a:sy n="105" d="100"/>
        </p:scale>
        <p:origin x="-51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35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726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56311-AF1B-0D41-9796-0A303BFDDB27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D8A6-FEAD-B349-8577-F0C1A8A5F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9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7FC85-DDF0-3B4C-BFAF-0AD62554C4C9}" type="slidenum">
              <a:rPr lang="de-CH"/>
              <a:pPr/>
              <a:t>1</a:t>
            </a:fld>
            <a:endParaRPr lang="de-CH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Thunderstorm warnings</a:t>
            </a:r>
          </a:p>
          <a:p>
            <a:r>
              <a:rPr lang="en-GB" baseline="0" dirty="0" smtClean="0"/>
              <a:t>3: severe thunderstorm, warning time 0-2 hours; 90-120kmh winds, 2-4cm hail and 30-50mm/h</a:t>
            </a:r>
          </a:p>
          <a:p>
            <a:r>
              <a:rPr lang="en-GB" baseline="0" dirty="0" smtClean="0"/>
              <a:t>4: very severe thunderstorm, warning time 0-2hours; &gt;120kmh winds, &gt;4cm hail and &gt;50mm/h</a:t>
            </a:r>
          </a:p>
          <a:p>
            <a:r>
              <a:rPr lang="en-GB" baseline="0" dirty="0" smtClean="0"/>
              <a:t>“it is not currently possible to predict or give several hours’ warning of the strength, timing and location of severe thunderstorms.”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D8A6-FEAD-B349-8577-F0C1A8A5F8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4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D8A6-FEAD-B349-8577-F0C1A8A5F8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1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93359"/>
            <a:ext cx="10363200" cy="123084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12806"/>
            <a:ext cx="8534400" cy="89746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231202"/>
            <a:ext cx="2413000" cy="30532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smtClean="0"/>
              <a:t>Version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67" y="577051"/>
            <a:ext cx="2319533" cy="28651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3572" y="6562725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03674060-E3F6-154D-AC57-5DE1066CCA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86" y="211666"/>
            <a:ext cx="8612182" cy="1052143"/>
          </a:xfrm>
        </p:spPr>
        <p:txBody>
          <a:bodyPr>
            <a:normAutofit/>
          </a:bodyPr>
          <a:lstStyle>
            <a:lvl1pPr algn="l">
              <a:defRPr sz="2800" b="0" i="0">
                <a:latin typeface="+mn-lt"/>
                <a:cs typeface="Century Gothic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684" y="1600201"/>
            <a:ext cx="10972800" cy="4525963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Century Gothic"/>
              </a:defRPr>
            </a:lvl1pPr>
            <a:lvl2pPr>
              <a:defRPr sz="2400">
                <a:latin typeface="+mn-lt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3572" y="6562725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03674060-E3F6-154D-AC57-5DE1066CCA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8685" y="1277828"/>
            <a:ext cx="1175331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500" y="290538"/>
            <a:ext cx="2319533" cy="286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3786" b="-3626"/>
          <a:stretch/>
        </p:blipFill>
        <p:spPr>
          <a:xfrm>
            <a:off x="9525500" y="653084"/>
            <a:ext cx="2019439" cy="490917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384943" y="656272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ECSS 2019 06.11.2019</a:t>
            </a:r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38686" y="65627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Hélène</a:t>
            </a:r>
            <a:r>
              <a:rPr lang="en-US" baseline="0" dirty="0" smtClean="0"/>
              <a:t> Barras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9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75959"/>
            <a:ext cx="10363200" cy="1990383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Zwischentitel / Neuer Abschnitt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1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3572" y="6562725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03674060-E3F6-154D-AC57-5DE1066CCA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740900" y="1511301"/>
            <a:ext cx="2446867" cy="5002213"/>
          </a:xfrm>
          <a:prstGeom prst="rect">
            <a:avLst/>
          </a:prstGeom>
          <a:solidFill>
            <a:srgbClr val="B3CC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BED3EA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" y="107951"/>
            <a:ext cx="9740900" cy="6640513"/>
          </a:xfrm>
          <a:prstGeom prst="rect">
            <a:avLst/>
          </a:prstGeom>
          <a:solidFill>
            <a:srgbClr val="E1EB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" y="107951"/>
            <a:ext cx="9740900" cy="6405563"/>
          </a:xfrm>
          <a:prstGeom prst="rect">
            <a:avLst/>
          </a:prstGeom>
          <a:solidFill>
            <a:srgbClr val="9CBD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9668" y="2574032"/>
            <a:ext cx="882861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CH" noProof="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19668" y="4581128"/>
            <a:ext cx="882861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CH" noProof="0" dirty="0" smtClean="0"/>
          </a:p>
        </p:txBody>
      </p:sp>
      <p:pic>
        <p:nvPicPr>
          <p:cNvPr id="5140" name="Picture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0" y="107950"/>
            <a:ext cx="9729081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3786" b="-3626"/>
          <a:stretch/>
        </p:blipFill>
        <p:spPr>
          <a:xfrm>
            <a:off x="9952492" y="838548"/>
            <a:ext cx="2019439" cy="490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493" y="449967"/>
            <a:ext cx="2019439" cy="24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9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1099" y="1295400"/>
            <a:ext cx="10429241" cy="4597399"/>
          </a:xfrm>
          <a:prstGeom prst="rect">
            <a:avLst/>
          </a:prstGeom>
        </p:spPr>
        <p:txBody>
          <a:bodyPr/>
          <a:lstStyle>
            <a:lvl1pPr marL="355591" marR="0" indent="-355591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952476" indent="-342891">
              <a:buClrTx/>
              <a:buFont typeface="Symbol" panose="05050102010706020507" pitchFamily="18" charset="2"/>
              <a:buChar char="-"/>
              <a:defRPr sz="2100" baseline="0"/>
            </a:lvl2pPr>
            <a:lvl3pPr>
              <a:buClrTx/>
              <a:defRPr sz="210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47614"/>
            <a:ext cx="10409117" cy="944109"/>
          </a:xfrm>
          <a:prstGeom prst="rect">
            <a:avLst/>
          </a:prstGeom>
        </p:spPr>
        <p:txBody>
          <a:bodyPr/>
          <a:lstStyle>
            <a:lvl1pPr>
              <a:defRPr sz="43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100221" y="6123131"/>
            <a:ext cx="12050471" cy="1364661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3" y="499276"/>
            <a:ext cx="389467" cy="4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524093" y="6151606"/>
            <a:ext cx="1760651" cy="3718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638067" y="6037190"/>
            <a:ext cx="1687156" cy="119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d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672899" y="6173587"/>
            <a:ext cx="1389280" cy="2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6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3920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690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690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1F319EB-A80E-4D16-935F-2DF80FFEF9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+mn-lt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5400" y="4657725"/>
            <a:ext cx="8828617" cy="177778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endParaRPr lang="en-GB" sz="1800" dirty="0" smtClean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</a:pPr>
            <a:endParaRPr lang="en-GB" sz="1800" dirty="0" smtClean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</a:pPr>
            <a:endParaRPr lang="en-GB" sz="1800" dirty="0" smtClean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</a:pPr>
            <a:r>
              <a:rPr lang="en-GB" sz="2000" dirty="0" smtClean="0">
                <a:ea typeface="+mj-ea"/>
              </a:rPr>
              <a:t>European Conference on Severe Storms, </a:t>
            </a:r>
            <a:r>
              <a:rPr lang="en-GB" sz="2000" dirty="0" err="1" smtClean="0">
                <a:ea typeface="+mj-ea"/>
              </a:rPr>
              <a:t>Kraków</a:t>
            </a:r>
            <a:r>
              <a:rPr lang="en-GB" sz="2000" dirty="0" smtClean="0">
                <a:ea typeface="+mj-ea"/>
              </a:rPr>
              <a:t>, 06.11.2019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400" y="2034314"/>
            <a:ext cx="8915325" cy="3394936"/>
          </a:xfrm>
        </p:spPr>
        <p:txBody>
          <a:bodyPr>
            <a:normAutofit/>
          </a:bodyPr>
          <a:lstStyle/>
          <a:p>
            <a:pPr>
              <a:tabLst>
                <a:tab pos="180975" algn="l"/>
              </a:tabLst>
            </a:pPr>
            <a:r>
              <a:rPr lang="en-GB" dirty="0"/>
              <a:t>Improving hail nowcasting </a:t>
            </a:r>
            <a:r>
              <a:rPr lang="en-GB" dirty="0" smtClean="0"/>
              <a:t>with </a:t>
            </a:r>
            <a:r>
              <a:rPr lang="en-GB" dirty="0"/>
              <a:t>machine learning </a:t>
            </a:r>
            <a:br>
              <a:rPr lang="en-GB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GB" sz="2000" b="1" dirty="0"/>
              <a:t>Hélène </a:t>
            </a:r>
            <a:r>
              <a:rPr lang="en-GB" sz="2000" b="1" dirty="0" smtClean="0"/>
              <a:t>Barras</a:t>
            </a:r>
            <a:r>
              <a:rPr lang="en-GB" sz="2000" b="1" baseline="30000" dirty="0" smtClean="0"/>
              <a:t>1,2</a:t>
            </a:r>
            <a:r>
              <a:rPr lang="en-GB" sz="2000" dirty="0" smtClean="0"/>
              <a:t>, Shruti Nath</a:t>
            </a:r>
            <a:r>
              <a:rPr lang="en-GB" sz="2000" baseline="30000" dirty="0"/>
              <a:t>2</a:t>
            </a:r>
            <a:r>
              <a:rPr lang="en-GB" sz="2000" dirty="0" smtClean="0"/>
              <a:t>, Ulrich Hamann</a:t>
            </a:r>
            <a:r>
              <a:rPr lang="en-GB" sz="2000" baseline="30000" dirty="0"/>
              <a:t>2</a:t>
            </a:r>
            <a:r>
              <a:rPr lang="en-GB" sz="2000" dirty="0" smtClean="0"/>
              <a:t>, </a:t>
            </a:r>
            <a:r>
              <a:rPr lang="en-GB" sz="2000" dirty="0"/>
              <a:t>Loris Foresti</a:t>
            </a:r>
            <a:r>
              <a:rPr lang="en-GB" sz="2000" baseline="30000" dirty="0"/>
              <a:t>2</a:t>
            </a:r>
            <a:r>
              <a:rPr lang="en-GB" sz="2000" dirty="0"/>
              <a:t>, </a:t>
            </a:r>
            <a:r>
              <a:rPr lang="en-GB" sz="2000" dirty="0" smtClean="0"/>
              <a:t>Alessandro Hering</a:t>
            </a:r>
            <a:r>
              <a:rPr lang="en-GB" sz="2000" baseline="30000" dirty="0"/>
              <a:t>2</a:t>
            </a:r>
            <a:r>
              <a:rPr lang="en-GB" sz="2000" dirty="0" smtClean="0"/>
              <a:t>, </a:t>
            </a:r>
            <a:r>
              <a:rPr lang="en-GB" sz="2000" dirty="0"/>
              <a:t>Daniele </a:t>
            </a:r>
            <a:r>
              <a:rPr lang="en-GB" sz="2000" dirty="0" smtClean="0"/>
              <a:t>Nerini</a:t>
            </a:r>
            <a:r>
              <a:rPr lang="en-GB" sz="2000" baseline="30000" dirty="0"/>
              <a:t>2</a:t>
            </a:r>
            <a:r>
              <a:rPr lang="en-GB" sz="2000" dirty="0" smtClean="0"/>
              <a:t>, </a:t>
            </a:r>
            <a:r>
              <a:rPr lang="en-GB" sz="2000" dirty="0"/>
              <a:t>Joel </a:t>
            </a:r>
            <a:r>
              <a:rPr lang="en-GB" sz="2000" dirty="0" smtClean="0"/>
              <a:t>Zeder</a:t>
            </a:r>
            <a:r>
              <a:rPr lang="en-GB" sz="2000" baseline="30000" dirty="0"/>
              <a:t>3</a:t>
            </a:r>
            <a:r>
              <a:rPr lang="en-GB" sz="2000" dirty="0"/>
              <a:t>, </a:t>
            </a:r>
            <a:r>
              <a:rPr lang="en-GB" sz="2000" dirty="0" smtClean="0"/>
              <a:t>Urs Germann</a:t>
            </a:r>
            <a:r>
              <a:rPr lang="en-GB" sz="2000" baseline="30000" dirty="0"/>
              <a:t>2</a:t>
            </a:r>
            <a:r>
              <a:rPr lang="en-GB" sz="2000" dirty="0" smtClean="0"/>
              <a:t>, Olivia Martius</a:t>
            </a:r>
            <a:r>
              <a:rPr lang="en-GB" sz="2000" baseline="30000" dirty="0"/>
              <a:t>1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400" dirty="0" smtClean="0"/>
              <a:t>1 Mobiliar </a:t>
            </a:r>
            <a:r>
              <a:rPr lang="en-GB" sz="1400" dirty="0"/>
              <a:t>Lab for Natural Risks, </a:t>
            </a:r>
            <a:r>
              <a:rPr lang="en-GB" sz="1400" dirty="0" smtClean="0"/>
              <a:t>Oeschger Centre for Climate Change Research and </a:t>
            </a:r>
            <a:r>
              <a:rPr lang="en-GB" sz="1400" dirty="0"/>
              <a:t>Institute </a:t>
            </a:r>
            <a:r>
              <a:rPr lang="en-GB" sz="1400" dirty="0" smtClean="0"/>
              <a:t>of Geography</a:t>
            </a:r>
            <a:r>
              <a:rPr lang="en-GB" sz="1400" dirty="0"/>
              <a:t>,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    University of Bern</a:t>
            </a:r>
            <a:r>
              <a:rPr lang="en-GB" sz="1400" dirty="0"/>
              <a:t>, Bern Switzerland</a:t>
            </a:r>
            <a:br>
              <a:rPr lang="en-GB" sz="1400" dirty="0"/>
            </a:br>
            <a:r>
              <a:rPr lang="en-GB" sz="1400" dirty="0" smtClean="0"/>
              <a:t>2 </a:t>
            </a:r>
            <a:r>
              <a:rPr lang="en-US" sz="1400" dirty="0" smtClean="0"/>
              <a:t>Division </a:t>
            </a:r>
            <a:r>
              <a:rPr lang="en-US" sz="1400" dirty="0"/>
              <a:t>for Satellite, Radar and Nowcasting, MeteoSwiss, Locarno-Monti, </a:t>
            </a:r>
            <a:r>
              <a:rPr lang="en-US" sz="1400" dirty="0" smtClean="0"/>
              <a:t>Switzerland</a:t>
            </a:r>
            <a:br>
              <a:rPr lang="en-US" sz="1400" dirty="0" smtClean="0"/>
            </a:br>
            <a:r>
              <a:rPr lang="en-US" sz="1400" dirty="0" smtClean="0"/>
              <a:t>3 </a:t>
            </a:r>
            <a:r>
              <a:rPr lang="en-GB" sz="1400" dirty="0" smtClean="0"/>
              <a:t>Institute of Atmospheric </a:t>
            </a:r>
            <a:r>
              <a:rPr lang="en-GB" sz="1400" dirty="0"/>
              <a:t>and Climate Sciences, ETHZ, Zurich, Switzerland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20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5" y="1791602"/>
            <a:ext cx="10606702" cy="40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1000 most important features for a +5min nowcast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4060-E3F6-154D-AC57-5DE1066CCA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4006" y="5863836"/>
            <a:ext cx="2114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Which statistic?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62421" y="3712135"/>
            <a:ext cx="2114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Which time step?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594854" y="1745436"/>
            <a:ext cx="37726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Probability of Hail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40025" y="1314549"/>
            <a:ext cx="332766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Probability of Hail (nonzero)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026719" y="1745436"/>
            <a:ext cx="31561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CAPE 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79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1000 most important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4060-E3F6-154D-AC57-5DE1066CCA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686" y="1753386"/>
            <a:ext cx="114196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+5min: POH, ET45</a:t>
            </a:r>
          </a:p>
          <a:p>
            <a:endParaRPr lang="en-US" sz="2400" dirty="0" smtClean="0"/>
          </a:p>
          <a:p>
            <a:r>
              <a:rPr lang="en-US" sz="2400" dirty="0" smtClean="0"/>
              <a:t>+25min: ET45, POH, ET20, (CAPE_ML, CAPE_MU, cloud depth, cloud glaciation)</a:t>
            </a:r>
          </a:p>
          <a:p>
            <a:endParaRPr lang="en-US" sz="2400" dirty="0" smtClean="0"/>
          </a:p>
          <a:p>
            <a:r>
              <a:rPr lang="en-US" sz="2400" dirty="0" smtClean="0"/>
              <a:t>+45min: ET45, POH, CAPE_ML, CAPE_MU, PV@300hPa, </a:t>
            </a:r>
            <a:r>
              <a:rPr lang="en-US" sz="2400" dirty="0"/>
              <a:t>cloud depth, cloud </a:t>
            </a:r>
            <a:r>
              <a:rPr lang="en-US" sz="2400" dirty="0" smtClean="0"/>
              <a:t>glaciation, SLI, rain rate, CIN_MU, VIL, Topographic Aspect, V-Flow</a:t>
            </a:r>
          </a:p>
          <a:p>
            <a:endParaRPr lang="en-US" sz="2400" dirty="0"/>
          </a:p>
          <a:p>
            <a:r>
              <a:rPr lang="en-US" sz="2400" dirty="0" smtClean="0"/>
              <a:t>Generally: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The larger lead-time, to more variables have relatively large gain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For variables from the COSMO model: </a:t>
            </a:r>
            <a:br>
              <a:rPr lang="en-US" sz="2400" dirty="0" smtClean="0"/>
            </a:br>
            <a:r>
              <a:rPr lang="en-US" sz="2400" dirty="0" smtClean="0"/>
              <a:t>most often the statistic STDDEV (standard deviation)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Cloud glaciation and topographic aspect: </a:t>
            </a:r>
            <a:br>
              <a:rPr lang="en-US" sz="2400" dirty="0"/>
            </a:br>
            <a:r>
              <a:rPr lang="en-US" sz="2400" dirty="0"/>
              <a:t>much more statistics and time points within first 1000 than other </a:t>
            </a:r>
            <a:r>
              <a:rPr lang="en-US" sz="2400" dirty="0" smtClean="0"/>
              <a:t>variables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66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 and 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562725"/>
            <a:ext cx="2844800" cy="365125"/>
          </a:xfrm>
        </p:spPr>
        <p:txBody>
          <a:bodyPr/>
          <a:lstStyle/>
          <a:p>
            <a:fld id="{03674060-E3F6-154D-AC57-5DE1066CCA5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83" y="1600201"/>
            <a:ext cx="1124849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Hail nowcasting  (3 classes: no, small and large hail):</a:t>
            </a:r>
          </a:p>
          <a:p>
            <a:pPr lvl="1"/>
            <a:r>
              <a:rPr lang="en-US" dirty="0" smtClean="0"/>
              <a:t>Skill is present even for a +45min prediction </a:t>
            </a:r>
            <a:br>
              <a:rPr lang="en-US" dirty="0" smtClean="0"/>
            </a:br>
            <a:r>
              <a:rPr lang="en-US" dirty="0" smtClean="0"/>
              <a:t>further improvement is maybe possible</a:t>
            </a:r>
            <a:br>
              <a:rPr lang="en-US" dirty="0" smtClean="0"/>
            </a:br>
            <a:r>
              <a:rPr lang="en-US" dirty="0" smtClean="0"/>
              <a:t>usability of nowcast depends on user needs</a:t>
            </a:r>
          </a:p>
          <a:p>
            <a:pPr lvl="1"/>
            <a:r>
              <a:rPr lang="en-US" dirty="0" smtClean="0"/>
              <a:t>Accuracy “improves” at +45min because of increase in number of “no hail” samples;</a:t>
            </a:r>
            <a:br>
              <a:rPr lang="en-US" dirty="0" smtClean="0"/>
            </a:br>
            <a:r>
              <a:rPr lang="en-US" dirty="0" smtClean="0"/>
              <a:t>Balanced accuracy shows that actually the model skill monotonically decreases with time</a:t>
            </a:r>
          </a:p>
          <a:p>
            <a:pPr lvl="1"/>
            <a:r>
              <a:rPr lang="en-US" dirty="0" smtClean="0"/>
              <a:t>For short lead-times fewer variables are needed (and the opposite)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4060-E3F6-154D-AC57-5DE1066CCA5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using the crowd-sourced reports? (as mentioned in the abstract)</a:t>
            </a:r>
          </a:p>
          <a:p>
            <a:pPr lvl="1"/>
            <a:r>
              <a:rPr lang="en-US" dirty="0" smtClean="0"/>
              <a:t>At the moment, the models using crowd-sourced reports as a predictand are too volatile (some seem to have skill but it is unclear why </a:t>
            </a:r>
            <a:r>
              <a:rPr lang="en-US" dirty="0" smtClean="0">
                <a:sym typeface="Wingdings" panose="05000000000000000000" pitchFamily="2" charset="2"/>
              </a:rPr>
              <a:t> more work is needed)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Further plans: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Add another summer of data (summer 2019) for further validation and training (let’s see if the models still agree)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 further tests by training models for particular situations such as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“north of the Alps” and “south of the Alps” or “only when hail initiates”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4060-E3F6-154D-AC57-5DE1066CCA5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399243"/>
            <a:ext cx="10363200" cy="1990383"/>
          </a:xfrm>
        </p:spPr>
        <p:txBody>
          <a:bodyPr anchor="ctr"/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 and comments are very welcome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4060-E3F6-154D-AC57-5DE1066CCA5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29" y="364885"/>
            <a:ext cx="7467355" cy="61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6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4060-E3F6-154D-AC57-5DE1066CCA5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40" y="128493"/>
            <a:ext cx="7768549" cy="64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0439" y="195744"/>
            <a:ext cx="10409117" cy="944109"/>
          </a:xfrm>
        </p:spPr>
        <p:txBody>
          <a:bodyPr/>
          <a:lstStyle/>
          <a:p>
            <a:r>
              <a:rPr lang="en-GB" sz="3700" dirty="0"/>
              <a:t>Starting point before our study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683" y="1511851"/>
            <a:ext cx="6628717" cy="38164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en-GB" sz="2400" dirty="0"/>
              <a:t>Thunderstorm cells are </a:t>
            </a:r>
            <a:r>
              <a:rPr lang="en-GB" sz="2400" dirty="0" smtClean="0"/>
              <a:t>identified </a:t>
            </a:r>
            <a:r>
              <a:rPr lang="en-GB" sz="2400" dirty="0"/>
              <a:t>by radar with </a:t>
            </a:r>
            <a:r>
              <a:rPr lang="en-GB" sz="2400" dirty="0" smtClean="0"/>
              <a:t>adaptive reflectivity </a:t>
            </a:r>
            <a:r>
              <a:rPr lang="en-GB" sz="2400" dirty="0"/>
              <a:t>thresholds.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GB" sz="2400" dirty="0" smtClean="0"/>
              <a:t>At the moment: With increasing storm severity, hail is considered more likely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GB" sz="2400" dirty="0" smtClean="0"/>
              <a:t>Forecasters do their own ingredient based evaluation whether hail is possible/likely</a:t>
            </a:r>
            <a:r>
              <a:rPr lang="en-GB" sz="2400" dirty="0"/>
              <a:t> </a:t>
            </a:r>
            <a:r>
              <a:rPr lang="en-GB" sz="2400" dirty="0" smtClean="0"/>
              <a:t>and also check whether crowd-sourced hail reports were made in the previous hours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GB" sz="2400" dirty="0" smtClean="0"/>
              <a:t>With today’s technology we can try to give them a hand!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013572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674060-E3F6-154D-AC57-5DE1066CCA55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600" y="90174"/>
            <a:ext cx="10409117" cy="944109"/>
          </a:xfrm>
        </p:spPr>
        <p:txBody>
          <a:bodyPr/>
          <a:lstStyle/>
          <a:p>
            <a:r>
              <a:rPr lang="en-GB" sz="3700" dirty="0"/>
              <a:t>Flowchart of </a:t>
            </a:r>
            <a:r>
              <a:rPr lang="en-GB" sz="3700" dirty="0" smtClean="0"/>
              <a:t>COALITION-3 </a:t>
            </a:r>
            <a:r>
              <a:rPr lang="en-GB" sz="3700" b="1" i="1" dirty="0" smtClean="0"/>
              <a:t>adapted to hail</a:t>
            </a:r>
            <a:endParaRPr lang="en-GB" sz="3700" b="1" i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386" y="856912"/>
            <a:ext cx="11744421" cy="59174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10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4662" y="4480856"/>
            <a:ext cx="1685169" cy="861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 smtClean="0"/>
              <a:t>MSG/</a:t>
            </a:r>
            <a:br>
              <a:rPr lang="en-US" sz="2400" b="1" dirty="0" smtClean="0"/>
            </a:br>
            <a:r>
              <a:rPr lang="en-US" sz="2400" b="1" dirty="0" smtClean="0"/>
              <a:t>SEVIRI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32926" y="5348601"/>
            <a:ext cx="2325073" cy="1231102"/>
          </a:xfrm>
          <a:prstGeom prst="rect">
            <a:avLst/>
          </a:prstGeom>
          <a:solidFill>
            <a:srgbClr val="8EB4E3"/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 b="1" dirty="0"/>
              <a:t>Multi-sensor</a:t>
            </a:r>
            <a:br>
              <a:rPr lang="en-US" sz="2400" b="1" dirty="0"/>
            </a:br>
            <a:r>
              <a:rPr lang="en-US" sz="2400" b="1" dirty="0"/>
              <a:t>TRT cell history </a:t>
            </a:r>
            <a:endParaRPr lang="en-US" sz="2400" dirty="0"/>
          </a:p>
          <a:p>
            <a:pPr algn="ctr"/>
            <a:r>
              <a:rPr lang="en-US" sz="2400" dirty="0"/>
              <a:t>T-45,40,…,5min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5406" y="3486322"/>
            <a:ext cx="1696148" cy="492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 smtClean="0"/>
              <a:t>NWC-SAF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6857999" y="5668406"/>
            <a:ext cx="702458" cy="2957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9151" y="2931376"/>
            <a:ext cx="4096749" cy="30777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 b="1" dirty="0" smtClean="0"/>
              <a:t>Hail nowcasting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for T+5</a:t>
            </a:r>
            <a:r>
              <a:rPr lang="en-US" sz="2400" dirty="0"/>
              <a:t>, </a:t>
            </a:r>
            <a:r>
              <a:rPr lang="en-US" sz="2400" dirty="0" smtClean="0"/>
              <a:t>+10</a:t>
            </a:r>
            <a:r>
              <a:rPr lang="en-US" sz="2400" dirty="0"/>
              <a:t>, … </a:t>
            </a:r>
            <a:r>
              <a:rPr lang="en-US" sz="2400" dirty="0" smtClean="0"/>
              <a:t>+45min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23683" y="2293627"/>
            <a:ext cx="1696148" cy="861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/>
              <a:t>COSMO/</a:t>
            </a:r>
            <a:br>
              <a:rPr lang="en-US" sz="2400" b="1" dirty="0"/>
            </a:br>
            <a:r>
              <a:rPr lang="en-US" sz="2400" b="1" dirty="0" smtClean="0"/>
              <a:t>ECMWF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41641" y="1284659"/>
            <a:ext cx="1698777" cy="492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/>
              <a:t>Swiss radar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46374" y="6455724"/>
            <a:ext cx="564175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3419831" y="4911741"/>
            <a:ext cx="586380" cy="3077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</p:cNvCxnSpPr>
          <p:nvPr/>
        </p:nvCxnSpPr>
        <p:spPr>
          <a:xfrm>
            <a:off x="3419831" y="2724512"/>
            <a:ext cx="558415" cy="256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3" idx="1"/>
          </p:cNvCxnSpPr>
          <p:nvPr/>
        </p:nvCxnSpPr>
        <p:spPr>
          <a:xfrm>
            <a:off x="3459825" y="1406077"/>
            <a:ext cx="1079654" cy="34516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91707" y="1675866"/>
            <a:ext cx="4496" cy="477985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1"/>
          </p:cNvCxnSpPr>
          <p:nvPr/>
        </p:nvCxnSpPr>
        <p:spPr>
          <a:xfrm>
            <a:off x="4010548" y="5705194"/>
            <a:ext cx="522378" cy="2589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29173" y="5665605"/>
            <a:ext cx="1717200" cy="492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 smtClean="0"/>
              <a:t>Lightning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453350" y="1461628"/>
            <a:ext cx="538359" cy="2236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s://i2.wp.com/blog.h2o.ai/wp-content/uploads/2018/02/xgboost-narr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61" y="3746393"/>
            <a:ext cx="2821529" cy="8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cdn-images-1.medium.com/max/1600/1*T7XtvWyesmYAXM0Y9Jv2Gw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61" y="4567438"/>
            <a:ext cx="2821528" cy="135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8186760" y="3746391"/>
            <a:ext cx="2821529" cy="21582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100"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42019" y="3155397"/>
            <a:ext cx="2315980" cy="1231102"/>
          </a:xfrm>
          <a:prstGeom prst="rect">
            <a:avLst/>
          </a:prstGeom>
          <a:solidFill>
            <a:srgbClr val="8EB4E3"/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 b="1" dirty="0"/>
              <a:t>historic</a:t>
            </a:r>
          </a:p>
          <a:p>
            <a:pPr algn="ctr"/>
            <a:r>
              <a:rPr lang="en-US" sz="2400" b="1" dirty="0"/>
              <a:t>TRT cell position </a:t>
            </a:r>
            <a:endParaRPr lang="en-US" sz="2400" dirty="0"/>
          </a:p>
          <a:p>
            <a:pPr algn="ctr"/>
            <a:r>
              <a:rPr lang="en-US" sz="2400" dirty="0"/>
              <a:t>T-45,40,…,5min </a:t>
            </a:r>
          </a:p>
        </p:txBody>
      </p:sp>
      <p:cxnSp>
        <p:nvCxnSpPr>
          <p:cNvPr id="28" name="Straight Arrow Connector 27"/>
          <p:cNvCxnSpPr>
            <a:stCxn id="33" idx="2"/>
            <a:endCxn id="27" idx="0"/>
          </p:cNvCxnSpPr>
          <p:nvPr/>
        </p:nvCxnSpPr>
        <p:spPr>
          <a:xfrm>
            <a:off x="5698739" y="2551463"/>
            <a:ext cx="1270" cy="60393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2"/>
            <a:endCxn id="8" idx="0"/>
          </p:cNvCxnSpPr>
          <p:nvPr/>
        </p:nvCxnSpPr>
        <p:spPr>
          <a:xfrm flipH="1">
            <a:off x="5695463" y="4386499"/>
            <a:ext cx="4546" cy="96210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60457" y="1056701"/>
            <a:ext cx="2624943" cy="1231102"/>
          </a:xfrm>
          <a:prstGeom prst="rect">
            <a:avLst/>
          </a:prstGeom>
          <a:solidFill>
            <a:srgbClr val="8EB4E3"/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 b="1" dirty="0"/>
              <a:t>Future</a:t>
            </a:r>
            <a:br>
              <a:rPr lang="en-US" sz="2400" b="1" dirty="0"/>
            </a:br>
            <a:r>
              <a:rPr lang="en-US" sz="2400" b="1" dirty="0"/>
              <a:t>TRT cell position </a:t>
            </a:r>
            <a:endParaRPr lang="en-US" sz="2400" dirty="0"/>
          </a:p>
          <a:p>
            <a:pPr algn="ctr"/>
            <a:r>
              <a:rPr lang="en-US" sz="2400" dirty="0"/>
              <a:t>T+5,10,…,45min </a:t>
            </a:r>
          </a:p>
        </p:txBody>
      </p:sp>
      <p:cxnSp>
        <p:nvCxnSpPr>
          <p:cNvPr id="31" name="Straight Arrow Connector 30"/>
          <p:cNvCxnSpPr>
            <a:stCxn id="33" idx="3"/>
            <a:endCxn id="30" idx="1"/>
          </p:cNvCxnSpPr>
          <p:nvPr/>
        </p:nvCxnSpPr>
        <p:spPr>
          <a:xfrm flipV="1">
            <a:off x="6857998" y="1672252"/>
            <a:ext cx="702459" cy="7899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2"/>
            <a:endCxn id="11" idx="0"/>
          </p:cNvCxnSpPr>
          <p:nvPr/>
        </p:nvCxnSpPr>
        <p:spPr>
          <a:xfrm>
            <a:off x="8872929" y="2287803"/>
            <a:ext cx="724597" cy="6435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39479" y="951029"/>
            <a:ext cx="2318519" cy="1600434"/>
          </a:xfrm>
          <a:prstGeom prst="rect">
            <a:avLst/>
          </a:prstGeom>
          <a:solidFill>
            <a:srgbClr val="8EB4E3"/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 b="1" dirty="0"/>
              <a:t>Motion Vectors  calculated with</a:t>
            </a:r>
            <a:br>
              <a:rPr lang="en-US" sz="2400" b="1" dirty="0"/>
            </a:br>
            <a:r>
              <a:rPr lang="en-US" sz="2400" b="1" dirty="0"/>
              <a:t>optical flow (</a:t>
            </a:r>
            <a:r>
              <a:rPr lang="en-US" sz="2400" b="1" dirty="0" err="1">
                <a:solidFill>
                  <a:srgbClr val="7030A0"/>
                </a:solidFill>
              </a:rPr>
              <a:t>pySTEPS</a:t>
            </a:r>
            <a:r>
              <a:rPr lang="en-US" sz="2400" b="1" dirty="0"/>
              <a:t>)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 </a:t>
            </a:r>
          </a:p>
        </p:txBody>
      </p:sp>
      <p:cxnSp>
        <p:nvCxnSpPr>
          <p:cNvPr id="34" name="Straight Arrow Connector 33"/>
          <p:cNvCxnSpPr>
            <a:stCxn id="9" idx="3"/>
          </p:cNvCxnSpPr>
          <p:nvPr/>
        </p:nvCxnSpPr>
        <p:spPr>
          <a:xfrm>
            <a:off x="3431554" y="3732541"/>
            <a:ext cx="560153" cy="781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8" y="933061"/>
            <a:ext cx="757580" cy="946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6" descr="http://www.esa.int/var/esa/storage/images/esa_multimedia/images/2000/09/meteosat_second_generation_msg/9233882-6-eng-GB/Meteosat_Second_Generation_MS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10" b="-1730"/>
          <a:stretch/>
        </p:blipFill>
        <p:spPr bwMode="auto">
          <a:xfrm>
            <a:off x="827463" y="4368943"/>
            <a:ext cx="842468" cy="11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pic>
        <p:nvPicPr>
          <p:cNvPr id="38" name="Picture 1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8" t="14298" r="51435" b="46340"/>
          <a:stretch/>
        </p:blipFill>
        <p:spPr bwMode="auto">
          <a:xfrm>
            <a:off x="841460" y="2000020"/>
            <a:ext cx="777667" cy="1320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17" descr="http://www.euclid.org/images/meteorage_logo_v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1" r="65216"/>
          <a:stretch/>
        </p:blipFill>
        <p:spPr bwMode="auto">
          <a:xfrm>
            <a:off x="827464" y="5677172"/>
            <a:ext cx="838403" cy="48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42" name="TextBox 41"/>
          <p:cNvSpPr txBox="1"/>
          <p:nvPr/>
        </p:nvSpPr>
        <p:spPr>
          <a:xfrm>
            <a:off x="302864" y="4687647"/>
            <a:ext cx="441782" cy="35393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CH" sz="15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385" y="2537924"/>
            <a:ext cx="613833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de-CH" sz="15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9675" y="1284659"/>
            <a:ext cx="343999" cy="35393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CH" sz="15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9853" y="5727662"/>
            <a:ext cx="343999" cy="35393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CH" sz="15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1" y="3446024"/>
            <a:ext cx="785601" cy="664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67128" y="3565706"/>
            <a:ext cx="343999" cy="35393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CH" sz="15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41641" y="6241071"/>
            <a:ext cx="1718184" cy="492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 smtClean="0"/>
              <a:t>Metadata</a:t>
            </a:r>
            <a:endParaRPr lang="en-US" sz="2400" dirty="0"/>
          </a:p>
        </p:txBody>
      </p:sp>
      <p:pic>
        <p:nvPicPr>
          <p:cNvPr id="49" name="Picture 6" descr="Bildergebnis für Switzerland topograph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63" y="6206975"/>
            <a:ext cx="842464" cy="5351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58908" y="6295196"/>
            <a:ext cx="343999" cy="35393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CH" sz="1500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51" name="Straight Arrow Connector 50"/>
          <p:cNvCxnSpPr>
            <a:stCxn id="20" idx="3"/>
          </p:cNvCxnSpPr>
          <p:nvPr/>
        </p:nvCxnSpPr>
        <p:spPr>
          <a:xfrm>
            <a:off x="3446373" y="5911824"/>
            <a:ext cx="545334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9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onstructing our </a:t>
            </a:r>
            <a:r>
              <a:rPr lang="en-US" dirty="0" err="1" smtClean="0"/>
              <a:t>training&amp;test</a:t>
            </a:r>
            <a:r>
              <a:rPr lang="en-US" dirty="0" smtClean="0"/>
              <a:t> data set visualized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4060-E3F6-154D-AC57-5DE1066CCA5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22650" y="3898900"/>
            <a:ext cx="1117600" cy="838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540250" y="3898900"/>
            <a:ext cx="1200150" cy="12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40400" y="2692400"/>
            <a:ext cx="2279650" cy="13335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20050" y="2692400"/>
            <a:ext cx="1422400" cy="152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84275" y="2228731"/>
            <a:ext cx="250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a radar tracked thunderstorm (TRT)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940050" y="2350900"/>
            <a:ext cx="3096000" cy="3096000"/>
          </a:xfrm>
          <a:prstGeom prst="ellipse">
            <a:avLst/>
          </a:prstGeom>
          <a:solidFill>
            <a:srgbClr val="C6D9F1">
              <a:alpha val="32941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1 19"/>
          <p:cNvSpPr/>
          <p:nvPr/>
        </p:nvSpPr>
        <p:spPr>
          <a:xfrm>
            <a:off x="3089275" y="4429125"/>
            <a:ext cx="666750" cy="546100"/>
          </a:xfrm>
          <a:prstGeom prst="irregularSeal1">
            <a:avLst/>
          </a:prstGeom>
          <a:solidFill>
            <a:srgbClr val="3FAB37">
              <a:alpha val="38039"/>
            </a:srgbClr>
          </a:solidFill>
          <a:ln>
            <a:solidFill>
              <a:srgbClr val="3FAB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/>
          <p:cNvSpPr/>
          <p:nvPr/>
        </p:nvSpPr>
        <p:spPr>
          <a:xfrm>
            <a:off x="3981450" y="3438525"/>
            <a:ext cx="892175" cy="920750"/>
          </a:xfrm>
          <a:prstGeom prst="irregularSeal1">
            <a:avLst/>
          </a:prstGeom>
          <a:solidFill>
            <a:srgbClr val="3FAB37">
              <a:alpha val="38039"/>
            </a:srgbClr>
          </a:solidFill>
          <a:ln>
            <a:solidFill>
              <a:srgbClr val="3FAB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5003005" y="3230562"/>
            <a:ext cx="1585913" cy="1590675"/>
          </a:xfrm>
          <a:prstGeom prst="irregularSeal1">
            <a:avLst/>
          </a:prstGeom>
          <a:solidFill>
            <a:srgbClr val="3FAB37">
              <a:alpha val="38039"/>
            </a:srgbClr>
          </a:solidFill>
          <a:ln>
            <a:solidFill>
              <a:srgbClr val="3FAB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1 22"/>
          <p:cNvSpPr/>
          <p:nvPr/>
        </p:nvSpPr>
        <p:spPr>
          <a:xfrm rot="17757841">
            <a:off x="7137656" y="2002557"/>
            <a:ext cx="1585913" cy="1375679"/>
          </a:xfrm>
          <a:prstGeom prst="irregularSeal1">
            <a:avLst/>
          </a:prstGeom>
          <a:solidFill>
            <a:srgbClr val="3FAB37">
              <a:alpha val="38039"/>
            </a:srgbClr>
          </a:solidFill>
          <a:ln>
            <a:solidFill>
              <a:srgbClr val="3FAB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 1 23"/>
          <p:cNvSpPr/>
          <p:nvPr/>
        </p:nvSpPr>
        <p:spPr>
          <a:xfrm>
            <a:off x="9074944" y="2409169"/>
            <a:ext cx="792956" cy="871262"/>
          </a:xfrm>
          <a:prstGeom prst="irregularSeal1">
            <a:avLst/>
          </a:prstGeom>
          <a:solidFill>
            <a:srgbClr val="3FAB37">
              <a:alpha val="38039"/>
            </a:srgbClr>
          </a:solidFill>
          <a:ln>
            <a:solidFill>
              <a:srgbClr val="3FAB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209800" y="5026024"/>
            <a:ext cx="495300" cy="457199"/>
          </a:xfrm>
          <a:prstGeom prst="cloud">
            <a:avLst/>
          </a:prstGeom>
          <a:solidFill>
            <a:srgbClr val="A4F71D">
              <a:alpha val="40000"/>
            </a:srgbClr>
          </a:solidFill>
          <a:ln>
            <a:solidFill>
              <a:srgbClr val="3FAB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1819275" y="5260730"/>
            <a:ext cx="247650" cy="228600"/>
          </a:xfrm>
          <a:prstGeom prst="cloud">
            <a:avLst/>
          </a:prstGeom>
          <a:solidFill>
            <a:srgbClr val="A4F71D">
              <a:alpha val="40000"/>
            </a:srgbClr>
          </a:solidFill>
          <a:ln>
            <a:solidFill>
              <a:srgbClr val="3FAB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457450" y="4737100"/>
            <a:ext cx="965200" cy="517523"/>
          </a:xfrm>
          <a:prstGeom prst="line">
            <a:avLst/>
          </a:prstGeom>
          <a:ln>
            <a:solidFill>
              <a:srgbClr val="72AF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952625" y="5254624"/>
            <a:ext cx="504825" cy="120406"/>
          </a:xfrm>
          <a:prstGeom prst="line">
            <a:avLst/>
          </a:prstGeom>
          <a:ln>
            <a:solidFill>
              <a:srgbClr val="72AF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14616" y="4825277"/>
            <a:ext cx="2816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12 statistics </a:t>
            </a:r>
            <a:r>
              <a:rPr lang="en-US" dirty="0" smtClean="0">
                <a:solidFill>
                  <a:srgbClr val="0070C0"/>
                </a:solidFill>
              </a:rPr>
              <a:t>from all available variables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(sum, mean, median, max, min, several percentiles)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630717" y="2956248"/>
            <a:ext cx="3096000" cy="3096000"/>
          </a:xfrm>
          <a:prstGeom prst="ellipse">
            <a:avLst/>
          </a:prstGeom>
          <a:solidFill>
            <a:srgbClr val="C6D9F1">
              <a:alpha val="32941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85450" y="3608269"/>
            <a:ext cx="3096000" cy="3096000"/>
          </a:xfrm>
          <a:prstGeom prst="ellipse">
            <a:avLst/>
          </a:prstGeom>
          <a:solidFill>
            <a:srgbClr val="C6D9F1">
              <a:alpha val="32941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2717" y="4194302"/>
            <a:ext cx="3096000" cy="3096000"/>
          </a:xfrm>
          <a:prstGeom prst="ellipse">
            <a:avLst/>
          </a:prstGeom>
          <a:solidFill>
            <a:srgbClr val="C6D9F1">
              <a:alpha val="32941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-1029075" y="4975225"/>
            <a:ext cx="3096000" cy="3096000"/>
          </a:xfrm>
          <a:prstGeom prst="ellipse">
            <a:avLst/>
          </a:prstGeom>
          <a:solidFill>
            <a:srgbClr val="C6D9F1">
              <a:alpha val="32941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-2130440" y="5742302"/>
            <a:ext cx="3096000" cy="3096000"/>
          </a:xfrm>
          <a:prstGeom prst="ellipse">
            <a:avLst/>
          </a:prstGeom>
          <a:solidFill>
            <a:srgbClr val="C6D9F1">
              <a:alpha val="32941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xplosion 1 58"/>
          <p:cNvSpPr/>
          <p:nvPr/>
        </p:nvSpPr>
        <p:spPr>
          <a:xfrm>
            <a:off x="3981449" y="3444908"/>
            <a:ext cx="892175" cy="920750"/>
          </a:xfrm>
          <a:prstGeom prst="irregularSeal1">
            <a:avLst/>
          </a:prstGeom>
          <a:solidFill>
            <a:srgbClr val="3FAB37">
              <a:alpha val="38039"/>
            </a:srgbClr>
          </a:solidFill>
          <a:ln>
            <a:solidFill>
              <a:srgbClr val="3FAB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279947" y="2066519"/>
            <a:ext cx="3096000" cy="3096000"/>
          </a:xfrm>
          <a:prstGeom prst="ellipse">
            <a:avLst/>
          </a:prstGeom>
          <a:solidFill>
            <a:srgbClr val="FFC000">
              <a:alpha val="32941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800190" y="1408248"/>
            <a:ext cx="3096000" cy="3096000"/>
          </a:xfrm>
          <a:prstGeom prst="ellipse">
            <a:avLst/>
          </a:prstGeom>
          <a:solidFill>
            <a:srgbClr val="FFC000">
              <a:alpha val="32941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696549" y="929899"/>
            <a:ext cx="3096000" cy="3096000"/>
          </a:xfrm>
          <a:prstGeom prst="ellipse">
            <a:avLst/>
          </a:prstGeom>
          <a:solidFill>
            <a:srgbClr val="FFC000">
              <a:alpha val="32941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074944" y="827412"/>
            <a:ext cx="3096000" cy="3096000"/>
          </a:xfrm>
          <a:prstGeom prst="ellipse">
            <a:avLst/>
          </a:prstGeom>
          <a:solidFill>
            <a:srgbClr val="FFC000">
              <a:alpha val="32941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132317" y="262308"/>
            <a:ext cx="3096000" cy="3096000"/>
          </a:xfrm>
          <a:prstGeom prst="ellipse">
            <a:avLst/>
          </a:prstGeom>
          <a:solidFill>
            <a:srgbClr val="FFC000">
              <a:alpha val="32941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279946" y="6240544"/>
            <a:ext cx="573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All statistics along the background flow up to -45 min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896190" y="4319582"/>
            <a:ext cx="327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9B00"/>
                </a:solidFill>
              </a:rPr>
              <a:t>All statistics along the background flow up to +45 min to train our supervised learning models</a:t>
            </a:r>
            <a:endParaRPr lang="en-US" dirty="0">
              <a:solidFill>
                <a:srgbClr val="CC9B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8925" y="1498862"/>
            <a:ext cx="4750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all thunderstorms in summer 2018: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2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  <p:bldP spid="48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Method: defining the predictand that should be modeled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4060-E3F6-154D-AC57-5DE1066CCA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59350" y="2797642"/>
            <a:ext cx="10324092" cy="933025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69892"/>
              </p:ext>
            </p:extLst>
          </p:nvPr>
        </p:nvGraphicFramePr>
        <p:xfrm>
          <a:off x="859350" y="2797642"/>
          <a:ext cx="10324092" cy="93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538"/>
                <a:gridCol w="7318554"/>
              </a:tblGrid>
              <a:tr h="933025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Radar-based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categories (POHMESHS):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 = “no hail” (POH &lt;= 10, MESHS = 0)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 = “small hail” (POH &gt; 10, MESHS = 0)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 = “large hail” (MESHS ≥ 2cm)</a:t>
                      </a:r>
                      <a:endParaRPr lang="en-US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9350" y="3922386"/>
            <a:ext cx="1065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Goal: To nowcast hail with a lead time of up to 45 minutes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41311" y="5264486"/>
            <a:ext cx="7172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Further information on methods: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 presentation by Ulrich Hamann et al. (ECSS2019-165)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poster by Nath et al. (on Thursday afternoon at P42; ECSS2019-166)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 ask later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0792" y="1781979"/>
            <a:ext cx="11332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Using the two radar-based hail algorithms</a:t>
            </a:r>
          </a:p>
          <a:p>
            <a:r>
              <a:rPr lang="en-US" sz="2000" dirty="0" smtClean="0"/>
              <a:t>POH (probability of hail; measures the distance between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and ET45)</a:t>
            </a:r>
          </a:p>
          <a:p>
            <a:r>
              <a:rPr lang="en-US" sz="2000" dirty="0" smtClean="0"/>
              <a:t>and MESHS (maximum expected severe hail size; uses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and ET50) ≠ MESH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314441" y="1989122"/>
            <a:ext cx="400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Foote et al. (2005) based on </a:t>
            </a:r>
            <a:r>
              <a:rPr lang="en-US" sz="1400" dirty="0" err="1" smtClean="0"/>
              <a:t>Waldvogel</a:t>
            </a:r>
            <a:r>
              <a:rPr lang="en-US" sz="1400" dirty="0" smtClean="0"/>
              <a:t> et al (1979) </a:t>
            </a:r>
            <a:br>
              <a:rPr lang="en-US" sz="1400" dirty="0" smtClean="0"/>
            </a:br>
            <a:r>
              <a:rPr lang="en-US" sz="1400" dirty="0" smtClean="0"/>
              <a:t>Joe et al. (2004) based on </a:t>
            </a:r>
            <a:r>
              <a:rPr lang="en-US" sz="1400" dirty="0" err="1" smtClean="0"/>
              <a:t>Treloar</a:t>
            </a:r>
            <a:r>
              <a:rPr lang="en-US" sz="1400" dirty="0" smtClean="0"/>
              <a:t> (1998)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81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4" grpId="0"/>
      <p:bldP spid="1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562725"/>
            <a:ext cx="2844800" cy="365125"/>
          </a:xfrm>
        </p:spPr>
        <p:txBody>
          <a:bodyPr/>
          <a:lstStyle/>
          <a:p>
            <a:fld id="{03674060-E3F6-154D-AC57-5DE1066CCA5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6" y="1346589"/>
            <a:ext cx="8153400" cy="523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these hail nowcasting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4060-E3F6-154D-AC57-5DE1066CCA5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9" t="42166" b="40547"/>
          <a:stretch/>
        </p:blipFill>
        <p:spPr bwMode="auto">
          <a:xfrm>
            <a:off x="7409468" y="3091993"/>
            <a:ext cx="2039482" cy="13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731" y="3979108"/>
            <a:ext cx="316871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2400" dirty="0" smtClean="0"/>
              <a:t>No Information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59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4060-E3F6-154D-AC57-5DE1066CCA5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" y="1327812"/>
            <a:ext cx="7027333" cy="525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9" t="41117" b="40581"/>
          <a:stretch/>
        </p:blipFill>
        <p:spPr bwMode="auto">
          <a:xfrm>
            <a:off x="6693030" y="2872919"/>
            <a:ext cx="2007909" cy="190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6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8" y="1327812"/>
            <a:ext cx="8234311" cy="525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4060-E3F6-154D-AC57-5DE1066CCA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13572" y="2029509"/>
            <a:ext cx="2828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Balanced Accuracy actually decreases almost monotonically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“No hail” has best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+5 and +10min, “large hail” has a better balanced accuracy than “small hail”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higher lead-times, “small hail” predictions are better than “large hail”</a:t>
            </a:r>
          </a:p>
        </p:txBody>
      </p:sp>
    </p:spTree>
    <p:extLst>
      <p:ext uri="{BB962C8B-B14F-4D97-AF65-F5344CB8AC3E}">
        <p14:creationId xmlns:p14="http://schemas.microsoft.com/office/powerpoint/2010/main" val="19420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äsentation4" id="{35106B82-E761-4BA1-9792-8190CF45975A}" vid="{ACD0C2AF-E58F-4BD3-80B9-5E946B772D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Mobiliar Lab</Template>
  <TotalTime>0</TotalTime>
  <Words>713</Words>
  <Application>Microsoft Office PowerPoint</Application>
  <PresentationFormat>Custom</PresentationFormat>
  <Paragraphs>119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Improving hail nowcasting with machine learning   Hélène Barras1,2, Shruti Nath2, Ulrich Hamann2, Loris Foresti2, Alessandro Hering2, Daniele Nerini2, Joel Zeder3, Urs Germann2, Olivia Martius1  1 Mobiliar Lab for Natural Risks, Oeschger Centre for Climate Change Research and Institute of Geography,      University of Bern, Bern Switzerland 2 Division for Satellite, Radar and Nowcasting, MeteoSwiss, Locarno-Monti, Switzerland 3 Institute of Atmospheric and Climate Sciences, ETHZ, Zurich, Switzerland</vt:lpstr>
      <vt:lpstr>Starting point before our study </vt:lpstr>
      <vt:lpstr>Flowchart of COALITION-3 adapted to hail</vt:lpstr>
      <vt:lpstr>Constructing our training&amp;test data set visualized</vt:lpstr>
      <vt:lpstr>Method: defining the predictand that should be modeled</vt:lpstr>
      <vt:lpstr>RESULTS</vt:lpstr>
      <vt:lpstr>Accuracy of these hail nowcasting models</vt:lpstr>
      <vt:lpstr>Prevalence</vt:lpstr>
      <vt:lpstr>Balanced Accuracy</vt:lpstr>
      <vt:lpstr>The 1000 most important features for a +5min nowcast</vt:lpstr>
      <vt:lpstr>The 1000 most important features</vt:lpstr>
      <vt:lpstr>CONCLUSION and OUTLOOK</vt:lpstr>
      <vt:lpstr>Conclusion</vt:lpstr>
      <vt:lpstr>Outlook</vt:lpstr>
      <vt:lpstr>Thank you! questions and comments are very welcome </vt:lpstr>
      <vt:lpstr>+5</vt:lpstr>
      <vt:lpstr>+45</vt:lpstr>
    </vt:vector>
  </TitlesOfParts>
  <Company>Schweizerische Mobiliar Versicherungsgesellschaft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Sturny Rouven Alexander</dc:creator>
  <cp:lastModifiedBy>Barras Hélène</cp:lastModifiedBy>
  <cp:revision>499</cp:revision>
  <cp:lastPrinted>2016-03-01T12:28:04Z</cp:lastPrinted>
  <dcterms:created xsi:type="dcterms:W3CDTF">2018-01-23T16:00:17Z</dcterms:created>
  <dcterms:modified xsi:type="dcterms:W3CDTF">2019-11-13T09:27:10Z</dcterms:modified>
</cp:coreProperties>
</file>