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1819" r:id="rId3"/>
    <p:sldId id="1779" r:id="rId4"/>
    <p:sldId id="1815" r:id="rId5"/>
    <p:sldId id="1861" r:id="rId6"/>
    <p:sldId id="1825" r:id="rId7"/>
    <p:sldId id="1823" r:id="rId8"/>
    <p:sldId id="1827" r:id="rId9"/>
    <p:sldId id="1830" r:id="rId10"/>
    <p:sldId id="1829" r:id="rId11"/>
    <p:sldId id="1754" r:id="rId12"/>
    <p:sldId id="1836" r:id="rId13"/>
    <p:sldId id="1837" r:id="rId14"/>
    <p:sldId id="1838" r:id="rId15"/>
    <p:sldId id="1799" r:id="rId16"/>
    <p:sldId id="1843" r:id="rId17"/>
    <p:sldId id="1846" r:id="rId18"/>
    <p:sldId id="1862" r:id="rId19"/>
    <p:sldId id="1851" r:id="rId20"/>
    <p:sldId id="1812" r:id="rId21"/>
    <p:sldId id="1852" r:id="rId22"/>
    <p:sldId id="1853" r:id="rId23"/>
    <p:sldId id="1858" r:id="rId24"/>
    <p:sldId id="1863" r:id="rId25"/>
    <p:sldId id="18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68E7"/>
    <a:srgbClr val="823E00"/>
    <a:srgbClr val="FFC000"/>
    <a:srgbClr val="010182"/>
    <a:srgbClr val="00BFFD"/>
    <a:srgbClr val="800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0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EDDA6-AFB9-464E-A07A-63884B0446B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43889-788B-294A-8D8A-3880EBFF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7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6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7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8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41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1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41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19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74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67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7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0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0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34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6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4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2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50970-5575-B942-BBEE-155E6C2CDA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8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ABE1-166D-A64A-85C3-A67A06CF9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B21CC-4706-0A44-9756-893E3ACED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926AB-5331-304E-8EE7-54F93407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41D2B-9B8B-4941-92A4-C5341643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340BD-2DAD-994A-9D60-E99436D4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0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3558-9405-DB48-926C-A9C7A8332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ABCF8-FC2F-3A4E-B82E-B1468003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1099-4535-B249-8362-A855AECD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1E831-F60F-CF44-ACC2-F0D58473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47491-623E-8641-8A63-9AF99477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2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C1583-7266-3F45-BBA1-DBB4BA2FB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6AF6E-47EB-B944-A47C-29B4EE5D7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5E8D9-E96B-A246-B90F-96C31C96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35BA3-0FA4-8249-8ADC-BC0FEAA9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C52E9-85E3-6A43-8482-FA96D5A0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5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EB690-198E-A14D-87DD-0DF783A3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40F5-1F29-4D43-8605-6D0036B42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26631-9049-E54D-9A80-293C6CFB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8D7BC-431D-634D-8C13-71885E1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F89D4-3113-024D-86BC-A2EDFFCE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0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5792-CE60-3E42-A539-88F43DA2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F7510-6E48-E046-9F5D-00D4D577E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9FF5B-C474-904E-A14F-9564EFAE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0F172-D4AA-8141-8281-4FEC8920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1E03F-E119-0045-B1E5-5B4986299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2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C44F-760C-8B47-805B-58A2A89EF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D3AB9-DF98-6F4D-97F0-819F770A8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8BF27-2F93-C344-BB7D-ECD614D26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0D203-59B4-CB40-A762-2A3E7779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2D460-B6AD-454B-8445-2FB3B9E1C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C58D2-F59C-C344-A28E-97507F87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9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F373-38E1-7342-A557-FBA98DFBA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B608D-6905-F14B-B18A-E874FF0AF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09AD3-E5F5-504D-8450-D9781EB25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E59E7-20A2-7745-B9EF-D580C4915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2D9DA-F9C5-DC44-89FC-BE9F64CEC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78A4F-71F3-6F45-B2AD-01683DC92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B0215B-2A4E-1C4E-BFD9-098314460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280C80-3466-8045-9B41-370A53DE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8551-B59B-CC43-8D2D-BBF1A45A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93254-91BB-9F40-B0AA-66985FE3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AE124-60C5-2844-A5BB-1C596421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E9D9F-AE9D-FC4F-9356-1D99F4D8C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B5222-8614-CE44-A592-13E9CDD8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206270-0C59-1644-AB3A-4B6060AF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93336-F91C-EA41-B56E-37D6E0E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1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AF16-28EA-AF41-8787-15B965C1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D3F6-9618-284F-943D-8DAC955AE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82350-693B-0F49-BADD-7233B2E5D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82DB8-EFD0-7E45-9B49-5892B1F4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4AAE8-D16F-8F44-87EB-35F6C2B1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F2325-8CAD-BA40-A782-2A560410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E448D-3EA7-F84C-A642-3112EFCD4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47582-08D7-0E40-890E-DCA6A4B77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6DC0-F5F2-1644-B22F-EBF47096B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2378A-5C3D-6D45-9635-125B6F0F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F755C-EA74-F746-B2B4-90A0DA5F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74A75-ED6C-BE4C-B807-847258C2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4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F78CB-4D18-C845-A8AF-17181D29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D5FDA-7954-1543-8B69-5CA492BAB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B0012-86D9-1546-BF11-4CCA8BEE1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5A472-C774-1146-92C5-70E99C2EC852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3E716-2C7B-9B44-9C1C-6B3A45B90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A9A9E-C96D-E446-8C64-B5B53811F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C1BDC-DAF7-8B49-B53C-69200552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D8EE12C-FDEC-311A-7B6F-0E6E12006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23" r="9089" b="-2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A3FFF-5378-4644-9EC3-B5AC50A78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79" y="4872922"/>
            <a:ext cx="7442701" cy="1744368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Kelly Lombardo, Fan Wu, and </a:t>
            </a:r>
            <a:r>
              <a:rPr lang="en-US" sz="26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Adisen</a:t>
            </a:r>
            <a:r>
              <a:rPr lang="en-US" sz="26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Fenrich</a:t>
            </a:r>
            <a:endParaRPr lang="en-US" sz="26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000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Pennsylvania State University, Pennsylvania, United States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000" dirty="0"/>
          </a:p>
          <a:p>
            <a:pPr algn="l"/>
            <a:r>
              <a:rPr lang="en-US" sz="1600" i="1" dirty="0">
                <a:latin typeface="+mj-lt"/>
              </a:rPr>
              <a:t>11</a:t>
            </a:r>
            <a:r>
              <a:rPr lang="en-US" sz="1600" i="1" baseline="30000" dirty="0">
                <a:latin typeface="+mj-lt"/>
              </a:rPr>
              <a:t>th</a:t>
            </a:r>
            <a:r>
              <a:rPr lang="en-US" sz="1600" i="1" dirty="0">
                <a:latin typeface="+mj-lt"/>
              </a:rPr>
              <a:t> European Conference on Severe Storms, Bucharest Romania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11080-0D37-554B-1E8C-EFF3344BE48D}"/>
              </a:ext>
            </a:extLst>
          </p:cNvPr>
          <p:cNvSpPr txBox="1"/>
          <p:nvPr/>
        </p:nvSpPr>
        <p:spPr>
          <a:xfrm>
            <a:off x="2355574" y="4512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6EEA44-6486-561B-1C5F-57C69E7FD05E}"/>
              </a:ext>
            </a:extLst>
          </p:cNvPr>
          <p:cNvSpPr/>
          <p:nvPr/>
        </p:nvSpPr>
        <p:spPr>
          <a:xfrm>
            <a:off x="390144" y="314788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A796567-B1A2-28F0-D944-8FC31C1B3EB1}"/>
              </a:ext>
            </a:extLst>
          </p:cNvPr>
          <p:cNvSpPr txBox="1">
            <a:spLocks/>
          </p:cNvSpPr>
          <p:nvPr/>
        </p:nvSpPr>
        <p:spPr>
          <a:xfrm>
            <a:off x="477979" y="771988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Mountains Alter Quasi-linear Convective System Dynamics and Tornado Potential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379E40-A87A-F3E6-13F8-4A5E2650B97F}"/>
              </a:ext>
            </a:extLst>
          </p:cNvPr>
          <p:cNvSpPr txBox="1"/>
          <p:nvPr/>
        </p:nvSpPr>
        <p:spPr>
          <a:xfrm>
            <a:off x="9655571" y="6432624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Grieser</a:t>
            </a:r>
            <a:r>
              <a:rPr lang="en-US" i="1" dirty="0">
                <a:solidFill>
                  <a:schemeClr val="bg1"/>
                </a:solidFill>
              </a:rPr>
              <a:t> and Haines 2020)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12315B-4216-F9BC-841A-9C9A3306D1A9}"/>
              </a:ext>
            </a:extLst>
          </p:cNvPr>
          <p:cNvSpPr/>
          <p:nvPr/>
        </p:nvSpPr>
        <p:spPr>
          <a:xfrm>
            <a:off x="7546845" y="130604"/>
            <a:ext cx="4571620" cy="1470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C1C926-F0EF-0360-8FDE-0B0EC3C5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253" y="362149"/>
            <a:ext cx="2366010" cy="1046175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8E889545-05D4-603E-E156-7D9E334D1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026" y="383945"/>
            <a:ext cx="1287117" cy="9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3EB0B1DE-0D18-4041-F9B8-77B59E82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836" y="1168915"/>
            <a:ext cx="3438145" cy="2578608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47E6BA42-0BD1-0CF2-1B07-B9AA95C5E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083" y="3871540"/>
            <a:ext cx="3438145" cy="2578608"/>
          </a:xfrm>
          <a:prstGeom prst="rect">
            <a:avLst/>
          </a:prstGeom>
        </p:spPr>
      </p:pic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A626296-BFB8-E4F0-BE03-AD8390223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395" y="2007570"/>
            <a:ext cx="4200727" cy="3735762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D4D5-CB59-8D64-E706-28E64408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Include a Mountain with a Flat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op and Sloped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ide (Plateau) 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&amp; Valley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DFAE6-301F-79BA-56ED-2D963F9088A6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D605C1-ED78-3AD0-0494-D893E0F734C0}"/>
              </a:ext>
            </a:extLst>
          </p:cNvPr>
          <p:cNvSpPr txBox="1"/>
          <p:nvPr/>
        </p:nvSpPr>
        <p:spPr>
          <a:xfrm>
            <a:off x="3207221" y="1632727"/>
            <a:ext cx="3959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3D rendering of left plateau with valley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BBB958-432C-3C69-4683-E0641C965DD7}"/>
              </a:ext>
            </a:extLst>
          </p:cNvPr>
          <p:cNvCxnSpPr>
            <a:cxnSpLocks/>
          </p:cNvCxnSpPr>
          <p:nvPr/>
        </p:nvCxnSpPr>
        <p:spPr>
          <a:xfrm>
            <a:off x="7745895" y="6602492"/>
            <a:ext cx="292210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481340-1112-1C73-E781-4CCE59E3103F}"/>
              </a:ext>
            </a:extLst>
          </p:cNvPr>
          <p:cNvSpPr txBox="1"/>
          <p:nvPr/>
        </p:nvSpPr>
        <p:spPr>
          <a:xfrm>
            <a:off x="8727520" y="6561107"/>
            <a:ext cx="1199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x-dimension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774C83-1E61-AF7E-6071-4723EB249CD6}"/>
              </a:ext>
            </a:extLst>
          </p:cNvPr>
          <p:cNvCxnSpPr>
            <a:cxnSpLocks/>
          </p:cNvCxnSpPr>
          <p:nvPr/>
        </p:nvCxnSpPr>
        <p:spPr>
          <a:xfrm flipV="1">
            <a:off x="11241359" y="3942505"/>
            <a:ext cx="0" cy="24643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A20E920-75D0-C263-CC7C-FDA0F90ACA40}"/>
              </a:ext>
            </a:extLst>
          </p:cNvPr>
          <p:cNvSpPr txBox="1"/>
          <p:nvPr/>
        </p:nvSpPr>
        <p:spPr>
          <a:xfrm rot="16200000">
            <a:off x="10827527" y="4848136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7BFECD-5CBA-3728-1DA6-FB256DE7F804}"/>
              </a:ext>
            </a:extLst>
          </p:cNvPr>
          <p:cNvCxnSpPr>
            <a:cxnSpLocks/>
          </p:cNvCxnSpPr>
          <p:nvPr/>
        </p:nvCxnSpPr>
        <p:spPr>
          <a:xfrm flipV="1">
            <a:off x="11241359" y="1237537"/>
            <a:ext cx="0" cy="24643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DD3C8B-49FD-3014-ACEB-5A8FEF1C1199}"/>
              </a:ext>
            </a:extLst>
          </p:cNvPr>
          <p:cNvSpPr txBox="1"/>
          <p:nvPr/>
        </p:nvSpPr>
        <p:spPr>
          <a:xfrm rot="16200000">
            <a:off x="10827527" y="2143168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1E57D2-E77B-D0CC-A3B8-6CC2BD41BC94}"/>
              </a:ext>
            </a:extLst>
          </p:cNvPr>
          <p:cNvCxnSpPr>
            <a:cxnSpLocks/>
          </p:cNvCxnSpPr>
          <p:nvPr/>
        </p:nvCxnSpPr>
        <p:spPr>
          <a:xfrm flipV="1">
            <a:off x="9181054" y="2030644"/>
            <a:ext cx="0" cy="717797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35DB3E0-956E-345A-98DF-FF47E4B4A82D}"/>
              </a:ext>
            </a:extLst>
          </p:cNvPr>
          <p:cNvSpPr txBox="1"/>
          <p:nvPr/>
        </p:nvSpPr>
        <p:spPr>
          <a:xfrm>
            <a:off x="9394366" y="2097154"/>
            <a:ext cx="11097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30 km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wide valley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5805015-0547-E130-A148-670D8CFA8F3F}"/>
              </a:ext>
            </a:extLst>
          </p:cNvPr>
          <p:cNvCxnSpPr>
            <a:cxnSpLocks/>
          </p:cNvCxnSpPr>
          <p:nvPr/>
        </p:nvCxnSpPr>
        <p:spPr>
          <a:xfrm flipH="1" flipV="1">
            <a:off x="9181054" y="4960936"/>
            <a:ext cx="2906" cy="292388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AD1170-9C57-014A-14F6-F2D4ED637406}"/>
              </a:ext>
            </a:extLst>
          </p:cNvPr>
          <p:cNvSpPr txBox="1"/>
          <p:nvPr/>
        </p:nvSpPr>
        <p:spPr>
          <a:xfrm>
            <a:off x="9475676" y="4725025"/>
            <a:ext cx="1192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10 km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wide valley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EBA5F4-5913-C02C-2EE6-B665F4B966E1}"/>
              </a:ext>
            </a:extLst>
          </p:cNvPr>
          <p:cNvSpPr txBox="1"/>
          <p:nvPr/>
        </p:nvSpPr>
        <p:spPr>
          <a:xfrm>
            <a:off x="327991" y="2245638"/>
            <a:ext cx="2443389" cy="3139321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Elevated plateau top in left side of domain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rgbClr val="FFC000"/>
                </a:solidFill>
                <a:latin typeface="+mj-lt"/>
              </a:rPr>
              <a:t>Valley included within mountain slope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MCS initiated over the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elevated plateau top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Mature MCS moves </a:t>
            </a:r>
            <a:r>
              <a:rPr lang="en-US" sz="1800" i="1" dirty="0">
                <a:solidFill>
                  <a:schemeClr val="bg1"/>
                </a:solidFill>
                <a:latin typeface="+mj-lt"/>
              </a:rPr>
              <a:t>downslope</a:t>
            </a:r>
          </a:p>
        </p:txBody>
      </p:sp>
    </p:spTree>
    <p:extLst>
      <p:ext uri="{BB962C8B-B14F-4D97-AF65-F5344CB8AC3E}">
        <p14:creationId xmlns:p14="http://schemas.microsoft.com/office/powerpoint/2010/main" val="750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1CBC82-4E01-414A-A8AD-919ABEAA2538}"/>
              </a:ext>
            </a:extLst>
          </p:cNvPr>
          <p:cNvSpPr txBox="1"/>
          <p:nvPr/>
        </p:nvSpPr>
        <p:spPr>
          <a:xfrm>
            <a:off x="323054" y="971203"/>
            <a:ext cx="117231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ea typeface="Verdana"/>
                <a:cs typeface="Calibri Light" panose="020F0302020204030204" pitchFamily="34" charset="0"/>
                <a:sym typeface="Verdana"/>
              </a:rPr>
              <a:t>Observed sounding from QLCS tornado event in southeast US </a:t>
            </a:r>
            <a:r>
              <a:rPr lang="en" dirty="0">
                <a:solidFill>
                  <a:schemeClr val="bg1"/>
                </a:solidFill>
                <a:latin typeface="Calibri Light" panose="020F0302020204030204" pitchFamily="34" charset="0"/>
                <a:ea typeface="Verdana"/>
                <a:cs typeface="Calibri Light" panose="020F0302020204030204" pitchFamily="34" charset="0"/>
                <a:sym typeface="Verdana"/>
              </a:rPr>
              <a:t>(in support of VORTEX-SE) </a:t>
            </a:r>
          </a:p>
          <a:p>
            <a:endParaRPr lang="en" dirty="0">
              <a:solidFill>
                <a:schemeClr val="bg1"/>
              </a:solidFill>
              <a:latin typeface="Calibri Light" panose="020F0302020204030204" pitchFamily="34" charset="0"/>
              <a:ea typeface="Verdana"/>
              <a:cs typeface="Calibri Light" panose="020F0302020204030204" pitchFamily="34" charset="0"/>
              <a:sym typeface="Verdana"/>
            </a:endParaRPr>
          </a:p>
          <a:p>
            <a:r>
              <a:rPr lang="en" dirty="0">
                <a:solidFill>
                  <a:schemeClr val="bg1"/>
                </a:solidFill>
                <a:latin typeface="Calibri Light" panose="020F0302020204030204" pitchFamily="34" charset="0"/>
                <a:ea typeface="Verdana"/>
                <a:cs typeface="Calibri Light" panose="020F0302020204030204" pitchFamily="34" charset="0"/>
                <a:sym typeface="Verdana"/>
              </a:rPr>
              <a:t>0-1 km shear value is near 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ea typeface="Verdana"/>
                <a:cs typeface="Calibri Light" panose="020F0302020204030204" pitchFamily="34" charset="0"/>
                <a:sym typeface="Verdana"/>
              </a:rPr>
              <a:t>climatological </a:t>
            </a:r>
            <a:r>
              <a:rPr lang="en" dirty="0">
                <a:solidFill>
                  <a:schemeClr val="bg1"/>
                </a:solidFill>
                <a:latin typeface="Calibri Light" panose="020F0302020204030204" pitchFamily="34" charset="0"/>
                <a:ea typeface="Verdana"/>
                <a:cs typeface="Calibri Light" panose="020F0302020204030204" pitchFamily="34" charset="0"/>
                <a:sym typeface="Verdana"/>
              </a:rPr>
              <a:t>median for QLCS EF0 tornadoes; 0-6 km shear is 25</a:t>
            </a:r>
            <a:r>
              <a:rPr lang="en" baseline="30000" dirty="0">
                <a:solidFill>
                  <a:schemeClr val="bg1"/>
                </a:solidFill>
                <a:latin typeface="Calibri Light" panose="020F0302020204030204" pitchFamily="34" charset="0"/>
                <a:ea typeface="Verdana"/>
                <a:cs typeface="Calibri Light" panose="020F0302020204030204" pitchFamily="34" charset="0"/>
                <a:sym typeface="Verdana"/>
              </a:rPr>
              <a:t>th</a:t>
            </a:r>
            <a:r>
              <a:rPr lang="en" dirty="0">
                <a:solidFill>
                  <a:schemeClr val="bg1"/>
                </a:solidFill>
                <a:latin typeface="Calibri Light" panose="020F0302020204030204" pitchFamily="34" charset="0"/>
                <a:ea typeface="Verdana"/>
                <a:cs typeface="Calibri Light" panose="020F0302020204030204" pitchFamily="34" charset="0"/>
                <a:sym typeface="Verdana"/>
              </a:rPr>
              <a:t> percentile for EF0 QLCS tornadoes (Thompson et al. 2012)</a:t>
            </a:r>
          </a:p>
          <a:p>
            <a:endParaRPr lang="en" dirty="0">
              <a:solidFill>
                <a:schemeClr val="bg1"/>
              </a:solidFill>
              <a:latin typeface="Calibri Light" panose="020F0302020204030204" pitchFamily="34" charset="0"/>
              <a:ea typeface="Verdana"/>
              <a:cs typeface="Calibri Light" panose="020F0302020204030204" pitchFamily="34" charset="0"/>
              <a:sym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DC010-758E-5F4F-9B41-2F0CF6719C2F}"/>
              </a:ext>
            </a:extLst>
          </p:cNvPr>
          <p:cNvSpPr txBox="1"/>
          <p:nvPr/>
        </p:nvSpPr>
        <p:spPr>
          <a:xfrm>
            <a:off x="8575114" y="639401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ocean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315504E-5A8D-BB4D-B551-F7674BF7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940" y="2622478"/>
            <a:ext cx="3978083" cy="3978083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Google Shape;77;p15">
            <a:extLst>
              <a:ext uri="{FF2B5EF4-FFF2-40B4-BE49-F238E27FC236}">
                <a16:creationId xmlns:a16="http://schemas.microsoft.com/office/drawing/2014/main" id="{A8EB0319-7B90-8F47-9603-8A73415214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515"/>
          <a:stretch/>
        </p:blipFill>
        <p:spPr>
          <a:xfrm>
            <a:off x="7254810" y="4448627"/>
            <a:ext cx="4477848" cy="2109021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 descr="A picture containing text, screenshot, light&#10;&#10;Description automatically generated">
            <a:extLst>
              <a:ext uri="{FF2B5EF4-FFF2-40B4-BE49-F238E27FC236}">
                <a16:creationId xmlns:a16="http://schemas.microsoft.com/office/drawing/2014/main" id="{C24327CB-0C43-6649-ACA8-C45CD916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619" y="2582712"/>
            <a:ext cx="4477848" cy="170923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7DA838-662A-1D4E-963F-E58CFF097F58}"/>
              </a:ext>
            </a:extLst>
          </p:cNvPr>
          <p:cNvSpPr txBox="1"/>
          <p:nvPr/>
        </p:nvSpPr>
        <p:spPr>
          <a:xfrm>
            <a:off x="7821114" y="3276295"/>
            <a:ext cx="1051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Tennessee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853D7-A710-A14D-98FF-A33B8C935F2B}"/>
              </a:ext>
            </a:extLst>
          </p:cNvPr>
          <p:cNvSpPr txBox="1"/>
          <p:nvPr/>
        </p:nvSpPr>
        <p:spPr>
          <a:xfrm>
            <a:off x="8777717" y="3028679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sounding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77CA819E-C4FB-E54D-A22D-1C89CE821F3B}"/>
              </a:ext>
            </a:extLst>
          </p:cNvPr>
          <p:cNvSpPr>
            <a:spLocks noChangeAspect="1"/>
          </p:cNvSpPr>
          <p:nvPr/>
        </p:nvSpPr>
        <p:spPr>
          <a:xfrm>
            <a:off x="9130756" y="2902212"/>
            <a:ext cx="196361" cy="16927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3D4486-391C-4F41-A7D3-7F3E51F21E98}"/>
              </a:ext>
            </a:extLst>
          </p:cNvPr>
          <p:cNvSpPr>
            <a:spLocks noChangeAspect="1"/>
          </p:cNvSpPr>
          <p:nvPr/>
        </p:nvSpPr>
        <p:spPr>
          <a:xfrm>
            <a:off x="9669919" y="2968861"/>
            <a:ext cx="133678" cy="13367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569DCC-2770-044E-B334-8C156D5D2D92}"/>
              </a:ext>
            </a:extLst>
          </p:cNvPr>
          <p:cNvSpPr txBox="1"/>
          <p:nvPr/>
        </p:nvSpPr>
        <p:spPr>
          <a:xfrm>
            <a:off x="9912426" y="2670515"/>
            <a:ext cx="2402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tornado (EF1) 1846 UTC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E994D3-1ECE-8549-B8A6-0BF5AFE6EDBA}"/>
              </a:ext>
            </a:extLst>
          </p:cNvPr>
          <p:cNvSpPr txBox="1"/>
          <p:nvPr/>
        </p:nvSpPr>
        <p:spPr>
          <a:xfrm>
            <a:off x="9720604" y="2850179"/>
            <a:ext cx="2049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tornado 1952, 2004 UTC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BE425-065F-1148-A5E5-6DCDB8D58FEC}"/>
              </a:ext>
            </a:extLst>
          </p:cNvPr>
          <p:cNvSpPr>
            <a:spLocks noChangeAspect="1"/>
          </p:cNvSpPr>
          <p:nvPr/>
        </p:nvSpPr>
        <p:spPr>
          <a:xfrm>
            <a:off x="9832095" y="2783340"/>
            <a:ext cx="133678" cy="13367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2D2D14-D120-8E48-86B0-7087CEF1ACA6}"/>
              </a:ext>
            </a:extLst>
          </p:cNvPr>
          <p:cNvSpPr txBox="1"/>
          <p:nvPr/>
        </p:nvSpPr>
        <p:spPr>
          <a:xfrm>
            <a:off x="8665019" y="5614945"/>
            <a:ext cx="931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Tennessee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AD3FFB-0C6A-8D88-1CCF-4491748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Initialized with: Observed Sounding 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E3A8E-BBF5-6AE8-B882-DE2DF130A78F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59D7B53-FE32-B55A-6F6A-82F141AE8276}"/>
              </a:ext>
            </a:extLst>
          </p:cNvPr>
          <p:cNvSpPr txBox="1"/>
          <p:nvPr/>
        </p:nvSpPr>
        <p:spPr>
          <a:xfrm>
            <a:off x="449807" y="3301474"/>
            <a:ext cx="228100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“mixed-out”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1200 UTC Nashville TN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14 July 2015</a:t>
            </a:r>
          </a:p>
          <a:p>
            <a:pPr algn="r"/>
            <a:endParaRPr lang="en-US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SBCAPE 3229 J kg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-1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SBCIN -14 J kg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-1</a:t>
            </a:r>
          </a:p>
          <a:p>
            <a:pPr algn="r"/>
            <a:endParaRPr lang="en-US" baseline="300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0-1 km 13 m s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-1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0-6 km 18.5 m s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64793-80A2-71C1-7B5B-E3E74EE824D8}"/>
              </a:ext>
            </a:extLst>
          </p:cNvPr>
          <p:cNvSpPr txBox="1"/>
          <p:nvPr/>
        </p:nvSpPr>
        <p:spPr>
          <a:xfrm>
            <a:off x="7254810" y="4471614"/>
            <a:ext cx="2482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radar reflectivity from event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9CA7B0-E66C-4D7E-92F8-DF412DED3922}"/>
              </a:ext>
            </a:extLst>
          </p:cNvPr>
          <p:cNvSpPr txBox="1"/>
          <p:nvPr/>
        </p:nvSpPr>
        <p:spPr>
          <a:xfrm>
            <a:off x="2913333" y="2622478"/>
            <a:ext cx="31826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>
                <a:latin typeface="+mj-lt"/>
              </a:rPr>
              <a:t>Observed sounding used in simulations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2A222F-DC06-E12B-8ED4-6FDA46B66AB8}"/>
              </a:ext>
            </a:extLst>
          </p:cNvPr>
          <p:cNvCxnSpPr>
            <a:cxnSpLocks/>
          </p:cNvCxnSpPr>
          <p:nvPr/>
        </p:nvCxnSpPr>
        <p:spPr>
          <a:xfrm>
            <a:off x="11250640" y="4944385"/>
            <a:ext cx="0" cy="111376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6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23F342-643D-8FCF-B5ED-9541C439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39" y="2265264"/>
            <a:ext cx="4426707" cy="427966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CBC82-4E01-414A-A8AD-919ABEAA2538}"/>
              </a:ext>
            </a:extLst>
          </p:cNvPr>
          <p:cNvSpPr txBox="1"/>
          <p:nvPr/>
        </p:nvSpPr>
        <p:spPr>
          <a:xfrm>
            <a:off x="197832" y="1063408"/>
            <a:ext cx="73002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WK82 thermodynamic base-state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Systematically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quantify QLCS tornado potential with respect to hodograph shape and vertical wind shear magnitude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AD3FFB-0C6A-8D88-1CCF-4491748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Initialized with: WK82 Thermodynamic + Idealized Hodographs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E3A8E-BBF5-6AE8-B882-DE2DF130A78F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FAEC2D1-00E2-0B70-7B4B-3F816E041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963582"/>
              </p:ext>
            </p:extLst>
          </p:nvPr>
        </p:nvGraphicFramePr>
        <p:xfrm>
          <a:off x="205306" y="4206980"/>
          <a:ext cx="6885977" cy="2433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01037">
                  <a:extLst>
                    <a:ext uri="{9D8B030D-6E8A-4147-A177-3AD203B41FA5}">
                      <a16:colId xmlns:a16="http://schemas.microsoft.com/office/drawing/2014/main" val="2836198671"/>
                    </a:ext>
                  </a:extLst>
                </a:gridCol>
                <a:gridCol w="1548300">
                  <a:extLst>
                    <a:ext uri="{9D8B030D-6E8A-4147-A177-3AD203B41FA5}">
                      <a16:colId xmlns:a16="http://schemas.microsoft.com/office/drawing/2014/main" val="569412790"/>
                    </a:ext>
                  </a:extLst>
                </a:gridCol>
                <a:gridCol w="1727496">
                  <a:extLst>
                    <a:ext uri="{9D8B030D-6E8A-4147-A177-3AD203B41FA5}">
                      <a16:colId xmlns:a16="http://schemas.microsoft.com/office/drawing/2014/main" val="1102694316"/>
                    </a:ext>
                  </a:extLst>
                </a:gridCol>
                <a:gridCol w="1509144">
                  <a:extLst>
                    <a:ext uri="{9D8B030D-6E8A-4147-A177-3AD203B41FA5}">
                      <a16:colId xmlns:a16="http://schemas.microsoft.com/office/drawing/2014/main" val="3283782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Base state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0-1 km shear 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0-2.5 km shear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0-6 km shear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43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0</a:t>
                      </a:r>
                      <a:r>
                        <a:rPr lang="en-US" sz="1600" b="0" strike="noStrike" baseline="30000" dirty="0">
                          <a:solidFill>
                            <a:srgbClr val="4268E7"/>
                          </a:solidFill>
                        </a:rPr>
                        <a:t>o</a:t>
                      </a:r>
                      <a:r>
                        <a:rPr lang="en-US" sz="1600" b="0" strike="noStrike" baseline="0" dirty="0">
                          <a:solidFill>
                            <a:srgbClr val="4268E7"/>
                          </a:solidFill>
                        </a:rPr>
                        <a:t> curvature</a:t>
                      </a:r>
                      <a:endParaRPr lang="en-US" sz="1600" b="0" strike="noStrike" baseline="30000" dirty="0">
                        <a:solidFill>
                          <a:srgbClr val="4268E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804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90</a:t>
                      </a:r>
                      <a:r>
                        <a:rPr lang="en-US" sz="1600" b="0" strike="noStrike" baseline="30000" dirty="0">
                          <a:solidFill>
                            <a:srgbClr val="010182"/>
                          </a:solidFill>
                        </a:rPr>
                        <a:t>o</a:t>
                      </a:r>
                      <a:r>
                        <a:rPr lang="en-US" sz="1600" b="0" strike="noStrike" baseline="0" dirty="0">
                          <a:solidFill>
                            <a:srgbClr val="010182"/>
                          </a:solidFill>
                        </a:rPr>
                        <a:t> curvature</a:t>
                      </a:r>
                      <a:endParaRPr lang="en-US" sz="1600" b="0" strike="noStrike" baseline="30000" dirty="0">
                        <a:solidFill>
                          <a:srgbClr val="0101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23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180</a:t>
                      </a:r>
                      <a:r>
                        <a:rPr lang="en-US" sz="1600" b="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</a:t>
                      </a:r>
                      <a:r>
                        <a:rPr lang="en-US" sz="1600" b="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curvature</a:t>
                      </a:r>
                      <a:endParaRPr lang="en-US" sz="1600" b="0" baseline="300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089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180</a:t>
                      </a:r>
                      <a:r>
                        <a:rPr lang="en-US" sz="1600" b="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</a:t>
                      </a:r>
                      <a:r>
                        <a:rPr lang="en-US" sz="1600" b="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curvature</a:t>
                      </a:r>
                      <a:endParaRPr lang="en-US" sz="1600" b="0" baseline="300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49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Observed 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3002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1DAA84-EE71-D711-A7D6-E4BC5E52852B}"/>
              </a:ext>
            </a:extLst>
          </p:cNvPr>
          <p:cNvSpPr txBox="1"/>
          <p:nvPr/>
        </p:nvSpPr>
        <p:spPr>
          <a:xfrm>
            <a:off x="7406639" y="2265264"/>
            <a:ext cx="125502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268E7"/>
                </a:solidFill>
                <a:latin typeface="+mj-lt"/>
              </a:rPr>
              <a:t>0</a:t>
            </a:r>
            <a:r>
              <a:rPr lang="en-US" sz="1400" baseline="30000" dirty="0">
                <a:solidFill>
                  <a:srgbClr val="4268E7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4268E7"/>
                </a:solidFill>
                <a:latin typeface="+mj-lt"/>
              </a:rPr>
              <a:t> curvature</a:t>
            </a:r>
            <a:endParaRPr lang="en-US" sz="1400" baseline="30000" dirty="0">
              <a:solidFill>
                <a:srgbClr val="4268E7"/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90</a:t>
            </a:r>
            <a:r>
              <a:rPr lang="en-US" sz="1400" baseline="30000" dirty="0">
                <a:solidFill>
                  <a:srgbClr val="002060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curvature</a:t>
            </a:r>
          </a:p>
          <a:p>
            <a:r>
              <a:rPr lang="en-US" sz="1400" dirty="0">
                <a:solidFill>
                  <a:srgbClr val="00BFFD"/>
                </a:solidFill>
                <a:latin typeface="+mj-lt"/>
              </a:rPr>
              <a:t>180</a:t>
            </a:r>
            <a:r>
              <a:rPr lang="en-US" sz="1400" baseline="30000" dirty="0">
                <a:solidFill>
                  <a:srgbClr val="00BFFD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00BFFD"/>
                </a:solidFill>
                <a:latin typeface="+mj-lt"/>
              </a:rPr>
              <a:t> curvature</a:t>
            </a:r>
          </a:p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Observed TN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9141C-1C2A-DC47-C695-6DBD1C0F63B3}"/>
              </a:ext>
            </a:extLst>
          </p:cNvPr>
          <p:cNvSpPr txBox="1"/>
          <p:nvPr/>
        </p:nvSpPr>
        <p:spPr>
          <a:xfrm>
            <a:off x="205306" y="3401158"/>
            <a:ext cx="6885977" cy="646331"/>
          </a:xfrm>
          <a:prstGeom prst="rect">
            <a:avLst/>
          </a:prstGeom>
          <a:solidFill>
            <a:srgbClr val="010182"/>
          </a:solidFill>
          <a:ln w="28575">
            <a:solidFill>
              <a:srgbClr val="4268E7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Vertical w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ind profiles that support numerical QLCS tornadoes, from Marion and Trapp (2021) idealized modeling study of QLCS tornadoes</a:t>
            </a:r>
          </a:p>
        </p:txBody>
      </p:sp>
    </p:spTree>
    <p:extLst>
      <p:ext uri="{BB962C8B-B14F-4D97-AF65-F5344CB8AC3E}">
        <p14:creationId xmlns:p14="http://schemas.microsoft.com/office/powerpoint/2010/main" val="40001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23F342-643D-8FCF-B5ED-9541C439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39" y="2265264"/>
            <a:ext cx="4426707" cy="427966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CBC82-4E01-414A-A8AD-919ABEAA2538}"/>
              </a:ext>
            </a:extLst>
          </p:cNvPr>
          <p:cNvSpPr txBox="1"/>
          <p:nvPr/>
        </p:nvSpPr>
        <p:spPr>
          <a:xfrm>
            <a:off x="197832" y="1063408"/>
            <a:ext cx="73002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WK82 thermodynamic base-state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Systematically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quantify QLCS tornado potential with respect to hodograph shape and vertical wind shear magnitude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AD3FFB-0C6A-8D88-1CCF-4491748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Initialized with: WK82 Thermodynamic + Idealized Hodographs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E3A8E-BBF5-6AE8-B882-DE2DF130A78F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FAEC2D1-00E2-0B70-7B4B-3F816E041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14197"/>
              </p:ext>
            </p:extLst>
          </p:nvPr>
        </p:nvGraphicFramePr>
        <p:xfrm>
          <a:off x="205306" y="4206980"/>
          <a:ext cx="6885977" cy="2433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01037">
                  <a:extLst>
                    <a:ext uri="{9D8B030D-6E8A-4147-A177-3AD203B41FA5}">
                      <a16:colId xmlns:a16="http://schemas.microsoft.com/office/drawing/2014/main" val="2836198671"/>
                    </a:ext>
                  </a:extLst>
                </a:gridCol>
                <a:gridCol w="1548300">
                  <a:extLst>
                    <a:ext uri="{9D8B030D-6E8A-4147-A177-3AD203B41FA5}">
                      <a16:colId xmlns:a16="http://schemas.microsoft.com/office/drawing/2014/main" val="569412790"/>
                    </a:ext>
                  </a:extLst>
                </a:gridCol>
                <a:gridCol w="1727496">
                  <a:extLst>
                    <a:ext uri="{9D8B030D-6E8A-4147-A177-3AD203B41FA5}">
                      <a16:colId xmlns:a16="http://schemas.microsoft.com/office/drawing/2014/main" val="1102694316"/>
                    </a:ext>
                  </a:extLst>
                </a:gridCol>
                <a:gridCol w="1509144">
                  <a:extLst>
                    <a:ext uri="{9D8B030D-6E8A-4147-A177-3AD203B41FA5}">
                      <a16:colId xmlns:a16="http://schemas.microsoft.com/office/drawing/2014/main" val="3283782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Base state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0-1 km shear 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0-2.5 km shear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0-6 km shear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43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0</a:t>
                      </a:r>
                      <a:r>
                        <a:rPr lang="en-US" sz="1600" b="0" strike="noStrike" baseline="30000" dirty="0">
                          <a:solidFill>
                            <a:srgbClr val="4268E7"/>
                          </a:solidFill>
                        </a:rPr>
                        <a:t>o</a:t>
                      </a:r>
                      <a:r>
                        <a:rPr lang="en-US" sz="1600" b="0" strike="noStrike" baseline="0" dirty="0">
                          <a:solidFill>
                            <a:srgbClr val="4268E7"/>
                          </a:solidFill>
                        </a:rPr>
                        <a:t> curvature</a:t>
                      </a:r>
                      <a:endParaRPr lang="en-US" sz="1600" b="0" strike="noStrike" baseline="30000" dirty="0">
                        <a:solidFill>
                          <a:srgbClr val="4268E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804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90</a:t>
                      </a:r>
                      <a:r>
                        <a:rPr lang="en-US" sz="1600" b="0" strike="noStrike" baseline="30000" dirty="0">
                          <a:solidFill>
                            <a:srgbClr val="010182"/>
                          </a:solidFill>
                        </a:rPr>
                        <a:t>o</a:t>
                      </a:r>
                      <a:r>
                        <a:rPr lang="en-US" sz="1600" b="0" strike="noStrike" baseline="0" dirty="0">
                          <a:solidFill>
                            <a:srgbClr val="010182"/>
                          </a:solidFill>
                        </a:rPr>
                        <a:t> curvature</a:t>
                      </a:r>
                      <a:endParaRPr lang="en-US" sz="1600" b="0" strike="noStrike" baseline="30000" dirty="0">
                        <a:solidFill>
                          <a:srgbClr val="0101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23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180</a:t>
                      </a:r>
                      <a:r>
                        <a:rPr lang="en-US" sz="1600" b="0" baseline="30000" dirty="0">
                          <a:solidFill>
                            <a:srgbClr val="00BFFD"/>
                          </a:solidFill>
                        </a:rPr>
                        <a:t>o</a:t>
                      </a:r>
                      <a:r>
                        <a:rPr lang="en-US" sz="1600" b="0" baseline="0" dirty="0">
                          <a:solidFill>
                            <a:srgbClr val="00BFFD"/>
                          </a:solidFill>
                        </a:rPr>
                        <a:t> curvature</a:t>
                      </a:r>
                      <a:endParaRPr lang="en-US" sz="1600" b="0" baseline="30000" dirty="0">
                        <a:solidFill>
                          <a:srgbClr val="00BFF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089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180</a:t>
                      </a:r>
                      <a:r>
                        <a:rPr lang="en-US" sz="1600" b="0" baseline="30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o</a:t>
                      </a:r>
                      <a:r>
                        <a:rPr lang="en-US" sz="1600" b="0" baseline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 curvature</a:t>
                      </a:r>
                      <a:endParaRPr lang="en-US" sz="1600" b="0" baseline="300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49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Observed 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3002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1DAA84-EE71-D711-A7D6-E4BC5E52852B}"/>
              </a:ext>
            </a:extLst>
          </p:cNvPr>
          <p:cNvSpPr txBox="1"/>
          <p:nvPr/>
        </p:nvSpPr>
        <p:spPr>
          <a:xfrm>
            <a:off x="7406639" y="2265264"/>
            <a:ext cx="125502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268E7"/>
                </a:solidFill>
                <a:latin typeface="+mj-lt"/>
              </a:rPr>
              <a:t>0</a:t>
            </a:r>
            <a:r>
              <a:rPr lang="en-US" sz="1400" baseline="30000" dirty="0">
                <a:solidFill>
                  <a:srgbClr val="4268E7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4268E7"/>
                </a:solidFill>
                <a:latin typeface="+mj-lt"/>
              </a:rPr>
              <a:t> curvature</a:t>
            </a:r>
            <a:endParaRPr lang="en-US" sz="1400" baseline="30000" dirty="0">
              <a:solidFill>
                <a:srgbClr val="4268E7"/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90</a:t>
            </a:r>
            <a:r>
              <a:rPr lang="en-US" sz="1400" baseline="30000" dirty="0">
                <a:solidFill>
                  <a:srgbClr val="002060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curvature</a:t>
            </a:r>
          </a:p>
          <a:p>
            <a:r>
              <a:rPr lang="en-US" sz="1400" dirty="0">
                <a:solidFill>
                  <a:srgbClr val="00BFFD"/>
                </a:solidFill>
                <a:latin typeface="+mj-lt"/>
              </a:rPr>
              <a:t>180</a:t>
            </a:r>
            <a:r>
              <a:rPr lang="en-US" sz="1400" baseline="30000" dirty="0">
                <a:solidFill>
                  <a:srgbClr val="00BFFD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00BFFD"/>
                </a:solidFill>
                <a:latin typeface="+mj-lt"/>
              </a:rPr>
              <a:t> curvature</a:t>
            </a:r>
          </a:p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Observed TN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EB234-AC81-73BA-4D27-EE4FD19A671E}"/>
              </a:ext>
            </a:extLst>
          </p:cNvPr>
          <p:cNvSpPr txBox="1"/>
          <p:nvPr/>
        </p:nvSpPr>
        <p:spPr>
          <a:xfrm>
            <a:off x="205306" y="3393936"/>
            <a:ext cx="6885977" cy="646331"/>
          </a:xfrm>
          <a:prstGeom prst="rect">
            <a:avLst/>
          </a:prstGeom>
          <a:solidFill>
            <a:srgbClr val="00BFFD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Retain the same 0-1 km &amp; 0-2.5 km vertical wind shear magnitudes as for the 0</a:t>
            </a:r>
            <a:r>
              <a:rPr lang="en-US" sz="1800" baseline="30000" dirty="0">
                <a:latin typeface="+mj-lt"/>
              </a:rPr>
              <a:t>o</a:t>
            </a:r>
            <a:r>
              <a:rPr lang="en-US" sz="1800" dirty="0">
                <a:latin typeface="+mj-lt"/>
              </a:rPr>
              <a:t> curvature profile, but increase hodograph curvature to 180</a:t>
            </a:r>
            <a:r>
              <a:rPr lang="en-US" sz="1800" baseline="30000" dirty="0">
                <a:latin typeface="+mj-lt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41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23F342-643D-8FCF-B5ED-9541C439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39" y="2265264"/>
            <a:ext cx="4426707" cy="427966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CBC82-4E01-414A-A8AD-919ABEAA2538}"/>
              </a:ext>
            </a:extLst>
          </p:cNvPr>
          <p:cNvSpPr txBox="1"/>
          <p:nvPr/>
        </p:nvSpPr>
        <p:spPr>
          <a:xfrm>
            <a:off x="197832" y="1063408"/>
            <a:ext cx="73002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WK82 thermodynamic base-state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Systematically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quantify QLCS tornado potential with respect to hodograph shape and vertical wind shear magnitude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AD3FFB-0C6A-8D88-1CCF-4491748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Initialized with: WK82 Thermodynamic + Idealized Hodographs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E3A8E-BBF5-6AE8-B882-DE2DF130A78F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FAEC2D1-00E2-0B70-7B4B-3F816E041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8785"/>
              </p:ext>
            </p:extLst>
          </p:nvPr>
        </p:nvGraphicFramePr>
        <p:xfrm>
          <a:off x="205306" y="4206980"/>
          <a:ext cx="6885977" cy="2433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01037">
                  <a:extLst>
                    <a:ext uri="{9D8B030D-6E8A-4147-A177-3AD203B41FA5}">
                      <a16:colId xmlns:a16="http://schemas.microsoft.com/office/drawing/2014/main" val="2836198671"/>
                    </a:ext>
                  </a:extLst>
                </a:gridCol>
                <a:gridCol w="1548300">
                  <a:extLst>
                    <a:ext uri="{9D8B030D-6E8A-4147-A177-3AD203B41FA5}">
                      <a16:colId xmlns:a16="http://schemas.microsoft.com/office/drawing/2014/main" val="569412790"/>
                    </a:ext>
                  </a:extLst>
                </a:gridCol>
                <a:gridCol w="1727496">
                  <a:extLst>
                    <a:ext uri="{9D8B030D-6E8A-4147-A177-3AD203B41FA5}">
                      <a16:colId xmlns:a16="http://schemas.microsoft.com/office/drawing/2014/main" val="1102694316"/>
                    </a:ext>
                  </a:extLst>
                </a:gridCol>
                <a:gridCol w="1509144">
                  <a:extLst>
                    <a:ext uri="{9D8B030D-6E8A-4147-A177-3AD203B41FA5}">
                      <a16:colId xmlns:a16="http://schemas.microsoft.com/office/drawing/2014/main" val="3283782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Base state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0-1 km shear 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0-2.5 km shear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0-6 km shear</a:t>
                      </a:r>
                    </a:p>
                    <a:p>
                      <a:pPr algn="ctr"/>
                      <a:r>
                        <a:rPr lang="en-US" sz="1600" b="1" dirty="0"/>
                        <a:t>(m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43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0</a:t>
                      </a:r>
                      <a:r>
                        <a:rPr lang="en-US" sz="1600" b="0" strike="noStrike" baseline="30000" dirty="0">
                          <a:solidFill>
                            <a:srgbClr val="4268E7"/>
                          </a:solidFill>
                        </a:rPr>
                        <a:t>o</a:t>
                      </a:r>
                      <a:r>
                        <a:rPr lang="en-US" sz="1600" b="0" strike="noStrike" baseline="0" dirty="0">
                          <a:solidFill>
                            <a:srgbClr val="4268E7"/>
                          </a:solidFill>
                        </a:rPr>
                        <a:t> curvature</a:t>
                      </a:r>
                      <a:endParaRPr lang="en-US" sz="1600" b="0" strike="noStrike" baseline="30000" dirty="0">
                        <a:solidFill>
                          <a:srgbClr val="4268E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4268E7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804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90</a:t>
                      </a:r>
                      <a:r>
                        <a:rPr lang="en-US" sz="1600" b="0" strike="noStrike" baseline="30000" dirty="0">
                          <a:solidFill>
                            <a:srgbClr val="010182"/>
                          </a:solidFill>
                        </a:rPr>
                        <a:t>o</a:t>
                      </a:r>
                      <a:r>
                        <a:rPr lang="en-US" sz="1600" b="0" strike="noStrike" baseline="0" dirty="0">
                          <a:solidFill>
                            <a:srgbClr val="010182"/>
                          </a:solidFill>
                        </a:rPr>
                        <a:t> curvature</a:t>
                      </a:r>
                      <a:endParaRPr lang="en-US" sz="1600" b="0" strike="noStrike" baseline="30000" dirty="0">
                        <a:solidFill>
                          <a:srgbClr val="0101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strike="noStrike" dirty="0">
                          <a:solidFill>
                            <a:srgbClr val="010182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234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180</a:t>
                      </a:r>
                      <a:r>
                        <a:rPr lang="en-US" sz="1600" b="0" baseline="30000" dirty="0">
                          <a:solidFill>
                            <a:srgbClr val="00BFFD"/>
                          </a:solidFill>
                        </a:rPr>
                        <a:t>o</a:t>
                      </a:r>
                      <a:r>
                        <a:rPr lang="en-US" sz="1600" b="0" baseline="0" dirty="0">
                          <a:solidFill>
                            <a:srgbClr val="00BFFD"/>
                          </a:solidFill>
                        </a:rPr>
                        <a:t> curvature</a:t>
                      </a:r>
                      <a:endParaRPr lang="en-US" sz="1600" b="0" baseline="30000" dirty="0">
                        <a:solidFill>
                          <a:srgbClr val="00BFF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BFFD"/>
                          </a:solidFill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089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180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curvature</a:t>
                      </a:r>
                      <a:endParaRPr lang="en-US" sz="16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49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Observed 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800282"/>
                          </a:solidFill>
                        </a:rPr>
                        <a:t>18.2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3002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1DAA84-EE71-D711-A7D6-E4BC5E52852B}"/>
              </a:ext>
            </a:extLst>
          </p:cNvPr>
          <p:cNvSpPr txBox="1"/>
          <p:nvPr/>
        </p:nvSpPr>
        <p:spPr>
          <a:xfrm>
            <a:off x="7406639" y="2265264"/>
            <a:ext cx="125502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268E7"/>
                </a:solidFill>
                <a:latin typeface="+mj-lt"/>
              </a:rPr>
              <a:t>0</a:t>
            </a:r>
            <a:r>
              <a:rPr lang="en-US" sz="1400" baseline="30000" dirty="0">
                <a:solidFill>
                  <a:srgbClr val="4268E7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4268E7"/>
                </a:solidFill>
                <a:latin typeface="+mj-lt"/>
              </a:rPr>
              <a:t> curvature</a:t>
            </a:r>
            <a:endParaRPr lang="en-US" sz="1400" baseline="30000" dirty="0">
              <a:solidFill>
                <a:srgbClr val="4268E7"/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90</a:t>
            </a:r>
            <a:r>
              <a:rPr lang="en-US" sz="1400" baseline="30000" dirty="0">
                <a:solidFill>
                  <a:srgbClr val="002060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curvature</a:t>
            </a:r>
          </a:p>
          <a:p>
            <a:r>
              <a:rPr lang="en-US" sz="1400" dirty="0">
                <a:solidFill>
                  <a:srgbClr val="00BFFD"/>
                </a:solidFill>
                <a:latin typeface="+mj-lt"/>
              </a:rPr>
              <a:t>180</a:t>
            </a:r>
            <a:r>
              <a:rPr lang="en-US" sz="1400" baseline="30000" dirty="0">
                <a:solidFill>
                  <a:srgbClr val="00BFFD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00BFFD"/>
                </a:solidFill>
                <a:latin typeface="+mj-lt"/>
              </a:rPr>
              <a:t> curvature</a:t>
            </a:r>
          </a:p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Observed TN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E520D-D4AB-5311-E7AE-96920D655CCC}"/>
              </a:ext>
            </a:extLst>
          </p:cNvPr>
          <p:cNvSpPr txBox="1"/>
          <p:nvPr/>
        </p:nvSpPr>
        <p:spPr>
          <a:xfrm>
            <a:off x="205306" y="3393936"/>
            <a:ext cx="688597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Reduced 0-1 km &amp; 0-2.5 km vertical wind shear magnitude to eliminate mountain-induced convection during the model spin-up period</a:t>
            </a:r>
          </a:p>
        </p:txBody>
      </p:sp>
    </p:spTree>
    <p:extLst>
      <p:ext uri="{BB962C8B-B14F-4D97-AF65-F5344CB8AC3E}">
        <p14:creationId xmlns:p14="http://schemas.microsoft.com/office/powerpoint/2010/main" val="41135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DC010-758E-5F4F-9B41-2F0CF6719C2F}"/>
              </a:ext>
            </a:extLst>
          </p:cNvPr>
          <p:cNvSpPr txBox="1"/>
          <p:nvPr/>
        </p:nvSpPr>
        <p:spPr>
          <a:xfrm>
            <a:off x="8575114" y="639401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ocean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86DDEC-8740-E441-AA48-5A0D0FEC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3241"/>
            <a:ext cx="12192000" cy="531519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TN Observed Environment</a:t>
            </a:r>
          </a:p>
        </p:txBody>
      </p:sp>
      <p:pic>
        <p:nvPicPr>
          <p:cNvPr id="3" name="Google Shape;77;p15">
            <a:extLst>
              <a:ext uri="{FF2B5EF4-FFF2-40B4-BE49-F238E27FC236}">
                <a16:creationId xmlns:a16="http://schemas.microsoft.com/office/drawing/2014/main" id="{5694F03C-9729-1301-9274-5C0B2B6B3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15"/>
          <a:stretch/>
        </p:blipFill>
        <p:spPr>
          <a:xfrm>
            <a:off x="7610410" y="94652"/>
            <a:ext cx="4477848" cy="2109021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CF76F-786B-0D96-8C70-E499EA04BBF7}"/>
              </a:ext>
            </a:extLst>
          </p:cNvPr>
          <p:cNvSpPr txBox="1"/>
          <p:nvPr/>
        </p:nvSpPr>
        <p:spPr>
          <a:xfrm>
            <a:off x="0" y="4059502"/>
            <a:ext cx="121919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B0F0"/>
                </a:solidFill>
                <a:latin typeface="+mj-lt"/>
              </a:rPr>
              <a:t>mountains can impact QLCS precipitation evolution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3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59AF5A9-0662-74FE-AD4D-AFA772812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13" y="1397218"/>
            <a:ext cx="3425952" cy="25694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AD3FFB-0C6A-8D88-1CCF-4491748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CI and Most Intense Precipitation Within Valley for Downslope Storms 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E3A8E-BBF5-6AE8-B882-DE2DF130A78F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27EA26A-F67D-A5A5-8116-B82F52937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253" y="1401047"/>
            <a:ext cx="3427825" cy="2570869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D212932-E405-38EA-B829-B1D70FCCB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71518"/>
            <a:ext cx="3427833" cy="2570875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1" name="Picture 20" descr="Chart, diagram&#10;&#10;Description automatically generated">
            <a:extLst>
              <a:ext uri="{FF2B5EF4-FFF2-40B4-BE49-F238E27FC236}">
                <a16:creationId xmlns:a16="http://schemas.microsoft.com/office/drawing/2014/main" id="{1E430B58-878A-ABC4-D18F-4E01D9D00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899" y="4171519"/>
            <a:ext cx="3427833" cy="2570875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25207B-5BDF-25A3-82C1-26D3497505BD}"/>
              </a:ext>
            </a:extLst>
          </p:cNvPr>
          <p:cNvSpPr txBox="1"/>
          <p:nvPr/>
        </p:nvSpPr>
        <p:spPr>
          <a:xfrm>
            <a:off x="2113291" y="1046150"/>
            <a:ext cx="7614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2-7 km avg precipitation mixing ratio (shaded), wind lowest model level, terrain (gray shading)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874D8B-A5FD-8C6E-CAE3-51A2997D7914}"/>
              </a:ext>
            </a:extLst>
          </p:cNvPr>
          <p:cNvSpPr txBox="1"/>
          <p:nvPr/>
        </p:nvSpPr>
        <p:spPr>
          <a:xfrm>
            <a:off x="143385" y="2085613"/>
            <a:ext cx="2043907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downslope with </a:t>
            </a: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30 km valley</a:t>
            </a:r>
          </a:p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CI within the valley</a:t>
            </a:r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132AEFE9-CE8D-931F-AA31-034254364FCA}"/>
              </a:ext>
            </a:extLst>
          </p:cNvPr>
          <p:cNvSpPr/>
          <p:nvPr/>
        </p:nvSpPr>
        <p:spPr>
          <a:xfrm>
            <a:off x="3472287" y="2052444"/>
            <a:ext cx="948943" cy="1266669"/>
          </a:xfrm>
          <a:prstGeom prst="frame">
            <a:avLst>
              <a:gd name="adj1" fmla="val 424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851BC8-C5AF-5956-F196-110EB258DA08}"/>
              </a:ext>
            </a:extLst>
          </p:cNvPr>
          <p:cNvSpPr txBox="1"/>
          <p:nvPr/>
        </p:nvSpPr>
        <p:spPr>
          <a:xfrm>
            <a:off x="143385" y="4622336"/>
            <a:ext cx="2043907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downslope with </a:t>
            </a: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no valley</a:t>
            </a:r>
          </a:p>
          <a:p>
            <a:pPr algn="ctr"/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weakening over the slope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3AAAA7-392C-F4FF-6CD9-A6DC0E8512EF}"/>
              </a:ext>
            </a:extLst>
          </p:cNvPr>
          <p:cNvSpPr txBox="1"/>
          <p:nvPr/>
        </p:nvSpPr>
        <p:spPr>
          <a:xfrm>
            <a:off x="9727436" y="2228671"/>
            <a:ext cx="2043907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downslope with 10 km valley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CI within the valley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14637B-0121-CC88-E702-6E7B5DC67879}"/>
              </a:ext>
            </a:extLst>
          </p:cNvPr>
          <p:cNvSpPr txBox="1"/>
          <p:nvPr/>
        </p:nvSpPr>
        <p:spPr>
          <a:xfrm>
            <a:off x="9727436" y="4908452"/>
            <a:ext cx="2043907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no mountain</a:t>
            </a:r>
          </a:p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robust QLCS</a:t>
            </a:r>
          </a:p>
        </p:txBody>
      </p:sp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CD13D68-5B74-998C-8FCE-FE8DFF4E3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923" y="4346309"/>
            <a:ext cx="671381" cy="58107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9BF380D-2068-695C-0FF1-FE9CF9723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586" y="1562353"/>
            <a:ext cx="658054" cy="585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9B47E2D-BFA0-6716-0760-8E5B1DB2D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842" y="1572798"/>
            <a:ext cx="658054" cy="585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F02500-2053-68B2-C3FF-4666270FB20B}"/>
              </a:ext>
            </a:extLst>
          </p:cNvPr>
          <p:cNvSpPr txBox="1"/>
          <p:nvPr/>
        </p:nvSpPr>
        <p:spPr>
          <a:xfrm>
            <a:off x="2541057" y="1553529"/>
            <a:ext cx="6760505" cy="369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Is this convection associated with an increased QLCS tornado potential?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ADF9D-2D5C-0A5A-A98F-8ECC008320FB}"/>
              </a:ext>
            </a:extLst>
          </p:cNvPr>
          <p:cNvSpPr txBox="1"/>
          <p:nvPr/>
        </p:nvSpPr>
        <p:spPr>
          <a:xfrm>
            <a:off x="4184888" y="3384702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sea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9FDAC1-EED0-279C-E7C9-5E852B88BDA4}"/>
              </a:ext>
            </a:extLst>
          </p:cNvPr>
          <p:cNvSpPr txBox="1"/>
          <p:nvPr/>
        </p:nvSpPr>
        <p:spPr>
          <a:xfrm>
            <a:off x="2647442" y="3391509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plateau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6DB8A-AA34-CFBC-0489-2AAB582AF074}"/>
              </a:ext>
            </a:extLst>
          </p:cNvPr>
          <p:cNvSpPr txBox="1"/>
          <p:nvPr/>
        </p:nvSpPr>
        <p:spPr>
          <a:xfrm>
            <a:off x="7949168" y="3396846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sea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A36D8F-69F0-200F-AD6D-17BEABB78522}"/>
              </a:ext>
            </a:extLst>
          </p:cNvPr>
          <p:cNvSpPr txBox="1"/>
          <p:nvPr/>
        </p:nvSpPr>
        <p:spPr>
          <a:xfrm>
            <a:off x="6434371" y="3401755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plateau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86405A-0C1F-34CB-4F07-1C80AA67E060}"/>
              </a:ext>
            </a:extLst>
          </p:cNvPr>
          <p:cNvSpPr txBox="1"/>
          <p:nvPr/>
        </p:nvSpPr>
        <p:spPr>
          <a:xfrm>
            <a:off x="4184888" y="6171814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sea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329A35-1B4F-A4EF-5574-AD6FFA7D8C3F}"/>
              </a:ext>
            </a:extLst>
          </p:cNvPr>
          <p:cNvSpPr txBox="1"/>
          <p:nvPr/>
        </p:nvSpPr>
        <p:spPr>
          <a:xfrm>
            <a:off x="2654851" y="6176723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plateau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B385D8DC-EF3D-9EEE-C697-CA502158EEC7}"/>
              </a:ext>
            </a:extLst>
          </p:cNvPr>
          <p:cNvSpPr/>
          <p:nvPr/>
        </p:nvSpPr>
        <p:spPr>
          <a:xfrm>
            <a:off x="7249204" y="2052444"/>
            <a:ext cx="948943" cy="1266669"/>
          </a:xfrm>
          <a:prstGeom prst="frame">
            <a:avLst>
              <a:gd name="adj1" fmla="val 424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D76FAE6-C48C-D081-FADB-B086FD76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13" y="1397218"/>
            <a:ext cx="3425952" cy="2569464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B156945-28FD-C020-C87F-E6BE37DC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253" y="1397218"/>
            <a:ext cx="3425952" cy="2569464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289DE700-BD6E-7AD1-9BAD-6B364228A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780" y="4172929"/>
            <a:ext cx="3425952" cy="2569464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" name="Picture 15" descr="Chart&#10;&#10;Description automatically generated with medium confidence">
            <a:extLst>
              <a:ext uri="{FF2B5EF4-FFF2-40B4-BE49-F238E27FC236}">
                <a16:creationId xmlns:a16="http://schemas.microsoft.com/office/drawing/2014/main" id="{DA703AEA-935B-541E-2746-CCFB14164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881" y="4166284"/>
            <a:ext cx="3425952" cy="256946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AD3FFB-0C6A-8D88-1CCF-4491748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Vertical Vorticity Associated with Convection in 30 km Wide Valley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E3A8E-BBF5-6AE8-B882-DE2DF130A78F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874D8B-A5FD-8C6E-CAE3-51A2997D7914}"/>
              </a:ext>
            </a:extLst>
          </p:cNvPr>
          <p:cNvSpPr txBox="1"/>
          <p:nvPr/>
        </p:nvSpPr>
        <p:spPr>
          <a:xfrm>
            <a:off x="143385" y="2085613"/>
            <a:ext cx="2043907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downslope with </a:t>
            </a: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30 km valley</a:t>
            </a:r>
          </a:p>
          <a:p>
            <a:pPr algn="ctr"/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vertical vorticity in developing cell</a:t>
            </a: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and along cold pool front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851BC8-C5AF-5956-F196-110EB258DA08}"/>
              </a:ext>
            </a:extLst>
          </p:cNvPr>
          <p:cNvSpPr txBox="1"/>
          <p:nvPr/>
        </p:nvSpPr>
        <p:spPr>
          <a:xfrm>
            <a:off x="143385" y="4622336"/>
            <a:ext cx="2043907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downslope with </a:t>
            </a: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no valley</a:t>
            </a:r>
          </a:p>
          <a:p>
            <a:pPr algn="ctr"/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vertical vorticity along cold pool</a:t>
            </a: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front only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3AAAA7-392C-F4FF-6CD9-A6DC0E8512EF}"/>
              </a:ext>
            </a:extLst>
          </p:cNvPr>
          <p:cNvSpPr txBox="1"/>
          <p:nvPr/>
        </p:nvSpPr>
        <p:spPr>
          <a:xfrm>
            <a:off x="9727436" y="2228671"/>
            <a:ext cx="2043907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downslope with 10 km valley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vertical vorticity along cold pool front only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14637B-0121-CC88-E702-6E7B5DC67879}"/>
              </a:ext>
            </a:extLst>
          </p:cNvPr>
          <p:cNvSpPr txBox="1"/>
          <p:nvPr/>
        </p:nvSpPr>
        <p:spPr>
          <a:xfrm>
            <a:off x="9727436" y="4908452"/>
            <a:ext cx="2043907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no mountain</a:t>
            </a:r>
          </a:p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vertical vorticity along and behind cold pool front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5DBFA-B249-7D6B-1493-DE2541B7C210}"/>
              </a:ext>
            </a:extLst>
          </p:cNvPr>
          <p:cNvSpPr txBox="1"/>
          <p:nvPr/>
        </p:nvSpPr>
        <p:spPr>
          <a:xfrm>
            <a:off x="0" y="1009103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0-300 m avg vertical vorticity (shaded),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prcp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mixr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(black contour), B (-0.01 m s</a:t>
            </a:r>
            <a:r>
              <a:rPr lang="en-US" sz="1400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blue), terrain (brown)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7D79875C-6A7D-DDB1-C69F-0ED37CD562A0}"/>
              </a:ext>
            </a:extLst>
          </p:cNvPr>
          <p:cNvSpPr/>
          <p:nvPr/>
        </p:nvSpPr>
        <p:spPr>
          <a:xfrm>
            <a:off x="3118356" y="2459580"/>
            <a:ext cx="914400" cy="914400"/>
          </a:xfrm>
          <a:prstGeom prst="frame">
            <a:avLst>
              <a:gd name="adj1" fmla="val 424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82A414-A70C-DAD5-DF49-C086E1B76ECB}"/>
              </a:ext>
            </a:extLst>
          </p:cNvPr>
          <p:cNvCxnSpPr>
            <a:cxnSpLocks/>
          </p:cNvCxnSpPr>
          <p:nvPr/>
        </p:nvCxnSpPr>
        <p:spPr>
          <a:xfrm flipH="1">
            <a:off x="3583344" y="2330842"/>
            <a:ext cx="531628" cy="59659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ame 24">
            <a:extLst>
              <a:ext uri="{FF2B5EF4-FFF2-40B4-BE49-F238E27FC236}">
                <a16:creationId xmlns:a16="http://schemas.microsoft.com/office/drawing/2014/main" id="{0716ACEB-715D-67F7-A08F-3E0A7BD02891}"/>
              </a:ext>
            </a:extLst>
          </p:cNvPr>
          <p:cNvSpPr/>
          <p:nvPr/>
        </p:nvSpPr>
        <p:spPr>
          <a:xfrm>
            <a:off x="6736970" y="2398231"/>
            <a:ext cx="914400" cy="914400"/>
          </a:xfrm>
          <a:prstGeom prst="frame">
            <a:avLst>
              <a:gd name="adj1" fmla="val 424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9D4172-07B8-8A58-BB3B-B694E9CF982C}"/>
              </a:ext>
            </a:extLst>
          </p:cNvPr>
          <p:cNvSpPr txBox="1"/>
          <p:nvPr/>
        </p:nvSpPr>
        <p:spPr>
          <a:xfrm>
            <a:off x="7994191" y="1549560"/>
            <a:ext cx="977896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no vertical </a:t>
            </a:r>
          </a:p>
          <a:p>
            <a:pPr algn="r"/>
            <a:r>
              <a:rPr lang="en-US" sz="1400" dirty="0">
                <a:latin typeface="+mj-lt"/>
              </a:rPr>
              <a:t>vorticity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B9B180-50DC-BA1C-973D-30460562CA22}"/>
              </a:ext>
            </a:extLst>
          </p:cNvPr>
          <p:cNvCxnSpPr>
            <a:cxnSpLocks/>
          </p:cNvCxnSpPr>
          <p:nvPr/>
        </p:nvCxnSpPr>
        <p:spPr>
          <a:xfrm flipH="1">
            <a:off x="7201958" y="2269493"/>
            <a:ext cx="531628" cy="59659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BF97CC-AE62-0E11-60C7-E966DA8CB395}"/>
                  </a:ext>
                </a:extLst>
              </p:cNvPr>
              <p:cNvSpPr txBox="1"/>
              <p:nvPr/>
            </p:nvSpPr>
            <p:spPr>
              <a:xfrm>
                <a:off x="4088509" y="1519533"/>
                <a:ext cx="1214179" cy="95410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sz="1400" dirty="0">
                    <a:latin typeface="+mj-lt"/>
                  </a:rPr>
                  <a:t> &gt; 1x10</a:t>
                </a:r>
                <a:r>
                  <a:rPr lang="en-US" sz="1400" baseline="30000" dirty="0">
                    <a:latin typeface="+mj-lt"/>
                  </a:rPr>
                  <a:t>-2</a:t>
                </a:r>
                <a:r>
                  <a:rPr lang="en-US" sz="1400" dirty="0">
                    <a:latin typeface="+mj-lt"/>
                  </a:rPr>
                  <a:t> s</a:t>
                </a:r>
                <a:r>
                  <a:rPr lang="en-US" sz="1400" baseline="30000" dirty="0">
                    <a:latin typeface="+mj-lt"/>
                  </a:rPr>
                  <a:t>-1</a:t>
                </a:r>
              </a:p>
              <a:p>
                <a:pPr algn="ctr"/>
                <a:endParaRPr lang="en-US" sz="1400" dirty="0">
                  <a:latin typeface="+mj-lt"/>
                </a:endParaRPr>
              </a:p>
              <a:p>
                <a:r>
                  <a:rPr lang="en-US" sz="1400" dirty="0">
                    <a:latin typeface="+mj-lt"/>
                  </a:rPr>
                  <a:t>rotation or </a:t>
                </a:r>
              </a:p>
              <a:p>
                <a:r>
                  <a:rPr lang="en-US" sz="1400" dirty="0">
                    <a:latin typeface="+mj-lt"/>
                  </a:rPr>
                  <a:t>deformation?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BF97CC-AE62-0E11-60C7-E966DA8CB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509" y="1519533"/>
                <a:ext cx="1214179" cy="954107"/>
              </a:xfrm>
              <a:prstGeom prst="rect">
                <a:avLst/>
              </a:prstGeom>
              <a:blipFill>
                <a:blip r:embed="rId7"/>
                <a:stretch>
                  <a:fillRect l="-1020" t="-1299" b="-6494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190E297-3C79-03BD-8E16-D5CFA2633A23}"/>
              </a:ext>
            </a:extLst>
          </p:cNvPr>
          <p:cNvSpPr txBox="1"/>
          <p:nvPr/>
        </p:nvSpPr>
        <p:spPr>
          <a:xfrm>
            <a:off x="3102790" y="1553529"/>
            <a:ext cx="5637057" cy="369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Is this vertical vorticity associated rotation or deformation?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ABD35-B26E-E795-F521-C77E3EEE668C}"/>
              </a:ext>
            </a:extLst>
          </p:cNvPr>
          <p:cNvSpPr txBox="1"/>
          <p:nvPr/>
        </p:nvSpPr>
        <p:spPr>
          <a:xfrm>
            <a:off x="4113198" y="2486099"/>
            <a:ext cx="70750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F13EA-26CF-DBF8-0A1E-9F103D688F58}"/>
              </a:ext>
            </a:extLst>
          </p:cNvPr>
          <p:cNvSpPr txBox="1"/>
          <p:nvPr/>
        </p:nvSpPr>
        <p:spPr>
          <a:xfrm>
            <a:off x="7775638" y="2434453"/>
            <a:ext cx="70750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2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D76FAE6-C48C-D081-FADB-B086FD76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16" y="939397"/>
            <a:ext cx="3425952" cy="2569464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AD3FFB-0C6A-8D88-1CCF-44917489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Okubo-Weiss Number Can Help Identify Tornado-line Vortex Circulation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E3A8E-BBF5-6AE8-B882-DE2DF130A78F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ame 16">
            <a:extLst>
              <a:ext uri="{FF2B5EF4-FFF2-40B4-BE49-F238E27FC236}">
                <a16:creationId xmlns:a16="http://schemas.microsoft.com/office/drawing/2014/main" id="{7D79875C-6A7D-DDB1-C69F-0ED37CD562A0}"/>
              </a:ext>
            </a:extLst>
          </p:cNvPr>
          <p:cNvSpPr/>
          <p:nvPr/>
        </p:nvSpPr>
        <p:spPr>
          <a:xfrm>
            <a:off x="8428289" y="1962396"/>
            <a:ext cx="914400" cy="914400"/>
          </a:xfrm>
          <a:prstGeom prst="frame">
            <a:avLst>
              <a:gd name="adj1" fmla="val 424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8C2C5F7-5966-827A-A942-580545D83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04" y="3983876"/>
            <a:ext cx="4593164" cy="2755898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822592-B1D8-5BE2-C881-27515BF3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32" y="3983876"/>
            <a:ext cx="4593162" cy="2755897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6F50E2-849F-2F19-4FD6-6AA5CD207108}"/>
                  </a:ext>
                </a:extLst>
              </p:cNvPr>
              <p:cNvSpPr txBox="1"/>
              <p:nvPr/>
            </p:nvSpPr>
            <p:spPr>
              <a:xfrm>
                <a:off x="457303" y="1074021"/>
                <a:ext cx="7300247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Okubo-Weiss identifies regions of rotation and deformation</a:t>
                </a:r>
              </a:p>
              <a:p>
                <a:pPr algn="ctr"/>
                <a:endParaRPr lang="en-US" sz="1800" dirty="0">
                  <a:solidFill>
                    <a:schemeClr val="bg1"/>
                  </a:solidFill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  <a:p>
                <a:r>
                  <a:rPr lang="en-US" sz="1800" dirty="0">
                    <a:solidFill>
                      <a:srgbClr val="7030A0"/>
                    </a:solidFill>
                    <a:latin typeface="+mj-lt"/>
                  </a:rPr>
                  <a:t>OW &lt; 0 indicates circulation center</a:t>
                </a:r>
              </a:p>
              <a:p>
                <a:pPr algn="ctr"/>
                <a:endParaRPr lang="en-US" sz="1800" dirty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TLV OW threshold value &lt; -1x10</a:t>
                </a:r>
                <a:r>
                  <a:rPr lang="en-US" sz="1800" baseline="30000" dirty="0">
                    <a:solidFill>
                      <a:schemeClr val="bg1"/>
                    </a:solidFill>
                    <a:latin typeface="+mj-lt"/>
                  </a:rPr>
                  <a:t>-2</a:t>
                </a:r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 s</a:t>
                </a:r>
                <a:r>
                  <a:rPr lang="en-US" sz="1800" baseline="30000" dirty="0">
                    <a:solidFill>
                      <a:schemeClr val="bg1"/>
                    </a:solidFill>
                    <a:latin typeface="+mj-lt"/>
                  </a:rPr>
                  <a:t>-2</a:t>
                </a:r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, often coupled with w</a:t>
                </a:r>
                <a:r>
                  <a:rPr lang="en-US" sz="1800" baseline="-25000" dirty="0">
                    <a:solidFill>
                      <a:schemeClr val="bg1"/>
                    </a:solidFill>
                    <a:latin typeface="+mj-lt"/>
                  </a:rPr>
                  <a:t>2km</a:t>
                </a:r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 &gt; 10 m s</a:t>
                </a:r>
                <a:r>
                  <a:rPr lang="en-US" sz="1800" baseline="30000" dirty="0">
                    <a:solidFill>
                      <a:schemeClr val="bg1"/>
                    </a:solidFill>
                    <a:latin typeface="+mj-lt"/>
                  </a:rPr>
                  <a:t>-1</a:t>
                </a:r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(</a:t>
                </a:r>
                <a:r>
                  <a:rPr lang="en-US" sz="16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Markowski</a:t>
                </a:r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et al. 2011; </a:t>
                </a:r>
                <a:r>
                  <a:rPr lang="en-US" sz="16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Murdzek</a:t>
                </a:r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et al. 2020; Marion and Trapp 2021)</a:t>
                </a:r>
                <a:endParaRPr lang="en-US" sz="16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  <a:p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6F50E2-849F-2F19-4FD6-6AA5CD207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03" y="1074021"/>
                <a:ext cx="7300247" cy="2554545"/>
              </a:xfrm>
              <a:prstGeom prst="rect">
                <a:avLst/>
              </a:prstGeom>
              <a:blipFill>
                <a:blip r:embed="rId6"/>
                <a:stretch>
                  <a:fillRect l="-694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ED883B7-D693-CDC2-8BF5-BF72DA94A3D6}"/>
              </a:ext>
            </a:extLst>
          </p:cNvPr>
          <p:cNvSpPr txBox="1"/>
          <p:nvPr/>
        </p:nvSpPr>
        <p:spPr>
          <a:xfrm rot="16200000">
            <a:off x="10484372" y="1816714"/>
            <a:ext cx="196238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downslope with </a:t>
            </a: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30 km valley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84AC5-1FE9-4069-7AD5-57F920B7FEDD}"/>
              </a:ext>
            </a:extLst>
          </p:cNvPr>
          <p:cNvSpPr txBox="1"/>
          <p:nvPr/>
        </p:nvSpPr>
        <p:spPr>
          <a:xfrm>
            <a:off x="887532" y="3623395"/>
            <a:ext cx="9925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0-300 m avg Okubo-Weiss (shaded), B (-0.01 m s</a:t>
            </a:r>
            <a:r>
              <a:rPr lang="en-US" sz="1400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blue), 2 km ascent (black, every 5 m s</a:t>
            </a:r>
            <a:r>
              <a:rPr lang="en-US" sz="1400" baseline="30000" dirty="0">
                <a:solidFill>
                  <a:schemeClr val="bg1"/>
                </a:solidFill>
                <a:latin typeface="+mj-lt"/>
              </a:rPr>
              <a:t>-1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) terrain (brown)</a:t>
            </a:r>
          </a:p>
        </p:txBody>
      </p:sp>
      <p:pic>
        <p:nvPicPr>
          <p:cNvPr id="13" name="Picture 12" descr="Chart&#10;&#10;Description automatically generated with medium confidence">
            <a:extLst>
              <a:ext uri="{FF2B5EF4-FFF2-40B4-BE49-F238E27FC236}">
                <a16:creationId xmlns:a16="http://schemas.microsoft.com/office/drawing/2014/main" id="{812B2A56-94A4-0F32-7854-267486C17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828" y="3987429"/>
            <a:ext cx="4587240" cy="2752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B900AB-0386-DBD7-5A4E-C8795B9E7B7D}"/>
              </a:ext>
            </a:extLst>
          </p:cNvPr>
          <p:cNvSpPr txBox="1"/>
          <p:nvPr/>
        </p:nvSpPr>
        <p:spPr>
          <a:xfrm>
            <a:off x="6525904" y="3990304"/>
            <a:ext cx="132908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OW -0.1x10</a:t>
            </a:r>
            <a:r>
              <a:rPr lang="en-US" sz="1400" baseline="30000" dirty="0">
                <a:solidFill>
                  <a:srgbClr val="7030A0"/>
                </a:solidFill>
                <a:latin typeface="+mj-lt"/>
              </a:rPr>
              <a:t>-2 </a:t>
            </a:r>
            <a:r>
              <a:rPr lang="en-US" sz="1400" dirty="0">
                <a:solidFill>
                  <a:srgbClr val="7030A0"/>
                </a:solidFill>
                <a:latin typeface="+mj-lt"/>
              </a:rPr>
              <a:t>s</a:t>
            </a:r>
            <a:r>
              <a:rPr lang="en-US" sz="1400" baseline="30000" dirty="0">
                <a:solidFill>
                  <a:srgbClr val="7030A0"/>
                </a:solidFill>
                <a:latin typeface="+mj-lt"/>
              </a:rPr>
              <a:t>-2</a:t>
            </a:r>
          </a:p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w  5 m s</a:t>
            </a:r>
            <a:r>
              <a:rPr lang="en-US" sz="1400" baseline="30000" dirty="0">
                <a:solidFill>
                  <a:srgbClr val="7030A0"/>
                </a:solidFill>
                <a:latin typeface="+mj-lt"/>
              </a:rPr>
              <a:t>-1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D80D3E-8D0A-A94A-5216-C62F6DCB33DC}"/>
              </a:ext>
            </a:extLst>
          </p:cNvPr>
          <p:cNvCxnSpPr>
            <a:cxnSpLocks/>
          </p:cNvCxnSpPr>
          <p:nvPr/>
        </p:nvCxnSpPr>
        <p:spPr>
          <a:xfrm>
            <a:off x="7190445" y="4566228"/>
            <a:ext cx="1632041" cy="64372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058953-84D3-3085-0C3A-D31EAC652EF1}"/>
              </a:ext>
            </a:extLst>
          </p:cNvPr>
          <p:cNvSpPr txBox="1"/>
          <p:nvPr/>
        </p:nvSpPr>
        <p:spPr>
          <a:xfrm rot="16200000">
            <a:off x="10484372" y="5038658"/>
            <a:ext cx="196238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downslope with </a:t>
            </a: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30 km valley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BCA1A6-4A73-0370-2B2F-B4EE386BF824}"/>
              </a:ext>
            </a:extLst>
          </p:cNvPr>
          <p:cNvSpPr txBox="1"/>
          <p:nvPr/>
        </p:nvSpPr>
        <p:spPr>
          <a:xfrm rot="16200000">
            <a:off x="4951289" y="4984231"/>
            <a:ext cx="196238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downslope with </a:t>
            </a: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30 km valley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0C1952-8E15-1BCB-38EE-DA9BDCCC489E}"/>
              </a:ext>
            </a:extLst>
          </p:cNvPr>
          <p:cNvCxnSpPr>
            <a:cxnSpLocks/>
          </p:cNvCxnSpPr>
          <p:nvPr/>
        </p:nvCxnSpPr>
        <p:spPr>
          <a:xfrm flipV="1">
            <a:off x="2091699" y="3990304"/>
            <a:ext cx="4410875" cy="1590799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86B723-3C20-BD6B-A0F8-47EB7ECFE4F7}"/>
              </a:ext>
            </a:extLst>
          </p:cNvPr>
          <p:cNvCxnSpPr>
            <a:cxnSpLocks/>
          </p:cNvCxnSpPr>
          <p:nvPr/>
        </p:nvCxnSpPr>
        <p:spPr>
          <a:xfrm>
            <a:off x="2111902" y="6305423"/>
            <a:ext cx="4390672" cy="43435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ame 23">
            <a:extLst>
              <a:ext uri="{FF2B5EF4-FFF2-40B4-BE49-F238E27FC236}">
                <a16:creationId xmlns:a16="http://schemas.microsoft.com/office/drawing/2014/main" id="{96CF9995-25ED-213E-E0F7-32ED672397A8}"/>
              </a:ext>
            </a:extLst>
          </p:cNvPr>
          <p:cNvSpPr/>
          <p:nvPr/>
        </p:nvSpPr>
        <p:spPr>
          <a:xfrm>
            <a:off x="2091699" y="5581102"/>
            <a:ext cx="1123495" cy="733653"/>
          </a:xfrm>
          <a:prstGeom prst="frame">
            <a:avLst>
              <a:gd name="adj1" fmla="val 424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4E842-487F-50A7-6ED1-5F93323FDF8B}"/>
              </a:ext>
            </a:extLst>
          </p:cNvPr>
          <p:cNvSpPr txBox="1"/>
          <p:nvPr/>
        </p:nvSpPr>
        <p:spPr>
          <a:xfrm>
            <a:off x="1851097" y="5076562"/>
            <a:ext cx="120229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101B6B-28B3-FA78-0E76-9184F47A18B7}"/>
              </a:ext>
            </a:extLst>
          </p:cNvPr>
          <p:cNvSpPr txBox="1"/>
          <p:nvPr/>
        </p:nvSpPr>
        <p:spPr>
          <a:xfrm>
            <a:off x="7030706" y="4601037"/>
            <a:ext cx="120229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91F0F8-05D4-5C6D-9887-B27894120E45}"/>
              </a:ext>
            </a:extLst>
          </p:cNvPr>
          <p:cNvSpPr txBox="1"/>
          <p:nvPr/>
        </p:nvSpPr>
        <p:spPr>
          <a:xfrm>
            <a:off x="7004192" y="5262658"/>
            <a:ext cx="120229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 wall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5440D-6A0E-AAC1-1296-7F5A48E9EBD0}"/>
              </a:ext>
            </a:extLst>
          </p:cNvPr>
          <p:cNvSpPr txBox="1"/>
          <p:nvPr/>
        </p:nvSpPr>
        <p:spPr>
          <a:xfrm>
            <a:off x="1946503" y="4175659"/>
            <a:ext cx="24736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mountain slope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99B0D-3D06-3668-A680-4FA55EF25317}"/>
              </a:ext>
            </a:extLst>
          </p:cNvPr>
          <p:cNvSpPr txBox="1"/>
          <p:nvPr/>
        </p:nvSpPr>
        <p:spPr>
          <a:xfrm>
            <a:off x="2027168" y="6087969"/>
            <a:ext cx="24736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mountain slope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9393F7-E12C-CF91-01F4-DB0E5EBEAE05}"/>
              </a:ext>
            </a:extLst>
          </p:cNvPr>
          <p:cNvSpPr txBox="1"/>
          <p:nvPr/>
        </p:nvSpPr>
        <p:spPr>
          <a:xfrm>
            <a:off x="7004192" y="5873569"/>
            <a:ext cx="24736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mountain slope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B3A9CE-F54E-95C0-7D1B-61F34AF58DC8}"/>
              </a:ext>
            </a:extLst>
          </p:cNvPr>
          <p:cNvSpPr txBox="1"/>
          <p:nvPr/>
        </p:nvSpPr>
        <p:spPr>
          <a:xfrm>
            <a:off x="9406092" y="1981961"/>
            <a:ext cx="70750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6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9CD02D2-2F98-5F91-9023-F11F778E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2663622"/>
            <a:ext cx="5241563" cy="3743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92E31-7C22-2337-C058-C2E12F03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No Clear Evidence of Enhanced Tornado Potential during Downslope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9795B-79A3-C9AC-3573-92C2E664FFD8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F76D75B-E399-CFE3-3010-2F7991F1C508}"/>
              </a:ext>
            </a:extLst>
          </p:cNvPr>
          <p:cNvSpPr txBox="1"/>
          <p:nvPr/>
        </p:nvSpPr>
        <p:spPr>
          <a:xfrm>
            <a:off x="404233" y="6455633"/>
            <a:ext cx="11543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time series of minimum Okubo-Weiss parameter at lowest model level &amp; 2 km vertical motion at that location </a:t>
            </a:r>
            <a:endParaRPr lang="en-US" sz="14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1CB9F-0335-73A9-F8FB-77EDF5B46167}"/>
              </a:ext>
            </a:extLst>
          </p:cNvPr>
          <p:cNvSpPr txBox="1"/>
          <p:nvPr/>
        </p:nvSpPr>
        <p:spPr>
          <a:xfrm>
            <a:off x="2719896" y="3377506"/>
            <a:ext cx="119135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solid line O-W</a:t>
            </a:r>
            <a:endParaRPr lang="en-US" sz="1400" baseline="30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8A8E9-85D0-814F-DD76-AAA0B0F0DFBF}"/>
              </a:ext>
            </a:extLst>
          </p:cNvPr>
          <p:cNvSpPr txBox="1"/>
          <p:nvPr/>
        </p:nvSpPr>
        <p:spPr>
          <a:xfrm>
            <a:off x="2415754" y="4914527"/>
            <a:ext cx="179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dashed line 2 km vertical motion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E838E-2977-0E80-AD78-F90579962D67}"/>
              </a:ext>
            </a:extLst>
          </p:cNvPr>
          <p:cNvSpPr txBox="1"/>
          <p:nvPr/>
        </p:nvSpPr>
        <p:spPr>
          <a:xfrm>
            <a:off x="457303" y="952101"/>
            <a:ext cx="11192306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Time series as storms move over mountain slope and valley; Analysis domain is 300 – 400 km in x-dimension and 135 – 165 km in y-dimension (focus on center of domain to include valleys)</a:t>
            </a:r>
          </a:p>
          <a:p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57F03-D6DA-A7BB-F8CF-74EEA6C71A68}"/>
              </a:ext>
            </a:extLst>
          </p:cNvPr>
          <p:cNvSpPr txBox="1"/>
          <p:nvPr/>
        </p:nvSpPr>
        <p:spPr>
          <a:xfrm>
            <a:off x="694190" y="1669394"/>
            <a:ext cx="5241563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Minimum Okubo-Weiss values are only near 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-0.25 x 10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and the collocated 2 km v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ertical motion values are below 5 m s</a:t>
            </a:r>
            <a:r>
              <a:rPr lang="en-US" sz="1800" baseline="30000" dirty="0">
                <a:solidFill>
                  <a:schemeClr val="bg1"/>
                </a:solidFill>
                <a:latin typeface="+mj-lt"/>
              </a:rPr>
              <a:t>-1</a:t>
            </a:r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7ECAEE-E633-81EE-A343-FE5396BCC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2" y="6117057"/>
            <a:ext cx="671381" cy="58107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0CB5AF1-39DB-70DC-9A66-39D7AD24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2" y="6114988"/>
            <a:ext cx="658054" cy="585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28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AC0FCC80-D56F-874D-8465-710C6385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0340009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Mountains Modify the Local Environment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FD0122-B156-754E-AECE-32A850CE2FE7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1CBC82-4E01-414A-A8AD-919ABEAA2538}"/>
              </a:ext>
            </a:extLst>
          </p:cNvPr>
          <p:cNvSpPr txBox="1"/>
          <p:nvPr/>
        </p:nvSpPr>
        <p:spPr>
          <a:xfrm>
            <a:off x="327993" y="1069599"/>
            <a:ext cx="53752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Mountains can produce localized enhancements in</a:t>
            </a:r>
            <a:endParaRPr lang="en-US" sz="1600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low-level vertical wind shear, 0-1 km storm-relative helicity, streamwise vorticity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instability through low-level moisture transport or vertical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78FB7032-112A-0386-B0C8-804DC0DC3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56" y="3195282"/>
            <a:ext cx="2093005" cy="1968844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F2579C-D786-60F0-0114-670A9E8F7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64" y="3195282"/>
            <a:ext cx="1998292" cy="19688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391E7F-7393-17DE-99F7-8C027A78EA33}"/>
              </a:ext>
            </a:extLst>
          </p:cNvPr>
          <p:cNvCxnSpPr>
            <a:cxnSpLocks/>
          </p:cNvCxnSpPr>
          <p:nvPr/>
        </p:nvCxnSpPr>
        <p:spPr>
          <a:xfrm flipV="1">
            <a:off x="1822237" y="4600831"/>
            <a:ext cx="0" cy="70693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9C5347-6474-BF74-868D-A192A926FC2A}"/>
              </a:ext>
            </a:extLst>
          </p:cNvPr>
          <p:cNvCxnSpPr>
            <a:cxnSpLocks/>
          </p:cNvCxnSpPr>
          <p:nvPr/>
        </p:nvCxnSpPr>
        <p:spPr>
          <a:xfrm flipV="1">
            <a:off x="2890103" y="4462918"/>
            <a:ext cx="676275" cy="64021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D12E6B8-A990-2BB5-E74F-2C2B28F62C67}"/>
              </a:ext>
            </a:extLst>
          </p:cNvPr>
          <p:cNvSpPr txBox="1"/>
          <p:nvPr/>
        </p:nvSpPr>
        <p:spPr>
          <a:xfrm>
            <a:off x="368054" y="5368362"/>
            <a:ext cx="5483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Katona and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Markowksi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 (2021):  Idealized numerical experiments showed larger storm relative helicity over plateau tops and smaller in the valley (though flow direction dependent)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6EF0E-BD69-DD91-0638-4733A17F7038}"/>
              </a:ext>
            </a:extLst>
          </p:cNvPr>
          <p:cNvSpPr txBox="1"/>
          <p:nvPr/>
        </p:nvSpPr>
        <p:spPr>
          <a:xfrm>
            <a:off x="6488785" y="5368362"/>
            <a:ext cx="5483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Bosart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 et al. (2006): Terrain channeling of low-level flow within the New England mountain valleys (United States) increased supercell tornado potential within the valley, Great Barrington F3 tornado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E57342-22C1-88CA-C95E-2A0230208D59}"/>
              </a:ext>
            </a:extLst>
          </p:cNvPr>
          <p:cNvSpPr txBox="1"/>
          <p:nvPr/>
        </p:nvSpPr>
        <p:spPr>
          <a:xfrm>
            <a:off x="1059985" y="4643369"/>
            <a:ext cx="75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 flow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2E1752-2E98-E56C-EF23-E2CE17205D91}"/>
              </a:ext>
            </a:extLst>
          </p:cNvPr>
          <p:cNvSpPr txBox="1"/>
          <p:nvPr/>
        </p:nvSpPr>
        <p:spPr>
          <a:xfrm>
            <a:off x="3340301" y="4625155"/>
            <a:ext cx="95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 flow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0E9150-BC99-D3BF-22E9-D9E4BE5C408F}"/>
              </a:ext>
            </a:extLst>
          </p:cNvPr>
          <p:cNvSpPr txBox="1"/>
          <p:nvPr/>
        </p:nvSpPr>
        <p:spPr>
          <a:xfrm>
            <a:off x="1463278" y="3390428"/>
            <a:ext cx="118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mountains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082F86-BCF2-ADC1-1222-E2AA65F64AC0}"/>
              </a:ext>
            </a:extLst>
          </p:cNvPr>
          <p:cNvCxnSpPr>
            <a:cxnSpLocks/>
          </p:cNvCxnSpPr>
          <p:nvPr/>
        </p:nvCxnSpPr>
        <p:spPr>
          <a:xfrm flipH="1">
            <a:off x="1856714" y="3793000"/>
            <a:ext cx="346006" cy="4696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430785-FA65-5721-056E-B72A6FDE3894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807363" y="3759760"/>
            <a:ext cx="246718" cy="3285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D59EEE4-0087-3BEC-79F1-1AB342F8826D}"/>
              </a:ext>
            </a:extLst>
          </p:cNvPr>
          <p:cNvSpPr txBox="1"/>
          <p:nvPr/>
        </p:nvSpPr>
        <p:spPr>
          <a:xfrm>
            <a:off x="3482959" y="3390428"/>
            <a:ext cx="118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mountains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7E59D75-377F-FE04-212C-08C9AEB38B92}"/>
              </a:ext>
            </a:extLst>
          </p:cNvPr>
          <p:cNvCxnSpPr>
            <a:cxnSpLocks/>
          </p:cNvCxnSpPr>
          <p:nvPr/>
        </p:nvCxnSpPr>
        <p:spPr>
          <a:xfrm flipH="1">
            <a:off x="3876395" y="3793000"/>
            <a:ext cx="346006" cy="4696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F7ED172-DDF7-EFCF-BF6C-3257E83E2D0E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827044" y="3759760"/>
            <a:ext cx="246718" cy="3285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1FFB7F-A71D-D028-50F6-C512712D340D}"/>
              </a:ext>
            </a:extLst>
          </p:cNvPr>
          <p:cNvSpPr txBox="1"/>
          <p:nvPr/>
        </p:nvSpPr>
        <p:spPr>
          <a:xfrm>
            <a:off x="6488785" y="1069599"/>
            <a:ext cx="5238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Such mountain-induced modifications have the potential to influence deep convective storm tornado development  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B7B1B2D-1728-4098-81CC-C70C254AD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783" y="2248515"/>
            <a:ext cx="2469210" cy="28674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5B66FD-F91A-8D13-1859-64F679025F1C}"/>
              </a:ext>
            </a:extLst>
          </p:cNvPr>
          <p:cNvCxnSpPr>
            <a:cxnSpLocks/>
          </p:cNvCxnSpPr>
          <p:nvPr/>
        </p:nvCxnSpPr>
        <p:spPr>
          <a:xfrm flipH="1">
            <a:off x="7292622" y="3833071"/>
            <a:ext cx="1281003" cy="1947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4C6522CE-9ED5-EE66-5D00-B6A9572BD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079" y="2921537"/>
            <a:ext cx="3326928" cy="15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4" grpId="0"/>
      <p:bldP spid="25" grpId="0"/>
      <p:bldP spid="3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A1699E5-F2E0-82D6-4846-31C10264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63622"/>
            <a:ext cx="5241563" cy="3743974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9CD02D2-2F98-5F91-9023-F11F778E4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91" y="2663622"/>
            <a:ext cx="5241563" cy="3743974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92E31-7C22-2337-C058-C2E12F03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Upslope Moving Storms May Have an Increased Tornado Potential 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9795B-79A3-C9AC-3573-92C2E664FFD8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F76D75B-E399-CFE3-3010-2F7991F1C508}"/>
              </a:ext>
            </a:extLst>
          </p:cNvPr>
          <p:cNvSpPr txBox="1"/>
          <p:nvPr/>
        </p:nvSpPr>
        <p:spPr>
          <a:xfrm>
            <a:off x="404233" y="6455633"/>
            <a:ext cx="11543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time series of minimum Okubo-Weiss parameter at lowest model level &amp; 2 km vertical motion at that location </a:t>
            </a:r>
            <a:endParaRPr lang="en-US" sz="14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9273F-186D-9BE3-84A4-BBC66B91456B}"/>
              </a:ext>
            </a:extLst>
          </p:cNvPr>
          <p:cNvSpPr txBox="1"/>
          <p:nvPr/>
        </p:nvSpPr>
        <p:spPr>
          <a:xfrm>
            <a:off x="457303" y="952101"/>
            <a:ext cx="11192306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Time series as storms move over mountain slope and valley; Analysis domain is 300 – 400 km in x-dimension and 135 – 165 km in y-dimension (focus on center of domain to include valleys)</a:t>
            </a:r>
          </a:p>
          <a:p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90BD6-E80A-EE2F-C946-D5FA1854134A}"/>
              </a:ext>
            </a:extLst>
          </p:cNvPr>
          <p:cNvSpPr/>
          <p:nvPr/>
        </p:nvSpPr>
        <p:spPr>
          <a:xfrm>
            <a:off x="8605140" y="2848131"/>
            <a:ext cx="265814" cy="309546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8101B-F20C-80F5-3813-64EDEDBCC9A3}"/>
              </a:ext>
            </a:extLst>
          </p:cNvPr>
          <p:cNvSpPr txBox="1"/>
          <p:nvPr/>
        </p:nvSpPr>
        <p:spPr>
          <a:xfrm>
            <a:off x="2719896" y="3377506"/>
            <a:ext cx="119135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solid line O-W</a:t>
            </a:r>
            <a:endParaRPr lang="en-US" sz="1400" baseline="30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E30104-EE1C-5D48-5999-78AF4F91894A}"/>
              </a:ext>
            </a:extLst>
          </p:cNvPr>
          <p:cNvSpPr txBox="1"/>
          <p:nvPr/>
        </p:nvSpPr>
        <p:spPr>
          <a:xfrm>
            <a:off x="8121105" y="3115370"/>
            <a:ext cx="119135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solid line O-W</a:t>
            </a:r>
            <a:endParaRPr lang="en-US" sz="1400" baseline="300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EB1CA-6D9E-F8A6-78E2-A558822B5EE6}"/>
              </a:ext>
            </a:extLst>
          </p:cNvPr>
          <p:cNvSpPr txBox="1"/>
          <p:nvPr/>
        </p:nvSpPr>
        <p:spPr>
          <a:xfrm>
            <a:off x="6096000" y="1662064"/>
            <a:ext cx="5241563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Minimum Okubo-Weiss values approach -1.5 x 10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but the collocated 2 km v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ertical motion values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are still 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below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5 m s</a:t>
            </a:r>
            <a:r>
              <a:rPr lang="en-US" sz="1800" baseline="30000" dirty="0">
                <a:solidFill>
                  <a:schemeClr val="bg1"/>
                </a:solidFill>
                <a:latin typeface="+mj-lt"/>
              </a:rPr>
              <a:t>-1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3D6901-249B-2C21-7DC1-7A983153CAD3}"/>
              </a:ext>
            </a:extLst>
          </p:cNvPr>
          <p:cNvSpPr txBox="1"/>
          <p:nvPr/>
        </p:nvSpPr>
        <p:spPr>
          <a:xfrm>
            <a:off x="694190" y="1669394"/>
            <a:ext cx="5241563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Minimum Okubo-Weiss values are only near 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-0.25 x 10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and the collocated 2 km v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ertical motion values are below 5 m s</a:t>
            </a:r>
            <a:r>
              <a:rPr lang="en-US" sz="1800" baseline="30000" dirty="0">
                <a:solidFill>
                  <a:schemeClr val="bg1"/>
                </a:solidFill>
                <a:latin typeface="+mj-lt"/>
              </a:rPr>
              <a:t>-1</a:t>
            </a:r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8" name="Picture 1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120DCBB-D2FD-D10B-48D5-51076534F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5288" y="6107493"/>
            <a:ext cx="663842" cy="585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Picture 1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7619046-CB6C-38F2-4B66-554EF09EE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12" y="6117057"/>
            <a:ext cx="671381" cy="58107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Picture 19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934B27B-BB00-BBB8-8094-6BCB9695E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12" y="6114988"/>
            <a:ext cx="658054" cy="585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" name="Picture 20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6EB7EC8-B7D6-0133-2193-0AE5A5376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0307" y="6110206"/>
            <a:ext cx="626295" cy="585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2FD567-F122-F502-6BF2-A8EE23672C67}"/>
              </a:ext>
            </a:extLst>
          </p:cNvPr>
          <p:cNvSpPr txBox="1"/>
          <p:nvPr/>
        </p:nvSpPr>
        <p:spPr>
          <a:xfrm>
            <a:off x="2415754" y="4914527"/>
            <a:ext cx="179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dashed line 2 km vertical motion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97B7E5-6271-CC5B-7C94-A38F986A802D}"/>
              </a:ext>
            </a:extLst>
          </p:cNvPr>
          <p:cNvSpPr txBox="1"/>
          <p:nvPr/>
        </p:nvSpPr>
        <p:spPr>
          <a:xfrm>
            <a:off x="8046720" y="4729117"/>
            <a:ext cx="179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dashed line 2 km 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4903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2E31-7C22-2337-C058-C2E12F03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Decrease in Okubo-Weiss Associated with Cold Pool Acceleration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9795B-79A3-C9AC-3573-92C2E664FFD8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45485B18-0289-8EA3-D78C-0E8669AA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08076"/>
            <a:ext cx="4925553" cy="2955332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6D1F52B8-84F1-A290-5C37-11B2D7EF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78" y="3708076"/>
            <a:ext cx="4925554" cy="2955332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D4CC63-B3EA-0C6A-933B-A5D2F95D334C}"/>
              </a:ext>
            </a:extLst>
          </p:cNvPr>
          <p:cNvSpPr txBox="1"/>
          <p:nvPr/>
        </p:nvSpPr>
        <p:spPr>
          <a:xfrm rot="16200000">
            <a:off x="10402014" y="4902420"/>
            <a:ext cx="2043907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upslope with </a:t>
            </a: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10 km valley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D263C4-32FC-56AE-C00B-531AF4CA44E2}"/>
              </a:ext>
            </a:extLst>
          </p:cNvPr>
          <p:cNvSpPr txBox="1"/>
          <p:nvPr/>
        </p:nvSpPr>
        <p:spPr>
          <a:xfrm rot="16200000">
            <a:off x="-497838" y="4862576"/>
            <a:ext cx="2043907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upslope with </a:t>
            </a: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10 km valley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9C728-6812-6C92-A738-557C34D81A81}"/>
              </a:ext>
            </a:extLst>
          </p:cNvPr>
          <p:cNvSpPr txBox="1"/>
          <p:nvPr/>
        </p:nvSpPr>
        <p:spPr>
          <a:xfrm>
            <a:off x="911142" y="3318233"/>
            <a:ext cx="9925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0-300 m avg Okubo-Weiss (shaded), B (-0.01 m s</a:t>
            </a:r>
            <a:r>
              <a:rPr lang="en-US" sz="1400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blue), 2 km ascent (black, every 5 m s</a:t>
            </a:r>
            <a:r>
              <a:rPr lang="en-US" sz="1400" baseline="30000" dirty="0">
                <a:solidFill>
                  <a:schemeClr val="bg1"/>
                </a:solidFill>
                <a:latin typeface="+mj-lt"/>
              </a:rPr>
              <a:t>-1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) terrain (brown)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0E6B15-5E13-A217-9307-EAB5997CD214}"/>
              </a:ext>
            </a:extLst>
          </p:cNvPr>
          <p:cNvCxnSpPr>
            <a:cxnSpLocks/>
          </p:cNvCxnSpPr>
          <p:nvPr/>
        </p:nvCxnSpPr>
        <p:spPr>
          <a:xfrm flipV="1">
            <a:off x="2727443" y="3708076"/>
            <a:ext cx="3289308" cy="1423322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EF5C53-BF26-CE22-88CE-7A9CDD5D927D}"/>
              </a:ext>
            </a:extLst>
          </p:cNvPr>
          <p:cNvCxnSpPr>
            <a:cxnSpLocks/>
          </p:cNvCxnSpPr>
          <p:nvPr/>
        </p:nvCxnSpPr>
        <p:spPr>
          <a:xfrm>
            <a:off x="2747646" y="5855718"/>
            <a:ext cx="3269105" cy="80769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ame 30">
            <a:extLst>
              <a:ext uri="{FF2B5EF4-FFF2-40B4-BE49-F238E27FC236}">
                <a16:creationId xmlns:a16="http://schemas.microsoft.com/office/drawing/2014/main" id="{8610F693-5C43-B4C7-561D-DBBD41251066}"/>
              </a:ext>
            </a:extLst>
          </p:cNvPr>
          <p:cNvSpPr/>
          <p:nvPr/>
        </p:nvSpPr>
        <p:spPr>
          <a:xfrm>
            <a:off x="2727443" y="5131397"/>
            <a:ext cx="1123495" cy="733653"/>
          </a:xfrm>
          <a:prstGeom prst="frame">
            <a:avLst>
              <a:gd name="adj1" fmla="val 424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E7A3F-14D5-042C-D271-044759E4C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554" y="950168"/>
            <a:ext cx="3047999" cy="2285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A19D0-4232-CC7A-7252-0F10CEC7957F}"/>
              </a:ext>
            </a:extLst>
          </p:cNvPr>
          <p:cNvSpPr txBox="1"/>
          <p:nvPr/>
        </p:nvSpPr>
        <p:spPr>
          <a:xfrm>
            <a:off x="457303" y="1074021"/>
            <a:ext cx="7223657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Okubo-Weiss minimum circulation centers form along the valley wall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Layer-averaged 0-300 m Okubo-Weiss values are below -0.3 x 10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, but they form along the cold pool gust front away from the vertical motion 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  <a:p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B691D-28A4-1A1E-BF0B-1B60FDDE1519}"/>
              </a:ext>
            </a:extLst>
          </p:cNvPr>
          <p:cNvSpPr txBox="1"/>
          <p:nvPr/>
        </p:nvSpPr>
        <p:spPr>
          <a:xfrm>
            <a:off x="1504520" y="3920970"/>
            <a:ext cx="1350626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bowing of QLCS </a:t>
            </a:r>
          </a:p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in valley</a:t>
            </a:r>
            <a:endParaRPr lang="en-US" sz="1400" baseline="30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70F7F-B89F-C084-C14C-74BFED0B86C4}"/>
              </a:ext>
            </a:extLst>
          </p:cNvPr>
          <p:cNvSpPr txBox="1"/>
          <p:nvPr/>
        </p:nvSpPr>
        <p:spPr>
          <a:xfrm>
            <a:off x="1504520" y="4942783"/>
            <a:ext cx="70750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97D7E-BEEE-6F94-F547-6B4B024836E7}"/>
              </a:ext>
            </a:extLst>
          </p:cNvPr>
          <p:cNvSpPr txBox="1"/>
          <p:nvPr/>
        </p:nvSpPr>
        <p:spPr>
          <a:xfrm>
            <a:off x="9408652" y="3951540"/>
            <a:ext cx="77706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065E8-AC27-E073-D9B7-36E69FA7B0EC}"/>
              </a:ext>
            </a:extLst>
          </p:cNvPr>
          <p:cNvSpPr txBox="1"/>
          <p:nvPr/>
        </p:nvSpPr>
        <p:spPr>
          <a:xfrm>
            <a:off x="8983424" y="4467340"/>
            <a:ext cx="120229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 wall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110F7-24B9-E6C9-241B-FAE3E1472C25}"/>
              </a:ext>
            </a:extLst>
          </p:cNvPr>
          <p:cNvSpPr txBox="1"/>
          <p:nvPr/>
        </p:nvSpPr>
        <p:spPr>
          <a:xfrm>
            <a:off x="3765211" y="5213323"/>
            <a:ext cx="120229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 wall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0C585-743F-AD82-BF50-95149A87C152}"/>
              </a:ext>
            </a:extLst>
          </p:cNvPr>
          <p:cNvSpPr txBox="1"/>
          <p:nvPr/>
        </p:nvSpPr>
        <p:spPr>
          <a:xfrm>
            <a:off x="1431557" y="5887442"/>
            <a:ext cx="24736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mountain slope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565D9-0C72-9D12-E4B9-B2528EB6FC6F}"/>
              </a:ext>
            </a:extLst>
          </p:cNvPr>
          <p:cNvSpPr txBox="1"/>
          <p:nvPr/>
        </p:nvSpPr>
        <p:spPr>
          <a:xfrm>
            <a:off x="8640168" y="5027585"/>
            <a:ext cx="24736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mountain slope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45829-3648-8847-0102-4A115D35A74D}"/>
              </a:ext>
            </a:extLst>
          </p:cNvPr>
          <p:cNvSpPr txBox="1"/>
          <p:nvPr/>
        </p:nvSpPr>
        <p:spPr>
          <a:xfrm>
            <a:off x="7908326" y="2732222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sea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BA68D-03EC-4933-79D4-E68382FC7B66}"/>
              </a:ext>
            </a:extLst>
          </p:cNvPr>
          <p:cNvSpPr txBox="1"/>
          <p:nvPr/>
        </p:nvSpPr>
        <p:spPr>
          <a:xfrm>
            <a:off x="9877007" y="2703564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plateau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7F3C10-D789-1898-2D43-D68C9C771393}"/>
              </a:ext>
            </a:extLst>
          </p:cNvPr>
          <p:cNvSpPr txBox="1"/>
          <p:nvPr/>
        </p:nvSpPr>
        <p:spPr>
          <a:xfrm>
            <a:off x="9003538" y="1864371"/>
            <a:ext cx="1075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valley</a:t>
            </a:r>
          </a:p>
        </p:txBody>
      </p:sp>
    </p:spTree>
    <p:extLst>
      <p:ext uri="{BB962C8B-B14F-4D97-AF65-F5344CB8AC3E}">
        <p14:creationId xmlns:p14="http://schemas.microsoft.com/office/powerpoint/2010/main" val="38582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018A9EFA-00B0-4FB3-DE6C-8F07755E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09896"/>
            <a:ext cx="4922520" cy="2953512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92E31-7C22-2337-C058-C2E12F03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Decrease in Okubo-Weiss Associated with Cold Pool Acceleration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9795B-79A3-C9AC-3573-92C2E664FFD8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6D1F52B8-84F1-A290-5C37-11B2D7EF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78" y="3708076"/>
            <a:ext cx="4925554" cy="2955332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D4CC63-B3EA-0C6A-933B-A5D2F95D334C}"/>
              </a:ext>
            </a:extLst>
          </p:cNvPr>
          <p:cNvSpPr txBox="1"/>
          <p:nvPr/>
        </p:nvSpPr>
        <p:spPr>
          <a:xfrm rot="16200000">
            <a:off x="10402014" y="4902420"/>
            <a:ext cx="2043907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upslope with </a:t>
            </a: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10 km valley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D263C4-32FC-56AE-C00B-531AF4CA44E2}"/>
              </a:ext>
            </a:extLst>
          </p:cNvPr>
          <p:cNvSpPr txBox="1"/>
          <p:nvPr/>
        </p:nvSpPr>
        <p:spPr>
          <a:xfrm rot="16200000">
            <a:off x="-497838" y="4862576"/>
            <a:ext cx="2043907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upslope with </a:t>
            </a: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10 km valley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9C728-6812-6C92-A738-557C34D81A81}"/>
              </a:ext>
            </a:extLst>
          </p:cNvPr>
          <p:cNvSpPr txBox="1"/>
          <p:nvPr/>
        </p:nvSpPr>
        <p:spPr>
          <a:xfrm>
            <a:off x="911142" y="3318233"/>
            <a:ext cx="9925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0-300 m avg Okubo-Weiss (shaded), B (-0.01 m s</a:t>
            </a:r>
            <a:r>
              <a:rPr lang="en-US" sz="1400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blue), 2 km ascent (black, every 5 m s</a:t>
            </a:r>
            <a:r>
              <a:rPr lang="en-US" sz="1400" baseline="30000" dirty="0">
                <a:solidFill>
                  <a:schemeClr val="bg1"/>
                </a:solidFill>
                <a:latin typeface="+mj-lt"/>
              </a:rPr>
              <a:t>-1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) terrain (brown)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0E6B15-5E13-A217-9307-EAB5997CD214}"/>
              </a:ext>
            </a:extLst>
          </p:cNvPr>
          <p:cNvCxnSpPr>
            <a:cxnSpLocks/>
          </p:cNvCxnSpPr>
          <p:nvPr/>
        </p:nvCxnSpPr>
        <p:spPr>
          <a:xfrm flipV="1">
            <a:off x="2727443" y="3708076"/>
            <a:ext cx="3289308" cy="1423322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EF5C53-BF26-CE22-88CE-7A9CDD5D927D}"/>
              </a:ext>
            </a:extLst>
          </p:cNvPr>
          <p:cNvCxnSpPr>
            <a:cxnSpLocks/>
          </p:cNvCxnSpPr>
          <p:nvPr/>
        </p:nvCxnSpPr>
        <p:spPr>
          <a:xfrm>
            <a:off x="2747646" y="5855718"/>
            <a:ext cx="3269105" cy="80769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ame 30">
            <a:extLst>
              <a:ext uri="{FF2B5EF4-FFF2-40B4-BE49-F238E27FC236}">
                <a16:creationId xmlns:a16="http://schemas.microsoft.com/office/drawing/2014/main" id="{8610F693-5C43-B4C7-561D-DBBD41251066}"/>
              </a:ext>
            </a:extLst>
          </p:cNvPr>
          <p:cNvSpPr/>
          <p:nvPr/>
        </p:nvSpPr>
        <p:spPr>
          <a:xfrm>
            <a:off x="2727443" y="5131397"/>
            <a:ext cx="1123495" cy="733653"/>
          </a:xfrm>
          <a:prstGeom prst="frame">
            <a:avLst>
              <a:gd name="adj1" fmla="val 424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BC474-02E3-1DE8-439F-9282DDED6DAE}"/>
              </a:ext>
            </a:extLst>
          </p:cNvPr>
          <p:cNvSpPr txBox="1"/>
          <p:nvPr/>
        </p:nvSpPr>
        <p:spPr>
          <a:xfrm>
            <a:off x="6640400" y="3888329"/>
            <a:ext cx="135107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+mj-lt"/>
              </a:rPr>
              <a:t>multiple centers</a:t>
            </a:r>
            <a:endParaRPr lang="en-US" sz="1400" baseline="30000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6CF361-67F9-F2B7-AB7A-447B0D021C83}"/>
              </a:ext>
            </a:extLst>
          </p:cNvPr>
          <p:cNvCxnSpPr>
            <a:cxnSpLocks/>
          </p:cNvCxnSpPr>
          <p:nvPr/>
        </p:nvCxnSpPr>
        <p:spPr>
          <a:xfrm>
            <a:off x="7555043" y="4218591"/>
            <a:ext cx="1079291" cy="593252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33BB65-150F-55BE-BC96-20074F022ACB}"/>
              </a:ext>
            </a:extLst>
          </p:cNvPr>
          <p:cNvCxnSpPr>
            <a:cxnSpLocks/>
          </p:cNvCxnSpPr>
          <p:nvPr/>
        </p:nvCxnSpPr>
        <p:spPr>
          <a:xfrm>
            <a:off x="7241080" y="4389529"/>
            <a:ext cx="1079291" cy="593252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B913B4-08B3-29D2-03CB-0BCA96CF20F9}"/>
              </a:ext>
            </a:extLst>
          </p:cNvPr>
          <p:cNvCxnSpPr>
            <a:cxnSpLocks/>
          </p:cNvCxnSpPr>
          <p:nvPr/>
        </p:nvCxnSpPr>
        <p:spPr>
          <a:xfrm>
            <a:off x="7370120" y="4933216"/>
            <a:ext cx="1079291" cy="593252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501793-4247-4EED-1BE9-D37394D09884}"/>
              </a:ext>
            </a:extLst>
          </p:cNvPr>
          <p:cNvSpPr txBox="1"/>
          <p:nvPr/>
        </p:nvSpPr>
        <p:spPr>
          <a:xfrm>
            <a:off x="457303" y="1074021"/>
            <a:ext cx="7223657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Okubo-Weiss minimum circulation centers form along the valley wall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Layer-averaged 0-300 m Okubo-Weiss values are below -0.3 x 10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-2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, but they form along the cold pool gust front away from the vertical motion 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  <a:p>
            <a:endParaRPr lang="en-US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61C3B-D528-F36A-CEBC-1A7E3804BC0B}"/>
              </a:ext>
            </a:extLst>
          </p:cNvPr>
          <p:cNvSpPr txBox="1"/>
          <p:nvPr/>
        </p:nvSpPr>
        <p:spPr>
          <a:xfrm>
            <a:off x="1504520" y="3920970"/>
            <a:ext cx="1350626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bowing of QLCS </a:t>
            </a:r>
          </a:p>
          <a:p>
            <a:r>
              <a:rPr lang="en-US" sz="1400" dirty="0">
                <a:latin typeface="+mj-lt"/>
              </a:rPr>
              <a:t>in valley</a:t>
            </a:r>
            <a:endParaRPr lang="en-US" sz="1400" baseline="30000" dirty="0">
              <a:latin typeface="+mj-l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531239-2553-E13B-2FF1-7338E7C42C76}"/>
              </a:ext>
            </a:extLst>
          </p:cNvPr>
          <p:cNvCxnSpPr>
            <a:cxnSpLocks/>
          </p:cNvCxnSpPr>
          <p:nvPr/>
        </p:nvCxnSpPr>
        <p:spPr>
          <a:xfrm flipH="1" flipV="1">
            <a:off x="8305648" y="5615869"/>
            <a:ext cx="992680" cy="56222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A3A22E-0E00-446C-F600-344EBA6C041C}"/>
              </a:ext>
            </a:extLst>
          </p:cNvPr>
          <p:cNvSpPr txBox="1"/>
          <p:nvPr/>
        </p:nvSpPr>
        <p:spPr>
          <a:xfrm>
            <a:off x="8979397" y="5993098"/>
            <a:ext cx="1287917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5 m s</a:t>
            </a:r>
            <a:r>
              <a:rPr lang="en-US" sz="1400" baseline="30000" dirty="0">
                <a:latin typeface="+mj-lt"/>
              </a:rPr>
              <a:t>-1</a:t>
            </a:r>
            <a:r>
              <a:rPr lang="en-US" sz="1400" dirty="0">
                <a:latin typeface="+mj-lt"/>
              </a:rPr>
              <a:t> updraft</a:t>
            </a:r>
            <a:endParaRPr lang="en-US" sz="1400" baseline="30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36B0B-3C67-F52B-3FB8-C22F6FFEF79D}"/>
              </a:ext>
            </a:extLst>
          </p:cNvPr>
          <p:cNvSpPr txBox="1"/>
          <p:nvPr/>
        </p:nvSpPr>
        <p:spPr>
          <a:xfrm>
            <a:off x="1504520" y="4942783"/>
            <a:ext cx="70750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41703-E757-B837-2F66-B596473BFACC}"/>
              </a:ext>
            </a:extLst>
          </p:cNvPr>
          <p:cNvSpPr txBox="1"/>
          <p:nvPr/>
        </p:nvSpPr>
        <p:spPr>
          <a:xfrm>
            <a:off x="9408652" y="3951540"/>
            <a:ext cx="77706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E22AB-69A5-55D2-5097-63C0CD5FCECB}"/>
              </a:ext>
            </a:extLst>
          </p:cNvPr>
          <p:cNvSpPr txBox="1"/>
          <p:nvPr/>
        </p:nvSpPr>
        <p:spPr>
          <a:xfrm>
            <a:off x="8983424" y="4467340"/>
            <a:ext cx="120229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 wall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ADB93E-9A23-E5CF-6C0A-4B3ED7968E1A}"/>
              </a:ext>
            </a:extLst>
          </p:cNvPr>
          <p:cNvSpPr txBox="1"/>
          <p:nvPr/>
        </p:nvSpPr>
        <p:spPr>
          <a:xfrm>
            <a:off x="3765211" y="5213323"/>
            <a:ext cx="120229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valley wall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43244-F1C9-9B02-831A-5A91C1EA5D48}"/>
              </a:ext>
            </a:extLst>
          </p:cNvPr>
          <p:cNvSpPr txBox="1"/>
          <p:nvPr/>
        </p:nvSpPr>
        <p:spPr>
          <a:xfrm>
            <a:off x="1431557" y="5887442"/>
            <a:ext cx="24736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mountain slope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827C5-0FB5-4C03-8229-1BE5BEC2CB47}"/>
              </a:ext>
            </a:extLst>
          </p:cNvPr>
          <p:cNvSpPr txBox="1"/>
          <p:nvPr/>
        </p:nvSpPr>
        <p:spPr>
          <a:xfrm>
            <a:off x="8640168" y="5027585"/>
            <a:ext cx="24736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mountain slope</a:t>
            </a:r>
            <a:endParaRPr lang="en-US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54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DC010-758E-5F4F-9B41-2F0CF6719C2F}"/>
              </a:ext>
            </a:extLst>
          </p:cNvPr>
          <p:cNvSpPr txBox="1"/>
          <p:nvPr/>
        </p:nvSpPr>
        <p:spPr>
          <a:xfrm>
            <a:off x="8575114" y="639401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ocean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86DDEC-8740-E441-AA48-5A0D0FEC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3241"/>
            <a:ext cx="12192000" cy="531519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Vertical Wind Shear Experiments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B83CC-6C7F-79AD-9A86-22303F7C8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31" y="4082473"/>
            <a:ext cx="2760141" cy="266845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BE59EB66-C71D-7E0B-FB6C-FF19311B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99" y="2665661"/>
            <a:ext cx="5235855" cy="373989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9DF9FB8A-D433-DA63-7795-1B9D9D315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5661"/>
            <a:ext cx="5235855" cy="373989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92E31-7C22-2337-C058-C2E12F03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Minimum Okubo-Weiss Circulation Sensitive to Hodograph Curvature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9795B-79A3-C9AC-3573-92C2E664FFD8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F76D75B-E399-CFE3-3010-2F7991F1C508}"/>
              </a:ext>
            </a:extLst>
          </p:cNvPr>
          <p:cNvSpPr txBox="1"/>
          <p:nvPr/>
        </p:nvSpPr>
        <p:spPr>
          <a:xfrm>
            <a:off x="404233" y="6455633"/>
            <a:ext cx="11543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time series of minimum Okubo-Weiss parameter at lowest model level &amp; 2 km vertical motion at that location </a:t>
            </a:r>
            <a:endParaRPr lang="en-US" sz="1400" baseline="30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9273F-186D-9BE3-84A4-BBC66B91456B}"/>
              </a:ext>
            </a:extLst>
          </p:cNvPr>
          <p:cNvSpPr txBox="1"/>
          <p:nvPr/>
        </p:nvSpPr>
        <p:spPr>
          <a:xfrm>
            <a:off x="700498" y="1023107"/>
            <a:ext cx="5235855" cy="1569660"/>
          </a:xfrm>
          <a:prstGeom prst="rect">
            <a:avLst/>
          </a:prstGeom>
          <a:solidFill>
            <a:srgbClr val="00BFFD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10182"/>
                </a:solidFill>
                <a:latin typeface="+mj-lt"/>
              </a:rPr>
              <a:t>For the straight hodograph with no curvature, Okubo-Weiss values are below -0.5x10</a:t>
            </a:r>
            <a:r>
              <a:rPr lang="en-US" sz="1600" baseline="30000" dirty="0">
                <a:solidFill>
                  <a:srgbClr val="010182"/>
                </a:solidFill>
                <a:latin typeface="+mj-lt"/>
              </a:rPr>
              <a:t>-2</a:t>
            </a:r>
            <a:r>
              <a:rPr lang="en-US" sz="1600" dirty="0">
                <a:solidFill>
                  <a:srgbClr val="010182"/>
                </a:solidFill>
                <a:latin typeface="+mj-lt"/>
              </a:rPr>
              <a:t> s</a:t>
            </a:r>
            <a:r>
              <a:rPr lang="en-US" sz="1600" baseline="30000" dirty="0">
                <a:solidFill>
                  <a:srgbClr val="010182"/>
                </a:solidFill>
                <a:latin typeface="+mj-lt"/>
              </a:rPr>
              <a:t>-2</a:t>
            </a:r>
            <a:r>
              <a:rPr lang="en-US" sz="1600" dirty="0">
                <a:solidFill>
                  <a:srgbClr val="010182"/>
                </a:solidFill>
                <a:latin typeface="+mj-lt"/>
              </a:rPr>
              <a:t> as the QLCSs descend the mountain slope, though the collocated 2 km ascent is small</a:t>
            </a:r>
          </a:p>
          <a:p>
            <a:endParaRPr lang="en-US" sz="1600" dirty="0">
              <a:solidFill>
                <a:srgbClr val="010182"/>
              </a:solidFill>
              <a:latin typeface="+mj-lt"/>
            </a:endParaRPr>
          </a:p>
          <a:p>
            <a:r>
              <a:rPr lang="en-US" sz="1600" dirty="0">
                <a:solidFill>
                  <a:srgbClr val="010182"/>
                </a:solidFill>
                <a:latin typeface="+mj-lt"/>
              </a:rPr>
              <a:t>Without curvature, O-W magnitudes are larger as storms descend the mountain slope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D5F0EC-8EED-22C1-69E2-CCF84264F36D}"/>
              </a:ext>
            </a:extLst>
          </p:cNvPr>
          <p:cNvSpPr txBox="1"/>
          <p:nvPr/>
        </p:nvSpPr>
        <p:spPr>
          <a:xfrm>
            <a:off x="6095999" y="1024796"/>
            <a:ext cx="5235855" cy="156966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23E00"/>
                </a:solidFill>
                <a:latin typeface="+mj-lt"/>
              </a:rPr>
              <a:t>With curvature, Okubo-Weiss values are below -1.0x10</a:t>
            </a:r>
            <a:r>
              <a:rPr lang="en-US" sz="1600" baseline="30000" dirty="0">
                <a:solidFill>
                  <a:srgbClr val="823E00"/>
                </a:solidFill>
                <a:latin typeface="+mj-lt"/>
              </a:rPr>
              <a:t>-2</a:t>
            </a:r>
            <a:r>
              <a:rPr lang="en-US" sz="1600" dirty="0">
                <a:solidFill>
                  <a:srgbClr val="823E00"/>
                </a:solidFill>
                <a:latin typeface="+mj-lt"/>
              </a:rPr>
              <a:t> s</a:t>
            </a:r>
            <a:r>
              <a:rPr lang="en-US" sz="1600" baseline="30000" dirty="0">
                <a:solidFill>
                  <a:srgbClr val="823E00"/>
                </a:solidFill>
                <a:latin typeface="+mj-lt"/>
              </a:rPr>
              <a:t>-2</a:t>
            </a:r>
            <a:r>
              <a:rPr lang="en-US" sz="1600" dirty="0">
                <a:solidFill>
                  <a:srgbClr val="823E00"/>
                </a:solidFill>
                <a:latin typeface="+mj-lt"/>
              </a:rPr>
              <a:t> as the QLCSs ascend the mountain slope; 2 km vertical motion exceeds 10 m s</a:t>
            </a:r>
            <a:r>
              <a:rPr lang="en-US" sz="1600" baseline="30000" dirty="0">
                <a:solidFill>
                  <a:srgbClr val="823E00"/>
                </a:solidFill>
                <a:latin typeface="+mj-lt"/>
              </a:rPr>
              <a:t>-1</a:t>
            </a:r>
            <a:r>
              <a:rPr lang="en-US" sz="1600" dirty="0">
                <a:solidFill>
                  <a:srgbClr val="823E00"/>
                </a:solidFill>
                <a:latin typeface="+mj-lt"/>
              </a:rPr>
              <a:t>, though not collocated with O-W minima</a:t>
            </a:r>
          </a:p>
          <a:p>
            <a:endParaRPr lang="en-US" sz="1600" dirty="0">
              <a:solidFill>
                <a:srgbClr val="823E00"/>
              </a:solidFill>
              <a:latin typeface="+mj-lt"/>
            </a:endParaRPr>
          </a:p>
          <a:p>
            <a:r>
              <a:rPr lang="en-US" sz="1600" dirty="0">
                <a:solidFill>
                  <a:srgbClr val="823E00"/>
                </a:solidFill>
                <a:latin typeface="+mj-lt"/>
              </a:rPr>
              <a:t>With curvature, O-W magnitudes are larger as storms ascend the mountain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801C9-1A6B-09FB-0197-C86B1EDC05A8}"/>
              </a:ext>
            </a:extLst>
          </p:cNvPr>
          <p:cNvSpPr txBox="1"/>
          <p:nvPr/>
        </p:nvSpPr>
        <p:spPr>
          <a:xfrm>
            <a:off x="1495018" y="3116742"/>
            <a:ext cx="119135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solid line O-W</a:t>
            </a:r>
            <a:endParaRPr lang="en-US" sz="1400" baseline="300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A65D7-3FDD-0F96-ABAC-4B848C3B6B10}"/>
              </a:ext>
            </a:extLst>
          </p:cNvPr>
          <p:cNvSpPr txBox="1"/>
          <p:nvPr/>
        </p:nvSpPr>
        <p:spPr>
          <a:xfrm>
            <a:off x="6829018" y="3318667"/>
            <a:ext cx="1191352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solid line O-W</a:t>
            </a:r>
            <a:endParaRPr lang="en-US" sz="1400" baseline="30000" dirty="0">
              <a:latin typeface="+mj-lt"/>
            </a:endParaRPr>
          </a:p>
        </p:txBody>
      </p:sp>
      <p:pic>
        <p:nvPicPr>
          <p:cNvPr id="12" name="Picture 1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02CEEFE-BD9D-83C5-E38F-68211AD4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5288" y="6107493"/>
            <a:ext cx="663842" cy="585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Picture 1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CA728B28-8132-4B22-76A2-9840A02CB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12" y="6117057"/>
            <a:ext cx="671381" cy="58107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CCC68388-3EE3-964A-E2E0-58AE7F0A4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12" y="6114988"/>
            <a:ext cx="658054" cy="585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8" name="Picture 1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86C9BBA-2670-73BD-4951-DC0E12C95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0307" y="6110206"/>
            <a:ext cx="626295" cy="58521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D47029-384E-CD82-BA13-438C6DD6C1C3}"/>
              </a:ext>
            </a:extLst>
          </p:cNvPr>
          <p:cNvSpPr txBox="1"/>
          <p:nvPr/>
        </p:nvSpPr>
        <p:spPr>
          <a:xfrm>
            <a:off x="3848314" y="4660122"/>
            <a:ext cx="179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dashed line 2 km vertical motion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E7E61-0ADF-B30F-3E20-31F34DE9AE91}"/>
              </a:ext>
            </a:extLst>
          </p:cNvPr>
          <p:cNvSpPr txBox="1"/>
          <p:nvPr/>
        </p:nvSpPr>
        <p:spPr>
          <a:xfrm>
            <a:off x="9268166" y="4660122"/>
            <a:ext cx="179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dashed line 2 km vertical motion</a:t>
            </a:r>
          </a:p>
        </p:txBody>
      </p:sp>
    </p:spTree>
    <p:extLst>
      <p:ext uri="{BB962C8B-B14F-4D97-AF65-F5344CB8AC3E}">
        <p14:creationId xmlns:p14="http://schemas.microsoft.com/office/powerpoint/2010/main" val="19677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2E31-7C22-2337-C058-C2E12F03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Closing Thoughts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9795B-79A3-C9AC-3573-92C2E664FFD8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CE28BF-4D4D-FBA3-EB12-72DA47463087}"/>
              </a:ext>
            </a:extLst>
          </p:cNvPr>
          <p:cNvSpPr txBox="1"/>
          <p:nvPr/>
        </p:nvSpPr>
        <p:spPr>
          <a:xfrm>
            <a:off x="318051" y="1112519"/>
            <a:ext cx="1161994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Do mountains and valleys systematically enhance the potential for QLCS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tornadogenesis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?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Maybe.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Mountains impact the evolution of QLCSs, favoring the development of bowing lines/bookend vortices in some environments (may increase tornado potential)</a:t>
            </a: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From our experiments, the development of minimum Okubo-Weiss circulation centers may suggest that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tornado potential may increase for storms that </a:t>
            </a:r>
            <a:r>
              <a:rPr lang="en-US" dirty="0">
                <a:solidFill>
                  <a:srgbClr val="00B0F0"/>
                </a:solidFill>
                <a:latin typeface="+mj-lt"/>
              </a:rPr>
              <a:t>ascend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a mountain in environments with </a:t>
            </a:r>
            <a:r>
              <a:rPr lang="en-US" dirty="0">
                <a:solidFill>
                  <a:srgbClr val="00B0F0"/>
                </a:solidFill>
                <a:latin typeface="+mj-lt"/>
              </a:rPr>
              <a:t>curved hodographs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tornado potential may increase for storms that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descend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a mountain in environments with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straight hodographs</a:t>
            </a: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However, circulation and vertical motion values indicating the presence of tornado-like vortices are </a:t>
            </a:r>
            <a:r>
              <a:rPr lang="en-US" i="1" u="sng" dirty="0">
                <a:solidFill>
                  <a:schemeClr val="bg1"/>
                </a:solidFill>
                <a:latin typeface="+mj-lt"/>
              </a:rPr>
              <a:t>not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found in our experiments thus far (analysis still ongoing)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Future work will assess if the above hypothesis is physically reasonable and if the physical processes are quantifiable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F38C3AC-6928-B482-AA3C-06C6CA1E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641" y="5791039"/>
            <a:ext cx="1484359" cy="686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B1037-9365-8945-73F6-F2F0A3C4BC06}"/>
              </a:ext>
            </a:extLst>
          </p:cNvPr>
          <p:cNvSpPr txBox="1"/>
          <p:nvPr/>
        </p:nvSpPr>
        <p:spPr>
          <a:xfrm>
            <a:off x="8206740" y="5952097"/>
            <a:ext cx="2609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solidFill>
                  <a:schemeClr val="bg1"/>
                </a:solidFill>
                <a:latin typeface="+mj-lt"/>
              </a:rPr>
              <a:t>lombardo@psu.edu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27161-D74C-E933-2010-F341F1DEAE65}"/>
              </a:ext>
            </a:extLst>
          </p:cNvPr>
          <p:cNvSpPr txBox="1"/>
          <p:nvPr/>
        </p:nvSpPr>
        <p:spPr>
          <a:xfrm>
            <a:off x="9087514" y="6370810"/>
            <a:ext cx="17291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+mj-lt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kannlombardo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 descr="A picture containing ax, tool, vector graphics, pinwheel&#10;&#10;Description automatically generated">
            <a:extLst>
              <a:ext uri="{FF2B5EF4-FFF2-40B4-BE49-F238E27FC236}">
                <a16:creationId xmlns:a16="http://schemas.microsoft.com/office/drawing/2014/main" id="{D21A6D7A-657C-1EE7-DE12-0AA103F2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426" y="6368200"/>
            <a:ext cx="447950" cy="3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AC0FCC80-D56F-874D-8465-710C6385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0340010" cy="531519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Relationship Between Terrain &amp; Tornadoes is Unclear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CBC82-4E01-414A-A8AD-919ABEAA2538}"/>
                  </a:ext>
                </a:extLst>
              </p:cNvPr>
              <p:cNvSpPr txBox="1"/>
              <p:nvPr/>
            </p:nvSpPr>
            <p:spPr>
              <a:xfrm>
                <a:off x="319293" y="1112520"/>
                <a:ext cx="10872167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While evidence suggests that terrain-induced environment perturbations may impact tornado potential, the relationship between the two remains unclear</a:t>
                </a:r>
              </a:p>
              <a:p>
                <a:endParaRPr lang="en-US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Katona and </a:t>
                </a:r>
                <a:r>
                  <a:rPr lang="en-US" dirty="0" err="1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Markowksi</a:t>
                </a:r>
                <a:r>
                  <a:rPr lang="en-US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(2021): </a:t>
                </a:r>
                <a:r>
                  <a:rPr lang="en-US" i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still unknown how or if storms realize these terrain-induced changes to the environment</a:t>
                </a:r>
              </a:p>
              <a:p>
                <a:endPara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Majority of studies have focused on the impact of terrain on </a:t>
                </a:r>
                <a:r>
                  <a:rPr lang="en-US" b="1" i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supercell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tornadogenesis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(e.g.,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LaPenta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et al. 1995; Bluestein 2000;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Bosart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et al. 2006;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Markowski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Dotzek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2011; Tang et al. 2016; Le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n-Cruz et al. 2019;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Mullholland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et al. 2020; Trapp et al. 2020; Eastin &amp; Davenport research groups)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rather than </a:t>
                </a:r>
                <a:r>
                  <a:rPr lang="en-US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tornadogenesis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associated with quasi-linear convective systems</a:t>
                </a:r>
              </a:p>
              <a:p>
                <a:endParaRPr lang="en-US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Predicting QLCS tornado development is challenging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(e.g., Trapp et al. 1999; </a:t>
                </a:r>
                <a:r>
                  <a:rPr lang="en-US" dirty="0" err="1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Brotzge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et al. 2013)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so any identified relationships between terrain and QLCS </a:t>
                </a:r>
                <a:r>
                  <a:rPr lang="en-US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tornadogenesis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may offer predictability guidance </a:t>
                </a:r>
              </a:p>
              <a:p>
                <a:endParaRPr lang="en-US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We investigate the relationship between mountains and QLCS tornado potential</a:t>
                </a:r>
              </a:p>
              <a:p>
                <a:endParaRPr lang="en-US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CBC82-4E01-414A-A8AD-919ABEAA2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3" y="1112520"/>
                <a:ext cx="10872167" cy="5355312"/>
              </a:xfrm>
              <a:prstGeom prst="rect">
                <a:avLst/>
              </a:prstGeom>
              <a:blipFill>
                <a:blip r:embed="rId3"/>
                <a:stretch>
                  <a:fillRect l="-350" t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D6048F-4887-34F2-828F-425BF09CEFE0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D4D5-CB59-8D64-E706-28E64408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Idealized Numerical Experiments Systematically Quantify Potential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DFAE6-301F-79BA-56ED-2D963F9088A6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99EB10-4418-418B-667E-DE54F38AEF03}"/>
              </a:ext>
            </a:extLst>
          </p:cNvPr>
          <p:cNvSpPr txBox="1"/>
          <p:nvPr/>
        </p:nvSpPr>
        <p:spPr>
          <a:xfrm>
            <a:off x="2638169" y="964237"/>
            <a:ext cx="6766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3D CM1 simulations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(Bryan and Fritsch 2002)</a:t>
            </a:r>
            <a:endParaRPr lang="en-US" sz="16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E3A941DD-12CC-5278-D9FF-EA91B747CA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3719148"/>
                  </p:ext>
                </p:extLst>
              </p:nvPr>
            </p:nvGraphicFramePr>
            <p:xfrm>
              <a:off x="2187918" y="1314555"/>
              <a:ext cx="8135456" cy="2266964"/>
            </p:xfrm>
            <a:graphic>
              <a:graphicData uri="http://schemas.openxmlformats.org/drawingml/2006/table">
                <a:tbl>
                  <a:tblPr bandRow="1">
                    <a:tableStyleId>{BDBED569-4797-4DF1-A0F4-6AAB3CD982D8}</a:tableStyleId>
                  </a:tblPr>
                  <a:tblGrid>
                    <a:gridCol w="3263356">
                      <a:extLst>
                        <a:ext uri="{9D8B030D-6E8A-4147-A177-3AD203B41FA5}">
                          <a16:colId xmlns:a16="http://schemas.microsoft.com/office/drawing/2014/main" val="3092998726"/>
                        </a:ext>
                      </a:extLst>
                    </a:gridCol>
                    <a:gridCol w="4872100">
                      <a:extLst>
                        <a:ext uri="{9D8B030D-6E8A-4147-A177-3AD203B41FA5}">
                          <a16:colId xmlns:a16="http://schemas.microsoft.com/office/drawing/2014/main" val="278383004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domain size/boundary conditions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  </a:t>
                          </a:r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800 km (x) open radiative x 300 km (y) open radiative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2510438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horizontal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200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3092733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vertical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50 m – 250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7686184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lower boundary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free slip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2273420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QLCS initiation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t + 6 </a:t>
                          </a:r>
                          <a:r>
                            <a:rPr lang="en-US" sz="1400" b="0" kern="1200" dirty="0" err="1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hr</a:t>
                          </a:r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 (allow for development of flow around terrain)</a:t>
                          </a:r>
                        </a:p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momentum forcing (TN)</a:t>
                          </a:r>
                        </a:p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cold pool (WK82)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2128140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random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 perturbations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+/- 0.2 K (full domain at t = 0)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4130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E3A941DD-12CC-5278-D9FF-EA91B747CA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3719148"/>
                  </p:ext>
                </p:extLst>
              </p:nvPr>
            </p:nvGraphicFramePr>
            <p:xfrm>
              <a:off x="2187918" y="1314555"/>
              <a:ext cx="8135456" cy="2266964"/>
            </p:xfrm>
            <a:graphic>
              <a:graphicData uri="http://schemas.openxmlformats.org/drawingml/2006/table">
                <a:tbl>
                  <a:tblPr bandRow="1">
                    <a:tableStyleId>{BDBED569-4797-4DF1-A0F4-6AAB3CD982D8}</a:tableStyleId>
                  </a:tblPr>
                  <a:tblGrid>
                    <a:gridCol w="3263356">
                      <a:extLst>
                        <a:ext uri="{9D8B030D-6E8A-4147-A177-3AD203B41FA5}">
                          <a16:colId xmlns:a16="http://schemas.microsoft.com/office/drawing/2014/main" val="3092998726"/>
                        </a:ext>
                      </a:extLst>
                    </a:gridCol>
                    <a:gridCol w="4872100">
                      <a:extLst>
                        <a:ext uri="{9D8B030D-6E8A-4147-A177-3AD203B41FA5}">
                          <a16:colId xmlns:a16="http://schemas.microsoft.com/office/drawing/2014/main" val="278383004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domain size/boundary conditions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  </a:t>
                          </a:r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800 km (x) open radiative x 300 km (y) open radiative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2510438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horizontal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200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3092733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vertical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50 m – 250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7686184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lower boundary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free slip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227342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QLCS initiation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t + 6 </a:t>
                          </a:r>
                          <a:r>
                            <a:rPr lang="en-US" sz="1400" b="0" kern="1200" dirty="0" err="1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hr</a:t>
                          </a:r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 (allow for development of flow around terrain)</a:t>
                          </a:r>
                        </a:p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momentum forcing (TN)</a:t>
                          </a:r>
                        </a:p>
                        <a:p>
                          <a:pPr algn="ctr"/>
                          <a:r>
                            <a:rPr lang="en-US" sz="1400" b="0" kern="1200" dirty="0">
                              <a:solidFill>
                                <a:schemeClr val="bg1"/>
                              </a:solidFill>
                              <a:latin typeface="+mj-lt"/>
                              <a:ea typeface="+mn-ea"/>
                              <a:cs typeface="+mn-cs"/>
                            </a:rPr>
                            <a:t>cold pool (WK82)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2128140"/>
                      </a:ext>
                    </a:extLst>
                  </a:tr>
                  <a:tr h="3076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89" t="-654167" r="-150195" b="-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a:t>+/- 0.2 K (full domain at t = 0)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4130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9886CB0-E66B-1C43-EBEE-3A47C8EC5321}"/>
              </a:ext>
            </a:extLst>
          </p:cNvPr>
          <p:cNvSpPr txBox="1"/>
          <p:nvPr/>
        </p:nvSpPr>
        <p:spPr>
          <a:xfrm>
            <a:off x="4249792" y="5617235"/>
            <a:ext cx="855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plateau </a:t>
            </a:r>
          </a:p>
          <a:p>
            <a:pPr algn="ctr"/>
            <a:r>
              <a:rPr lang="en-US" sz="1600" dirty="0"/>
              <a:t>top</a:t>
            </a:r>
          </a:p>
        </p:txBody>
      </p:sp>
      <p:pic>
        <p:nvPicPr>
          <p:cNvPr id="33" name="Picture 32" descr="Chart&#10;&#10;Description automatically generated">
            <a:extLst>
              <a:ext uri="{FF2B5EF4-FFF2-40B4-BE49-F238E27FC236}">
                <a16:creationId xmlns:a16="http://schemas.microsoft.com/office/drawing/2014/main" id="{260A8A17-A0A9-78ED-0C7A-755EDE3CE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17" y="3974011"/>
            <a:ext cx="3555051" cy="2666289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056DE7E-1841-1219-DC3D-F9D9274C6BA0}"/>
              </a:ext>
            </a:extLst>
          </p:cNvPr>
          <p:cNvSpPr txBox="1"/>
          <p:nvPr/>
        </p:nvSpPr>
        <p:spPr>
          <a:xfrm>
            <a:off x="112443" y="4612227"/>
            <a:ext cx="2431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Storms are initiated in the left side of the domain and move to the right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F4484AA-A92B-AC73-8321-3B4803884E0C}"/>
              </a:ext>
            </a:extLst>
          </p:cNvPr>
          <p:cNvCxnSpPr>
            <a:cxnSpLocks/>
          </p:cNvCxnSpPr>
          <p:nvPr/>
        </p:nvCxnSpPr>
        <p:spPr>
          <a:xfrm>
            <a:off x="3336235" y="5289521"/>
            <a:ext cx="13307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3388CF-7044-DE4B-AEA6-C8BD3EB10026}"/>
              </a:ext>
            </a:extLst>
          </p:cNvPr>
          <p:cNvSpPr txBox="1"/>
          <p:nvPr/>
        </p:nvSpPr>
        <p:spPr>
          <a:xfrm>
            <a:off x="7176052" y="4135359"/>
            <a:ext cx="3955213" cy="2308324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Mountains are included in the numerical simulations, with different structures and locations</a:t>
            </a:r>
          </a:p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Mountain heights and valley widths are i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nformed by southeastern US terrain characteristics, in support of NSF VORTEX-SE project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83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D4D5-CB59-8D64-E706-28E64408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Include Mountain with a Flat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op &amp; Sloped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ide (Plateau) on Right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DFAE6-301F-79BA-56ED-2D963F9088A6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4C1D9F-B263-FB44-6993-47A4280CC76D}"/>
              </a:ext>
            </a:extLst>
          </p:cNvPr>
          <p:cNvSpPr txBox="1"/>
          <p:nvPr/>
        </p:nvSpPr>
        <p:spPr>
          <a:xfrm>
            <a:off x="319293" y="2496496"/>
            <a:ext cx="2443389" cy="2308324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Elevated plateau top in right side of domain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MCS initiated over the sea-level mountain base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Mature MCS moves upslope</a:t>
            </a:r>
          </a:p>
        </p:txBody>
      </p:sp>
      <p:pic>
        <p:nvPicPr>
          <p:cNvPr id="12" name="Picture 11" descr="Chart, bar chart, histogram&#10;&#10;Description automatically generated">
            <a:extLst>
              <a:ext uri="{FF2B5EF4-FFF2-40B4-BE49-F238E27FC236}">
                <a16:creationId xmlns:a16="http://schemas.microsoft.com/office/drawing/2014/main" id="{1B74215E-1982-7A45-4657-0D3391FFE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429" y="1974283"/>
            <a:ext cx="4653544" cy="3490159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02B8A89-93DB-C121-64A9-FC4B5355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415" y="1974282"/>
            <a:ext cx="3959076" cy="3490159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D605C1-ED78-3AD0-0494-D893E0F734C0}"/>
              </a:ext>
            </a:extLst>
          </p:cNvPr>
          <p:cNvSpPr txBox="1"/>
          <p:nvPr/>
        </p:nvSpPr>
        <p:spPr>
          <a:xfrm>
            <a:off x="2967415" y="1604235"/>
            <a:ext cx="3959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3D rendering of right plateau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2F9855-5384-184F-85F4-58D06A7A333C}"/>
              </a:ext>
            </a:extLst>
          </p:cNvPr>
          <p:cNvSpPr txBox="1"/>
          <p:nvPr/>
        </p:nvSpPr>
        <p:spPr>
          <a:xfrm>
            <a:off x="6995571" y="1604235"/>
            <a:ext cx="4672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2D plan view of surface of elevation (m, shaded)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A0DCE8-0619-D2B6-D00E-5A62E1A923FA}"/>
              </a:ext>
            </a:extLst>
          </p:cNvPr>
          <p:cNvCxnSpPr>
            <a:cxnSpLocks/>
          </p:cNvCxnSpPr>
          <p:nvPr/>
        </p:nvCxnSpPr>
        <p:spPr>
          <a:xfrm>
            <a:off x="7487630" y="5625885"/>
            <a:ext cx="350902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FFB19E-4F22-6C52-B6EC-323DFB026FE2}"/>
              </a:ext>
            </a:extLst>
          </p:cNvPr>
          <p:cNvSpPr txBox="1"/>
          <p:nvPr/>
        </p:nvSpPr>
        <p:spPr>
          <a:xfrm>
            <a:off x="8824086" y="5618052"/>
            <a:ext cx="1199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x-dimension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43E346-F410-FE7A-A993-0FB150AA2F77}"/>
              </a:ext>
            </a:extLst>
          </p:cNvPr>
          <p:cNvCxnSpPr>
            <a:cxnSpLocks/>
          </p:cNvCxnSpPr>
          <p:nvPr/>
        </p:nvCxnSpPr>
        <p:spPr>
          <a:xfrm flipV="1">
            <a:off x="11827767" y="2274073"/>
            <a:ext cx="0" cy="285742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92C8C58-4615-0067-6C94-0ACD4B362C0C}"/>
              </a:ext>
            </a:extLst>
          </p:cNvPr>
          <p:cNvSpPr txBox="1"/>
          <p:nvPr/>
        </p:nvSpPr>
        <p:spPr>
          <a:xfrm rot="16200000">
            <a:off x="11384513" y="3526231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22312-A195-AE00-4336-F72EFDF86622}"/>
              </a:ext>
            </a:extLst>
          </p:cNvPr>
          <p:cNvSpPr txBox="1"/>
          <p:nvPr/>
        </p:nvSpPr>
        <p:spPr>
          <a:xfrm>
            <a:off x="7487630" y="4728619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sea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56169-B797-9E35-7B2D-48353DBB4D3F}"/>
              </a:ext>
            </a:extLst>
          </p:cNvPr>
          <p:cNvSpPr txBox="1"/>
          <p:nvPr/>
        </p:nvSpPr>
        <p:spPr>
          <a:xfrm>
            <a:off x="9875836" y="4728619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+mj-lt"/>
              </a:rPr>
              <a:t>500 m</a:t>
            </a:r>
          </a:p>
        </p:txBody>
      </p:sp>
    </p:spTree>
    <p:extLst>
      <p:ext uri="{BB962C8B-B14F-4D97-AF65-F5344CB8AC3E}">
        <p14:creationId xmlns:p14="http://schemas.microsoft.com/office/powerpoint/2010/main" val="7031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D4D5-CB59-8D64-E706-28E64408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Include Mountain with a Flat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op &amp; Sloped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ide (Plateau) on Right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DFAE6-301F-79BA-56ED-2D963F9088A6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4C1D9F-B263-FB44-6993-47A4280CC76D}"/>
              </a:ext>
            </a:extLst>
          </p:cNvPr>
          <p:cNvSpPr txBox="1"/>
          <p:nvPr/>
        </p:nvSpPr>
        <p:spPr>
          <a:xfrm>
            <a:off x="319293" y="2496496"/>
            <a:ext cx="2443389" cy="2308324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Elevated plateau top in right side of domain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MCS initiated over the sea-level mountain base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Mature MCS moves upslope</a:t>
            </a:r>
          </a:p>
        </p:txBody>
      </p:sp>
      <p:pic>
        <p:nvPicPr>
          <p:cNvPr id="12" name="Picture 11" descr="Chart, bar chart, histogram&#10;&#10;Description automatically generated">
            <a:extLst>
              <a:ext uri="{FF2B5EF4-FFF2-40B4-BE49-F238E27FC236}">
                <a16:creationId xmlns:a16="http://schemas.microsoft.com/office/drawing/2014/main" id="{1B74215E-1982-7A45-4657-0D3391FFE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429" y="1974283"/>
            <a:ext cx="4653544" cy="3490159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1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02B8A89-93DB-C121-64A9-FC4B5355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415" y="1974282"/>
            <a:ext cx="3959076" cy="3490159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D605C1-ED78-3AD0-0494-D893E0F734C0}"/>
              </a:ext>
            </a:extLst>
          </p:cNvPr>
          <p:cNvSpPr txBox="1"/>
          <p:nvPr/>
        </p:nvSpPr>
        <p:spPr>
          <a:xfrm>
            <a:off x="2967415" y="1604235"/>
            <a:ext cx="3959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3D rendering of right plateau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2F9855-5384-184F-85F4-58D06A7A333C}"/>
              </a:ext>
            </a:extLst>
          </p:cNvPr>
          <p:cNvSpPr txBox="1"/>
          <p:nvPr/>
        </p:nvSpPr>
        <p:spPr>
          <a:xfrm>
            <a:off x="6995571" y="1604235"/>
            <a:ext cx="4672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2D plan view of surface of elevation (m, shaded)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A0DCE8-0619-D2B6-D00E-5A62E1A923FA}"/>
              </a:ext>
            </a:extLst>
          </p:cNvPr>
          <p:cNvCxnSpPr>
            <a:cxnSpLocks/>
          </p:cNvCxnSpPr>
          <p:nvPr/>
        </p:nvCxnSpPr>
        <p:spPr>
          <a:xfrm>
            <a:off x="7487630" y="5625885"/>
            <a:ext cx="350902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FFB19E-4F22-6C52-B6EC-323DFB026FE2}"/>
              </a:ext>
            </a:extLst>
          </p:cNvPr>
          <p:cNvSpPr txBox="1"/>
          <p:nvPr/>
        </p:nvSpPr>
        <p:spPr>
          <a:xfrm>
            <a:off x="8824086" y="5618052"/>
            <a:ext cx="1199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x-dimension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43E346-F410-FE7A-A993-0FB150AA2F77}"/>
              </a:ext>
            </a:extLst>
          </p:cNvPr>
          <p:cNvCxnSpPr>
            <a:cxnSpLocks/>
          </p:cNvCxnSpPr>
          <p:nvPr/>
        </p:nvCxnSpPr>
        <p:spPr>
          <a:xfrm flipV="1">
            <a:off x="11827767" y="2274073"/>
            <a:ext cx="0" cy="285742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92C8C58-4615-0067-6C94-0ACD4B362C0C}"/>
              </a:ext>
            </a:extLst>
          </p:cNvPr>
          <p:cNvSpPr txBox="1"/>
          <p:nvPr/>
        </p:nvSpPr>
        <p:spPr>
          <a:xfrm rot="16200000">
            <a:off x="11384513" y="3526231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F186AF-1747-781E-D8E3-09508AA81197}"/>
              </a:ext>
            </a:extLst>
          </p:cNvPr>
          <p:cNvCxnSpPr>
            <a:cxnSpLocks/>
          </p:cNvCxnSpPr>
          <p:nvPr/>
        </p:nvCxnSpPr>
        <p:spPr>
          <a:xfrm>
            <a:off x="8056659" y="3657320"/>
            <a:ext cx="19669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loud 4">
            <a:extLst>
              <a:ext uri="{FF2B5EF4-FFF2-40B4-BE49-F238E27FC236}">
                <a16:creationId xmlns:a16="http://schemas.microsoft.com/office/drawing/2014/main" id="{543C8A0D-A5BC-AF65-B822-ED4B4B188A46}"/>
              </a:ext>
            </a:extLst>
          </p:cNvPr>
          <p:cNvSpPr>
            <a:spLocks noChangeAspect="1"/>
          </p:cNvSpPr>
          <p:nvPr/>
        </p:nvSpPr>
        <p:spPr>
          <a:xfrm>
            <a:off x="3663303" y="4019878"/>
            <a:ext cx="781845" cy="781845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9E90AE-E519-A4C3-A3F6-FBBED8560906}"/>
              </a:ext>
            </a:extLst>
          </p:cNvPr>
          <p:cNvCxnSpPr>
            <a:cxnSpLocks/>
          </p:cNvCxnSpPr>
          <p:nvPr/>
        </p:nvCxnSpPr>
        <p:spPr>
          <a:xfrm flipV="1">
            <a:off x="4521230" y="3269591"/>
            <a:ext cx="672548" cy="8995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5473C5F-083F-89B4-0AAA-6669CDC40DEE}"/>
              </a:ext>
            </a:extLst>
          </p:cNvPr>
          <p:cNvSpPr txBox="1"/>
          <p:nvPr/>
        </p:nvSpPr>
        <p:spPr>
          <a:xfrm>
            <a:off x="7487630" y="4728619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sea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DEC00-9500-B4DE-C1B7-82744A8BFCD2}"/>
              </a:ext>
            </a:extLst>
          </p:cNvPr>
          <p:cNvSpPr txBox="1"/>
          <p:nvPr/>
        </p:nvSpPr>
        <p:spPr>
          <a:xfrm>
            <a:off x="9875836" y="4728619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+mj-lt"/>
              </a:rPr>
              <a:t>500 m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65FA04E-DDE9-4E26-1F69-160565474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987" y="2153917"/>
            <a:ext cx="375262" cy="29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D4D5-CB59-8D64-E706-28E64408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Include Mountain with a Flat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op &amp; Sloped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ide (Plateau) 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&amp; Valley</a:t>
            </a:r>
            <a:endParaRPr lang="en-US" sz="3200" dirty="0">
              <a:solidFill>
                <a:srgbClr val="FFC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DFAE6-301F-79BA-56ED-2D963F9088A6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D605C1-ED78-3AD0-0494-D893E0F734C0}"/>
              </a:ext>
            </a:extLst>
          </p:cNvPr>
          <p:cNvSpPr txBox="1"/>
          <p:nvPr/>
        </p:nvSpPr>
        <p:spPr>
          <a:xfrm>
            <a:off x="3207221" y="1632727"/>
            <a:ext cx="3959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3D rendering of right plateau with valley</a:t>
            </a:r>
          </a:p>
        </p:txBody>
      </p:sp>
      <p:pic>
        <p:nvPicPr>
          <p:cNvPr id="2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7B58E27-E4C8-5490-6DF7-D35BD9D11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82" y="1971281"/>
            <a:ext cx="4137954" cy="3866546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C45F3C6B-FAFF-C369-E9E2-1290A42C1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836" y="3875451"/>
            <a:ext cx="3464641" cy="2598481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B1348FF-D353-84DE-6F56-472B6CB09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836" y="1168915"/>
            <a:ext cx="3432929" cy="257469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BBB958-432C-3C69-4683-E0641C965DD7}"/>
              </a:ext>
            </a:extLst>
          </p:cNvPr>
          <p:cNvCxnSpPr>
            <a:cxnSpLocks/>
          </p:cNvCxnSpPr>
          <p:nvPr/>
        </p:nvCxnSpPr>
        <p:spPr>
          <a:xfrm>
            <a:off x="7745895" y="6602492"/>
            <a:ext cx="292210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481340-1112-1C73-E781-4CCE59E3103F}"/>
              </a:ext>
            </a:extLst>
          </p:cNvPr>
          <p:cNvSpPr txBox="1"/>
          <p:nvPr/>
        </p:nvSpPr>
        <p:spPr>
          <a:xfrm>
            <a:off x="8727520" y="6561107"/>
            <a:ext cx="1199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x-dimension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774C83-1E61-AF7E-6071-4723EB249CD6}"/>
              </a:ext>
            </a:extLst>
          </p:cNvPr>
          <p:cNvCxnSpPr>
            <a:cxnSpLocks/>
          </p:cNvCxnSpPr>
          <p:nvPr/>
        </p:nvCxnSpPr>
        <p:spPr>
          <a:xfrm flipV="1">
            <a:off x="11241359" y="3942505"/>
            <a:ext cx="0" cy="24643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A20E920-75D0-C263-CC7C-FDA0F90ACA40}"/>
              </a:ext>
            </a:extLst>
          </p:cNvPr>
          <p:cNvSpPr txBox="1"/>
          <p:nvPr/>
        </p:nvSpPr>
        <p:spPr>
          <a:xfrm rot="16200000">
            <a:off x="10827527" y="4848136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7BFECD-5CBA-3728-1DA6-FB256DE7F804}"/>
              </a:ext>
            </a:extLst>
          </p:cNvPr>
          <p:cNvCxnSpPr>
            <a:cxnSpLocks/>
          </p:cNvCxnSpPr>
          <p:nvPr/>
        </p:nvCxnSpPr>
        <p:spPr>
          <a:xfrm flipV="1">
            <a:off x="11241359" y="1237537"/>
            <a:ext cx="0" cy="246437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DD3C8B-49FD-3014-ACEB-5A8FEF1C1199}"/>
              </a:ext>
            </a:extLst>
          </p:cNvPr>
          <p:cNvSpPr txBox="1"/>
          <p:nvPr/>
        </p:nvSpPr>
        <p:spPr>
          <a:xfrm rot="16200000">
            <a:off x="10827527" y="2143168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1E57D2-E77B-D0CC-A3B8-6CC2BD41BC94}"/>
              </a:ext>
            </a:extLst>
          </p:cNvPr>
          <p:cNvCxnSpPr>
            <a:cxnSpLocks/>
          </p:cNvCxnSpPr>
          <p:nvPr/>
        </p:nvCxnSpPr>
        <p:spPr>
          <a:xfrm flipV="1">
            <a:off x="9181054" y="2030644"/>
            <a:ext cx="0" cy="717797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9ABAAB8-3285-AE80-84A8-DB2F2BFABCD7}"/>
              </a:ext>
            </a:extLst>
          </p:cNvPr>
          <p:cNvCxnSpPr>
            <a:cxnSpLocks/>
          </p:cNvCxnSpPr>
          <p:nvPr/>
        </p:nvCxnSpPr>
        <p:spPr>
          <a:xfrm>
            <a:off x="3910892" y="2536252"/>
            <a:ext cx="1058673" cy="1368302"/>
          </a:xfrm>
          <a:prstGeom prst="straightConnector1">
            <a:avLst/>
          </a:prstGeom>
          <a:ln w="28575">
            <a:solidFill>
              <a:srgbClr val="D61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7B644CE-4C65-694E-D152-F4CBBF3FE343}"/>
              </a:ext>
            </a:extLst>
          </p:cNvPr>
          <p:cNvSpPr txBox="1"/>
          <p:nvPr/>
        </p:nvSpPr>
        <p:spPr>
          <a:xfrm>
            <a:off x="3097843" y="1953251"/>
            <a:ext cx="3422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61BFF"/>
                </a:solidFill>
                <a:latin typeface="+mj-lt"/>
              </a:rPr>
              <a:t>valley slopes taper down over </a:t>
            </a:r>
          </a:p>
          <a:p>
            <a:r>
              <a:rPr lang="en-US" sz="1600" dirty="0">
                <a:solidFill>
                  <a:srgbClr val="D61BFF"/>
                </a:solidFill>
                <a:latin typeface="+mj-lt"/>
              </a:rPr>
              <a:t>10 km horizontal distance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5DB3E0-956E-345A-98DF-FF47E4B4A82D}"/>
              </a:ext>
            </a:extLst>
          </p:cNvPr>
          <p:cNvSpPr txBox="1"/>
          <p:nvPr/>
        </p:nvSpPr>
        <p:spPr>
          <a:xfrm>
            <a:off x="7920202" y="2097154"/>
            <a:ext cx="11097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30 km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wide valley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5805015-0547-E130-A148-670D8CFA8F3F}"/>
              </a:ext>
            </a:extLst>
          </p:cNvPr>
          <p:cNvCxnSpPr>
            <a:cxnSpLocks/>
          </p:cNvCxnSpPr>
          <p:nvPr/>
        </p:nvCxnSpPr>
        <p:spPr>
          <a:xfrm flipH="1" flipV="1">
            <a:off x="9181054" y="4960936"/>
            <a:ext cx="2906" cy="292388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AD1170-9C57-014A-14F6-F2D4ED637406}"/>
              </a:ext>
            </a:extLst>
          </p:cNvPr>
          <p:cNvSpPr txBox="1"/>
          <p:nvPr/>
        </p:nvSpPr>
        <p:spPr>
          <a:xfrm>
            <a:off x="7837601" y="4787817"/>
            <a:ext cx="1192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10 km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wide valley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EBA5F4-5913-C02C-2EE6-B665F4B966E1}"/>
              </a:ext>
            </a:extLst>
          </p:cNvPr>
          <p:cNvSpPr txBox="1"/>
          <p:nvPr/>
        </p:nvSpPr>
        <p:spPr>
          <a:xfrm>
            <a:off x="327991" y="2245638"/>
            <a:ext cx="2443389" cy="3139321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Elevated plateau top in right side of domain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rgbClr val="FFC000"/>
                </a:solidFill>
                <a:latin typeface="+mj-lt"/>
              </a:rPr>
              <a:t>Valley included within mountain slope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MCS initiated over the sea-level mountain base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Mature MCS moves upslope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E05F82-E4BD-712C-00BB-325B68C7F5EF}"/>
              </a:ext>
            </a:extLst>
          </p:cNvPr>
          <p:cNvSpPr txBox="1"/>
          <p:nvPr/>
        </p:nvSpPr>
        <p:spPr>
          <a:xfrm>
            <a:off x="144102" y="6059148"/>
            <a:ext cx="7262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Given the impact of mountain heterogeneities on the local environment, we also include valleys within the broad mountain slope</a:t>
            </a:r>
          </a:p>
        </p:txBody>
      </p:sp>
    </p:spTree>
    <p:extLst>
      <p:ext uri="{BB962C8B-B14F-4D97-AF65-F5344CB8AC3E}">
        <p14:creationId xmlns:p14="http://schemas.microsoft.com/office/powerpoint/2010/main" val="144332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33473C3A-4B28-F31F-9612-F6AE4E64E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429" y="1974284"/>
            <a:ext cx="4653543" cy="349015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6DF475B-EFA7-F255-CA18-28458462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635" y="1974283"/>
            <a:ext cx="4035841" cy="349300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D4D5-CB59-8D64-E706-28E64408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Include Mountain with a Flat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op &amp; Sloped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ide (Plateau) on Left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DFAE6-301F-79BA-56ED-2D963F9088A6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4C1D9F-B263-FB44-6993-47A4280CC76D}"/>
              </a:ext>
            </a:extLst>
          </p:cNvPr>
          <p:cNvSpPr txBox="1"/>
          <p:nvPr/>
        </p:nvSpPr>
        <p:spPr>
          <a:xfrm>
            <a:off x="319293" y="2496496"/>
            <a:ext cx="2443389" cy="2308324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Elevated plateau top in left side of domain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MCS initiated over the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elevated plateau top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Mature MCS moves </a:t>
            </a:r>
            <a:r>
              <a:rPr lang="en-US" sz="1800" i="1" dirty="0">
                <a:solidFill>
                  <a:schemeClr val="bg1"/>
                </a:solidFill>
                <a:latin typeface="+mj-lt"/>
              </a:rPr>
              <a:t>downslope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605C1-ED78-3AD0-0494-D893E0F734C0}"/>
              </a:ext>
            </a:extLst>
          </p:cNvPr>
          <p:cNvSpPr txBox="1"/>
          <p:nvPr/>
        </p:nvSpPr>
        <p:spPr>
          <a:xfrm>
            <a:off x="2967415" y="1604235"/>
            <a:ext cx="3959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3D rendering of left plateau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2F9855-5384-184F-85F4-58D06A7A333C}"/>
              </a:ext>
            </a:extLst>
          </p:cNvPr>
          <p:cNvSpPr txBox="1"/>
          <p:nvPr/>
        </p:nvSpPr>
        <p:spPr>
          <a:xfrm>
            <a:off x="6995571" y="1604235"/>
            <a:ext cx="4672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2D plan view of surface of elevation (m, shaded)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A0DCE8-0619-D2B6-D00E-5A62E1A923FA}"/>
              </a:ext>
            </a:extLst>
          </p:cNvPr>
          <p:cNvCxnSpPr>
            <a:cxnSpLocks/>
          </p:cNvCxnSpPr>
          <p:nvPr/>
        </p:nvCxnSpPr>
        <p:spPr>
          <a:xfrm>
            <a:off x="7487630" y="5625885"/>
            <a:ext cx="350902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FFB19E-4F22-6C52-B6EC-323DFB026FE2}"/>
              </a:ext>
            </a:extLst>
          </p:cNvPr>
          <p:cNvSpPr txBox="1"/>
          <p:nvPr/>
        </p:nvSpPr>
        <p:spPr>
          <a:xfrm>
            <a:off x="8824086" y="5618052"/>
            <a:ext cx="1199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x-dimension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43E346-F410-FE7A-A993-0FB150AA2F77}"/>
              </a:ext>
            </a:extLst>
          </p:cNvPr>
          <p:cNvCxnSpPr>
            <a:cxnSpLocks/>
          </p:cNvCxnSpPr>
          <p:nvPr/>
        </p:nvCxnSpPr>
        <p:spPr>
          <a:xfrm flipV="1">
            <a:off x="11827767" y="2274073"/>
            <a:ext cx="0" cy="285742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92C8C58-4615-0067-6C94-0ACD4B362C0C}"/>
              </a:ext>
            </a:extLst>
          </p:cNvPr>
          <p:cNvSpPr txBox="1"/>
          <p:nvPr/>
        </p:nvSpPr>
        <p:spPr>
          <a:xfrm rot="16200000">
            <a:off x="11384513" y="3526231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6EEF6-EDB4-24E6-2BEF-FD041934562F}"/>
              </a:ext>
            </a:extLst>
          </p:cNvPr>
          <p:cNvSpPr txBox="1"/>
          <p:nvPr/>
        </p:nvSpPr>
        <p:spPr>
          <a:xfrm>
            <a:off x="9921556" y="4762167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sea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238C1-2C5F-40A3-1C31-C5B948AF154D}"/>
              </a:ext>
            </a:extLst>
          </p:cNvPr>
          <p:cNvSpPr txBox="1"/>
          <p:nvPr/>
        </p:nvSpPr>
        <p:spPr>
          <a:xfrm>
            <a:off x="7487630" y="4762167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500 m</a:t>
            </a:r>
          </a:p>
        </p:txBody>
      </p:sp>
    </p:spTree>
    <p:extLst>
      <p:ext uri="{BB962C8B-B14F-4D97-AF65-F5344CB8AC3E}">
        <p14:creationId xmlns:p14="http://schemas.microsoft.com/office/powerpoint/2010/main" val="21104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33473C3A-4B28-F31F-9612-F6AE4E64E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429" y="1974284"/>
            <a:ext cx="4653543" cy="349015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6DF475B-EFA7-F255-CA18-28458462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635" y="1974283"/>
            <a:ext cx="4035841" cy="349300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F09439-49B2-AC48-AD09-06776A419915}"/>
              </a:ext>
            </a:extLst>
          </p:cNvPr>
          <p:cNvSpPr txBox="1"/>
          <p:nvPr/>
        </p:nvSpPr>
        <p:spPr>
          <a:xfrm>
            <a:off x="1969572" y="6473932"/>
            <a:ext cx="2280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Washington Post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2FD4D5-CB59-8D64-E706-28E64408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93" y="217700"/>
            <a:ext cx="11872707" cy="53151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Include Mountain with a Flat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op &amp; Sloped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ide (Plateau) on Left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CDFAE6-301F-79BA-56ED-2D963F9088A6}"/>
              </a:ext>
            </a:extLst>
          </p:cNvPr>
          <p:cNvCxnSpPr>
            <a:cxnSpLocks/>
          </p:cNvCxnSpPr>
          <p:nvPr/>
        </p:nvCxnSpPr>
        <p:spPr>
          <a:xfrm>
            <a:off x="327991" y="797255"/>
            <a:ext cx="1034000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4C1D9F-B263-FB44-6993-47A4280CC76D}"/>
              </a:ext>
            </a:extLst>
          </p:cNvPr>
          <p:cNvSpPr txBox="1"/>
          <p:nvPr/>
        </p:nvSpPr>
        <p:spPr>
          <a:xfrm>
            <a:off x="319293" y="2496496"/>
            <a:ext cx="2443389" cy="2308324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Elevated plateau top in left side of domain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MCS initiated over the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elevated plateau top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chemeClr val="bg1"/>
                </a:solidFill>
                <a:latin typeface="+mj-lt"/>
              </a:rPr>
              <a:t>Mature MCS moves </a:t>
            </a:r>
            <a:r>
              <a:rPr lang="en-US" sz="1800" i="1" dirty="0">
                <a:solidFill>
                  <a:schemeClr val="bg1"/>
                </a:solidFill>
                <a:latin typeface="+mj-lt"/>
              </a:rPr>
              <a:t>downslope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605C1-ED78-3AD0-0494-D893E0F734C0}"/>
              </a:ext>
            </a:extLst>
          </p:cNvPr>
          <p:cNvSpPr txBox="1"/>
          <p:nvPr/>
        </p:nvSpPr>
        <p:spPr>
          <a:xfrm>
            <a:off x="2967415" y="1604235"/>
            <a:ext cx="3959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3D rendering of left plateau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2F9855-5384-184F-85F4-58D06A7A333C}"/>
              </a:ext>
            </a:extLst>
          </p:cNvPr>
          <p:cNvSpPr txBox="1"/>
          <p:nvPr/>
        </p:nvSpPr>
        <p:spPr>
          <a:xfrm>
            <a:off x="6995571" y="1604235"/>
            <a:ext cx="4672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2D plan view of surface of elevation (m, shaded)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A0DCE8-0619-D2B6-D00E-5A62E1A923FA}"/>
              </a:ext>
            </a:extLst>
          </p:cNvPr>
          <p:cNvCxnSpPr>
            <a:cxnSpLocks/>
          </p:cNvCxnSpPr>
          <p:nvPr/>
        </p:nvCxnSpPr>
        <p:spPr>
          <a:xfrm>
            <a:off x="7487630" y="5625885"/>
            <a:ext cx="350902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FFB19E-4F22-6C52-B6EC-323DFB026FE2}"/>
              </a:ext>
            </a:extLst>
          </p:cNvPr>
          <p:cNvSpPr txBox="1"/>
          <p:nvPr/>
        </p:nvSpPr>
        <p:spPr>
          <a:xfrm>
            <a:off x="8824086" y="5618052"/>
            <a:ext cx="1199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x-dimension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43E346-F410-FE7A-A993-0FB150AA2F77}"/>
              </a:ext>
            </a:extLst>
          </p:cNvPr>
          <p:cNvCxnSpPr>
            <a:cxnSpLocks/>
          </p:cNvCxnSpPr>
          <p:nvPr/>
        </p:nvCxnSpPr>
        <p:spPr>
          <a:xfrm flipV="1">
            <a:off x="11827767" y="2274073"/>
            <a:ext cx="0" cy="285742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92C8C58-4615-0067-6C94-0ACD4B362C0C}"/>
              </a:ext>
            </a:extLst>
          </p:cNvPr>
          <p:cNvSpPr txBox="1"/>
          <p:nvPr/>
        </p:nvSpPr>
        <p:spPr>
          <a:xfrm rot="16200000">
            <a:off x="11384513" y="3526231"/>
            <a:ext cx="12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y-dimension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D11B6E-F183-BE99-2A57-E7BE90E44B18}"/>
              </a:ext>
            </a:extLst>
          </p:cNvPr>
          <p:cNvCxnSpPr>
            <a:cxnSpLocks/>
          </p:cNvCxnSpPr>
          <p:nvPr/>
        </p:nvCxnSpPr>
        <p:spPr>
          <a:xfrm>
            <a:off x="8056659" y="3657320"/>
            <a:ext cx="19669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>
            <a:extLst>
              <a:ext uri="{FF2B5EF4-FFF2-40B4-BE49-F238E27FC236}">
                <a16:creationId xmlns:a16="http://schemas.microsoft.com/office/drawing/2014/main" id="{BE04ED3F-299A-91CE-FD93-2EC1859FCDE4}"/>
              </a:ext>
            </a:extLst>
          </p:cNvPr>
          <p:cNvSpPr>
            <a:spLocks noChangeAspect="1"/>
          </p:cNvSpPr>
          <p:nvPr/>
        </p:nvSpPr>
        <p:spPr>
          <a:xfrm>
            <a:off x="3970512" y="2647155"/>
            <a:ext cx="781845" cy="781845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B9B49C-680D-43E8-A6BB-DE4463BAA832}"/>
              </a:ext>
            </a:extLst>
          </p:cNvPr>
          <p:cNvCxnSpPr>
            <a:cxnSpLocks/>
          </p:cNvCxnSpPr>
          <p:nvPr/>
        </p:nvCxnSpPr>
        <p:spPr>
          <a:xfrm>
            <a:off x="4675820" y="3336355"/>
            <a:ext cx="627568" cy="7655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E21C85-29D1-343F-AC89-BDCE8D7C659B}"/>
              </a:ext>
            </a:extLst>
          </p:cNvPr>
          <p:cNvSpPr txBox="1"/>
          <p:nvPr/>
        </p:nvSpPr>
        <p:spPr>
          <a:xfrm>
            <a:off x="9921556" y="4762167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sea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66C707-093E-68D1-2B10-F684FA2CEB63}"/>
              </a:ext>
            </a:extLst>
          </p:cNvPr>
          <p:cNvSpPr txBox="1"/>
          <p:nvPr/>
        </p:nvSpPr>
        <p:spPr>
          <a:xfrm>
            <a:off x="7487630" y="4762167"/>
            <a:ext cx="10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500 m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68C819A-E860-2AFE-4880-3C9F6A4DF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987" y="2153917"/>
            <a:ext cx="375262" cy="29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7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2313</Words>
  <Application>Microsoft Macintosh PowerPoint</Application>
  <PresentationFormat>Widescreen</PresentationFormat>
  <Paragraphs>461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Courier New</vt:lpstr>
      <vt:lpstr>Office Theme</vt:lpstr>
      <vt:lpstr>PowerPoint Presentation</vt:lpstr>
      <vt:lpstr>Mountains Modify the Local Environment</vt:lpstr>
      <vt:lpstr>Relationship Between Terrain &amp; Tornadoes is Unclear</vt:lpstr>
      <vt:lpstr>Idealized Numerical Experiments Systematically Quantify Potential</vt:lpstr>
      <vt:lpstr>Include Mountain with a Flat Top &amp; Sloped Side (Plateau) on Right </vt:lpstr>
      <vt:lpstr>Include Mountain with a Flat Top &amp; Sloped Side (Plateau) on Right </vt:lpstr>
      <vt:lpstr>Include Mountain with a Flat Top &amp; Sloped Side (Plateau) &amp; Valley</vt:lpstr>
      <vt:lpstr>Include Mountain with a Flat Top &amp; Sloped Side (Plateau) on Left </vt:lpstr>
      <vt:lpstr>Include Mountain with a Flat Top &amp; Sloped Side (Plateau) on Left </vt:lpstr>
      <vt:lpstr>Include a Mountain with a Flat Top and Sloped Side (Plateau) &amp; Valley</vt:lpstr>
      <vt:lpstr>Initialized with: Observed Sounding </vt:lpstr>
      <vt:lpstr>Initialized with: WK82 Thermodynamic + Idealized Hodographs</vt:lpstr>
      <vt:lpstr>Initialized with: WK82 Thermodynamic + Idealized Hodographs</vt:lpstr>
      <vt:lpstr>Initialized with: WK82 Thermodynamic + Idealized Hodographs</vt:lpstr>
      <vt:lpstr>TN Observed Environment</vt:lpstr>
      <vt:lpstr>CI and Most Intense Precipitation Within Valley for Downslope Storms </vt:lpstr>
      <vt:lpstr>Vertical Vorticity Associated with Convection in 30 km Wide Valley</vt:lpstr>
      <vt:lpstr>Okubo-Weiss Number Can Help Identify Tornado-line Vortex Circulation</vt:lpstr>
      <vt:lpstr>No Clear Evidence of Enhanced Tornado Potential during Downslope</vt:lpstr>
      <vt:lpstr>Upslope Moving Storms May Have an Increased Tornado Potential </vt:lpstr>
      <vt:lpstr>Decrease in Okubo-Weiss Associated with Cold Pool Acceleration</vt:lpstr>
      <vt:lpstr>Decrease in Okubo-Weiss Associated with Cold Pool Acceleration</vt:lpstr>
      <vt:lpstr>Vertical Wind Shear Experiments</vt:lpstr>
      <vt:lpstr>Minimum Okubo-Weiss Circulation Sensitive to Hodograph Curvature</vt:lpstr>
      <vt:lpstr>Closing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Mountains Alter Quasi-linear Convective System Dynamics and Tornado Potential</dc:title>
  <dc:creator>Lombardo, Kelly</dc:creator>
  <cp:lastModifiedBy>Lombardo, Kelly</cp:lastModifiedBy>
  <cp:revision>207</cp:revision>
  <dcterms:created xsi:type="dcterms:W3CDTF">2023-03-13T18:23:26Z</dcterms:created>
  <dcterms:modified xsi:type="dcterms:W3CDTF">2023-05-17T12:10:17Z</dcterms:modified>
</cp:coreProperties>
</file>