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6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7.xml" ContentType="application/vnd.openxmlformats-officedocument.presentationml.notesSlide+xml"/>
  <Override PartName="/ppt/embeddings/oleObject10.bin" ContentType="application/vnd.openxmlformats-officedocument.oleObject"/>
  <Override PartName="/ppt/notesSlides/notesSlide8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4" r:id="rId2"/>
    <p:sldId id="302" r:id="rId3"/>
    <p:sldId id="298" r:id="rId4"/>
    <p:sldId id="282" r:id="rId5"/>
    <p:sldId id="303" r:id="rId6"/>
    <p:sldId id="284" r:id="rId7"/>
    <p:sldId id="300" r:id="rId8"/>
    <p:sldId id="285" r:id="rId9"/>
    <p:sldId id="291" r:id="rId10"/>
    <p:sldId id="293" r:id="rId11"/>
    <p:sldId id="292" r:id="rId12"/>
    <p:sldId id="294" r:id="rId13"/>
    <p:sldId id="295" r:id="rId14"/>
    <p:sldId id="297" r:id="rId15"/>
    <p:sldId id="296" r:id="rId16"/>
    <p:sldId id="281" r:id="rId17"/>
    <p:sldId id="289" r:id="rId18"/>
    <p:sldId id="30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94518" autoAdjust="0"/>
  </p:normalViewPr>
  <p:slideViewPr>
    <p:cSldViewPr snapToGrid="0" snapToObjects="1">
      <p:cViewPr>
        <p:scale>
          <a:sx n="75" d="100"/>
          <a:sy n="75" d="100"/>
        </p:scale>
        <p:origin x="-16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17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491AA-B345-DD42-BBAB-B1F868666A37}" type="datetimeFigureOut">
              <a:t>09/05/23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7488A-7BF1-584C-9997-1E4383E76C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27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FC883-6AF8-3F4E-9079-90AA927A4EDD}" type="datetimeFigureOut">
              <a:rPr lang="en-US" smtClean="0"/>
              <a:t>09/05/23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AA0DF-A1A2-5F43-AC38-6B88D4BD20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8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AA0DF-A1A2-5F43-AC38-6B88D4BD203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14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AA0DF-A1A2-5F43-AC38-6B88D4BD203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22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AA0DF-A1A2-5F43-AC38-6B88D4BD203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9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AA0DF-A1A2-5F43-AC38-6B88D4BD203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1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AA0DF-A1A2-5F43-AC38-6B88D4BD203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4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AA0DF-A1A2-5F43-AC38-6B88D4BD203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98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AA0DF-A1A2-5F43-AC38-6B88D4BD203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0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AA0DF-A1A2-5F43-AC38-6B88D4BD203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7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AA0DF-A1A2-5F43-AC38-6B88D4BD203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63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AA0DF-A1A2-5F43-AC38-6B88D4BD203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0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AA0DF-A1A2-5F43-AC38-6B88D4BD203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32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AA0DF-A1A2-5F43-AC38-6B88D4BD203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19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AA0DF-A1A2-5F43-AC38-6B88D4BD203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12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AA0DF-A1A2-5F43-AC38-6B88D4BD203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78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AA0DF-A1A2-5F43-AC38-6B88D4BD203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5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6F79-34D5-2743-ADF4-ED0E953A9ECE}" type="datetimeFigureOut">
              <a:rPr lang="en-US" smtClean="0"/>
              <a:t>09/05/23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94E9-834B-504D-B280-343ED3F259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3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6F79-34D5-2743-ADF4-ED0E953A9ECE}" type="datetimeFigureOut">
              <a:rPr lang="en-US" smtClean="0"/>
              <a:t>09/05/23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94E9-834B-504D-B280-343ED3F259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6F79-34D5-2743-ADF4-ED0E953A9ECE}" type="datetimeFigureOut">
              <a:rPr lang="en-US" smtClean="0"/>
              <a:t>09/05/23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94E9-834B-504D-B280-343ED3F259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0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6F79-34D5-2743-ADF4-ED0E953A9ECE}" type="datetimeFigureOut">
              <a:rPr lang="en-US" smtClean="0"/>
              <a:t>09/05/23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94E9-834B-504D-B280-343ED3F259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1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6F79-34D5-2743-ADF4-ED0E953A9ECE}" type="datetimeFigureOut">
              <a:rPr lang="en-US" smtClean="0"/>
              <a:t>09/05/23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94E9-834B-504D-B280-343ED3F259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77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6F79-34D5-2743-ADF4-ED0E953A9ECE}" type="datetimeFigureOut">
              <a:rPr lang="en-US" smtClean="0"/>
              <a:t>09/05/23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94E9-834B-504D-B280-343ED3F259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6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6F79-34D5-2743-ADF4-ED0E953A9ECE}" type="datetimeFigureOut">
              <a:rPr lang="en-US" smtClean="0"/>
              <a:t>09/05/23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94E9-834B-504D-B280-343ED3F259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8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6F79-34D5-2743-ADF4-ED0E953A9ECE}" type="datetimeFigureOut">
              <a:rPr lang="en-US" smtClean="0"/>
              <a:t>09/05/23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94E9-834B-504D-B280-343ED3F259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6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6F79-34D5-2743-ADF4-ED0E953A9ECE}" type="datetimeFigureOut">
              <a:rPr lang="en-US" smtClean="0"/>
              <a:t>09/05/23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94E9-834B-504D-B280-343ED3F259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8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6F79-34D5-2743-ADF4-ED0E953A9ECE}" type="datetimeFigureOut">
              <a:rPr lang="en-US" smtClean="0"/>
              <a:t>09/05/23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94E9-834B-504D-B280-343ED3F259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4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6F79-34D5-2743-ADF4-ED0E953A9ECE}" type="datetimeFigureOut">
              <a:rPr lang="en-US" smtClean="0"/>
              <a:t>09/05/23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94E9-834B-504D-B280-343ED3F259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5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F79-34D5-2743-ADF4-ED0E953A9ECE}" type="datetimeFigureOut">
              <a:rPr lang="en-US" smtClean="0"/>
              <a:t>09/05/23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094E9-834B-504D-B280-343ED3F259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5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e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21002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/>
                <a:cs typeface="Times New Roman"/>
              </a:rPr>
              <a:t>On the Use of Helicity in Tornado</a:t>
            </a:r>
            <a:br>
              <a:rPr lang="en-US" sz="3600" b="1" dirty="0">
                <a:latin typeface="Times New Roman"/>
                <a:cs typeface="Times New Roman"/>
              </a:rPr>
            </a:br>
            <a:r>
              <a:rPr lang="en-US" sz="3600" b="1" dirty="0">
                <a:latin typeface="Times New Roman"/>
                <a:cs typeface="Times New Roman"/>
              </a:rPr>
              <a:t>Forecasting</a:t>
            </a:r>
            <a:br>
              <a:rPr lang="en-US" sz="3600" b="1" dirty="0">
                <a:latin typeface="Times New Roman"/>
                <a:cs typeface="Times New Roman"/>
              </a:rPr>
            </a:br>
            <a:r>
              <a:rPr lang="en-US" sz="3600" b="1" dirty="0">
                <a:latin typeface="Times New Roman"/>
                <a:cs typeface="Times New Roman"/>
              </a:rPr>
              <a:t>11</a:t>
            </a:r>
            <a:r>
              <a:rPr lang="en-US" sz="3600" b="1" baseline="30000" dirty="0">
                <a:latin typeface="Times New Roman"/>
                <a:cs typeface="Times New Roman"/>
              </a:rPr>
              <a:t>th</a:t>
            </a:r>
            <a:r>
              <a:rPr lang="en-US" sz="3600" b="1" dirty="0">
                <a:latin typeface="Times New Roman"/>
                <a:cs typeface="Times New Roman"/>
              </a:rPr>
              <a:t> ECSS (May 8-12 2023 Bucharest)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98762"/>
            <a:ext cx="8229600" cy="1641475"/>
          </a:xfrm>
        </p:spPr>
        <p:txBody>
          <a:bodyPr/>
          <a:lstStyle/>
          <a:p>
            <a:pPr algn="ctr"/>
            <a:r>
              <a:rPr lang="en-US" dirty="0"/>
              <a:t> Robert Davies-Jones</a:t>
            </a:r>
          </a:p>
          <a:p>
            <a:pPr algn="ctr"/>
            <a:r>
              <a:rPr lang="en-US" dirty="0"/>
              <a:t>Emeritus, National Severe Storms </a:t>
            </a:r>
            <a:r>
              <a:rPr lang="en-US" dirty="0" smtClean="0"/>
              <a:t>Laboratory</a:t>
            </a:r>
          </a:p>
          <a:p>
            <a:pPr algn="ctr"/>
            <a:r>
              <a:rPr lang="en-US" sz="2400" dirty="0"/>
              <a:t>bobdj1066@yahoo.com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869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hodogenFess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0395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8923" y="4069834"/>
            <a:ext cx="128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right mover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8923" y="4423291"/>
            <a:ext cx="94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Bunkers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58540" y="4760873"/>
            <a:ext cx="122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mean wind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83062" y="5165209"/>
            <a:ext cx="46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&gt;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71007" y="5149334"/>
            <a:ext cx="115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left mover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22657" y="2101334"/>
            <a:ext cx="1800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orange: SRH(0,1)</a:t>
            </a:r>
          </a:p>
          <a:p>
            <a:r>
              <a:rPr lang="en-US"/>
              <a:t>green: MWH(0,1)</a:t>
            </a:r>
          </a:p>
          <a:p>
            <a:r>
              <a:rPr lang="en-US"/>
              <a:t>magenta: helicity</a:t>
            </a:r>
          </a:p>
          <a:p>
            <a:r>
              <a:rPr lang="en-US"/>
              <a:t>       contours </a:t>
            </a:r>
            <a:r>
              <a:rPr lang="en-US" i="1"/>
              <a:t>H</a:t>
            </a:r>
            <a:r>
              <a:rPr lang="en-US"/>
              <a:t>(</a:t>
            </a:r>
            <a:r>
              <a:rPr lang="en-US" b="1"/>
              <a:t>c</a:t>
            </a:r>
            <a:r>
              <a:rPr lang="en-US"/>
              <a:t>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8250" y="2095500"/>
            <a:ext cx="47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7125" y="2809875"/>
            <a:ext cx="58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45000" y="34286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02000" y="4026416"/>
            <a:ext cx="50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22375" y="538162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5625" y="539166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80000" y="5385832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22657" y="1115457"/>
            <a:ext cx="1721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75000"/>
                  </a:schemeClr>
                </a:solidFill>
              </a:rPr>
              <a:t>circle is Bunkers</a:t>
            </a:r>
          </a:p>
          <a:p>
            <a:r>
              <a:rPr lang="en-US">
                <a:solidFill>
                  <a:schemeClr val="bg2">
                    <a:lumMod val="75000"/>
                  </a:schemeClr>
                </a:solidFill>
              </a:rPr>
              <a:t>mean absolute</a:t>
            </a:r>
          </a:p>
          <a:p>
            <a:r>
              <a:rPr lang="en-US">
                <a:solidFill>
                  <a:schemeClr val="bg2">
                    <a:lumMod val="75000"/>
                  </a:schemeClr>
                </a:solidFill>
              </a:rPr>
              <a:t>error (4 m/s)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125" y="347960"/>
            <a:ext cx="8413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bent hodograph in proximity of violent short-track (9 km) tornado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44225" y="354365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BWD= 38 m/s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818003" y="5372616"/>
            <a:ext cx="2300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cs typeface="Symbol" charset="2"/>
              </a:rPr>
              <a:t>surface </a:t>
            </a:r>
            <a:r>
              <a:rPr lang="en-US">
                <a:latin typeface="Symbol" charset="2"/>
                <a:cs typeface="Symbol" charset="2"/>
              </a:rPr>
              <a:t> vorticity  </a:t>
            </a:r>
            <a:r>
              <a:rPr lang="en-US"/>
              <a:t>more</a:t>
            </a:r>
          </a:p>
          <a:p>
            <a:r>
              <a:rPr lang="en-US"/>
              <a:t>streamwise for RM </a:t>
            </a:r>
          </a:p>
        </p:txBody>
      </p:sp>
    </p:spTree>
    <p:extLst>
      <p:ext uri="{BB962C8B-B14F-4D97-AF65-F5344CB8AC3E}">
        <p14:creationId xmlns:p14="http://schemas.microsoft.com/office/powerpoint/2010/main" val="400631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dogenGess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0"/>
            <a:ext cx="759593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36891" y="4446627"/>
            <a:ext cx="50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8675" y="4815959"/>
            <a:ext cx="94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Bunkers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8266" y="5181084"/>
            <a:ext cx="58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2625" y="1682750"/>
            <a:ext cx="58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8750" y="27305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9142" y="3196709"/>
            <a:ext cx="50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1750" y="535991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0750" y="5349875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0250" y="535991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77" y="355084"/>
            <a:ext cx="908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long-track (133 km) violent tornado; ~semicircular hodo from 0 to 5 km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42624" y="3724791"/>
            <a:ext cx="142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BWD=36 m/s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820157" y="5376241"/>
            <a:ext cx="233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cs typeface="Symbol" charset="2"/>
              </a:rPr>
              <a:t>surface </a:t>
            </a:r>
            <a:r>
              <a:rPr lang="en-US">
                <a:latin typeface="Symbol" charset="2"/>
                <a:cs typeface="Symbol" charset="2"/>
              </a:rPr>
              <a:t> vorticity  </a:t>
            </a:r>
            <a:r>
              <a:rPr lang="en-US"/>
              <a:t>more</a:t>
            </a:r>
          </a:p>
          <a:p>
            <a:r>
              <a:rPr lang="en-US"/>
              <a:t>streamwise for RM </a:t>
            </a:r>
          </a:p>
        </p:txBody>
      </p:sp>
    </p:spTree>
    <p:extLst>
      <p:ext uri="{BB962C8B-B14F-4D97-AF65-F5344CB8AC3E}">
        <p14:creationId xmlns:p14="http://schemas.microsoft.com/office/powerpoint/2010/main" val="3303787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dogenBess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5" y="47625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75" y="-3175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straight, S(z) constant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8900" y="-38100"/>
            <a:ext cx="2415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straight, S(z) decreasing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8753" y="3263900"/>
            <a:ext cx="3413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90° bend at 1 km, |S(z)| constant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9800" y="3273425"/>
            <a:ext cx="345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90° bend at 1 km, |S(z)|decreasing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27112" y="6482834"/>
            <a:ext cx="170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BWD = 37.5 m/s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47625" y="762000"/>
            <a:ext cx="1541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least SRH (0,1)</a:t>
            </a:r>
          </a:p>
          <a:p>
            <a:r>
              <a:rPr lang="en-US"/>
              <a:t>&amp; STP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24775" y="3994150"/>
            <a:ext cx="154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most SRH(0,1)</a:t>
            </a:r>
          </a:p>
          <a:p>
            <a:r>
              <a:rPr lang="en-US"/>
              <a:t>&amp; STP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809153" y="3162300"/>
            <a:ext cx="2300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cs typeface="Symbol" charset="2"/>
              </a:rPr>
              <a:t>surface </a:t>
            </a:r>
            <a:r>
              <a:rPr lang="en-US">
                <a:latin typeface="Symbol" charset="2"/>
                <a:cs typeface="Symbol" charset="2"/>
              </a:rPr>
              <a:t> vorticity  </a:t>
            </a:r>
            <a:r>
              <a:rPr lang="en-US"/>
              <a:t>more</a:t>
            </a:r>
          </a:p>
          <a:p>
            <a:r>
              <a:rPr lang="en-US"/>
              <a:t>streamwise for RMs</a:t>
            </a:r>
          </a:p>
        </p:txBody>
      </p:sp>
    </p:spTree>
    <p:extLst>
      <p:ext uri="{BB962C8B-B14F-4D97-AF65-F5344CB8AC3E}">
        <p14:creationId xmlns:p14="http://schemas.microsoft.com/office/powerpoint/2010/main" val="70158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dogenSess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6375" y="3394075"/>
            <a:ext cx="34163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0 </a:t>
            </a:r>
            <a:r>
              <a:rPr lang="mr-IN" sz="2400"/>
              <a:t>–</a:t>
            </a:r>
            <a:r>
              <a:rPr lang="en-US" sz="2400"/>
              <a:t> 6 km semicircles</a:t>
            </a:r>
          </a:p>
          <a:p>
            <a:r>
              <a:rPr lang="en-US" sz="2400"/>
              <a:t>BWD = 35 m/s</a:t>
            </a:r>
          </a:p>
          <a:p>
            <a:pPr marL="342900" indent="-342900">
              <a:buAutoNum type="alphaLcParenR"/>
            </a:pPr>
            <a:r>
              <a:rPr lang="en-US" sz="2400"/>
              <a:t>|</a:t>
            </a:r>
            <a:r>
              <a:rPr lang="en-US" sz="2400" b="1"/>
              <a:t>S</a:t>
            </a:r>
            <a:r>
              <a:rPr lang="en-US" sz="2400"/>
              <a:t>(</a:t>
            </a:r>
            <a:r>
              <a:rPr lang="en-US" sz="2400" i="1"/>
              <a:t>z</a:t>
            </a:r>
            <a:r>
              <a:rPr lang="en-US" sz="2400"/>
              <a:t>)| decreasing</a:t>
            </a:r>
          </a:p>
          <a:p>
            <a:pPr marL="342900" indent="-342900">
              <a:buAutoNum type="alphaLcParenR"/>
            </a:pPr>
            <a:r>
              <a:rPr lang="en-US" sz="2400"/>
              <a:t>|</a:t>
            </a:r>
            <a:r>
              <a:rPr lang="en-US" sz="2400" b="1"/>
              <a:t>S</a:t>
            </a:r>
            <a:r>
              <a:rPr lang="en-US" sz="2400"/>
              <a:t>(</a:t>
            </a:r>
            <a:r>
              <a:rPr lang="en-US" sz="2400" i="1"/>
              <a:t>z</a:t>
            </a:r>
            <a:r>
              <a:rPr lang="en-US" sz="2400"/>
              <a:t>)| constant</a:t>
            </a:r>
          </a:p>
          <a:p>
            <a:pPr marL="342900" indent="-342900">
              <a:buFontTx/>
              <a:buAutoNum type="alphaLcParenR"/>
            </a:pPr>
            <a:r>
              <a:rPr lang="en-US" sz="2400"/>
              <a:t>|</a:t>
            </a:r>
            <a:r>
              <a:rPr lang="en-US" sz="2400" b="1"/>
              <a:t>S</a:t>
            </a:r>
            <a:r>
              <a:rPr lang="en-US" sz="2400"/>
              <a:t>(</a:t>
            </a:r>
            <a:r>
              <a:rPr lang="en-US" sz="2400" i="1"/>
              <a:t>z</a:t>
            </a:r>
            <a:r>
              <a:rPr lang="en-US" sz="2400"/>
              <a:t>)| increasing with </a:t>
            </a:r>
            <a:r>
              <a:rPr lang="en-US" sz="2400" i="1"/>
              <a:t>z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875" y="1698625"/>
            <a:ext cx="1346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Most STP.</a:t>
            </a:r>
          </a:p>
          <a:p>
            <a:r>
              <a:rPr lang="en-US"/>
              <a:t>Most SRH</a:t>
            </a:r>
          </a:p>
          <a:p>
            <a:r>
              <a:rPr lang="en-US"/>
              <a:t>density near</a:t>
            </a:r>
          </a:p>
          <a:p>
            <a:r>
              <a:rPr lang="en-US"/>
              <a:t> ground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2225" y="4883150"/>
            <a:ext cx="1346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Least STP.</a:t>
            </a:r>
          </a:p>
          <a:p>
            <a:r>
              <a:rPr lang="en-US"/>
              <a:t>Least SRH</a:t>
            </a:r>
          </a:p>
          <a:p>
            <a:r>
              <a:rPr lang="en-US"/>
              <a:t>density near</a:t>
            </a:r>
          </a:p>
          <a:p>
            <a:r>
              <a:rPr lang="en-US"/>
              <a:t> ground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31150" y="1295400"/>
            <a:ext cx="1212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SRH density</a:t>
            </a:r>
          </a:p>
          <a:p>
            <a:pPr algn="ctr"/>
            <a:r>
              <a:rPr lang="en-US"/>
              <a:t>uniform</a:t>
            </a:r>
          </a:p>
          <a:p>
            <a:pPr algn="ctr"/>
            <a:r>
              <a:rPr lang="en-US"/>
              <a:t>with height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90763" y="5737333"/>
            <a:ext cx="2300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cs typeface="Symbol" charset="2"/>
              </a:rPr>
              <a:t>surface </a:t>
            </a:r>
            <a:r>
              <a:rPr lang="en-US">
                <a:latin typeface="Symbol" charset="2"/>
                <a:cs typeface="Symbol" charset="2"/>
              </a:rPr>
              <a:t> vorticity  </a:t>
            </a:r>
            <a:r>
              <a:rPr lang="en-US"/>
              <a:t>more</a:t>
            </a:r>
          </a:p>
          <a:p>
            <a:r>
              <a:rPr lang="en-US"/>
              <a:t>streamwise for RMs </a:t>
            </a:r>
          </a:p>
        </p:txBody>
      </p:sp>
    </p:spTree>
    <p:extLst>
      <p:ext uri="{BB962C8B-B14F-4D97-AF65-F5344CB8AC3E}">
        <p14:creationId xmlns:p14="http://schemas.microsoft.com/office/powerpoint/2010/main" val="76274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dogenSby lay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" y="1123950"/>
            <a:ext cx="5511800" cy="567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7996" y="0"/>
            <a:ext cx="3302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(0-1, 1-2, ... , 5-6  km)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3017" y="1666875"/>
            <a:ext cx="1327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PH &lt; MWH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5275" y="2450584"/>
            <a:ext cx="55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SRH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50" y="31750"/>
            <a:ext cx="3314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HELICITIES BY LAYERS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9500" y="5572125"/>
            <a:ext cx="59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0-1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3875" y="5588000"/>
            <a:ext cx="59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1-2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01900" y="5581650"/>
            <a:ext cx="59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2-3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34025" y="3650595"/>
            <a:ext cx="3605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Most helicity is in 0-1 layer.</a:t>
            </a:r>
          </a:p>
          <a:p>
            <a:r>
              <a:rPr lang="en-US" sz="2400"/>
              <a:t>Most of this is MWH.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92" y="500390"/>
            <a:ext cx="636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for semicircle hodo with decreasing shear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744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dogenAess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9157" y="549275"/>
            <a:ext cx="93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0 - 1 km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96150" y="549275"/>
            <a:ext cx="93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0 - 3 km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2051" y="3717925"/>
            <a:ext cx="93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0 - 6 km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79637" y="3741182"/>
            <a:ext cx="143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100 STP</a:t>
            </a:r>
          </a:p>
          <a:p>
            <a:pPr algn="ctr"/>
            <a:r>
              <a:rPr lang="en-US"/>
              <a:t>[similar to a)]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125" y="1508125"/>
            <a:ext cx="1698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PH(0,1) = </a:t>
            </a:r>
          </a:p>
          <a:p>
            <a:r>
              <a:rPr lang="en-US"/>
              <a:t>0.2 </a:t>
            </a:r>
            <a:r>
              <a:rPr lang="en-US" b="1"/>
              <a:t>S</a:t>
            </a:r>
            <a:r>
              <a:rPr lang="en-US"/>
              <a:t>(0,1)</a:t>
            </a:r>
            <a:r>
              <a:rPr lang="en-US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b="1"/>
              <a:t>S</a:t>
            </a:r>
            <a:r>
              <a:rPr lang="en-US"/>
              <a:t>(0,6)  </a:t>
            </a:r>
          </a:p>
          <a:p>
            <a:r>
              <a:rPr lang="en-US"/>
              <a:t>is small. </a:t>
            </a:r>
          </a:p>
          <a:p>
            <a:r>
              <a:rPr lang="en-US"/>
              <a:t>PH (blue) &lt;&lt; MWH (green)</a:t>
            </a:r>
          </a:p>
          <a:p>
            <a:r>
              <a:rPr lang="en-US"/>
              <a:t>Exception is MWH </a:t>
            </a:r>
            <a:r>
              <a:rPr lang="en-GB"/>
              <a:t>=</a:t>
            </a:r>
            <a:r>
              <a:rPr lang="en-US"/>
              <a:t> 0 for straight hodo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25" y="42733"/>
            <a:ext cx="2230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COMPILATION</a:t>
            </a:r>
          </a:p>
          <a:p>
            <a:r>
              <a:rPr lang="en-US" sz="2400"/>
              <a:t>9 HODOGRAPHS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5464" y="4699000"/>
            <a:ext cx="1462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PH(0,6) =  </a:t>
            </a:r>
          </a:p>
          <a:p>
            <a:r>
              <a:rPr lang="en-US"/>
              <a:t>0.2 BWD</a:t>
            </a:r>
            <a:r>
              <a:rPr lang="en-US" baseline="30000"/>
              <a:t>2</a:t>
            </a:r>
            <a:endParaRPr lang="en-US"/>
          </a:p>
          <a:p>
            <a:r>
              <a:rPr lang="en-US"/>
              <a:t>is substantial.  </a:t>
            </a:r>
          </a:p>
        </p:txBody>
      </p:sp>
    </p:spTree>
    <p:extLst>
      <p:ext uri="{BB962C8B-B14F-4D97-AF65-F5344CB8AC3E}">
        <p14:creationId xmlns:p14="http://schemas.microsoft.com/office/powerpoint/2010/main" val="2041206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/>
              <a:t>SUMMARY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9000"/>
            <a:ext cx="9017000" cy="5969000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rgbClr val="0000FF"/>
                </a:solidFill>
                <a:latin typeface="Times New Roman"/>
                <a:cs typeface="Times New Roman"/>
              </a:rPr>
              <a:t>MWH dominates PH in tornado situations</a:t>
            </a:r>
          </a:p>
          <a:p>
            <a:r>
              <a:rPr lang="en-GB">
                <a:latin typeface="Times New Roman"/>
                <a:cs typeface="Times New Roman"/>
              </a:rPr>
              <a:t>Since I hardly vary </a:t>
            </a:r>
            <a:r>
              <a:rPr lang="en-US">
                <a:latin typeface="Times New Roman"/>
                <a:cs typeface="Times New Roman"/>
              </a:rPr>
              <a:t>BWD, dynamical STP is determined by SRH(0,1) = MWH(0,1) + PH(0,1)</a:t>
            </a:r>
          </a:p>
          <a:p>
            <a:r>
              <a:rPr lang="en-US">
                <a:latin typeface="Times New Roman"/>
                <a:cs typeface="Times New Roman"/>
              </a:rPr>
              <a:t>For proximity, bent &amp; semicircular hodographs, MWH(0,1) &gt;&gt; PH(0,1).  Updrafts would be helical even without propagation.</a:t>
            </a:r>
          </a:p>
          <a:p>
            <a:r>
              <a:rPr lang="en-US">
                <a:latin typeface="Times New Roman"/>
                <a:cs typeface="Times New Roman"/>
              </a:rPr>
              <a:t>For semicircles, MWH(0,</a:t>
            </a:r>
            <a:r>
              <a:rPr lang="en-US" i="1">
                <a:latin typeface="Times New Roman"/>
                <a:cs typeface="Times New Roman"/>
              </a:rPr>
              <a:t>h</a:t>
            </a:r>
            <a:r>
              <a:rPr lang="en-US">
                <a:latin typeface="Times New Roman"/>
                <a:cs typeface="Times New Roman"/>
              </a:rPr>
              <a:t>) &gt;&gt; PH(0,</a:t>
            </a:r>
            <a:r>
              <a:rPr lang="en-US" i="1">
                <a:latin typeface="Times New Roman"/>
                <a:cs typeface="Times New Roman"/>
              </a:rPr>
              <a:t>h</a:t>
            </a:r>
            <a:r>
              <a:rPr lang="en-US">
                <a:latin typeface="Times New Roman"/>
                <a:cs typeface="Times New Roman"/>
              </a:rPr>
              <a:t>) for all </a:t>
            </a:r>
            <a:r>
              <a:rPr lang="en-US" i="1">
                <a:latin typeface="Times New Roman"/>
                <a:cs typeface="Times New Roman"/>
              </a:rPr>
              <a:t>h</a:t>
            </a:r>
          </a:p>
          <a:p>
            <a:r>
              <a:rPr lang="en-US">
                <a:latin typeface="Times New Roman"/>
                <a:cs typeface="Times New Roman"/>
              </a:rPr>
              <a:t>For bent hodos, MWH &gt;&gt; PH below bend [&amp; MWH &lt;&lt; PH above bend] </a:t>
            </a:r>
          </a:p>
          <a:p>
            <a:r>
              <a:rPr lang="en-US">
                <a:latin typeface="Times New Roman"/>
                <a:cs typeface="Times New Roman"/>
              </a:rPr>
              <a:t>For </a:t>
            </a:r>
            <a:r>
              <a:rPr lang="en-US" i="1">
                <a:solidFill>
                  <a:srgbClr val="FF0000"/>
                </a:solidFill>
                <a:latin typeface="Times New Roman"/>
                <a:cs typeface="Times New Roman"/>
              </a:rPr>
              <a:t>unreal</a:t>
            </a:r>
            <a:r>
              <a:rPr lang="en-US">
                <a:latin typeface="Times New Roman"/>
                <a:cs typeface="Times New Roman"/>
              </a:rPr>
              <a:t> straight hodographs (no Ekman layer), MWH = 0 &amp; updraft rotation depends only on PH</a:t>
            </a:r>
          </a:p>
        </p:txBody>
      </p:sp>
    </p:spTree>
    <p:extLst>
      <p:ext uri="{BB962C8B-B14F-4D97-AF65-F5344CB8AC3E}">
        <p14:creationId xmlns:p14="http://schemas.microsoft.com/office/powerpoint/2010/main" val="1062326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r>
              <a:rPr lang="en-US"/>
              <a:t>SUMMARY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027113"/>
            <a:ext cx="8921750" cy="5610753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rgbClr val="0000FF"/>
                </a:solidFill>
                <a:latin typeface="Times New Roman"/>
                <a:cs typeface="Times New Roman"/>
              </a:rPr>
              <a:t>STP predicts the following tornado threats:</a:t>
            </a:r>
            <a:r>
              <a:rPr lang="en-US">
                <a:latin typeface="Times New Roman"/>
                <a:cs typeface="Times New Roman"/>
              </a:rPr>
              <a:t> </a:t>
            </a:r>
          </a:p>
          <a:p>
            <a:r>
              <a:rPr lang="en-US" i="1">
                <a:latin typeface="Times New Roman"/>
                <a:cs typeface="Times New Roman"/>
              </a:rPr>
              <a:t>Hodograph-shape effect </a:t>
            </a:r>
            <a:r>
              <a:rPr lang="en-US">
                <a:latin typeface="Times New Roman"/>
                <a:cs typeface="Times New Roman"/>
              </a:rPr>
              <a:t>:</a:t>
            </a:r>
          </a:p>
          <a:p>
            <a:pPr marL="0" indent="0" algn="ctr">
              <a:buNone/>
            </a:pPr>
            <a:r>
              <a:rPr lang="en-US">
                <a:latin typeface="Times New Roman"/>
                <a:cs typeface="Times New Roman"/>
              </a:rPr>
              <a:t> Straight = low risk,  </a:t>
            </a:r>
          </a:p>
          <a:p>
            <a:pPr marL="0" indent="0" algn="ctr">
              <a:buNone/>
            </a:pPr>
            <a:r>
              <a:rPr lang="en-US">
                <a:latin typeface="Times New Roman"/>
                <a:cs typeface="Times New Roman"/>
              </a:rPr>
              <a:t> Bent = moderate  risk, </a:t>
            </a:r>
          </a:p>
          <a:p>
            <a:pPr marL="0" indent="0" algn="ctr">
              <a:buNone/>
            </a:pPr>
            <a:r>
              <a:rPr lang="en-US">
                <a:latin typeface="Times New Roman"/>
                <a:cs typeface="Times New Roman"/>
              </a:rPr>
              <a:t> Semi-circular = high risk.</a:t>
            </a:r>
          </a:p>
          <a:p>
            <a:r>
              <a:rPr lang="en-US" i="1">
                <a:latin typeface="Times New Roman"/>
                <a:cs typeface="Times New Roman"/>
              </a:rPr>
              <a:t>Shear-profile effect</a:t>
            </a:r>
            <a:r>
              <a:rPr lang="en-US">
                <a:latin typeface="Times New Roman"/>
                <a:cs typeface="Times New Roman"/>
              </a:rPr>
              <a:t>: For hodographs with same shape &amp; BWD, threat increases with concentration of shear magnitude in lowest 1 km</a:t>
            </a:r>
          </a:p>
          <a:p>
            <a:r>
              <a:rPr lang="en-US">
                <a:solidFill>
                  <a:srgbClr val="FF0000"/>
                </a:solidFill>
                <a:latin typeface="Times New Roman"/>
                <a:cs typeface="Times New Roman"/>
              </a:rPr>
              <a:t>But STP fails to predict anticyclonic updraft rotation of left mover</a:t>
            </a:r>
            <a:r>
              <a:rPr lang="en-US">
                <a:latin typeface="Times New Roman"/>
                <a:cs typeface="Times New Roman"/>
              </a:rPr>
              <a:t> (STP should be </a:t>
            </a:r>
            <a:r>
              <a:rPr lang="mr-IN" i="1">
                <a:latin typeface="Times New Roman"/>
                <a:cs typeface="Times New Roman"/>
              </a:rPr>
              <a:t>–</a:t>
            </a:r>
            <a:r>
              <a:rPr lang="en-US">
                <a:latin typeface="Times New Roman"/>
                <a:cs typeface="Times New Roman"/>
              </a:rPr>
              <a:t>ve)</a:t>
            </a:r>
          </a:p>
        </p:txBody>
      </p:sp>
    </p:spTree>
    <p:extLst>
      <p:ext uri="{BB962C8B-B14F-4D97-AF65-F5344CB8AC3E}">
        <p14:creationId xmlns:p14="http://schemas.microsoft.com/office/powerpoint/2010/main" val="1207616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5200"/>
          </a:xfrm>
        </p:spPr>
        <p:txBody>
          <a:bodyPr/>
          <a:lstStyle/>
          <a:p>
            <a:r>
              <a:rPr lang="en-US"/>
              <a:t>SUMMARY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2" y="1236128"/>
            <a:ext cx="9025467" cy="5012272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rgbClr val="0000FF"/>
                </a:solidFill>
                <a:latin typeface="Times New Roman"/>
                <a:cs typeface="Times New Roman"/>
              </a:rPr>
              <a:t>Is Bunkers propagation represented in STP?</a:t>
            </a:r>
          </a:p>
          <a:p>
            <a:r>
              <a:rPr lang="en-US">
                <a:solidFill>
                  <a:srgbClr val="FF0000"/>
                </a:solidFill>
                <a:latin typeface="Times New Roman"/>
                <a:cs typeface="Times New Roman"/>
              </a:rPr>
              <a:t>No!</a:t>
            </a:r>
            <a:r>
              <a:rPr lang="en-US">
                <a:latin typeface="Times New Roman"/>
                <a:cs typeface="Times New Roman"/>
              </a:rPr>
              <a:t> Because, in tornado situations, </a:t>
            </a:r>
            <a:r>
              <a:rPr lang="en-US" b="1">
                <a:latin typeface="Times New Roman"/>
                <a:cs typeface="Times New Roman"/>
              </a:rPr>
              <a:t>P</a:t>
            </a:r>
            <a:r>
              <a:rPr lang="en-US">
                <a:latin typeface="Times New Roman"/>
                <a:cs typeface="Times New Roman"/>
              </a:rPr>
              <a:t> is nearly || to </a:t>
            </a:r>
            <a:r>
              <a:rPr lang="en-US" b="1">
                <a:latin typeface="Times New Roman"/>
                <a:cs typeface="Times New Roman"/>
              </a:rPr>
              <a:t>S</a:t>
            </a:r>
            <a:r>
              <a:rPr lang="en-US">
                <a:latin typeface="Times New Roman"/>
                <a:cs typeface="Times New Roman"/>
              </a:rPr>
              <a:t>(0,1) &amp; STP is then insensitive to prop. speed |</a:t>
            </a:r>
            <a:r>
              <a:rPr lang="en-US" b="1">
                <a:latin typeface="Times New Roman"/>
                <a:cs typeface="Times New Roman"/>
              </a:rPr>
              <a:t>P</a:t>
            </a:r>
            <a:r>
              <a:rPr lang="en-US">
                <a:latin typeface="Times New Roman"/>
                <a:cs typeface="Times New Roman"/>
              </a:rPr>
              <a:t>| </a:t>
            </a:r>
          </a:p>
          <a:p>
            <a:r>
              <a:rPr lang="en-US">
                <a:solidFill>
                  <a:srgbClr val="FF0000"/>
                </a:solidFill>
                <a:latin typeface="Times New Roman"/>
                <a:cs typeface="Times New Roman"/>
              </a:rPr>
              <a:t>Two</a:t>
            </a:r>
            <a:r>
              <a:rPr lang="en-US">
                <a:latin typeface="Times New Roman"/>
                <a:cs typeface="Times New Roman"/>
              </a:rPr>
              <a:t> propagation effects not represented in STP:</a:t>
            </a:r>
          </a:p>
          <a:p>
            <a:r>
              <a:rPr lang="en-US">
                <a:latin typeface="Times New Roman"/>
                <a:cs typeface="Times New Roman"/>
              </a:rPr>
              <a:t>Propagation helicity PH(0,</a:t>
            </a:r>
            <a:r>
              <a:rPr lang="en-US" i="1">
                <a:latin typeface="Times New Roman"/>
                <a:cs typeface="Times New Roman"/>
              </a:rPr>
              <a:t>h</a:t>
            </a:r>
            <a:r>
              <a:rPr lang="en-US">
                <a:latin typeface="Times New Roman"/>
                <a:cs typeface="Times New Roman"/>
              </a:rPr>
              <a:t>) is more significant for deeper layers than (0,1).  SRH over a deeper layer would make STP &lt; 0 for left mover as expected. </a:t>
            </a:r>
          </a:p>
          <a:p>
            <a:r>
              <a:rPr lang="en-US">
                <a:latin typeface="Times New Roman"/>
                <a:cs typeface="Times New Roman"/>
              </a:rPr>
              <a:t>Propagation typically makes horizontal vorticity at </a:t>
            </a:r>
            <a:r>
              <a:rPr lang="en-US" i="1">
                <a:latin typeface="Times New Roman"/>
                <a:cs typeface="Times New Roman"/>
              </a:rPr>
              <a:t>z</a:t>
            </a:r>
            <a:r>
              <a:rPr lang="en-US">
                <a:latin typeface="Times New Roman"/>
                <a:cs typeface="Times New Roman"/>
              </a:rPr>
              <a:t> = 0 more (less) streamwise for right (left) mover</a:t>
            </a:r>
          </a:p>
        </p:txBody>
      </p:sp>
    </p:spTree>
    <p:extLst>
      <p:ext uri="{BB962C8B-B14F-4D97-AF65-F5344CB8AC3E}">
        <p14:creationId xmlns:p14="http://schemas.microsoft.com/office/powerpoint/2010/main" val="35877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1"/>
            <a:ext cx="8229600" cy="1417638"/>
          </a:xfrm>
        </p:spPr>
        <p:txBody>
          <a:bodyPr/>
          <a:lstStyle/>
          <a:p>
            <a:r>
              <a:rPr lang="en-US"/>
              <a:t>Theory &amp; forecasting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36636"/>
            <a:ext cx="9144000" cy="6041497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"/>
                <a:ea typeface="Times"/>
                <a:cs typeface="Times"/>
              </a:rPr>
              <a:t>In supercell</a:t>
            </a:r>
            <a:r>
              <a:rPr lang="en-US" sz="2800"/>
              <a:t> </a:t>
            </a:r>
            <a:r>
              <a:rPr lang="en-US" sz="2800">
                <a:solidFill>
                  <a:srgbClr val="000000"/>
                </a:solidFill>
                <a:latin typeface="Times"/>
                <a:ea typeface="Times"/>
                <a:cs typeface="Times"/>
              </a:rPr>
              <a:t>theory, rotation &amp; propagation are linked: "dynamically induced vertical pressure gradients ... force an updraft to </a:t>
            </a:r>
            <a:r>
              <a:rPr lang="en-US" sz="2800" i="1">
                <a:solidFill>
                  <a:srgbClr val="000000"/>
                </a:solidFill>
                <a:latin typeface="Times"/>
                <a:ea typeface="Times"/>
                <a:cs typeface="Times"/>
              </a:rPr>
              <a:t>propagate</a:t>
            </a:r>
            <a:r>
              <a:rPr lang="en-US" sz="2800">
                <a:solidFill>
                  <a:srgbClr val="000000"/>
                </a:solidFill>
                <a:latin typeface="Times"/>
                <a:ea typeface="Times"/>
                <a:cs typeface="Times"/>
              </a:rPr>
              <a:t> continuously toward a particular flank, thus allowing it to become well correlated with the vertical vorticity on that flank." (JAS 2000, p. 1453)</a:t>
            </a:r>
          </a:p>
          <a:p>
            <a:r>
              <a:rPr lang="en-US" sz="2800">
                <a:solidFill>
                  <a:srgbClr val="000000"/>
                </a:solidFill>
                <a:latin typeface="Times"/>
                <a:ea typeface="Times"/>
                <a:cs typeface="Times"/>
              </a:rPr>
              <a:t>STP is a skillful tornado forecast parameter</a:t>
            </a:r>
          </a:p>
          <a:p>
            <a:r>
              <a:rPr lang="en-US" sz="2800">
                <a:solidFill>
                  <a:srgbClr val="000000"/>
                </a:solidFill>
                <a:latin typeface="Times"/>
                <a:ea typeface="Times"/>
                <a:cs typeface="Times"/>
              </a:rPr>
              <a:t>It varies with storm-relative winds</a:t>
            </a:r>
          </a:p>
          <a:p>
            <a:r>
              <a:rPr lang="en-US" sz="2800">
                <a:solidFill>
                  <a:srgbClr val="000000"/>
                </a:solidFill>
                <a:latin typeface="Times New Roman"/>
                <a:ea typeface="Times"/>
                <a:cs typeface="Times New Roman"/>
              </a:rPr>
              <a:t>Relies on predicted storm motion = a mean wind vector + a propagation vector (Bunkers et al., W&amp;F 2000, p. 68) </a:t>
            </a:r>
          </a:p>
          <a:p>
            <a:r>
              <a:rPr lang="en-US" sz="2800">
                <a:solidFill>
                  <a:srgbClr val="000000"/>
                </a:solidFill>
                <a:latin typeface="Times"/>
                <a:ea typeface="Times"/>
                <a:cs typeface="Times"/>
              </a:rPr>
              <a:t>Plugging storm motion formula into STP formula </a:t>
            </a:r>
            <a:r>
              <a:rPr lang="en-US" sz="2800">
                <a:latin typeface="Times New Roman"/>
                <a:ea typeface="Wingdings"/>
                <a:cs typeface="Times New Roman"/>
                <a:sym typeface="Wingdings"/>
              </a:rPr>
              <a:t></a:t>
            </a:r>
            <a:r>
              <a:rPr lang="en-US" sz="2800">
                <a:solidFill>
                  <a:srgbClr val="000000"/>
                </a:solidFill>
                <a:latin typeface="Times"/>
                <a:ea typeface="Times"/>
                <a:cs typeface="Times"/>
              </a:rPr>
              <a:t> STP = mean-wind + propagation parts. In tornado situations, theory says propagation part should be significant.  Is it?</a:t>
            </a:r>
          </a:p>
        </p:txBody>
      </p:sp>
    </p:spTree>
    <p:extLst>
      <p:ext uri="{BB962C8B-B14F-4D97-AF65-F5344CB8AC3E}">
        <p14:creationId xmlns:p14="http://schemas.microsoft.com/office/powerpoint/2010/main" val="148301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>
                <a:cs typeface="Times New Roman"/>
              </a:rPr>
              <a:t>Some definitions:</a:t>
            </a:r>
            <a:br>
              <a:rPr lang="en-US">
                <a:cs typeface="Times New Roman"/>
              </a:rPr>
            </a:br>
            <a:r>
              <a:rPr lang="en-US">
                <a:cs typeface="Times New Roman"/>
              </a:rPr>
              <a:t>Significant Tornado Parameter STP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600200"/>
            <a:ext cx="8699500" cy="3005667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STP &lt; 1 predicts storms are nontornadic </a:t>
            </a:r>
          </a:p>
          <a:p>
            <a:r>
              <a:rPr lang="en-US">
                <a:latin typeface="Times New Roman"/>
                <a:cs typeface="Times New Roman"/>
              </a:rPr>
              <a:t>Mean STP for supercells with significant tornadoes is 3.4</a:t>
            </a:r>
          </a:p>
          <a:p>
            <a:r>
              <a:rPr lang="en-US">
                <a:effectLst/>
                <a:latin typeface="Times New Roman"/>
                <a:cs typeface="Times New Roman"/>
              </a:rPr>
              <a:t>Dynamic STP = STP with thermodynamic factors =1</a:t>
            </a:r>
            <a:r>
              <a:rPr lang="en-GB">
                <a:effectLst/>
                <a:latin typeface="Times New Roman"/>
                <a:cs typeface="Times New Roman"/>
              </a:rPr>
              <a:t> (</a:t>
            </a:r>
            <a:r>
              <a:rPr lang="en-US">
                <a:latin typeface="Times New Roman"/>
                <a:cs typeface="Times New Roman"/>
              </a:rPr>
              <a:t>to study just effects of dynamics) </a:t>
            </a:r>
          </a:p>
          <a:p>
            <a:endParaRPr lang="en-GB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284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1"/>
            <a:ext cx="8229600" cy="1143000"/>
          </a:xfrm>
        </p:spPr>
        <p:txBody>
          <a:bodyPr/>
          <a:lstStyle/>
          <a:p>
            <a:r>
              <a:rPr lang="en-US"/>
              <a:t>Dynamic STP?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225022"/>
            <a:ext cx="8683625" cy="4286779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Dynamic STP = 0.01 SRH(0,1) x 0.05 BWD </a:t>
            </a:r>
          </a:p>
          <a:p>
            <a:r>
              <a:rPr lang="en-US">
                <a:latin typeface="Times New Roman"/>
                <a:cs typeface="Times New Roman"/>
              </a:rPr>
              <a:t>Storm-relative helicity is</a:t>
            </a:r>
          </a:p>
          <a:p>
            <a:endParaRPr lang="en-US">
              <a:latin typeface="Times New Roman"/>
              <a:cs typeface="Times New Roman"/>
            </a:endParaRPr>
          </a:p>
          <a:p>
            <a:endParaRPr lang="en-US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>
                <a:latin typeface="Times New Roman"/>
                <a:cs typeface="Times New Roman"/>
              </a:rPr>
              <a:t>where </a:t>
            </a:r>
            <a:r>
              <a:rPr lang="en-US" b="1">
                <a:solidFill>
                  <a:srgbClr val="000000"/>
                </a:solidFill>
                <a:latin typeface="Times New Roman"/>
                <a:ea typeface="Times"/>
                <a:cs typeface="Times New Roman"/>
              </a:rPr>
              <a:t>c</a:t>
            </a:r>
            <a:r>
              <a:rPr lang="en-US">
                <a:solidFill>
                  <a:srgbClr val="000000"/>
                </a:solidFill>
                <a:latin typeface="Times New Roman"/>
                <a:ea typeface="Times"/>
                <a:cs typeface="Times New Roman"/>
              </a:rPr>
              <a:t> is storm motion vector &amp;</a:t>
            </a:r>
          </a:p>
          <a:p>
            <a:pPr marL="0" indent="0">
              <a:buNone/>
            </a:pPr>
            <a:r>
              <a:rPr lang="en-US">
                <a:latin typeface="Times New Roman"/>
                <a:cs typeface="Times New Roman"/>
              </a:rPr>
              <a:t>is vorticity vector (90° left of shear)</a:t>
            </a:r>
          </a:p>
          <a:p>
            <a:pPr marL="0" indent="0">
              <a:buNone/>
            </a:pPr>
            <a:endParaRPr lang="en-US">
              <a:latin typeface="Times New Roman"/>
              <a:cs typeface="Times New Roman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68289"/>
              </p:ext>
            </p:extLst>
          </p:nvPr>
        </p:nvGraphicFramePr>
        <p:xfrm>
          <a:off x="5961063" y="4300005"/>
          <a:ext cx="2235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" name="Equation" r:id="rId4" imgW="2235200" imgH="330200" progId="Equation.DSMT4">
                  <p:embed/>
                </p:oleObj>
              </mc:Choice>
              <mc:Fallback>
                <p:oleObj name="Equation" r:id="rId4" imgW="22352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61063" y="4300005"/>
                        <a:ext cx="22352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920005"/>
              </p:ext>
            </p:extLst>
          </p:nvPr>
        </p:nvGraphicFramePr>
        <p:xfrm>
          <a:off x="1915603" y="2586535"/>
          <a:ext cx="44958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" name="Equation" r:id="rId6" imgW="4495800" imgH="1282700" progId="Equation.DSMT4">
                  <p:embed/>
                </p:oleObj>
              </mc:Choice>
              <mc:Fallback>
                <p:oleObj name="Equation" r:id="rId6" imgW="4495800" imgH="1282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15603" y="2586535"/>
                        <a:ext cx="44958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727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2023slid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" b="2271"/>
          <a:stretch>
            <a:fillRect/>
          </a:stretch>
        </p:blipFill>
        <p:spPr>
          <a:xfrm>
            <a:off x="236538" y="25400"/>
            <a:ext cx="8755062" cy="6832600"/>
          </a:xfrm>
        </p:spPr>
      </p:pic>
      <p:sp>
        <p:nvSpPr>
          <p:cNvPr id="13" name="TextBox 12"/>
          <p:cNvSpPr txBox="1"/>
          <p:nvPr/>
        </p:nvSpPr>
        <p:spPr>
          <a:xfrm>
            <a:off x="6790268" y="3800958"/>
            <a:ext cx="19391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/>
                <a:cs typeface="Times New Roman"/>
              </a:rPr>
              <a:t>(amended)</a:t>
            </a:r>
          </a:p>
        </p:txBody>
      </p:sp>
    </p:spTree>
    <p:extLst>
      <p:ext uri="{BB962C8B-B14F-4D97-AF65-F5344CB8AC3E}">
        <p14:creationId xmlns:p14="http://schemas.microsoft.com/office/powerpoint/2010/main" val="387303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443"/>
            <a:ext cx="8229600" cy="1608670"/>
          </a:xfrm>
        </p:spPr>
        <p:txBody>
          <a:bodyPr/>
          <a:lstStyle/>
          <a:p>
            <a:r>
              <a:rPr lang="en-US"/>
              <a:t>Bunkers  propagation </a:t>
            </a:r>
            <a:r>
              <a:rPr lang="en-US" b="1"/>
              <a:t>P</a:t>
            </a:r>
            <a:r>
              <a:rPr lang="en-US"/>
              <a:t> &amp; storm motion </a:t>
            </a:r>
            <a:r>
              <a:rPr lang="en-US" b="1"/>
              <a:t>c</a:t>
            </a:r>
            <a:r>
              <a:rPr lang="en-US"/>
              <a:t> for RM?</a:t>
            </a:r>
            <a:endParaRPr lang="en-US" b="1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523505"/>
              </p:ext>
            </p:extLst>
          </p:nvPr>
        </p:nvGraphicFramePr>
        <p:xfrm>
          <a:off x="1028700" y="2043113"/>
          <a:ext cx="61849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" name="Equation" r:id="rId4" imgW="6184900" imgH="1663700" progId="Equation.DSMT4">
                  <p:embed/>
                </p:oleObj>
              </mc:Choice>
              <mc:Fallback>
                <p:oleObj name="Equation" r:id="rId4" imgW="6184900" imgH="166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8700" y="2043113"/>
                        <a:ext cx="6184900" cy="166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5467" y="4114794"/>
            <a:ext cx="889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"/>
                <a:cs typeface="Times New Roman"/>
              </a:rPr>
              <a:t>Propagation away from mean wind is </a:t>
            </a:r>
          </a:p>
          <a:p>
            <a:r>
              <a:rPr lang="en-US" sz="3200">
                <a:solidFill>
                  <a:srgbClr val="000000"/>
                </a:solidFill>
                <a:latin typeface="Times"/>
                <a:ea typeface="Times"/>
                <a:cs typeface="Times"/>
              </a:rPr>
              <a:t>     where             </a:t>
            </a:r>
            <a:r>
              <a:rPr lang="en-US" sz="3200">
                <a:solidFill>
                  <a:srgbClr val="000000"/>
                </a:solidFill>
                <a:latin typeface="Times New Roman"/>
                <a:ea typeface="Times"/>
                <a:cs typeface="Times New Roman"/>
              </a:rPr>
              <a:t>is mean wind from 0 to 6 km AGL</a:t>
            </a:r>
          </a:p>
          <a:p>
            <a:pPr marL="514350" indent="-514350"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"/>
                <a:cs typeface="Times New Roman"/>
              </a:rPr>
              <a:t>Deviation from mean wind is </a:t>
            </a:r>
          </a:p>
          <a:p>
            <a:pPr marL="514350" indent="-514350"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"/>
                <a:cs typeface="Times New Roman"/>
              </a:rPr>
              <a:t>Storm-relative wind decomposes into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"/>
                <a:cs typeface="Times New Roman"/>
              </a:rPr>
              <a:t>V</a:t>
            </a:r>
            <a:r>
              <a:rPr lang="en-US" sz="3200" i="1">
                <a:solidFill>
                  <a:srgbClr val="000000"/>
                </a:solidFill>
                <a:latin typeface="Times New Roman"/>
                <a:ea typeface="Times"/>
                <a:cs typeface="Times New Roman"/>
              </a:rPr>
              <a:t>'</a:t>
            </a:r>
            <a:r>
              <a:rPr lang="en-US" sz="3200">
                <a:solidFill>
                  <a:srgbClr val="000000"/>
                </a:solidFill>
                <a:latin typeface="Times New Roman"/>
                <a:ea typeface="Times"/>
                <a:cs typeface="Times New Roman"/>
              </a:rPr>
              <a:t> &amp; </a:t>
            </a:r>
            <a:r>
              <a:rPr lang="mr-IN" sz="3200" i="1">
                <a:latin typeface="Times New Roman"/>
                <a:cs typeface="Times New Roman"/>
              </a:rPr>
              <a:t>–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"/>
                <a:cs typeface="Times New Roman"/>
              </a:rPr>
              <a:t>P</a:t>
            </a:r>
            <a:r>
              <a:rPr lang="en-US" sz="3200">
                <a:solidFill>
                  <a:srgbClr val="000000"/>
                </a:solidFill>
                <a:latin typeface="Times New Roman"/>
                <a:ea typeface="Times"/>
                <a:cs typeface="Times New Roman"/>
              </a:rPr>
              <a:t>:</a:t>
            </a:r>
            <a:endParaRPr lang="en-US" sz="3200" i="1">
              <a:latin typeface="Times New Roman"/>
              <a:cs typeface="Times New Roman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365507"/>
              </p:ext>
            </p:extLst>
          </p:nvPr>
        </p:nvGraphicFramePr>
        <p:xfrm>
          <a:off x="6946891" y="4226985"/>
          <a:ext cx="144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" name="Equation" r:id="rId6" imgW="1447800" imgH="368300" progId="Equation.DSMT4">
                  <p:embed/>
                </p:oleObj>
              </mc:Choice>
              <mc:Fallback>
                <p:oleObj name="Equation" r:id="rId6" imgW="14478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46891" y="4226985"/>
                        <a:ext cx="144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6122"/>
              </p:ext>
            </p:extLst>
          </p:nvPr>
        </p:nvGraphicFramePr>
        <p:xfrm>
          <a:off x="5761557" y="5211234"/>
          <a:ext cx="1727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" name="Equation" r:id="rId8" imgW="1727200" imgH="368300" progId="Equation.DSMT4">
                  <p:embed/>
                </p:oleObj>
              </mc:Choice>
              <mc:Fallback>
                <p:oleObj name="Equation" r:id="rId8" imgW="17272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61557" y="5211234"/>
                        <a:ext cx="1727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050366"/>
              </p:ext>
            </p:extLst>
          </p:nvPr>
        </p:nvGraphicFramePr>
        <p:xfrm>
          <a:off x="5054600" y="2857500"/>
          <a:ext cx="215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" name="Equation" r:id="rId10" imgW="215900" imgH="368300" progId="Equation.DSMT4">
                  <p:embed/>
                </p:oleObj>
              </mc:Choice>
              <mc:Fallback>
                <p:oleObj name="Equation" r:id="rId10" imgW="2159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54600" y="2857500"/>
                        <a:ext cx="2159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179641"/>
              </p:ext>
            </p:extLst>
          </p:nvPr>
        </p:nvGraphicFramePr>
        <p:xfrm>
          <a:off x="1830913" y="4677835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" name="Equation" r:id="rId12" imgW="1041400" imgH="482600" progId="Equation.DSMT4">
                  <p:embed/>
                </p:oleObj>
              </mc:Choice>
              <mc:Fallback>
                <p:oleObj name="Equation" r:id="rId12" imgW="10414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30913" y="4677835"/>
                        <a:ext cx="1041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36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09"/>
            <a:ext cx="8229600" cy="1143000"/>
          </a:xfrm>
        </p:spPr>
        <p:txBody>
          <a:bodyPr/>
          <a:lstStyle/>
          <a:p>
            <a:r>
              <a:rPr lang="en-US"/>
              <a:t>Amended storm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99" y="1417637"/>
            <a:ext cx="8953501" cy="5118630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To make |</a:t>
            </a:r>
            <a:r>
              <a:rPr lang="en-US" b="1">
                <a:latin typeface="Times New Roman"/>
                <a:cs typeface="Times New Roman"/>
              </a:rPr>
              <a:t>P</a:t>
            </a:r>
            <a:r>
              <a:rPr lang="en-US">
                <a:latin typeface="Times New Roman"/>
                <a:cs typeface="Times New Roman"/>
              </a:rPr>
              <a:t>| scale invariant (scale with size of hodograph), set |</a:t>
            </a:r>
            <a:r>
              <a:rPr lang="en-US" b="1">
                <a:latin typeface="Times New Roman"/>
                <a:cs typeface="Times New Roman"/>
              </a:rPr>
              <a:t>P</a:t>
            </a:r>
            <a:r>
              <a:rPr lang="en-US">
                <a:latin typeface="Times New Roman"/>
                <a:cs typeface="Times New Roman"/>
              </a:rPr>
              <a:t>| ~0.2 BWD, not 7.5 m/s</a:t>
            </a:r>
          </a:p>
          <a:p>
            <a:r>
              <a:rPr lang="en-US">
                <a:latin typeface="Times New Roman"/>
                <a:cs typeface="Times New Roman"/>
              </a:rPr>
              <a:t>Amended storm motion is </a:t>
            </a:r>
          </a:p>
          <a:p>
            <a:pPr marL="0" indent="0">
              <a:buNone/>
            </a:pPr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cs typeface="Times New Roman"/>
              </a:rPr>
              <a:t>Amended propagation vector is</a:t>
            </a:r>
          </a:p>
          <a:p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cs typeface="Times New Roman"/>
              </a:rPr>
              <a:t>For BWDs herein (35-38 m/s), 0.2 BWD = 7 to 7.6  (close to 7.5) &amp; amended storm motion does not change conclusions</a:t>
            </a:r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578937"/>
              </p:ext>
            </p:extLst>
          </p:nvPr>
        </p:nvGraphicFramePr>
        <p:xfrm>
          <a:off x="1857375" y="3126330"/>
          <a:ext cx="4737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3" name="Equation" r:id="rId4" imgW="4737100" imgH="495300" progId="Equation.DSMT4">
                  <p:embed/>
                </p:oleObj>
              </mc:Choice>
              <mc:Fallback>
                <p:oleObj name="Equation" r:id="rId4" imgW="47371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7375" y="3126330"/>
                        <a:ext cx="47371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691409"/>
              </p:ext>
            </p:extLst>
          </p:nvPr>
        </p:nvGraphicFramePr>
        <p:xfrm>
          <a:off x="1857375" y="4301066"/>
          <a:ext cx="3708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" name="Equation" r:id="rId6" imgW="3708400" imgH="495300" progId="Equation.DSMT4">
                  <p:embed/>
                </p:oleObj>
              </mc:Choice>
              <mc:Fallback>
                <p:oleObj name="Equation" r:id="rId6" imgW="37084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57375" y="4301066"/>
                        <a:ext cx="37084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494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325" y="54509"/>
            <a:ext cx="6845300" cy="1143000"/>
          </a:xfrm>
        </p:spPr>
        <p:txBody>
          <a:bodyPr/>
          <a:lstStyle/>
          <a:p>
            <a:r>
              <a:rPr lang="en-US"/>
              <a:t>Mean-wind (MWH) &amp; propagation helicity (PH)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6104"/>
            <a:ext cx="8229600" cy="5328696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Insert </a:t>
            </a:r>
            <a:r>
              <a:rPr lang="en-US" b="1">
                <a:latin typeface="Times New Roman"/>
                <a:cs typeface="Times New Roman"/>
              </a:rPr>
              <a:t>c</a:t>
            </a:r>
            <a:r>
              <a:rPr lang="en-US">
                <a:latin typeface="Times New Roman"/>
                <a:cs typeface="Times New Roman"/>
              </a:rPr>
              <a:t> formula into SRH formula</a:t>
            </a:r>
          </a:p>
          <a:p>
            <a:r>
              <a:rPr lang="en-US">
                <a:latin typeface="Times New Roman"/>
                <a:cs typeface="Times New Roman"/>
              </a:rPr>
              <a:t>MWH </a:t>
            </a:r>
            <a:r>
              <a:rPr lang="en-GB">
                <a:latin typeface="Times New Roman"/>
                <a:cs typeface="Times New Roman"/>
              </a:rPr>
              <a:t>is</a:t>
            </a:r>
            <a:r>
              <a:rPr lang="en-US">
                <a:latin typeface="Times New Roman"/>
                <a:cs typeface="Times New Roman"/>
              </a:rPr>
              <a:t> SRH </a:t>
            </a:r>
            <a:r>
              <a:rPr lang="en-US" u="sng">
                <a:latin typeface="Times New Roman"/>
                <a:cs typeface="Times New Roman"/>
              </a:rPr>
              <a:t>if</a:t>
            </a:r>
            <a:r>
              <a:rPr lang="en-US">
                <a:latin typeface="Times New Roman"/>
                <a:cs typeface="Times New Roman"/>
              </a:rPr>
              <a:t> storm moved with mean wind</a:t>
            </a:r>
          </a:p>
          <a:p>
            <a:r>
              <a:rPr lang="en-US">
                <a:latin typeface="Times New Roman"/>
                <a:cs typeface="Times New Roman"/>
              </a:rPr>
              <a:t>SRH(</a:t>
            </a:r>
            <a:r>
              <a:rPr lang="en-US" i="1">
                <a:latin typeface="Times New Roman"/>
                <a:cs typeface="Times New Roman"/>
              </a:rPr>
              <a:t>a</a:t>
            </a:r>
            <a:r>
              <a:rPr lang="en-US">
                <a:latin typeface="Times New Roman"/>
                <a:cs typeface="Times New Roman"/>
              </a:rPr>
              <a:t>,</a:t>
            </a:r>
            <a:r>
              <a:rPr lang="en-US" i="1">
                <a:latin typeface="Times New Roman"/>
                <a:cs typeface="Times New Roman"/>
              </a:rPr>
              <a:t>h</a:t>
            </a:r>
            <a:r>
              <a:rPr lang="en-US">
                <a:latin typeface="Times New Roman"/>
                <a:cs typeface="Times New Roman"/>
              </a:rPr>
              <a:t>) </a:t>
            </a:r>
            <a:r>
              <a:rPr lang="en-GB">
                <a:latin typeface="Times New Roman"/>
                <a:cs typeface="Times New Roman"/>
              </a:rPr>
              <a:t>=</a:t>
            </a:r>
            <a:r>
              <a:rPr lang="en-US">
                <a:latin typeface="Times New Roman"/>
                <a:cs typeface="Times New Roman"/>
              </a:rPr>
              <a:t> MWH(</a:t>
            </a:r>
            <a:r>
              <a:rPr lang="en-US" i="1">
                <a:latin typeface="Times New Roman"/>
                <a:cs typeface="Times New Roman"/>
              </a:rPr>
              <a:t>a</a:t>
            </a:r>
            <a:r>
              <a:rPr lang="en-US">
                <a:latin typeface="Times New Roman"/>
                <a:cs typeface="Times New Roman"/>
              </a:rPr>
              <a:t>,</a:t>
            </a:r>
            <a:r>
              <a:rPr lang="en-US" i="1">
                <a:latin typeface="Times New Roman"/>
                <a:cs typeface="Times New Roman"/>
              </a:rPr>
              <a:t>h</a:t>
            </a:r>
            <a:r>
              <a:rPr lang="en-US">
                <a:latin typeface="Times New Roman"/>
                <a:cs typeface="Times New Roman"/>
              </a:rPr>
              <a:t>)         + PH(</a:t>
            </a:r>
            <a:r>
              <a:rPr lang="en-US" i="1">
                <a:latin typeface="Times New Roman"/>
                <a:cs typeface="Times New Roman"/>
              </a:rPr>
              <a:t>a</a:t>
            </a:r>
            <a:r>
              <a:rPr lang="en-US">
                <a:latin typeface="Times New Roman"/>
                <a:cs typeface="Times New Roman"/>
              </a:rPr>
              <a:t>,</a:t>
            </a:r>
            <a:r>
              <a:rPr lang="en-US" i="1">
                <a:latin typeface="Times New Roman"/>
                <a:cs typeface="Times New Roman"/>
              </a:rPr>
              <a:t>h</a:t>
            </a:r>
            <a:r>
              <a:rPr lang="en-US">
                <a:latin typeface="Times New Roman"/>
                <a:cs typeface="Times New Roman"/>
              </a:rPr>
              <a:t>)</a:t>
            </a:r>
          </a:p>
          <a:p>
            <a:endParaRPr lang="en-US">
              <a:solidFill>
                <a:schemeClr val="bg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endParaRPr lang="en-US">
              <a:solidFill>
                <a:schemeClr val="bg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Layers add: SRH(0,</a:t>
            </a:r>
            <a:r>
              <a:rPr lang="en-US" i="1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) = SRH(0,</a:t>
            </a:r>
            <a:r>
              <a:rPr lang="en-US" i="1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) + SRH(</a:t>
            </a:r>
            <a:r>
              <a:rPr lang="en-US" i="1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lang="en-US" i="1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)</a:t>
            </a:r>
            <a:r>
              <a:rPr lang="en-US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>
                <a:latin typeface="Times New Roman"/>
                <a:cs typeface="Times New Roman"/>
              </a:rPr>
              <a:t>MWH(0,1) can dominate PH(0,1) </a:t>
            </a:r>
          </a:p>
          <a:p>
            <a:r>
              <a:rPr lang="en-US">
                <a:latin typeface="Times New Roman"/>
                <a:cs typeface="Times New Roman"/>
              </a:rPr>
              <a:t>Since BWD is independent of </a:t>
            </a:r>
            <a:r>
              <a:rPr lang="en-US" b="1">
                <a:latin typeface="Times New Roman"/>
                <a:cs typeface="Times New Roman"/>
              </a:rPr>
              <a:t>c</a:t>
            </a:r>
            <a:r>
              <a:rPr lang="en-US">
                <a:latin typeface="Times New Roman"/>
                <a:cs typeface="Times New Roman"/>
              </a:rPr>
              <a:t>, STP also decomposes into MWH &amp; PH parts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770516"/>
              </p:ext>
            </p:extLst>
          </p:nvPr>
        </p:nvGraphicFramePr>
        <p:xfrm>
          <a:off x="955675" y="3110453"/>
          <a:ext cx="6858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" name="Equation" r:id="rId4" imgW="6858000" imgH="1092200" progId="Equation.DSMT4">
                  <p:embed/>
                </p:oleObj>
              </mc:Choice>
              <mc:Fallback>
                <p:oleObj name="Equation" r:id="rId4" imgW="68580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5675" y="3110453"/>
                        <a:ext cx="68580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2503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1143000"/>
          </a:xfrm>
        </p:spPr>
        <p:txBody>
          <a:bodyPr/>
          <a:lstStyle/>
          <a:p>
            <a:r>
              <a:rPr lang="en-US"/>
              <a:t>Formula for 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116013"/>
            <a:ext cx="8890000" cy="4895320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Performing integration in the PH term results in</a:t>
            </a:r>
          </a:p>
          <a:p>
            <a:pPr marL="0" indent="0">
              <a:buNone/>
            </a:pPr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cs typeface="Times New Roman"/>
              </a:rPr>
              <a:t>Substituting for </a:t>
            </a:r>
            <a:r>
              <a:rPr lang="en-US" b="1">
                <a:latin typeface="Times New Roman"/>
                <a:cs typeface="Times New Roman"/>
              </a:rPr>
              <a:t>P</a:t>
            </a:r>
            <a:r>
              <a:rPr lang="en-US">
                <a:latin typeface="Times New Roman"/>
                <a:cs typeface="Times New Roman"/>
              </a:rPr>
              <a:t> &amp; specifying layer </a:t>
            </a:r>
            <a:r>
              <a:rPr lang="en-US">
                <a:latin typeface="Times New Roman"/>
                <a:ea typeface="Wingdings"/>
                <a:cs typeface="Times New Roman"/>
                <a:sym typeface="Wingdings"/>
              </a:rPr>
              <a:t></a:t>
            </a:r>
            <a:endParaRPr lang="en-US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cs typeface="Times New Roman"/>
              </a:rPr>
              <a:t>When </a:t>
            </a:r>
            <a:r>
              <a:rPr lang="en-US" b="1">
                <a:latin typeface="Times New Roman"/>
                <a:cs typeface="Times New Roman"/>
              </a:rPr>
              <a:t>S</a:t>
            </a:r>
            <a:r>
              <a:rPr lang="en-US">
                <a:latin typeface="Times New Roman"/>
                <a:cs typeface="Times New Roman"/>
              </a:rPr>
              <a:t>(0,6) is </a:t>
            </a:r>
            <a:r>
              <a:rPr lang="en-GB">
                <a:latin typeface="Times New Roman"/>
                <a:cs typeface="Times New Roman"/>
              </a:rPr>
              <a:t>⊥</a:t>
            </a:r>
            <a:r>
              <a:rPr lang="en-US">
                <a:latin typeface="Times New Roman"/>
                <a:cs typeface="Times New Roman"/>
              </a:rPr>
              <a:t> to </a:t>
            </a:r>
            <a:r>
              <a:rPr lang="en-US" b="1">
                <a:latin typeface="Times New Roman"/>
                <a:cs typeface="Times New Roman"/>
              </a:rPr>
              <a:t>S</a:t>
            </a:r>
            <a:r>
              <a:rPr lang="en-US">
                <a:latin typeface="Times New Roman"/>
                <a:cs typeface="Times New Roman"/>
              </a:rPr>
              <a:t>(0,1), PH(0,1) is zero. </a:t>
            </a:r>
          </a:p>
          <a:p>
            <a:r>
              <a:rPr lang="en-US">
                <a:latin typeface="Times New Roman"/>
                <a:cs typeface="Times New Roman"/>
              </a:rPr>
              <a:t>2 proximity &amp; 7 idealized hodographs show that PH(0,1) &lt; MWH(0,1) in tornado situations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989519"/>
              </p:ext>
            </p:extLst>
          </p:nvPr>
        </p:nvGraphicFramePr>
        <p:xfrm>
          <a:off x="1371600" y="2901950"/>
          <a:ext cx="6375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" name="Equation" r:id="rId4" imgW="6375400" imgH="1143000" progId="Equation.DSMT4">
                  <p:embed/>
                </p:oleObj>
              </mc:Choice>
              <mc:Fallback>
                <p:oleObj name="Equation" r:id="rId4" imgW="63754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1600" y="2901950"/>
                        <a:ext cx="63754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398620"/>
              </p:ext>
            </p:extLst>
          </p:nvPr>
        </p:nvGraphicFramePr>
        <p:xfrm>
          <a:off x="2498725" y="1704975"/>
          <a:ext cx="358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" name="Equation" r:id="rId6" imgW="3581400" imgH="482600" progId="Equation.DSMT4">
                  <p:embed/>
                </p:oleObj>
              </mc:Choice>
              <mc:Fallback>
                <p:oleObj name="Equation" r:id="rId6" imgW="35814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98725" y="1704975"/>
                        <a:ext cx="3581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991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63123</TotalTime>
  <Words>1176</Words>
  <Application>Microsoft Macintosh PowerPoint</Application>
  <PresentationFormat>On-screen Show (4:3)</PresentationFormat>
  <Paragraphs>178</Paragraphs>
  <Slides>18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On the Use of Helicity in Tornado Forecasting 11th ECSS (May 8-12 2023 Bucharest)</vt:lpstr>
      <vt:lpstr>Theory &amp; forecasting</vt:lpstr>
      <vt:lpstr>Some definitions: Significant Tornado Parameter STP</vt:lpstr>
      <vt:lpstr>Dynamic STP?</vt:lpstr>
      <vt:lpstr>PowerPoint Presentation</vt:lpstr>
      <vt:lpstr>Bunkers  propagation P &amp; storm motion c for RM?</vt:lpstr>
      <vt:lpstr>Amended storm motion</vt:lpstr>
      <vt:lpstr>Mean-wind (MWH) &amp; propagation helicity (PH)</vt:lpstr>
      <vt:lpstr>Formula for 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1</vt:lpstr>
      <vt:lpstr>SUMMARY 2</vt:lpstr>
      <vt:lpstr>SUMMARY 3</vt:lpstr>
    </vt:vector>
  </TitlesOfParts>
  <Company>NSSL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Davies-Jones</dc:creator>
  <cp:lastModifiedBy>Robert Davies-Jones</cp:lastModifiedBy>
  <cp:revision>733</cp:revision>
  <cp:lastPrinted>2023-05-08T18:46:21Z</cp:lastPrinted>
  <dcterms:created xsi:type="dcterms:W3CDTF">2019-09-30T15:28:47Z</dcterms:created>
  <dcterms:modified xsi:type="dcterms:W3CDTF">2023-05-09T05:17:56Z</dcterms:modified>
</cp:coreProperties>
</file>