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
  </p:notesMasterIdLst>
  <p:sldIdLst>
    <p:sldId id="256" r:id="rId2"/>
  </p:sldIdLst>
  <p:sldSz cx="30279975" cy="42808525"/>
  <p:notesSz cx="6797675" cy="9926638"/>
  <p:defaultTextStyle>
    <a:defPPr>
      <a:defRPr lang="de-DE"/>
    </a:defPPr>
    <a:lvl1pPr algn="l" defTabSz="4175125" rtl="0" fontAlgn="base">
      <a:spcBef>
        <a:spcPct val="0"/>
      </a:spcBef>
      <a:spcAft>
        <a:spcPct val="0"/>
      </a:spcAft>
      <a:defRPr sz="8200" kern="1200">
        <a:solidFill>
          <a:schemeClr val="tx1"/>
        </a:solidFill>
        <a:latin typeface="Calibri" pitchFamily="34" charset="0"/>
        <a:ea typeface="+mn-ea"/>
        <a:cs typeface="+mn-cs"/>
      </a:defRPr>
    </a:lvl1pPr>
    <a:lvl2pPr marL="2087563" indent="-1630363" algn="l" defTabSz="4175125" rtl="0" fontAlgn="base">
      <a:spcBef>
        <a:spcPct val="0"/>
      </a:spcBef>
      <a:spcAft>
        <a:spcPct val="0"/>
      </a:spcAft>
      <a:defRPr sz="8200" kern="1200">
        <a:solidFill>
          <a:schemeClr val="tx1"/>
        </a:solidFill>
        <a:latin typeface="Calibri" pitchFamily="34" charset="0"/>
        <a:ea typeface="+mn-ea"/>
        <a:cs typeface="+mn-cs"/>
      </a:defRPr>
    </a:lvl2pPr>
    <a:lvl3pPr marL="4175125" indent="-3260725" algn="l" defTabSz="4175125" rtl="0" fontAlgn="base">
      <a:spcBef>
        <a:spcPct val="0"/>
      </a:spcBef>
      <a:spcAft>
        <a:spcPct val="0"/>
      </a:spcAft>
      <a:defRPr sz="8200" kern="1200">
        <a:solidFill>
          <a:schemeClr val="tx1"/>
        </a:solidFill>
        <a:latin typeface="Calibri" pitchFamily="34" charset="0"/>
        <a:ea typeface="+mn-ea"/>
        <a:cs typeface="+mn-cs"/>
      </a:defRPr>
    </a:lvl3pPr>
    <a:lvl4pPr marL="6264275" indent="-4892675" algn="l" defTabSz="4175125" rtl="0" fontAlgn="base">
      <a:spcBef>
        <a:spcPct val="0"/>
      </a:spcBef>
      <a:spcAft>
        <a:spcPct val="0"/>
      </a:spcAft>
      <a:defRPr sz="8200" kern="1200">
        <a:solidFill>
          <a:schemeClr val="tx1"/>
        </a:solidFill>
        <a:latin typeface="Calibri" pitchFamily="34" charset="0"/>
        <a:ea typeface="+mn-ea"/>
        <a:cs typeface="+mn-cs"/>
      </a:defRPr>
    </a:lvl4pPr>
    <a:lvl5pPr marL="8351838" indent="-6523038" algn="l" defTabSz="4175125" rtl="0" fontAlgn="base">
      <a:spcBef>
        <a:spcPct val="0"/>
      </a:spcBef>
      <a:spcAft>
        <a:spcPct val="0"/>
      </a:spcAft>
      <a:defRPr sz="8200" kern="1200">
        <a:solidFill>
          <a:schemeClr val="tx1"/>
        </a:solidFill>
        <a:latin typeface="Calibri" pitchFamily="34" charset="0"/>
        <a:ea typeface="+mn-ea"/>
        <a:cs typeface="+mn-cs"/>
      </a:defRPr>
    </a:lvl5pPr>
    <a:lvl6pPr marL="2286000" algn="l" defTabSz="914400" rtl="0" eaLnBrk="1" latinLnBrk="0" hangingPunct="1">
      <a:defRPr sz="8200" kern="1200">
        <a:solidFill>
          <a:schemeClr val="tx1"/>
        </a:solidFill>
        <a:latin typeface="Calibri" pitchFamily="34" charset="0"/>
        <a:ea typeface="+mn-ea"/>
        <a:cs typeface="+mn-cs"/>
      </a:defRPr>
    </a:lvl6pPr>
    <a:lvl7pPr marL="2743200" algn="l" defTabSz="914400" rtl="0" eaLnBrk="1" latinLnBrk="0" hangingPunct="1">
      <a:defRPr sz="8200" kern="1200">
        <a:solidFill>
          <a:schemeClr val="tx1"/>
        </a:solidFill>
        <a:latin typeface="Calibri" pitchFamily="34" charset="0"/>
        <a:ea typeface="+mn-ea"/>
        <a:cs typeface="+mn-cs"/>
      </a:defRPr>
    </a:lvl7pPr>
    <a:lvl8pPr marL="3200400" algn="l" defTabSz="914400" rtl="0" eaLnBrk="1" latinLnBrk="0" hangingPunct="1">
      <a:defRPr sz="8200" kern="1200">
        <a:solidFill>
          <a:schemeClr val="tx1"/>
        </a:solidFill>
        <a:latin typeface="Calibri" pitchFamily="34" charset="0"/>
        <a:ea typeface="+mn-ea"/>
        <a:cs typeface="+mn-cs"/>
      </a:defRPr>
    </a:lvl8pPr>
    <a:lvl9pPr marL="3657600" algn="l" defTabSz="914400" rtl="0" eaLnBrk="1" latinLnBrk="0" hangingPunct="1">
      <a:defRPr sz="8200"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13483">
          <p15:clr>
            <a:srgbClr val="A4A3A4"/>
          </p15:clr>
        </p15:guide>
        <p15:guide id="2" orient="horz" pos="6493">
          <p15:clr>
            <a:srgbClr val="A4A3A4"/>
          </p15:clr>
        </p15:guide>
        <p15:guide id="3" orient="horz" pos="24978">
          <p15:clr>
            <a:srgbClr val="A4A3A4"/>
          </p15:clr>
        </p15:guide>
        <p15:guide id="4" orient="horz" pos="26180">
          <p15:clr>
            <a:srgbClr val="A4A3A4"/>
          </p15:clr>
        </p15:guide>
        <p15:guide id="5" orient="horz" pos="3433">
          <p15:clr>
            <a:srgbClr val="A4A3A4"/>
          </p15:clr>
        </p15:guide>
        <p15:guide id="6" orient="horz" pos="5644">
          <p15:clr>
            <a:srgbClr val="A4A3A4"/>
          </p15:clr>
        </p15:guide>
        <p15:guide id="7" orient="horz" pos="18208">
          <p15:clr>
            <a:srgbClr val="A4A3A4"/>
          </p15:clr>
        </p15:guide>
        <p15:guide id="8" orient="horz" pos="17975">
          <p15:clr>
            <a:srgbClr val="A4A3A4"/>
          </p15:clr>
        </p15:guide>
        <p15:guide id="9" pos="562">
          <p15:clr>
            <a:srgbClr val="A4A3A4"/>
          </p15:clr>
        </p15:guide>
        <p15:guide id="10" pos="9537">
          <p15:clr>
            <a:srgbClr val="A4A3A4"/>
          </p15:clr>
        </p15:guide>
        <p15:guide id="11" pos="9416">
          <p15:clr>
            <a:srgbClr val="A4A3A4"/>
          </p15:clr>
        </p15:guide>
        <p15:guide id="12" pos="9665">
          <p15:clr>
            <a:srgbClr val="A4A3A4"/>
          </p15:clr>
        </p15:guide>
        <p15:guide id="13" pos="12449">
          <p15:clr>
            <a:srgbClr val="A4A3A4"/>
          </p15:clr>
        </p15:guide>
        <p15:guide id="14" pos="12569">
          <p15:clr>
            <a:srgbClr val="A4A3A4"/>
          </p15:clr>
        </p15:guide>
        <p15:guide id="15" pos="12690">
          <p15:clr>
            <a:srgbClr val="A4A3A4"/>
          </p15:clr>
        </p15:guide>
        <p15:guide id="16" pos="154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povic Lukas" initials="JL" lastIdx="1" clrIdx="0">
    <p:extLst>
      <p:ext uri="{19B8F6BF-5375-455C-9EA6-DF929625EA0E}">
        <p15:presenceInfo xmlns:p15="http://schemas.microsoft.com/office/powerpoint/2012/main" userId="Josipovic Luk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4B9B"/>
    <a:srgbClr val="5A5A5A"/>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62" autoAdjust="0"/>
    <p:restoredTop sz="99775" autoAdjust="0"/>
  </p:normalViewPr>
  <p:slideViewPr>
    <p:cSldViewPr>
      <p:cViewPr>
        <p:scale>
          <a:sx n="25" d="100"/>
          <a:sy n="25" d="100"/>
        </p:scale>
        <p:origin x="3823" y="-411"/>
      </p:cViewPr>
      <p:guideLst>
        <p:guide orient="horz" pos="13483"/>
        <p:guide orient="horz" pos="6493"/>
        <p:guide orient="horz" pos="24978"/>
        <p:guide orient="horz" pos="26180"/>
        <p:guide orient="horz" pos="3433"/>
        <p:guide orient="horz" pos="5644"/>
        <p:guide orient="horz" pos="18208"/>
        <p:guide orient="horz" pos="17975"/>
        <p:guide pos="562"/>
        <p:guide pos="9537"/>
        <p:guide pos="9416"/>
        <p:guide pos="9665"/>
        <p:guide pos="12449"/>
        <p:guide pos="12569"/>
        <p:guide pos="12690"/>
        <p:guide pos="154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CEE196E-2B1E-4737-B193-06D20F8ABD56}" type="datetimeFigureOut">
              <a:rPr lang="de-DE" smtClean="0"/>
              <a:t>26.04.2023</a:t>
            </a:fld>
            <a:endParaRPr lang="de-DE"/>
          </a:p>
        </p:txBody>
      </p:sp>
      <p:sp>
        <p:nvSpPr>
          <p:cNvPr id="4" name="Folienbildplatzhalt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65F5593C-0330-47BC-8D46-4E7A1F70B01F}" type="slidenum">
              <a:rPr lang="de-DE" smtClean="0"/>
              <a:t>‹Nr.›</a:t>
            </a:fld>
            <a:endParaRPr lang="de-DE"/>
          </a:p>
        </p:txBody>
      </p:sp>
    </p:spTree>
    <p:extLst>
      <p:ext uri="{BB962C8B-B14F-4D97-AF65-F5344CB8AC3E}">
        <p14:creationId xmlns:p14="http://schemas.microsoft.com/office/powerpoint/2010/main" val="30593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pic>
        <p:nvPicPr>
          <p:cNvPr id="2" name="Grafik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6838" y="40024050"/>
            <a:ext cx="1736725" cy="16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Gerade Verbindung 2"/>
          <p:cNvCxnSpPr/>
          <p:nvPr userDrawn="1"/>
        </p:nvCxnSpPr>
        <p:spPr>
          <a:xfrm>
            <a:off x="8421688" y="40022463"/>
            <a:ext cx="20418425" cy="0"/>
          </a:xfrm>
          <a:prstGeom prst="line">
            <a:avLst/>
          </a:prstGeom>
          <a:ln w="25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6894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descr="K:\Deutscher Wetterdienst\Corporate Design Aktuell\DWD-Logo-Komplett\70mm\RGB\Wortbildmarke-und-Claim-positiv-transparent.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391313" y="1079500"/>
            <a:ext cx="94488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6"/>
          <p:cNvCxnSpPr/>
          <p:nvPr userDrawn="1"/>
        </p:nvCxnSpPr>
        <p:spPr>
          <a:xfrm flipH="1">
            <a:off x="1441450" y="4140200"/>
            <a:ext cx="27398663" cy="0"/>
          </a:xfrm>
          <a:prstGeom prst="line">
            <a:avLst/>
          </a:prstGeom>
          <a:ln w="900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528486"/>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175125" rtl="0" eaLnBrk="0" fontAlgn="base" hangingPunct="0">
        <a:spcBef>
          <a:spcPct val="0"/>
        </a:spcBef>
        <a:spcAft>
          <a:spcPct val="0"/>
        </a:spcAft>
        <a:defRPr sz="20100" kern="1200">
          <a:solidFill>
            <a:schemeClr val="tx1"/>
          </a:solidFill>
          <a:latin typeface="+mj-lt"/>
          <a:ea typeface="+mj-ea"/>
          <a:cs typeface="+mj-cs"/>
        </a:defRPr>
      </a:lvl1pPr>
      <a:lvl2pPr algn="ctr" defTabSz="4175125" rtl="0" eaLnBrk="0" fontAlgn="base" hangingPunct="0">
        <a:spcBef>
          <a:spcPct val="0"/>
        </a:spcBef>
        <a:spcAft>
          <a:spcPct val="0"/>
        </a:spcAft>
        <a:defRPr sz="20100">
          <a:solidFill>
            <a:schemeClr val="tx1"/>
          </a:solidFill>
          <a:latin typeface="Arial" charset="0"/>
        </a:defRPr>
      </a:lvl2pPr>
      <a:lvl3pPr algn="ctr" defTabSz="4175125" rtl="0" eaLnBrk="0" fontAlgn="base" hangingPunct="0">
        <a:spcBef>
          <a:spcPct val="0"/>
        </a:spcBef>
        <a:spcAft>
          <a:spcPct val="0"/>
        </a:spcAft>
        <a:defRPr sz="20100">
          <a:solidFill>
            <a:schemeClr val="tx1"/>
          </a:solidFill>
          <a:latin typeface="Arial" charset="0"/>
        </a:defRPr>
      </a:lvl3pPr>
      <a:lvl4pPr algn="ctr" defTabSz="4175125" rtl="0" eaLnBrk="0" fontAlgn="base" hangingPunct="0">
        <a:spcBef>
          <a:spcPct val="0"/>
        </a:spcBef>
        <a:spcAft>
          <a:spcPct val="0"/>
        </a:spcAft>
        <a:defRPr sz="20100">
          <a:solidFill>
            <a:schemeClr val="tx1"/>
          </a:solidFill>
          <a:latin typeface="Arial" charset="0"/>
        </a:defRPr>
      </a:lvl4pPr>
      <a:lvl5pPr algn="ctr" defTabSz="4175125" rtl="0" eaLnBrk="0" fontAlgn="base" hangingPunct="0">
        <a:spcBef>
          <a:spcPct val="0"/>
        </a:spcBef>
        <a:spcAft>
          <a:spcPct val="0"/>
        </a:spcAft>
        <a:defRPr sz="20100">
          <a:solidFill>
            <a:schemeClr val="tx1"/>
          </a:solidFill>
          <a:latin typeface="Arial" charset="0"/>
        </a:defRPr>
      </a:lvl5pPr>
      <a:lvl6pPr marL="457200" algn="ctr" defTabSz="4175125" rtl="0" eaLnBrk="1" fontAlgn="base" hangingPunct="1">
        <a:spcBef>
          <a:spcPct val="0"/>
        </a:spcBef>
        <a:spcAft>
          <a:spcPct val="0"/>
        </a:spcAft>
        <a:defRPr sz="20100">
          <a:solidFill>
            <a:schemeClr val="tx1"/>
          </a:solidFill>
          <a:latin typeface="Arial" charset="0"/>
        </a:defRPr>
      </a:lvl6pPr>
      <a:lvl7pPr marL="914400" algn="ctr" defTabSz="4175125" rtl="0" eaLnBrk="1" fontAlgn="base" hangingPunct="1">
        <a:spcBef>
          <a:spcPct val="0"/>
        </a:spcBef>
        <a:spcAft>
          <a:spcPct val="0"/>
        </a:spcAft>
        <a:defRPr sz="20100">
          <a:solidFill>
            <a:schemeClr val="tx1"/>
          </a:solidFill>
          <a:latin typeface="Arial" charset="0"/>
        </a:defRPr>
      </a:lvl7pPr>
      <a:lvl8pPr marL="1371600" algn="ctr" defTabSz="4175125" rtl="0" eaLnBrk="1" fontAlgn="base" hangingPunct="1">
        <a:spcBef>
          <a:spcPct val="0"/>
        </a:spcBef>
        <a:spcAft>
          <a:spcPct val="0"/>
        </a:spcAft>
        <a:defRPr sz="20100">
          <a:solidFill>
            <a:schemeClr val="tx1"/>
          </a:solidFill>
          <a:latin typeface="Arial" charset="0"/>
        </a:defRPr>
      </a:lvl8pPr>
      <a:lvl9pPr marL="1828800" algn="ctr" defTabSz="4175125" rtl="0" eaLnBrk="1" fontAlgn="base" hangingPunct="1">
        <a:spcBef>
          <a:spcPct val="0"/>
        </a:spcBef>
        <a:spcAft>
          <a:spcPct val="0"/>
        </a:spcAft>
        <a:defRPr sz="20100">
          <a:solidFill>
            <a:schemeClr val="tx1"/>
          </a:solidFill>
          <a:latin typeface="Arial" charset="0"/>
        </a:defRPr>
      </a:lvl9pPr>
    </p:titleStyle>
    <p:bodyStyle>
      <a:lvl1pPr marL="1565275" indent="-1565275" algn="l" defTabSz="4175125" rtl="0" eaLnBrk="0" fontAlgn="base" hangingPunct="0">
        <a:spcBef>
          <a:spcPct val="20000"/>
        </a:spcBef>
        <a:spcAft>
          <a:spcPct val="0"/>
        </a:spcAft>
        <a:buFont typeface="Arial" charset="0"/>
        <a:buChar char="•"/>
        <a:defRPr sz="14600" kern="1200">
          <a:solidFill>
            <a:schemeClr val="tx1"/>
          </a:solidFill>
          <a:latin typeface="+mn-lt"/>
          <a:ea typeface="+mn-ea"/>
          <a:cs typeface="+mn-cs"/>
        </a:defRPr>
      </a:lvl1pPr>
      <a:lvl2pPr marL="3392488" indent="-1304925" algn="l" defTabSz="4175125" rtl="0" eaLnBrk="0" fontAlgn="base" hangingPunct="0">
        <a:spcBef>
          <a:spcPct val="20000"/>
        </a:spcBef>
        <a:spcAft>
          <a:spcPct val="0"/>
        </a:spcAft>
        <a:buFont typeface="Arial" charset="0"/>
        <a:buChar char="–"/>
        <a:defRPr sz="12800" kern="1200">
          <a:solidFill>
            <a:schemeClr val="tx1"/>
          </a:solidFill>
          <a:latin typeface="+mn-lt"/>
          <a:ea typeface="+mn-ea"/>
          <a:cs typeface="+mn-cs"/>
        </a:defRPr>
      </a:lvl2pPr>
      <a:lvl3pPr marL="5219700" indent="-1042988" algn="l" defTabSz="4175125" rtl="0" eaLnBrk="0" fontAlgn="base" hangingPunct="0">
        <a:spcBef>
          <a:spcPct val="20000"/>
        </a:spcBef>
        <a:spcAft>
          <a:spcPct val="0"/>
        </a:spcAft>
        <a:buFont typeface="Arial" charset="0"/>
        <a:buChar char="•"/>
        <a:defRPr sz="11000" kern="1200">
          <a:solidFill>
            <a:schemeClr val="tx1"/>
          </a:solidFill>
          <a:latin typeface="+mn-lt"/>
          <a:ea typeface="+mn-ea"/>
          <a:cs typeface="+mn-cs"/>
        </a:defRPr>
      </a:lvl3pPr>
      <a:lvl4pPr marL="7307263" indent="-1042988"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4pPr>
      <a:lvl5pPr marL="9396413" indent="-1042988" algn="l" defTabSz="4175125" rtl="0" eaLnBrk="0" fontAlgn="base" hangingPunct="0">
        <a:spcBef>
          <a:spcPct val="20000"/>
        </a:spcBef>
        <a:spcAft>
          <a:spcPct val="0"/>
        </a:spcAft>
        <a:buFont typeface="Arial" charset="0"/>
        <a:buChar char="»"/>
        <a:defRPr sz="9100" kern="1200">
          <a:solidFill>
            <a:schemeClr val="tx1"/>
          </a:solidFill>
          <a:latin typeface="+mn-lt"/>
          <a:ea typeface="+mn-ea"/>
          <a:cs typeface="+mn-cs"/>
        </a:defRPr>
      </a:lvl5pPr>
      <a:lvl6pPr marL="11485184"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6pPr>
      <a:lvl7pPr marL="13573399"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7pPr>
      <a:lvl8pPr marL="15661615"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8pPr>
      <a:lvl9pPr marL="17749830" indent="-1044108" algn="l" defTabSz="4176431" rtl="0" eaLnBrk="1" latinLnBrk="0" hangingPunct="1">
        <a:spcBef>
          <a:spcPct val="20000"/>
        </a:spcBef>
        <a:buFont typeface="Arial" pitchFamily="34" charset="0"/>
        <a:buChar char="•"/>
        <a:defRPr sz="9100" kern="1200">
          <a:solidFill>
            <a:schemeClr val="tx1"/>
          </a:solidFill>
          <a:latin typeface="+mn-lt"/>
          <a:ea typeface="+mn-ea"/>
          <a:cs typeface="+mn-cs"/>
        </a:defRPr>
      </a:lvl9pPr>
    </p:bodyStyle>
    <p:otherStyle>
      <a:defPPr>
        <a:defRPr lang="de-DE"/>
      </a:defPPr>
      <a:lvl1pPr marL="0" algn="l" defTabSz="4176431" rtl="0" eaLnBrk="1" latinLnBrk="0" hangingPunct="1">
        <a:defRPr sz="8200" kern="1200">
          <a:solidFill>
            <a:schemeClr val="tx1"/>
          </a:solidFill>
          <a:latin typeface="+mn-lt"/>
          <a:ea typeface="+mn-ea"/>
          <a:cs typeface="+mn-cs"/>
        </a:defRPr>
      </a:lvl1pPr>
      <a:lvl2pPr marL="2088215" algn="l" defTabSz="4176431" rtl="0" eaLnBrk="1" latinLnBrk="0" hangingPunct="1">
        <a:defRPr sz="8200" kern="1200">
          <a:solidFill>
            <a:schemeClr val="tx1"/>
          </a:solidFill>
          <a:latin typeface="+mn-lt"/>
          <a:ea typeface="+mn-ea"/>
          <a:cs typeface="+mn-cs"/>
        </a:defRPr>
      </a:lvl2pPr>
      <a:lvl3pPr marL="4176431" algn="l" defTabSz="4176431" rtl="0" eaLnBrk="1" latinLnBrk="0" hangingPunct="1">
        <a:defRPr sz="8200" kern="1200">
          <a:solidFill>
            <a:schemeClr val="tx1"/>
          </a:solidFill>
          <a:latin typeface="+mn-lt"/>
          <a:ea typeface="+mn-ea"/>
          <a:cs typeface="+mn-cs"/>
        </a:defRPr>
      </a:lvl3pPr>
      <a:lvl4pPr marL="6264646" algn="l" defTabSz="4176431" rtl="0" eaLnBrk="1" latinLnBrk="0" hangingPunct="1">
        <a:defRPr sz="8200" kern="1200">
          <a:solidFill>
            <a:schemeClr val="tx1"/>
          </a:solidFill>
          <a:latin typeface="+mn-lt"/>
          <a:ea typeface="+mn-ea"/>
          <a:cs typeface="+mn-cs"/>
        </a:defRPr>
      </a:lvl4pPr>
      <a:lvl5pPr marL="8352861" algn="l" defTabSz="4176431" rtl="0" eaLnBrk="1" latinLnBrk="0" hangingPunct="1">
        <a:defRPr sz="8200" kern="1200">
          <a:solidFill>
            <a:schemeClr val="tx1"/>
          </a:solidFill>
          <a:latin typeface="+mn-lt"/>
          <a:ea typeface="+mn-ea"/>
          <a:cs typeface="+mn-cs"/>
        </a:defRPr>
      </a:lvl5pPr>
      <a:lvl6pPr marL="10441076" algn="l" defTabSz="4176431" rtl="0" eaLnBrk="1" latinLnBrk="0" hangingPunct="1">
        <a:defRPr sz="8200" kern="1200">
          <a:solidFill>
            <a:schemeClr val="tx1"/>
          </a:solidFill>
          <a:latin typeface="+mn-lt"/>
          <a:ea typeface="+mn-ea"/>
          <a:cs typeface="+mn-cs"/>
        </a:defRPr>
      </a:lvl6pPr>
      <a:lvl7pPr marL="12529292" algn="l" defTabSz="4176431" rtl="0" eaLnBrk="1" latinLnBrk="0" hangingPunct="1">
        <a:defRPr sz="8200" kern="1200">
          <a:solidFill>
            <a:schemeClr val="tx1"/>
          </a:solidFill>
          <a:latin typeface="+mn-lt"/>
          <a:ea typeface="+mn-ea"/>
          <a:cs typeface="+mn-cs"/>
        </a:defRPr>
      </a:lvl7pPr>
      <a:lvl8pPr marL="14617507" algn="l" defTabSz="4176431" rtl="0" eaLnBrk="1" latinLnBrk="0" hangingPunct="1">
        <a:defRPr sz="8200" kern="1200">
          <a:solidFill>
            <a:schemeClr val="tx1"/>
          </a:solidFill>
          <a:latin typeface="+mn-lt"/>
          <a:ea typeface="+mn-ea"/>
          <a:cs typeface="+mn-cs"/>
        </a:defRPr>
      </a:lvl8pPr>
      <a:lvl9pPr marL="16705722" algn="l" defTabSz="4176431"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18" Type="http://schemas.openxmlformats.org/officeDocument/2006/relationships/image" Target="../media/image17.svg"/><Relationship Id="rId26" Type="http://schemas.openxmlformats.org/officeDocument/2006/relationships/image" Target="../media/image25.svg"/><Relationship Id="rId3" Type="http://schemas.openxmlformats.org/officeDocument/2006/relationships/image" Target="../media/image4.emf"/><Relationship Id="rId21"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00.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3.emf"/><Relationship Id="rId16" Type="http://schemas.openxmlformats.org/officeDocument/2006/relationships/image" Target="../media/image15.sv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emf"/><Relationship Id="rId24" Type="http://schemas.openxmlformats.org/officeDocument/2006/relationships/image" Target="../media/image23.png"/><Relationship Id="rId5" Type="http://schemas.openxmlformats.org/officeDocument/2006/relationships/image" Target="../media/image6.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11.emf"/><Relationship Id="rId19" Type="http://schemas.openxmlformats.org/officeDocument/2006/relationships/image" Target="../media/image18.png"/><Relationship Id="rId4" Type="http://schemas.openxmlformats.org/officeDocument/2006/relationships/image" Target="../media/image5.emf"/><Relationship Id="rId9" Type="http://schemas.openxmlformats.org/officeDocument/2006/relationships/image" Target="../media/image10.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CC41731C-A984-407B-A25D-F894EF96FAD1}"/>
              </a:ext>
            </a:extLst>
          </p:cNvPr>
          <p:cNvGrpSpPr>
            <a:grpSpLocks noChangeAspect="1"/>
          </p:cNvGrpSpPr>
          <p:nvPr/>
        </p:nvGrpSpPr>
        <p:grpSpPr>
          <a:xfrm>
            <a:off x="15500027" y="32554904"/>
            <a:ext cx="6776208" cy="3240000"/>
            <a:chOff x="15939739" y="32554904"/>
            <a:chExt cx="6211524" cy="2970000"/>
          </a:xfrm>
        </p:grpSpPr>
        <p:pic>
          <p:nvPicPr>
            <p:cNvPr id="20" name="Grafik 19">
              <a:extLst>
                <a:ext uri="{FF2B5EF4-FFF2-40B4-BE49-F238E27FC236}">
                  <a16:creationId xmlns:a16="http://schemas.microsoft.com/office/drawing/2014/main" id="{D1682035-76ED-4979-B8DB-4AC0CC677D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9739" y="32554904"/>
              <a:ext cx="3698480" cy="2970000"/>
            </a:xfrm>
            <a:prstGeom prst="rect">
              <a:avLst/>
            </a:prstGeom>
          </p:spPr>
        </p:pic>
        <p:pic>
          <p:nvPicPr>
            <p:cNvPr id="17" name="Grafik 16">
              <a:extLst>
                <a:ext uri="{FF2B5EF4-FFF2-40B4-BE49-F238E27FC236}">
                  <a16:creationId xmlns:a16="http://schemas.microsoft.com/office/drawing/2014/main" id="{62DBDD84-CEF7-4412-ADED-AA7E2BF6E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52783" y="32554904"/>
              <a:ext cx="3698480" cy="2970000"/>
            </a:xfrm>
            <a:prstGeom prst="rect">
              <a:avLst/>
            </a:prstGeom>
          </p:spPr>
        </p:pic>
        <p:pic>
          <p:nvPicPr>
            <p:cNvPr id="158" name="Grafik 157">
              <a:extLst>
                <a:ext uri="{FF2B5EF4-FFF2-40B4-BE49-F238E27FC236}">
                  <a16:creationId xmlns:a16="http://schemas.microsoft.com/office/drawing/2014/main" id="{DE62DD99-038A-45DE-9B2A-25DEA73DC7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352" t="94853" r="50274" b="1"/>
            <a:stretch/>
          </p:blipFill>
          <p:spPr>
            <a:xfrm>
              <a:off x="20275067" y="35324551"/>
              <a:ext cx="288000" cy="133627"/>
            </a:xfrm>
            <a:prstGeom prst="rect">
              <a:avLst/>
            </a:prstGeom>
          </p:spPr>
        </p:pic>
        <p:pic>
          <p:nvPicPr>
            <p:cNvPr id="161" name="Grafik 160">
              <a:extLst>
                <a:ext uri="{FF2B5EF4-FFF2-40B4-BE49-F238E27FC236}">
                  <a16:creationId xmlns:a16="http://schemas.microsoft.com/office/drawing/2014/main" id="{8A351125-563E-4CD1-9D86-CD1B360898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352" t="94853" r="50274" b="1"/>
            <a:stretch/>
          </p:blipFill>
          <p:spPr>
            <a:xfrm>
              <a:off x="17746345" y="35327977"/>
              <a:ext cx="288000" cy="133627"/>
            </a:xfrm>
            <a:prstGeom prst="rect">
              <a:avLst/>
            </a:prstGeom>
          </p:spPr>
        </p:pic>
        <p:pic>
          <p:nvPicPr>
            <p:cNvPr id="162" name="Grafik 161">
              <a:extLst>
                <a:ext uri="{FF2B5EF4-FFF2-40B4-BE49-F238E27FC236}">
                  <a16:creationId xmlns:a16="http://schemas.microsoft.com/office/drawing/2014/main" id="{01C9758C-B6D4-4208-9B55-51D14614B3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352" t="94853" r="50274" b="1"/>
            <a:stretch/>
          </p:blipFill>
          <p:spPr>
            <a:xfrm rot="16200000">
              <a:off x="15884236" y="33333006"/>
              <a:ext cx="288000" cy="133627"/>
            </a:xfrm>
            <a:prstGeom prst="rect">
              <a:avLst/>
            </a:prstGeom>
          </p:spPr>
        </p:pic>
      </p:grpSp>
      <p:sp>
        <p:nvSpPr>
          <p:cNvPr id="82" name="Rectangle 4"/>
          <p:cNvSpPr>
            <a:spLocks noChangeArrowheads="1"/>
          </p:cNvSpPr>
          <p:nvPr/>
        </p:nvSpPr>
        <p:spPr bwMode="auto">
          <a:xfrm>
            <a:off x="1458467" y="13224796"/>
            <a:ext cx="6840000" cy="4857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0" eaLnBrk="1" hangingPunct="1">
              <a:lnSpc>
                <a:spcPct val="110000"/>
              </a:lnSpc>
              <a:spcBef>
                <a:spcPts val="0"/>
              </a:spcBef>
              <a:buClr>
                <a:schemeClr val="accent1"/>
              </a:buClr>
              <a:buSzPct val="105000"/>
              <a:defRPr/>
            </a:pPr>
            <a:r>
              <a:rPr lang="de-DE" altLang="de-DE" sz="3200" b="1" dirty="0"/>
              <a:t>Object-Based Nowcasting </a:t>
            </a:r>
            <a:endParaRPr lang="en-GB" altLang="de-DE" sz="1800" b="1" dirty="0"/>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sz="2800" dirty="0"/>
              <a:t>Deterministic object detection, tracking and forecasting system</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sz="2800" dirty="0"/>
              <a:t>Uses 3D volumetric radar data (10 elevations and near surface scan)</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sz="2800" dirty="0"/>
              <a:t>3D storm characterization with attributes regarding geometry, intensity, movement, hydrometeors, lightning</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sz="2800" dirty="0"/>
              <a:t>Short-term forecast of future positions by extrapolation of cell movement</a:t>
            </a:r>
          </a:p>
          <a:p>
            <a:pPr marL="463550" indent="-292100" eaLnBrk="1" hangingPunct="1">
              <a:lnSpc>
                <a:spcPct val="110000"/>
              </a:lnSpc>
              <a:spcBef>
                <a:spcPts val="0"/>
              </a:spcBef>
              <a:buClr>
                <a:schemeClr val="accent1"/>
              </a:buClr>
              <a:buSzPct val="105000"/>
              <a:buFont typeface="Arial" panose="020B0604020202020204" pitchFamily="34" charset="0"/>
              <a:buChar char="•"/>
              <a:defRPr/>
            </a:pPr>
            <a:endParaRPr lang="en-US" sz="2800" dirty="0"/>
          </a:p>
          <a:p>
            <a:pPr marL="171450" indent="0" eaLnBrk="1" hangingPunct="1">
              <a:lnSpc>
                <a:spcPct val="110000"/>
              </a:lnSpc>
              <a:spcBef>
                <a:spcPts val="0"/>
              </a:spcBef>
              <a:buClr>
                <a:schemeClr val="accent1"/>
              </a:buClr>
              <a:buSzPct val="105000"/>
              <a:defRPr/>
            </a:pPr>
            <a:endParaRPr lang="en-US" sz="2800" dirty="0"/>
          </a:p>
          <a:p>
            <a:pPr marL="0" indent="0">
              <a:spcAft>
                <a:spcPts val="600"/>
              </a:spcAft>
            </a:pPr>
            <a:endParaRPr lang="en-US" altLang="de-DE" sz="2800" b="1" dirty="0"/>
          </a:p>
          <a:p>
            <a:pPr marL="171450" marR="0" lvl="0" indent="0" algn="l" defTabSz="4175125" rtl="0" eaLnBrk="1" fontAlgn="base" latinLnBrk="0" hangingPunct="1">
              <a:lnSpc>
                <a:spcPct val="110000"/>
              </a:lnSpc>
              <a:spcBef>
                <a:spcPts val="0"/>
              </a:spcBef>
              <a:spcAft>
                <a:spcPct val="0"/>
              </a:spcAft>
              <a:buClr>
                <a:srgbClr val="2D4B9B"/>
              </a:buClr>
              <a:buSzPct val="105000"/>
              <a:buFontTx/>
              <a:buNone/>
              <a:tabLst/>
              <a:defRPr/>
            </a:pPr>
            <a:endParaRPr kumimoji="0" lang="en-GB" altLang="de-DE" sz="3200" b="1" i="0" u="none" strike="noStrike" kern="1200" cap="none" spc="0" normalizeH="0" baseline="0" noProof="0" dirty="0">
              <a:ln>
                <a:noFill/>
              </a:ln>
              <a:solidFill>
                <a:srgbClr val="000000"/>
              </a:solidFill>
              <a:effectLst/>
              <a:uLnTx/>
              <a:uFillTx/>
              <a:latin typeface="+mj-lt"/>
              <a:ea typeface="+mn-ea"/>
              <a:cs typeface="+mn-cs"/>
            </a:endParaRPr>
          </a:p>
          <a:p>
            <a:pPr marL="0" indent="0">
              <a:spcAft>
                <a:spcPts val="600"/>
              </a:spcAft>
            </a:pPr>
            <a:endParaRPr lang="de-DE" altLang="de-DE" sz="2800" b="1" dirty="0"/>
          </a:p>
        </p:txBody>
      </p:sp>
      <p:sp>
        <p:nvSpPr>
          <p:cNvPr id="3085" name="Titel 1"/>
          <p:cNvSpPr txBox="1">
            <a:spLocks/>
          </p:cNvSpPr>
          <p:nvPr/>
        </p:nvSpPr>
        <p:spPr bwMode="auto">
          <a:xfrm>
            <a:off x="1395823" y="4416288"/>
            <a:ext cx="27440916" cy="395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ts val="11000"/>
              </a:lnSpc>
            </a:pPr>
            <a:r>
              <a:rPr lang="en-US" altLang="de-DE" sz="9600" i="1" dirty="0">
                <a:solidFill>
                  <a:schemeClr val="accent1"/>
                </a:solidFill>
                <a:latin typeface="Arial" charset="0"/>
                <a:cs typeface="Arial" charset="0"/>
              </a:rPr>
              <a:t>Object-Based Ensemble Prediction System KONRAD3D-EPS</a:t>
            </a:r>
          </a:p>
        </p:txBody>
      </p:sp>
      <p:sp>
        <p:nvSpPr>
          <p:cNvPr id="3086" name="Titel 1"/>
          <p:cNvSpPr txBox="1">
            <a:spLocks/>
          </p:cNvSpPr>
          <p:nvPr/>
        </p:nvSpPr>
        <p:spPr bwMode="auto">
          <a:xfrm>
            <a:off x="1426717" y="7311486"/>
            <a:ext cx="17457686" cy="105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ts val="5800"/>
              </a:lnSpc>
            </a:pPr>
            <a:r>
              <a:rPr lang="de-DE" altLang="de-DE" sz="3600" b="1" u="sng" dirty="0">
                <a:latin typeface="Arial" charset="0"/>
                <a:cs typeface="Arial" charset="0"/>
              </a:rPr>
              <a:t>Lukas </a:t>
            </a:r>
            <a:r>
              <a:rPr lang="de-DE" altLang="de-DE" sz="3600" b="1" u="sng" dirty="0" err="1">
                <a:latin typeface="Arial" charset="0"/>
                <a:cs typeface="Arial" charset="0"/>
              </a:rPr>
              <a:t>Josipovi</a:t>
            </a:r>
            <a:r>
              <a:rPr lang="hr-HR" altLang="de-DE" sz="3600" b="1" u="sng" dirty="0">
                <a:latin typeface="Arial" charset="0"/>
                <a:cs typeface="Arial" charset="0"/>
              </a:rPr>
              <a:t>ć</a:t>
            </a:r>
            <a:r>
              <a:rPr lang="de-DE" altLang="de-DE" sz="3600" b="1" dirty="0">
                <a:latin typeface="Arial" charset="0"/>
                <a:cs typeface="Arial" charset="0"/>
              </a:rPr>
              <a:t>, Gregor </a:t>
            </a:r>
            <a:r>
              <a:rPr lang="de-DE" altLang="de-DE" sz="3600" b="1" dirty="0" err="1">
                <a:latin typeface="Arial" charset="0"/>
                <a:cs typeface="Arial" charset="0"/>
              </a:rPr>
              <a:t>Pante</a:t>
            </a:r>
            <a:r>
              <a:rPr lang="de-DE" altLang="de-DE" sz="3600" b="1" dirty="0">
                <a:latin typeface="Arial" charset="0"/>
                <a:cs typeface="Arial" charset="0"/>
              </a:rPr>
              <a:t>, Isabel Schnoor, Andreas </a:t>
            </a:r>
            <a:r>
              <a:rPr lang="de-DE" altLang="de-DE" sz="3600" b="1" dirty="0" err="1">
                <a:latin typeface="Arial" charset="0"/>
                <a:cs typeface="Arial" charset="0"/>
              </a:rPr>
              <a:t>Brechtel</a:t>
            </a:r>
            <a:r>
              <a:rPr lang="de-DE" altLang="de-DE" sz="3600" b="1" dirty="0">
                <a:latin typeface="Arial" charset="0"/>
                <a:cs typeface="Arial" charset="0"/>
              </a:rPr>
              <a:t>, Ulrich </a:t>
            </a:r>
            <a:r>
              <a:rPr lang="de-DE" altLang="de-DE" sz="3600" b="1" dirty="0" err="1">
                <a:latin typeface="Arial" charset="0"/>
                <a:cs typeface="Arial" charset="0"/>
              </a:rPr>
              <a:t>Blahak</a:t>
            </a:r>
            <a:endParaRPr lang="de-DE" altLang="de-DE" sz="3600" b="1" dirty="0">
              <a:latin typeface="Arial" charset="0"/>
              <a:cs typeface="Arial" charset="0"/>
            </a:endParaRPr>
          </a:p>
        </p:txBody>
      </p:sp>
      <p:sp>
        <p:nvSpPr>
          <p:cNvPr id="13" name="Titel 1"/>
          <p:cNvSpPr txBox="1">
            <a:spLocks/>
          </p:cNvSpPr>
          <p:nvPr/>
        </p:nvSpPr>
        <p:spPr>
          <a:xfrm>
            <a:off x="8443243" y="40065117"/>
            <a:ext cx="20393496" cy="2154566"/>
          </a:xfrm>
          <a:prstGeom prst="rect">
            <a:avLst/>
          </a:prstGeom>
        </p:spPr>
        <p:txBody>
          <a:bodyPr lIns="0" tIns="0" rIns="0" bIns="0"/>
          <a:lstStyle>
            <a:lvl1pPr algn="l" defTabSz="4176431" rtl="0" eaLnBrk="1" latinLnBrk="0" hangingPunct="1">
              <a:spcBef>
                <a:spcPct val="0"/>
              </a:spcBef>
              <a:buNone/>
              <a:defRPr sz="5700" b="1" kern="1200">
                <a:solidFill>
                  <a:schemeClr val="tx1"/>
                </a:solidFill>
                <a:latin typeface="Arial" pitchFamily="34" charset="0"/>
                <a:ea typeface="+mj-ea"/>
                <a:cs typeface="Arial" pitchFamily="34" charset="0"/>
              </a:defRPr>
            </a:lvl1pPr>
          </a:lstStyle>
          <a:p>
            <a:pPr fontAlgn="auto">
              <a:spcAft>
                <a:spcPts val="0"/>
              </a:spcAft>
              <a:defRPr/>
            </a:pPr>
            <a:r>
              <a:rPr lang="de-DE" sz="4200" kern="0" spc="20" dirty="0">
                <a:solidFill>
                  <a:srgbClr val="000000"/>
                </a:solidFill>
              </a:rPr>
              <a:t>Deutscher Wetterdienst, Remote </a:t>
            </a:r>
            <a:r>
              <a:rPr lang="en-US" sz="4200" kern="0" spc="20" dirty="0">
                <a:solidFill>
                  <a:srgbClr val="000000"/>
                </a:solidFill>
              </a:rPr>
              <a:t>Sensing</a:t>
            </a:r>
            <a:r>
              <a:rPr lang="de-DE" sz="4200" kern="0" spc="20" dirty="0">
                <a:solidFill>
                  <a:srgbClr val="000000"/>
                </a:solidFill>
              </a:rPr>
              <a:t> </a:t>
            </a:r>
            <a:r>
              <a:rPr lang="en-US" sz="4200" kern="0" spc="20" dirty="0">
                <a:solidFill>
                  <a:srgbClr val="000000"/>
                </a:solidFill>
              </a:rPr>
              <a:t>Application</a:t>
            </a:r>
            <a:r>
              <a:rPr lang="de-DE" sz="4200" kern="0" spc="20" dirty="0">
                <a:solidFill>
                  <a:srgbClr val="000000"/>
                </a:solidFill>
              </a:rPr>
              <a:t> Development</a:t>
            </a:r>
          </a:p>
          <a:p>
            <a:pPr fontAlgn="auto">
              <a:spcAft>
                <a:spcPts val="0"/>
              </a:spcAft>
              <a:defRPr/>
            </a:pPr>
            <a:r>
              <a:rPr lang="de-DE" sz="4200" kern="0" spc="20" dirty="0">
                <a:solidFill>
                  <a:srgbClr val="000000"/>
                </a:solidFill>
              </a:rPr>
              <a:t>Lukas </a:t>
            </a:r>
            <a:r>
              <a:rPr lang="hr-HR" sz="4200" kern="0" spc="20" dirty="0">
                <a:solidFill>
                  <a:srgbClr val="000000"/>
                </a:solidFill>
              </a:rPr>
              <a:t>Josipović</a:t>
            </a:r>
            <a:r>
              <a:rPr lang="de-DE" sz="4200" kern="0" spc="20" dirty="0">
                <a:solidFill>
                  <a:srgbClr val="000000"/>
                </a:solidFill>
              </a:rPr>
              <a:t>, </a:t>
            </a:r>
            <a:r>
              <a:rPr lang="en-US" sz="4200" kern="0" spc="20" dirty="0">
                <a:solidFill>
                  <a:srgbClr val="000000"/>
                </a:solidFill>
              </a:rPr>
              <a:t>Lukas.Josipovic@dwd.de</a:t>
            </a:r>
          </a:p>
        </p:txBody>
      </p:sp>
      <p:sp>
        <p:nvSpPr>
          <p:cNvPr id="18" name="Textfeld 17"/>
          <p:cNvSpPr txBox="1"/>
          <p:nvPr/>
        </p:nvSpPr>
        <p:spPr>
          <a:xfrm>
            <a:off x="1441946" y="8183196"/>
            <a:ext cx="13698041" cy="3456384"/>
          </a:xfrm>
          <a:prstGeom prst="rect">
            <a:avLst/>
          </a:prstGeom>
          <a:noFill/>
        </p:spPr>
        <p:txBody>
          <a:bodyPr lIns="0" tIns="0" rIns="0" bIns="0"/>
          <a:lstStyle/>
          <a:p>
            <a:pPr>
              <a:defRPr/>
            </a:pPr>
            <a:r>
              <a:rPr lang="en-US" sz="3200" i="1" dirty="0">
                <a:solidFill>
                  <a:srgbClr val="5A5A5A"/>
                </a:solidFill>
                <a:latin typeface="Arial" panose="020B0604020202020204" pitchFamily="34" charset="0"/>
                <a:cs typeface="Arial" panose="020B0604020202020204" pitchFamily="34" charset="0"/>
              </a:rPr>
              <a:t>At </a:t>
            </a:r>
            <a:r>
              <a:rPr lang="en-US" sz="3200" i="1" dirty="0" err="1">
                <a:solidFill>
                  <a:srgbClr val="5A5A5A"/>
                </a:solidFill>
                <a:latin typeface="Arial" panose="020B0604020202020204" pitchFamily="34" charset="0"/>
                <a:cs typeface="Arial" panose="020B0604020202020204" pitchFamily="34" charset="0"/>
              </a:rPr>
              <a:t>Deutscher</a:t>
            </a:r>
            <a:r>
              <a:rPr lang="en-US" sz="3200" i="1" dirty="0">
                <a:solidFill>
                  <a:srgbClr val="5A5A5A"/>
                </a:solidFill>
                <a:latin typeface="Arial" panose="020B0604020202020204" pitchFamily="34" charset="0"/>
                <a:cs typeface="Arial" panose="020B0604020202020204" pitchFamily="34" charset="0"/>
              </a:rPr>
              <a:t> </a:t>
            </a:r>
            <a:r>
              <a:rPr lang="en-US" sz="3200" i="1" dirty="0" err="1">
                <a:solidFill>
                  <a:srgbClr val="5A5A5A"/>
                </a:solidFill>
                <a:latin typeface="Arial" panose="020B0604020202020204" pitchFamily="34" charset="0"/>
                <a:cs typeface="Arial" panose="020B0604020202020204" pitchFamily="34" charset="0"/>
              </a:rPr>
              <a:t>Wetterdienst</a:t>
            </a:r>
            <a:r>
              <a:rPr lang="en-US" sz="3200" i="1" dirty="0">
                <a:solidFill>
                  <a:srgbClr val="5A5A5A"/>
                </a:solidFill>
                <a:latin typeface="Arial" panose="020B0604020202020204" pitchFamily="34" charset="0"/>
                <a:cs typeface="Arial" panose="020B0604020202020204" pitchFamily="34" charset="0"/>
              </a:rPr>
              <a:t> (DWD), convective cells are detected and tracked by KONRAD3D. This radar-based algorithm predicts future storm positions up to 1 hour forecast time by extrapolating the current cell advection. Storm intensification or weakening predictions are not included until now. Here, we aim at extending KONRAD3D towards an EPS in order to predict cell life cycles and capture nowcast uncertainties.</a:t>
            </a:r>
            <a:endParaRPr lang="en-US" sz="3200" b="1" dirty="0">
              <a:solidFill>
                <a:srgbClr val="5A5A5A"/>
              </a:solidFill>
              <a:latin typeface="Arial" panose="020B0604020202020204" pitchFamily="34" charset="0"/>
              <a:cs typeface="Arial" panose="020B0604020202020204" pitchFamily="34" charset="0"/>
            </a:endParaRPr>
          </a:p>
        </p:txBody>
      </p:sp>
      <p:sp>
        <p:nvSpPr>
          <p:cNvPr id="47" name="Textfeld 4"/>
          <p:cNvSpPr txBox="1">
            <a:spLocks noChangeArrowheads="1"/>
          </p:cNvSpPr>
          <p:nvPr/>
        </p:nvSpPr>
        <p:spPr bwMode="auto">
          <a:xfrm>
            <a:off x="1458465" y="12075574"/>
            <a:ext cx="13545973" cy="903075"/>
          </a:xfrm>
          <a:prstGeom prst="rect">
            <a:avLst/>
          </a:prstGeom>
          <a:solidFill>
            <a:schemeClr val="accent1"/>
          </a:solidFill>
          <a:ln>
            <a:noFill/>
          </a:ln>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Introduction and Objectives</a:t>
            </a:r>
          </a:p>
        </p:txBody>
      </p:sp>
      <p:sp>
        <p:nvSpPr>
          <p:cNvPr id="48" name="Rechteck 47"/>
          <p:cNvSpPr/>
          <p:nvPr/>
        </p:nvSpPr>
        <p:spPr bwMode="auto">
          <a:xfrm>
            <a:off x="1456254" y="12075575"/>
            <a:ext cx="13539717" cy="1011596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60" name="Rechteck 59"/>
          <p:cNvSpPr/>
          <p:nvPr/>
        </p:nvSpPr>
        <p:spPr bwMode="auto">
          <a:xfrm>
            <a:off x="15284003" y="12078864"/>
            <a:ext cx="13552737" cy="575925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79" name="Rechteck 78"/>
          <p:cNvSpPr/>
          <p:nvPr/>
        </p:nvSpPr>
        <p:spPr bwMode="auto">
          <a:xfrm>
            <a:off x="15263456" y="31486039"/>
            <a:ext cx="13552736" cy="464787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84" name="Rechteck 83"/>
          <p:cNvSpPr/>
          <p:nvPr/>
        </p:nvSpPr>
        <p:spPr bwMode="auto">
          <a:xfrm>
            <a:off x="1467791" y="22538513"/>
            <a:ext cx="13529037" cy="808277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85" name="Textfeld 4"/>
          <p:cNvSpPr txBox="1">
            <a:spLocks noChangeArrowheads="1"/>
          </p:cNvSpPr>
          <p:nvPr/>
        </p:nvSpPr>
        <p:spPr bwMode="auto">
          <a:xfrm>
            <a:off x="1465951" y="22530112"/>
            <a:ext cx="13540122" cy="928800"/>
          </a:xfrm>
          <a:prstGeom prst="rect">
            <a:avLst/>
          </a:prstGeom>
          <a:solidFill>
            <a:srgbClr val="2D4B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Ensemble Initialization</a:t>
            </a:r>
          </a:p>
        </p:txBody>
      </p:sp>
      <p:sp>
        <p:nvSpPr>
          <p:cNvPr id="86" name="Textfeld 4"/>
          <p:cNvSpPr txBox="1">
            <a:spLocks noChangeArrowheads="1"/>
          </p:cNvSpPr>
          <p:nvPr/>
        </p:nvSpPr>
        <p:spPr bwMode="auto">
          <a:xfrm>
            <a:off x="15273730" y="31485382"/>
            <a:ext cx="13552736" cy="928800"/>
          </a:xfrm>
          <a:prstGeom prst="rect">
            <a:avLst/>
          </a:prstGeom>
          <a:solidFill>
            <a:srgbClr val="2D4B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Verification</a:t>
            </a:r>
          </a:p>
        </p:txBody>
      </p:sp>
      <p:sp>
        <p:nvSpPr>
          <p:cNvPr id="88" name="Textfeld 4"/>
          <p:cNvSpPr txBox="1">
            <a:spLocks noChangeArrowheads="1"/>
          </p:cNvSpPr>
          <p:nvPr/>
        </p:nvSpPr>
        <p:spPr bwMode="auto">
          <a:xfrm>
            <a:off x="15284004" y="12066505"/>
            <a:ext cx="13552736" cy="928800"/>
          </a:xfrm>
          <a:prstGeom prst="rect">
            <a:avLst/>
          </a:prstGeom>
          <a:solidFill>
            <a:srgbClr val="2D4B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Correction of Nowcast of Redetected Cells</a:t>
            </a:r>
          </a:p>
        </p:txBody>
      </p:sp>
      <p:sp>
        <p:nvSpPr>
          <p:cNvPr id="95" name="Rectangle 4"/>
          <p:cNvSpPr>
            <a:spLocks noChangeArrowheads="1"/>
          </p:cNvSpPr>
          <p:nvPr/>
        </p:nvSpPr>
        <p:spPr bwMode="auto">
          <a:xfrm>
            <a:off x="1482217" y="23700847"/>
            <a:ext cx="6840000" cy="682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0" eaLnBrk="1" hangingPunct="1">
              <a:lnSpc>
                <a:spcPct val="110000"/>
              </a:lnSpc>
              <a:spcBef>
                <a:spcPts val="0"/>
              </a:spcBef>
              <a:buClr>
                <a:schemeClr val="accent1"/>
              </a:buClr>
              <a:buSzPct val="105000"/>
              <a:defRPr/>
            </a:pPr>
            <a:r>
              <a:rPr lang="en-GB" altLang="de-DE" sz="3200" b="1" dirty="0"/>
              <a:t>Cell Position, Movement, Severity</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Output of KONRAD3D as ensemble mean</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Statistically tuned observation variances for assessment of uncertainty</a:t>
            </a:r>
          </a:p>
          <a:p>
            <a:pPr marL="463550" indent="-292100" eaLnBrk="1" hangingPunct="1">
              <a:lnSpc>
                <a:spcPct val="110000"/>
              </a:lnSpc>
              <a:spcBef>
                <a:spcPts val="0"/>
              </a:spcBef>
              <a:buClr>
                <a:schemeClr val="accent1"/>
              </a:buClr>
              <a:buSzPct val="105000"/>
              <a:buFont typeface="Arial" panose="020B0604020202020204" pitchFamily="34" charset="0"/>
              <a:buChar char="•"/>
              <a:defRPr/>
            </a:pPr>
            <a:endParaRPr lang="en-US" altLang="de-DE" sz="2800" dirty="0"/>
          </a:p>
          <a:p>
            <a:pPr marL="171450" indent="0" eaLnBrk="1" hangingPunct="1">
              <a:lnSpc>
                <a:spcPct val="110000"/>
              </a:lnSpc>
              <a:spcBef>
                <a:spcPts val="0"/>
              </a:spcBef>
              <a:buClr>
                <a:schemeClr val="accent1"/>
              </a:buClr>
              <a:buSzPct val="105000"/>
              <a:defRPr/>
            </a:pPr>
            <a:r>
              <a:rPr lang="en-GB" altLang="de-DE" sz="3200" b="1" dirty="0"/>
              <a:t>Lifetime, Maximum Expected Severity</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Fitting theoretical probability density distributions to empirical distributions of lifetime and maximum expected severity</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Draw members from those distributions</a:t>
            </a:r>
          </a:p>
          <a:p>
            <a:pPr marL="171450" indent="0" eaLnBrk="1" hangingPunct="1">
              <a:lnSpc>
                <a:spcPct val="110000"/>
              </a:lnSpc>
              <a:spcBef>
                <a:spcPts val="0"/>
              </a:spcBef>
              <a:buClr>
                <a:schemeClr val="accent1"/>
              </a:buClr>
              <a:buSzPct val="105000"/>
              <a:defRPr/>
            </a:pPr>
            <a:endParaRPr lang="en-US" altLang="de-DE" sz="2800" dirty="0"/>
          </a:p>
          <a:p>
            <a:pPr marL="628650" indent="-457200" eaLnBrk="1" hangingPunct="1">
              <a:lnSpc>
                <a:spcPct val="110000"/>
              </a:lnSpc>
              <a:spcBef>
                <a:spcPts val="0"/>
              </a:spcBef>
              <a:buClr>
                <a:schemeClr val="accent1"/>
              </a:buClr>
              <a:buSzPct val="105000"/>
              <a:buFont typeface="Wingdings"/>
              <a:buChar char="è"/>
              <a:defRPr/>
            </a:pPr>
            <a:r>
              <a:rPr lang="en-US" sz="2800" kern="0" dirty="0">
                <a:solidFill>
                  <a:srgbClr val="000000"/>
                </a:solidFill>
                <a:cs typeface="Arial" panose="020B0604020202020204" pitchFamily="34" charset="0"/>
              </a:rPr>
              <a:t>20 ensemble members per cell in total              </a:t>
            </a:r>
          </a:p>
        </p:txBody>
      </p:sp>
      <p:sp>
        <p:nvSpPr>
          <p:cNvPr id="65" name="Titel 1"/>
          <p:cNvSpPr txBox="1">
            <a:spLocks/>
          </p:cNvSpPr>
          <p:nvPr/>
        </p:nvSpPr>
        <p:spPr bwMode="auto">
          <a:xfrm>
            <a:off x="1413950" y="1364826"/>
            <a:ext cx="15598245" cy="2404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defTabSz="4175125" eaLnBrk="0" fontAlgn="base" hangingPunct="0">
              <a:spcBef>
                <a:spcPct val="0"/>
              </a:spcBef>
              <a:spcAft>
                <a:spcPct val="0"/>
              </a:spcAft>
              <a:defRPr sz="8200">
                <a:solidFill>
                  <a:schemeClr val="tx1"/>
                </a:solidFill>
                <a:latin typeface="Arial" charset="0"/>
              </a:defRPr>
            </a:lvl6pPr>
            <a:lvl7pPr marL="2971800" indent="-228600" defTabSz="4175125" eaLnBrk="0" fontAlgn="base" hangingPunct="0">
              <a:spcBef>
                <a:spcPct val="0"/>
              </a:spcBef>
              <a:spcAft>
                <a:spcPct val="0"/>
              </a:spcAft>
              <a:defRPr sz="8200">
                <a:solidFill>
                  <a:schemeClr val="tx1"/>
                </a:solidFill>
                <a:latin typeface="Arial" charset="0"/>
              </a:defRPr>
            </a:lvl7pPr>
            <a:lvl8pPr marL="3429000" indent="-228600" defTabSz="4175125" eaLnBrk="0" fontAlgn="base" hangingPunct="0">
              <a:spcBef>
                <a:spcPct val="0"/>
              </a:spcBef>
              <a:spcAft>
                <a:spcPct val="0"/>
              </a:spcAft>
              <a:defRPr sz="8200">
                <a:solidFill>
                  <a:schemeClr val="tx1"/>
                </a:solidFill>
                <a:latin typeface="Arial" charset="0"/>
              </a:defRPr>
            </a:lvl8pPr>
            <a:lvl9pPr marL="3886200" indent="-228600" defTabSz="4175125" eaLnBrk="0" fontAlgn="base" hangingPunct="0">
              <a:spcBef>
                <a:spcPct val="0"/>
              </a:spcBef>
              <a:spcAft>
                <a:spcPct val="0"/>
              </a:spcAft>
              <a:defRPr sz="8200">
                <a:solidFill>
                  <a:schemeClr val="tx1"/>
                </a:solidFill>
                <a:latin typeface="Arial" charset="0"/>
              </a:defRPr>
            </a:lvl9pPr>
          </a:lstStyle>
          <a:p>
            <a:pPr eaLnBrk="1" hangingPunct="1">
              <a:lnSpc>
                <a:spcPts val="5400"/>
              </a:lnSpc>
            </a:pPr>
            <a:r>
              <a:rPr lang="en-US" altLang="de-DE" sz="4200" b="1" dirty="0">
                <a:cs typeface="Arial" charset="0"/>
              </a:rPr>
              <a:t>11</a:t>
            </a:r>
            <a:r>
              <a:rPr lang="en-US" altLang="de-DE" sz="4200" b="1" baseline="30000" dirty="0">
                <a:cs typeface="Arial" charset="0"/>
              </a:rPr>
              <a:t>th</a:t>
            </a:r>
            <a:r>
              <a:rPr lang="en-US" altLang="de-DE" sz="4200" b="1" dirty="0">
                <a:cs typeface="Arial" charset="0"/>
              </a:rPr>
              <a:t> European Conference on Severe Storms (ECSS)</a:t>
            </a:r>
          </a:p>
          <a:p>
            <a:pPr eaLnBrk="1" hangingPunct="1">
              <a:lnSpc>
                <a:spcPts val="5400"/>
              </a:lnSpc>
            </a:pPr>
            <a:r>
              <a:rPr lang="de-DE" altLang="de-DE" sz="4200" b="1" dirty="0" err="1">
                <a:cs typeface="Arial" charset="0"/>
              </a:rPr>
              <a:t>Bucharest</a:t>
            </a:r>
            <a:r>
              <a:rPr lang="de-DE" altLang="de-DE" sz="4200" b="1" dirty="0">
                <a:cs typeface="Arial" charset="0"/>
              </a:rPr>
              <a:t>, Romania</a:t>
            </a:r>
          </a:p>
          <a:p>
            <a:pPr eaLnBrk="1" hangingPunct="1">
              <a:lnSpc>
                <a:spcPts val="5400"/>
              </a:lnSpc>
            </a:pPr>
            <a:r>
              <a:rPr lang="de-DE" altLang="de-DE" sz="4200" b="1" dirty="0">
                <a:cs typeface="Arial" charset="0"/>
              </a:rPr>
              <a:t>8 – 12 May 2023</a:t>
            </a:r>
          </a:p>
        </p:txBody>
      </p:sp>
      <p:sp>
        <p:nvSpPr>
          <p:cNvPr id="94" name="Rechteck 93"/>
          <p:cNvSpPr/>
          <p:nvPr/>
        </p:nvSpPr>
        <p:spPr>
          <a:xfrm>
            <a:off x="15284003" y="8082782"/>
            <a:ext cx="13552737" cy="3716011"/>
          </a:xfrm>
          <a:prstGeom prst="rect">
            <a:avLst/>
          </a:prstGeom>
          <a:solidFill>
            <a:schemeClr val="bg2"/>
          </a:solidFill>
          <a:ln>
            <a:noFill/>
          </a:ln>
          <a:effectLst/>
        </p:spPr>
        <p:style>
          <a:lnRef idx="2">
            <a:schemeClr val="accent6"/>
          </a:lnRef>
          <a:fillRef idx="1001">
            <a:schemeClr val="lt1"/>
          </a:fillRef>
          <a:effectRef idx="0">
            <a:schemeClr val="accent6"/>
          </a:effectRef>
          <a:fontRef idx="minor">
            <a:schemeClr val="dk1"/>
          </a:fontRef>
        </p:style>
        <p:txBody>
          <a:bodyPr lIns="360000" tIns="360000" rIns="360000" bIns="360000" anchor="ctr" anchorCtr="0"/>
          <a:lstStyle/>
          <a:p>
            <a:pPr>
              <a:defRPr/>
            </a:pPr>
            <a:r>
              <a:rPr lang="en-US" sz="4300" b="1" baseline="30000" dirty="0">
                <a:solidFill>
                  <a:srgbClr val="5A5A5A"/>
                </a:solidFill>
              </a:rPr>
              <a:t>Seamless </a:t>
            </a:r>
            <a:r>
              <a:rPr lang="en-US" sz="4300" b="1" baseline="30000" dirty="0" err="1">
                <a:solidFill>
                  <a:srgbClr val="5A5A5A"/>
                </a:solidFill>
              </a:rPr>
              <a:t>INtegrated</a:t>
            </a:r>
            <a:r>
              <a:rPr lang="en-US" sz="4300" b="1" baseline="30000" dirty="0">
                <a:solidFill>
                  <a:srgbClr val="5A5A5A"/>
                </a:solidFill>
              </a:rPr>
              <a:t> </a:t>
            </a:r>
            <a:r>
              <a:rPr lang="en-US" sz="4300" b="1" baseline="30000" dirty="0" err="1">
                <a:solidFill>
                  <a:srgbClr val="5A5A5A"/>
                </a:solidFill>
              </a:rPr>
              <a:t>ForecastiNg</a:t>
            </a:r>
            <a:r>
              <a:rPr lang="en-US" sz="4300" b="1" baseline="30000" dirty="0">
                <a:solidFill>
                  <a:srgbClr val="5A5A5A"/>
                </a:solidFill>
              </a:rPr>
              <a:t> </a:t>
            </a:r>
            <a:r>
              <a:rPr lang="en-US" sz="4300" b="1" baseline="30000" dirty="0" err="1">
                <a:solidFill>
                  <a:srgbClr val="5A5A5A"/>
                </a:solidFill>
              </a:rPr>
              <a:t>sYstem</a:t>
            </a:r>
            <a:endParaRPr lang="en-US" sz="4300" b="1" baseline="30000" dirty="0">
              <a:solidFill>
                <a:srgbClr val="5A5A5A"/>
              </a:solidFill>
            </a:endParaRPr>
          </a:p>
          <a:p>
            <a:pPr marL="571500" indent="-571500">
              <a:buFont typeface="Arial" panose="020B0604020202020204" pitchFamily="34" charset="0"/>
              <a:buChar char="•"/>
              <a:defRPr/>
            </a:pPr>
            <a:r>
              <a:rPr lang="en-US" sz="2800" dirty="0">
                <a:solidFill>
                  <a:srgbClr val="5A5A5A"/>
                </a:solidFill>
              </a:rPr>
              <a:t>Pilot project to integrate numerical </a:t>
            </a:r>
            <a:br>
              <a:rPr lang="en-US" sz="2800" dirty="0">
                <a:solidFill>
                  <a:srgbClr val="5A5A5A"/>
                </a:solidFill>
              </a:rPr>
            </a:br>
            <a:r>
              <a:rPr lang="en-US" sz="2800" dirty="0">
                <a:solidFill>
                  <a:srgbClr val="5A5A5A"/>
                </a:solidFill>
              </a:rPr>
              <a:t>weather prediction (NWP) and </a:t>
            </a:r>
            <a:br>
              <a:rPr lang="en-US" sz="2800" dirty="0">
                <a:solidFill>
                  <a:srgbClr val="5A5A5A"/>
                </a:solidFill>
              </a:rPr>
            </a:br>
            <a:r>
              <a:rPr lang="en-US" sz="2800" dirty="0">
                <a:solidFill>
                  <a:srgbClr val="5A5A5A"/>
                </a:solidFill>
              </a:rPr>
              <a:t>nowcasting techniques into a new </a:t>
            </a:r>
            <a:br>
              <a:rPr lang="en-US" sz="2800" dirty="0">
                <a:solidFill>
                  <a:srgbClr val="5A5A5A"/>
                </a:solidFill>
              </a:rPr>
            </a:br>
            <a:r>
              <a:rPr lang="en-US" sz="2800" dirty="0">
                <a:solidFill>
                  <a:srgbClr val="5A5A5A"/>
                </a:solidFill>
              </a:rPr>
              <a:t>ensemble-based forecasting system</a:t>
            </a:r>
          </a:p>
          <a:p>
            <a:pPr marL="571500" indent="-571500">
              <a:buFont typeface="Arial" panose="020B0604020202020204" pitchFamily="34" charset="0"/>
              <a:buChar char="•"/>
              <a:defRPr/>
            </a:pPr>
            <a:r>
              <a:rPr lang="en-US" sz="2800" dirty="0">
                <a:solidFill>
                  <a:srgbClr val="5A5A5A"/>
                </a:solidFill>
              </a:rPr>
              <a:t>Focus on severe summertime convective events</a:t>
            </a:r>
          </a:p>
          <a:p>
            <a:pPr marL="571500" indent="-571500">
              <a:buFont typeface="Arial" panose="020B0604020202020204" pitchFamily="34" charset="0"/>
              <a:buChar char="•"/>
              <a:defRPr/>
            </a:pPr>
            <a:r>
              <a:rPr lang="en-US" sz="2800" dirty="0">
                <a:solidFill>
                  <a:srgbClr val="5A5A5A"/>
                </a:solidFill>
              </a:rPr>
              <a:t>Forecast range up to 14 hours</a:t>
            </a:r>
          </a:p>
        </p:txBody>
      </p:sp>
      <p:pic>
        <p:nvPicPr>
          <p:cNvPr id="9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08825" y="8373454"/>
            <a:ext cx="5225696" cy="1459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Plus 118"/>
          <p:cNvSpPr/>
          <p:nvPr/>
        </p:nvSpPr>
        <p:spPr>
          <a:xfrm>
            <a:off x="1508747" y="25980258"/>
            <a:ext cx="720000" cy="7200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 name="Grafik 14">
            <a:extLst>
              <a:ext uri="{FF2B5EF4-FFF2-40B4-BE49-F238E27FC236}">
                <a16:creationId xmlns:a16="http://schemas.microsoft.com/office/drawing/2014/main" id="{D5B993AB-B61C-45B9-9526-123EC0D87AA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787059" y="13317330"/>
            <a:ext cx="1870208" cy="38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 name="Gruppieren 71">
            <a:extLst>
              <a:ext uri="{FF2B5EF4-FFF2-40B4-BE49-F238E27FC236}">
                <a16:creationId xmlns:a16="http://schemas.microsoft.com/office/drawing/2014/main" id="{DFB63484-9A78-4D12-91BB-4FEEC65A43D8}"/>
              </a:ext>
            </a:extLst>
          </p:cNvPr>
          <p:cNvGrpSpPr>
            <a:grpSpLocks noChangeAspect="1"/>
          </p:cNvGrpSpPr>
          <p:nvPr/>
        </p:nvGrpSpPr>
        <p:grpSpPr>
          <a:xfrm>
            <a:off x="8157498" y="13033398"/>
            <a:ext cx="6696223" cy="4061612"/>
            <a:chOff x="7360962" y="12386711"/>
            <a:chExt cx="7569753" cy="4591454"/>
          </a:xfrm>
        </p:grpSpPr>
        <p:pic>
          <p:nvPicPr>
            <p:cNvPr id="73" name="Grafik 72">
              <a:extLst>
                <a:ext uri="{FF2B5EF4-FFF2-40B4-BE49-F238E27FC236}">
                  <a16:creationId xmlns:a16="http://schemas.microsoft.com/office/drawing/2014/main" id="{127D83F9-E659-4275-B901-6DFF93A967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962" y="12386711"/>
              <a:ext cx="5290510" cy="4248771"/>
            </a:xfrm>
            <a:prstGeom prst="rect">
              <a:avLst/>
            </a:prstGeom>
          </p:spPr>
        </p:pic>
        <p:pic>
          <p:nvPicPr>
            <p:cNvPr id="74" name="Grafik 73">
              <a:extLst>
                <a:ext uri="{FF2B5EF4-FFF2-40B4-BE49-F238E27FC236}">
                  <a16:creationId xmlns:a16="http://schemas.microsoft.com/office/drawing/2014/main" id="{18C895E4-6104-46E1-B684-2A7BC9D4D99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62" t="29456" r="43241" b="10648"/>
            <a:stretch/>
          </p:blipFill>
          <p:spPr>
            <a:xfrm>
              <a:off x="12704625" y="12398402"/>
              <a:ext cx="2226090" cy="3600000"/>
            </a:xfrm>
            <a:prstGeom prst="rect">
              <a:avLst/>
            </a:prstGeom>
            <a:ln w="25400">
              <a:solidFill>
                <a:schemeClr val="accent1"/>
              </a:solidFill>
            </a:ln>
            <a:effectLst>
              <a:outerShdw blurRad="50800" dist="38100" dir="2700000" algn="tl" rotWithShape="0">
                <a:prstClr val="black">
                  <a:alpha val="40000"/>
                </a:prstClr>
              </a:outerShdw>
            </a:effectLst>
          </p:spPr>
        </p:pic>
        <p:sp>
          <p:nvSpPr>
            <p:cNvPr id="75" name="Text Box 12">
              <a:extLst>
                <a:ext uri="{FF2B5EF4-FFF2-40B4-BE49-F238E27FC236}">
                  <a16:creationId xmlns:a16="http://schemas.microsoft.com/office/drawing/2014/main" id="{05A9E6F8-5AB6-47A0-A60E-9925282CB22D}"/>
                </a:ext>
              </a:extLst>
            </p:cNvPr>
            <p:cNvSpPr txBox="1">
              <a:spLocks noChangeArrowheads="1"/>
            </p:cNvSpPr>
            <p:nvPr/>
          </p:nvSpPr>
          <p:spPr bwMode="auto">
            <a:xfrm>
              <a:off x="7416801" y="16194533"/>
              <a:ext cx="7053942" cy="783632"/>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rgbClr val="5A5A5A"/>
                  </a:solidFill>
                </a:rPr>
                <a:t>Figure 1: Schematic illustration of KONRAD3D vertical structure and cell polygon including cell severity and warn flags for hail, gusts, and heavy rain.</a:t>
              </a:r>
            </a:p>
          </p:txBody>
        </p:sp>
      </p:grpSp>
      <p:sp>
        <p:nvSpPr>
          <p:cNvPr id="76" name="Rectangle 4">
            <a:extLst>
              <a:ext uri="{FF2B5EF4-FFF2-40B4-BE49-F238E27FC236}">
                <a16:creationId xmlns:a16="http://schemas.microsoft.com/office/drawing/2014/main" id="{D461F6A4-1CC5-4165-AE53-EE7390DD63D1}"/>
              </a:ext>
            </a:extLst>
          </p:cNvPr>
          <p:cNvSpPr>
            <a:spLocks noChangeArrowheads="1"/>
          </p:cNvSpPr>
          <p:nvPr/>
        </p:nvSpPr>
        <p:spPr bwMode="auto">
          <a:xfrm>
            <a:off x="1458467" y="18379926"/>
            <a:ext cx="13386521" cy="3761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marR="0" lvl="0" indent="0" algn="l" defTabSz="4175125" rtl="0" eaLnBrk="1" fontAlgn="base" latinLnBrk="0" hangingPunct="1">
              <a:lnSpc>
                <a:spcPct val="110000"/>
              </a:lnSpc>
              <a:spcBef>
                <a:spcPts val="0"/>
              </a:spcBef>
              <a:spcAft>
                <a:spcPct val="0"/>
              </a:spcAft>
              <a:buClr>
                <a:srgbClr val="2D4B9B"/>
              </a:buClr>
              <a:buSzPct val="105000"/>
              <a:buFontTx/>
              <a:buNone/>
              <a:tabLst/>
              <a:defRPr/>
            </a:pPr>
            <a:r>
              <a:rPr kumimoji="0" lang="en-US" altLang="de-DE" sz="3200" b="1" i="0" u="none" strike="noStrike" kern="1200" cap="none" spc="0" normalizeH="0" baseline="0" dirty="0">
                <a:ln>
                  <a:noFill/>
                </a:ln>
                <a:solidFill>
                  <a:srgbClr val="000000"/>
                </a:solidFill>
                <a:effectLst/>
                <a:uLnTx/>
                <a:uFillTx/>
                <a:latin typeface="+mj-lt"/>
                <a:ea typeface="+mn-ea"/>
                <a:cs typeface="+mn-cs"/>
              </a:rPr>
              <a:t>Deficiencies</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sz="2800" dirty="0"/>
              <a:t>No forecasts of storm intensification or weakening until now</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solidFill>
                  <a:srgbClr val="000000"/>
                </a:solidFill>
                <a:latin typeface="+mj-lt"/>
              </a:rPr>
              <a:t>Nowcast uncertainties not captured</a:t>
            </a:r>
          </a:p>
          <a:p>
            <a:pPr marL="463550" indent="-292100" eaLnBrk="1" hangingPunct="1">
              <a:lnSpc>
                <a:spcPct val="110000"/>
              </a:lnSpc>
              <a:spcBef>
                <a:spcPts val="0"/>
              </a:spcBef>
              <a:buClr>
                <a:schemeClr val="accent1"/>
              </a:buClr>
              <a:buSzPct val="105000"/>
              <a:buFont typeface="Arial" panose="020B0604020202020204" pitchFamily="34" charset="0"/>
              <a:buChar char="•"/>
              <a:defRPr/>
            </a:pPr>
            <a:endParaRPr kumimoji="0" lang="de-DE" altLang="de-DE" sz="2800" i="0" u="none" strike="noStrike" kern="1200" cap="none" spc="0" normalizeH="0" baseline="0" noProof="0" dirty="0">
              <a:ln>
                <a:noFill/>
              </a:ln>
              <a:solidFill>
                <a:srgbClr val="000000"/>
              </a:solidFill>
              <a:effectLst/>
              <a:uLnTx/>
              <a:uFillTx/>
              <a:latin typeface="+mn-lt"/>
              <a:ea typeface="+mn-ea"/>
              <a:cs typeface="+mn-cs"/>
            </a:endParaRPr>
          </a:p>
          <a:p>
            <a:pPr marL="171450" marR="0" lvl="0" indent="0" algn="l" defTabSz="4175125" rtl="0" eaLnBrk="1" fontAlgn="base" latinLnBrk="0" hangingPunct="1">
              <a:lnSpc>
                <a:spcPct val="110000"/>
              </a:lnSpc>
              <a:spcBef>
                <a:spcPts val="0"/>
              </a:spcBef>
              <a:spcAft>
                <a:spcPct val="0"/>
              </a:spcAft>
              <a:buClr>
                <a:srgbClr val="2D4B9B"/>
              </a:buClr>
              <a:buSzPct val="105000"/>
              <a:buFontTx/>
              <a:buNone/>
              <a:tabLst/>
              <a:defRPr/>
            </a:pPr>
            <a:r>
              <a:rPr kumimoji="0" lang="en-US" altLang="de-DE" sz="3200" b="1" i="0" u="none" strike="noStrike" kern="1200" cap="none" spc="0" normalizeH="0" baseline="0" dirty="0">
                <a:ln>
                  <a:noFill/>
                </a:ln>
                <a:solidFill>
                  <a:srgbClr val="000000"/>
                </a:solidFill>
                <a:effectLst/>
                <a:uLnTx/>
                <a:uFillTx/>
                <a:latin typeface="+mj-lt"/>
                <a:ea typeface="+mn-ea"/>
                <a:cs typeface="+mn-cs"/>
              </a:rPr>
              <a:t>Objective</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sz="2800" dirty="0"/>
              <a:t>Ensemble prediction of cell life cycles with regard to nowcast uncertainties in positions, movement, intensity and lifetime</a:t>
            </a:r>
          </a:p>
        </p:txBody>
      </p:sp>
      <p:pic>
        <p:nvPicPr>
          <p:cNvPr id="93" name="Grafik 92">
            <a:extLst>
              <a:ext uri="{FF2B5EF4-FFF2-40B4-BE49-F238E27FC236}">
                <a16:creationId xmlns:a16="http://schemas.microsoft.com/office/drawing/2014/main" id="{44A4D1D7-9AFE-441A-A047-3B926ACF06CB}"/>
              </a:ext>
            </a:extLst>
          </p:cNvPr>
          <p:cNvPicPr>
            <a:picLocks noChangeAspect="1"/>
          </p:cNvPicPr>
          <p:nvPr/>
        </p:nvPicPr>
        <p:blipFill rotWithShape="1">
          <a:blip r:embed="rId9">
            <a:extLst>
              <a:ext uri="{28A0092B-C50C-407E-A947-70E740481C1C}">
                <a14:useLocalDpi xmlns:a14="http://schemas.microsoft.com/office/drawing/2010/main" val="0"/>
              </a:ext>
            </a:extLst>
          </a:blip>
          <a:srcRect l="13985" t="3655" r="18478" b="17553"/>
          <a:stretch/>
        </p:blipFill>
        <p:spPr>
          <a:xfrm>
            <a:off x="10627233" y="23777569"/>
            <a:ext cx="2088440" cy="2208927"/>
          </a:xfrm>
          <a:prstGeom prst="rect">
            <a:avLst/>
          </a:prstGeom>
        </p:spPr>
      </p:pic>
      <p:sp>
        <p:nvSpPr>
          <p:cNvPr id="102" name="Rad 33">
            <a:extLst>
              <a:ext uri="{FF2B5EF4-FFF2-40B4-BE49-F238E27FC236}">
                <a16:creationId xmlns:a16="http://schemas.microsoft.com/office/drawing/2014/main" id="{9AB5AC7D-3C86-4C58-8AC8-7899D78D6F81}"/>
              </a:ext>
            </a:extLst>
          </p:cNvPr>
          <p:cNvSpPr/>
          <p:nvPr/>
        </p:nvSpPr>
        <p:spPr bwMode="auto">
          <a:xfrm rot="18745241">
            <a:off x="11572126" y="24564372"/>
            <a:ext cx="565842" cy="425931"/>
          </a:xfrm>
          <a:prstGeom prst="donut">
            <a:avLst>
              <a:gd name="adj" fmla="val 11479"/>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09" name="Ellipse 108">
            <a:extLst>
              <a:ext uri="{FF2B5EF4-FFF2-40B4-BE49-F238E27FC236}">
                <a16:creationId xmlns:a16="http://schemas.microsoft.com/office/drawing/2014/main" id="{501B5AFB-3378-4D28-935A-17930429008B}"/>
              </a:ext>
            </a:extLst>
          </p:cNvPr>
          <p:cNvSpPr/>
          <p:nvPr/>
        </p:nvSpPr>
        <p:spPr bwMode="auto">
          <a:xfrm flipV="1">
            <a:off x="11804337" y="24716649"/>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14" name="Ellipse 113">
            <a:extLst>
              <a:ext uri="{FF2B5EF4-FFF2-40B4-BE49-F238E27FC236}">
                <a16:creationId xmlns:a16="http://schemas.microsoft.com/office/drawing/2014/main" id="{D046AF1A-0274-49D7-8CB5-8E7554C06700}"/>
              </a:ext>
            </a:extLst>
          </p:cNvPr>
          <p:cNvSpPr/>
          <p:nvPr/>
        </p:nvSpPr>
        <p:spPr bwMode="auto">
          <a:xfrm flipV="1">
            <a:off x="11743862" y="24563854"/>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23" name="Ellipse 122">
            <a:extLst>
              <a:ext uri="{FF2B5EF4-FFF2-40B4-BE49-F238E27FC236}">
                <a16:creationId xmlns:a16="http://schemas.microsoft.com/office/drawing/2014/main" id="{8032FF0A-FF7E-49B0-8E3D-969445E63919}"/>
              </a:ext>
            </a:extLst>
          </p:cNvPr>
          <p:cNvSpPr/>
          <p:nvPr/>
        </p:nvSpPr>
        <p:spPr bwMode="auto">
          <a:xfrm flipV="1">
            <a:off x="11953916" y="24944069"/>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24" name="Ellipse 123">
            <a:extLst>
              <a:ext uri="{FF2B5EF4-FFF2-40B4-BE49-F238E27FC236}">
                <a16:creationId xmlns:a16="http://schemas.microsoft.com/office/drawing/2014/main" id="{AF3E4537-C063-4554-8903-5FED43B7B24C}"/>
              </a:ext>
            </a:extLst>
          </p:cNvPr>
          <p:cNvSpPr/>
          <p:nvPr/>
        </p:nvSpPr>
        <p:spPr bwMode="auto">
          <a:xfrm flipV="1">
            <a:off x="11799673" y="24893732"/>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25" name="Ellipse 124">
            <a:extLst>
              <a:ext uri="{FF2B5EF4-FFF2-40B4-BE49-F238E27FC236}">
                <a16:creationId xmlns:a16="http://schemas.microsoft.com/office/drawing/2014/main" id="{621202A3-12D4-45AC-A7B6-800573AEE70C}"/>
              </a:ext>
            </a:extLst>
          </p:cNvPr>
          <p:cNvSpPr/>
          <p:nvPr/>
        </p:nvSpPr>
        <p:spPr bwMode="auto">
          <a:xfrm flipV="1">
            <a:off x="11969559" y="24448972"/>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26" name="Ellipse 125">
            <a:extLst>
              <a:ext uri="{FF2B5EF4-FFF2-40B4-BE49-F238E27FC236}">
                <a16:creationId xmlns:a16="http://schemas.microsoft.com/office/drawing/2014/main" id="{380CE8FC-E223-4599-9667-A51FF3F4104E}"/>
              </a:ext>
            </a:extLst>
          </p:cNvPr>
          <p:cNvSpPr/>
          <p:nvPr/>
        </p:nvSpPr>
        <p:spPr bwMode="auto">
          <a:xfrm flipV="1">
            <a:off x="11629874" y="24524021"/>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27" name="Ellipse 126">
            <a:extLst>
              <a:ext uri="{FF2B5EF4-FFF2-40B4-BE49-F238E27FC236}">
                <a16:creationId xmlns:a16="http://schemas.microsoft.com/office/drawing/2014/main" id="{C19F2BCC-5813-4193-BDB9-D89371300BD7}"/>
              </a:ext>
            </a:extLst>
          </p:cNvPr>
          <p:cNvSpPr/>
          <p:nvPr/>
        </p:nvSpPr>
        <p:spPr bwMode="auto">
          <a:xfrm flipV="1">
            <a:off x="11876254" y="24640252"/>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28" name="Ellipse 127">
            <a:extLst>
              <a:ext uri="{FF2B5EF4-FFF2-40B4-BE49-F238E27FC236}">
                <a16:creationId xmlns:a16="http://schemas.microsoft.com/office/drawing/2014/main" id="{37FCE784-5D1F-490C-8437-0A68A176D726}"/>
              </a:ext>
            </a:extLst>
          </p:cNvPr>
          <p:cNvSpPr/>
          <p:nvPr/>
        </p:nvSpPr>
        <p:spPr bwMode="auto">
          <a:xfrm flipV="1">
            <a:off x="11910183" y="24778267"/>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29" name="Ellipse 128">
            <a:extLst>
              <a:ext uri="{FF2B5EF4-FFF2-40B4-BE49-F238E27FC236}">
                <a16:creationId xmlns:a16="http://schemas.microsoft.com/office/drawing/2014/main" id="{6B6D6BF5-1A09-4D11-8D93-E132F0DA0EAF}"/>
              </a:ext>
            </a:extLst>
          </p:cNvPr>
          <p:cNvSpPr/>
          <p:nvPr/>
        </p:nvSpPr>
        <p:spPr bwMode="auto">
          <a:xfrm flipV="1">
            <a:off x="12044319" y="24808056"/>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0" name="Ellipse 129">
            <a:extLst>
              <a:ext uri="{FF2B5EF4-FFF2-40B4-BE49-F238E27FC236}">
                <a16:creationId xmlns:a16="http://schemas.microsoft.com/office/drawing/2014/main" id="{6C2890A9-DBAD-4BA2-AE48-8625C8E63CF9}"/>
              </a:ext>
            </a:extLst>
          </p:cNvPr>
          <p:cNvSpPr/>
          <p:nvPr/>
        </p:nvSpPr>
        <p:spPr bwMode="auto">
          <a:xfrm flipV="1">
            <a:off x="11708365" y="24701335"/>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1" name="Ellipse 130">
            <a:extLst>
              <a:ext uri="{FF2B5EF4-FFF2-40B4-BE49-F238E27FC236}">
                <a16:creationId xmlns:a16="http://schemas.microsoft.com/office/drawing/2014/main" id="{10830DB2-1DF3-430D-967D-E01DF64C4D35}"/>
              </a:ext>
            </a:extLst>
          </p:cNvPr>
          <p:cNvSpPr/>
          <p:nvPr/>
        </p:nvSpPr>
        <p:spPr bwMode="auto">
          <a:xfrm flipV="1">
            <a:off x="12081018" y="24656643"/>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2" name="Ellipse 131">
            <a:extLst>
              <a:ext uri="{FF2B5EF4-FFF2-40B4-BE49-F238E27FC236}">
                <a16:creationId xmlns:a16="http://schemas.microsoft.com/office/drawing/2014/main" id="{463861CD-091E-4BCC-8443-0E95635B19E8}"/>
              </a:ext>
            </a:extLst>
          </p:cNvPr>
          <p:cNvSpPr/>
          <p:nvPr/>
        </p:nvSpPr>
        <p:spPr bwMode="auto">
          <a:xfrm flipV="1">
            <a:off x="11615519" y="24785732"/>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3" name="Ellipse 132">
            <a:extLst>
              <a:ext uri="{FF2B5EF4-FFF2-40B4-BE49-F238E27FC236}">
                <a16:creationId xmlns:a16="http://schemas.microsoft.com/office/drawing/2014/main" id="{56F16F36-7AF9-4D76-B0B7-D2C6DE52864A}"/>
              </a:ext>
            </a:extLst>
          </p:cNvPr>
          <p:cNvSpPr/>
          <p:nvPr/>
        </p:nvSpPr>
        <p:spPr bwMode="auto">
          <a:xfrm flipV="1">
            <a:off x="11827979" y="24432999"/>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4" name="Ellipse 133">
            <a:extLst>
              <a:ext uri="{FF2B5EF4-FFF2-40B4-BE49-F238E27FC236}">
                <a16:creationId xmlns:a16="http://schemas.microsoft.com/office/drawing/2014/main" id="{A366BD55-7E7E-432E-BAF5-4C960AB45989}"/>
              </a:ext>
            </a:extLst>
          </p:cNvPr>
          <p:cNvSpPr/>
          <p:nvPr/>
        </p:nvSpPr>
        <p:spPr bwMode="auto">
          <a:xfrm flipV="1">
            <a:off x="11459184" y="24882959"/>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5" name="Ellipse 134">
            <a:extLst>
              <a:ext uri="{FF2B5EF4-FFF2-40B4-BE49-F238E27FC236}">
                <a16:creationId xmlns:a16="http://schemas.microsoft.com/office/drawing/2014/main" id="{4EE380E9-611E-4857-A268-B265A2ACEAC8}"/>
              </a:ext>
            </a:extLst>
          </p:cNvPr>
          <p:cNvSpPr/>
          <p:nvPr/>
        </p:nvSpPr>
        <p:spPr bwMode="auto">
          <a:xfrm flipV="1">
            <a:off x="11623194" y="24969108"/>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6" name="Ellipse 135">
            <a:extLst>
              <a:ext uri="{FF2B5EF4-FFF2-40B4-BE49-F238E27FC236}">
                <a16:creationId xmlns:a16="http://schemas.microsoft.com/office/drawing/2014/main" id="{F1A35502-1A44-4410-8388-A1FC2EB6A68F}"/>
              </a:ext>
            </a:extLst>
          </p:cNvPr>
          <p:cNvSpPr/>
          <p:nvPr/>
        </p:nvSpPr>
        <p:spPr bwMode="auto">
          <a:xfrm flipV="1">
            <a:off x="11998863" y="24502822"/>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7" name="Ellipse 136">
            <a:extLst>
              <a:ext uri="{FF2B5EF4-FFF2-40B4-BE49-F238E27FC236}">
                <a16:creationId xmlns:a16="http://schemas.microsoft.com/office/drawing/2014/main" id="{186D4BEB-E35F-484F-A9C0-B58D549C4EF5}"/>
              </a:ext>
            </a:extLst>
          </p:cNvPr>
          <p:cNvSpPr/>
          <p:nvPr/>
        </p:nvSpPr>
        <p:spPr bwMode="auto">
          <a:xfrm flipV="1">
            <a:off x="11578523" y="24681033"/>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8" name="Ellipse 137">
            <a:extLst>
              <a:ext uri="{FF2B5EF4-FFF2-40B4-BE49-F238E27FC236}">
                <a16:creationId xmlns:a16="http://schemas.microsoft.com/office/drawing/2014/main" id="{2BC4CB9E-5095-495F-AB26-0179D44C226A}"/>
              </a:ext>
            </a:extLst>
          </p:cNvPr>
          <p:cNvSpPr/>
          <p:nvPr/>
        </p:nvSpPr>
        <p:spPr bwMode="auto">
          <a:xfrm flipV="1">
            <a:off x="11771505" y="24815414"/>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39" name="Ellipse 138">
            <a:extLst>
              <a:ext uri="{FF2B5EF4-FFF2-40B4-BE49-F238E27FC236}">
                <a16:creationId xmlns:a16="http://schemas.microsoft.com/office/drawing/2014/main" id="{A1C70908-2D93-44E2-AB01-9250BC5FCE56}"/>
              </a:ext>
            </a:extLst>
          </p:cNvPr>
          <p:cNvSpPr/>
          <p:nvPr/>
        </p:nvSpPr>
        <p:spPr bwMode="auto">
          <a:xfrm flipV="1">
            <a:off x="11816957" y="25033701"/>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40" name="Ellipse 139">
            <a:extLst>
              <a:ext uri="{FF2B5EF4-FFF2-40B4-BE49-F238E27FC236}">
                <a16:creationId xmlns:a16="http://schemas.microsoft.com/office/drawing/2014/main" id="{3155F2A9-AF83-4207-93AB-B181050390EB}"/>
              </a:ext>
            </a:extLst>
          </p:cNvPr>
          <p:cNvSpPr/>
          <p:nvPr/>
        </p:nvSpPr>
        <p:spPr bwMode="auto">
          <a:xfrm flipV="1">
            <a:off x="11976646" y="24684286"/>
            <a:ext cx="108000" cy="108000"/>
          </a:xfrm>
          <a:prstGeom prst="ellipse">
            <a:avLst/>
          </a:prstGeom>
          <a:solidFill>
            <a:srgbClr val="96B9DC"/>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de-DE"/>
          </a:p>
        </p:txBody>
      </p:sp>
      <p:sp>
        <p:nvSpPr>
          <p:cNvPr id="141" name="Text Box 12">
            <a:extLst>
              <a:ext uri="{FF2B5EF4-FFF2-40B4-BE49-F238E27FC236}">
                <a16:creationId xmlns:a16="http://schemas.microsoft.com/office/drawing/2014/main" id="{A0D92FC1-40CB-4DAE-9153-1C8B0CB33D28}"/>
              </a:ext>
            </a:extLst>
          </p:cNvPr>
          <p:cNvSpPr txBox="1">
            <a:spLocks noChangeArrowheads="1"/>
          </p:cNvSpPr>
          <p:nvPr/>
        </p:nvSpPr>
        <p:spPr bwMode="auto">
          <a:xfrm>
            <a:off x="8772929" y="26146269"/>
            <a:ext cx="6239935" cy="462371"/>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2: Stochastic ensemble of cell positions of a detected KONRAD3D cell.</a:t>
            </a:r>
          </a:p>
        </p:txBody>
      </p:sp>
      <p:pic>
        <p:nvPicPr>
          <p:cNvPr id="142" name="Inhaltsplatzhalter 2">
            <a:extLst>
              <a:ext uri="{FF2B5EF4-FFF2-40B4-BE49-F238E27FC236}">
                <a16:creationId xmlns:a16="http://schemas.microsoft.com/office/drawing/2014/main" id="{8FE71249-7213-4AC2-BC6F-773999E8F13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0687" r="54845" b="58192"/>
          <a:stretch/>
        </p:blipFill>
        <p:spPr>
          <a:xfrm>
            <a:off x="8479084" y="26700259"/>
            <a:ext cx="3420000" cy="2092269"/>
          </a:xfrm>
          <a:prstGeom prst="rect">
            <a:avLst/>
          </a:prstGeom>
        </p:spPr>
      </p:pic>
      <p:pic>
        <p:nvPicPr>
          <p:cNvPr id="143" name="Inhaltsplatzhalter 1">
            <a:extLst>
              <a:ext uri="{FF2B5EF4-FFF2-40B4-BE49-F238E27FC236}">
                <a16:creationId xmlns:a16="http://schemas.microsoft.com/office/drawing/2014/main" id="{A13367FD-9AEA-4DE3-920F-22C1741FE9B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303" t="10774" r="54067" b="58216"/>
          <a:stretch/>
        </p:blipFill>
        <p:spPr bwMode="auto">
          <a:xfrm>
            <a:off x="11878182" y="26730429"/>
            <a:ext cx="3099596" cy="2049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Text Box 12">
            <a:extLst>
              <a:ext uri="{FF2B5EF4-FFF2-40B4-BE49-F238E27FC236}">
                <a16:creationId xmlns:a16="http://schemas.microsoft.com/office/drawing/2014/main" id="{D328B58B-99B5-454D-9F60-E139C056452B}"/>
              </a:ext>
            </a:extLst>
          </p:cNvPr>
          <p:cNvSpPr txBox="1">
            <a:spLocks noChangeArrowheads="1"/>
          </p:cNvSpPr>
          <p:nvPr/>
        </p:nvSpPr>
        <p:spPr bwMode="auto">
          <a:xfrm>
            <a:off x="8734565" y="29154848"/>
            <a:ext cx="6239935" cy="924036"/>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3: Empirical (grey bars) and theoretical (red lines) PDFs for:</a:t>
            </a:r>
          </a:p>
          <a:p>
            <a:pPr marL="457200" indent="-457200" defTabSz="914400" eaLnBrk="1" hangingPunct="1">
              <a:lnSpc>
                <a:spcPts val="1800"/>
              </a:lnSpc>
              <a:buAutoNum type="alphaLcParenBoth"/>
              <a:defRPr/>
            </a:pPr>
            <a:r>
              <a:rPr lang="en-US" sz="2000" i="1" dirty="0">
                <a:solidFill>
                  <a:schemeClr val="accent4"/>
                </a:solidFill>
              </a:rPr>
              <a:t>lifetime (Log-normal)</a:t>
            </a:r>
          </a:p>
          <a:p>
            <a:pPr marL="457200" indent="-457200" defTabSz="914400" eaLnBrk="1" hangingPunct="1">
              <a:lnSpc>
                <a:spcPts val="1800"/>
              </a:lnSpc>
              <a:buAutoNum type="alphaLcParenBoth"/>
              <a:defRPr/>
            </a:pPr>
            <a:r>
              <a:rPr lang="en-US" sz="2000" i="1" dirty="0">
                <a:solidFill>
                  <a:schemeClr val="accent4"/>
                </a:solidFill>
              </a:rPr>
              <a:t>maximum expected severity (Gumbel)</a:t>
            </a:r>
          </a:p>
        </p:txBody>
      </p:sp>
      <p:sp>
        <p:nvSpPr>
          <p:cNvPr id="56" name="Rechteck 55"/>
          <p:cNvSpPr/>
          <p:nvPr/>
        </p:nvSpPr>
        <p:spPr>
          <a:xfrm>
            <a:off x="11282109" y="26706576"/>
            <a:ext cx="497252" cy="400110"/>
          </a:xfrm>
          <a:prstGeom prst="rect">
            <a:avLst/>
          </a:prstGeom>
        </p:spPr>
        <p:txBody>
          <a:bodyPr wrap="none">
            <a:spAutoFit/>
          </a:bodyPr>
          <a:lstStyle/>
          <a:p>
            <a:pPr>
              <a:defRPr/>
            </a:pPr>
            <a:r>
              <a:rPr lang="en-GB" sz="2000" dirty="0">
                <a:latin typeface="+mn-lt"/>
              </a:rPr>
              <a:t>(a)</a:t>
            </a:r>
          </a:p>
        </p:txBody>
      </p:sp>
      <p:sp>
        <p:nvSpPr>
          <p:cNvPr id="145" name="Rechteck 144">
            <a:extLst>
              <a:ext uri="{FF2B5EF4-FFF2-40B4-BE49-F238E27FC236}">
                <a16:creationId xmlns:a16="http://schemas.microsoft.com/office/drawing/2014/main" id="{43640FA6-048C-4EC9-B46D-C94D23B46B2A}"/>
              </a:ext>
            </a:extLst>
          </p:cNvPr>
          <p:cNvSpPr/>
          <p:nvPr/>
        </p:nvSpPr>
        <p:spPr>
          <a:xfrm>
            <a:off x="14384701" y="26706576"/>
            <a:ext cx="497252" cy="400110"/>
          </a:xfrm>
          <a:prstGeom prst="rect">
            <a:avLst/>
          </a:prstGeom>
        </p:spPr>
        <p:txBody>
          <a:bodyPr wrap="none">
            <a:spAutoFit/>
          </a:bodyPr>
          <a:lstStyle/>
          <a:p>
            <a:pPr>
              <a:defRPr/>
            </a:pPr>
            <a:r>
              <a:rPr lang="en-GB" sz="2000" dirty="0">
                <a:latin typeface="+mn-lt"/>
              </a:rPr>
              <a:t>(b)</a:t>
            </a:r>
          </a:p>
        </p:txBody>
      </p:sp>
      <p:sp>
        <p:nvSpPr>
          <p:cNvPr id="2" name="Textfeld 1">
            <a:extLst>
              <a:ext uri="{FF2B5EF4-FFF2-40B4-BE49-F238E27FC236}">
                <a16:creationId xmlns:a16="http://schemas.microsoft.com/office/drawing/2014/main" id="{EF1B1DE5-8198-4342-95F6-087A436815EF}"/>
              </a:ext>
            </a:extLst>
          </p:cNvPr>
          <p:cNvSpPr txBox="1"/>
          <p:nvPr/>
        </p:nvSpPr>
        <p:spPr>
          <a:xfrm>
            <a:off x="9547113" y="28682730"/>
            <a:ext cx="1680294" cy="400110"/>
          </a:xfrm>
          <a:prstGeom prst="rect">
            <a:avLst/>
          </a:prstGeom>
          <a:noFill/>
        </p:spPr>
        <p:txBody>
          <a:bodyPr wrap="square" rtlCol="0">
            <a:spAutoFit/>
          </a:bodyPr>
          <a:lstStyle/>
          <a:p>
            <a:r>
              <a:rPr lang="en-US" sz="2000" dirty="0">
                <a:latin typeface="+mn-lt"/>
              </a:rPr>
              <a:t>lifetime</a:t>
            </a:r>
            <a:r>
              <a:rPr lang="de-DE" sz="2000" dirty="0">
                <a:latin typeface="+mn-lt"/>
              </a:rPr>
              <a:t> (min)</a:t>
            </a:r>
          </a:p>
        </p:txBody>
      </p:sp>
      <p:sp>
        <p:nvSpPr>
          <p:cNvPr id="146" name="Textfeld 145">
            <a:extLst>
              <a:ext uri="{FF2B5EF4-FFF2-40B4-BE49-F238E27FC236}">
                <a16:creationId xmlns:a16="http://schemas.microsoft.com/office/drawing/2014/main" id="{E2F3523C-2948-4187-A1CD-A03646140466}"/>
              </a:ext>
            </a:extLst>
          </p:cNvPr>
          <p:cNvSpPr txBox="1"/>
          <p:nvPr/>
        </p:nvSpPr>
        <p:spPr>
          <a:xfrm>
            <a:off x="12451286" y="28682730"/>
            <a:ext cx="2263641" cy="400110"/>
          </a:xfrm>
          <a:prstGeom prst="rect">
            <a:avLst/>
          </a:prstGeom>
          <a:noFill/>
        </p:spPr>
        <p:txBody>
          <a:bodyPr wrap="square" rtlCol="0">
            <a:spAutoFit/>
          </a:bodyPr>
          <a:lstStyle/>
          <a:p>
            <a:r>
              <a:rPr lang="en-US" sz="2000" dirty="0">
                <a:latin typeface="+mn-lt"/>
              </a:rPr>
              <a:t>maximum severity</a:t>
            </a:r>
          </a:p>
        </p:txBody>
      </p:sp>
      <p:sp>
        <p:nvSpPr>
          <p:cNvPr id="147" name="Rechteck 146">
            <a:extLst>
              <a:ext uri="{FF2B5EF4-FFF2-40B4-BE49-F238E27FC236}">
                <a16:creationId xmlns:a16="http://schemas.microsoft.com/office/drawing/2014/main" id="{1326384B-8248-4161-BF74-9EB14A6A4194}"/>
              </a:ext>
            </a:extLst>
          </p:cNvPr>
          <p:cNvSpPr/>
          <p:nvPr/>
        </p:nvSpPr>
        <p:spPr bwMode="auto">
          <a:xfrm>
            <a:off x="1455916" y="30963449"/>
            <a:ext cx="13529037" cy="87638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148" name="Textfeld 4">
            <a:extLst>
              <a:ext uri="{FF2B5EF4-FFF2-40B4-BE49-F238E27FC236}">
                <a16:creationId xmlns:a16="http://schemas.microsoft.com/office/drawing/2014/main" id="{2B44E1C3-EA7F-43D8-9F3F-561130DF738C}"/>
              </a:ext>
            </a:extLst>
          </p:cNvPr>
          <p:cNvSpPr txBox="1">
            <a:spLocks noChangeArrowheads="1"/>
          </p:cNvSpPr>
          <p:nvPr/>
        </p:nvSpPr>
        <p:spPr bwMode="auto">
          <a:xfrm>
            <a:off x="1450471" y="30955048"/>
            <a:ext cx="13540122" cy="928800"/>
          </a:xfrm>
          <a:prstGeom prst="rect">
            <a:avLst/>
          </a:prstGeom>
          <a:solidFill>
            <a:srgbClr val="2D4B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Prediction of Cell Attributes</a:t>
            </a:r>
          </a:p>
        </p:txBody>
      </p:sp>
      <mc:AlternateContent xmlns:mc="http://schemas.openxmlformats.org/markup-compatibility/2006" xmlns:a14="http://schemas.microsoft.com/office/drawing/2010/main">
        <mc:Choice Requires="a14">
          <p:sp>
            <p:nvSpPr>
              <p:cNvPr id="149" name="Rectangle 4">
                <a:extLst>
                  <a:ext uri="{FF2B5EF4-FFF2-40B4-BE49-F238E27FC236}">
                    <a16:creationId xmlns:a16="http://schemas.microsoft.com/office/drawing/2014/main" id="{8A3FF904-FF8C-4482-B968-0C29146CF8B7}"/>
                  </a:ext>
                </a:extLst>
              </p:cNvPr>
              <p:cNvSpPr>
                <a:spLocks noChangeArrowheads="1"/>
              </p:cNvSpPr>
              <p:nvPr/>
            </p:nvSpPr>
            <p:spPr bwMode="auto">
              <a:xfrm>
                <a:off x="1470342" y="32106065"/>
                <a:ext cx="6840000" cy="74756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0" eaLnBrk="1" hangingPunct="1">
                  <a:lnSpc>
                    <a:spcPct val="110000"/>
                  </a:lnSpc>
                  <a:spcBef>
                    <a:spcPts val="0"/>
                  </a:spcBef>
                  <a:buClr>
                    <a:schemeClr val="accent1"/>
                  </a:buClr>
                  <a:buSzPct val="105000"/>
                  <a:defRPr/>
                </a:pPr>
                <a:r>
                  <a:rPr lang="en-GB" altLang="de-DE" sz="3200" b="1" dirty="0"/>
                  <a:t>Assumptions</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Cells move with constant speed</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Life cycle of cell intensity is parabolic</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Noise added to cell predictions to simulate random disturbances</a:t>
                </a:r>
              </a:p>
              <a:p>
                <a:pPr marL="463550" indent="-292100" eaLnBrk="1" hangingPunct="1">
                  <a:lnSpc>
                    <a:spcPct val="110000"/>
                  </a:lnSpc>
                  <a:spcBef>
                    <a:spcPts val="0"/>
                  </a:spcBef>
                  <a:buClr>
                    <a:schemeClr val="accent1"/>
                  </a:buClr>
                  <a:buSzPct val="105000"/>
                  <a:buFont typeface="Arial" panose="020B0604020202020204" pitchFamily="34" charset="0"/>
                  <a:buChar char="•"/>
                  <a:defRPr/>
                </a:pPr>
                <a:endParaRPr lang="en-US" altLang="de-DE" sz="2800" dirty="0"/>
              </a:p>
              <a:p>
                <a:pPr marL="171450" indent="0" eaLnBrk="1" hangingPunct="1">
                  <a:lnSpc>
                    <a:spcPct val="110000"/>
                  </a:lnSpc>
                  <a:spcBef>
                    <a:spcPts val="0"/>
                  </a:spcBef>
                  <a:buClr>
                    <a:schemeClr val="accent1"/>
                  </a:buClr>
                  <a:buSzPct val="105000"/>
                  <a:defRPr/>
                </a:pPr>
                <a:r>
                  <a:rPr lang="en-GB" altLang="de-DE" sz="3200" b="1" dirty="0"/>
                  <a:t>Cell Severity</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Severity prediction is main goal of KONRAD3D-EPS</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KONRAD3D cell severity depends on:</a:t>
                </a: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sz="2800" kern="0" dirty="0">
                    <a:solidFill>
                      <a:srgbClr val="000000"/>
                    </a:solidFill>
                    <a:cs typeface="Arial" panose="020B0604020202020204" pitchFamily="34" charset="0"/>
                  </a:rPr>
                  <a:t>Cell-based VIL</a:t>
                </a: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sz="2800" kern="0" dirty="0">
                    <a:solidFill>
                      <a:srgbClr val="000000"/>
                    </a:solidFill>
                    <a:cs typeface="Arial" panose="020B0604020202020204" pitchFamily="34" charset="0"/>
                  </a:rPr>
                  <a:t>Vertical extent of </a:t>
                </a:r>
                <a:r>
                  <a:rPr lang="en-US" sz="2800" kern="0" dirty="0" err="1">
                    <a:solidFill>
                      <a:srgbClr val="000000"/>
                    </a:solidFill>
                    <a:cs typeface="Arial" panose="020B0604020202020204" pitchFamily="34" charset="0"/>
                  </a:rPr>
                  <a:t>Z</a:t>
                </a:r>
                <a:r>
                  <a:rPr lang="en-US" sz="2800" kern="0" baseline="-25000" dirty="0" err="1">
                    <a:solidFill>
                      <a:srgbClr val="000000"/>
                    </a:solidFill>
                    <a:cs typeface="Arial" panose="020B0604020202020204" pitchFamily="34" charset="0"/>
                  </a:rPr>
                  <a:t>h</a:t>
                </a:r>
                <a:r>
                  <a:rPr lang="en-US" sz="2800" kern="0" dirty="0">
                    <a:solidFill>
                      <a:srgbClr val="000000"/>
                    </a:solidFill>
                    <a:cs typeface="Arial" panose="020B0604020202020204" pitchFamily="34" charset="0"/>
                  </a:rPr>
                  <a:t> </a:t>
                </a:r>
                <a14:m>
                  <m:oMath xmlns:m="http://schemas.openxmlformats.org/officeDocument/2006/math">
                    <m:r>
                      <a:rPr lang="de-DE" sz="2800" b="0" i="1" kern="0" smtClean="0">
                        <a:solidFill>
                          <a:srgbClr val="000000"/>
                        </a:solidFill>
                        <a:latin typeface="Cambria Math" panose="02040503050406030204" pitchFamily="18" charset="0"/>
                        <a:cs typeface="Arial" panose="020B0604020202020204" pitchFamily="34" charset="0"/>
                      </a:rPr>
                      <m:t>≥</m:t>
                    </m:r>
                  </m:oMath>
                </a14:m>
                <a:r>
                  <a:rPr lang="en-US" sz="2800" kern="0" dirty="0">
                    <a:solidFill>
                      <a:srgbClr val="000000"/>
                    </a:solidFill>
                    <a:cs typeface="Arial" panose="020B0604020202020204" pitchFamily="34" charset="0"/>
                  </a:rPr>
                  <a:t> 55 </a:t>
                </a:r>
                <a:r>
                  <a:rPr lang="en-US" sz="2800" kern="0" dirty="0" err="1">
                    <a:solidFill>
                      <a:srgbClr val="000000"/>
                    </a:solidFill>
                    <a:cs typeface="Arial" panose="020B0604020202020204" pitchFamily="34" charset="0"/>
                  </a:rPr>
                  <a:t>dBZ</a:t>
                </a:r>
                <a:endParaRPr lang="en-US" sz="2800" kern="0" dirty="0">
                  <a:solidFill>
                    <a:srgbClr val="000000"/>
                  </a:solidFill>
                  <a:cs typeface="Arial" panose="020B0604020202020204" pitchFamily="34" charset="0"/>
                </a:endParaRP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sz="2800" kern="0" dirty="0">
                    <a:solidFill>
                      <a:srgbClr val="000000"/>
                    </a:solidFill>
                    <a:cs typeface="Arial" panose="020B0604020202020204" pitchFamily="34" charset="0"/>
                  </a:rPr>
                  <a:t>Heavy Rain Potential</a:t>
                </a: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sz="2800" kern="0" dirty="0">
                    <a:solidFill>
                      <a:srgbClr val="000000"/>
                    </a:solidFill>
                    <a:cs typeface="Arial" panose="020B0604020202020204" pitchFamily="34" charset="0"/>
                  </a:rPr>
                  <a:t>Max. </a:t>
                </a:r>
                <a:r>
                  <a:rPr lang="en-US" sz="2800" kern="0" dirty="0" err="1">
                    <a:solidFill>
                      <a:srgbClr val="000000"/>
                    </a:solidFill>
                    <a:cs typeface="Arial" panose="020B0604020202020204" pitchFamily="34" charset="0"/>
                  </a:rPr>
                  <a:t>Z</a:t>
                </a:r>
                <a:r>
                  <a:rPr lang="en-US" sz="2800" kern="0" baseline="-25000" dirty="0" err="1">
                    <a:solidFill>
                      <a:srgbClr val="000000"/>
                    </a:solidFill>
                    <a:cs typeface="Arial" panose="020B0604020202020204" pitchFamily="34" charset="0"/>
                  </a:rPr>
                  <a:t>h</a:t>
                </a:r>
                <a:r>
                  <a:rPr lang="en-US" sz="2800" kern="0" dirty="0">
                    <a:solidFill>
                      <a:srgbClr val="000000"/>
                    </a:solidFill>
                    <a:cs typeface="Arial" panose="020B0604020202020204" pitchFamily="34" charset="0"/>
                  </a:rPr>
                  <a:t> of cell</a:t>
                </a: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sz="2800" kern="0" dirty="0">
                    <a:solidFill>
                      <a:srgbClr val="000000"/>
                    </a:solidFill>
                    <a:cs typeface="Arial" panose="020B0604020202020204" pitchFamily="34" charset="0"/>
                  </a:rPr>
                  <a:t>Cell mass:</a:t>
                </a:r>
                <a14:m>
                  <m:oMath xmlns:m="http://schemas.openxmlformats.org/officeDocument/2006/math">
                    <m:r>
                      <a:rPr lang="de-DE" sz="2800" b="0" i="0" kern="0" smtClean="0">
                        <a:solidFill>
                          <a:srgbClr val="000000"/>
                        </a:solidFill>
                        <a:latin typeface="Cambria Math" panose="02040503050406030204" pitchFamily="18" charset="0"/>
                        <a:cs typeface="Arial" panose="020B0604020202020204" pitchFamily="34" charset="0"/>
                      </a:rPr>
                      <m:t> </m:t>
                    </m:r>
                    <m:func>
                      <m:funcPr>
                        <m:ctrlPr>
                          <a:rPr lang="de-DE" sz="2800" b="0" i="1" kern="0" smtClean="0">
                            <a:solidFill>
                              <a:srgbClr val="000000"/>
                            </a:solidFill>
                            <a:latin typeface="Cambria Math" panose="02040503050406030204" pitchFamily="18" charset="0"/>
                            <a:cs typeface="Arial" panose="020B0604020202020204" pitchFamily="34" charset="0"/>
                          </a:rPr>
                        </m:ctrlPr>
                      </m:funcPr>
                      <m:fName>
                        <m:sSub>
                          <m:sSubPr>
                            <m:ctrlPr>
                              <a:rPr lang="de-DE" sz="2800" b="0" i="1" kern="0" smtClean="0">
                                <a:solidFill>
                                  <a:srgbClr val="000000"/>
                                </a:solidFill>
                                <a:latin typeface="Cambria Math" panose="02040503050406030204" pitchFamily="18" charset="0"/>
                                <a:cs typeface="Arial" panose="020B0604020202020204" pitchFamily="34" charset="0"/>
                              </a:rPr>
                            </m:ctrlPr>
                          </m:sSubPr>
                          <m:e>
                            <m:r>
                              <m:rPr>
                                <m:sty m:val="p"/>
                              </m:rPr>
                              <a:rPr lang="de-DE" sz="2800" b="0" i="0" kern="0" smtClean="0">
                                <a:solidFill>
                                  <a:srgbClr val="000000"/>
                                </a:solidFill>
                                <a:latin typeface="Cambria Math" panose="02040503050406030204" pitchFamily="18" charset="0"/>
                                <a:cs typeface="Arial" panose="020B0604020202020204" pitchFamily="34" charset="0"/>
                              </a:rPr>
                              <m:t>log</m:t>
                            </m:r>
                          </m:e>
                          <m:sub>
                            <m:r>
                              <a:rPr lang="de-DE" sz="2800" b="0" i="1" kern="0" smtClean="0">
                                <a:solidFill>
                                  <a:srgbClr val="000000"/>
                                </a:solidFill>
                                <a:latin typeface="Cambria Math" panose="02040503050406030204" pitchFamily="18" charset="0"/>
                                <a:cs typeface="Arial" panose="020B0604020202020204" pitchFamily="34" charset="0"/>
                              </a:rPr>
                              <m:t>10</m:t>
                            </m:r>
                          </m:sub>
                        </m:sSub>
                      </m:fName>
                      <m:e>
                        <m:d>
                          <m:dPr>
                            <m:ctrlPr>
                              <a:rPr lang="de-DE" sz="2800" b="0" i="1" kern="0" smtClean="0">
                                <a:solidFill>
                                  <a:srgbClr val="000000"/>
                                </a:solidFill>
                                <a:latin typeface="Cambria Math" panose="02040503050406030204" pitchFamily="18" charset="0"/>
                                <a:cs typeface="Arial" panose="020B0604020202020204" pitchFamily="34" charset="0"/>
                              </a:rPr>
                            </m:ctrlPr>
                          </m:dPr>
                          <m:e>
                            <m:nary>
                              <m:naryPr>
                                <m:supHide m:val="on"/>
                                <m:ctrlPr>
                                  <a:rPr lang="de-DE" sz="2800" b="0" i="1" kern="0" smtClean="0">
                                    <a:solidFill>
                                      <a:srgbClr val="000000"/>
                                    </a:solidFill>
                                    <a:latin typeface="Cambria Math" panose="02040503050406030204" pitchFamily="18" charset="0"/>
                                    <a:cs typeface="Arial" panose="020B0604020202020204" pitchFamily="34" charset="0"/>
                                  </a:rPr>
                                </m:ctrlPr>
                              </m:naryPr>
                              <m:sub>
                                <m:sSub>
                                  <m:sSubPr>
                                    <m:ctrlPr>
                                      <a:rPr lang="de-DE" sz="2800" b="0" i="1" kern="0" smtClean="0">
                                        <a:solidFill>
                                          <a:srgbClr val="000000"/>
                                        </a:solidFill>
                                        <a:latin typeface="Cambria Math" panose="02040503050406030204" pitchFamily="18" charset="0"/>
                                        <a:cs typeface="Arial" panose="020B0604020202020204" pitchFamily="34" charset="0"/>
                                      </a:rPr>
                                    </m:ctrlPr>
                                  </m:sSubPr>
                                  <m:e>
                                    <m:r>
                                      <a:rPr lang="de-DE" sz="2800" b="0" i="1" kern="0" smtClean="0">
                                        <a:solidFill>
                                          <a:srgbClr val="000000"/>
                                        </a:solidFill>
                                        <a:latin typeface="Cambria Math" panose="02040503050406030204" pitchFamily="18" charset="0"/>
                                        <a:cs typeface="Arial" panose="020B0604020202020204" pitchFamily="34" charset="0"/>
                                      </a:rPr>
                                      <m:t>𝑉</m:t>
                                    </m:r>
                                  </m:e>
                                  <m:sub>
                                    <m:r>
                                      <m:rPr>
                                        <m:sty m:val="p"/>
                                      </m:rPr>
                                      <a:rPr lang="de-DE" sz="2800" b="0" i="0" kern="0" smtClean="0">
                                        <a:solidFill>
                                          <a:srgbClr val="000000"/>
                                        </a:solidFill>
                                        <a:latin typeface="Cambria Math" panose="02040503050406030204" pitchFamily="18" charset="0"/>
                                        <a:cs typeface="Arial" panose="020B0604020202020204" pitchFamily="34" charset="0"/>
                                      </a:rPr>
                                      <m:t>cell</m:t>
                                    </m:r>
                                  </m:sub>
                                </m:sSub>
                              </m:sub>
                              <m:sup/>
                              <m:e>
                                <m:sSub>
                                  <m:sSubPr>
                                    <m:ctrlPr>
                                      <a:rPr lang="de-DE" sz="2800" b="0" i="1" kern="0" smtClean="0">
                                        <a:solidFill>
                                          <a:srgbClr val="000000"/>
                                        </a:solidFill>
                                        <a:latin typeface="Cambria Math" panose="02040503050406030204" pitchFamily="18" charset="0"/>
                                        <a:cs typeface="Arial" panose="020B0604020202020204" pitchFamily="34" charset="0"/>
                                      </a:rPr>
                                    </m:ctrlPr>
                                  </m:sSubPr>
                                  <m:e>
                                    <m:r>
                                      <a:rPr lang="de-DE" sz="2800" b="0" i="1" kern="0" smtClean="0">
                                        <a:solidFill>
                                          <a:srgbClr val="000000"/>
                                        </a:solidFill>
                                        <a:latin typeface="Cambria Math" panose="02040503050406030204" pitchFamily="18" charset="0"/>
                                        <a:cs typeface="Arial" panose="020B0604020202020204" pitchFamily="34" charset="0"/>
                                      </a:rPr>
                                      <m:t>𝑍</m:t>
                                    </m:r>
                                  </m:e>
                                  <m:sub>
                                    <m:r>
                                      <m:rPr>
                                        <m:sty m:val="p"/>
                                      </m:rPr>
                                      <a:rPr lang="de-DE" sz="2800" b="0" i="0" kern="0" smtClean="0">
                                        <a:solidFill>
                                          <a:srgbClr val="000000"/>
                                        </a:solidFill>
                                        <a:latin typeface="Cambria Math" panose="02040503050406030204" pitchFamily="18" charset="0"/>
                                        <a:cs typeface="Arial" panose="020B0604020202020204" pitchFamily="34" charset="0"/>
                                      </a:rPr>
                                      <m:t>h</m:t>
                                    </m:r>
                                  </m:sub>
                                </m:sSub>
                              </m:e>
                            </m:nary>
                            <m:r>
                              <a:rPr lang="de-DE" sz="2800" b="0" i="1" kern="0" smtClean="0">
                                <a:solidFill>
                                  <a:srgbClr val="000000"/>
                                </a:solidFill>
                                <a:latin typeface="Cambria Math" panose="02040503050406030204" pitchFamily="18" charset="0"/>
                                <a:cs typeface="Arial" panose="020B0604020202020204" pitchFamily="34" charset="0"/>
                              </a:rPr>
                              <m:t>𝑑𝑉</m:t>
                            </m:r>
                          </m:e>
                        </m:d>
                      </m:e>
                    </m:func>
                  </m:oMath>
                </a14:m>
                <a:endParaRPr lang="en-US" sz="2800" kern="0" dirty="0">
                  <a:solidFill>
                    <a:srgbClr val="000000"/>
                  </a:solidFill>
                  <a:cs typeface="Arial" panose="020B0604020202020204" pitchFamily="34" charset="0"/>
                </a:endParaRPr>
              </a:p>
            </p:txBody>
          </p:sp>
        </mc:Choice>
        <mc:Fallback xmlns="">
          <p:sp>
            <p:nvSpPr>
              <p:cNvPr id="149" name="Rectangle 4">
                <a:extLst>
                  <a:ext uri="{FF2B5EF4-FFF2-40B4-BE49-F238E27FC236}">
                    <a16:creationId xmlns:a16="http://schemas.microsoft.com/office/drawing/2014/main" id="{8A3FF904-FF8C-4482-B968-0C29146CF8B7}"/>
                  </a:ext>
                </a:extLst>
              </p:cNvPr>
              <p:cNvSpPr>
                <a:spLocks noRot="1" noChangeAspect="1" noMove="1" noResize="1" noEditPoints="1" noAdjustHandles="1" noChangeArrowheads="1" noChangeShapeType="1" noTextEdit="1"/>
              </p:cNvSpPr>
              <p:nvPr/>
            </p:nvSpPr>
            <p:spPr bwMode="auto">
              <a:xfrm>
                <a:off x="1470342" y="32106065"/>
                <a:ext cx="6840000" cy="7475677"/>
              </a:xfrm>
              <a:prstGeom prst="rect">
                <a:avLst/>
              </a:prstGeom>
              <a:blipFill>
                <a:blip r:embed="rId12"/>
                <a:stretch>
                  <a:fillRect l="-1070" t="-1631" b="-4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3" name="Text Box 12">
            <a:extLst>
              <a:ext uri="{FF2B5EF4-FFF2-40B4-BE49-F238E27FC236}">
                <a16:creationId xmlns:a16="http://schemas.microsoft.com/office/drawing/2014/main" id="{E243710C-F624-4ACE-B161-5775BEC7FFB9}"/>
              </a:ext>
            </a:extLst>
          </p:cNvPr>
          <p:cNvSpPr txBox="1">
            <a:spLocks noChangeArrowheads="1"/>
          </p:cNvSpPr>
          <p:nvPr/>
        </p:nvSpPr>
        <p:spPr bwMode="auto">
          <a:xfrm>
            <a:off x="8527127" y="35229798"/>
            <a:ext cx="5845699" cy="462371"/>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4: Mean temporal development of convective cell severity from April to September 2019.</a:t>
            </a:r>
          </a:p>
        </p:txBody>
      </p:sp>
      <p:pic>
        <p:nvPicPr>
          <p:cNvPr id="181" name="Grafik 180">
            <a:extLst>
              <a:ext uri="{FF2B5EF4-FFF2-40B4-BE49-F238E27FC236}">
                <a16:creationId xmlns:a16="http://schemas.microsoft.com/office/drawing/2014/main" id="{0251D04B-214D-44B9-AAA6-F8514F3B4E5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276"/>
          <a:stretch/>
        </p:blipFill>
        <p:spPr>
          <a:xfrm>
            <a:off x="8527126" y="32243717"/>
            <a:ext cx="4882718" cy="2880000"/>
          </a:xfrm>
          <a:prstGeom prst="rect">
            <a:avLst/>
          </a:prstGeom>
        </p:spPr>
      </p:pic>
      <p:sp>
        <p:nvSpPr>
          <p:cNvPr id="182" name="Text Box 3">
            <a:extLst>
              <a:ext uri="{FF2B5EF4-FFF2-40B4-BE49-F238E27FC236}">
                <a16:creationId xmlns:a16="http://schemas.microsoft.com/office/drawing/2014/main" id="{9C2AF452-A599-4B0E-B808-A772C7F2A9FE}"/>
              </a:ext>
            </a:extLst>
          </p:cNvPr>
          <p:cNvSpPr txBox="1">
            <a:spLocks noChangeArrowheads="1"/>
          </p:cNvSpPr>
          <p:nvPr/>
        </p:nvSpPr>
        <p:spPr bwMode="auto">
          <a:xfrm>
            <a:off x="12432286" y="34725742"/>
            <a:ext cx="1102424" cy="429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40000"/>
              </a:spcBef>
              <a:buClr>
                <a:schemeClr val="tx2"/>
              </a:buClr>
              <a:buSzPct val="95000"/>
              <a:buFont typeface="Wingdings" pitchFamily="2" charset="2"/>
              <a:buChar char="è"/>
              <a:defRPr sz="1600">
                <a:solidFill>
                  <a:schemeClr val="tx1"/>
                </a:solidFill>
                <a:latin typeface="Arial" charset="0"/>
              </a:defRPr>
            </a:lvl1pPr>
            <a:lvl2pPr marL="742950" indent="-285750">
              <a:spcBef>
                <a:spcPct val="40000"/>
              </a:spcBef>
              <a:buClr>
                <a:schemeClr val="tx2"/>
              </a:buClr>
              <a:buSzPct val="95000"/>
              <a:buFont typeface="Wingdings" pitchFamily="2" charset="2"/>
              <a:buChar char="è"/>
              <a:defRPr>
                <a:solidFill>
                  <a:schemeClr val="tx1"/>
                </a:solidFill>
                <a:latin typeface="Arial" charset="0"/>
              </a:defRPr>
            </a:lvl2pPr>
            <a:lvl3pPr marL="1143000" indent="-228600">
              <a:spcBef>
                <a:spcPct val="40000"/>
              </a:spcBef>
              <a:buClr>
                <a:schemeClr val="tx2"/>
              </a:buClr>
              <a:buSzPct val="95000"/>
              <a:buFont typeface="Wingdings" pitchFamily="2" charset="2"/>
              <a:buChar char="è"/>
              <a:defRPr>
                <a:solidFill>
                  <a:schemeClr val="tx1"/>
                </a:solidFill>
                <a:latin typeface="Arial" charset="0"/>
              </a:defRPr>
            </a:lvl3pPr>
            <a:lvl4pPr marL="1600200" indent="-228600">
              <a:spcBef>
                <a:spcPct val="40000"/>
              </a:spcBef>
              <a:buClr>
                <a:schemeClr val="tx2"/>
              </a:buClr>
              <a:buSzPct val="95000"/>
              <a:buFont typeface="Wingdings" pitchFamily="2" charset="2"/>
              <a:buChar char="è"/>
              <a:defRPr>
                <a:solidFill>
                  <a:schemeClr val="tx1"/>
                </a:solidFill>
                <a:latin typeface="Arial" charset="0"/>
              </a:defRPr>
            </a:lvl4pPr>
            <a:lvl5pPr marL="2057400" indent="-228600">
              <a:spcBef>
                <a:spcPct val="40000"/>
              </a:spcBef>
              <a:buClr>
                <a:schemeClr val="tx2"/>
              </a:buClr>
              <a:buSzPct val="95000"/>
              <a:buFont typeface="Wingdings" pitchFamily="2" charset="2"/>
              <a:buChar char="è"/>
              <a:defRPr>
                <a:solidFill>
                  <a:schemeClr val="tx1"/>
                </a:solidFill>
                <a:latin typeface="Arial" charset="0"/>
              </a:defRPr>
            </a:lvl5pPr>
            <a:lvl6pPr marL="25146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6pPr>
            <a:lvl7pPr marL="29718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7pPr>
            <a:lvl8pPr marL="34290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8pPr>
            <a:lvl9pPr marL="3886200" indent="-228600" eaLnBrk="0" fontAlgn="base" hangingPunct="0">
              <a:spcBef>
                <a:spcPct val="40000"/>
              </a:spcBef>
              <a:spcAft>
                <a:spcPct val="0"/>
              </a:spcAft>
              <a:buClr>
                <a:schemeClr val="tx2"/>
              </a:buClr>
              <a:buSzPct val="95000"/>
              <a:buFont typeface="Wingdings" pitchFamily="2" charset="2"/>
              <a:buChar char="è"/>
              <a:defRPr>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 typeface="Wingdings" pitchFamily="2" charset="2"/>
              <a:buNone/>
              <a:tabLst/>
              <a:defRPr/>
            </a:pPr>
            <a:r>
              <a:rPr kumimoji="0" lang="en-AU" sz="1200" b="0" i="0" u="none" strike="noStrike" kern="0" cap="none" spc="0" normalizeH="0" baseline="0" dirty="0">
                <a:ln>
                  <a:noFill/>
                </a:ln>
                <a:solidFill>
                  <a:srgbClr val="000000"/>
                </a:solidFill>
                <a:effectLst/>
                <a:uLnTx/>
                <a:uFillTx/>
                <a:latin typeface="Arial" charset="0"/>
              </a:rPr>
              <a:t>Cell lifetimes (min)</a:t>
            </a:r>
            <a:endParaRPr kumimoji="0" lang="en-AU" altLang="de-DE" sz="1200" b="0" i="0" u="none" strike="noStrike" kern="0" cap="none" spc="0" normalizeH="0" baseline="0" dirty="0">
              <a:ln>
                <a:noFill/>
              </a:ln>
              <a:solidFill>
                <a:srgbClr val="000000"/>
              </a:solidFill>
              <a:effectLst/>
              <a:uLnTx/>
              <a:uFillTx/>
              <a:latin typeface="Arial" charset="0"/>
            </a:endParaRPr>
          </a:p>
        </p:txBody>
      </p:sp>
      <mc:AlternateContent xmlns:mc="http://schemas.openxmlformats.org/markup-compatibility/2006" xmlns:a14="http://schemas.microsoft.com/office/drawing/2010/main">
        <mc:Choice Requires="a14">
          <p:graphicFrame>
            <p:nvGraphicFramePr>
              <p:cNvPr id="185" name="Inhaltsplatzhalter 6">
                <a:extLst>
                  <a:ext uri="{FF2B5EF4-FFF2-40B4-BE49-F238E27FC236}">
                    <a16:creationId xmlns:a16="http://schemas.microsoft.com/office/drawing/2014/main" id="{06758F90-488D-4E60-AA24-F90564539F9C}"/>
                  </a:ext>
                </a:extLst>
              </p:cNvPr>
              <p:cNvGraphicFramePr>
                <a:graphicFrameLocks/>
              </p:cNvGraphicFramePr>
              <p:nvPr>
                <p:extLst>
                  <p:ext uri="{D42A27DB-BD31-4B8C-83A1-F6EECF244321}">
                    <p14:modId xmlns:p14="http://schemas.microsoft.com/office/powerpoint/2010/main" val="1300744585"/>
                  </p:ext>
                </p:extLst>
              </p:nvPr>
            </p:nvGraphicFramePr>
            <p:xfrm>
              <a:off x="9586509" y="37532260"/>
              <a:ext cx="5034943" cy="1965960"/>
            </p:xfrm>
            <a:graphic>
              <a:graphicData uri="http://schemas.openxmlformats.org/drawingml/2006/table">
                <a:tbl>
                  <a:tblPr firstRow="1" firstCol="1" bandRow="1"/>
                  <a:tblGrid>
                    <a:gridCol w="1609586">
                      <a:extLst>
                        <a:ext uri="{9D8B030D-6E8A-4147-A177-3AD203B41FA5}">
                          <a16:colId xmlns:a16="http://schemas.microsoft.com/office/drawing/2014/main" val="382461612"/>
                        </a:ext>
                      </a:extLst>
                    </a:gridCol>
                    <a:gridCol w="1769357">
                      <a:extLst>
                        <a:ext uri="{9D8B030D-6E8A-4147-A177-3AD203B41FA5}">
                          <a16:colId xmlns:a16="http://schemas.microsoft.com/office/drawing/2014/main" val="2780416967"/>
                        </a:ext>
                      </a:extLst>
                    </a:gridCol>
                    <a:gridCol w="1656000">
                      <a:extLst>
                        <a:ext uri="{9D8B030D-6E8A-4147-A177-3AD203B41FA5}">
                          <a16:colId xmlns:a16="http://schemas.microsoft.com/office/drawing/2014/main" val="1627902128"/>
                        </a:ext>
                      </a:extLst>
                    </a:gridCol>
                  </a:tblGrid>
                  <a:tr h="288000">
                    <a:tc>
                      <a:txBody>
                        <a:bodyPr/>
                        <a:lstStyle/>
                        <a:p>
                          <a:pPr marL="0" marR="0" lvl="0" indent="0" algn="ctr" defTabSz="4176431" rtl="0" eaLnBrk="1" fontAlgn="auto" latinLnBrk="0" hangingPunct="1">
                            <a:lnSpc>
                              <a:spcPct val="107000"/>
                            </a:lnSpc>
                            <a:spcBef>
                              <a:spcPts val="0"/>
                            </a:spcBef>
                            <a:spcAft>
                              <a:spcPts val="0"/>
                            </a:spcAft>
                            <a:buClrTx/>
                            <a:buSzTx/>
                            <a:buFontTx/>
                            <a:buNone/>
                            <a:tabLst/>
                            <a:defRPr/>
                          </a:pPr>
                          <a:r>
                            <a:rPr lang="en-US" sz="2600" b="1" noProof="0" dirty="0">
                              <a:solidFill>
                                <a:schemeClr val="bg1"/>
                              </a:solidFill>
                              <a:effectLst/>
                              <a:latin typeface="+mn-lt"/>
                            </a:rPr>
                            <a:t>Severity</a:t>
                          </a:r>
                          <a:endParaRPr lang="en-US" sz="2600" b="1" noProof="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noProof="0" dirty="0">
                              <a:effectLst/>
                            </a:rPr>
                            <a:t>Category</a:t>
                          </a:r>
                          <a:endParaRPr lang="en-US" sz="2600" noProof="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noProof="0" dirty="0">
                              <a:effectLst/>
                            </a:rPr>
                            <a:t>Meaning</a:t>
                          </a:r>
                          <a:endParaRPr lang="en-US" sz="2600" noProof="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877929427"/>
                      </a:ext>
                    </a:extLst>
                  </a:tr>
                  <a:tr h="288000">
                    <a:tc>
                      <a:txBody>
                        <a:bodyPr/>
                        <a:lstStyle/>
                        <a:p>
                          <a:pPr algn="ctr">
                            <a:lnSpc>
                              <a:spcPct val="107000"/>
                            </a:lnSpc>
                            <a:spcAft>
                              <a:spcPts val="0"/>
                            </a:spcAft>
                          </a:pPr>
                          <a:r>
                            <a:rPr lang="en-US" sz="2600" dirty="0">
                              <a:solidFill>
                                <a:schemeClr val="tx1"/>
                              </a:solidFill>
                              <a:effectLst/>
                              <a:latin typeface="+mn-lt"/>
                              <a:ea typeface="Calibri" panose="020F0502020204030204" pitchFamily="34" charset="0"/>
                              <a:cs typeface="Times New Roman" panose="02020603050405020304" pitchFamily="18" charset="0"/>
                            </a:rPr>
                            <a:t>0 – 0.5</a:t>
                          </a:r>
                        </a:p>
                      </a:txBody>
                      <a:tcPr marL="68580" marR="6858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dirty="0">
                              <a:solidFill>
                                <a:schemeClr val="tx1"/>
                              </a:solidFill>
                              <a:effectLst/>
                            </a:rPr>
                            <a:t>0</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2600" dirty="0">
                              <a:effectLst/>
                            </a:rPr>
                            <a:t>weak</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6013995"/>
                      </a:ext>
                    </a:extLst>
                  </a:tr>
                  <a:tr h="288000">
                    <a:tc>
                      <a:txBody>
                        <a:bodyPr/>
                        <a:lstStyle/>
                        <a:p>
                          <a:pPr algn="ctr">
                            <a:lnSpc>
                              <a:spcPct val="107000"/>
                            </a:lnSpc>
                            <a:spcAft>
                              <a:spcPts val="0"/>
                            </a:spcAft>
                          </a:pPr>
                          <a:r>
                            <a:rPr lang="en-US" sz="2600" dirty="0">
                              <a:solidFill>
                                <a:schemeClr val="tx1"/>
                              </a:solidFill>
                              <a:effectLst/>
                              <a:latin typeface="+mn-lt"/>
                              <a:ea typeface="Calibri" panose="020F0502020204030204" pitchFamily="34" charset="0"/>
                              <a:cs typeface="Times New Roman" panose="02020603050405020304" pitchFamily="18" charset="0"/>
                            </a:rPr>
                            <a:t>0.5 – 1.5</a:t>
                          </a: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dirty="0">
                              <a:solidFill>
                                <a:schemeClr val="tx1"/>
                              </a:solidFill>
                              <a:effectLst/>
                            </a:rPr>
                            <a:t>1</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2600" dirty="0">
                              <a:effectLst/>
                            </a:rPr>
                            <a:t>moderate</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93535705"/>
                      </a:ext>
                    </a:extLst>
                  </a:tr>
                  <a:tr h="288000">
                    <a:tc>
                      <a:txBody>
                        <a:bodyPr/>
                        <a:lstStyle/>
                        <a:p>
                          <a:pPr algn="ctr">
                            <a:lnSpc>
                              <a:spcPct val="107000"/>
                            </a:lnSpc>
                            <a:spcAft>
                              <a:spcPts val="0"/>
                            </a:spcAft>
                          </a:pPr>
                          <a:r>
                            <a:rPr lang="en-US" sz="2600" dirty="0">
                              <a:solidFill>
                                <a:schemeClr val="tx1"/>
                              </a:solidFill>
                              <a:effectLst/>
                              <a:latin typeface="+mn-lt"/>
                              <a:ea typeface="Calibri" panose="020F0502020204030204" pitchFamily="34" charset="0"/>
                              <a:cs typeface="Times New Roman" panose="02020603050405020304" pitchFamily="18" charset="0"/>
                            </a:rPr>
                            <a:t>1.5 – 2.5</a:t>
                          </a: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dirty="0">
                              <a:solidFill>
                                <a:schemeClr val="tx1"/>
                              </a:solidFill>
                              <a:effectLst/>
                            </a:rPr>
                            <a:t>2</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2600" dirty="0">
                              <a:effectLst/>
                            </a:rPr>
                            <a:t>severe</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4105246"/>
                      </a:ext>
                    </a:extLst>
                  </a:tr>
                  <a:tr h="288000">
                    <a:tc>
                      <a:txBody>
                        <a:bodyPr/>
                        <a:lstStyle/>
                        <a:p>
                          <a:pPr algn="ctr">
                            <a:lnSpc>
                              <a:spcPct val="107000"/>
                            </a:lnSpc>
                            <a:spcAft>
                              <a:spcPts val="0"/>
                            </a:spcAft>
                          </a:pPr>
                          <a14:m>
                            <m:oMath xmlns:m="http://schemas.openxmlformats.org/officeDocument/2006/math">
                              <m:r>
                                <a:rPr lang="de-DE" sz="26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600" dirty="0">
                              <a:solidFill>
                                <a:schemeClr val="tx1"/>
                              </a:solidFill>
                              <a:effectLst/>
                              <a:latin typeface="+mn-lt"/>
                              <a:ea typeface="Calibri" panose="020F0502020204030204" pitchFamily="34" charset="0"/>
                              <a:cs typeface="Times New Roman" panose="02020603050405020304" pitchFamily="18" charset="0"/>
                            </a:rPr>
                            <a:t> 2.5</a:t>
                          </a: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00FF"/>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de-DE" sz="2600" dirty="0">
                              <a:solidFill>
                                <a:schemeClr val="tx1"/>
                              </a:solidFill>
                              <a:effectLst/>
                            </a:rPr>
                            <a:t>3</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de-DE" sz="2600" dirty="0">
                              <a:effectLst/>
                            </a:rPr>
                            <a:t>extreme</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FF"/>
                        </a:solidFill>
                      </a:tcPr>
                    </a:tc>
                    <a:extLst>
                      <a:ext uri="{0D108BD9-81ED-4DB2-BD59-A6C34878D82A}">
                        <a16:rowId xmlns:a16="http://schemas.microsoft.com/office/drawing/2014/main" val="2050053860"/>
                      </a:ext>
                    </a:extLst>
                  </a:tr>
                </a:tbl>
              </a:graphicData>
            </a:graphic>
          </p:graphicFrame>
        </mc:Choice>
        <mc:Fallback xmlns="">
          <p:graphicFrame>
            <p:nvGraphicFramePr>
              <p:cNvPr id="185" name="Inhaltsplatzhalter 6">
                <a:extLst>
                  <a:ext uri="{FF2B5EF4-FFF2-40B4-BE49-F238E27FC236}">
                    <a16:creationId xmlns:a16="http://schemas.microsoft.com/office/drawing/2014/main" id="{06758F90-488D-4E60-AA24-F90564539F9C}"/>
                  </a:ext>
                </a:extLst>
              </p:cNvPr>
              <p:cNvGraphicFramePr>
                <a:graphicFrameLocks/>
              </p:cNvGraphicFramePr>
              <p:nvPr>
                <p:extLst>
                  <p:ext uri="{D42A27DB-BD31-4B8C-83A1-F6EECF244321}">
                    <p14:modId xmlns:p14="http://schemas.microsoft.com/office/powerpoint/2010/main" val="1300744585"/>
                  </p:ext>
                </p:extLst>
              </p:nvPr>
            </p:nvGraphicFramePr>
            <p:xfrm>
              <a:off x="9586509" y="37532260"/>
              <a:ext cx="5034943" cy="1965960"/>
            </p:xfrm>
            <a:graphic>
              <a:graphicData uri="http://schemas.openxmlformats.org/drawingml/2006/table">
                <a:tbl>
                  <a:tblPr firstRow="1" firstCol="1" bandRow="1"/>
                  <a:tblGrid>
                    <a:gridCol w="1609586">
                      <a:extLst>
                        <a:ext uri="{9D8B030D-6E8A-4147-A177-3AD203B41FA5}">
                          <a16:colId xmlns:a16="http://schemas.microsoft.com/office/drawing/2014/main" val="382461612"/>
                        </a:ext>
                      </a:extLst>
                    </a:gridCol>
                    <a:gridCol w="1769357">
                      <a:extLst>
                        <a:ext uri="{9D8B030D-6E8A-4147-A177-3AD203B41FA5}">
                          <a16:colId xmlns:a16="http://schemas.microsoft.com/office/drawing/2014/main" val="2780416967"/>
                        </a:ext>
                      </a:extLst>
                    </a:gridCol>
                    <a:gridCol w="1656000">
                      <a:extLst>
                        <a:ext uri="{9D8B030D-6E8A-4147-A177-3AD203B41FA5}">
                          <a16:colId xmlns:a16="http://schemas.microsoft.com/office/drawing/2014/main" val="1627902128"/>
                        </a:ext>
                      </a:extLst>
                    </a:gridCol>
                  </a:tblGrid>
                  <a:tr h="393192">
                    <a:tc>
                      <a:txBody>
                        <a:bodyPr/>
                        <a:lstStyle/>
                        <a:p>
                          <a:pPr marL="0" marR="0" lvl="0" indent="0" algn="ctr" defTabSz="4176431" rtl="0" eaLnBrk="1" fontAlgn="auto" latinLnBrk="0" hangingPunct="1">
                            <a:lnSpc>
                              <a:spcPct val="107000"/>
                            </a:lnSpc>
                            <a:spcBef>
                              <a:spcPts val="0"/>
                            </a:spcBef>
                            <a:spcAft>
                              <a:spcPts val="0"/>
                            </a:spcAft>
                            <a:buClrTx/>
                            <a:buSzTx/>
                            <a:buFontTx/>
                            <a:buNone/>
                            <a:tabLst/>
                            <a:defRPr/>
                          </a:pPr>
                          <a:r>
                            <a:rPr lang="en-US" sz="2600" b="1" noProof="0" dirty="0">
                              <a:solidFill>
                                <a:schemeClr val="bg1"/>
                              </a:solidFill>
                              <a:effectLst/>
                              <a:latin typeface="+mn-lt"/>
                            </a:rPr>
                            <a:t>Severity</a:t>
                          </a:r>
                          <a:endParaRPr lang="en-US" sz="2600" b="1" noProof="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noProof="0" dirty="0">
                              <a:effectLst/>
                            </a:rPr>
                            <a:t>Category</a:t>
                          </a:r>
                          <a:endParaRPr lang="en-US" sz="2600" noProof="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noProof="0" dirty="0">
                              <a:effectLst/>
                            </a:rPr>
                            <a:t>Meaning</a:t>
                          </a:r>
                          <a:endParaRPr lang="en-US" sz="2600" noProof="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extLst>
                      <a:ext uri="{0D108BD9-81ED-4DB2-BD59-A6C34878D82A}">
                        <a16:rowId xmlns:a16="http://schemas.microsoft.com/office/drawing/2014/main" val="877929427"/>
                      </a:ext>
                    </a:extLst>
                  </a:tr>
                  <a:tr h="393192">
                    <a:tc>
                      <a:txBody>
                        <a:bodyPr/>
                        <a:lstStyle/>
                        <a:p>
                          <a:pPr algn="ctr">
                            <a:lnSpc>
                              <a:spcPct val="107000"/>
                            </a:lnSpc>
                            <a:spcAft>
                              <a:spcPts val="0"/>
                            </a:spcAft>
                          </a:pPr>
                          <a:r>
                            <a:rPr lang="en-US" sz="2600" dirty="0">
                              <a:solidFill>
                                <a:schemeClr val="tx1"/>
                              </a:solidFill>
                              <a:effectLst/>
                              <a:latin typeface="+mn-lt"/>
                              <a:ea typeface="Calibri" panose="020F0502020204030204" pitchFamily="34" charset="0"/>
                              <a:cs typeface="Times New Roman" panose="02020603050405020304" pitchFamily="18" charset="0"/>
                            </a:rPr>
                            <a:t>0 – 0.5</a:t>
                          </a:r>
                        </a:p>
                      </a:txBody>
                      <a:tcPr marL="68580" marR="68580" marT="0" marB="0" anchor="ctr">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dirty="0">
                              <a:solidFill>
                                <a:schemeClr val="tx1"/>
                              </a:solidFill>
                              <a:effectLst/>
                            </a:rPr>
                            <a:t>0</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2600" dirty="0">
                              <a:effectLst/>
                            </a:rPr>
                            <a:t>weak</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246013995"/>
                      </a:ext>
                    </a:extLst>
                  </a:tr>
                  <a:tr h="393192">
                    <a:tc>
                      <a:txBody>
                        <a:bodyPr/>
                        <a:lstStyle/>
                        <a:p>
                          <a:pPr algn="ctr">
                            <a:lnSpc>
                              <a:spcPct val="107000"/>
                            </a:lnSpc>
                            <a:spcAft>
                              <a:spcPts val="0"/>
                            </a:spcAft>
                          </a:pPr>
                          <a:r>
                            <a:rPr lang="en-US" sz="2600" dirty="0">
                              <a:solidFill>
                                <a:schemeClr val="tx1"/>
                              </a:solidFill>
                              <a:effectLst/>
                              <a:latin typeface="+mn-lt"/>
                              <a:ea typeface="Calibri" panose="020F0502020204030204" pitchFamily="34" charset="0"/>
                              <a:cs typeface="Times New Roman" panose="02020603050405020304" pitchFamily="18" charset="0"/>
                            </a:rPr>
                            <a:t>0.5 – 1.5</a:t>
                          </a: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dirty="0">
                              <a:solidFill>
                                <a:schemeClr val="tx1"/>
                              </a:solidFill>
                              <a:effectLst/>
                            </a:rPr>
                            <a:t>1</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2600" dirty="0">
                              <a:effectLst/>
                            </a:rPr>
                            <a:t>moderate</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393535705"/>
                      </a:ext>
                    </a:extLst>
                  </a:tr>
                  <a:tr h="393192">
                    <a:tc>
                      <a:txBody>
                        <a:bodyPr/>
                        <a:lstStyle/>
                        <a:p>
                          <a:pPr algn="ctr">
                            <a:lnSpc>
                              <a:spcPct val="107000"/>
                            </a:lnSpc>
                            <a:spcAft>
                              <a:spcPts val="0"/>
                            </a:spcAft>
                          </a:pPr>
                          <a:r>
                            <a:rPr lang="en-US" sz="2600" dirty="0">
                              <a:solidFill>
                                <a:schemeClr val="tx1"/>
                              </a:solidFill>
                              <a:effectLst/>
                              <a:latin typeface="+mn-lt"/>
                              <a:ea typeface="Calibri" panose="020F0502020204030204" pitchFamily="34" charset="0"/>
                              <a:cs typeface="Times New Roman" panose="02020603050405020304" pitchFamily="18" charset="0"/>
                            </a:rPr>
                            <a:t>1.5 – 2.5</a:t>
                          </a:r>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en-US" sz="2600" dirty="0">
                              <a:solidFill>
                                <a:schemeClr val="tx1"/>
                              </a:solidFill>
                              <a:effectLst/>
                            </a:rPr>
                            <a:t>2</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en-US" sz="2600" dirty="0">
                              <a:effectLst/>
                            </a:rPr>
                            <a:t>severe</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264105246"/>
                      </a:ext>
                    </a:extLst>
                  </a:tr>
                  <a:tr h="393192">
                    <a:tc>
                      <a:txBody>
                        <a:bodyPr/>
                        <a:lstStyle/>
                        <a:p>
                          <a:endParaRPr lang="en-US"/>
                        </a:p>
                      </a:txBody>
                      <a:tcPr marL="68580" marR="68580"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blipFill>
                          <a:blip r:embed="rId13"/>
                          <a:stretch>
                            <a:fillRect l="-379" t="-424615" r="-214773" b="-49231"/>
                          </a:stretch>
                        </a:blip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lnSpc>
                              <a:spcPct val="107000"/>
                            </a:lnSpc>
                            <a:spcAft>
                              <a:spcPts val="0"/>
                            </a:spcAft>
                          </a:pPr>
                          <a:r>
                            <a:rPr lang="de-DE" sz="2600" dirty="0">
                              <a:solidFill>
                                <a:schemeClr val="tx1"/>
                              </a:solidFill>
                              <a:effectLst/>
                            </a:rPr>
                            <a:t>3</a:t>
                          </a:r>
                          <a:endParaRPr lang="en-US" sz="2600" dirty="0">
                            <a:solidFill>
                              <a:schemeClr val="tx1"/>
                            </a:solidFill>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lnSpc>
                              <a:spcPct val="107000"/>
                            </a:lnSpc>
                            <a:spcAft>
                              <a:spcPts val="0"/>
                            </a:spcAft>
                          </a:pPr>
                          <a:r>
                            <a:rPr lang="de-DE" sz="2600" dirty="0">
                              <a:effectLst/>
                            </a:rPr>
                            <a:t>extreme</a:t>
                          </a:r>
                          <a:endParaRPr lang="en-US" sz="2600" dirty="0">
                            <a:effectLst/>
                            <a:latin typeface="Helvetica"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00FF"/>
                        </a:solidFill>
                      </a:tcPr>
                    </a:tc>
                    <a:extLst>
                      <a:ext uri="{0D108BD9-81ED-4DB2-BD59-A6C34878D82A}">
                        <a16:rowId xmlns:a16="http://schemas.microsoft.com/office/drawing/2014/main" val="2050053860"/>
                      </a:ext>
                    </a:extLst>
                  </a:tr>
                </a:tbl>
              </a:graphicData>
            </a:graphic>
          </p:graphicFrame>
        </mc:Fallback>
      </mc:AlternateContent>
      <p:grpSp>
        <p:nvGrpSpPr>
          <p:cNvPr id="29" name="Gruppieren 28">
            <a:extLst>
              <a:ext uri="{FF2B5EF4-FFF2-40B4-BE49-F238E27FC236}">
                <a16:creationId xmlns:a16="http://schemas.microsoft.com/office/drawing/2014/main" id="{DA74DCA9-73A5-4620-8F70-6B2D35991227}"/>
              </a:ext>
            </a:extLst>
          </p:cNvPr>
          <p:cNvGrpSpPr/>
          <p:nvPr/>
        </p:nvGrpSpPr>
        <p:grpSpPr>
          <a:xfrm>
            <a:off x="8431733" y="35785397"/>
            <a:ext cx="6189719" cy="1561346"/>
            <a:chOff x="8431733" y="35741853"/>
            <a:chExt cx="6189719" cy="1561346"/>
          </a:xfrm>
        </p:grpSpPr>
        <p:sp>
          <p:nvSpPr>
            <p:cNvPr id="87" name="Rectangle 4">
              <a:extLst>
                <a:ext uri="{FF2B5EF4-FFF2-40B4-BE49-F238E27FC236}">
                  <a16:creationId xmlns:a16="http://schemas.microsoft.com/office/drawing/2014/main" id="{8951224D-58EB-426D-BEB1-35B9A306170B}"/>
                </a:ext>
              </a:extLst>
            </p:cNvPr>
            <p:cNvSpPr>
              <a:spLocks noChangeArrowheads="1"/>
            </p:cNvSpPr>
            <p:nvPr/>
          </p:nvSpPr>
          <p:spPr bwMode="auto">
            <a:xfrm>
              <a:off x="8472195" y="35741853"/>
              <a:ext cx="6149257" cy="1561346"/>
            </a:xfrm>
            <a:prstGeom prst="rect">
              <a:avLst/>
            </a:prstGeom>
            <a:solidFill>
              <a:schemeClr val="tx2"/>
            </a:solidFill>
            <a:ln>
              <a:noFill/>
            </a:ln>
          </p:spPr>
          <p:txBody>
            <a:bodyPr wrap="square" lIns="0" tIns="0" rIns="0" bIns="0">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63550" indent="-292100" eaLnBrk="1" hangingPunct="1">
                <a:lnSpc>
                  <a:spcPts val="4000"/>
                </a:lnSpc>
                <a:spcBef>
                  <a:spcPts val="0"/>
                </a:spcBef>
                <a:buClr>
                  <a:schemeClr val="accent1"/>
                </a:buClr>
                <a:buSzPct val="105000"/>
                <a:buFont typeface="Arial" panose="020B0604020202020204" pitchFamily="34" charset="0"/>
                <a:buChar char="•"/>
                <a:defRPr/>
              </a:pPr>
              <a:endParaRPr lang="en-GB" altLang="de-DE" sz="3200" dirty="0"/>
            </a:p>
          </p:txBody>
        </p:sp>
        <p:sp>
          <p:nvSpPr>
            <p:cNvPr id="5" name="Textfeld 4">
              <a:extLst>
                <a:ext uri="{FF2B5EF4-FFF2-40B4-BE49-F238E27FC236}">
                  <a16:creationId xmlns:a16="http://schemas.microsoft.com/office/drawing/2014/main" id="{8617B521-A7F9-4720-B49B-EDB29ABA88DE}"/>
                </a:ext>
              </a:extLst>
            </p:cNvPr>
            <p:cNvSpPr txBox="1"/>
            <p:nvPr/>
          </p:nvSpPr>
          <p:spPr>
            <a:xfrm>
              <a:off x="9219806" y="36760460"/>
              <a:ext cx="3664110" cy="523220"/>
            </a:xfrm>
            <a:prstGeom prst="rect">
              <a:avLst/>
            </a:prstGeom>
            <a:noFill/>
          </p:spPr>
          <p:txBody>
            <a:bodyPr wrap="square" rtlCol="0">
              <a:spAutoFit/>
            </a:bodyPr>
            <a:lstStyle/>
            <a:p>
              <a:r>
                <a:rPr lang="de-DE" sz="2800" dirty="0">
                  <a:latin typeface="+mn-lt"/>
                </a:rPr>
                <a:t>max. and </a:t>
              </a:r>
              <a:r>
                <a:rPr lang="en-US" sz="2800" dirty="0" err="1">
                  <a:latin typeface="+mn-lt"/>
                </a:rPr>
                <a:t>init.</a:t>
              </a:r>
              <a:r>
                <a:rPr lang="en-US" sz="2800" dirty="0">
                  <a:latin typeface="+mn-lt"/>
                </a:rPr>
                <a:t> severity</a:t>
              </a:r>
            </a:p>
          </p:txBody>
        </p:sp>
        <p:sp>
          <p:nvSpPr>
            <p:cNvPr id="6" name="Geschweifte Klammer links 5">
              <a:extLst>
                <a:ext uri="{FF2B5EF4-FFF2-40B4-BE49-F238E27FC236}">
                  <a16:creationId xmlns:a16="http://schemas.microsoft.com/office/drawing/2014/main" id="{6C64DB49-1007-4108-B17F-26D8C3D0736D}"/>
                </a:ext>
              </a:extLst>
            </p:cNvPr>
            <p:cNvSpPr/>
            <p:nvPr/>
          </p:nvSpPr>
          <p:spPr>
            <a:xfrm rot="16200000">
              <a:off x="10866649" y="36201947"/>
              <a:ext cx="375565" cy="940846"/>
            </a:xfrm>
            <a:prstGeom prst="leftBrace">
              <a:avLst/>
            </a:prstGeom>
            <a:ln w="38100">
              <a:solidFill>
                <a:srgbClr val="2D4B9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feld 89">
              <a:extLst>
                <a:ext uri="{FF2B5EF4-FFF2-40B4-BE49-F238E27FC236}">
                  <a16:creationId xmlns:a16="http://schemas.microsoft.com/office/drawing/2014/main" id="{033AAAFE-764B-4CFF-BBD3-F31DF502DF76}"/>
                </a:ext>
              </a:extLst>
            </p:cNvPr>
            <p:cNvSpPr txBox="1"/>
            <p:nvPr/>
          </p:nvSpPr>
          <p:spPr>
            <a:xfrm>
              <a:off x="13022285" y="36757218"/>
              <a:ext cx="1459176" cy="523220"/>
            </a:xfrm>
            <a:prstGeom prst="rect">
              <a:avLst/>
            </a:prstGeom>
            <a:noFill/>
          </p:spPr>
          <p:txBody>
            <a:bodyPr wrap="square" rtlCol="0">
              <a:spAutoFit/>
            </a:bodyPr>
            <a:lstStyle/>
            <a:p>
              <a:r>
                <a:rPr lang="en-US" sz="2800" dirty="0">
                  <a:latin typeface="+mn-lt"/>
                </a:rPr>
                <a:t>lifetime</a:t>
              </a:r>
            </a:p>
          </p:txBody>
        </p:sp>
        <p:cxnSp>
          <p:nvCxnSpPr>
            <p:cNvPr id="10" name="Gerade Verbindung mit Pfeil 9">
              <a:extLst>
                <a:ext uri="{FF2B5EF4-FFF2-40B4-BE49-F238E27FC236}">
                  <a16:creationId xmlns:a16="http://schemas.microsoft.com/office/drawing/2014/main" id="{D8346269-35DD-409D-A6EA-07D48A09C9A9}"/>
                </a:ext>
              </a:extLst>
            </p:cNvPr>
            <p:cNvCxnSpPr>
              <a:cxnSpLocks/>
            </p:cNvCxnSpPr>
            <p:nvPr/>
          </p:nvCxnSpPr>
          <p:spPr>
            <a:xfrm flipH="1" flipV="1">
              <a:off x="13194842" y="36622028"/>
              <a:ext cx="410188" cy="2298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292F52AF-C362-4634-9B61-2AF83D42C156}"/>
                    </a:ext>
                  </a:extLst>
                </p:cNvPr>
                <p:cNvSpPr txBox="1"/>
                <p:nvPr/>
              </p:nvSpPr>
              <p:spPr>
                <a:xfrm>
                  <a:off x="8431733" y="35741853"/>
                  <a:ext cx="5823517" cy="9768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2800" b="0" i="1" smtClean="0">
                            <a:latin typeface="Cambria Math" panose="02040503050406030204" pitchFamily="18" charset="0"/>
                          </a:rPr>
                          <m:t>𝑆</m:t>
                        </m:r>
                        <m:d>
                          <m:dPr>
                            <m:ctrlPr>
                              <a:rPr lang="de-DE" sz="2800" b="0" i="1" smtClean="0">
                                <a:latin typeface="Cambria Math" panose="02040503050406030204" pitchFamily="18" charset="0"/>
                              </a:rPr>
                            </m:ctrlPr>
                          </m:dPr>
                          <m:e>
                            <m:r>
                              <a:rPr lang="de-DE" sz="2800" b="0" i="1" smtClean="0">
                                <a:latin typeface="Cambria Math" panose="02040503050406030204" pitchFamily="18" charset="0"/>
                              </a:rPr>
                              <m:t>𝑡</m:t>
                            </m:r>
                          </m:e>
                        </m:d>
                        <m:r>
                          <a:rPr lang="de-DE" sz="2800" b="0" i="1" smtClean="0">
                            <a:latin typeface="Cambria Math" panose="02040503050406030204" pitchFamily="18" charset="0"/>
                          </a:rPr>
                          <m:t>=−4</m:t>
                        </m:r>
                        <m:d>
                          <m:dPr>
                            <m:ctrlPr>
                              <a:rPr lang="de-DE" sz="2800" b="0" i="1" smtClean="0">
                                <a:latin typeface="Cambria Math" panose="02040503050406030204" pitchFamily="18" charset="0"/>
                              </a:rPr>
                            </m:ctrlPr>
                          </m:dPr>
                          <m:e>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𝑆</m:t>
                                </m:r>
                              </m:e>
                              <m:sub>
                                <m:r>
                                  <m:rPr>
                                    <m:sty m:val="p"/>
                                  </m:rPr>
                                  <a:rPr lang="de-DE" sz="2800" b="0" i="0" smtClean="0">
                                    <a:latin typeface="Cambria Math" panose="02040503050406030204" pitchFamily="18" charset="0"/>
                                  </a:rPr>
                                  <m:t>max</m:t>
                                </m:r>
                              </m:sub>
                            </m:sSub>
                            <m:r>
                              <a:rPr lang="de-DE" sz="2800" b="0" i="1" smtClean="0">
                                <a:latin typeface="Cambria Math" panose="02040503050406030204" pitchFamily="18" charset="0"/>
                              </a:rPr>
                              <m:t>−</m:t>
                            </m:r>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𝑆</m:t>
                                </m:r>
                              </m:e>
                              <m:sub>
                                <m:r>
                                  <a:rPr lang="de-DE" sz="2800" b="0" i="1" smtClean="0">
                                    <a:latin typeface="Cambria Math" panose="02040503050406030204" pitchFamily="18" charset="0"/>
                                  </a:rPr>
                                  <m:t>0</m:t>
                                </m:r>
                              </m:sub>
                            </m:sSub>
                          </m:e>
                        </m:d>
                        <m:d>
                          <m:dPr>
                            <m:ctrlPr>
                              <a:rPr lang="de-DE" sz="2800" b="0" i="1" smtClean="0">
                                <a:latin typeface="Cambria Math" panose="02040503050406030204" pitchFamily="18" charset="0"/>
                              </a:rPr>
                            </m:ctrlPr>
                          </m:dPr>
                          <m:e>
                            <m:f>
                              <m:fPr>
                                <m:ctrlPr>
                                  <a:rPr lang="de-DE" sz="2800" b="0" i="1" smtClean="0">
                                    <a:latin typeface="Cambria Math" panose="02040503050406030204" pitchFamily="18" charset="0"/>
                                  </a:rPr>
                                </m:ctrlPr>
                              </m:fPr>
                              <m:num>
                                <m:sSup>
                                  <m:sSupPr>
                                    <m:ctrlPr>
                                      <a:rPr lang="de-DE" sz="2800" b="0" i="1" smtClean="0">
                                        <a:latin typeface="Cambria Math" panose="02040503050406030204" pitchFamily="18" charset="0"/>
                                      </a:rPr>
                                    </m:ctrlPr>
                                  </m:sSupPr>
                                  <m:e>
                                    <m:r>
                                      <a:rPr lang="de-DE" sz="2800" b="0" i="1" smtClean="0">
                                        <a:latin typeface="Cambria Math" panose="02040503050406030204" pitchFamily="18" charset="0"/>
                                      </a:rPr>
                                      <m:t>𝑡</m:t>
                                    </m:r>
                                  </m:e>
                                  <m:sup>
                                    <m:r>
                                      <a:rPr lang="de-DE" sz="2800" b="0" i="1" smtClean="0">
                                        <a:latin typeface="Cambria Math" panose="02040503050406030204" pitchFamily="18" charset="0"/>
                                      </a:rPr>
                                      <m:t>2</m:t>
                                    </m:r>
                                  </m:sup>
                                </m:sSup>
                              </m:num>
                              <m:den>
                                <m:sSubSup>
                                  <m:sSubSupPr>
                                    <m:ctrlPr>
                                      <a:rPr lang="de-DE" sz="2800" b="0" i="1" smtClean="0">
                                        <a:latin typeface="Cambria Math" panose="02040503050406030204" pitchFamily="18" charset="0"/>
                                      </a:rPr>
                                    </m:ctrlPr>
                                  </m:sSubSupPr>
                                  <m:e>
                                    <m:r>
                                      <a:rPr lang="de-DE" sz="2800" b="0" i="1" smtClean="0">
                                        <a:latin typeface="Cambria Math" panose="02040503050406030204" pitchFamily="18" charset="0"/>
                                      </a:rPr>
                                      <m:t>𝜏</m:t>
                                    </m:r>
                                  </m:e>
                                  <m:sub>
                                    <m:r>
                                      <a:rPr lang="de-DE" sz="2800" b="0" i="1" smtClean="0">
                                        <a:latin typeface="Cambria Math" panose="02040503050406030204" pitchFamily="18" charset="0"/>
                                      </a:rPr>
                                      <m:t>𝑙</m:t>
                                    </m:r>
                                  </m:sub>
                                  <m:sup>
                                    <m:r>
                                      <a:rPr lang="de-DE" sz="2800" b="0" i="1" smtClean="0">
                                        <a:latin typeface="Cambria Math" panose="02040503050406030204" pitchFamily="18" charset="0"/>
                                      </a:rPr>
                                      <m:t>2</m:t>
                                    </m:r>
                                  </m:sup>
                                </m:sSubSup>
                              </m:den>
                            </m:f>
                            <m:r>
                              <a:rPr lang="de-DE" sz="2800" b="0" i="1" smtClean="0">
                                <a:latin typeface="Cambria Math" panose="02040503050406030204" pitchFamily="18" charset="0"/>
                              </a:rPr>
                              <m:t>−</m:t>
                            </m:r>
                            <m:f>
                              <m:fPr>
                                <m:ctrlPr>
                                  <a:rPr lang="de-DE" sz="2800" b="0" i="1" smtClean="0">
                                    <a:latin typeface="Cambria Math" panose="02040503050406030204" pitchFamily="18" charset="0"/>
                                  </a:rPr>
                                </m:ctrlPr>
                              </m:fPr>
                              <m:num>
                                <m:r>
                                  <a:rPr lang="de-DE" sz="2800" b="0" i="1" smtClean="0">
                                    <a:latin typeface="Cambria Math" panose="02040503050406030204" pitchFamily="18" charset="0"/>
                                  </a:rPr>
                                  <m:t>𝑡</m:t>
                                </m:r>
                              </m:num>
                              <m:den>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𝜏</m:t>
                                    </m:r>
                                  </m:e>
                                  <m:sub>
                                    <m:r>
                                      <a:rPr lang="de-DE" sz="2800" b="0" i="1" smtClean="0">
                                        <a:latin typeface="Cambria Math" panose="02040503050406030204" pitchFamily="18" charset="0"/>
                                      </a:rPr>
                                      <m:t>𝑙</m:t>
                                    </m:r>
                                  </m:sub>
                                </m:sSub>
                              </m:den>
                            </m:f>
                          </m:e>
                        </m:d>
                        <m:r>
                          <a:rPr lang="de-DE" sz="2800" b="0" i="1" smtClean="0">
                            <a:latin typeface="Cambria Math" panose="02040503050406030204" pitchFamily="18" charset="0"/>
                          </a:rPr>
                          <m:t>+</m:t>
                        </m:r>
                        <m:sSub>
                          <m:sSubPr>
                            <m:ctrlPr>
                              <a:rPr lang="de-DE" sz="2800" b="0" i="1" smtClean="0">
                                <a:latin typeface="Cambria Math" panose="02040503050406030204" pitchFamily="18" charset="0"/>
                              </a:rPr>
                            </m:ctrlPr>
                          </m:sSubPr>
                          <m:e>
                            <m:r>
                              <a:rPr lang="de-DE" sz="2800" b="0" i="1" smtClean="0">
                                <a:latin typeface="Cambria Math" panose="02040503050406030204" pitchFamily="18" charset="0"/>
                              </a:rPr>
                              <m:t>𝑆</m:t>
                            </m:r>
                          </m:e>
                          <m:sub>
                            <m:r>
                              <a:rPr lang="de-DE" sz="2800" b="0" i="1" smtClean="0">
                                <a:latin typeface="Cambria Math" panose="02040503050406030204" pitchFamily="18" charset="0"/>
                              </a:rPr>
                              <m:t>0</m:t>
                            </m:r>
                          </m:sub>
                        </m:sSub>
                      </m:oMath>
                    </m:oMathPara>
                  </a14:m>
                  <a:endParaRPr lang="en-US" sz="2800" dirty="0"/>
                </a:p>
              </p:txBody>
            </p:sp>
          </mc:Choice>
          <mc:Fallback xmlns="">
            <p:sp>
              <p:nvSpPr>
                <p:cNvPr id="4" name="Textfeld 3">
                  <a:extLst>
                    <a:ext uri="{FF2B5EF4-FFF2-40B4-BE49-F238E27FC236}">
                      <a16:creationId xmlns:a16="http://schemas.microsoft.com/office/drawing/2014/main" id="{292F52AF-C362-4634-9B61-2AF83D42C156}"/>
                    </a:ext>
                  </a:extLst>
                </p:cNvPr>
                <p:cNvSpPr txBox="1">
                  <a:spLocks noRot="1" noChangeAspect="1" noMove="1" noResize="1" noEditPoints="1" noAdjustHandles="1" noChangeArrowheads="1" noChangeShapeType="1" noTextEdit="1"/>
                </p:cNvSpPr>
                <p:nvPr/>
              </p:nvSpPr>
              <p:spPr>
                <a:xfrm>
                  <a:off x="8431733" y="35741853"/>
                  <a:ext cx="5823517" cy="976806"/>
                </a:xfrm>
                <a:prstGeom prst="rect">
                  <a:avLst/>
                </a:prstGeom>
                <a:blipFill>
                  <a:blip r:embed="rId14"/>
                  <a:stretch>
                    <a:fillRect/>
                  </a:stretch>
                </a:blipFill>
              </p:spPr>
              <p:txBody>
                <a:bodyPr/>
                <a:lstStyle/>
                <a:p>
                  <a:r>
                    <a:rPr lang="en-US">
                      <a:noFill/>
                    </a:rPr>
                    <a:t> </a:t>
                  </a:r>
                </a:p>
              </p:txBody>
            </p:sp>
          </mc:Fallback>
        </mc:AlternateContent>
      </p:grpSp>
      <p:sp>
        <p:nvSpPr>
          <p:cNvPr id="16" name="Pfeil: nach unten 15">
            <a:extLst>
              <a:ext uri="{FF2B5EF4-FFF2-40B4-BE49-F238E27FC236}">
                <a16:creationId xmlns:a16="http://schemas.microsoft.com/office/drawing/2014/main" id="{0A1A6C5C-73B0-4447-8751-2F5F81535BFF}"/>
              </a:ext>
            </a:extLst>
          </p:cNvPr>
          <p:cNvSpPr/>
          <p:nvPr/>
        </p:nvSpPr>
        <p:spPr>
          <a:xfrm rot="20236881">
            <a:off x="7951533" y="33501055"/>
            <a:ext cx="227994" cy="26586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4">
            <a:extLst>
              <a:ext uri="{FF2B5EF4-FFF2-40B4-BE49-F238E27FC236}">
                <a16:creationId xmlns:a16="http://schemas.microsoft.com/office/drawing/2014/main" id="{419B4C1C-2456-486C-A018-D6B3A52AD1F1}"/>
              </a:ext>
            </a:extLst>
          </p:cNvPr>
          <p:cNvSpPr>
            <a:spLocks noChangeArrowheads="1"/>
          </p:cNvSpPr>
          <p:nvPr/>
        </p:nvSpPr>
        <p:spPr bwMode="auto">
          <a:xfrm>
            <a:off x="15306895" y="13224796"/>
            <a:ext cx="7105899" cy="461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0" eaLnBrk="1" hangingPunct="1">
              <a:lnSpc>
                <a:spcPct val="110000"/>
              </a:lnSpc>
              <a:spcBef>
                <a:spcPts val="0"/>
              </a:spcBef>
              <a:buClr>
                <a:schemeClr val="accent1"/>
              </a:buClr>
              <a:buSzPct val="105000"/>
              <a:defRPr/>
            </a:pPr>
            <a:r>
              <a:rPr lang="en-GB" altLang="de-DE" sz="3200" b="1" dirty="0"/>
              <a:t>Ensemble-Kalman-Filter Correction</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Applied for cell position and movement</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According to Hunt et al. (2008)</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With covariance inflation (Li et al., 2009)</a:t>
            </a:r>
          </a:p>
          <a:p>
            <a:pPr marL="171450" indent="0" eaLnBrk="1" hangingPunct="1">
              <a:lnSpc>
                <a:spcPct val="110000"/>
              </a:lnSpc>
              <a:spcBef>
                <a:spcPts val="0"/>
              </a:spcBef>
              <a:buClr>
                <a:schemeClr val="accent1"/>
              </a:buClr>
              <a:buSzPct val="105000"/>
              <a:defRPr/>
            </a:pPr>
            <a:endParaRPr lang="en-US" altLang="de-DE" sz="2800" dirty="0"/>
          </a:p>
          <a:p>
            <a:pPr marL="171450" indent="0" eaLnBrk="1" hangingPunct="1">
              <a:lnSpc>
                <a:spcPct val="110000"/>
              </a:lnSpc>
              <a:spcBef>
                <a:spcPts val="0"/>
              </a:spcBef>
              <a:buClr>
                <a:schemeClr val="accent1"/>
              </a:buClr>
              <a:buSzPct val="105000"/>
              <a:defRPr/>
            </a:pPr>
            <a:r>
              <a:rPr lang="en-GB" altLang="de-DE" sz="3200" b="1" dirty="0"/>
              <a:t>Trend Fitting of Parabolas</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Applied for maximum severity and lifetime</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Fitting parabolas to the observed severity trend of the last 15 min</a:t>
            </a:r>
            <a:endParaRPr lang="en-US" sz="2800" kern="0" dirty="0">
              <a:solidFill>
                <a:srgbClr val="000000"/>
              </a:solidFill>
              <a:cs typeface="Arial" panose="020B0604020202020204" pitchFamily="34" charset="0"/>
            </a:endParaRPr>
          </a:p>
        </p:txBody>
      </p:sp>
      <p:sp>
        <p:nvSpPr>
          <p:cNvPr id="77" name="Rechteck 76">
            <a:extLst>
              <a:ext uri="{FF2B5EF4-FFF2-40B4-BE49-F238E27FC236}">
                <a16:creationId xmlns:a16="http://schemas.microsoft.com/office/drawing/2014/main" id="{D26A9420-1019-4F56-BF30-AE3964798BDB}"/>
              </a:ext>
            </a:extLst>
          </p:cNvPr>
          <p:cNvSpPr/>
          <p:nvPr/>
        </p:nvSpPr>
        <p:spPr bwMode="auto">
          <a:xfrm>
            <a:off x="15284003" y="18132229"/>
            <a:ext cx="13552736" cy="63683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78" name="Textfeld 4">
            <a:extLst>
              <a:ext uri="{FF2B5EF4-FFF2-40B4-BE49-F238E27FC236}">
                <a16:creationId xmlns:a16="http://schemas.microsoft.com/office/drawing/2014/main" id="{BA20547B-B0FA-4650-9FAC-B3AFE56E1116}"/>
              </a:ext>
            </a:extLst>
          </p:cNvPr>
          <p:cNvSpPr txBox="1">
            <a:spLocks noChangeArrowheads="1"/>
          </p:cNvSpPr>
          <p:nvPr/>
        </p:nvSpPr>
        <p:spPr bwMode="auto">
          <a:xfrm>
            <a:off x="15284003" y="18131572"/>
            <a:ext cx="13552736" cy="928800"/>
          </a:xfrm>
          <a:prstGeom prst="rect">
            <a:avLst/>
          </a:prstGeom>
          <a:solidFill>
            <a:srgbClr val="2D4B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Pseudo Members</a:t>
            </a:r>
          </a:p>
        </p:txBody>
      </p:sp>
      <p:sp>
        <p:nvSpPr>
          <p:cNvPr id="81" name="Rechteck 80">
            <a:extLst>
              <a:ext uri="{FF2B5EF4-FFF2-40B4-BE49-F238E27FC236}">
                <a16:creationId xmlns:a16="http://schemas.microsoft.com/office/drawing/2014/main" id="{1115FB51-F385-4D90-AAC0-A5FC69C2661C}"/>
              </a:ext>
            </a:extLst>
          </p:cNvPr>
          <p:cNvSpPr/>
          <p:nvPr/>
        </p:nvSpPr>
        <p:spPr bwMode="auto">
          <a:xfrm>
            <a:off x="15268771" y="24839747"/>
            <a:ext cx="13552736" cy="630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83" name="Textfeld 4">
            <a:extLst>
              <a:ext uri="{FF2B5EF4-FFF2-40B4-BE49-F238E27FC236}">
                <a16:creationId xmlns:a16="http://schemas.microsoft.com/office/drawing/2014/main" id="{107C5647-F11A-4AE2-A1A6-E35B7358E0A2}"/>
              </a:ext>
            </a:extLst>
          </p:cNvPr>
          <p:cNvSpPr txBox="1">
            <a:spLocks noChangeArrowheads="1"/>
          </p:cNvSpPr>
          <p:nvPr/>
        </p:nvSpPr>
        <p:spPr bwMode="auto">
          <a:xfrm>
            <a:off x="15256165" y="24846341"/>
            <a:ext cx="13552736" cy="928800"/>
          </a:xfrm>
          <a:prstGeom prst="rect">
            <a:avLst/>
          </a:prstGeom>
          <a:solidFill>
            <a:srgbClr val="2D4B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Visualization</a:t>
            </a:r>
          </a:p>
        </p:txBody>
      </p:sp>
      <p:pic>
        <p:nvPicPr>
          <p:cNvPr id="15" name="Grafik 14">
            <a:extLst>
              <a:ext uri="{FF2B5EF4-FFF2-40B4-BE49-F238E27FC236}">
                <a16:creationId xmlns:a16="http://schemas.microsoft.com/office/drawing/2014/main" id="{8C9957BE-9AB7-49DB-997F-FA7140F759F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5556959" y="13237311"/>
            <a:ext cx="3240000" cy="2398516"/>
          </a:xfrm>
          <a:prstGeom prst="rect">
            <a:avLst/>
          </a:prstGeom>
        </p:spPr>
      </p:pic>
      <p:pic>
        <p:nvPicPr>
          <p:cNvPr id="12" name="Grafik 11">
            <a:extLst>
              <a:ext uri="{FF2B5EF4-FFF2-40B4-BE49-F238E27FC236}">
                <a16:creationId xmlns:a16="http://schemas.microsoft.com/office/drawing/2014/main" id="{2B43C0C7-4E62-442A-8146-C7372779114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435686" y="13234741"/>
            <a:ext cx="3240000" cy="2398517"/>
          </a:xfrm>
          <a:prstGeom prst="rect">
            <a:avLst/>
          </a:prstGeom>
        </p:spPr>
      </p:pic>
      <p:sp>
        <p:nvSpPr>
          <p:cNvPr id="92" name="Text Box 12">
            <a:extLst>
              <a:ext uri="{FF2B5EF4-FFF2-40B4-BE49-F238E27FC236}">
                <a16:creationId xmlns:a16="http://schemas.microsoft.com/office/drawing/2014/main" id="{04ED5B45-44AA-49D5-A521-1DFBD2A679E5}"/>
              </a:ext>
            </a:extLst>
          </p:cNvPr>
          <p:cNvSpPr txBox="1">
            <a:spLocks noChangeArrowheads="1"/>
          </p:cNvSpPr>
          <p:nvPr/>
        </p:nvSpPr>
        <p:spPr bwMode="auto">
          <a:xfrm>
            <a:off x="22509564" y="15727698"/>
            <a:ext cx="6239935" cy="1154868"/>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5: Fitting severities to observed trends (black lines). Currently observed severity indicated by red dot. Examples for:</a:t>
            </a:r>
          </a:p>
          <a:p>
            <a:pPr marL="457200" indent="-457200" defTabSz="914400" eaLnBrk="1" hangingPunct="1">
              <a:lnSpc>
                <a:spcPts val="1800"/>
              </a:lnSpc>
              <a:buAutoNum type="alphaLcParenBoth"/>
              <a:defRPr/>
            </a:pPr>
            <a:r>
              <a:rPr lang="en-US" sz="2000" i="1" dirty="0">
                <a:solidFill>
                  <a:schemeClr val="accent4"/>
                </a:solidFill>
              </a:rPr>
              <a:t>intensification.</a:t>
            </a:r>
          </a:p>
          <a:p>
            <a:pPr marL="457200" indent="-457200" defTabSz="914400" eaLnBrk="1" hangingPunct="1">
              <a:lnSpc>
                <a:spcPts val="1800"/>
              </a:lnSpc>
              <a:buAutoNum type="alphaLcParenBoth"/>
              <a:defRPr/>
            </a:pPr>
            <a:r>
              <a:rPr lang="en-US" sz="2000" i="1" dirty="0">
                <a:solidFill>
                  <a:schemeClr val="accent4"/>
                </a:solidFill>
              </a:rPr>
              <a:t>weakening.</a:t>
            </a:r>
          </a:p>
        </p:txBody>
      </p:sp>
      <p:sp>
        <p:nvSpPr>
          <p:cNvPr id="98" name="Rechteck 97">
            <a:extLst>
              <a:ext uri="{FF2B5EF4-FFF2-40B4-BE49-F238E27FC236}">
                <a16:creationId xmlns:a16="http://schemas.microsoft.com/office/drawing/2014/main" id="{09FEDB74-233D-4FC6-8D3B-B7B5051B8A23}"/>
              </a:ext>
            </a:extLst>
          </p:cNvPr>
          <p:cNvSpPr/>
          <p:nvPr/>
        </p:nvSpPr>
        <p:spPr>
          <a:xfrm>
            <a:off x="25077647" y="13267358"/>
            <a:ext cx="497252" cy="400110"/>
          </a:xfrm>
          <a:prstGeom prst="rect">
            <a:avLst/>
          </a:prstGeom>
        </p:spPr>
        <p:txBody>
          <a:bodyPr wrap="none">
            <a:spAutoFit/>
          </a:bodyPr>
          <a:lstStyle/>
          <a:p>
            <a:pPr>
              <a:defRPr/>
            </a:pPr>
            <a:r>
              <a:rPr lang="en-GB" sz="2000" dirty="0">
                <a:latin typeface="+mn-lt"/>
              </a:rPr>
              <a:t>(a)</a:t>
            </a:r>
          </a:p>
        </p:txBody>
      </p:sp>
      <p:sp>
        <p:nvSpPr>
          <p:cNvPr id="99" name="Rechteck 98">
            <a:extLst>
              <a:ext uri="{FF2B5EF4-FFF2-40B4-BE49-F238E27FC236}">
                <a16:creationId xmlns:a16="http://schemas.microsoft.com/office/drawing/2014/main" id="{F94AA8BC-B67C-4E0E-980B-AA15876B7699}"/>
              </a:ext>
            </a:extLst>
          </p:cNvPr>
          <p:cNvSpPr/>
          <p:nvPr/>
        </p:nvSpPr>
        <p:spPr>
          <a:xfrm>
            <a:off x="28180239" y="13267358"/>
            <a:ext cx="497252" cy="400110"/>
          </a:xfrm>
          <a:prstGeom prst="rect">
            <a:avLst/>
          </a:prstGeom>
        </p:spPr>
        <p:txBody>
          <a:bodyPr wrap="none">
            <a:spAutoFit/>
          </a:bodyPr>
          <a:lstStyle/>
          <a:p>
            <a:pPr>
              <a:defRPr/>
            </a:pPr>
            <a:r>
              <a:rPr lang="en-GB" sz="2000" dirty="0">
                <a:latin typeface="+mn-lt"/>
              </a:rPr>
              <a:t>(b)</a:t>
            </a:r>
          </a:p>
        </p:txBody>
      </p:sp>
      <mc:AlternateContent xmlns:mc="http://schemas.openxmlformats.org/markup-compatibility/2006" xmlns:a14="http://schemas.microsoft.com/office/drawing/2010/main">
        <mc:Choice Requires="a14">
          <p:sp>
            <p:nvSpPr>
              <p:cNvPr id="101" name="Rectangle 4">
                <a:extLst>
                  <a:ext uri="{FF2B5EF4-FFF2-40B4-BE49-F238E27FC236}">
                    <a16:creationId xmlns:a16="http://schemas.microsoft.com/office/drawing/2014/main" id="{13178CA2-8229-4FD2-A024-B231460A1C01}"/>
                  </a:ext>
                </a:extLst>
              </p:cNvPr>
              <p:cNvSpPr>
                <a:spLocks noChangeArrowheads="1"/>
              </p:cNvSpPr>
              <p:nvPr/>
            </p:nvSpPr>
            <p:spPr bwMode="auto">
              <a:xfrm>
                <a:off x="15306896" y="19282470"/>
                <a:ext cx="7105899" cy="50117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de-DE" altLang="de-DE" sz="2800" dirty="0"/>
                  <a:t>Motivation: </a:t>
                </a:r>
                <a:r>
                  <a:rPr lang="en-US" altLang="de-DE" sz="2800" dirty="0"/>
                  <a:t>condense</a:t>
                </a:r>
                <a:r>
                  <a:rPr lang="de-DE" altLang="de-DE" sz="2800" dirty="0"/>
                  <a:t> </a:t>
                </a:r>
                <a:r>
                  <a:rPr lang="en-US" altLang="de-DE" sz="2800" dirty="0"/>
                  <a:t>ensemble</a:t>
                </a:r>
                <a:r>
                  <a:rPr lang="de-DE" altLang="de-DE" sz="2800" dirty="0"/>
                  <a:t> </a:t>
                </a:r>
                <a:r>
                  <a:rPr lang="en-US" altLang="de-DE" sz="2800" dirty="0"/>
                  <a:t>information</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Find most representative member by comparing all members with each other (Johnson et al., 2020)</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Pseudo member algorithm delivers:</a:t>
                </a: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Pseudo member (PM)</a:t>
                </a: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Matching members (MM)</a:t>
                </a:r>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de-DE" altLang="de-DE" sz="2800" dirty="0"/>
                  <a:t>PM </a:t>
                </a:r>
                <a:r>
                  <a:rPr lang="en-US" altLang="de-DE" sz="2800" dirty="0"/>
                  <a:t>probability (</a:t>
                </a:r>
                <a14:m>
                  <m:oMath xmlns:m="http://schemas.openxmlformats.org/officeDocument/2006/math">
                    <m:f>
                      <m:fPr>
                        <m:ctrlPr>
                          <a:rPr lang="de-DE" altLang="de-DE" sz="2800" b="0" i="1" smtClean="0">
                            <a:latin typeface="Cambria Math" panose="02040503050406030204" pitchFamily="18" charset="0"/>
                          </a:rPr>
                        </m:ctrlPr>
                      </m:fPr>
                      <m:num>
                        <m:r>
                          <m:rPr>
                            <m:sty m:val="p"/>
                          </m:rPr>
                          <a:rPr lang="de-DE" altLang="de-DE" sz="2800" b="0" i="0" smtClean="0">
                            <a:latin typeface="Cambria Math" panose="02040503050406030204" pitchFamily="18" charset="0"/>
                          </a:rPr>
                          <m:t>no</m:t>
                        </m:r>
                        <m:r>
                          <a:rPr lang="de-DE" altLang="de-DE" sz="2800" b="0" i="1" smtClean="0">
                            <a:latin typeface="Cambria Math" panose="02040503050406030204" pitchFamily="18" charset="0"/>
                          </a:rPr>
                          <m:t>(</m:t>
                        </m:r>
                        <m:r>
                          <m:rPr>
                            <m:sty m:val="p"/>
                          </m:rPr>
                          <a:rPr lang="de-DE" altLang="de-DE" sz="2800" b="0" i="0" smtClean="0">
                            <a:latin typeface="Cambria Math" panose="02040503050406030204" pitchFamily="18" charset="0"/>
                          </a:rPr>
                          <m:t>PM</m:t>
                        </m:r>
                        <m:r>
                          <a:rPr lang="de-DE" altLang="de-DE" sz="2800" b="0" i="1" smtClean="0">
                            <a:latin typeface="Cambria Math" panose="02040503050406030204" pitchFamily="18" charset="0"/>
                          </a:rPr>
                          <m:t>+</m:t>
                        </m:r>
                        <m:r>
                          <m:rPr>
                            <m:sty m:val="p"/>
                          </m:rPr>
                          <a:rPr lang="de-DE" altLang="de-DE" sz="2800" b="0" i="0" smtClean="0">
                            <a:latin typeface="Cambria Math" panose="02040503050406030204" pitchFamily="18" charset="0"/>
                          </a:rPr>
                          <m:t>MM</m:t>
                        </m:r>
                        <m:r>
                          <a:rPr lang="de-DE" altLang="de-DE" sz="2800" b="0" i="1" smtClean="0">
                            <a:latin typeface="Cambria Math" panose="02040503050406030204" pitchFamily="18" charset="0"/>
                          </a:rPr>
                          <m:t>)</m:t>
                        </m:r>
                      </m:num>
                      <m:den>
                        <m:r>
                          <m:rPr>
                            <m:sty m:val="p"/>
                          </m:rPr>
                          <a:rPr lang="de-DE" altLang="de-DE" sz="2800" b="0" i="0" smtClean="0">
                            <a:latin typeface="Cambria Math" panose="02040503050406030204" pitchFamily="18" charset="0"/>
                          </a:rPr>
                          <m:t>no</m:t>
                        </m:r>
                        <m:r>
                          <a:rPr lang="de-DE" altLang="de-DE" sz="2800" b="0" i="1" smtClean="0">
                            <a:latin typeface="Cambria Math" panose="02040503050406030204" pitchFamily="18" charset="0"/>
                          </a:rPr>
                          <m:t>(</m:t>
                        </m:r>
                        <m:r>
                          <m:rPr>
                            <m:sty m:val="p"/>
                          </m:rPr>
                          <a:rPr lang="de-DE" altLang="de-DE" sz="2800" b="0" i="0" smtClean="0">
                            <a:latin typeface="Cambria Math" panose="02040503050406030204" pitchFamily="18" charset="0"/>
                          </a:rPr>
                          <m:t>all</m:t>
                        </m:r>
                        <m:r>
                          <a:rPr lang="de-DE" altLang="de-DE" sz="2800" b="0" i="0" smtClean="0">
                            <a:latin typeface="Cambria Math" panose="02040503050406030204" pitchFamily="18" charset="0"/>
                          </a:rPr>
                          <m:t> </m:t>
                        </m:r>
                        <m:r>
                          <m:rPr>
                            <m:sty m:val="p"/>
                          </m:rPr>
                          <a:rPr lang="de-DE" altLang="de-DE" sz="2800" b="0" i="0" smtClean="0">
                            <a:latin typeface="Cambria Math" panose="02040503050406030204" pitchFamily="18" charset="0"/>
                          </a:rPr>
                          <m:t>members</m:t>
                        </m:r>
                        <m:r>
                          <a:rPr lang="de-DE" altLang="de-DE" sz="2800" b="0" i="1" smtClean="0">
                            <a:latin typeface="Cambria Math" panose="02040503050406030204" pitchFamily="18" charset="0"/>
                          </a:rPr>
                          <m:t>)</m:t>
                        </m:r>
                      </m:den>
                    </m:f>
                    <m:r>
                      <a:rPr lang="de-DE" altLang="de-DE" sz="2800" b="0" i="1" smtClean="0">
                        <a:latin typeface="Cambria Math" panose="02040503050406030204" pitchFamily="18" charset="0"/>
                      </a:rPr>
                      <m:t>)</m:t>
                    </m:r>
                  </m:oMath>
                </a14:m>
                <a:endParaRPr lang="en-US" altLang="de-DE" sz="2800" dirty="0"/>
              </a:p>
              <a:p>
                <a:pPr marL="863600" lvl="1"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Total Interest Mean of PM and MM</a:t>
                </a:r>
              </a:p>
            </p:txBody>
          </p:sp>
        </mc:Choice>
        <mc:Fallback xmlns="">
          <p:sp>
            <p:nvSpPr>
              <p:cNvPr id="101" name="Rectangle 4">
                <a:extLst>
                  <a:ext uri="{FF2B5EF4-FFF2-40B4-BE49-F238E27FC236}">
                    <a16:creationId xmlns:a16="http://schemas.microsoft.com/office/drawing/2014/main" id="{13178CA2-8229-4FD2-A024-B231460A1C01}"/>
                  </a:ext>
                </a:extLst>
              </p:cNvPr>
              <p:cNvSpPr>
                <a:spLocks noRot="1" noChangeAspect="1" noMove="1" noResize="1" noEditPoints="1" noAdjustHandles="1" noChangeArrowheads="1" noChangeShapeType="1" noTextEdit="1"/>
              </p:cNvSpPr>
              <p:nvPr/>
            </p:nvSpPr>
            <p:spPr bwMode="auto">
              <a:xfrm>
                <a:off x="15306896" y="19282470"/>
                <a:ext cx="7105899" cy="5011712"/>
              </a:xfrm>
              <a:prstGeom prst="rect">
                <a:avLst/>
              </a:prstGeom>
              <a:blipFill>
                <a:blip r:embed="rId19"/>
                <a:stretch>
                  <a:fillRect l="-600" t="-2068" b="-279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pic>
        <p:nvPicPr>
          <p:cNvPr id="117" name="Inhaltsplatzhalter 9">
            <a:extLst>
              <a:ext uri="{FF2B5EF4-FFF2-40B4-BE49-F238E27FC236}">
                <a16:creationId xmlns:a16="http://schemas.microsoft.com/office/drawing/2014/main" id="{9FAF722C-1A31-41E2-A316-40E0D0FDC7B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bwMode="auto">
          <a:xfrm>
            <a:off x="23756959" y="19896523"/>
            <a:ext cx="3600000" cy="203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8" name="Gerade Verbindung mit Pfeil 117">
            <a:extLst>
              <a:ext uri="{FF2B5EF4-FFF2-40B4-BE49-F238E27FC236}">
                <a16:creationId xmlns:a16="http://schemas.microsoft.com/office/drawing/2014/main" id="{7F5F529B-B114-4101-86F8-E0CC66334B06}"/>
              </a:ext>
            </a:extLst>
          </p:cNvPr>
          <p:cNvCxnSpPr>
            <a:cxnSpLocks/>
            <a:endCxn id="120" idx="3"/>
          </p:cNvCxnSpPr>
          <p:nvPr/>
        </p:nvCxnSpPr>
        <p:spPr bwMode="auto">
          <a:xfrm flipH="1" flipV="1">
            <a:off x="23533143" y="20656569"/>
            <a:ext cx="496196" cy="826488"/>
          </a:xfrm>
          <a:prstGeom prst="straightConnector1">
            <a:avLst/>
          </a:prstGeom>
          <a:solidFill>
            <a:srgbClr val="96B9DC"/>
          </a:solidFill>
          <a:ln w="38100" cap="flat" cmpd="sng" algn="ctr">
            <a:solidFill>
              <a:srgbClr val="2D4B9B"/>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0" name="Textfeld 119">
            <a:extLst>
              <a:ext uri="{FF2B5EF4-FFF2-40B4-BE49-F238E27FC236}">
                <a16:creationId xmlns:a16="http://schemas.microsoft.com/office/drawing/2014/main" id="{F7F462CA-FBE4-425D-9A0D-436CD90059AF}"/>
              </a:ext>
            </a:extLst>
          </p:cNvPr>
          <p:cNvSpPr txBox="1"/>
          <p:nvPr/>
        </p:nvSpPr>
        <p:spPr>
          <a:xfrm>
            <a:off x="22222567" y="20302626"/>
            <a:ext cx="1310576" cy="707886"/>
          </a:xfrm>
          <a:prstGeom prst="rect">
            <a:avLst/>
          </a:prstGeom>
          <a:noFill/>
        </p:spPr>
        <p:txBody>
          <a:bodyPr wrap="square" rtlCol="0">
            <a:spAutoFit/>
          </a:bodyPr>
          <a:lstStyle/>
          <a:p>
            <a:pPr defTabSz="914400" fontAlgn="auto">
              <a:spcBef>
                <a:spcPts val="0"/>
              </a:spcBef>
              <a:spcAft>
                <a:spcPts val="0"/>
              </a:spcAft>
            </a:pPr>
            <a:r>
              <a:rPr lang="en-US" sz="2000" dirty="0">
                <a:solidFill>
                  <a:srgbClr val="000000"/>
                </a:solidFill>
                <a:latin typeface="Arial"/>
              </a:rPr>
              <a:t>Observed position</a:t>
            </a:r>
          </a:p>
        </p:txBody>
      </p:sp>
      <p:cxnSp>
        <p:nvCxnSpPr>
          <p:cNvPr id="121" name="Gerade Verbindung mit Pfeil 120">
            <a:extLst>
              <a:ext uri="{FF2B5EF4-FFF2-40B4-BE49-F238E27FC236}">
                <a16:creationId xmlns:a16="http://schemas.microsoft.com/office/drawing/2014/main" id="{BC4FF59A-CED9-4311-855D-CAA944A07044}"/>
              </a:ext>
            </a:extLst>
          </p:cNvPr>
          <p:cNvCxnSpPr>
            <a:cxnSpLocks/>
            <a:endCxn id="122" idx="2"/>
          </p:cNvCxnSpPr>
          <p:nvPr/>
        </p:nvCxnSpPr>
        <p:spPr bwMode="auto">
          <a:xfrm flipH="1" flipV="1">
            <a:off x="23614420" y="19801095"/>
            <a:ext cx="925939" cy="1382392"/>
          </a:xfrm>
          <a:prstGeom prst="straightConnector1">
            <a:avLst/>
          </a:prstGeom>
          <a:solidFill>
            <a:srgbClr val="96B9DC"/>
          </a:solidFill>
          <a:ln w="38100" cap="flat" cmpd="sng" algn="ctr">
            <a:solidFill>
              <a:srgbClr val="2D4B9B"/>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Textfeld 121">
            <a:extLst>
              <a:ext uri="{FF2B5EF4-FFF2-40B4-BE49-F238E27FC236}">
                <a16:creationId xmlns:a16="http://schemas.microsoft.com/office/drawing/2014/main" id="{4CD4BEBE-8D1C-4499-8CD7-5917F7EE7597}"/>
              </a:ext>
            </a:extLst>
          </p:cNvPr>
          <p:cNvSpPr txBox="1"/>
          <p:nvPr/>
        </p:nvSpPr>
        <p:spPr>
          <a:xfrm>
            <a:off x="21849230" y="19093209"/>
            <a:ext cx="3530379" cy="707886"/>
          </a:xfrm>
          <a:prstGeom prst="rect">
            <a:avLst/>
          </a:prstGeom>
          <a:noFill/>
        </p:spPr>
        <p:txBody>
          <a:bodyPr wrap="square" rtlCol="0">
            <a:spAutoFit/>
          </a:bodyPr>
          <a:lstStyle/>
          <a:p>
            <a:pPr defTabSz="914400" fontAlgn="auto">
              <a:spcBef>
                <a:spcPts val="0"/>
              </a:spcBef>
              <a:spcAft>
                <a:spcPts val="0"/>
              </a:spcAft>
            </a:pPr>
            <a:r>
              <a:rPr lang="en-US" sz="2000">
                <a:solidFill>
                  <a:srgbClr val="000000"/>
                </a:solidFill>
                <a:latin typeface="Arial"/>
              </a:rPr>
              <a:t>Cell track between observed and predicted position</a:t>
            </a:r>
          </a:p>
        </p:txBody>
      </p:sp>
      <p:cxnSp>
        <p:nvCxnSpPr>
          <p:cNvPr id="150" name="Gerade Verbindung mit Pfeil 149">
            <a:extLst>
              <a:ext uri="{FF2B5EF4-FFF2-40B4-BE49-F238E27FC236}">
                <a16:creationId xmlns:a16="http://schemas.microsoft.com/office/drawing/2014/main" id="{1FBD043A-5FE3-4168-BD07-B60104D1813C}"/>
              </a:ext>
            </a:extLst>
          </p:cNvPr>
          <p:cNvCxnSpPr>
            <a:cxnSpLocks/>
            <a:endCxn id="153" idx="0"/>
          </p:cNvCxnSpPr>
          <p:nvPr/>
        </p:nvCxnSpPr>
        <p:spPr bwMode="auto">
          <a:xfrm>
            <a:off x="26661267" y="21134218"/>
            <a:ext cx="612069" cy="835334"/>
          </a:xfrm>
          <a:prstGeom prst="straightConnector1">
            <a:avLst/>
          </a:prstGeom>
          <a:solidFill>
            <a:srgbClr val="96B9DC"/>
          </a:solidFill>
          <a:ln w="38100" cap="flat" cmpd="sng" algn="ctr">
            <a:solidFill>
              <a:srgbClr val="2D4B9B"/>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feld 150">
            <a:extLst>
              <a:ext uri="{FF2B5EF4-FFF2-40B4-BE49-F238E27FC236}">
                <a16:creationId xmlns:a16="http://schemas.microsoft.com/office/drawing/2014/main" id="{4882CAF0-789C-4A13-AA00-0CC0CAC022CE}"/>
              </a:ext>
            </a:extLst>
          </p:cNvPr>
          <p:cNvSpPr txBox="1"/>
          <p:nvPr/>
        </p:nvSpPr>
        <p:spPr>
          <a:xfrm>
            <a:off x="25653155" y="19081838"/>
            <a:ext cx="2374421" cy="707886"/>
          </a:xfrm>
          <a:prstGeom prst="rect">
            <a:avLst/>
          </a:prstGeom>
          <a:noFill/>
        </p:spPr>
        <p:txBody>
          <a:bodyPr wrap="square" rtlCol="0">
            <a:spAutoFit/>
          </a:bodyPr>
          <a:lstStyle/>
          <a:p>
            <a:pPr defTabSz="914400" fontAlgn="auto">
              <a:spcBef>
                <a:spcPts val="0"/>
              </a:spcBef>
              <a:spcAft>
                <a:spcPts val="0"/>
              </a:spcAft>
            </a:pPr>
            <a:r>
              <a:rPr lang="en-US" sz="2000" dirty="0">
                <a:solidFill>
                  <a:srgbClr val="000000"/>
                </a:solidFill>
                <a:latin typeface="Arial"/>
              </a:rPr>
              <a:t>Predicted pseudo member position</a:t>
            </a:r>
          </a:p>
        </p:txBody>
      </p:sp>
      <p:cxnSp>
        <p:nvCxnSpPr>
          <p:cNvPr id="152" name="Gerade Verbindung mit Pfeil 151">
            <a:extLst>
              <a:ext uri="{FF2B5EF4-FFF2-40B4-BE49-F238E27FC236}">
                <a16:creationId xmlns:a16="http://schemas.microsoft.com/office/drawing/2014/main" id="{D0661722-49AB-46B3-89A7-057D069357E7}"/>
              </a:ext>
            </a:extLst>
          </p:cNvPr>
          <p:cNvCxnSpPr>
            <a:cxnSpLocks/>
            <a:endCxn id="151" idx="2"/>
          </p:cNvCxnSpPr>
          <p:nvPr/>
        </p:nvCxnSpPr>
        <p:spPr bwMode="auto">
          <a:xfrm flipV="1">
            <a:off x="26444050" y="19789724"/>
            <a:ext cx="396316" cy="854990"/>
          </a:xfrm>
          <a:prstGeom prst="straightConnector1">
            <a:avLst/>
          </a:prstGeom>
          <a:solidFill>
            <a:srgbClr val="96B9DC"/>
          </a:solidFill>
          <a:ln w="38100" cap="flat" cmpd="sng" algn="ctr">
            <a:solidFill>
              <a:srgbClr val="2D4B9B"/>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Textfeld 152">
            <a:extLst>
              <a:ext uri="{FF2B5EF4-FFF2-40B4-BE49-F238E27FC236}">
                <a16:creationId xmlns:a16="http://schemas.microsoft.com/office/drawing/2014/main" id="{04BBAF19-8FB2-4EBE-B443-6D4C8FEA79D6}"/>
              </a:ext>
            </a:extLst>
          </p:cNvPr>
          <p:cNvSpPr txBox="1"/>
          <p:nvPr/>
        </p:nvSpPr>
        <p:spPr>
          <a:xfrm>
            <a:off x="25869180" y="21969552"/>
            <a:ext cx="2808312" cy="707886"/>
          </a:xfrm>
          <a:prstGeom prst="rect">
            <a:avLst/>
          </a:prstGeom>
          <a:noFill/>
        </p:spPr>
        <p:txBody>
          <a:bodyPr wrap="square" rtlCol="0">
            <a:spAutoFit/>
          </a:bodyPr>
          <a:lstStyle/>
          <a:p>
            <a:pPr defTabSz="914400" fontAlgn="auto">
              <a:spcBef>
                <a:spcPts val="0"/>
              </a:spcBef>
              <a:spcAft>
                <a:spcPts val="0"/>
              </a:spcAft>
            </a:pPr>
            <a:r>
              <a:rPr lang="en-US" sz="2000" dirty="0">
                <a:solidFill>
                  <a:srgbClr val="000000"/>
                </a:solidFill>
                <a:latin typeface="Arial"/>
              </a:rPr>
              <a:t>Convex hull around the matching members</a:t>
            </a:r>
          </a:p>
        </p:txBody>
      </p:sp>
      <p:sp>
        <p:nvSpPr>
          <p:cNvPr id="154" name="Textfeld 153">
            <a:extLst>
              <a:ext uri="{FF2B5EF4-FFF2-40B4-BE49-F238E27FC236}">
                <a16:creationId xmlns:a16="http://schemas.microsoft.com/office/drawing/2014/main" id="{89540268-3465-43BC-B5A8-2D9429D908FB}"/>
              </a:ext>
            </a:extLst>
          </p:cNvPr>
          <p:cNvSpPr txBox="1"/>
          <p:nvPr/>
        </p:nvSpPr>
        <p:spPr>
          <a:xfrm>
            <a:off x="27372037" y="20397570"/>
            <a:ext cx="1413214" cy="707886"/>
          </a:xfrm>
          <a:prstGeom prst="rect">
            <a:avLst/>
          </a:prstGeom>
          <a:noFill/>
        </p:spPr>
        <p:txBody>
          <a:bodyPr wrap="square" rtlCol="0">
            <a:spAutoFit/>
          </a:bodyPr>
          <a:lstStyle/>
          <a:p>
            <a:pPr defTabSz="914400" fontAlgn="auto">
              <a:spcBef>
                <a:spcPts val="0"/>
              </a:spcBef>
              <a:spcAft>
                <a:spcPts val="0"/>
              </a:spcAft>
            </a:pPr>
            <a:r>
              <a:rPr lang="en-US" sz="2000" dirty="0">
                <a:solidFill>
                  <a:srgbClr val="000000"/>
                </a:solidFill>
                <a:latin typeface="Arial"/>
              </a:rPr>
              <a:t>Predicted cell motion</a:t>
            </a:r>
          </a:p>
        </p:txBody>
      </p:sp>
      <p:cxnSp>
        <p:nvCxnSpPr>
          <p:cNvPr id="155" name="Gerade Verbindung mit Pfeil 154">
            <a:extLst>
              <a:ext uri="{FF2B5EF4-FFF2-40B4-BE49-F238E27FC236}">
                <a16:creationId xmlns:a16="http://schemas.microsoft.com/office/drawing/2014/main" id="{3D5B8612-0862-4643-A324-8269320A6571}"/>
              </a:ext>
            </a:extLst>
          </p:cNvPr>
          <p:cNvCxnSpPr>
            <a:cxnSpLocks/>
            <a:endCxn id="154" idx="1"/>
          </p:cNvCxnSpPr>
          <p:nvPr/>
        </p:nvCxnSpPr>
        <p:spPr bwMode="auto">
          <a:xfrm>
            <a:off x="26571884" y="20751513"/>
            <a:ext cx="800153" cy="0"/>
          </a:xfrm>
          <a:prstGeom prst="straightConnector1">
            <a:avLst/>
          </a:prstGeom>
          <a:solidFill>
            <a:srgbClr val="96B9DC"/>
          </a:solidFill>
          <a:ln w="38100" cap="flat" cmpd="sng" algn="ctr">
            <a:solidFill>
              <a:srgbClr val="2D4B9B"/>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Text Box 12">
            <a:extLst>
              <a:ext uri="{FF2B5EF4-FFF2-40B4-BE49-F238E27FC236}">
                <a16:creationId xmlns:a16="http://schemas.microsoft.com/office/drawing/2014/main" id="{A2C7BD60-F3E3-480D-AB6A-266334393527}"/>
              </a:ext>
            </a:extLst>
          </p:cNvPr>
          <p:cNvSpPr txBox="1">
            <a:spLocks noChangeArrowheads="1"/>
          </p:cNvSpPr>
          <p:nvPr/>
        </p:nvSpPr>
        <p:spPr bwMode="auto">
          <a:xfrm>
            <a:off x="22412794" y="22735701"/>
            <a:ext cx="6239935" cy="924036"/>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6: Schematic of PM illustration in KONRAD3D-EPS. Colors indicate PM severity, lightness of PM and convex hull indicates PM probability, length of motion arrow indicates cell speed.</a:t>
            </a:r>
          </a:p>
        </p:txBody>
      </p:sp>
      <p:grpSp>
        <p:nvGrpSpPr>
          <p:cNvPr id="28" name="Gruppieren 27">
            <a:extLst>
              <a:ext uri="{FF2B5EF4-FFF2-40B4-BE49-F238E27FC236}">
                <a16:creationId xmlns:a16="http://schemas.microsoft.com/office/drawing/2014/main" id="{B96EBA6B-8C8E-405D-88BB-75704EE36EB8}"/>
              </a:ext>
            </a:extLst>
          </p:cNvPr>
          <p:cNvGrpSpPr>
            <a:grpSpLocks noChangeAspect="1"/>
          </p:cNvGrpSpPr>
          <p:nvPr/>
        </p:nvGrpSpPr>
        <p:grpSpPr>
          <a:xfrm>
            <a:off x="22196772" y="25995183"/>
            <a:ext cx="6407743" cy="4249719"/>
            <a:chOff x="22557489" y="26042384"/>
            <a:chExt cx="5686845" cy="3771610"/>
          </a:xfrm>
        </p:grpSpPr>
        <p:pic>
          <p:nvPicPr>
            <p:cNvPr id="26" name="Grafik 25">
              <a:extLst>
                <a:ext uri="{FF2B5EF4-FFF2-40B4-BE49-F238E27FC236}">
                  <a16:creationId xmlns:a16="http://schemas.microsoft.com/office/drawing/2014/main" id="{04263FCF-3BCB-4F81-8E14-1C11CA0459D1}"/>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5436334" y="27955254"/>
              <a:ext cx="2808000" cy="1855463"/>
            </a:xfrm>
            <a:prstGeom prst="rect">
              <a:avLst/>
            </a:prstGeom>
          </p:spPr>
        </p:pic>
        <p:pic>
          <p:nvPicPr>
            <p:cNvPr id="24" name="Grafik 23">
              <a:extLst>
                <a:ext uri="{FF2B5EF4-FFF2-40B4-BE49-F238E27FC236}">
                  <a16:creationId xmlns:a16="http://schemas.microsoft.com/office/drawing/2014/main" id="{47CCB353-E670-4B50-BA53-64ED83D69C3D}"/>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2557489" y="27958531"/>
              <a:ext cx="2808000" cy="1855463"/>
            </a:xfrm>
            <a:prstGeom prst="rect">
              <a:avLst/>
            </a:prstGeom>
          </p:spPr>
        </p:pic>
        <p:pic>
          <p:nvPicPr>
            <p:cNvPr id="22" name="Grafik 21">
              <a:extLst>
                <a:ext uri="{FF2B5EF4-FFF2-40B4-BE49-F238E27FC236}">
                  <a16:creationId xmlns:a16="http://schemas.microsoft.com/office/drawing/2014/main" id="{4F542261-C040-4236-8177-C5FF2188894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433294" y="26046592"/>
              <a:ext cx="2808000" cy="1855463"/>
            </a:xfrm>
            <a:prstGeom prst="rect">
              <a:avLst/>
            </a:prstGeom>
          </p:spPr>
        </p:pic>
        <p:pic>
          <p:nvPicPr>
            <p:cNvPr id="19" name="Grafik 18">
              <a:extLst>
                <a:ext uri="{FF2B5EF4-FFF2-40B4-BE49-F238E27FC236}">
                  <a16:creationId xmlns:a16="http://schemas.microsoft.com/office/drawing/2014/main" id="{CD91D9B5-7543-40CF-B7C9-5EC861FB802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2558666" y="26042384"/>
              <a:ext cx="2808000" cy="1855463"/>
            </a:xfrm>
            <a:prstGeom prst="rect">
              <a:avLst/>
            </a:prstGeom>
          </p:spPr>
        </p:pic>
        <p:sp>
          <p:nvSpPr>
            <p:cNvPr id="107" name="Textfeld 6">
              <a:extLst>
                <a:ext uri="{FF2B5EF4-FFF2-40B4-BE49-F238E27FC236}">
                  <a16:creationId xmlns:a16="http://schemas.microsoft.com/office/drawing/2014/main" id="{B193C83E-712A-4735-A28D-3C0F35D51372}"/>
                </a:ext>
              </a:extLst>
            </p:cNvPr>
            <p:cNvSpPr/>
            <p:nvPr/>
          </p:nvSpPr>
          <p:spPr>
            <a:xfrm>
              <a:off x="23422412" y="27587716"/>
              <a:ext cx="1078153" cy="28551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AU" sz="1500" spc="-1" dirty="0">
                  <a:cs typeface="72 Light" panose="020B0303030000000003" pitchFamily="34" charset="0"/>
                </a:rPr>
                <a:t>severity </a:t>
              </a:r>
              <a:r>
                <a:rPr lang="de-DE" sz="1500" dirty="0">
                  <a:cs typeface="72 Light" panose="020B0303030000000003" pitchFamily="34" charset="0"/>
                </a:rPr>
                <a:t>≥ 0</a:t>
              </a:r>
              <a:endParaRPr lang="de-DE" sz="1500" strike="noStrike" spc="-1" dirty="0">
                <a:cs typeface="72 Light" panose="020B0303030000000003" pitchFamily="34" charset="0"/>
              </a:endParaRPr>
            </a:p>
          </p:txBody>
        </p:sp>
        <p:sp>
          <p:nvSpPr>
            <p:cNvPr id="110" name="Textfeld 6">
              <a:extLst>
                <a:ext uri="{FF2B5EF4-FFF2-40B4-BE49-F238E27FC236}">
                  <a16:creationId xmlns:a16="http://schemas.microsoft.com/office/drawing/2014/main" id="{5A3DE3A2-15A6-4275-80AD-E43A85E87A4B}"/>
                </a:ext>
              </a:extLst>
            </p:cNvPr>
            <p:cNvSpPr/>
            <p:nvPr/>
          </p:nvSpPr>
          <p:spPr>
            <a:xfrm>
              <a:off x="23422412" y="29499088"/>
              <a:ext cx="1078153" cy="28551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AU" sz="1500" spc="-1" dirty="0">
                  <a:cs typeface="72 Light" panose="020B0303030000000003" pitchFamily="34" charset="0"/>
                </a:rPr>
                <a:t>severity </a:t>
              </a:r>
              <a:r>
                <a:rPr lang="de-DE" sz="1500" dirty="0">
                  <a:cs typeface="72 Light" panose="020B0303030000000003" pitchFamily="34" charset="0"/>
                </a:rPr>
                <a:t>≥ 2</a:t>
              </a:r>
              <a:endParaRPr lang="de-DE" sz="1500" strike="noStrike" spc="-1" dirty="0">
                <a:cs typeface="72 Light" panose="020B0303030000000003" pitchFamily="34" charset="0"/>
              </a:endParaRPr>
            </a:p>
          </p:txBody>
        </p:sp>
        <p:sp>
          <p:nvSpPr>
            <p:cNvPr id="111" name="Textfeld 6">
              <a:extLst>
                <a:ext uri="{FF2B5EF4-FFF2-40B4-BE49-F238E27FC236}">
                  <a16:creationId xmlns:a16="http://schemas.microsoft.com/office/drawing/2014/main" id="{80157CFF-F13A-41FB-82EA-0FE65F44F5F2}"/>
                </a:ext>
              </a:extLst>
            </p:cNvPr>
            <p:cNvSpPr/>
            <p:nvPr/>
          </p:nvSpPr>
          <p:spPr>
            <a:xfrm>
              <a:off x="26320918" y="27586437"/>
              <a:ext cx="1052748" cy="28551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AU" sz="1500" spc="-1" dirty="0">
                  <a:cs typeface="72 Light" panose="020B0303030000000003" pitchFamily="34" charset="0"/>
                </a:rPr>
                <a:t>severity </a:t>
              </a:r>
              <a:r>
                <a:rPr lang="de-DE" sz="1500" dirty="0">
                  <a:cs typeface="72 Light" panose="020B0303030000000003" pitchFamily="34" charset="0"/>
                </a:rPr>
                <a:t>≥ 1</a:t>
              </a:r>
              <a:endParaRPr lang="de-DE" sz="1500" strike="noStrike" spc="-1" dirty="0">
                <a:cs typeface="72 Light" panose="020B0303030000000003" pitchFamily="34" charset="0"/>
              </a:endParaRPr>
            </a:p>
          </p:txBody>
        </p:sp>
        <p:sp>
          <p:nvSpPr>
            <p:cNvPr id="113" name="Textfeld 6">
              <a:extLst>
                <a:ext uri="{FF2B5EF4-FFF2-40B4-BE49-F238E27FC236}">
                  <a16:creationId xmlns:a16="http://schemas.microsoft.com/office/drawing/2014/main" id="{CE700EB2-501E-4B99-A730-46EC8BEA8ADC}"/>
                </a:ext>
              </a:extLst>
            </p:cNvPr>
            <p:cNvSpPr/>
            <p:nvPr/>
          </p:nvSpPr>
          <p:spPr>
            <a:xfrm>
              <a:off x="26311508" y="29499088"/>
              <a:ext cx="1051571" cy="285517"/>
            </a:xfrm>
            <a:prstGeom prst="rect">
              <a:avLst/>
            </a:prstGeom>
            <a:solidFill>
              <a:schemeClr val="bg1"/>
            </a:solid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AU" sz="1500" spc="-1" dirty="0">
                  <a:cs typeface="72 Light" panose="020B0303030000000003" pitchFamily="34" charset="0"/>
                </a:rPr>
                <a:t>severity </a:t>
              </a:r>
              <a:r>
                <a:rPr lang="de-DE" sz="1500" dirty="0">
                  <a:cs typeface="72 Light" panose="020B0303030000000003" pitchFamily="34" charset="0"/>
                </a:rPr>
                <a:t>≥ 3</a:t>
              </a:r>
              <a:endParaRPr lang="de-DE" sz="1500" strike="noStrike" spc="-1" dirty="0">
                <a:cs typeface="72 Light" panose="020B0303030000000003" pitchFamily="34" charset="0"/>
              </a:endParaRPr>
            </a:p>
          </p:txBody>
        </p:sp>
      </p:grpSp>
      <p:sp>
        <p:nvSpPr>
          <p:cNvPr id="115" name="Text Box 12">
            <a:extLst>
              <a:ext uri="{FF2B5EF4-FFF2-40B4-BE49-F238E27FC236}">
                <a16:creationId xmlns:a16="http://schemas.microsoft.com/office/drawing/2014/main" id="{014B6D9E-1ACC-4C44-B2C2-C299327D0B32}"/>
              </a:ext>
            </a:extLst>
          </p:cNvPr>
          <p:cNvSpPr txBox="1">
            <a:spLocks noChangeArrowheads="1"/>
          </p:cNvSpPr>
          <p:nvPr/>
        </p:nvSpPr>
        <p:spPr bwMode="auto">
          <a:xfrm>
            <a:off x="22196771" y="30327811"/>
            <a:ext cx="5945050" cy="693203"/>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8: Cell cover probabilities depending on their severity. S Germany, June 30</a:t>
            </a:r>
            <a:r>
              <a:rPr lang="en-US" sz="2000" i="1" baseline="30000" dirty="0">
                <a:solidFill>
                  <a:schemeClr val="accent4"/>
                </a:solidFill>
              </a:rPr>
              <a:t>th</a:t>
            </a:r>
            <a:r>
              <a:rPr lang="en-US" sz="2000" i="1" dirty="0">
                <a:solidFill>
                  <a:schemeClr val="accent4"/>
                </a:solidFill>
              </a:rPr>
              <a:t>, 2022, 1510 UTC     + 30 min forecast time.</a:t>
            </a:r>
          </a:p>
        </p:txBody>
      </p:sp>
      <p:pic>
        <p:nvPicPr>
          <p:cNvPr id="8" name="Grafik 7">
            <a:extLst>
              <a:ext uri="{FF2B5EF4-FFF2-40B4-BE49-F238E27FC236}">
                <a16:creationId xmlns:a16="http://schemas.microsoft.com/office/drawing/2014/main" id="{9859B11E-0882-4ADD-92FE-39CAAE430CCA}"/>
              </a:ext>
            </a:extLst>
          </p:cNvPr>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l="20020" t="63085" r="21942" b="6199"/>
          <a:stretch/>
        </p:blipFill>
        <p:spPr>
          <a:xfrm>
            <a:off x="16217097" y="25986496"/>
            <a:ext cx="5400000" cy="3174488"/>
          </a:xfrm>
          <a:prstGeom prst="rect">
            <a:avLst/>
          </a:prstGeom>
        </p:spPr>
      </p:pic>
      <p:sp>
        <p:nvSpPr>
          <p:cNvPr id="116" name="Text Box 12">
            <a:extLst>
              <a:ext uri="{FF2B5EF4-FFF2-40B4-BE49-F238E27FC236}">
                <a16:creationId xmlns:a16="http://schemas.microsoft.com/office/drawing/2014/main" id="{E3880DBA-FB0C-4C15-ABF8-C42B2EF6EBB3}"/>
              </a:ext>
            </a:extLst>
          </p:cNvPr>
          <p:cNvSpPr txBox="1">
            <a:spLocks noChangeArrowheads="1"/>
          </p:cNvSpPr>
          <p:nvPr/>
        </p:nvSpPr>
        <p:spPr bwMode="auto">
          <a:xfrm>
            <a:off x="15922827" y="29267486"/>
            <a:ext cx="5625872" cy="693203"/>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7: Pseudo members of convective cells.</a:t>
            </a:r>
          </a:p>
          <a:p>
            <a:pPr defTabSz="914400" eaLnBrk="1" hangingPunct="1">
              <a:lnSpc>
                <a:spcPts val="1800"/>
              </a:lnSpc>
              <a:defRPr/>
            </a:pPr>
            <a:r>
              <a:rPr lang="en-US" sz="2000" i="1" dirty="0">
                <a:solidFill>
                  <a:schemeClr val="accent4"/>
                </a:solidFill>
              </a:rPr>
              <a:t>S Germany, June 30</a:t>
            </a:r>
            <a:r>
              <a:rPr lang="en-US" sz="2000" i="1" baseline="30000" dirty="0">
                <a:solidFill>
                  <a:schemeClr val="accent4"/>
                </a:solidFill>
              </a:rPr>
              <a:t>th</a:t>
            </a:r>
            <a:r>
              <a:rPr lang="en-US" sz="2000" i="1" dirty="0">
                <a:solidFill>
                  <a:schemeClr val="accent4"/>
                </a:solidFill>
              </a:rPr>
              <a:t>, 2022, 1510 UTC </a:t>
            </a:r>
          </a:p>
          <a:p>
            <a:pPr defTabSz="914400" eaLnBrk="1" hangingPunct="1">
              <a:lnSpc>
                <a:spcPts val="1800"/>
              </a:lnSpc>
              <a:defRPr/>
            </a:pPr>
            <a:r>
              <a:rPr lang="en-US" sz="2000" i="1" dirty="0">
                <a:solidFill>
                  <a:schemeClr val="accent4"/>
                </a:solidFill>
              </a:rPr>
              <a:t>+ 30 min forecast time.</a:t>
            </a:r>
          </a:p>
        </p:txBody>
      </p:sp>
      <p:sp>
        <p:nvSpPr>
          <p:cNvPr id="156" name="Rectangle 4">
            <a:extLst>
              <a:ext uri="{FF2B5EF4-FFF2-40B4-BE49-F238E27FC236}">
                <a16:creationId xmlns:a16="http://schemas.microsoft.com/office/drawing/2014/main" id="{AB9B55CB-8E8D-4FE5-8C58-B36AAAA41004}"/>
              </a:ext>
            </a:extLst>
          </p:cNvPr>
          <p:cNvSpPr>
            <a:spLocks noChangeArrowheads="1"/>
          </p:cNvSpPr>
          <p:nvPr/>
        </p:nvSpPr>
        <p:spPr bwMode="auto">
          <a:xfrm>
            <a:off x="15922827" y="29984014"/>
            <a:ext cx="6149257" cy="979435"/>
          </a:xfrm>
          <a:prstGeom prst="rect">
            <a:avLst/>
          </a:prstGeom>
          <a:solidFill>
            <a:schemeClr val="tx2"/>
          </a:solidFill>
          <a:ln>
            <a:noFill/>
          </a:ln>
        </p:spPr>
        <p:txBody>
          <a:bodyPr wrap="square" lIns="0" tIns="0" rIns="0" bIns="0">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0" eaLnBrk="1" hangingPunct="1">
              <a:lnSpc>
                <a:spcPts val="4000"/>
              </a:lnSpc>
              <a:spcBef>
                <a:spcPts val="0"/>
              </a:spcBef>
              <a:buClr>
                <a:schemeClr val="accent1"/>
              </a:buClr>
              <a:buSzPct val="105000"/>
              <a:defRPr/>
            </a:pPr>
            <a:r>
              <a:rPr lang="en-GB" altLang="de-DE" sz="2800" dirty="0"/>
              <a:t>Forecasts up to 120 min in steps of 5!</a:t>
            </a:r>
          </a:p>
          <a:p>
            <a:pPr marL="171450" indent="0" eaLnBrk="1" hangingPunct="1">
              <a:lnSpc>
                <a:spcPts val="4000"/>
              </a:lnSpc>
              <a:spcBef>
                <a:spcPts val="0"/>
              </a:spcBef>
              <a:buClr>
                <a:schemeClr val="accent1"/>
              </a:buClr>
              <a:buSzPct val="105000"/>
              <a:defRPr/>
            </a:pPr>
            <a:r>
              <a:rPr lang="en-GB" altLang="de-DE" sz="2800" dirty="0"/>
              <a:t>Update frequency: 5 min!</a:t>
            </a:r>
          </a:p>
        </p:txBody>
      </p:sp>
      <p:pic>
        <p:nvPicPr>
          <p:cNvPr id="160" name="Grafik 159">
            <a:extLst>
              <a:ext uri="{FF2B5EF4-FFF2-40B4-BE49-F238E27FC236}">
                <a16:creationId xmlns:a16="http://schemas.microsoft.com/office/drawing/2014/main" id="{46CF6D28-19EB-4CAE-8789-42B82DD9720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357843" y="25927853"/>
            <a:ext cx="432651" cy="4642040"/>
          </a:xfrm>
          <a:prstGeom prst="rect">
            <a:avLst/>
          </a:prstGeom>
        </p:spPr>
      </p:pic>
      <p:sp>
        <p:nvSpPr>
          <p:cNvPr id="164" name="Rechteck 163">
            <a:extLst>
              <a:ext uri="{FF2B5EF4-FFF2-40B4-BE49-F238E27FC236}">
                <a16:creationId xmlns:a16="http://schemas.microsoft.com/office/drawing/2014/main" id="{DEBAB2A6-394D-4157-A474-6A29A6DFC4ED}"/>
              </a:ext>
            </a:extLst>
          </p:cNvPr>
          <p:cNvSpPr/>
          <p:nvPr/>
        </p:nvSpPr>
        <p:spPr bwMode="auto">
          <a:xfrm>
            <a:off x="15263456" y="36473949"/>
            <a:ext cx="13552736" cy="325333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0000"/>
              </a:lnSpc>
              <a:defRPr/>
            </a:pPr>
            <a:endParaRPr lang="en-GB" dirty="0"/>
          </a:p>
        </p:txBody>
      </p:sp>
      <p:sp>
        <p:nvSpPr>
          <p:cNvPr id="165" name="Textfeld 4">
            <a:extLst>
              <a:ext uri="{FF2B5EF4-FFF2-40B4-BE49-F238E27FC236}">
                <a16:creationId xmlns:a16="http://schemas.microsoft.com/office/drawing/2014/main" id="{D0D349AB-ADA4-4B32-A0AB-B466822F3CCF}"/>
              </a:ext>
            </a:extLst>
          </p:cNvPr>
          <p:cNvSpPr txBox="1">
            <a:spLocks noChangeArrowheads="1"/>
          </p:cNvSpPr>
          <p:nvPr/>
        </p:nvSpPr>
        <p:spPr bwMode="auto">
          <a:xfrm>
            <a:off x="15273730" y="36476553"/>
            <a:ext cx="13552736" cy="928800"/>
          </a:xfrm>
          <a:prstGeom prst="rect">
            <a:avLst/>
          </a:prstGeom>
          <a:solidFill>
            <a:srgbClr val="2D4B9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88000" tIns="0" rIns="288000" bIns="0" anchor="ctr"/>
          <a:lstStyle>
            <a:lvl1pPr eaLnBrk="0" hangingPunct="0">
              <a:defRPr sz="8200">
                <a:solidFill>
                  <a:schemeClr val="tx1"/>
                </a:solidFill>
                <a:latin typeface="Calibri" pitchFamily="34" charset="0"/>
              </a:defRPr>
            </a:lvl1pPr>
            <a:lvl2pPr marL="742950" indent="-285750" eaLnBrk="0" hangingPunct="0">
              <a:defRPr sz="8200">
                <a:solidFill>
                  <a:schemeClr val="tx1"/>
                </a:solidFill>
                <a:latin typeface="Calibri" pitchFamily="34" charset="0"/>
              </a:defRPr>
            </a:lvl2pPr>
            <a:lvl3pPr marL="1143000" indent="-228600" eaLnBrk="0" hangingPunct="0">
              <a:defRPr sz="8200">
                <a:solidFill>
                  <a:schemeClr val="tx1"/>
                </a:solidFill>
                <a:latin typeface="Calibri" pitchFamily="34" charset="0"/>
              </a:defRPr>
            </a:lvl3pPr>
            <a:lvl4pPr marL="1600200" indent="-228600" eaLnBrk="0" hangingPunct="0">
              <a:defRPr sz="8200">
                <a:solidFill>
                  <a:schemeClr val="tx1"/>
                </a:solidFill>
                <a:latin typeface="Calibri" pitchFamily="34" charset="0"/>
              </a:defRPr>
            </a:lvl4pPr>
            <a:lvl5pPr marL="2057400" indent="-228600" eaLnBrk="0" hangingPunct="0">
              <a:defRPr sz="8200">
                <a:solidFill>
                  <a:schemeClr val="tx1"/>
                </a:solidFill>
                <a:latin typeface="Calibri" pitchFamily="34" charset="0"/>
              </a:defRPr>
            </a:lvl5pPr>
            <a:lvl6pPr marL="2514600" indent="-228600" defTabSz="4175125" eaLnBrk="0" fontAlgn="base" hangingPunct="0">
              <a:spcBef>
                <a:spcPct val="0"/>
              </a:spcBef>
              <a:spcAft>
                <a:spcPct val="0"/>
              </a:spcAft>
              <a:defRPr sz="8200">
                <a:solidFill>
                  <a:schemeClr val="tx1"/>
                </a:solidFill>
                <a:latin typeface="Calibri" pitchFamily="34" charset="0"/>
              </a:defRPr>
            </a:lvl6pPr>
            <a:lvl7pPr marL="2971800" indent="-228600" defTabSz="4175125" eaLnBrk="0" fontAlgn="base" hangingPunct="0">
              <a:spcBef>
                <a:spcPct val="0"/>
              </a:spcBef>
              <a:spcAft>
                <a:spcPct val="0"/>
              </a:spcAft>
              <a:defRPr sz="8200">
                <a:solidFill>
                  <a:schemeClr val="tx1"/>
                </a:solidFill>
                <a:latin typeface="Calibri" pitchFamily="34" charset="0"/>
              </a:defRPr>
            </a:lvl7pPr>
            <a:lvl8pPr marL="3429000" indent="-228600" defTabSz="4175125" eaLnBrk="0" fontAlgn="base" hangingPunct="0">
              <a:spcBef>
                <a:spcPct val="0"/>
              </a:spcBef>
              <a:spcAft>
                <a:spcPct val="0"/>
              </a:spcAft>
              <a:defRPr sz="8200">
                <a:solidFill>
                  <a:schemeClr val="tx1"/>
                </a:solidFill>
                <a:latin typeface="Calibri" pitchFamily="34" charset="0"/>
              </a:defRPr>
            </a:lvl8pPr>
            <a:lvl9pPr marL="3886200" indent="-228600" defTabSz="4175125" eaLnBrk="0" fontAlgn="base" hangingPunct="0">
              <a:spcBef>
                <a:spcPct val="0"/>
              </a:spcBef>
              <a:spcAft>
                <a:spcPct val="0"/>
              </a:spcAft>
              <a:defRPr sz="8200">
                <a:solidFill>
                  <a:schemeClr val="tx1"/>
                </a:solidFill>
                <a:latin typeface="Calibri" pitchFamily="34" charset="0"/>
              </a:defRPr>
            </a:lvl9pPr>
          </a:lstStyle>
          <a:p>
            <a:pPr eaLnBrk="1" hangingPunct="1">
              <a:lnSpc>
                <a:spcPct val="110000"/>
              </a:lnSpc>
            </a:pPr>
            <a:r>
              <a:rPr lang="en-GB" altLang="de-DE" sz="4300" b="1" dirty="0">
                <a:solidFill>
                  <a:schemeClr val="bg1"/>
                </a:solidFill>
                <a:latin typeface="Arial" charset="0"/>
              </a:rPr>
              <a:t>Outlook</a:t>
            </a:r>
          </a:p>
        </p:txBody>
      </p:sp>
      <p:sp>
        <p:nvSpPr>
          <p:cNvPr id="166" name="Rectangle 4">
            <a:extLst>
              <a:ext uri="{FF2B5EF4-FFF2-40B4-BE49-F238E27FC236}">
                <a16:creationId xmlns:a16="http://schemas.microsoft.com/office/drawing/2014/main" id="{9D50BBB2-B0C6-4C4E-961C-47226A6F5D8B}"/>
              </a:ext>
            </a:extLst>
          </p:cNvPr>
          <p:cNvSpPr>
            <a:spLocks noChangeArrowheads="1"/>
          </p:cNvSpPr>
          <p:nvPr/>
        </p:nvSpPr>
        <p:spPr bwMode="auto">
          <a:xfrm>
            <a:off x="15295711" y="37631456"/>
            <a:ext cx="13453787" cy="208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Evaluations @           Testbed 2023 and @ DWD</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Combination with simulated convective cells </a:t>
            </a:r>
            <a:r>
              <a:rPr lang="de-DE" altLang="de-DE" sz="2800" dirty="0"/>
              <a:t>(</a:t>
            </a:r>
            <a:r>
              <a:rPr lang="en-US" altLang="de-DE" sz="2800" dirty="0"/>
              <a:t>see poster P29 of Schnoor et al.!)</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en-US" altLang="de-DE" sz="2800" dirty="0"/>
              <a:t>Use of ML to exploit environmental conditions (see poster P1 of Josipovi</a:t>
            </a:r>
            <a:r>
              <a:rPr lang="hr-HR" sz="2800" kern="0" spc="20" dirty="0">
                <a:solidFill>
                  <a:srgbClr val="000000"/>
                </a:solidFill>
              </a:rPr>
              <a:t>ć</a:t>
            </a:r>
            <a:r>
              <a:rPr lang="de-DE" sz="2800" kern="0" spc="20" dirty="0">
                <a:solidFill>
                  <a:srgbClr val="000000"/>
                </a:solidFill>
              </a:rPr>
              <a:t> et al.!)</a:t>
            </a:r>
          </a:p>
          <a:p>
            <a:pPr marL="463550" indent="-292100" eaLnBrk="1" hangingPunct="1">
              <a:lnSpc>
                <a:spcPct val="110000"/>
              </a:lnSpc>
              <a:spcBef>
                <a:spcPts val="0"/>
              </a:spcBef>
              <a:buClr>
                <a:schemeClr val="accent1"/>
              </a:buClr>
              <a:buSzPct val="105000"/>
              <a:buFont typeface="Arial" panose="020B0604020202020204" pitchFamily="34" charset="0"/>
              <a:buChar char="•"/>
              <a:defRPr/>
            </a:pPr>
            <a:r>
              <a:rPr lang="de-DE" altLang="de-DE" sz="2800" kern="0" spc="20" dirty="0">
                <a:solidFill>
                  <a:srgbClr val="000000"/>
                </a:solidFill>
              </a:rPr>
              <a:t>Development </a:t>
            </a:r>
            <a:r>
              <a:rPr lang="en-US" altLang="de-DE" sz="2800" kern="0" spc="20" dirty="0">
                <a:solidFill>
                  <a:srgbClr val="000000"/>
                </a:solidFill>
              </a:rPr>
              <a:t>of probabilistic warning flags for gusts </a:t>
            </a:r>
            <a:r>
              <a:rPr lang="de-DE" altLang="de-DE" sz="2800" kern="0" spc="20" dirty="0">
                <a:solidFill>
                  <a:srgbClr val="000000"/>
                </a:solidFill>
              </a:rPr>
              <a:t>and </a:t>
            </a:r>
            <a:r>
              <a:rPr lang="en-US" altLang="de-DE" sz="2800" kern="0" spc="20" dirty="0">
                <a:solidFill>
                  <a:srgbClr val="000000"/>
                </a:solidFill>
              </a:rPr>
              <a:t>hail</a:t>
            </a:r>
            <a:endParaRPr lang="en-US" altLang="de-DE" sz="2800" dirty="0"/>
          </a:p>
        </p:txBody>
      </p:sp>
      <p:pic>
        <p:nvPicPr>
          <p:cNvPr id="11" name="Grafik 10">
            <a:extLst>
              <a:ext uri="{FF2B5EF4-FFF2-40B4-BE49-F238E27FC236}">
                <a16:creationId xmlns:a16="http://schemas.microsoft.com/office/drawing/2014/main" id="{AB0AB367-DE5C-4019-B453-596CFA8BD65B}"/>
              </a:ext>
            </a:extLst>
          </p:cNvPr>
          <p:cNvPicPr>
            <a:picLocks noChangeAspect="1"/>
          </p:cNvPicPr>
          <p:nvPr/>
        </p:nvPicPr>
        <p:blipFill rotWithShape="1">
          <a:blip r:embed="rId28">
            <a:extLst>
              <a:ext uri="{28A0092B-C50C-407E-A947-70E740481C1C}">
                <a14:useLocalDpi xmlns:a14="http://schemas.microsoft.com/office/drawing/2010/main" val="0"/>
              </a:ext>
            </a:extLst>
          </a:blip>
          <a:srcRect r="86301"/>
          <a:stretch/>
        </p:blipFill>
        <p:spPr>
          <a:xfrm>
            <a:off x="18134043" y="37570118"/>
            <a:ext cx="986303" cy="540000"/>
          </a:xfrm>
          <a:prstGeom prst="rect">
            <a:avLst/>
          </a:prstGeom>
        </p:spPr>
      </p:pic>
      <p:sp>
        <p:nvSpPr>
          <p:cNvPr id="168" name="Rechteck 167">
            <a:extLst>
              <a:ext uri="{FF2B5EF4-FFF2-40B4-BE49-F238E27FC236}">
                <a16:creationId xmlns:a16="http://schemas.microsoft.com/office/drawing/2014/main" id="{0ED2E566-E5D0-4485-B4CA-2E35326579BA}"/>
              </a:ext>
            </a:extLst>
          </p:cNvPr>
          <p:cNvSpPr/>
          <p:nvPr/>
        </p:nvSpPr>
        <p:spPr>
          <a:xfrm>
            <a:off x="21191539" y="32787465"/>
            <a:ext cx="2442510" cy="1631216"/>
          </a:xfrm>
          <a:prstGeom prst="rect">
            <a:avLst/>
          </a:prstGeom>
          <a:solidFill>
            <a:schemeClr val="bg1"/>
          </a:solidFill>
        </p:spPr>
        <p:txBody>
          <a:bodyPr wrap="square">
            <a:spAutoFit/>
          </a:bodyPr>
          <a:lstStyle/>
          <a:p>
            <a:pPr>
              <a:defRPr/>
            </a:pPr>
            <a:r>
              <a:rPr lang="en-GB" sz="2000" dirty="0">
                <a:latin typeface="+mn-lt"/>
              </a:rPr>
              <a:t>Init. with normal distributions</a:t>
            </a:r>
          </a:p>
          <a:p>
            <a:pPr>
              <a:defRPr/>
            </a:pPr>
            <a:r>
              <a:rPr lang="en-GB" sz="2000" dirty="0">
                <a:solidFill>
                  <a:srgbClr val="FF0000"/>
                </a:solidFill>
                <a:latin typeface="+mn-lt"/>
              </a:rPr>
              <a:t>Init. with fitted distributions</a:t>
            </a:r>
          </a:p>
          <a:p>
            <a:pPr>
              <a:defRPr/>
            </a:pPr>
            <a:endParaRPr lang="en-GB" sz="2000" dirty="0">
              <a:solidFill>
                <a:srgbClr val="FF0000"/>
              </a:solidFill>
              <a:latin typeface="+mn-lt"/>
            </a:endParaRPr>
          </a:p>
        </p:txBody>
      </p:sp>
      <p:sp>
        <p:nvSpPr>
          <p:cNvPr id="167" name="Text Box 12">
            <a:extLst>
              <a:ext uri="{FF2B5EF4-FFF2-40B4-BE49-F238E27FC236}">
                <a16:creationId xmlns:a16="http://schemas.microsoft.com/office/drawing/2014/main" id="{D94A3E78-26FC-44BD-9B0E-DDEE061DE02B}"/>
              </a:ext>
            </a:extLst>
          </p:cNvPr>
          <p:cNvSpPr txBox="1">
            <a:spLocks noChangeArrowheads="1"/>
          </p:cNvSpPr>
          <p:nvPr/>
        </p:nvSpPr>
        <p:spPr bwMode="auto">
          <a:xfrm>
            <a:off x="21328659" y="34509718"/>
            <a:ext cx="7324069" cy="1385700"/>
          </a:xfrm>
          <a:prstGeom prst="rect">
            <a:avLst/>
          </a:prstGeom>
          <a:solidFill>
            <a:schemeClr val="bg1">
              <a:alpha val="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8200">
                <a:solidFill>
                  <a:schemeClr val="tx1"/>
                </a:solidFill>
                <a:latin typeface="Arial" charset="0"/>
              </a:defRPr>
            </a:lvl1pPr>
            <a:lvl2pPr marL="742950" indent="-285750" eaLnBrk="0" hangingPunct="0">
              <a:defRPr sz="8200">
                <a:solidFill>
                  <a:schemeClr val="tx1"/>
                </a:solidFill>
                <a:latin typeface="Arial" charset="0"/>
              </a:defRPr>
            </a:lvl2pPr>
            <a:lvl3pPr marL="1143000" indent="-228600" eaLnBrk="0" hangingPunct="0">
              <a:defRPr sz="8200">
                <a:solidFill>
                  <a:schemeClr val="tx1"/>
                </a:solidFill>
                <a:latin typeface="Arial" charset="0"/>
              </a:defRPr>
            </a:lvl3pPr>
            <a:lvl4pPr marL="1600200" indent="-228600" eaLnBrk="0" hangingPunct="0">
              <a:defRPr sz="8200">
                <a:solidFill>
                  <a:schemeClr val="tx1"/>
                </a:solidFill>
                <a:latin typeface="Arial" charset="0"/>
              </a:defRPr>
            </a:lvl4pPr>
            <a:lvl5pPr marL="2057400" indent="-228600" eaLnBrk="0" hangingPunct="0">
              <a:defRPr sz="8200">
                <a:solidFill>
                  <a:schemeClr val="tx1"/>
                </a:solidFill>
                <a:latin typeface="Arial" charset="0"/>
              </a:defRPr>
            </a:lvl5pPr>
            <a:lvl6pPr marL="2514600" indent="-228600" eaLnBrk="0" fontAlgn="base" hangingPunct="0">
              <a:spcBef>
                <a:spcPct val="0"/>
              </a:spcBef>
              <a:spcAft>
                <a:spcPct val="0"/>
              </a:spcAft>
              <a:defRPr sz="8200">
                <a:solidFill>
                  <a:schemeClr val="tx1"/>
                </a:solidFill>
                <a:latin typeface="Arial" charset="0"/>
              </a:defRPr>
            </a:lvl6pPr>
            <a:lvl7pPr marL="2971800" indent="-228600" eaLnBrk="0" fontAlgn="base" hangingPunct="0">
              <a:spcBef>
                <a:spcPct val="0"/>
              </a:spcBef>
              <a:spcAft>
                <a:spcPct val="0"/>
              </a:spcAft>
              <a:defRPr sz="8200">
                <a:solidFill>
                  <a:schemeClr val="tx1"/>
                </a:solidFill>
                <a:latin typeface="Arial" charset="0"/>
              </a:defRPr>
            </a:lvl7pPr>
            <a:lvl8pPr marL="3429000" indent="-228600" eaLnBrk="0" fontAlgn="base" hangingPunct="0">
              <a:spcBef>
                <a:spcPct val="0"/>
              </a:spcBef>
              <a:spcAft>
                <a:spcPct val="0"/>
              </a:spcAft>
              <a:defRPr sz="8200">
                <a:solidFill>
                  <a:schemeClr val="tx1"/>
                </a:solidFill>
                <a:latin typeface="Arial" charset="0"/>
              </a:defRPr>
            </a:lvl8pPr>
            <a:lvl9pPr marL="3886200" indent="-228600" eaLnBrk="0" fontAlgn="base" hangingPunct="0">
              <a:spcBef>
                <a:spcPct val="0"/>
              </a:spcBef>
              <a:spcAft>
                <a:spcPct val="0"/>
              </a:spcAft>
              <a:defRPr sz="8200">
                <a:solidFill>
                  <a:schemeClr val="tx1"/>
                </a:solidFill>
                <a:latin typeface="Arial" charset="0"/>
              </a:defRPr>
            </a:lvl9pPr>
          </a:lstStyle>
          <a:p>
            <a:pPr defTabSz="914400" eaLnBrk="1" hangingPunct="1">
              <a:lnSpc>
                <a:spcPts val="1800"/>
              </a:lnSpc>
              <a:defRPr/>
            </a:pPr>
            <a:r>
              <a:rPr lang="en-US" sz="2000" i="1" dirty="0">
                <a:solidFill>
                  <a:schemeClr val="accent4"/>
                </a:solidFill>
              </a:rPr>
              <a:t>Figure 9: Difference of KONRAD3D-EPS predictions and KONRAD3D observations:</a:t>
            </a:r>
          </a:p>
          <a:p>
            <a:pPr marL="457200" indent="-457200" defTabSz="914400" eaLnBrk="1" hangingPunct="1">
              <a:lnSpc>
                <a:spcPts val="1800"/>
              </a:lnSpc>
              <a:buAutoNum type="alphaLcParenBoth"/>
              <a:defRPr/>
            </a:pPr>
            <a:r>
              <a:rPr lang="en-US" sz="2000" i="1" dirty="0">
                <a:solidFill>
                  <a:schemeClr val="accent4"/>
                </a:solidFill>
              </a:rPr>
              <a:t>cell lifetime.</a:t>
            </a:r>
          </a:p>
          <a:p>
            <a:pPr marL="457200" indent="-457200" defTabSz="914400" eaLnBrk="1" hangingPunct="1">
              <a:lnSpc>
                <a:spcPts val="1800"/>
              </a:lnSpc>
              <a:buAutoNum type="alphaLcParenBoth"/>
              <a:defRPr/>
            </a:pPr>
            <a:r>
              <a:rPr lang="en-US" sz="2000" i="1" dirty="0">
                <a:solidFill>
                  <a:schemeClr val="accent4"/>
                </a:solidFill>
              </a:rPr>
              <a:t>maximum estimated severity.</a:t>
            </a:r>
          </a:p>
          <a:p>
            <a:pPr defTabSz="914400" eaLnBrk="1" hangingPunct="1">
              <a:lnSpc>
                <a:spcPts val="1800"/>
              </a:lnSpc>
              <a:defRPr/>
            </a:pPr>
            <a:r>
              <a:rPr lang="de-DE" sz="2000" i="1" dirty="0">
                <a:solidFill>
                  <a:schemeClr val="accent4"/>
                </a:solidFill>
              </a:rPr>
              <a:t>T</a:t>
            </a:r>
            <a:r>
              <a:rPr lang="en-US" sz="2000" i="1" dirty="0">
                <a:solidFill>
                  <a:schemeClr val="accent4"/>
                </a:solidFill>
              </a:rPr>
              <a:t>his EPS-version used </a:t>
            </a:r>
            <a:r>
              <a:rPr lang="en-US" sz="2000" i="1" dirty="0" err="1">
                <a:solidFill>
                  <a:schemeClr val="accent4"/>
                </a:solidFill>
              </a:rPr>
              <a:t>EnKF</a:t>
            </a:r>
            <a:r>
              <a:rPr lang="en-US" sz="2000" i="1" dirty="0">
                <a:solidFill>
                  <a:schemeClr val="accent4"/>
                </a:solidFill>
              </a:rPr>
              <a:t> for parabola correction!</a:t>
            </a:r>
          </a:p>
          <a:p>
            <a:pPr defTabSz="914400" eaLnBrk="1" hangingPunct="1">
              <a:lnSpc>
                <a:spcPts val="1800"/>
              </a:lnSpc>
              <a:defRPr/>
            </a:pPr>
            <a:endParaRPr lang="en-US" sz="2000" i="1" dirty="0">
              <a:solidFill>
                <a:schemeClr val="accent4"/>
              </a:solidFill>
            </a:endParaRPr>
          </a:p>
        </p:txBody>
      </p:sp>
      <p:sp>
        <p:nvSpPr>
          <p:cNvPr id="163" name="Rectangle 4">
            <a:extLst>
              <a:ext uri="{FF2B5EF4-FFF2-40B4-BE49-F238E27FC236}">
                <a16:creationId xmlns:a16="http://schemas.microsoft.com/office/drawing/2014/main" id="{AE2DADE0-F0E3-4765-91CD-DA1E80ABC75A}"/>
              </a:ext>
            </a:extLst>
          </p:cNvPr>
          <p:cNvSpPr>
            <a:spLocks noChangeArrowheads="1"/>
          </p:cNvSpPr>
          <p:nvPr/>
        </p:nvSpPr>
        <p:spPr bwMode="auto">
          <a:xfrm>
            <a:off x="23193396" y="32554904"/>
            <a:ext cx="5459333" cy="1492396"/>
          </a:xfrm>
          <a:prstGeom prst="rect">
            <a:avLst/>
          </a:prstGeom>
          <a:solidFill>
            <a:schemeClr val="tx2"/>
          </a:solidFill>
          <a:ln>
            <a:noFill/>
          </a:ln>
        </p:spPr>
        <p:txBody>
          <a:bodyPr wrap="square" lIns="0" tIns="0" rIns="0" bIns="0">
            <a:spAutoFit/>
          </a:bodyPr>
          <a:lstStyle>
            <a:lvl1pPr marL="342900" indent="-3429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0" eaLnBrk="1" hangingPunct="1">
              <a:lnSpc>
                <a:spcPts val="4000"/>
              </a:lnSpc>
              <a:spcBef>
                <a:spcPts val="0"/>
              </a:spcBef>
              <a:buClr>
                <a:schemeClr val="accent1"/>
              </a:buClr>
              <a:buSzPct val="105000"/>
              <a:defRPr/>
            </a:pPr>
            <a:r>
              <a:rPr lang="en-GB" altLang="de-DE" sz="2800" dirty="0">
                <a:sym typeface="Wingdings" panose="05000000000000000000" pitchFamily="2" charset="2"/>
              </a:rPr>
              <a:t> </a:t>
            </a:r>
            <a:r>
              <a:rPr lang="en-GB" altLang="de-DE" sz="2800" dirty="0"/>
              <a:t>Precise estimation of initial distributions has large impact on quality of nowcast results!</a:t>
            </a:r>
          </a:p>
        </p:txBody>
      </p:sp>
      <p:sp>
        <p:nvSpPr>
          <p:cNvPr id="169" name="Plus 118">
            <a:extLst>
              <a:ext uri="{FF2B5EF4-FFF2-40B4-BE49-F238E27FC236}">
                <a16:creationId xmlns:a16="http://schemas.microsoft.com/office/drawing/2014/main" id="{4F82A944-46A5-420C-8251-83C59C4CD632}"/>
              </a:ext>
            </a:extLst>
          </p:cNvPr>
          <p:cNvSpPr/>
          <p:nvPr/>
        </p:nvSpPr>
        <p:spPr>
          <a:xfrm>
            <a:off x="15275478" y="15051246"/>
            <a:ext cx="720000" cy="7200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9" name="Textfeld 158">
            <a:extLst>
              <a:ext uri="{FF2B5EF4-FFF2-40B4-BE49-F238E27FC236}">
                <a16:creationId xmlns:a16="http://schemas.microsoft.com/office/drawing/2014/main" id="{F37F3D92-DBFA-4D29-979C-8C65703F299E}"/>
              </a:ext>
            </a:extLst>
          </p:cNvPr>
          <p:cNvSpPr txBox="1"/>
          <p:nvPr/>
        </p:nvSpPr>
        <p:spPr>
          <a:xfrm>
            <a:off x="23208825" y="9669818"/>
            <a:ext cx="5612682" cy="717220"/>
          </a:xfrm>
          <a:prstGeom prst="rect">
            <a:avLst/>
          </a:prstGeom>
          <a:noFill/>
        </p:spPr>
        <p:txBody>
          <a:bodyPr wrap="square" rtlCol="0">
            <a:spAutoFit/>
          </a:bodyPr>
          <a:lstStyle/>
          <a:p>
            <a:pPr algn="ctr"/>
            <a:r>
              <a:rPr lang="en-GB" sz="4000" b="1" dirty="0">
                <a:solidFill>
                  <a:schemeClr val="accent1"/>
                </a:solidFill>
              </a:rPr>
              <a:t>www.dwd.de/sinfony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 0 L 0 -0.25 E" pathEditMode="relative" ptsTypes="">
                                      <p:cBhvr>
                                        <p:cTn id="6" dur="2000" fill="hold"/>
                                        <p:tgtEl>
                                          <p:spTgt spid="93"/>
                                        </p:tgtEl>
                                        <p:attrNameLst>
                                          <p:attrName>ppt_x</p:attrName>
                                          <p:attrName>ppt_y</p:attrName>
                                        </p:attrNameLst>
                                      </p:cBhvr>
                                    </p:animMotion>
                                  </p:childTnLst>
                                </p:cTn>
                              </p:par>
                              <p:par>
                                <p:cTn id="7" presetID="64" presetClass="path" presetSubtype="0" accel="50000" decel="50000" fill="hold" grpId="0" nodeType="withEffect">
                                  <p:stCondLst>
                                    <p:cond delay="0"/>
                                  </p:stCondLst>
                                  <p:childTnLst>
                                    <p:animMotion origin="layout" path="M 0 0 L 0 -0.25 E" pathEditMode="relative" ptsTypes="">
                                      <p:cBhvr>
                                        <p:cTn id="8" dur="2000" fill="hold"/>
                                        <p:tgtEl>
                                          <p:spTgt spid="102"/>
                                        </p:tgtEl>
                                        <p:attrNameLst>
                                          <p:attrName>ppt_x</p:attrName>
                                          <p:attrName>ppt_y</p:attrName>
                                        </p:attrNameLst>
                                      </p:cBhvr>
                                    </p:animMotion>
                                  </p:childTnLst>
                                </p:cTn>
                              </p:par>
                              <p:par>
                                <p:cTn id="9" presetID="64" presetClass="path" presetSubtype="0" accel="50000" decel="50000" fill="hold" grpId="0" nodeType="withEffect">
                                  <p:stCondLst>
                                    <p:cond delay="0"/>
                                  </p:stCondLst>
                                  <p:childTnLst>
                                    <p:animMotion origin="layout" path="M 0 0 L 0 -0.25 E" pathEditMode="relative" ptsTypes="">
                                      <p:cBhvr>
                                        <p:cTn id="10" dur="2000" fill="hold"/>
                                        <p:tgtEl>
                                          <p:spTgt spid="109"/>
                                        </p:tgtEl>
                                        <p:attrNameLst>
                                          <p:attrName>ppt_x</p:attrName>
                                          <p:attrName>ppt_y</p:attrName>
                                        </p:attrNameLst>
                                      </p:cBhvr>
                                    </p:animMotion>
                                  </p:childTnLst>
                                </p:cTn>
                              </p:par>
                              <p:par>
                                <p:cTn id="11" presetID="64" presetClass="path" presetSubtype="0" accel="50000" decel="50000" fill="hold" grpId="0" nodeType="withEffect">
                                  <p:stCondLst>
                                    <p:cond delay="0"/>
                                  </p:stCondLst>
                                  <p:childTnLst>
                                    <p:animMotion origin="layout" path="M 0 0 L 0 -0.25 E" pathEditMode="relative" ptsTypes="">
                                      <p:cBhvr>
                                        <p:cTn id="12" dur="2000" fill="hold"/>
                                        <p:tgtEl>
                                          <p:spTgt spid="114"/>
                                        </p:tgtEl>
                                        <p:attrNameLst>
                                          <p:attrName>ppt_x</p:attrName>
                                          <p:attrName>ppt_y</p:attrName>
                                        </p:attrNameLst>
                                      </p:cBhvr>
                                    </p:animMotion>
                                  </p:childTnLst>
                                </p:cTn>
                              </p:par>
                              <p:par>
                                <p:cTn id="13" presetID="64" presetClass="path" presetSubtype="0" accel="50000" decel="50000" fill="hold" grpId="0" nodeType="withEffect">
                                  <p:stCondLst>
                                    <p:cond delay="0"/>
                                  </p:stCondLst>
                                  <p:childTnLst>
                                    <p:animMotion origin="layout" path="M 0 0 L 0 -0.25 E" pathEditMode="relative" ptsTypes="">
                                      <p:cBhvr>
                                        <p:cTn id="14" dur="2000" fill="hold"/>
                                        <p:tgtEl>
                                          <p:spTgt spid="123"/>
                                        </p:tgtEl>
                                        <p:attrNameLst>
                                          <p:attrName>ppt_x</p:attrName>
                                          <p:attrName>ppt_y</p:attrName>
                                        </p:attrNameLst>
                                      </p:cBhvr>
                                    </p:animMotion>
                                  </p:childTnLst>
                                </p:cTn>
                              </p:par>
                              <p:par>
                                <p:cTn id="15" presetID="64" presetClass="path" presetSubtype="0" accel="50000" decel="50000" fill="hold" grpId="0" nodeType="withEffect">
                                  <p:stCondLst>
                                    <p:cond delay="0"/>
                                  </p:stCondLst>
                                  <p:childTnLst>
                                    <p:animMotion origin="layout" path="M 0 0 L 0 -0.25 E" pathEditMode="relative" ptsTypes="">
                                      <p:cBhvr>
                                        <p:cTn id="16" dur="2000" fill="hold"/>
                                        <p:tgtEl>
                                          <p:spTgt spid="124"/>
                                        </p:tgtEl>
                                        <p:attrNameLst>
                                          <p:attrName>ppt_x</p:attrName>
                                          <p:attrName>ppt_y</p:attrName>
                                        </p:attrNameLst>
                                      </p:cBhvr>
                                    </p:animMotion>
                                  </p:childTnLst>
                                </p:cTn>
                              </p:par>
                              <p:par>
                                <p:cTn id="17" presetID="64" presetClass="path" presetSubtype="0" accel="50000" decel="50000" fill="hold" grpId="0" nodeType="withEffect">
                                  <p:stCondLst>
                                    <p:cond delay="0"/>
                                  </p:stCondLst>
                                  <p:childTnLst>
                                    <p:animMotion origin="layout" path="M 0 0 L 0 -0.25 E" pathEditMode="relative" ptsTypes="">
                                      <p:cBhvr>
                                        <p:cTn id="18" dur="2000" fill="hold"/>
                                        <p:tgtEl>
                                          <p:spTgt spid="125"/>
                                        </p:tgtEl>
                                        <p:attrNameLst>
                                          <p:attrName>ppt_x</p:attrName>
                                          <p:attrName>ppt_y</p:attrName>
                                        </p:attrNameLst>
                                      </p:cBhvr>
                                    </p:animMotion>
                                  </p:childTnLst>
                                </p:cTn>
                              </p:par>
                              <p:par>
                                <p:cTn id="19" presetID="64" presetClass="path" presetSubtype="0" accel="50000" decel="50000" fill="hold" grpId="0" nodeType="withEffect">
                                  <p:stCondLst>
                                    <p:cond delay="0"/>
                                  </p:stCondLst>
                                  <p:childTnLst>
                                    <p:animMotion origin="layout" path="M 0 0 L 0 -0.25 E" pathEditMode="relative" ptsTypes="">
                                      <p:cBhvr>
                                        <p:cTn id="20" dur="2000" fill="hold"/>
                                        <p:tgtEl>
                                          <p:spTgt spid="126"/>
                                        </p:tgtEl>
                                        <p:attrNameLst>
                                          <p:attrName>ppt_x</p:attrName>
                                          <p:attrName>ppt_y</p:attrName>
                                        </p:attrNameLst>
                                      </p:cBhvr>
                                    </p:animMotion>
                                  </p:childTnLst>
                                </p:cTn>
                              </p:par>
                              <p:par>
                                <p:cTn id="21" presetID="64" presetClass="path" presetSubtype="0" accel="50000" decel="50000" fill="hold" grpId="0" nodeType="withEffect">
                                  <p:stCondLst>
                                    <p:cond delay="0"/>
                                  </p:stCondLst>
                                  <p:childTnLst>
                                    <p:animMotion origin="layout" path="M 0 0 L 0 -0.25 E" pathEditMode="relative" ptsTypes="">
                                      <p:cBhvr>
                                        <p:cTn id="22" dur="2000" fill="hold"/>
                                        <p:tgtEl>
                                          <p:spTgt spid="127"/>
                                        </p:tgtEl>
                                        <p:attrNameLst>
                                          <p:attrName>ppt_x</p:attrName>
                                          <p:attrName>ppt_y</p:attrName>
                                        </p:attrNameLst>
                                      </p:cBhvr>
                                    </p:animMotion>
                                  </p:childTnLst>
                                </p:cTn>
                              </p:par>
                              <p:par>
                                <p:cTn id="23" presetID="64" presetClass="path" presetSubtype="0" accel="50000" decel="50000" fill="hold" grpId="0" nodeType="withEffect">
                                  <p:stCondLst>
                                    <p:cond delay="0"/>
                                  </p:stCondLst>
                                  <p:childTnLst>
                                    <p:animMotion origin="layout" path="M 0 0 L 0 -0.25 E" pathEditMode="relative" ptsTypes="">
                                      <p:cBhvr>
                                        <p:cTn id="24" dur="2000" fill="hold"/>
                                        <p:tgtEl>
                                          <p:spTgt spid="128"/>
                                        </p:tgtEl>
                                        <p:attrNameLst>
                                          <p:attrName>ppt_x</p:attrName>
                                          <p:attrName>ppt_y</p:attrName>
                                        </p:attrNameLst>
                                      </p:cBhvr>
                                    </p:animMotion>
                                  </p:childTnLst>
                                </p:cTn>
                              </p:par>
                              <p:par>
                                <p:cTn id="25" presetID="64" presetClass="path" presetSubtype="0" accel="50000" decel="50000" fill="hold" grpId="0" nodeType="withEffect">
                                  <p:stCondLst>
                                    <p:cond delay="0"/>
                                  </p:stCondLst>
                                  <p:childTnLst>
                                    <p:animMotion origin="layout" path="M 0 0 L 0 -0.25 E" pathEditMode="relative" ptsTypes="">
                                      <p:cBhvr>
                                        <p:cTn id="26" dur="2000" fill="hold"/>
                                        <p:tgtEl>
                                          <p:spTgt spid="129"/>
                                        </p:tgtEl>
                                        <p:attrNameLst>
                                          <p:attrName>ppt_x</p:attrName>
                                          <p:attrName>ppt_y</p:attrName>
                                        </p:attrNameLst>
                                      </p:cBhvr>
                                    </p:animMotion>
                                  </p:childTnLst>
                                </p:cTn>
                              </p:par>
                              <p:par>
                                <p:cTn id="27" presetID="64" presetClass="path" presetSubtype="0" accel="50000" decel="50000" fill="hold" grpId="0" nodeType="withEffect">
                                  <p:stCondLst>
                                    <p:cond delay="0"/>
                                  </p:stCondLst>
                                  <p:childTnLst>
                                    <p:animMotion origin="layout" path="M 0 0 L 0 -0.25 E" pathEditMode="relative" ptsTypes="">
                                      <p:cBhvr>
                                        <p:cTn id="28" dur="2000" fill="hold"/>
                                        <p:tgtEl>
                                          <p:spTgt spid="130"/>
                                        </p:tgtEl>
                                        <p:attrNameLst>
                                          <p:attrName>ppt_x</p:attrName>
                                          <p:attrName>ppt_y</p:attrName>
                                        </p:attrNameLst>
                                      </p:cBhvr>
                                    </p:animMotion>
                                  </p:childTnLst>
                                </p:cTn>
                              </p:par>
                              <p:par>
                                <p:cTn id="29" presetID="64" presetClass="path" presetSubtype="0" accel="50000" decel="50000" fill="hold" grpId="0" nodeType="withEffect">
                                  <p:stCondLst>
                                    <p:cond delay="0"/>
                                  </p:stCondLst>
                                  <p:childTnLst>
                                    <p:animMotion origin="layout" path="M 0 0 L 0 -0.25 E" pathEditMode="relative" ptsTypes="">
                                      <p:cBhvr>
                                        <p:cTn id="30" dur="2000" fill="hold"/>
                                        <p:tgtEl>
                                          <p:spTgt spid="131"/>
                                        </p:tgtEl>
                                        <p:attrNameLst>
                                          <p:attrName>ppt_x</p:attrName>
                                          <p:attrName>ppt_y</p:attrName>
                                        </p:attrNameLst>
                                      </p:cBhvr>
                                    </p:animMotion>
                                  </p:childTnLst>
                                </p:cTn>
                              </p:par>
                              <p:par>
                                <p:cTn id="31" presetID="64" presetClass="path" presetSubtype="0" accel="50000" decel="50000" fill="hold" grpId="0" nodeType="withEffect">
                                  <p:stCondLst>
                                    <p:cond delay="0"/>
                                  </p:stCondLst>
                                  <p:childTnLst>
                                    <p:animMotion origin="layout" path="M 0 0 L 0 -0.25 E" pathEditMode="relative" ptsTypes="">
                                      <p:cBhvr>
                                        <p:cTn id="32" dur="2000" fill="hold"/>
                                        <p:tgtEl>
                                          <p:spTgt spid="132"/>
                                        </p:tgtEl>
                                        <p:attrNameLst>
                                          <p:attrName>ppt_x</p:attrName>
                                          <p:attrName>ppt_y</p:attrName>
                                        </p:attrNameLst>
                                      </p:cBhvr>
                                    </p:animMotion>
                                  </p:childTnLst>
                                </p:cTn>
                              </p:par>
                              <p:par>
                                <p:cTn id="33" presetID="64" presetClass="path" presetSubtype="0" accel="50000" decel="50000" fill="hold" grpId="0" nodeType="withEffect">
                                  <p:stCondLst>
                                    <p:cond delay="0"/>
                                  </p:stCondLst>
                                  <p:childTnLst>
                                    <p:animMotion origin="layout" path="M 0 0 L 0 -0.25 E" pathEditMode="relative" ptsTypes="">
                                      <p:cBhvr>
                                        <p:cTn id="34" dur="2000" fill="hold"/>
                                        <p:tgtEl>
                                          <p:spTgt spid="133"/>
                                        </p:tgtEl>
                                        <p:attrNameLst>
                                          <p:attrName>ppt_x</p:attrName>
                                          <p:attrName>ppt_y</p:attrName>
                                        </p:attrNameLst>
                                      </p:cBhvr>
                                    </p:animMotion>
                                  </p:childTnLst>
                                </p:cTn>
                              </p:par>
                              <p:par>
                                <p:cTn id="35" presetID="64" presetClass="path" presetSubtype="0" accel="50000" decel="50000" fill="hold" grpId="0" nodeType="withEffect">
                                  <p:stCondLst>
                                    <p:cond delay="0"/>
                                  </p:stCondLst>
                                  <p:childTnLst>
                                    <p:animMotion origin="layout" path="M 0 0 L 0 -0.25 E" pathEditMode="relative" ptsTypes="">
                                      <p:cBhvr>
                                        <p:cTn id="36" dur="2000" fill="hold"/>
                                        <p:tgtEl>
                                          <p:spTgt spid="134"/>
                                        </p:tgtEl>
                                        <p:attrNameLst>
                                          <p:attrName>ppt_x</p:attrName>
                                          <p:attrName>ppt_y</p:attrName>
                                        </p:attrNameLst>
                                      </p:cBhvr>
                                    </p:animMotion>
                                  </p:childTnLst>
                                </p:cTn>
                              </p:par>
                              <p:par>
                                <p:cTn id="37" presetID="64" presetClass="path" presetSubtype="0" accel="50000" decel="50000" fill="hold" grpId="0" nodeType="withEffect">
                                  <p:stCondLst>
                                    <p:cond delay="0"/>
                                  </p:stCondLst>
                                  <p:childTnLst>
                                    <p:animMotion origin="layout" path="M 0 0 L 0 -0.25 E" pathEditMode="relative" ptsTypes="">
                                      <p:cBhvr>
                                        <p:cTn id="38" dur="2000" fill="hold"/>
                                        <p:tgtEl>
                                          <p:spTgt spid="135"/>
                                        </p:tgtEl>
                                        <p:attrNameLst>
                                          <p:attrName>ppt_x</p:attrName>
                                          <p:attrName>ppt_y</p:attrName>
                                        </p:attrNameLst>
                                      </p:cBhvr>
                                    </p:animMotion>
                                  </p:childTnLst>
                                </p:cTn>
                              </p:par>
                              <p:par>
                                <p:cTn id="39" presetID="64" presetClass="path" presetSubtype="0" accel="50000" decel="50000" fill="hold" grpId="0" nodeType="withEffect">
                                  <p:stCondLst>
                                    <p:cond delay="0"/>
                                  </p:stCondLst>
                                  <p:childTnLst>
                                    <p:animMotion origin="layout" path="M 0 0 L 0 -0.25 E" pathEditMode="relative" ptsTypes="">
                                      <p:cBhvr>
                                        <p:cTn id="40" dur="2000" fill="hold"/>
                                        <p:tgtEl>
                                          <p:spTgt spid="136"/>
                                        </p:tgtEl>
                                        <p:attrNameLst>
                                          <p:attrName>ppt_x</p:attrName>
                                          <p:attrName>ppt_y</p:attrName>
                                        </p:attrNameLst>
                                      </p:cBhvr>
                                    </p:animMotion>
                                  </p:childTnLst>
                                </p:cTn>
                              </p:par>
                              <p:par>
                                <p:cTn id="41" presetID="64" presetClass="path" presetSubtype="0" accel="50000" decel="50000" fill="hold" grpId="0" nodeType="withEffect">
                                  <p:stCondLst>
                                    <p:cond delay="0"/>
                                  </p:stCondLst>
                                  <p:childTnLst>
                                    <p:animMotion origin="layout" path="M 0 0 L 0 -0.25 E" pathEditMode="relative" ptsTypes="">
                                      <p:cBhvr>
                                        <p:cTn id="42" dur="2000" fill="hold"/>
                                        <p:tgtEl>
                                          <p:spTgt spid="137"/>
                                        </p:tgtEl>
                                        <p:attrNameLst>
                                          <p:attrName>ppt_x</p:attrName>
                                          <p:attrName>ppt_y</p:attrName>
                                        </p:attrNameLst>
                                      </p:cBhvr>
                                    </p:animMotion>
                                  </p:childTnLst>
                                </p:cTn>
                              </p:par>
                              <p:par>
                                <p:cTn id="43" presetID="64" presetClass="path" presetSubtype="0" accel="50000" decel="50000" fill="hold" grpId="0" nodeType="withEffect">
                                  <p:stCondLst>
                                    <p:cond delay="0"/>
                                  </p:stCondLst>
                                  <p:childTnLst>
                                    <p:animMotion origin="layout" path="M 0 0 L 0 -0.25 E" pathEditMode="relative" ptsTypes="">
                                      <p:cBhvr>
                                        <p:cTn id="44" dur="2000" fill="hold"/>
                                        <p:tgtEl>
                                          <p:spTgt spid="138"/>
                                        </p:tgtEl>
                                        <p:attrNameLst>
                                          <p:attrName>ppt_x</p:attrName>
                                          <p:attrName>ppt_y</p:attrName>
                                        </p:attrNameLst>
                                      </p:cBhvr>
                                    </p:animMotion>
                                  </p:childTnLst>
                                </p:cTn>
                              </p:par>
                              <p:par>
                                <p:cTn id="45" presetID="64" presetClass="path" presetSubtype="0" accel="50000" decel="50000" fill="hold" grpId="0" nodeType="withEffect">
                                  <p:stCondLst>
                                    <p:cond delay="0"/>
                                  </p:stCondLst>
                                  <p:childTnLst>
                                    <p:animMotion origin="layout" path="M 0 0 L 0 -0.25 E" pathEditMode="relative" ptsTypes="">
                                      <p:cBhvr>
                                        <p:cTn id="46" dur="2000" fill="hold"/>
                                        <p:tgtEl>
                                          <p:spTgt spid="139"/>
                                        </p:tgtEl>
                                        <p:attrNameLst>
                                          <p:attrName>ppt_x</p:attrName>
                                          <p:attrName>ppt_y</p:attrName>
                                        </p:attrNameLst>
                                      </p:cBhvr>
                                    </p:animMotion>
                                  </p:childTnLst>
                                </p:cTn>
                              </p:par>
                              <p:par>
                                <p:cTn id="47" presetID="64" presetClass="path" presetSubtype="0" accel="50000" decel="50000" fill="hold" grpId="0" nodeType="withEffect">
                                  <p:stCondLst>
                                    <p:cond delay="0"/>
                                  </p:stCondLst>
                                  <p:childTnLst>
                                    <p:animMotion origin="layout" path="M 0 0 L 0 -0.25 E" pathEditMode="relative" ptsTypes="">
                                      <p:cBhvr>
                                        <p:cTn id="48" dur="2000" fill="hold"/>
                                        <p:tgtEl>
                                          <p:spTgt spid="14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9" grpId="0" animBg="1"/>
      <p:bldP spid="114"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Lst>
  </p:timing>
</p:sld>
</file>

<file path=ppt/theme/theme1.xml><?xml version="1.0" encoding="utf-8"?>
<a:theme xmlns:a="http://schemas.openxmlformats.org/drawingml/2006/main" name="1_dwd-plakate">
  <a:themeElements>
    <a:clrScheme name="DWD-Farbenvorlage">
      <a:dk1>
        <a:srgbClr val="000000"/>
      </a:dk1>
      <a:lt1>
        <a:sysClr val="window" lastClr="FFFFFF"/>
      </a:lt1>
      <a:dk2>
        <a:srgbClr val="96B9DC"/>
      </a:dk2>
      <a:lt2>
        <a:srgbClr val="D2E1F5"/>
      </a:lt2>
      <a:accent1>
        <a:srgbClr val="2D4B9B"/>
      </a:accent1>
      <a:accent2>
        <a:srgbClr val="96B9DC"/>
      </a:accent2>
      <a:accent3>
        <a:srgbClr val="D2E1F5"/>
      </a:accent3>
      <a:accent4>
        <a:srgbClr val="5A5A5A"/>
      </a:accent4>
      <a:accent5>
        <a:srgbClr val="7F7F7F"/>
      </a:accent5>
      <a:accent6>
        <a:srgbClr val="E10019"/>
      </a:accent6>
      <a:hlink>
        <a:srgbClr val="2D4B9B"/>
      </a:hlink>
      <a:folHlink>
        <a:srgbClr val="2D4B9B"/>
      </a:folHlink>
    </a:clrScheme>
    <a:fontScheme name="DWD-Schrift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883</Words>
  <Application>Microsoft Office PowerPoint</Application>
  <PresentationFormat>Benutzerdefiniert</PresentationFormat>
  <Paragraphs>133</Paragraphs>
  <Slides>1</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vt:i4>
      </vt:variant>
    </vt:vector>
  </HeadingPairs>
  <TitlesOfParts>
    <vt:vector size="9" baseType="lpstr">
      <vt:lpstr>72 Light</vt:lpstr>
      <vt:lpstr>Arial</vt:lpstr>
      <vt:lpstr>Calibri</vt:lpstr>
      <vt:lpstr>Cambria Math</vt:lpstr>
      <vt:lpstr>Helvetica</vt:lpstr>
      <vt:lpstr>Times New Roman</vt:lpstr>
      <vt:lpstr>Wingdings</vt:lpstr>
      <vt:lpstr>1_dwd-plakate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Josipovic Lukas</cp:lastModifiedBy>
  <cp:revision>2315</cp:revision>
  <cp:lastPrinted>2013-04-02T11:30:57Z</cp:lastPrinted>
  <dcterms:created xsi:type="dcterms:W3CDTF">2012-07-06T11:49:20Z</dcterms:created>
  <dcterms:modified xsi:type="dcterms:W3CDTF">2023-04-26T11:44:05Z</dcterms:modified>
</cp:coreProperties>
</file>