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"/>
  </p:notesMasterIdLst>
  <p:sldIdLst>
    <p:sldId id="256" r:id="rId2"/>
  </p:sldIdLst>
  <p:sldSz cx="30279975" cy="42808525"/>
  <p:notesSz cx="6797675" cy="9926638"/>
  <p:defaultTextStyle>
    <a:defPPr>
      <a:defRPr lang="de-DE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orient="horz" pos="6493">
          <p15:clr>
            <a:srgbClr val="A4A3A4"/>
          </p15:clr>
        </p15:guide>
        <p15:guide id="3" orient="horz" pos="24978">
          <p15:clr>
            <a:srgbClr val="A4A3A4"/>
          </p15:clr>
        </p15:guide>
        <p15:guide id="4" orient="horz" pos="26180">
          <p15:clr>
            <a:srgbClr val="A4A3A4"/>
          </p15:clr>
        </p15:guide>
        <p15:guide id="5" orient="horz" pos="3433">
          <p15:clr>
            <a:srgbClr val="A4A3A4"/>
          </p15:clr>
        </p15:guide>
        <p15:guide id="6" orient="horz" pos="5644">
          <p15:clr>
            <a:srgbClr val="A4A3A4"/>
          </p15:clr>
        </p15:guide>
        <p15:guide id="7" orient="horz" pos="18208">
          <p15:clr>
            <a:srgbClr val="A4A3A4"/>
          </p15:clr>
        </p15:guide>
        <p15:guide id="8" orient="horz" pos="17975">
          <p15:clr>
            <a:srgbClr val="A4A3A4"/>
          </p15:clr>
        </p15:guide>
        <p15:guide id="9" pos="562">
          <p15:clr>
            <a:srgbClr val="A4A3A4"/>
          </p15:clr>
        </p15:guide>
        <p15:guide id="10" pos="9537">
          <p15:clr>
            <a:srgbClr val="A4A3A4"/>
          </p15:clr>
        </p15:guide>
        <p15:guide id="11" pos="9416">
          <p15:clr>
            <a:srgbClr val="A4A3A4"/>
          </p15:clr>
        </p15:guide>
        <p15:guide id="12" pos="9665">
          <p15:clr>
            <a:srgbClr val="A4A3A4"/>
          </p15:clr>
        </p15:guide>
        <p15:guide id="13" pos="12449">
          <p15:clr>
            <a:srgbClr val="A4A3A4"/>
          </p15:clr>
        </p15:guide>
        <p15:guide id="14" pos="12569">
          <p15:clr>
            <a:srgbClr val="A4A3A4"/>
          </p15:clr>
        </p15:guide>
        <p15:guide id="15" pos="12690">
          <p15:clr>
            <a:srgbClr val="A4A3A4"/>
          </p15:clr>
        </p15:guide>
        <p15:guide id="16" pos="154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ipovic Lukas" initials="JL" lastIdx="1" clrIdx="0">
    <p:extLst>
      <p:ext uri="{19B8F6BF-5375-455C-9EA6-DF929625EA0E}">
        <p15:presenceInfo xmlns:p15="http://schemas.microsoft.com/office/powerpoint/2012/main" userId="Josipovic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B9B"/>
    <a:srgbClr val="5A5A5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62" autoAdjust="0"/>
    <p:restoredTop sz="99775" autoAdjust="0"/>
  </p:normalViewPr>
  <p:slideViewPr>
    <p:cSldViewPr>
      <p:cViewPr>
        <p:scale>
          <a:sx n="68" d="100"/>
          <a:sy n="68" d="100"/>
        </p:scale>
        <p:origin x="-555" y="-12326"/>
      </p:cViewPr>
      <p:guideLst>
        <p:guide orient="horz" pos="13483"/>
        <p:guide orient="horz" pos="6493"/>
        <p:guide orient="horz" pos="24978"/>
        <p:guide orient="horz" pos="26180"/>
        <p:guide orient="horz" pos="3433"/>
        <p:guide orient="horz" pos="5644"/>
        <p:guide orient="horz" pos="18208"/>
        <p:guide orient="horz" pos="17975"/>
        <p:guide pos="562"/>
        <p:guide pos="9537"/>
        <p:guide pos="9416"/>
        <p:guide pos="9665"/>
        <p:guide pos="12449"/>
        <p:guide pos="12569"/>
        <p:guide pos="12690"/>
        <p:guide pos="15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E196E-2B1E-4737-B193-06D20F8ABD56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5593C-0330-47BC-8D46-4E7A1F70B0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40024050"/>
            <a:ext cx="173672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2"/>
          <p:cNvCxnSpPr/>
          <p:nvPr userDrawn="1"/>
        </p:nvCxnSpPr>
        <p:spPr>
          <a:xfrm>
            <a:off x="8421688" y="40022463"/>
            <a:ext cx="20418425" cy="0"/>
          </a:xfrm>
          <a:prstGeom prst="line">
            <a:avLst/>
          </a:prstGeom>
          <a:ln w="25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68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K:\Deutscher Wetterdienst\Corporate Design Aktuell\DWD-Logo-Komplett\70mm\RGB\Wortbildmarke-und-Claim-positiv-transparent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313" y="1079500"/>
            <a:ext cx="94488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 userDrawn="1"/>
        </p:nvCxnSpPr>
        <p:spPr>
          <a:xfrm flipH="1">
            <a:off x="1441450" y="4140200"/>
            <a:ext cx="27398663" cy="0"/>
          </a:xfrm>
          <a:prstGeom prst="line">
            <a:avLst/>
          </a:prstGeom>
          <a:ln w="90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52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Arial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Arial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Arial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Arial" charset="0"/>
        </a:defRPr>
      </a:lvl5pPr>
      <a:lvl6pPr marL="457200" algn="ctr" defTabSz="417512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Arial" charset="0"/>
        </a:defRPr>
      </a:lvl6pPr>
      <a:lvl7pPr marL="914400" algn="ctr" defTabSz="417512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Arial" charset="0"/>
        </a:defRPr>
      </a:lvl7pPr>
      <a:lvl8pPr marL="1371600" algn="ctr" defTabSz="417512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Arial" charset="0"/>
        </a:defRPr>
      </a:lvl8pPr>
      <a:lvl9pPr marL="1828800" algn="ctr" defTabSz="417512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Arial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">
            <a:extLst>
              <a:ext uri="{FF2B5EF4-FFF2-40B4-BE49-F238E27FC236}">
                <a16:creationId xmlns:a16="http://schemas.microsoft.com/office/drawing/2014/main" id="{1B42BBDD-3753-443C-90D3-727C4D1F9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6895" y="13224795"/>
            <a:ext cx="13010556" cy="630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defRPr/>
            </a:pPr>
            <a:r>
              <a:rPr lang="en-GB" altLang="de-DE" sz="3200" b="1" dirty="0"/>
              <a:t>Methodology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GB" altLang="de-DE" sz="2800" dirty="0"/>
              <a:t>Prediction after 0, 15, 30, 45, 60 min during life-cycle 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GB" altLang="de-DE" sz="2800" dirty="0"/>
              <a:t>Random Forest (RF), Gradient Boosting (GB), Quantile Regression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10-fold cross validation (CV) to assess prediction performance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171450" indent="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defRPr/>
            </a:pPr>
            <a:r>
              <a:rPr lang="en-US" sz="3200" b="1" dirty="0"/>
              <a:t>Target Variables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Lifetime of singular cells (cells with splits and merges excluded)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Maximum expected severity of singular cells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171450" indent="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defRPr/>
            </a:pPr>
            <a:r>
              <a:rPr lang="en-US" sz="3200" b="1" dirty="0"/>
              <a:t>Predictors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Recalculation of KONRAD3D from May 2016 to December 2021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Storms linked to NWP data (ICON-EU) to consider convective environment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Approximately 100 cell attributes used as predictors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F9A13C7F-E2A5-4134-B51D-C5D33E18C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945" y="33228625"/>
            <a:ext cx="6149257" cy="297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63550" indent="-292100" eaLnBrk="1" hangingPunct="1"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endParaRPr lang="en-GB" altLang="de-DE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Rectangle 4">
                <a:extLst>
                  <a:ext uri="{FF2B5EF4-FFF2-40B4-BE49-F238E27FC236}">
                    <a16:creationId xmlns:a16="http://schemas.microsoft.com/office/drawing/2014/main" id="{8A3FF904-FF8C-4482-B968-0C29146CF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0341" y="32569526"/>
                <a:ext cx="9493181" cy="6829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171450" indent="0" eaLnBrk="1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accent1"/>
                  </a:buClr>
                  <a:buSzPct val="105000"/>
                  <a:defRPr/>
                </a:pPr>
                <a:r>
                  <a:rPr lang="en-GB" altLang="de-DE" sz="3200" b="1" dirty="0"/>
                  <a:t>Definition and Correction of Severity Parabola</a:t>
                </a:r>
              </a:p>
              <a:p>
                <a:pPr marL="463550" indent="-292100" eaLnBrk="1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accent1"/>
                  </a:buClr>
                  <a:buSzPct val="105000"/>
                  <a:buFont typeface="Arial" panose="020B0604020202020204" pitchFamily="34" charset="0"/>
                  <a:buChar char="•"/>
                  <a:defRPr/>
                </a:pPr>
                <a:endParaRPr lang="en-US" sz="2800" dirty="0"/>
              </a:p>
              <a:p>
                <a:pPr marL="463550" indent="-292100" eaLnBrk="1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accent1"/>
                  </a:buClr>
                  <a:buSzPct val="105000"/>
                  <a:buFont typeface="Arial" panose="020B0604020202020204" pitchFamily="34" charset="0"/>
                  <a:buChar char="•"/>
                  <a:defRPr/>
                </a:pPr>
                <a:endParaRPr lang="en-US" sz="2800" dirty="0"/>
              </a:p>
              <a:p>
                <a:pPr marL="463550" indent="-292100" eaLnBrk="1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accent1"/>
                  </a:buClr>
                  <a:buSzPct val="105000"/>
                  <a:buFont typeface="Arial" panose="020B0604020202020204" pitchFamily="34" charset="0"/>
                  <a:buChar char="•"/>
                  <a:defRPr/>
                </a:pPr>
                <a:endParaRPr lang="en-US" sz="2800" dirty="0"/>
              </a:p>
              <a:p>
                <a:pPr marL="463550" indent="-292100" eaLnBrk="1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accent1"/>
                  </a:buClr>
                  <a:buSzPct val="105000"/>
                  <a:buFont typeface="Arial" panose="020B0604020202020204" pitchFamily="34" charset="0"/>
                  <a:buChar char="•"/>
                  <a:defRPr/>
                </a:pPr>
                <a:endParaRPr lang="en-US" sz="2800" dirty="0"/>
              </a:p>
              <a:p>
                <a:pPr marL="628650" indent="-457200" eaLnBrk="1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accent1"/>
                  </a:buClr>
                  <a:buSzPct val="105000"/>
                  <a:buFont typeface="Wingdings" panose="05000000000000000000" pitchFamily="2" charset="2"/>
                  <a:buChar char="à"/>
                  <a:defRPr/>
                </a:pP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=0</m:t>
                        </m:r>
                      </m:e>
                    </m:d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sSub>
                          <m:sSubPr>
                            <m:ctrlPr>
                              <a:rPr lang="de-DE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de-DE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𝜏</m:t>
                            </m:r>
                          </m:e>
                          <m:sub>
                            <m:r>
                              <a:rPr lang="de-DE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endParaRPr lang="de-DE" sz="2800" b="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628650" indent="-457200" eaLnBrk="1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accent1"/>
                  </a:buClr>
                  <a:buSzPct val="105000"/>
                  <a:buFont typeface="Wingdings" panose="05000000000000000000" pitchFamily="2" charset="2"/>
                  <a:buChar char="à"/>
                  <a:defRPr/>
                </a:pPr>
                <a14:m>
                  <m:oMath xmlns:m="http://schemas.openxmlformats.org/officeDocument/2006/math">
                    <m:r>
                      <a:rPr lang="de-DE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de-DE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de-DE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f>
                          <m:fPr>
                            <m:ctrlPr>
                              <a:rPr lang="de-DE" sz="28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28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sz="28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de-DE" sz="28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𝑙</m:t>
                                </m:r>
                              </m:sub>
                            </m:sSub>
                          </m:num>
                          <m:den>
                            <m:r>
                              <a:rPr lang="de-DE" sz="28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de-DE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de-DE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8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max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49" name="Rectangle 4">
                <a:extLst>
                  <a:ext uri="{FF2B5EF4-FFF2-40B4-BE49-F238E27FC236}">
                    <a16:creationId xmlns:a16="http://schemas.microsoft.com/office/drawing/2014/main" id="{8A3FF904-FF8C-4482-B968-0C29146CF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0341" y="32569526"/>
                <a:ext cx="9493181" cy="6829432"/>
              </a:xfrm>
              <a:prstGeom prst="rect">
                <a:avLst/>
              </a:prstGeom>
              <a:blipFill>
                <a:blip r:embed="rId2"/>
                <a:stretch>
                  <a:fillRect l="-771" t="-1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81D71C4-87A8-45E4-B4FC-C97246E75D04}"/>
              </a:ext>
            </a:extLst>
          </p:cNvPr>
          <p:cNvGrpSpPr/>
          <p:nvPr/>
        </p:nvGrpSpPr>
        <p:grpSpPr>
          <a:xfrm>
            <a:off x="8495263" y="36305517"/>
            <a:ext cx="6361273" cy="3186160"/>
            <a:chOff x="22435686" y="13234741"/>
            <a:chExt cx="6361273" cy="3186160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BE6EA659-B061-4E11-98B2-0C976629F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556959" y="13237311"/>
              <a:ext cx="3240000" cy="2398516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6E2FAF5B-759F-46B7-A0E8-AB1A59251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435686" y="13234741"/>
              <a:ext cx="3240000" cy="2398517"/>
            </a:xfrm>
            <a:prstGeom prst="rect">
              <a:avLst/>
            </a:prstGeom>
          </p:spPr>
        </p:pic>
        <p:sp>
          <p:nvSpPr>
            <p:cNvPr id="49" name="Text Box 12">
              <a:extLst>
                <a:ext uri="{FF2B5EF4-FFF2-40B4-BE49-F238E27FC236}">
                  <a16:creationId xmlns:a16="http://schemas.microsoft.com/office/drawing/2014/main" id="{AADB554A-9906-437C-B894-71C674D97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09564" y="15727698"/>
              <a:ext cx="6239935" cy="69320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lnSpc>
                  <a:spcPts val="1800"/>
                </a:lnSpc>
                <a:defRPr/>
              </a:pPr>
              <a:r>
                <a:rPr lang="en-US" sz="2000" i="1" dirty="0">
                  <a:solidFill>
                    <a:schemeClr val="accent4"/>
                  </a:solidFill>
                </a:rPr>
                <a:t>Figure 3: Fitting severities to observed trends (black lines). Currently observed severity indicated by red dot. Examples for (a) intensification (b) weakening.</a:t>
              </a:r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D22571DC-22DE-4C34-9D19-2667FEC5FAD3}"/>
                </a:ext>
              </a:extLst>
            </p:cNvPr>
            <p:cNvSpPr/>
            <p:nvPr/>
          </p:nvSpPr>
          <p:spPr>
            <a:xfrm>
              <a:off x="25077647" y="13267358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dirty="0">
                  <a:latin typeface="+mn-lt"/>
                </a:rPr>
                <a:t>(a)</a:t>
              </a:r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5EF7314C-2FD2-4C57-B072-CA5765F7ED59}"/>
                </a:ext>
              </a:extLst>
            </p:cNvPr>
            <p:cNvSpPr/>
            <p:nvPr/>
          </p:nvSpPr>
          <p:spPr>
            <a:xfrm>
              <a:off x="28180239" y="13267358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dirty="0">
                  <a:latin typeface="+mn-lt"/>
                </a:rPr>
                <a:t>(b)</a:t>
              </a:r>
            </a:p>
          </p:txBody>
        </p:sp>
      </p:grpSp>
      <p:pic>
        <p:nvPicPr>
          <p:cNvPr id="44" name="Grafik 43">
            <a:extLst>
              <a:ext uri="{FF2B5EF4-FFF2-40B4-BE49-F238E27FC236}">
                <a16:creationId xmlns:a16="http://schemas.microsoft.com/office/drawing/2014/main" id="{5130BCBC-3548-4712-B086-6A068FD2DA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6"/>
          <a:stretch/>
        </p:blipFill>
        <p:spPr>
          <a:xfrm>
            <a:off x="8527126" y="33062254"/>
            <a:ext cx="4272378" cy="25200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1866E04E-457D-4B6C-96D2-D5529F80A96F}"/>
              </a:ext>
            </a:extLst>
          </p:cNvPr>
          <p:cNvSpPr txBox="1"/>
          <p:nvPr/>
        </p:nvSpPr>
        <p:spPr>
          <a:xfrm>
            <a:off x="2390556" y="34247232"/>
            <a:ext cx="366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n-lt"/>
              </a:rPr>
              <a:t>max. and </a:t>
            </a:r>
            <a:r>
              <a:rPr lang="de-DE" sz="2800" dirty="0" err="1">
                <a:latin typeface="+mn-lt"/>
              </a:rPr>
              <a:t>init</a:t>
            </a:r>
            <a:r>
              <a:rPr lang="de-DE" sz="2800" dirty="0">
                <a:latin typeface="+mn-lt"/>
              </a:rPr>
              <a:t>. </a:t>
            </a:r>
            <a:r>
              <a:rPr lang="de-DE" sz="2800" dirty="0" err="1">
                <a:latin typeface="+mn-lt"/>
              </a:rPr>
              <a:t>severity</a:t>
            </a:r>
            <a:endParaRPr lang="en-US" sz="2800" dirty="0">
              <a:latin typeface="+mn-lt"/>
            </a:endParaRPr>
          </a:p>
        </p:txBody>
      </p:sp>
      <p:sp>
        <p:nvSpPr>
          <p:cNvPr id="39" name="Geschweifte Klammer links 38">
            <a:extLst>
              <a:ext uri="{FF2B5EF4-FFF2-40B4-BE49-F238E27FC236}">
                <a16:creationId xmlns:a16="http://schemas.microsoft.com/office/drawing/2014/main" id="{55B021C6-EFD2-4AF5-ABDD-635C0D62DFAA}"/>
              </a:ext>
            </a:extLst>
          </p:cNvPr>
          <p:cNvSpPr/>
          <p:nvPr/>
        </p:nvSpPr>
        <p:spPr>
          <a:xfrm rot="16200000">
            <a:off x="4037399" y="33688719"/>
            <a:ext cx="375565" cy="940846"/>
          </a:xfrm>
          <a:prstGeom prst="leftBrace">
            <a:avLst/>
          </a:prstGeom>
          <a:ln w="38100">
            <a:solidFill>
              <a:srgbClr val="2D4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689FD428-CB18-40A1-9E35-F9AEB663C881}"/>
              </a:ext>
            </a:extLst>
          </p:cNvPr>
          <p:cNvSpPr txBox="1"/>
          <p:nvPr/>
        </p:nvSpPr>
        <p:spPr>
          <a:xfrm>
            <a:off x="6193035" y="34243990"/>
            <a:ext cx="145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+mn-lt"/>
              </a:rPr>
              <a:t>lifetime</a:t>
            </a:r>
            <a:endParaRPr lang="en-US" sz="2800" dirty="0">
              <a:latin typeface="+mn-lt"/>
            </a:endParaRP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FF69B19D-E5E5-4DBA-9543-ECF39DAA6873}"/>
              </a:ext>
            </a:extLst>
          </p:cNvPr>
          <p:cNvCxnSpPr>
            <a:cxnSpLocks/>
          </p:cNvCxnSpPr>
          <p:nvPr/>
        </p:nvCxnSpPr>
        <p:spPr>
          <a:xfrm flipH="1" flipV="1">
            <a:off x="6145090" y="34159142"/>
            <a:ext cx="82180" cy="1943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94ABF55F-420C-4880-A821-538C1B419B5A}"/>
                  </a:ext>
                </a:extLst>
              </p:cNvPr>
              <p:cNvSpPr txBox="1"/>
              <p:nvPr/>
            </p:nvSpPr>
            <p:spPr>
              <a:xfrm>
                <a:off x="1602483" y="33228625"/>
                <a:ext cx="5823517" cy="976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=−4</m:t>
                      </m:r>
                      <m:d>
                        <m:d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94ABF55F-420C-4880-A821-538C1B419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483" y="33228625"/>
                <a:ext cx="5823517" cy="9768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458467" y="13224796"/>
            <a:ext cx="6840000" cy="485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defRPr/>
            </a:pPr>
            <a:r>
              <a:rPr lang="de-DE" altLang="de-DE" sz="3200" b="1" dirty="0"/>
              <a:t>Object-Based Nowcasting </a:t>
            </a:r>
            <a:endParaRPr lang="en-GB" altLang="de-DE" sz="1800" b="1" dirty="0"/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Deterministic object detection, tracking and forecasting system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Uses 3D volumetric radar data (10 elevations and near surface scan)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3D storm characterization with attributes regarding geometry, intensity, movement, hydrometeors, lightning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Short-term forecast of future positions by extrapolation of cell movement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marL="171450" indent="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defRPr/>
            </a:pPr>
            <a:endParaRPr lang="en-US" sz="2800" dirty="0"/>
          </a:p>
          <a:p>
            <a:pPr marL="0" indent="0">
              <a:spcAft>
                <a:spcPts val="600"/>
              </a:spcAft>
            </a:pPr>
            <a:endParaRPr lang="en-US" altLang="de-DE" sz="2800" b="1" dirty="0"/>
          </a:p>
          <a:p>
            <a:pPr marL="171450" marR="0" lvl="0" indent="0" algn="l" defTabSz="4175125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2D4B9B"/>
              </a:buClr>
              <a:buSzPct val="105000"/>
              <a:buFontTx/>
              <a:buNone/>
              <a:tabLst/>
              <a:defRPr/>
            </a:pPr>
            <a:endParaRPr kumimoji="0" lang="en-GB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</a:pPr>
            <a:endParaRPr lang="de-DE" altLang="de-DE" sz="2800" b="1" dirty="0"/>
          </a:p>
        </p:txBody>
      </p:sp>
      <p:sp>
        <p:nvSpPr>
          <p:cNvPr id="3085" name="Titel 1"/>
          <p:cNvSpPr txBox="1">
            <a:spLocks/>
          </p:cNvSpPr>
          <p:nvPr/>
        </p:nvSpPr>
        <p:spPr bwMode="auto">
          <a:xfrm>
            <a:off x="1395823" y="4416288"/>
            <a:ext cx="27440916" cy="395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1000"/>
              </a:lnSpc>
            </a:pPr>
            <a:r>
              <a:rPr lang="en-US" altLang="de-DE" sz="9600" i="1" dirty="0">
                <a:solidFill>
                  <a:schemeClr val="accent1"/>
                </a:solidFill>
                <a:latin typeface="Arial" charset="0"/>
                <a:cs typeface="Arial" charset="0"/>
              </a:rPr>
              <a:t>Estimation of storm life cycle by machine learning to enhance ensemble nowcasting of cells</a:t>
            </a:r>
          </a:p>
        </p:txBody>
      </p:sp>
      <p:sp>
        <p:nvSpPr>
          <p:cNvPr id="3086" name="Titel 1"/>
          <p:cNvSpPr txBox="1">
            <a:spLocks/>
          </p:cNvSpPr>
          <p:nvPr/>
        </p:nvSpPr>
        <p:spPr bwMode="auto">
          <a:xfrm>
            <a:off x="1426717" y="7311486"/>
            <a:ext cx="17457686" cy="105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5800"/>
              </a:lnSpc>
            </a:pPr>
            <a:r>
              <a:rPr lang="de-DE" altLang="de-DE" sz="3600" b="1" u="sng" dirty="0">
                <a:latin typeface="Arial" charset="0"/>
                <a:cs typeface="Arial" charset="0"/>
              </a:rPr>
              <a:t>Lukas </a:t>
            </a:r>
            <a:r>
              <a:rPr lang="de-DE" altLang="de-DE" sz="3600" b="1" u="sng" dirty="0" err="1">
                <a:latin typeface="Arial" charset="0"/>
                <a:cs typeface="Arial" charset="0"/>
              </a:rPr>
              <a:t>Josipovi</a:t>
            </a:r>
            <a:r>
              <a:rPr lang="hr-HR" altLang="de-DE" sz="3600" b="1" u="sng" dirty="0">
                <a:latin typeface="Arial" charset="0"/>
                <a:cs typeface="Arial" charset="0"/>
              </a:rPr>
              <a:t>ć</a:t>
            </a:r>
            <a:r>
              <a:rPr lang="de-DE" altLang="de-DE" sz="3600" b="1" dirty="0">
                <a:latin typeface="Arial" charset="0"/>
                <a:cs typeface="Arial" charset="0"/>
              </a:rPr>
              <a:t>, Christian Berndt, Ulrich </a:t>
            </a:r>
            <a:r>
              <a:rPr lang="de-DE" altLang="de-DE" sz="3600" b="1" dirty="0" err="1">
                <a:latin typeface="Arial" charset="0"/>
                <a:cs typeface="Arial" charset="0"/>
              </a:rPr>
              <a:t>Blahak</a:t>
            </a:r>
            <a:endParaRPr lang="de-DE" altLang="de-DE" sz="3600" b="1" dirty="0">
              <a:latin typeface="Arial" charset="0"/>
              <a:cs typeface="Arial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8443243" y="40065117"/>
            <a:ext cx="20393496" cy="2154566"/>
          </a:xfrm>
          <a:prstGeom prst="rect">
            <a:avLst/>
          </a:prstGeom>
        </p:spPr>
        <p:txBody>
          <a:bodyPr lIns="0" tIns="0" rIns="0" bIns="0"/>
          <a:lstStyle>
            <a:lvl1pPr algn="l" defTabSz="4176431" rtl="0" eaLnBrk="1" latinLnBrk="0" hangingPunct="1">
              <a:spcBef>
                <a:spcPct val="0"/>
              </a:spcBef>
              <a:buNone/>
              <a:defRPr sz="57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z="4200" kern="0" spc="20" dirty="0">
                <a:solidFill>
                  <a:srgbClr val="000000"/>
                </a:solidFill>
              </a:rPr>
              <a:t>Deutscher Wetterdienst, Remote </a:t>
            </a:r>
            <a:r>
              <a:rPr lang="en-US" sz="4200" kern="0" spc="20" dirty="0">
                <a:solidFill>
                  <a:srgbClr val="000000"/>
                </a:solidFill>
              </a:rPr>
              <a:t>Sensing</a:t>
            </a:r>
            <a:r>
              <a:rPr lang="de-DE" sz="4200" kern="0" spc="20" dirty="0">
                <a:solidFill>
                  <a:srgbClr val="000000"/>
                </a:solidFill>
              </a:rPr>
              <a:t> </a:t>
            </a:r>
            <a:r>
              <a:rPr lang="en-US" sz="4200" kern="0" spc="20" dirty="0">
                <a:solidFill>
                  <a:srgbClr val="000000"/>
                </a:solidFill>
              </a:rPr>
              <a:t>Application</a:t>
            </a:r>
            <a:r>
              <a:rPr lang="de-DE" sz="4200" kern="0" spc="20" dirty="0">
                <a:solidFill>
                  <a:srgbClr val="000000"/>
                </a:solidFill>
              </a:rPr>
              <a:t> Development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4200" kern="0" spc="20" dirty="0">
                <a:solidFill>
                  <a:srgbClr val="000000"/>
                </a:solidFill>
              </a:rPr>
              <a:t>Lukas </a:t>
            </a:r>
            <a:r>
              <a:rPr lang="de-DE" sz="4200" kern="0" spc="20" dirty="0" err="1">
                <a:solidFill>
                  <a:srgbClr val="000000"/>
                </a:solidFill>
              </a:rPr>
              <a:t>Josipovi</a:t>
            </a:r>
            <a:r>
              <a:rPr lang="hr-HR" sz="4200" kern="0" spc="20" dirty="0">
                <a:solidFill>
                  <a:srgbClr val="000000"/>
                </a:solidFill>
              </a:rPr>
              <a:t>ć</a:t>
            </a:r>
            <a:r>
              <a:rPr lang="de-DE" sz="4200" kern="0" spc="20" dirty="0">
                <a:solidFill>
                  <a:srgbClr val="000000"/>
                </a:solidFill>
              </a:rPr>
              <a:t>, </a:t>
            </a:r>
            <a:r>
              <a:rPr lang="en-US" sz="4200" kern="0" spc="20" dirty="0">
                <a:solidFill>
                  <a:srgbClr val="000000"/>
                </a:solidFill>
              </a:rPr>
              <a:t>Lukas.Josipovic@dwd.de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441946" y="8183196"/>
            <a:ext cx="13826824" cy="3456384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en-US" sz="3200" i="1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3200" i="1" dirty="0" err="1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Deutscher</a:t>
            </a:r>
            <a:r>
              <a:rPr lang="en-US" sz="3200" i="1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Wetterdienst</a:t>
            </a:r>
            <a:r>
              <a:rPr lang="en-US" sz="3200" i="1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(DWD), convective cells are detected and tracked by KONRAD3D. This radar-based algorithm predicts future storm positions up to 1 hour forecast time by extrapolating the current cell advection. Storm intensification or weakening predictions including uncertainties are provided by the ensemble prediction system KONRAD3D-EPS. Here, we aim at extending this EPS with Machine Learning (ML) methods to use storm properties from recalculation data to improve nowcasts.</a:t>
            </a:r>
            <a:endParaRPr lang="en-US" sz="3200" b="1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"/>
          <p:cNvSpPr txBox="1">
            <a:spLocks noChangeArrowheads="1"/>
          </p:cNvSpPr>
          <p:nvPr/>
        </p:nvSpPr>
        <p:spPr bwMode="auto">
          <a:xfrm>
            <a:off x="1458464" y="12075574"/>
            <a:ext cx="13554000" cy="903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88000" tIns="0" rIns="288000" bIns="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GB" altLang="de-DE" sz="4300" b="1" dirty="0">
                <a:solidFill>
                  <a:schemeClr val="bg1"/>
                </a:solidFill>
                <a:latin typeface="Arial" charset="0"/>
              </a:rPr>
              <a:t>Introduction and Objectives</a:t>
            </a:r>
          </a:p>
        </p:txBody>
      </p:sp>
      <p:sp>
        <p:nvSpPr>
          <p:cNvPr id="48" name="Rechteck 47"/>
          <p:cNvSpPr/>
          <p:nvPr/>
        </p:nvSpPr>
        <p:spPr bwMode="auto">
          <a:xfrm>
            <a:off x="1456253" y="12075575"/>
            <a:ext cx="13554000" cy="101159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defRPr/>
            </a:pPr>
            <a:endParaRPr lang="en-GB" dirty="0"/>
          </a:p>
        </p:txBody>
      </p:sp>
      <p:sp>
        <p:nvSpPr>
          <p:cNvPr id="60" name="Rechteck 59"/>
          <p:cNvSpPr/>
          <p:nvPr/>
        </p:nvSpPr>
        <p:spPr bwMode="auto">
          <a:xfrm>
            <a:off x="15284003" y="12078863"/>
            <a:ext cx="13552737" cy="77230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defRPr/>
            </a:pPr>
            <a:endParaRPr lang="en-GB" dirty="0"/>
          </a:p>
        </p:txBody>
      </p:sp>
      <p:sp>
        <p:nvSpPr>
          <p:cNvPr id="84" name="Rechteck 83"/>
          <p:cNvSpPr/>
          <p:nvPr/>
        </p:nvSpPr>
        <p:spPr bwMode="auto">
          <a:xfrm>
            <a:off x="1467790" y="22538514"/>
            <a:ext cx="13554000" cy="86870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defRPr/>
            </a:pPr>
            <a:endParaRPr lang="en-GB" dirty="0"/>
          </a:p>
        </p:txBody>
      </p:sp>
      <p:sp>
        <p:nvSpPr>
          <p:cNvPr id="85" name="Textfeld 4"/>
          <p:cNvSpPr txBox="1">
            <a:spLocks noChangeArrowheads="1"/>
          </p:cNvSpPr>
          <p:nvPr/>
        </p:nvSpPr>
        <p:spPr bwMode="auto">
          <a:xfrm>
            <a:off x="1463946" y="22530112"/>
            <a:ext cx="13554000" cy="928800"/>
          </a:xfrm>
          <a:prstGeom prst="rect">
            <a:avLst/>
          </a:prstGeom>
          <a:solidFill>
            <a:srgbClr val="2D4B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288000" bIns="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GB" altLang="de-DE" sz="4300" b="1" dirty="0">
                <a:solidFill>
                  <a:schemeClr val="bg1"/>
                </a:solidFill>
                <a:latin typeface="Arial" charset="0"/>
              </a:rPr>
              <a:t>KONRAD3D-EPS</a:t>
            </a:r>
          </a:p>
        </p:txBody>
      </p:sp>
      <p:sp>
        <p:nvSpPr>
          <p:cNvPr id="88" name="Textfeld 4"/>
          <p:cNvSpPr txBox="1">
            <a:spLocks noChangeArrowheads="1"/>
          </p:cNvSpPr>
          <p:nvPr/>
        </p:nvSpPr>
        <p:spPr bwMode="auto">
          <a:xfrm>
            <a:off x="15284004" y="12066505"/>
            <a:ext cx="13552736" cy="928800"/>
          </a:xfrm>
          <a:prstGeom prst="rect">
            <a:avLst/>
          </a:prstGeom>
          <a:solidFill>
            <a:srgbClr val="2D4B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288000" bIns="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GB" altLang="de-DE" sz="4300" b="1" dirty="0">
                <a:solidFill>
                  <a:schemeClr val="bg1"/>
                </a:solidFill>
                <a:latin typeface="Arial" charset="0"/>
              </a:rPr>
              <a:t>Machine Learning Procedure</a:t>
            </a:r>
          </a:p>
        </p:txBody>
      </p:sp>
      <p:sp>
        <p:nvSpPr>
          <p:cNvPr id="65" name="Titel 1"/>
          <p:cNvSpPr txBox="1">
            <a:spLocks/>
          </p:cNvSpPr>
          <p:nvPr/>
        </p:nvSpPr>
        <p:spPr bwMode="auto">
          <a:xfrm>
            <a:off x="1413950" y="1364826"/>
            <a:ext cx="15598245" cy="240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/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5400"/>
              </a:lnSpc>
            </a:pPr>
            <a:r>
              <a:rPr lang="en-US" altLang="de-DE" sz="4200" b="1" dirty="0">
                <a:cs typeface="Arial" charset="0"/>
              </a:rPr>
              <a:t>11</a:t>
            </a:r>
            <a:r>
              <a:rPr lang="en-US" altLang="de-DE" sz="4200" b="1" baseline="30000" dirty="0">
                <a:cs typeface="Arial" charset="0"/>
              </a:rPr>
              <a:t>th</a:t>
            </a:r>
            <a:r>
              <a:rPr lang="en-US" altLang="de-DE" sz="4200" b="1" dirty="0">
                <a:cs typeface="Arial" charset="0"/>
              </a:rPr>
              <a:t> European Conference on Severe Storms (ECSS)</a:t>
            </a:r>
          </a:p>
          <a:p>
            <a:pPr eaLnBrk="1" hangingPunct="1">
              <a:lnSpc>
                <a:spcPts val="5400"/>
              </a:lnSpc>
            </a:pPr>
            <a:r>
              <a:rPr lang="de-DE" altLang="de-DE" sz="4200" b="1" dirty="0" err="1">
                <a:cs typeface="Arial" charset="0"/>
              </a:rPr>
              <a:t>Bucharest</a:t>
            </a:r>
            <a:r>
              <a:rPr lang="de-DE" altLang="de-DE" sz="4200" b="1" dirty="0">
                <a:cs typeface="Arial" charset="0"/>
              </a:rPr>
              <a:t>, Romania</a:t>
            </a:r>
          </a:p>
          <a:p>
            <a:pPr eaLnBrk="1" hangingPunct="1">
              <a:lnSpc>
                <a:spcPts val="5400"/>
              </a:lnSpc>
            </a:pPr>
            <a:r>
              <a:rPr lang="de-DE" altLang="de-DE" sz="4200" b="1" dirty="0">
                <a:cs typeface="Arial" charset="0"/>
              </a:rPr>
              <a:t>8 – 12 May 2023</a:t>
            </a:r>
          </a:p>
        </p:txBody>
      </p:sp>
      <p:sp>
        <p:nvSpPr>
          <p:cNvPr id="94" name="Rechteck 93"/>
          <p:cNvSpPr/>
          <p:nvPr/>
        </p:nvSpPr>
        <p:spPr>
          <a:xfrm>
            <a:off x="15284003" y="8082782"/>
            <a:ext cx="13552737" cy="37160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0" tIns="360000" rIns="360000" bIns="360000" anchor="ctr" anchorCtr="0"/>
          <a:lstStyle/>
          <a:p>
            <a:pPr>
              <a:defRPr/>
            </a:pPr>
            <a:r>
              <a:rPr lang="en-US" sz="4300" b="1" baseline="30000" dirty="0">
                <a:solidFill>
                  <a:srgbClr val="5A5A5A"/>
                </a:solidFill>
              </a:rPr>
              <a:t>Seamless </a:t>
            </a:r>
            <a:r>
              <a:rPr lang="en-US" sz="4300" b="1" baseline="30000" dirty="0" err="1">
                <a:solidFill>
                  <a:srgbClr val="5A5A5A"/>
                </a:solidFill>
              </a:rPr>
              <a:t>INtegrated</a:t>
            </a:r>
            <a:r>
              <a:rPr lang="en-US" sz="4300" b="1" baseline="30000" dirty="0">
                <a:solidFill>
                  <a:srgbClr val="5A5A5A"/>
                </a:solidFill>
              </a:rPr>
              <a:t> </a:t>
            </a:r>
            <a:r>
              <a:rPr lang="en-US" sz="4300" b="1" baseline="30000" dirty="0" err="1">
                <a:solidFill>
                  <a:srgbClr val="5A5A5A"/>
                </a:solidFill>
              </a:rPr>
              <a:t>ForecastiNg</a:t>
            </a:r>
            <a:r>
              <a:rPr lang="en-US" sz="4300" b="1" baseline="30000" dirty="0">
                <a:solidFill>
                  <a:srgbClr val="5A5A5A"/>
                </a:solidFill>
              </a:rPr>
              <a:t> </a:t>
            </a:r>
            <a:r>
              <a:rPr lang="en-US" sz="4300" b="1" baseline="30000" dirty="0" err="1">
                <a:solidFill>
                  <a:srgbClr val="5A5A5A"/>
                </a:solidFill>
              </a:rPr>
              <a:t>sYstem</a:t>
            </a:r>
            <a:endParaRPr lang="en-US" sz="4300" b="1" baseline="30000" dirty="0">
              <a:solidFill>
                <a:srgbClr val="5A5A5A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5A5A5A"/>
                </a:solidFill>
              </a:rPr>
              <a:t>Pilot project to integrate numerical </a:t>
            </a:r>
            <a:br>
              <a:rPr lang="en-US" sz="2800" dirty="0">
                <a:solidFill>
                  <a:srgbClr val="5A5A5A"/>
                </a:solidFill>
              </a:rPr>
            </a:br>
            <a:r>
              <a:rPr lang="en-US" sz="2800" dirty="0">
                <a:solidFill>
                  <a:srgbClr val="5A5A5A"/>
                </a:solidFill>
              </a:rPr>
              <a:t>weather prediction (NWP) and </a:t>
            </a:r>
            <a:br>
              <a:rPr lang="en-US" sz="2800" dirty="0">
                <a:solidFill>
                  <a:srgbClr val="5A5A5A"/>
                </a:solidFill>
              </a:rPr>
            </a:br>
            <a:r>
              <a:rPr lang="en-US" sz="2800" dirty="0">
                <a:solidFill>
                  <a:srgbClr val="5A5A5A"/>
                </a:solidFill>
              </a:rPr>
              <a:t>nowcasting techniques into a new </a:t>
            </a:r>
            <a:br>
              <a:rPr lang="en-US" sz="2800" dirty="0">
                <a:solidFill>
                  <a:srgbClr val="5A5A5A"/>
                </a:solidFill>
              </a:rPr>
            </a:br>
            <a:r>
              <a:rPr lang="en-US" sz="2800" dirty="0">
                <a:solidFill>
                  <a:srgbClr val="5A5A5A"/>
                </a:solidFill>
              </a:rPr>
              <a:t>ensemble-based forecasting system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5A5A5A"/>
                </a:solidFill>
              </a:rPr>
              <a:t>Focus on severe summertime convective events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5A5A5A"/>
                </a:solidFill>
              </a:rPr>
              <a:t>Forecast range up to 14 hours</a:t>
            </a: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8825" y="8373454"/>
            <a:ext cx="5225696" cy="145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Grafik 14">
            <a:extLst>
              <a:ext uri="{FF2B5EF4-FFF2-40B4-BE49-F238E27FC236}">
                <a16:creationId xmlns:a16="http://schemas.microsoft.com/office/drawing/2014/main" id="{D5B993AB-B61C-45B9-9526-123EC0D87A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59" y="13317330"/>
            <a:ext cx="1870208" cy="38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DFB63484-9A78-4D12-91BB-4FEEC65A43D8}"/>
              </a:ext>
            </a:extLst>
          </p:cNvPr>
          <p:cNvGrpSpPr>
            <a:grpSpLocks noChangeAspect="1"/>
          </p:cNvGrpSpPr>
          <p:nvPr/>
        </p:nvGrpSpPr>
        <p:grpSpPr>
          <a:xfrm>
            <a:off x="8157498" y="13033398"/>
            <a:ext cx="6696223" cy="4061612"/>
            <a:chOff x="7360962" y="12386711"/>
            <a:chExt cx="7569753" cy="4591454"/>
          </a:xfrm>
        </p:grpSpPr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127D83F9-E659-4275-B901-6DFF93A9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962" y="12386711"/>
              <a:ext cx="5290510" cy="4248771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18C895E4-6104-46E1-B684-2A7BC9D4D9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62" t="29456" r="43241" b="10648"/>
            <a:stretch/>
          </p:blipFill>
          <p:spPr>
            <a:xfrm>
              <a:off x="12704625" y="12398402"/>
              <a:ext cx="2226090" cy="3600000"/>
            </a:xfrm>
            <a:prstGeom prst="rect">
              <a:avLst/>
            </a:prstGeom>
            <a:ln w="254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Text Box 12">
              <a:extLst>
                <a:ext uri="{FF2B5EF4-FFF2-40B4-BE49-F238E27FC236}">
                  <a16:creationId xmlns:a16="http://schemas.microsoft.com/office/drawing/2014/main" id="{05A9E6F8-5AB6-47A0-A60E-9925282CB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6801" y="16194533"/>
              <a:ext cx="7053942" cy="7836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lnSpc>
                  <a:spcPts val="1800"/>
                </a:lnSpc>
                <a:defRPr/>
              </a:pPr>
              <a:r>
                <a:rPr lang="en-US" sz="2000" i="1" dirty="0">
                  <a:solidFill>
                    <a:srgbClr val="5A5A5A"/>
                  </a:solidFill>
                </a:rPr>
                <a:t>Figure 1: Schematic illustration of KONRAD3D vertical structure and cell polygon including cell severity and warn flags for hail, gusts, and heavy rain.</a:t>
              </a:r>
            </a:p>
          </p:txBody>
        </p:sp>
      </p:grpSp>
      <p:sp>
        <p:nvSpPr>
          <p:cNvPr id="76" name="Rectangle 4">
            <a:extLst>
              <a:ext uri="{FF2B5EF4-FFF2-40B4-BE49-F238E27FC236}">
                <a16:creationId xmlns:a16="http://schemas.microsoft.com/office/drawing/2014/main" id="{D461F6A4-1CC5-4165-AE53-EE7390DD6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467" y="18363059"/>
            <a:ext cx="13386521" cy="376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marR="0" lvl="0" indent="0" algn="l" defTabSz="4175125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2D4B9B"/>
              </a:buClr>
              <a:buSzPct val="105000"/>
              <a:buFontTx/>
              <a:buNone/>
              <a:tabLst/>
              <a:defRPr/>
            </a:pPr>
            <a:r>
              <a:rPr kumimoji="0" lang="en-US" altLang="de-DE" sz="3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Deficiencies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No forecasts of storm intensification or weakening until now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altLang="de-DE" sz="2800" dirty="0">
                <a:solidFill>
                  <a:srgbClr val="000000"/>
                </a:solidFill>
                <a:latin typeface="+mj-lt"/>
              </a:rPr>
              <a:t>Nowcast uncertainties not captured</a:t>
            </a:r>
          </a:p>
          <a:p>
            <a:pPr marL="17145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defRPr/>
            </a:pPr>
            <a:endParaRPr kumimoji="0" lang="de-DE" altLang="de-DE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0" algn="l" defTabSz="4175125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2D4B9B"/>
              </a:buClr>
              <a:buSzPct val="105000"/>
              <a:buFontTx/>
              <a:buNone/>
              <a:tabLst/>
              <a:defRPr/>
            </a:pPr>
            <a:r>
              <a:rPr kumimoji="0" lang="en-US" altLang="de-DE" sz="3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Objective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Ensemble prediction of cell lifecycles with regard to nowcast uncertainties in positions, movement, intensity and lifetime</a:t>
            </a:r>
          </a:p>
        </p:txBody>
      </p:sp>
      <p:sp>
        <p:nvSpPr>
          <p:cNvPr id="147" name="Rechteck 146">
            <a:extLst>
              <a:ext uri="{FF2B5EF4-FFF2-40B4-BE49-F238E27FC236}">
                <a16:creationId xmlns:a16="http://schemas.microsoft.com/office/drawing/2014/main" id="{1326384B-8248-4161-BF74-9EB14A6A4194}"/>
              </a:ext>
            </a:extLst>
          </p:cNvPr>
          <p:cNvSpPr/>
          <p:nvPr/>
        </p:nvSpPr>
        <p:spPr bwMode="auto">
          <a:xfrm>
            <a:off x="1455915" y="31486084"/>
            <a:ext cx="13554000" cy="82411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defRPr/>
            </a:pPr>
            <a:endParaRPr lang="en-GB" dirty="0"/>
          </a:p>
        </p:txBody>
      </p:sp>
      <p:sp>
        <p:nvSpPr>
          <p:cNvPr id="148" name="Textfeld 4">
            <a:extLst>
              <a:ext uri="{FF2B5EF4-FFF2-40B4-BE49-F238E27FC236}">
                <a16:creationId xmlns:a16="http://schemas.microsoft.com/office/drawing/2014/main" id="{2B44E1C3-EA7F-43D8-9F3F-561130DF7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724" y="31492686"/>
            <a:ext cx="13554000" cy="928800"/>
          </a:xfrm>
          <a:prstGeom prst="rect">
            <a:avLst/>
          </a:prstGeom>
          <a:solidFill>
            <a:srgbClr val="2D4B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288000" bIns="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GB" altLang="de-DE" sz="4300" b="1" dirty="0">
                <a:solidFill>
                  <a:schemeClr val="bg1"/>
                </a:solidFill>
                <a:latin typeface="Arial" charset="0"/>
              </a:rPr>
              <a:t>Life Cycle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5" name="Inhaltsplatzhalter 6">
                <a:extLst>
                  <a:ext uri="{FF2B5EF4-FFF2-40B4-BE49-F238E27FC236}">
                    <a16:creationId xmlns:a16="http://schemas.microsoft.com/office/drawing/2014/main" id="{06758F90-488D-4E60-AA24-F90564539F9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59484556"/>
                  </p:ext>
                </p:extLst>
              </p:nvPr>
            </p:nvGraphicFramePr>
            <p:xfrm>
              <a:off x="1680108" y="37454742"/>
              <a:ext cx="5034943" cy="19659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09586">
                      <a:extLst>
                        <a:ext uri="{9D8B030D-6E8A-4147-A177-3AD203B41FA5}">
                          <a16:colId xmlns:a16="http://schemas.microsoft.com/office/drawing/2014/main" val="382461612"/>
                        </a:ext>
                      </a:extLst>
                    </a:gridCol>
                    <a:gridCol w="1769357">
                      <a:extLst>
                        <a:ext uri="{9D8B030D-6E8A-4147-A177-3AD203B41FA5}">
                          <a16:colId xmlns:a16="http://schemas.microsoft.com/office/drawing/2014/main" val="2780416967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1627902128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4176431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1" noProof="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Severity</a:t>
                          </a:r>
                          <a:endParaRPr lang="en-US" sz="2600" b="1" noProof="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339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noProof="0" dirty="0">
                              <a:effectLst/>
                            </a:rPr>
                            <a:t>Category</a:t>
                          </a:r>
                          <a:endParaRPr lang="en-US" sz="2600" noProof="0" dirty="0"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339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noProof="0" dirty="0">
                              <a:effectLst/>
                            </a:rPr>
                            <a:t>Meaning</a:t>
                          </a:r>
                          <a:endParaRPr lang="en-US" sz="2600" noProof="0" dirty="0"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33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29427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 – 0.5</a:t>
                          </a: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weak</a:t>
                          </a:r>
                          <a:endParaRPr lang="en-US" sz="2600" dirty="0"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01399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 – 1.5</a:t>
                          </a: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moderate</a:t>
                          </a:r>
                          <a:endParaRPr lang="en-US" sz="2600" dirty="0"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353570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 – 2.5</a:t>
                          </a: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severe</a:t>
                          </a:r>
                          <a:endParaRPr lang="en-US" sz="2600" dirty="0"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105246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de-DE" sz="2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26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2.5</a:t>
                          </a: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6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600" dirty="0">
                              <a:effectLst/>
                            </a:rPr>
                            <a:t>extreme</a:t>
                          </a:r>
                          <a:endParaRPr lang="en-US" sz="2600" dirty="0"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00538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5" name="Inhaltsplatzhalter 6">
                <a:extLst>
                  <a:ext uri="{FF2B5EF4-FFF2-40B4-BE49-F238E27FC236}">
                    <a16:creationId xmlns:a16="http://schemas.microsoft.com/office/drawing/2014/main" id="{06758F90-488D-4E60-AA24-F90564539F9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59484556"/>
                  </p:ext>
                </p:extLst>
              </p:nvPr>
            </p:nvGraphicFramePr>
            <p:xfrm>
              <a:off x="1680108" y="37454742"/>
              <a:ext cx="5034943" cy="19659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09586">
                      <a:extLst>
                        <a:ext uri="{9D8B030D-6E8A-4147-A177-3AD203B41FA5}">
                          <a16:colId xmlns:a16="http://schemas.microsoft.com/office/drawing/2014/main" val="382461612"/>
                        </a:ext>
                      </a:extLst>
                    </a:gridCol>
                    <a:gridCol w="1769357">
                      <a:extLst>
                        <a:ext uri="{9D8B030D-6E8A-4147-A177-3AD203B41FA5}">
                          <a16:colId xmlns:a16="http://schemas.microsoft.com/office/drawing/2014/main" val="2780416967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1627902128"/>
                        </a:ext>
                      </a:extLst>
                    </a:gridCol>
                  </a:tblGrid>
                  <a:tr h="393192">
                    <a:tc>
                      <a:txBody>
                        <a:bodyPr/>
                        <a:lstStyle/>
                        <a:p>
                          <a:pPr marL="0" marR="0" lvl="0" indent="0" algn="ctr" defTabSz="4176431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1" noProof="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Severity</a:t>
                          </a:r>
                          <a:endParaRPr lang="en-US" sz="2600" b="1" noProof="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339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noProof="0" dirty="0">
                              <a:effectLst/>
                            </a:rPr>
                            <a:t>Category</a:t>
                          </a:r>
                          <a:endParaRPr lang="en-US" sz="2600" noProof="0" dirty="0"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339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noProof="0" dirty="0">
                              <a:effectLst/>
                            </a:rPr>
                            <a:t>Meaning</a:t>
                          </a:r>
                          <a:endParaRPr lang="en-US" sz="2600" noProof="0" dirty="0"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33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29427"/>
                      </a:ext>
                    </a:extLst>
                  </a:tr>
                  <a:tr h="3931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 – 0.5</a:t>
                          </a: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weak</a:t>
                          </a:r>
                          <a:endParaRPr lang="en-US" sz="2600" dirty="0"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013995"/>
                      </a:ext>
                    </a:extLst>
                  </a:tr>
                  <a:tr h="3931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 – 1.5</a:t>
                          </a: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moderate</a:t>
                          </a:r>
                          <a:endParaRPr lang="en-US" sz="2600" dirty="0"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3535705"/>
                      </a:ext>
                    </a:extLst>
                  </a:tr>
                  <a:tr h="3931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 – 2.5</a:t>
                          </a: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severe</a:t>
                          </a:r>
                          <a:endParaRPr lang="en-US" sz="2600" dirty="0"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105246"/>
                      </a:ext>
                    </a:extLst>
                  </a:tr>
                  <a:tr h="3931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79" t="-424615" r="-214773" b="-4923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6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600" dirty="0">
                              <a:effectLst/>
                            </a:rPr>
                            <a:t>extreme</a:t>
                          </a:r>
                          <a:endParaRPr lang="en-US" sz="2600" dirty="0"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00538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1" name="Rechteck 80">
            <a:extLst>
              <a:ext uri="{FF2B5EF4-FFF2-40B4-BE49-F238E27FC236}">
                <a16:creationId xmlns:a16="http://schemas.microsoft.com/office/drawing/2014/main" id="{1115FB51-F385-4D90-AAC0-A5FC69C2661C}"/>
              </a:ext>
            </a:extLst>
          </p:cNvPr>
          <p:cNvSpPr/>
          <p:nvPr/>
        </p:nvSpPr>
        <p:spPr bwMode="auto">
          <a:xfrm>
            <a:off x="15287821" y="33194524"/>
            <a:ext cx="13552736" cy="65327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defRPr/>
            </a:pPr>
            <a:endParaRPr lang="en-GB" dirty="0"/>
          </a:p>
        </p:txBody>
      </p:sp>
      <p:sp>
        <p:nvSpPr>
          <p:cNvPr id="83" name="Textfeld 4">
            <a:extLst>
              <a:ext uri="{FF2B5EF4-FFF2-40B4-BE49-F238E27FC236}">
                <a16:creationId xmlns:a16="http://schemas.microsoft.com/office/drawing/2014/main" id="{107C5647-F11A-4AE2-A1A6-E35B7358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5997" y="33194524"/>
            <a:ext cx="13552736" cy="928800"/>
          </a:xfrm>
          <a:prstGeom prst="rect">
            <a:avLst/>
          </a:prstGeom>
          <a:solidFill>
            <a:srgbClr val="2D4B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288000" bIns="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GB" altLang="de-DE" sz="4300" b="1" dirty="0">
                <a:solidFill>
                  <a:schemeClr val="bg1"/>
                </a:solidFill>
                <a:latin typeface="Arial" charset="0"/>
              </a:rPr>
              <a:t>Outlook and Open Questions</a:t>
            </a:r>
          </a:p>
        </p:txBody>
      </p:sp>
      <p:sp>
        <p:nvSpPr>
          <p:cNvPr id="158" name="Rectangle 4">
            <a:extLst>
              <a:ext uri="{FF2B5EF4-FFF2-40B4-BE49-F238E27FC236}">
                <a16:creationId xmlns:a16="http://schemas.microsoft.com/office/drawing/2014/main" id="{98D19C83-7165-47A2-B1C5-49FC42CB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053" y="34322542"/>
            <a:ext cx="13506581" cy="50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defRPr/>
            </a:pPr>
            <a:r>
              <a:rPr lang="en-GB" altLang="de-DE" sz="3200" b="1" dirty="0"/>
              <a:t>Future Work: Integration of Machine Learning Life Cycle Prediction in KONRAD3D-EPS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Should we use ML predictions from QR-GB for maximum expected severity?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How to integrate those predictions in the parabola life cycle model?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de-DE" sz="2800" kern="0" dirty="0">
                <a:solidFill>
                  <a:srgbClr val="000000"/>
                </a:solidFill>
                <a:cs typeface="Arial" panose="020B0604020202020204" pitchFamily="34" charset="0"/>
              </a:rPr>
              <a:t>M</a:t>
            </a:r>
            <a:r>
              <a:rPr 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L predictions only for initial uncertainty of maximum expected severity?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Should we keep drawing lifetime values from univariate parameterized distributions as shown @ poster P18 (Josipovi</a:t>
            </a:r>
            <a:r>
              <a:rPr lang="hr-HR" sz="2800" kern="0" spc="20" dirty="0">
                <a:solidFill>
                  <a:srgbClr val="000000"/>
                </a:solidFill>
              </a:rPr>
              <a:t>ć</a:t>
            </a:r>
            <a:r>
              <a:rPr lang="de-DE" sz="2800" kern="0" spc="20" dirty="0">
                <a:solidFill>
                  <a:srgbClr val="000000"/>
                </a:solidFill>
              </a:rPr>
              <a:t> et al.)</a:t>
            </a:r>
            <a:r>
              <a:rPr 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Which kind of ML prediction should we prefer: regression or classification?</a:t>
            </a: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264F0B15-FB8A-4197-B87E-58D9496CB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632" y="23719462"/>
            <a:ext cx="13386521" cy="689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marR="0" lvl="0" indent="0" algn="l" defTabSz="4175125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2D4B9B"/>
              </a:buClr>
              <a:buSzPct val="105000"/>
              <a:buFontTx/>
              <a:buNone/>
              <a:tabLst/>
              <a:defRPr/>
            </a:pPr>
            <a:r>
              <a:rPr kumimoji="0" lang="en-US" altLang="de-DE" sz="3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Ensemble Initialization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Calibrated observation variances of cell position, movement, severity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Univariate parameterized distributions </a:t>
            </a:r>
            <a:r>
              <a:rPr lang="en-US" altLang="de-DE" sz="2800" dirty="0">
                <a:solidFill>
                  <a:srgbClr val="000000"/>
                </a:solidFill>
                <a:latin typeface="+mj-lt"/>
              </a:rPr>
              <a:t>fitted to lifetime and maximum expected severity 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de-DE" altLang="de-DE" sz="2800" dirty="0">
                <a:solidFill>
                  <a:srgbClr val="000000"/>
                </a:solidFill>
                <a:latin typeface="+mj-lt"/>
              </a:rPr>
              <a:t>Generation </a:t>
            </a:r>
            <a:r>
              <a:rPr lang="en-US" altLang="de-DE" sz="2800" dirty="0">
                <a:solidFill>
                  <a:srgbClr val="000000"/>
                </a:solidFill>
                <a:latin typeface="+mj-lt"/>
              </a:rPr>
              <a:t>of 20 ensemble members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endParaRPr kumimoji="0" lang="de-DE" altLang="de-DE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lvl="0" indent="0" eaLnBrk="1" hangingPunct="1">
              <a:lnSpc>
                <a:spcPct val="110000"/>
              </a:lnSpc>
              <a:spcBef>
                <a:spcPts val="0"/>
              </a:spcBef>
              <a:buClr>
                <a:srgbClr val="2D4B9B"/>
              </a:buClr>
              <a:buSzPct val="105000"/>
              <a:defRPr/>
            </a:pPr>
            <a:r>
              <a:rPr kumimoji="0" lang="en-US" altLang="de-DE" sz="3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Assumptions </a:t>
            </a:r>
            <a:r>
              <a:rPr lang="en-US" altLang="de-DE" sz="3200" b="1" dirty="0">
                <a:solidFill>
                  <a:srgbClr val="000000"/>
                </a:solidFill>
                <a:latin typeface="+mj-lt"/>
              </a:rPr>
              <a:t>for Prediction of Storm Properties</a:t>
            </a:r>
            <a:endParaRPr kumimoji="0" lang="en-US" altLang="de-DE" sz="32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Constant </a:t>
            </a:r>
            <a:r>
              <a:rPr lang="en-US" sz="2800" dirty="0"/>
              <a:t>cell movement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Parabolic life cycle (see formula below and Fig. 2)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endParaRPr lang="de-DE" sz="2800" dirty="0"/>
          </a:p>
          <a:p>
            <a:pPr marL="171450" indent="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defRPr/>
            </a:pPr>
            <a:r>
              <a:rPr lang="en-US" altLang="de-DE" sz="3200" b="1" dirty="0">
                <a:solidFill>
                  <a:srgbClr val="000000"/>
                </a:solidFill>
              </a:rPr>
              <a:t>Correction of Predicted Storm Properties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Ensemble Kalman Filter applied to correct predictions of position and movement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Trend of observed severity (past 15 min) used to update predictions of lifetime and maximum expected severity</a:t>
            </a:r>
          </a:p>
          <a:p>
            <a:pPr marL="171450" indent="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defRPr/>
            </a:pPr>
            <a:endParaRPr lang="en-US" sz="2800" dirty="0"/>
          </a:p>
          <a:p>
            <a:pPr marL="171450" indent="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defRPr/>
            </a:pPr>
            <a:endParaRPr lang="en-US" sz="2800" dirty="0"/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3CC4869D-9730-478A-9EBE-91C1BB640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582" y="30586860"/>
            <a:ext cx="11483419" cy="4664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0" eaLnBrk="1" hangingPunct="1"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  <a:buSzPct val="105000"/>
              <a:defRPr/>
            </a:pPr>
            <a:r>
              <a:rPr lang="de-DE" altLang="de-DE" sz="2800" dirty="0"/>
              <a:t>More </a:t>
            </a:r>
            <a:r>
              <a:rPr lang="en-US" altLang="de-DE" sz="2800" dirty="0"/>
              <a:t>information</a:t>
            </a:r>
            <a:r>
              <a:rPr lang="de-DE" altLang="de-DE" sz="2800" dirty="0"/>
              <a:t> on KONRAD3D-EPS @ </a:t>
            </a:r>
            <a:r>
              <a:rPr lang="en-US" altLang="de-DE" sz="2800" dirty="0"/>
              <a:t>poster P18 of Josipovi</a:t>
            </a:r>
            <a:r>
              <a:rPr lang="hr-HR" sz="2800" kern="0" spc="20" dirty="0">
                <a:solidFill>
                  <a:srgbClr val="000000"/>
                </a:solidFill>
              </a:rPr>
              <a:t>ć</a:t>
            </a:r>
            <a:r>
              <a:rPr lang="de-DE" sz="2800" kern="0" spc="20" dirty="0">
                <a:solidFill>
                  <a:srgbClr val="000000"/>
                </a:solidFill>
              </a:rPr>
              <a:t> et al.</a:t>
            </a:r>
            <a:endParaRPr lang="en-GB" altLang="de-DE" sz="2800" dirty="0"/>
          </a:p>
        </p:txBody>
      </p:sp>
      <p:sp>
        <p:nvSpPr>
          <p:cNvPr id="43" name="Text Box 12">
            <a:extLst>
              <a:ext uri="{FF2B5EF4-FFF2-40B4-BE49-F238E27FC236}">
                <a16:creationId xmlns:a16="http://schemas.microsoft.com/office/drawing/2014/main" id="{8E56FE9E-AF93-4FB3-A3C4-ABA29524E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127" y="35624219"/>
            <a:ext cx="5845699" cy="46237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1800"/>
              </a:lnSpc>
              <a:defRPr/>
            </a:pPr>
            <a:r>
              <a:rPr lang="en-US" sz="2000" i="1" dirty="0">
                <a:solidFill>
                  <a:schemeClr val="accent4"/>
                </a:solidFill>
              </a:rPr>
              <a:t>Figure 2: Mean temporal development of convective cell severity from April to September 2019.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A20C1972-DEBF-4D75-A880-F08F3CE97B2D}"/>
              </a:ext>
            </a:extLst>
          </p:cNvPr>
          <p:cNvSpPr txBox="1"/>
          <p:nvPr/>
        </p:nvSpPr>
        <p:spPr>
          <a:xfrm>
            <a:off x="23208825" y="9669818"/>
            <a:ext cx="5612682" cy="71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</a:rPr>
              <a:t>www.dwd.de/sinfony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A977DA86-E3E4-4F99-A213-71374C980210}"/>
              </a:ext>
            </a:extLst>
          </p:cNvPr>
          <p:cNvSpPr/>
          <p:nvPr/>
        </p:nvSpPr>
        <p:spPr bwMode="auto">
          <a:xfrm>
            <a:off x="15280278" y="20096688"/>
            <a:ext cx="13552736" cy="128288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defRPr/>
            </a:pPr>
            <a:endParaRPr lang="en-GB" dirty="0"/>
          </a:p>
        </p:txBody>
      </p:sp>
      <p:sp>
        <p:nvSpPr>
          <p:cNvPr id="55" name="Textfeld 4">
            <a:extLst>
              <a:ext uri="{FF2B5EF4-FFF2-40B4-BE49-F238E27FC236}">
                <a16:creationId xmlns:a16="http://schemas.microsoft.com/office/drawing/2014/main" id="{BAFAF0EB-4EC7-44A8-8D7A-7F22FB3A7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0278" y="20084601"/>
            <a:ext cx="13552736" cy="928800"/>
          </a:xfrm>
          <a:prstGeom prst="rect">
            <a:avLst/>
          </a:prstGeom>
          <a:solidFill>
            <a:srgbClr val="2D4B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288000" bIns="0" anchor="ctr"/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GB" altLang="de-DE" sz="4300" b="1" dirty="0">
                <a:solidFill>
                  <a:schemeClr val="bg1"/>
                </a:solidFill>
                <a:latin typeface="Arial" charset="0"/>
              </a:rPr>
              <a:t>Machine Learning Results</a:t>
            </a:r>
          </a:p>
        </p:txBody>
      </p:sp>
      <p:sp>
        <p:nvSpPr>
          <p:cNvPr id="56" name="Rectangle 4">
            <a:extLst>
              <a:ext uri="{FF2B5EF4-FFF2-40B4-BE49-F238E27FC236}">
                <a16:creationId xmlns:a16="http://schemas.microsoft.com/office/drawing/2014/main" id="{7631E678-8DAE-4E5E-BAD2-831C5FE02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170" y="21246928"/>
            <a:ext cx="6585279" cy="100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defRPr/>
            </a:pPr>
            <a:r>
              <a:rPr lang="en-GB" altLang="de-DE" sz="3200" b="1" dirty="0"/>
              <a:t>Lifetime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Poor cross validation scores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Minor improvement compared </a:t>
            </a:r>
            <a:r>
              <a:rPr lang="en-US" sz="2800" dirty="0"/>
              <a:t>to constant mean value prediction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defRPr/>
            </a:pPr>
            <a:r>
              <a:rPr lang="en-US" sz="3200" b="1" dirty="0"/>
              <a:t>Maximum Expected Severity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Better cross validation scores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Improvement compared to persistence forecast 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Large prediction uncertainty requires the use of quantile regression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D</a:t>
            </a:r>
            <a:r>
              <a:rPr lang="en-US" sz="2800" dirty="0"/>
              <a:t>irect classification of categorical severity delivers similar results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171450" indent="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defRPr/>
            </a:pPr>
            <a:r>
              <a:rPr lang="en-GB" sz="3200" b="1" dirty="0"/>
              <a:t>Example</a:t>
            </a:r>
            <a:r>
              <a:rPr lang="de-DE" sz="3200" b="1" dirty="0"/>
              <a:t>: </a:t>
            </a:r>
            <a:r>
              <a:rPr lang="en-US" sz="3200" b="1" dirty="0"/>
              <a:t>26</a:t>
            </a:r>
            <a:r>
              <a:rPr lang="en-US" sz="3200" b="1" baseline="30000" dirty="0"/>
              <a:t>th</a:t>
            </a:r>
            <a:r>
              <a:rPr lang="en-US" sz="3200" b="1" dirty="0"/>
              <a:t> August 2022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Figure 4 shows 10%, 50%, and 90% quantile predictions with respect to corresponding observations 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Quantile Regression Gradient Boosting (QR-GB) delivers a larger uncertainty for events with higher severity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Prediction uncertainty is plausible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Large lifetime uncertainty (not shown)</a:t>
            </a:r>
          </a:p>
          <a:p>
            <a:pPr marL="463550" indent="-292100" eaLnBrk="1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1E34BBFF-1D94-4EFE-8CF2-00F1A880FEF3}"/>
              </a:ext>
            </a:extLst>
          </p:cNvPr>
          <p:cNvGrpSpPr/>
          <p:nvPr/>
        </p:nvGrpSpPr>
        <p:grpSpPr>
          <a:xfrm>
            <a:off x="22492839" y="27812974"/>
            <a:ext cx="6073410" cy="4884623"/>
            <a:chOff x="22577580" y="28677951"/>
            <a:chExt cx="6073410" cy="4386544"/>
          </a:xfrm>
        </p:grpSpPr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F4B4D399-45BC-48BA-80DF-CF0E3578D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7580" y="28677951"/>
              <a:ext cx="5866676" cy="3960000"/>
            </a:xfrm>
            <a:prstGeom prst="rect">
              <a:avLst/>
            </a:prstGeom>
          </p:spPr>
        </p:pic>
        <p:sp>
          <p:nvSpPr>
            <p:cNvPr id="59" name="Text Box 12">
              <a:extLst>
                <a:ext uri="{FF2B5EF4-FFF2-40B4-BE49-F238E27FC236}">
                  <a16:creationId xmlns:a16="http://schemas.microsoft.com/office/drawing/2014/main" id="{16B80DF3-C89C-479D-BB79-D395C6B7D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03022" y="32649905"/>
              <a:ext cx="6047968" cy="41459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lnSpc>
                  <a:spcPts val="1800"/>
                </a:lnSpc>
                <a:defRPr/>
              </a:pPr>
              <a:r>
                <a:rPr lang="en-GB" sz="2000" i="1" dirty="0">
                  <a:solidFill>
                    <a:schemeClr val="accent4"/>
                  </a:solidFill>
                </a:rPr>
                <a:t>Figure 4: Evaluation of Maximum Expected Severity: prediction after 15 min for quantiles 0.1, 0.5 and 0.9</a:t>
              </a:r>
            </a:p>
          </p:txBody>
        </p:sp>
      </p:grpSp>
      <p:graphicFrame>
        <p:nvGraphicFramePr>
          <p:cNvPr id="61" name="Tabelle 60">
            <a:extLst>
              <a:ext uri="{FF2B5EF4-FFF2-40B4-BE49-F238E27FC236}">
                <a16:creationId xmlns:a16="http://schemas.microsoft.com/office/drawing/2014/main" id="{AB872D52-B898-487D-9C23-3085385B2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25545"/>
              </p:ext>
            </p:extLst>
          </p:nvPr>
        </p:nvGraphicFramePr>
        <p:xfrm>
          <a:off x="22060371" y="24860646"/>
          <a:ext cx="6495205" cy="2790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805">
                  <a:extLst>
                    <a:ext uri="{9D8B030D-6E8A-4147-A177-3AD203B41FA5}">
                      <a16:colId xmlns:a16="http://schemas.microsoft.com/office/drawing/2014/main" val="2435061"/>
                    </a:ext>
                  </a:extLst>
                </a:gridCol>
                <a:gridCol w="2248342">
                  <a:extLst>
                    <a:ext uri="{9D8B030D-6E8A-4147-A177-3AD203B41FA5}">
                      <a16:colId xmlns:a16="http://schemas.microsoft.com/office/drawing/2014/main" val="3856318541"/>
                    </a:ext>
                  </a:extLst>
                </a:gridCol>
                <a:gridCol w="999261">
                  <a:extLst>
                    <a:ext uri="{9D8B030D-6E8A-4147-A177-3AD203B41FA5}">
                      <a16:colId xmlns:a16="http://schemas.microsoft.com/office/drawing/2014/main" val="1862149773"/>
                    </a:ext>
                  </a:extLst>
                </a:gridCol>
                <a:gridCol w="1249078">
                  <a:extLst>
                    <a:ext uri="{9D8B030D-6E8A-4147-A177-3AD203B41FA5}">
                      <a16:colId xmlns:a16="http://schemas.microsoft.com/office/drawing/2014/main" val="3311437896"/>
                    </a:ext>
                  </a:extLst>
                </a:gridCol>
                <a:gridCol w="832719">
                  <a:extLst>
                    <a:ext uri="{9D8B030D-6E8A-4147-A177-3AD203B41FA5}">
                      <a16:colId xmlns:a16="http://schemas.microsoft.com/office/drawing/2014/main" val="3548351980"/>
                    </a:ext>
                  </a:extLst>
                </a:gridCol>
              </a:tblGrid>
              <a:tr h="2772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 dirty="0">
                          <a:effectLst/>
                          <a:latin typeface="+mj-lt"/>
                        </a:rPr>
                        <a:t>Age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 dirty="0">
                          <a:effectLst/>
                          <a:latin typeface="+mj-lt"/>
                        </a:rPr>
                        <a:t>Method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 dirty="0">
                          <a:effectLst/>
                          <a:latin typeface="+mj-lt"/>
                        </a:rPr>
                        <a:t>MAE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 dirty="0">
                          <a:effectLst/>
                          <a:latin typeface="+mj-lt"/>
                        </a:rPr>
                        <a:t>NRMSE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 dirty="0">
                          <a:effectLst/>
                          <a:latin typeface="+mj-lt"/>
                        </a:rPr>
                        <a:t>R2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69690"/>
                  </a:ext>
                </a:extLst>
              </a:tr>
              <a:tr h="2772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Random Forest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0.255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0.319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0.471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891462"/>
                  </a:ext>
                </a:extLst>
              </a:tr>
              <a:tr h="2772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Random Forest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0.261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0.345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0.526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23155"/>
                  </a:ext>
                </a:extLst>
              </a:tr>
              <a:tr h="2772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30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Random Forest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0.261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>
                          <a:effectLst/>
                          <a:latin typeface="+mj-lt"/>
                        </a:rPr>
                        <a:t>0.322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0.570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884781"/>
                  </a:ext>
                </a:extLst>
              </a:tr>
              <a:tr h="2772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Gradient </a:t>
                      </a:r>
                      <a:r>
                        <a:rPr lang="en-US" sz="1800" u="none" strike="noStrike" noProof="0" dirty="0">
                          <a:effectLst/>
                          <a:latin typeface="+mj-lt"/>
                        </a:rPr>
                        <a:t>Boosting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0.253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0.316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0.480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693273"/>
                  </a:ext>
                </a:extLst>
              </a:tr>
              <a:tr h="18687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15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Gradient </a:t>
                      </a:r>
                      <a:r>
                        <a:rPr lang="en-GB" sz="1800" u="none" strike="noStrike" noProof="0" dirty="0">
                          <a:effectLst/>
                          <a:latin typeface="+mj-lt"/>
                        </a:rPr>
                        <a:t>Boosting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0.259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0.342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0.533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773241"/>
                  </a:ext>
                </a:extLst>
              </a:tr>
              <a:tr h="2772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Gradient </a:t>
                      </a:r>
                      <a:r>
                        <a:rPr lang="en-GB" sz="1800" u="none" strike="noStrike" noProof="0" dirty="0">
                          <a:effectLst/>
                          <a:latin typeface="+mj-lt"/>
                        </a:rPr>
                        <a:t>Boosting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0.260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0.320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0.575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04360"/>
                  </a:ext>
                </a:extLst>
              </a:tr>
              <a:tr h="2772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noProof="0" dirty="0">
                          <a:effectLst/>
                          <a:latin typeface="+mj-lt"/>
                        </a:rPr>
                        <a:t>Persistence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0.406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0.518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-0.140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43401"/>
                  </a:ext>
                </a:extLst>
              </a:tr>
              <a:tr h="2772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noProof="0" dirty="0">
                          <a:effectLst/>
                          <a:latin typeface="+mj-lt"/>
                        </a:rPr>
                        <a:t>Persistence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0.279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0.382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0.418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601906"/>
                  </a:ext>
                </a:extLst>
              </a:tr>
              <a:tr h="2772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30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noProof="0" dirty="0">
                          <a:effectLst/>
                          <a:latin typeface="+mj-lt"/>
                        </a:rPr>
                        <a:t>Persistence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0.276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0.354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  <a:latin typeface="+mj-lt"/>
                        </a:rPr>
                        <a:t>0.481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481182"/>
                  </a:ext>
                </a:extLst>
              </a:tr>
            </a:tbl>
          </a:graphicData>
        </a:graphic>
      </p:graphicFrame>
      <p:graphicFrame>
        <p:nvGraphicFramePr>
          <p:cNvPr id="62" name="Tabelle 61">
            <a:extLst>
              <a:ext uri="{FF2B5EF4-FFF2-40B4-BE49-F238E27FC236}">
                <a16:creationId xmlns:a16="http://schemas.microsoft.com/office/drawing/2014/main" id="{E70AE265-61C4-4EB7-81C1-6239DD3F5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347395"/>
              </p:ext>
            </p:extLst>
          </p:nvPr>
        </p:nvGraphicFramePr>
        <p:xfrm>
          <a:off x="22053315" y="21558012"/>
          <a:ext cx="6502262" cy="2790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646">
                  <a:extLst>
                    <a:ext uri="{9D8B030D-6E8A-4147-A177-3AD203B41FA5}">
                      <a16:colId xmlns:a16="http://schemas.microsoft.com/office/drawing/2014/main" val="3959896413"/>
                    </a:ext>
                  </a:extLst>
                </a:gridCol>
                <a:gridCol w="2357054">
                  <a:extLst>
                    <a:ext uri="{9D8B030D-6E8A-4147-A177-3AD203B41FA5}">
                      <a16:colId xmlns:a16="http://schemas.microsoft.com/office/drawing/2014/main" val="3051954047"/>
                    </a:ext>
                  </a:extLst>
                </a:gridCol>
                <a:gridCol w="933772">
                  <a:extLst>
                    <a:ext uri="{9D8B030D-6E8A-4147-A177-3AD203B41FA5}">
                      <a16:colId xmlns:a16="http://schemas.microsoft.com/office/drawing/2014/main" val="3128071217"/>
                    </a:ext>
                  </a:extLst>
                </a:gridCol>
                <a:gridCol w="957646">
                  <a:extLst>
                    <a:ext uri="{9D8B030D-6E8A-4147-A177-3AD203B41FA5}">
                      <a16:colId xmlns:a16="http://schemas.microsoft.com/office/drawing/2014/main" val="152454301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63609631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Method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b="1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MAE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NRMSE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R2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08977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Random Forest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12.440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0.810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627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Random Forest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13.373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0.560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0.117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66916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Random Forest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14.680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0.413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0.153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6684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Gradient </a:t>
                      </a:r>
                      <a:r>
                        <a:rPr lang="en-GB" sz="18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Boosting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12.164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0.805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7265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Gradient </a:t>
                      </a:r>
                      <a:r>
                        <a:rPr lang="en-GB" sz="18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Boosting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13.129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0.556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0.128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6032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Gradient </a:t>
                      </a:r>
                      <a:r>
                        <a:rPr lang="en-GB" sz="18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Boosting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14.427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0.410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0.166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5110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Constant Average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12.583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0.824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58429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Constant Average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14.422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0.596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-0.001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1252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Constant Average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16.320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0.449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176431" rtl="0" eaLnBrk="1" fontAlgn="b" latinLnBrk="0" hangingPunct="1"/>
                      <a:r>
                        <a:rPr lang="de-D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-0.001</a:t>
                      </a:r>
                    </a:p>
                  </a:txBody>
                  <a:tcPr marL="4763" marR="4763" marT="476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18590"/>
                  </a:ext>
                </a:extLst>
              </a:tr>
            </a:tbl>
          </a:graphicData>
        </a:graphic>
      </p:graphicFrame>
      <p:sp>
        <p:nvSpPr>
          <p:cNvPr id="63" name="Text Box 12">
            <a:extLst>
              <a:ext uri="{FF2B5EF4-FFF2-40B4-BE49-F238E27FC236}">
                <a16:creationId xmlns:a16="http://schemas.microsoft.com/office/drawing/2014/main" id="{9DF3D200-DE4E-4C0F-AABA-14BD617C8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8617" y="21308937"/>
            <a:ext cx="6047968" cy="2315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1800"/>
              </a:lnSpc>
              <a:defRPr/>
            </a:pPr>
            <a:r>
              <a:rPr lang="en-GB" sz="2000" i="1" dirty="0">
                <a:solidFill>
                  <a:schemeClr val="accent4"/>
                </a:solidFill>
              </a:rPr>
              <a:t>Table 1: CV results for lifetime prediction</a:t>
            </a:r>
          </a:p>
        </p:txBody>
      </p:sp>
      <p:sp>
        <p:nvSpPr>
          <p:cNvPr id="64" name="Text Box 12">
            <a:extLst>
              <a:ext uri="{FF2B5EF4-FFF2-40B4-BE49-F238E27FC236}">
                <a16:creationId xmlns:a16="http://schemas.microsoft.com/office/drawing/2014/main" id="{C8DF567A-ACEE-4B0E-9445-54B3F50BF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1354" y="24629108"/>
            <a:ext cx="6556138" cy="2315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1800"/>
              </a:lnSpc>
              <a:defRPr/>
            </a:pPr>
            <a:r>
              <a:rPr lang="en-GB" sz="2000" i="1" dirty="0">
                <a:solidFill>
                  <a:schemeClr val="accent4"/>
                </a:solidFill>
              </a:rPr>
              <a:t>Table 2: CV results for maximum future severity prediction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wd-plakate">
  <a:themeElements>
    <a:clrScheme name="DWD-Farbenvorlage">
      <a:dk1>
        <a:srgbClr val="000000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6B9DC"/>
      </a:accent2>
      <a:accent3>
        <a:srgbClr val="D2E1F5"/>
      </a:accent3>
      <a:accent4>
        <a:srgbClr val="5A5A5A"/>
      </a:accent4>
      <a:accent5>
        <a:srgbClr val="7F7F7F"/>
      </a:accent5>
      <a:accent6>
        <a:srgbClr val="E10019"/>
      </a:accent6>
      <a:hlink>
        <a:srgbClr val="2D4B9B"/>
      </a:hlink>
      <a:folHlink>
        <a:srgbClr val="2D4B9B"/>
      </a:folHlink>
    </a:clrScheme>
    <a:fontScheme name="DWD-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926</Words>
  <Application>Microsoft Office PowerPoint</Application>
  <PresentationFormat>Benutzerdefiniert</PresentationFormat>
  <Paragraphs>213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 Math</vt:lpstr>
      <vt:lpstr>Helvetica</vt:lpstr>
      <vt:lpstr>Times New Roman</vt:lpstr>
      <vt:lpstr>Wingdings</vt:lpstr>
      <vt:lpstr>1_dwd-plakate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--</dc:creator>
  <cp:lastModifiedBy>Josipovic Lukas</cp:lastModifiedBy>
  <cp:revision>2323</cp:revision>
  <cp:lastPrinted>2013-04-02T11:30:57Z</cp:lastPrinted>
  <dcterms:created xsi:type="dcterms:W3CDTF">2012-07-06T11:49:20Z</dcterms:created>
  <dcterms:modified xsi:type="dcterms:W3CDTF">2023-04-28T13:05:57Z</dcterms:modified>
</cp:coreProperties>
</file>