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29819600" cy="42341800"/>
  <p:defaultTextStyle>
    <a:defPPr>
      <a:defRPr lang="de-DE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3AD"/>
    <a:srgbClr val="9DC3E6"/>
    <a:srgbClr val="2F5597"/>
    <a:srgbClr val="7DDDFF"/>
    <a:srgbClr val="00FFFF"/>
    <a:srgbClr val="EEF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3980" autoAdjust="0"/>
  </p:normalViewPr>
  <p:slideViewPr>
    <p:cSldViewPr snapToGrid="0">
      <p:cViewPr>
        <p:scale>
          <a:sx n="10" d="100"/>
          <a:sy n="10" d="100"/>
        </p:scale>
        <p:origin x="2904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D7A7D-4B7E-49AA-9875-FF1F9C36159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7D934D9-5877-4D8D-8D52-D1B85DDE49EA}">
      <dgm:prSet phldrT="[Text]" custT="1"/>
      <dgm:spPr>
        <a:xfrm>
          <a:off x="738" y="440429"/>
          <a:ext cx="719732" cy="259200"/>
        </a:xfrm>
        <a:prstGeom prst="rect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LR</a:t>
          </a:r>
        </a:p>
      </dgm:t>
    </dgm:pt>
    <dgm:pt modelId="{1A6B94F8-CB06-4EEF-8B77-17D3530EC1F6}" type="parTrans" cxnId="{4F77339D-0B7F-4FE5-8412-0D13E14F6B55}">
      <dgm:prSet/>
      <dgm:spPr/>
      <dgm:t>
        <a:bodyPr/>
        <a:lstStyle/>
        <a:p>
          <a:endParaRPr lang="de-DE"/>
        </a:p>
      </dgm:t>
    </dgm:pt>
    <dgm:pt modelId="{ECB87970-8D79-4EA5-9C9A-751AB8ECD61B}" type="sibTrans" cxnId="{4F77339D-0B7F-4FE5-8412-0D13E14F6B55}">
      <dgm:prSet/>
      <dgm:spPr/>
      <dgm:t>
        <a:bodyPr/>
        <a:lstStyle/>
        <a:p>
          <a:endParaRPr lang="de-DE"/>
        </a:p>
      </dgm:t>
    </dgm:pt>
    <dgm:pt modelId="{0CD6AFB8-594E-471B-B32B-FB4F1EFA54E5}">
      <dgm:prSet phldrT="[Text]" custT="1"/>
      <dgm:spPr>
        <a:xfrm>
          <a:off x="738" y="699629"/>
          <a:ext cx="719732" cy="654682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b="1" u="sng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0.0001</a:t>
          </a:r>
        </a:p>
      </dgm:t>
    </dgm:pt>
    <dgm:pt modelId="{9F4569B0-BDA8-4A25-8288-CDE4C7265486}" type="parTrans" cxnId="{C84B4C15-0AF3-4181-B702-7248B53F4B3C}">
      <dgm:prSet/>
      <dgm:spPr/>
      <dgm:t>
        <a:bodyPr/>
        <a:lstStyle/>
        <a:p>
          <a:endParaRPr lang="de-DE"/>
        </a:p>
      </dgm:t>
    </dgm:pt>
    <dgm:pt modelId="{9513831B-C9E7-48DC-94AD-ED3937977138}" type="sibTrans" cxnId="{C84B4C15-0AF3-4181-B702-7248B53F4B3C}">
      <dgm:prSet/>
      <dgm:spPr/>
      <dgm:t>
        <a:bodyPr/>
        <a:lstStyle/>
        <a:p>
          <a:endParaRPr lang="de-DE"/>
        </a:p>
      </dgm:t>
    </dgm:pt>
    <dgm:pt modelId="{8B57BE0C-16E4-4428-B1B5-186D73BDC03A}">
      <dgm:prSet phldrT="[Text]" custT="1"/>
      <dgm:spPr>
        <a:xfrm>
          <a:off x="738" y="699629"/>
          <a:ext cx="719732" cy="654682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0.00025</a:t>
          </a:r>
        </a:p>
      </dgm:t>
    </dgm:pt>
    <dgm:pt modelId="{5D5992DD-43A6-4C46-8CAF-5742542AFA4B}" type="parTrans" cxnId="{D82D6028-3AD1-44DF-BCFD-9F036DA8963E}">
      <dgm:prSet/>
      <dgm:spPr/>
      <dgm:t>
        <a:bodyPr/>
        <a:lstStyle/>
        <a:p>
          <a:endParaRPr lang="de-DE"/>
        </a:p>
      </dgm:t>
    </dgm:pt>
    <dgm:pt modelId="{12ABA7FC-D345-4D88-BE8F-A02DDEB77610}" type="sibTrans" cxnId="{D82D6028-3AD1-44DF-BCFD-9F036DA8963E}">
      <dgm:prSet/>
      <dgm:spPr/>
      <dgm:t>
        <a:bodyPr/>
        <a:lstStyle/>
        <a:p>
          <a:endParaRPr lang="de-DE"/>
        </a:p>
      </dgm:t>
    </dgm:pt>
    <dgm:pt modelId="{215EC137-86BE-4834-B77A-F79A487CDF0A}">
      <dgm:prSet phldrT="[Text]" custT="1"/>
      <dgm:spPr>
        <a:xfrm>
          <a:off x="821233" y="440429"/>
          <a:ext cx="719732" cy="259200"/>
        </a:xfrm>
        <a:prstGeom prst="rect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Gamma</a:t>
          </a:r>
        </a:p>
      </dgm:t>
    </dgm:pt>
    <dgm:pt modelId="{9DCCA0EC-2EEA-45A3-9F52-3970BF00160C}" type="parTrans" cxnId="{35F0C783-09BA-4DE0-B055-C1BCF34387D4}">
      <dgm:prSet/>
      <dgm:spPr/>
      <dgm:t>
        <a:bodyPr/>
        <a:lstStyle/>
        <a:p>
          <a:endParaRPr lang="de-DE"/>
        </a:p>
      </dgm:t>
    </dgm:pt>
    <dgm:pt modelId="{87CAEE47-5B1D-49FD-95D4-12A65389B112}" type="sibTrans" cxnId="{35F0C783-09BA-4DE0-B055-C1BCF34387D4}">
      <dgm:prSet/>
      <dgm:spPr/>
      <dgm:t>
        <a:bodyPr/>
        <a:lstStyle/>
        <a:p>
          <a:endParaRPr lang="de-DE"/>
        </a:p>
      </dgm:t>
    </dgm:pt>
    <dgm:pt modelId="{41FA680D-5268-4572-8B7B-B70EF385DA5A}">
      <dgm:prSet phldrT="[Text]" custT="1"/>
      <dgm:spPr>
        <a:xfrm>
          <a:off x="821233" y="699629"/>
          <a:ext cx="719732" cy="654682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0.1</a:t>
          </a:r>
        </a:p>
      </dgm:t>
    </dgm:pt>
    <dgm:pt modelId="{0246C418-7E5F-4867-B9EF-16890ACBF8C7}" type="parTrans" cxnId="{DDC6D007-826C-4973-B1DB-907A9FE1FF73}">
      <dgm:prSet/>
      <dgm:spPr/>
      <dgm:t>
        <a:bodyPr/>
        <a:lstStyle/>
        <a:p>
          <a:endParaRPr lang="de-DE"/>
        </a:p>
      </dgm:t>
    </dgm:pt>
    <dgm:pt modelId="{FF35BAE8-5663-46F2-9B8C-9790474C6BA7}" type="sibTrans" cxnId="{DDC6D007-826C-4973-B1DB-907A9FE1FF73}">
      <dgm:prSet/>
      <dgm:spPr/>
      <dgm:t>
        <a:bodyPr/>
        <a:lstStyle/>
        <a:p>
          <a:endParaRPr lang="de-DE"/>
        </a:p>
      </dgm:t>
    </dgm:pt>
    <dgm:pt modelId="{891D88D8-D6F9-46C4-9627-22BD3C2DE0F4}">
      <dgm:prSet phldrT="[Text]" custT="1"/>
      <dgm:spPr>
        <a:xfrm>
          <a:off x="821233" y="699629"/>
          <a:ext cx="719732" cy="654682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b="1" u="sng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0.5</a:t>
          </a:r>
        </a:p>
      </dgm:t>
    </dgm:pt>
    <dgm:pt modelId="{95EF2F28-1E20-4E9D-9EDB-17B74DC6D069}" type="parTrans" cxnId="{7FE92AF5-9E40-4C84-ADEB-5E7152FB2898}">
      <dgm:prSet/>
      <dgm:spPr/>
      <dgm:t>
        <a:bodyPr/>
        <a:lstStyle/>
        <a:p>
          <a:endParaRPr lang="de-DE"/>
        </a:p>
      </dgm:t>
    </dgm:pt>
    <dgm:pt modelId="{3CA8CBF7-C068-4185-911A-B1281F110A83}" type="sibTrans" cxnId="{7FE92AF5-9E40-4C84-ADEB-5E7152FB2898}">
      <dgm:prSet/>
      <dgm:spPr/>
      <dgm:t>
        <a:bodyPr/>
        <a:lstStyle/>
        <a:p>
          <a:endParaRPr lang="de-DE"/>
        </a:p>
      </dgm:t>
    </dgm:pt>
    <dgm:pt modelId="{0D17C8D3-88FD-4548-81CE-C6BFF602C0FB}">
      <dgm:prSet phldrT="[Text]" custT="1"/>
      <dgm:spPr>
        <a:xfrm>
          <a:off x="1641729" y="440429"/>
          <a:ext cx="719732" cy="259200"/>
        </a:xfrm>
        <a:prstGeom prst="rect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Batch </a:t>
          </a:r>
          <a:r>
            <a:rPr lang="de-DE" sz="16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size</a:t>
          </a:r>
          <a:endParaRPr lang="de-DE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06CE62A-131F-47EE-8375-95D538400643}" type="parTrans" cxnId="{1174D271-310B-4638-9FD2-A1AC89B93D2B}">
      <dgm:prSet/>
      <dgm:spPr/>
      <dgm:t>
        <a:bodyPr/>
        <a:lstStyle/>
        <a:p>
          <a:endParaRPr lang="de-DE"/>
        </a:p>
      </dgm:t>
    </dgm:pt>
    <dgm:pt modelId="{A8081DD7-C8FE-4A87-815C-9671C15E96D0}" type="sibTrans" cxnId="{1174D271-310B-4638-9FD2-A1AC89B93D2B}">
      <dgm:prSet/>
      <dgm:spPr/>
      <dgm:t>
        <a:bodyPr/>
        <a:lstStyle/>
        <a:p>
          <a:endParaRPr lang="de-DE"/>
        </a:p>
      </dgm:t>
    </dgm:pt>
    <dgm:pt modelId="{2D3DE07F-5E21-4C4A-A12D-1572A682A258}">
      <dgm:prSet phldrT="[Text]" custT="1"/>
      <dgm:spPr>
        <a:xfrm>
          <a:off x="1641729" y="699629"/>
          <a:ext cx="719732" cy="654682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128</a:t>
          </a:r>
        </a:p>
      </dgm:t>
    </dgm:pt>
    <dgm:pt modelId="{311A6C2C-18F2-4B7D-AAD7-5B16762C3923}" type="parTrans" cxnId="{75F0773D-C8DE-4535-A2A5-39CA9C3E9763}">
      <dgm:prSet/>
      <dgm:spPr/>
      <dgm:t>
        <a:bodyPr/>
        <a:lstStyle/>
        <a:p>
          <a:endParaRPr lang="de-DE"/>
        </a:p>
      </dgm:t>
    </dgm:pt>
    <dgm:pt modelId="{66501192-CFE3-4022-8A1B-897F25704DD4}" type="sibTrans" cxnId="{75F0773D-C8DE-4535-A2A5-39CA9C3E9763}">
      <dgm:prSet/>
      <dgm:spPr/>
      <dgm:t>
        <a:bodyPr/>
        <a:lstStyle/>
        <a:p>
          <a:endParaRPr lang="de-DE"/>
        </a:p>
      </dgm:t>
    </dgm:pt>
    <dgm:pt modelId="{10BDFE95-038D-492D-BB96-8F2CBE2D6D9E}">
      <dgm:prSet phldrT="[Text]" custT="1"/>
      <dgm:spPr>
        <a:xfrm>
          <a:off x="1641729" y="699629"/>
          <a:ext cx="719732" cy="654682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b="1" u="sng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256</a:t>
          </a:r>
        </a:p>
      </dgm:t>
    </dgm:pt>
    <dgm:pt modelId="{D5C87052-5568-4617-ADB0-F22E178A2916}" type="parTrans" cxnId="{5A2DAA79-69F6-4D40-B559-490A90C09440}">
      <dgm:prSet/>
      <dgm:spPr/>
      <dgm:t>
        <a:bodyPr/>
        <a:lstStyle/>
        <a:p>
          <a:endParaRPr lang="de-DE"/>
        </a:p>
      </dgm:t>
    </dgm:pt>
    <dgm:pt modelId="{59A105F3-D203-4BB9-9618-A7CC129B389A}" type="sibTrans" cxnId="{5A2DAA79-69F6-4D40-B559-490A90C09440}">
      <dgm:prSet/>
      <dgm:spPr/>
      <dgm:t>
        <a:bodyPr/>
        <a:lstStyle/>
        <a:p>
          <a:endParaRPr lang="de-DE"/>
        </a:p>
      </dgm:t>
    </dgm:pt>
    <dgm:pt modelId="{FB42CF22-0604-4A4E-B162-5F685DF23158}">
      <dgm:prSet phldrT="[Text]" custT="1"/>
      <dgm:spPr>
        <a:xfrm>
          <a:off x="738" y="699629"/>
          <a:ext cx="719732" cy="654682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0.0005</a:t>
          </a:r>
        </a:p>
      </dgm:t>
    </dgm:pt>
    <dgm:pt modelId="{D52D938B-865A-4501-9E68-EC9418CC7740}" type="parTrans" cxnId="{AA9D87E1-E20C-49E8-A874-E320EC797D10}">
      <dgm:prSet/>
      <dgm:spPr/>
      <dgm:t>
        <a:bodyPr/>
        <a:lstStyle/>
        <a:p>
          <a:endParaRPr lang="de-DE"/>
        </a:p>
      </dgm:t>
    </dgm:pt>
    <dgm:pt modelId="{20FEC113-1B8B-4CE6-B9C8-3015CA39C54E}" type="sibTrans" cxnId="{AA9D87E1-E20C-49E8-A874-E320EC797D10}">
      <dgm:prSet/>
      <dgm:spPr/>
      <dgm:t>
        <a:bodyPr/>
        <a:lstStyle/>
        <a:p>
          <a:endParaRPr lang="de-DE"/>
        </a:p>
      </dgm:t>
    </dgm:pt>
    <dgm:pt modelId="{AF176F12-D0D5-4EAE-AECE-B17EB156589D}">
      <dgm:prSet phldrT="[Text]" custT="1"/>
      <dgm:spPr>
        <a:xfrm>
          <a:off x="738" y="699629"/>
          <a:ext cx="719732" cy="654682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sz="16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0.001</a:t>
          </a:r>
          <a:endParaRPr lang="de-DE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2F5722B-54FB-459A-8B80-DFE5BD933C43}" type="parTrans" cxnId="{30A5495A-E2BB-4FE2-85BD-56B36D3DE73A}">
      <dgm:prSet/>
      <dgm:spPr/>
      <dgm:t>
        <a:bodyPr/>
        <a:lstStyle/>
        <a:p>
          <a:endParaRPr lang="de-DE"/>
        </a:p>
      </dgm:t>
    </dgm:pt>
    <dgm:pt modelId="{E4390972-8BAC-447C-BF17-869151DFDBAC}" type="sibTrans" cxnId="{30A5495A-E2BB-4FE2-85BD-56B36D3DE73A}">
      <dgm:prSet/>
      <dgm:spPr/>
      <dgm:t>
        <a:bodyPr/>
        <a:lstStyle/>
        <a:p>
          <a:endParaRPr lang="de-DE"/>
        </a:p>
      </dgm:t>
    </dgm:pt>
    <dgm:pt modelId="{5A71C6DF-0D00-435B-B786-FBD65C215DDA}" type="pres">
      <dgm:prSet presAssocID="{B20D7A7D-4B7E-49AA-9875-FF1F9C3615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AAE8D4-6017-4398-A992-A50215808E2B}" type="pres">
      <dgm:prSet presAssocID="{07D934D9-5877-4D8D-8D52-D1B85DDE49EA}" presName="composite" presStyleCnt="0"/>
      <dgm:spPr/>
    </dgm:pt>
    <dgm:pt modelId="{36658AA3-2EED-40F7-BE4B-BB8AABE795ED}" type="pres">
      <dgm:prSet presAssocID="{07D934D9-5877-4D8D-8D52-D1B85DDE49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27057E-0318-4F88-B88E-B65EE39C4FF3}" type="pres">
      <dgm:prSet presAssocID="{07D934D9-5877-4D8D-8D52-D1B85DDE49E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D453A7-4401-4744-AC95-A19513551CBF}" type="pres">
      <dgm:prSet presAssocID="{ECB87970-8D79-4EA5-9C9A-751AB8ECD61B}" presName="space" presStyleCnt="0"/>
      <dgm:spPr/>
    </dgm:pt>
    <dgm:pt modelId="{AA4F8AA3-9F21-442A-8353-663DB30C9073}" type="pres">
      <dgm:prSet presAssocID="{215EC137-86BE-4834-B77A-F79A487CDF0A}" presName="composite" presStyleCnt="0"/>
      <dgm:spPr/>
    </dgm:pt>
    <dgm:pt modelId="{336FD374-68E8-448F-A534-D2A0D54C5D7C}" type="pres">
      <dgm:prSet presAssocID="{215EC137-86BE-4834-B77A-F79A487CDF0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B5D396-30DA-4E19-B620-8A82295C677F}" type="pres">
      <dgm:prSet presAssocID="{215EC137-86BE-4834-B77A-F79A487CDF0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DA81D5-E7F2-49F5-BFD2-B55327179829}" type="pres">
      <dgm:prSet presAssocID="{87CAEE47-5B1D-49FD-95D4-12A65389B112}" presName="space" presStyleCnt="0"/>
      <dgm:spPr/>
    </dgm:pt>
    <dgm:pt modelId="{4B7B877B-D458-4504-8BA9-4352D298CA03}" type="pres">
      <dgm:prSet presAssocID="{0D17C8D3-88FD-4548-81CE-C6BFF602C0FB}" presName="composite" presStyleCnt="0"/>
      <dgm:spPr/>
    </dgm:pt>
    <dgm:pt modelId="{71AEFD2C-2176-4BFF-A790-D74F5D87EB02}" type="pres">
      <dgm:prSet presAssocID="{0D17C8D3-88FD-4548-81CE-C6BFF602C0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FB4505-FCE1-4B90-99AC-43BBD6B84113}" type="pres">
      <dgm:prSet presAssocID="{0D17C8D3-88FD-4548-81CE-C6BFF602C0F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AFD0C6D-B90F-4AB5-82B2-6DC271F165A7}" type="presOf" srcId="{215EC137-86BE-4834-B77A-F79A487CDF0A}" destId="{336FD374-68E8-448F-A534-D2A0D54C5D7C}" srcOrd="0" destOrd="0" presId="urn:microsoft.com/office/officeart/2005/8/layout/hList1"/>
    <dgm:cxn modelId="{DEF49342-7BB6-419A-B0CA-84B8A1DDBC74}" type="presOf" srcId="{07D934D9-5877-4D8D-8D52-D1B85DDE49EA}" destId="{36658AA3-2EED-40F7-BE4B-BB8AABE795ED}" srcOrd="0" destOrd="0" presId="urn:microsoft.com/office/officeart/2005/8/layout/hList1"/>
    <dgm:cxn modelId="{30A5495A-E2BB-4FE2-85BD-56B36D3DE73A}" srcId="{07D934D9-5877-4D8D-8D52-D1B85DDE49EA}" destId="{AF176F12-D0D5-4EAE-AECE-B17EB156589D}" srcOrd="3" destOrd="0" parTransId="{32F5722B-54FB-459A-8B80-DFE5BD933C43}" sibTransId="{E4390972-8BAC-447C-BF17-869151DFDBAC}"/>
    <dgm:cxn modelId="{BBAC835B-9228-4CAF-B7AB-194B12989142}" type="presOf" srcId="{B20D7A7D-4B7E-49AA-9875-FF1F9C36159F}" destId="{5A71C6DF-0D00-435B-B786-FBD65C215DDA}" srcOrd="0" destOrd="0" presId="urn:microsoft.com/office/officeart/2005/8/layout/hList1"/>
    <dgm:cxn modelId="{35F0C783-09BA-4DE0-B055-C1BCF34387D4}" srcId="{B20D7A7D-4B7E-49AA-9875-FF1F9C36159F}" destId="{215EC137-86BE-4834-B77A-F79A487CDF0A}" srcOrd="1" destOrd="0" parTransId="{9DCCA0EC-2EEA-45A3-9F52-3970BF00160C}" sibTransId="{87CAEE47-5B1D-49FD-95D4-12A65389B112}"/>
    <dgm:cxn modelId="{A5E54CB7-2F55-4203-BC3F-73113E380632}" type="presOf" srcId="{FB42CF22-0604-4A4E-B162-5F685DF23158}" destId="{0F27057E-0318-4F88-B88E-B65EE39C4FF3}" srcOrd="0" destOrd="2" presId="urn:microsoft.com/office/officeart/2005/8/layout/hList1"/>
    <dgm:cxn modelId="{5A2DAA79-69F6-4D40-B559-490A90C09440}" srcId="{0D17C8D3-88FD-4548-81CE-C6BFF602C0FB}" destId="{10BDFE95-038D-492D-BB96-8F2CBE2D6D9E}" srcOrd="1" destOrd="0" parTransId="{D5C87052-5568-4617-ADB0-F22E178A2916}" sibTransId="{59A105F3-D203-4BB9-9618-A7CC129B389A}"/>
    <dgm:cxn modelId="{AC5C8124-625B-4591-BBE4-E8C9C3EF779A}" type="presOf" srcId="{2D3DE07F-5E21-4C4A-A12D-1572A682A258}" destId="{2EFB4505-FCE1-4B90-99AC-43BBD6B84113}" srcOrd="0" destOrd="0" presId="urn:microsoft.com/office/officeart/2005/8/layout/hList1"/>
    <dgm:cxn modelId="{75F0773D-C8DE-4535-A2A5-39CA9C3E9763}" srcId="{0D17C8D3-88FD-4548-81CE-C6BFF602C0FB}" destId="{2D3DE07F-5E21-4C4A-A12D-1572A682A258}" srcOrd="0" destOrd="0" parTransId="{311A6C2C-18F2-4B7D-AAD7-5B16762C3923}" sibTransId="{66501192-CFE3-4022-8A1B-897F25704DD4}"/>
    <dgm:cxn modelId="{D82D6028-3AD1-44DF-BCFD-9F036DA8963E}" srcId="{07D934D9-5877-4D8D-8D52-D1B85DDE49EA}" destId="{8B57BE0C-16E4-4428-B1B5-186D73BDC03A}" srcOrd="1" destOrd="0" parTransId="{5D5992DD-43A6-4C46-8CAF-5742542AFA4B}" sibTransId="{12ABA7FC-D345-4D88-BE8F-A02DDEB77610}"/>
    <dgm:cxn modelId="{1174D271-310B-4638-9FD2-A1AC89B93D2B}" srcId="{B20D7A7D-4B7E-49AA-9875-FF1F9C36159F}" destId="{0D17C8D3-88FD-4548-81CE-C6BFF602C0FB}" srcOrd="2" destOrd="0" parTransId="{506CE62A-131F-47EE-8375-95D538400643}" sibTransId="{A8081DD7-C8FE-4A87-815C-9671C15E96D0}"/>
    <dgm:cxn modelId="{55155943-45CF-41CF-BCBA-E63FEE7DA6E1}" type="presOf" srcId="{0D17C8D3-88FD-4548-81CE-C6BFF602C0FB}" destId="{71AEFD2C-2176-4BFF-A790-D74F5D87EB02}" srcOrd="0" destOrd="0" presId="urn:microsoft.com/office/officeart/2005/8/layout/hList1"/>
    <dgm:cxn modelId="{20D22EDD-0BDA-44C6-89E2-523571A1E503}" type="presOf" srcId="{10BDFE95-038D-492D-BB96-8F2CBE2D6D9E}" destId="{2EFB4505-FCE1-4B90-99AC-43BBD6B84113}" srcOrd="0" destOrd="1" presId="urn:microsoft.com/office/officeart/2005/8/layout/hList1"/>
    <dgm:cxn modelId="{4F77339D-0B7F-4FE5-8412-0D13E14F6B55}" srcId="{B20D7A7D-4B7E-49AA-9875-FF1F9C36159F}" destId="{07D934D9-5877-4D8D-8D52-D1B85DDE49EA}" srcOrd="0" destOrd="0" parTransId="{1A6B94F8-CB06-4EEF-8B77-17D3530EC1F6}" sibTransId="{ECB87970-8D79-4EA5-9C9A-751AB8ECD61B}"/>
    <dgm:cxn modelId="{4EBCD294-3DB0-49AD-9855-E2877ECE2F25}" type="presOf" srcId="{891D88D8-D6F9-46C4-9627-22BD3C2DE0F4}" destId="{62B5D396-30DA-4E19-B620-8A82295C677F}" srcOrd="0" destOrd="1" presId="urn:microsoft.com/office/officeart/2005/8/layout/hList1"/>
    <dgm:cxn modelId="{5A1468E8-EC7E-46F7-9B63-CE218B2C769F}" type="presOf" srcId="{41FA680D-5268-4572-8B7B-B70EF385DA5A}" destId="{62B5D396-30DA-4E19-B620-8A82295C677F}" srcOrd="0" destOrd="0" presId="urn:microsoft.com/office/officeart/2005/8/layout/hList1"/>
    <dgm:cxn modelId="{C84B4C15-0AF3-4181-B702-7248B53F4B3C}" srcId="{07D934D9-5877-4D8D-8D52-D1B85DDE49EA}" destId="{0CD6AFB8-594E-471B-B32B-FB4F1EFA54E5}" srcOrd="0" destOrd="0" parTransId="{9F4569B0-BDA8-4A25-8288-CDE4C7265486}" sibTransId="{9513831B-C9E7-48DC-94AD-ED3937977138}"/>
    <dgm:cxn modelId="{117247F0-5F7F-4D64-8206-44C5BF461C72}" type="presOf" srcId="{8B57BE0C-16E4-4428-B1B5-186D73BDC03A}" destId="{0F27057E-0318-4F88-B88E-B65EE39C4FF3}" srcOrd="0" destOrd="1" presId="urn:microsoft.com/office/officeart/2005/8/layout/hList1"/>
    <dgm:cxn modelId="{DDC6D007-826C-4973-B1DB-907A9FE1FF73}" srcId="{215EC137-86BE-4834-B77A-F79A487CDF0A}" destId="{41FA680D-5268-4572-8B7B-B70EF385DA5A}" srcOrd="0" destOrd="0" parTransId="{0246C418-7E5F-4867-B9EF-16890ACBF8C7}" sibTransId="{FF35BAE8-5663-46F2-9B8C-9790474C6BA7}"/>
    <dgm:cxn modelId="{7FE92AF5-9E40-4C84-ADEB-5E7152FB2898}" srcId="{215EC137-86BE-4834-B77A-F79A487CDF0A}" destId="{891D88D8-D6F9-46C4-9627-22BD3C2DE0F4}" srcOrd="1" destOrd="0" parTransId="{95EF2F28-1E20-4E9D-9EDB-17B74DC6D069}" sibTransId="{3CA8CBF7-C068-4185-911A-B1281F110A83}"/>
    <dgm:cxn modelId="{8FD0B7C8-7578-4CB2-92B7-1DD08D86419B}" type="presOf" srcId="{0CD6AFB8-594E-471B-B32B-FB4F1EFA54E5}" destId="{0F27057E-0318-4F88-B88E-B65EE39C4FF3}" srcOrd="0" destOrd="0" presId="urn:microsoft.com/office/officeart/2005/8/layout/hList1"/>
    <dgm:cxn modelId="{A8C932CD-44FB-406E-A5E8-F6A52B1E58DF}" type="presOf" srcId="{AF176F12-D0D5-4EAE-AECE-B17EB156589D}" destId="{0F27057E-0318-4F88-B88E-B65EE39C4FF3}" srcOrd="0" destOrd="3" presId="urn:microsoft.com/office/officeart/2005/8/layout/hList1"/>
    <dgm:cxn modelId="{AA9D87E1-E20C-49E8-A874-E320EC797D10}" srcId="{07D934D9-5877-4D8D-8D52-D1B85DDE49EA}" destId="{FB42CF22-0604-4A4E-B162-5F685DF23158}" srcOrd="2" destOrd="0" parTransId="{D52D938B-865A-4501-9E68-EC9418CC7740}" sibTransId="{20FEC113-1B8B-4CE6-B9C8-3015CA39C54E}"/>
    <dgm:cxn modelId="{D425466F-D3F1-406B-B3C1-6168D5E096E7}" type="presParOf" srcId="{5A71C6DF-0D00-435B-B786-FBD65C215DDA}" destId="{72AAE8D4-6017-4398-A992-A50215808E2B}" srcOrd="0" destOrd="0" presId="urn:microsoft.com/office/officeart/2005/8/layout/hList1"/>
    <dgm:cxn modelId="{FAC6CF8C-212F-4353-AAB7-B3C90F92ACEF}" type="presParOf" srcId="{72AAE8D4-6017-4398-A992-A50215808E2B}" destId="{36658AA3-2EED-40F7-BE4B-BB8AABE795ED}" srcOrd="0" destOrd="0" presId="urn:microsoft.com/office/officeart/2005/8/layout/hList1"/>
    <dgm:cxn modelId="{C7BC6689-C99B-497A-901C-AA5085859362}" type="presParOf" srcId="{72AAE8D4-6017-4398-A992-A50215808E2B}" destId="{0F27057E-0318-4F88-B88E-B65EE39C4FF3}" srcOrd="1" destOrd="0" presId="urn:microsoft.com/office/officeart/2005/8/layout/hList1"/>
    <dgm:cxn modelId="{D0439509-3CC6-452A-9B18-A543156DCCB5}" type="presParOf" srcId="{5A71C6DF-0D00-435B-B786-FBD65C215DDA}" destId="{19D453A7-4401-4744-AC95-A19513551CBF}" srcOrd="1" destOrd="0" presId="urn:microsoft.com/office/officeart/2005/8/layout/hList1"/>
    <dgm:cxn modelId="{132B444F-FC96-44D4-87D1-1AE2F49F875D}" type="presParOf" srcId="{5A71C6DF-0D00-435B-B786-FBD65C215DDA}" destId="{AA4F8AA3-9F21-442A-8353-663DB30C9073}" srcOrd="2" destOrd="0" presId="urn:microsoft.com/office/officeart/2005/8/layout/hList1"/>
    <dgm:cxn modelId="{474EC628-7EE5-45C3-839F-CEF3C62687D6}" type="presParOf" srcId="{AA4F8AA3-9F21-442A-8353-663DB30C9073}" destId="{336FD374-68E8-448F-A534-D2A0D54C5D7C}" srcOrd="0" destOrd="0" presId="urn:microsoft.com/office/officeart/2005/8/layout/hList1"/>
    <dgm:cxn modelId="{BC20A6D8-9C84-4EF4-BC6D-D0A43DDFEF3F}" type="presParOf" srcId="{AA4F8AA3-9F21-442A-8353-663DB30C9073}" destId="{62B5D396-30DA-4E19-B620-8A82295C677F}" srcOrd="1" destOrd="0" presId="urn:microsoft.com/office/officeart/2005/8/layout/hList1"/>
    <dgm:cxn modelId="{A7B74A8A-17F6-4BE0-AA28-92F5CE6886A2}" type="presParOf" srcId="{5A71C6DF-0D00-435B-B786-FBD65C215DDA}" destId="{D4DA81D5-E7F2-49F5-BFD2-B55327179829}" srcOrd="3" destOrd="0" presId="urn:microsoft.com/office/officeart/2005/8/layout/hList1"/>
    <dgm:cxn modelId="{3E9A99A6-7C82-4159-A763-84025EED2E81}" type="presParOf" srcId="{5A71C6DF-0D00-435B-B786-FBD65C215DDA}" destId="{4B7B877B-D458-4504-8BA9-4352D298CA03}" srcOrd="4" destOrd="0" presId="urn:microsoft.com/office/officeart/2005/8/layout/hList1"/>
    <dgm:cxn modelId="{83670F6C-167D-4509-A527-CB71026FCC21}" type="presParOf" srcId="{4B7B877B-D458-4504-8BA9-4352D298CA03}" destId="{71AEFD2C-2176-4BFF-A790-D74F5D87EB02}" srcOrd="0" destOrd="0" presId="urn:microsoft.com/office/officeart/2005/8/layout/hList1"/>
    <dgm:cxn modelId="{DE674C7E-9870-42B5-BB72-BE34DEFCE960}" type="presParOf" srcId="{4B7B877B-D458-4504-8BA9-4352D298CA03}" destId="{2EFB4505-FCE1-4B90-99AC-43BBD6B841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58AA3-2EED-40F7-BE4B-BB8AABE795ED}">
      <dsp:nvSpPr>
        <dsp:cNvPr id="0" name=""/>
        <dsp:cNvSpPr/>
      </dsp:nvSpPr>
      <dsp:spPr>
        <a:xfrm>
          <a:off x="1210" y="9428"/>
          <a:ext cx="1179951" cy="471980"/>
        </a:xfrm>
        <a:prstGeom prst="rect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LR</a:t>
          </a:r>
        </a:p>
      </dsp:txBody>
      <dsp:txXfrm>
        <a:off x="1210" y="9428"/>
        <a:ext cx="1179951" cy="471980"/>
      </dsp:txXfrm>
    </dsp:sp>
    <dsp:sp modelId="{0F27057E-0318-4F88-B88E-B65EE39C4FF3}">
      <dsp:nvSpPr>
        <dsp:cNvPr id="0" name=""/>
        <dsp:cNvSpPr/>
      </dsp:nvSpPr>
      <dsp:spPr>
        <a:xfrm>
          <a:off x="1210" y="481409"/>
          <a:ext cx="1179951" cy="1273680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u="sng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0.0001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0.00025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0.0005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0.001</a:t>
          </a:r>
          <a:endParaRPr lang="de-DE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10" y="481409"/>
        <a:ext cx="1179951" cy="1273680"/>
      </dsp:txXfrm>
    </dsp:sp>
    <dsp:sp modelId="{336FD374-68E8-448F-A534-D2A0D54C5D7C}">
      <dsp:nvSpPr>
        <dsp:cNvPr id="0" name=""/>
        <dsp:cNvSpPr/>
      </dsp:nvSpPr>
      <dsp:spPr>
        <a:xfrm>
          <a:off x="1346355" y="9428"/>
          <a:ext cx="1179951" cy="471980"/>
        </a:xfrm>
        <a:prstGeom prst="rect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Gamma</a:t>
          </a:r>
        </a:p>
      </dsp:txBody>
      <dsp:txXfrm>
        <a:off x="1346355" y="9428"/>
        <a:ext cx="1179951" cy="471980"/>
      </dsp:txXfrm>
    </dsp:sp>
    <dsp:sp modelId="{62B5D396-30DA-4E19-B620-8A82295C677F}">
      <dsp:nvSpPr>
        <dsp:cNvPr id="0" name=""/>
        <dsp:cNvSpPr/>
      </dsp:nvSpPr>
      <dsp:spPr>
        <a:xfrm>
          <a:off x="1346355" y="481409"/>
          <a:ext cx="1179951" cy="1273680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u="sng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0.5</a:t>
          </a:r>
        </a:p>
      </dsp:txBody>
      <dsp:txXfrm>
        <a:off x="1346355" y="481409"/>
        <a:ext cx="1179951" cy="1273680"/>
      </dsp:txXfrm>
    </dsp:sp>
    <dsp:sp modelId="{71AEFD2C-2176-4BFF-A790-D74F5D87EB02}">
      <dsp:nvSpPr>
        <dsp:cNvPr id="0" name=""/>
        <dsp:cNvSpPr/>
      </dsp:nvSpPr>
      <dsp:spPr>
        <a:xfrm>
          <a:off x="2691500" y="9428"/>
          <a:ext cx="1179951" cy="471980"/>
        </a:xfrm>
        <a:prstGeom prst="rect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Batch </a:t>
          </a:r>
          <a:r>
            <a:rPr lang="de-DE" sz="16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size</a:t>
          </a:r>
          <a:endParaRPr lang="de-DE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691500" y="9428"/>
        <a:ext cx="1179951" cy="471980"/>
      </dsp:txXfrm>
    </dsp:sp>
    <dsp:sp modelId="{2EFB4505-FCE1-4B90-99AC-43BBD6B84113}">
      <dsp:nvSpPr>
        <dsp:cNvPr id="0" name=""/>
        <dsp:cNvSpPr/>
      </dsp:nvSpPr>
      <dsp:spPr>
        <a:xfrm>
          <a:off x="2691500" y="481409"/>
          <a:ext cx="1179951" cy="1273680"/>
        </a:xfrm>
        <a:prstGeom prst="rect">
          <a:avLst/>
        </a:prstGeom>
        <a:solidFill>
          <a:srgbClr val="FF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128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u="sng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256</a:t>
          </a:r>
        </a:p>
      </dsp:txBody>
      <dsp:txXfrm>
        <a:off x="2691500" y="481409"/>
        <a:ext cx="1179951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12921827" cy="2124442"/>
          </a:xfrm>
          <a:prstGeom prst="rect">
            <a:avLst/>
          </a:prstGeom>
        </p:spPr>
        <p:txBody>
          <a:bodyPr vert="horz" lIns="412327" tIns="206166" rIns="412327" bIns="206166" rtlCol="0"/>
          <a:lstStyle>
            <a:lvl1pPr algn="l">
              <a:defRPr sz="55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6890872" y="2"/>
            <a:ext cx="12921827" cy="2124442"/>
          </a:xfrm>
          <a:prstGeom prst="rect">
            <a:avLst/>
          </a:prstGeom>
        </p:spPr>
        <p:txBody>
          <a:bodyPr vert="horz" lIns="412327" tIns="206166" rIns="412327" bIns="206166" rtlCol="0"/>
          <a:lstStyle>
            <a:lvl1pPr algn="r">
              <a:defRPr sz="5500"/>
            </a:lvl1pPr>
          </a:lstStyle>
          <a:p>
            <a:fld id="{670BD833-9A99-47F3-A95B-F11429CC730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56788" y="5292725"/>
            <a:ext cx="10106025" cy="14289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2327" tIns="206166" rIns="412327" bIns="206166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81960" y="20376991"/>
            <a:ext cx="23855680" cy="16672086"/>
          </a:xfrm>
          <a:prstGeom prst="rect">
            <a:avLst/>
          </a:prstGeom>
        </p:spPr>
        <p:txBody>
          <a:bodyPr vert="horz" lIns="412327" tIns="206166" rIns="412327" bIns="206166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0217363"/>
            <a:ext cx="12921827" cy="2124437"/>
          </a:xfrm>
          <a:prstGeom prst="rect">
            <a:avLst/>
          </a:prstGeom>
        </p:spPr>
        <p:txBody>
          <a:bodyPr vert="horz" lIns="412327" tIns="206166" rIns="412327" bIns="206166" rtlCol="0" anchor="b"/>
          <a:lstStyle>
            <a:lvl1pPr algn="l">
              <a:defRPr sz="55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6890872" y="40217363"/>
            <a:ext cx="12921827" cy="2124437"/>
          </a:xfrm>
          <a:prstGeom prst="rect">
            <a:avLst/>
          </a:prstGeom>
        </p:spPr>
        <p:txBody>
          <a:bodyPr vert="horz" lIns="412327" tIns="206166" rIns="412327" bIns="206166" rtlCol="0" anchor="b"/>
          <a:lstStyle>
            <a:lvl1pPr algn="r">
              <a:defRPr sz="5500"/>
            </a:lvl1pPr>
          </a:lstStyle>
          <a:p>
            <a:fld id="{59F60FE1-9F47-4022-A7EE-0F803CD7E7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0FE1-9F47-4022-A7EE-0F803CD7E7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3" cy="42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3" cy="42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7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8.png"/><Relationship Id="rId39" Type="http://schemas.openxmlformats.org/officeDocument/2006/relationships/image" Target="../media/image31.png"/><Relationship Id="rId3" Type="http://schemas.openxmlformats.org/officeDocument/2006/relationships/hyperlink" Target="https://doi.org/10.5194/amt-13-747-2020" TargetMode="External"/><Relationship Id="rId21" Type="http://schemas.openxmlformats.org/officeDocument/2006/relationships/diagramLayout" Target="../diagrams/layout1.xml"/><Relationship Id="rId34" Type="http://schemas.openxmlformats.org/officeDocument/2006/relationships/image" Target="../media/image26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diagramData" Target="../diagrams/data1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diagramDrawing" Target="../diagrams/drawing1.xml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image" Target="../media/image434.svg"/><Relationship Id="rId15" Type="http://schemas.openxmlformats.org/officeDocument/2006/relationships/image" Target="../media/image12.png"/><Relationship Id="rId23" Type="http://schemas.openxmlformats.org/officeDocument/2006/relationships/diagramColors" Target="../diagrams/colors1.xml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diagramQuickStyle" Target="../diagrams/quickStyle1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D294D-216D-4E23-863E-0BDF78533B64}"/>
              </a:ext>
            </a:extLst>
          </p:cNvPr>
          <p:cNvSpPr txBox="1">
            <a:spLocks/>
          </p:cNvSpPr>
          <p:nvPr/>
        </p:nvSpPr>
        <p:spPr>
          <a:xfrm>
            <a:off x="-1" y="8275597"/>
            <a:ext cx="30275213" cy="3097254"/>
          </a:xfrm>
          <a:prstGeom prst="rect">
            <a:avLst/>
          </a:prstGeom>
          <a:solidFill>
            <a:srgbClr val="9DC3E6"/>
          </a:solidFill>
          <a:ln w="50800" cap="sq">
            <a:noFill/>
            <a:miter lim="800000"/>
          </a:ln>
        </p:spPr>
        <p:txBody>
          <a:bodyPr wrap="square" lIns="719132" rIns="6894675" anchor="ctr">
            <a:normAutofit/>
          </a:bodyPr>
          <a:lstStyle/>
          <a:p>
            <a:pPr defTabSz="1751511"/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Robust </a:t>
            </a:r>
            <a:r>
              <a:rPr lang="en-US" sz="4200" b="1" dirty="0">
                <a:solidFill>
                  <a:prstClr val="white"/>
                </a:solidFill>
                <a:cs typeface="Poppins" panose="00000500000000000000" pitchFamily="2" charset="0"/>
              </a:rPr>
              <a:t>retrieval of a 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hail size distribution (HSD, </a:t>
            </a:r>
            <a:r>
              <a:rPr lang="da-DK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D</a:t>
            </a:r>
            <a:r>
              <a:rPr lang="da-DK" sz="4200" b="1" baseline="-25000" dirty="0" smtClean="0">
                <a:solidFill>
                  <a:prstClr val="white"/>
                </a:solidFill>
                <a:cs typeface="Poppins" panose="00000500000000000000" pitchFamily="2" charset="0"/>
              </a:rPr>
              <a:t>max</a:t>
            </a:r>
            <a:r>
              <a:rPr lang="da-DK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 </a:t>
            </a:r>
            <a:r>
              <a:rPr lang="da-DK" sz="4200" b="1" dirty="0">
                <a:solidFill>
                  <a:prstClr val="white"/>
                </a:solidFill>
                <a:cs typeface="Poppins" panose="00000500000000000000" pitchFamily="2" charset="0"/>
              </a:rPr>
              <a:t>= 39 mm, </a:t>
            </a:r>
            <a:r>
              <a:rPr lang="da-DK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/>
            </a:r>
            <a:br>
              <a:rPr lang="da-DK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</a:br>
            <a:r>
              <a:rPr lang="da-DK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D</a:t>
            </a:r>
            <a:r>
              <a:rPr lang="da-DK" sz="4200" b="1" baseline="-25000" dirty="0" smtClean="0">
                <a:solidFill>
                  <a:prstClr val="white"/>
                </a:solidFill>
                <a:cs typeface="Poppins" panose="00000500000000000000" pitchFamily="2" charset="0"/>
              </a:rPr>
              <a:t>med</a:t>
            </a:r>
            <a:r>
              <a:rPr lang="da-DK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 </a:t>
            </a:r>
            <a:r>
              <a:rPr lang="da-DK" sz="4200" b="1" dirty="0">
                <a:solidFill>
                  <a:prstClr val="white"/>
                </a:solidFill>
                <a:cs typeface="Poppins" panose="00000500000000000000" pitchFamily="2" charset="0"/>
              </a:rPr>
              <a:t>= 9 </a:t>
            </a:r>
            <a:r>
              <a:rPr lang="da-DK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mm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) based </a:t>
            </a:r>
            <a:r>
              <a:rPr lang="en-US" sz="4200" b="1" dirty="0">
                <a:solidFill>
                  <a:prstClr val="white"/>
                </a:solidFill>
                <a:cs typeface="Poppins" panose="00000500000000000000" pitchFamily="2" charset="0"/>
              </a:rPr>
              <a:t>on a 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large population </a:t>
            </a:r>
            <a:r>
              <a:rPr lang="en-US" sz="4200" b="1" dirty="0">
                <a:solidFill>
                  <a:prstClr val="white"/>
                </a:solidFill>
                <a:cs typeface="Poppins" panose="00000500000000000000" pitchFamily="2" charset="0"/>
              </a:rPr>
              <a:t>of &gt;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18000 </a:t>
            </a:r>
            <a:r>
              <a:rPr lang="en-US" sz="4200" b="1" dirty="0">
                <a:solidFill>
                  <a:prstClr val="white"/>
                </a:solidFill>
                <a:cs typeface="Poppins" panose="00000500000000000000" pitchFamily="2" charset="0"/>
              </a:rPr>
              <a:t>hail stones 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/>
            </a:r>
            <a:b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</a:b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observed on an area (soccer field) </a:t>
            </a:r>
            <a:r>
              <a:rPr lang="en-US" sz="4200" b="1" dirty="0">
                <a:solidFill>
                  <a:prstClr val="white"/>
                </a:solidFill>
                <a:cs typeface="Poppins" panose="00000500000000000000" pitchFamily="2" charset="0"/>
              </a:rPr>
              <a:t>of 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750 m</a:t>
            </a:r>
            <a:r>
              <a:rPr lang="en-US" sz="4200" b="1" baseline="30000" dirty="0" smtClean="0">
                <a:solidFill>
                  <a:prstClr val="white"/>
                </a:solidFill>
                <a:cs typeface="Poppins" panose="00000500000000000000" pitchFamily="2" charset="0"/>
              </a:rPr>
              <a:t>2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 </a:t>
            </a:r>
            <a:r>
              <a:rPr lang="en-US" sz="4200" b="1" dirty="0">
                <a:solidFill>
                  <a:prstClr val="white"/>
                </a:solidFill>
                <a:cs typeface="Poppins" panose="00000500000000000000" pitchFamily="2" charset="0"/>
              </a:rPr>
              <a:t>from 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a supercell </a:t>
            </a:r>
            <a:b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</a:b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hail event in central Switzerland on 20</a:t>
            </a:r>
            <a:r>
              <a:rPr lang="en-US" sz="4200" b="1" dirty="0">
                <a:solidFill>
                  <a:prstClr val="white"/>
                </a:solidFill>
                <a:cs typeface="Poppins" panose="00000500000000000000" pitchFamily="2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cs typeface="Poppins" panose="00000500000000000000" pitchFamily="2" charset="0"/>
              </a:rPr>
              <a:t>June 2021.</a:t>
            </a:r>
            <a:endParaRPr lang="en-GB" sz="4200" b="1" dirty="0">
              <a:solidFill>
                <a:prstClr val="white"/>
              </a:solidFill>
              <a:cs typeface="Poppins" panose="000005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498A15-3D40-4D33-96B2-B0A0A4572A26}"/>
              </a:ext>
            </a:extLst>
          </p:cNvPr>
          <p:cNvSpPr>
            <a:spLocks noChangeAspect="1"/>
          </p:cNvSpPr>
          <p:nvPr/>
        </p:nvSpPr>
        <p:spPr>
          <a:xfrm>
            <a:off x="16881363" y="6611700"/>
            <a:ext cx="6425048" cy="6425048"/>
          </a:xfrm>
          <a:prstGeom prst="ellipse">
            <a:avLst/>
          </a:prstGeom>
          <a:solidFill>
            <a:srgbClr val="0283AD"/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177927" rIns="0" bIns="177927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751511">
              <a:spcAft>
                <a:spcPts val="899"/>
              </a:spcAft>
              <a:defRPr/>
            </a:pPr>
            <a:endParaRPr lang="en-GB" sz="2697" kern="0" dirty="0">
              <a:solidFill>
                <a:srgbClr val="5454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0" y="37680900"/>
            <a:ext cx="30275213" cy="2857500"/>
          </a:xfrm>
          <a:prstGeom prst="rect">
            <a:avLst/>
          </a:prstGeom>
          <a:solidFill>
            <a:srgbClr val="9DC3E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>
              <a:spcAft>
                <a:spcPts val="300"/>
              </a:spcAft>
            </a:pPr>
            <a:r>
              <a:rPr lang="de-CH" sz="2000" b="1" kern="0" dirty="0" smtClean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/>
            </a:r>
            <a:br>
              <a:rPr lang="de-CH" sz="2000" b="1" kern="0" dirty="0" smtClean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CH" sz="2000" b="1" kern="0" dirty="0" smtClean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/>
            </a:r>
            <a:br>
              <a:rPr lang="de-CH" sz="2000" b="1" kern="0" dirty="0" smtClean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CH" sz="2000" b="1" kern="0" dirty="0" smtClean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/>
            </a:r>
            <a:br>
              <a:rPr lang="de-CH" sz="2000" b="1" kern="0" dirty="0" smtClean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CH" sz="1600" b="1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References</a:t>
            </a:r>
          </a:p>
          <a:p>
            <a:pPr marL="414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Soderholm et al.: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Quantifying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hail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size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distributions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from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the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sky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–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application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of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drone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aerial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photogrammetry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, </a:t>
            </a:r>
            <a:r>
              <a:rPr lang="de-CH" sz="1600" kern="0" dirty="0" err="1" smtClean="0">
                <a:solidFill>
                  <a:schemeClr val="tx1"/>
                </a:solidFill>
                <a:cs typeface="Poppins" panose="00000500000000000000" pitchFamily="2" charset="0"/>
              </a:rPr>
              <a:t>Atmos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. </a:t>
            </a:r>
            <a:r>
              <a:rPr lang="de-CH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Meas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. Tech</a:t>
            </a:r>
            <a: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.,</a:t>
            </a:r>
            <a:b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</a:br>
            <a: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13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</a:rPr>
              <a:t>, </a:t>
            </a:r>
            <a: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747–754, </a:t>
            </a:r>
            <a: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  <a:hlinkClick r:id="rId3"/>
              </a:rPr>
              <a:t>https</a:t>
            </a:r>
            <a:r>
              <a:rPr lang="de-CH" sz="1600" kern="0" dirty="0">
                <a:solidFill>
                  <a:schemeClr val="tx1"/>
                </a:solidFill>
                <a:cs typeface="Poppins" panose="00000500000000000000" pitchFamily="2" charset="0"/>
                <a:hlinkClick r:id="rId3"/>
              </a:rPr>
              <a:t>://</a:t>
            </a:r>
            <a: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  <a:hlinkClick r:id="rId3"/>
              </a:rPr>
              <a:t>doi.org/10.5194/amt-13-747-2020</a:t>
            </a:r>
            <a: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, 2020.</a:t>
            </a:r>
          </a:p>
          <a:p>
            <a:pPr marL="414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Kopp et al.: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How observations from automatic hail sensors in Switzerland shed light on local hailfall duration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and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compare with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/>
            </a:r>
            <a:b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</a:br>
            <a:r>
              <a:rPr lang="en-US" sz="1600" kern="0" dirty="0" err="1" smtClean="0">
                <a:solidFill>
                  <a:schemeClr val="tx1"/>
                </a:solidFill>
                <a:cs typeface="Poppins" panose="00000500000000000000" pitchFamily="2" charset="0"/>
              </a:rPr>
              <a:t>hailpads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measurements, Atmos. Meas. Tech. Discuss., https://doi.org/10.5194/amt-2023-68,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in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review,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2023.</a:t>
            </a:r>
            <a:endParaRPr lang="de-CH" sz="1600" kern="0" dirty="0" smtClean="0">
              <a:solidFill>
                <a:schemeClr val="tx1"/>
              </a:solidFill>
              <a:cs typeface="Poppins" panose="00000500000000000000" pitchFamily="2" charset="0"/>
            </a:endParaRPr>
          </a:p>
          <a:p>
            <a:pPr marL="72000">
              <a:spcAft>
                <a:spcPts val="300"/>
              </a:spcAft>
            </a:pPr>
            <a:r>
              <a:rPr lang="de-CH" sz="1600" b="1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Acknowledgement</a:t>
            </a:r>
            <a:endParaRPr lang="en-US" sz="1600" b="1" kern="0" dirty="0" smtClean="0">
              <a:solidFill>
                <a:schemeClr val="tx1"/>
              </a:solidFill>
              <a:cs typeface="Poppins" panose="00000500000000000000" pitchFamily="2" charset="0"/>
            </a:endParaRPr>
          </a:p>
          <a:p>
            <a:pPr marL="72000"/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We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thank the Swiss Insurance Company La </a:t>
            </a:r>
            <a:r>
              <a:rPr lang="en-US" sz="1600" kern="0" dirty="0" err="1">
                <a:solidFill>
                  <a:schemeClr val="tx1"/>
                </a:solidFill>
                <a:cs typeface="Poppins" panose="00000500000000000000" pitchFamily="2" charset="0"/>
              </a:rPr>
              <a:t>Mobilière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 for funding the automatic hail sensors network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and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making the hail sensor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data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available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/>
            </a:r>
            <a:b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</a:b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for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research investigations. We want to acknowledge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the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fruitful scientific exchange with Joshua Soderholm (Australian Bureau of Meteorology) </a:t>
            </a: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/>
            </a:r>
            <a:b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</a:br>
            <a:r>
              <a:rPr lang="en-US" sz="1600" kern="0" dirty="0" smtClean="0">
                <a:solidFill>
                  <a:schemeClr val="tx1"/>
                </a:solidFill>
                <a:cs typeface="Poppins" panose="00000500000000000000" pitchFamily="2" charset="0"/>
              </a:rPr>
              <a:t>about </a:t>
            </a:r>
            <a:r>
              <a:rPr lang="en-US" sz="1600" kern="0" dirty="0">
                <a:solidFill>
                  <a:schemeClr val="tx1"/>
                </a:solidFill>
                <a:cs typeface="Poppins" panose="00000500000000000000" pitchFamily="2" charset="0"/>
              </a:rPr>
              <a:t>drone-based hail photogrammetry.</a:t>
            </a:r>
            <a:endParaRPr lang="en-GB" sz="1600" kern="0" dirty="0">
              <a:solidFill>
                <a:schemeClr val="tx1"/>
              </a:solidFill>
              <a:cs typeface="Poppins" panose="00000500000000000000" pitchFamily="2" charset="0"/>
            </a:endParaRPr>
          </a:p>
          <a:p>
            <a:endParaRPr lang="en-US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23766190" y="38324602"/>
            <a:ext cx="5586513" cy="1556286"/>
            <a:chOff x="24665350" y="38217922"/>
            <a:chExt cx="5586513" cy="1556286"/>
          </a:xfrm>
        </p:grpSpPr>
        <p:grpSp>
          <p:nvGrpSpPr>
            <p:cNvPr id="7" name="Group 41">
              <a:extLst>
                <a:ext uri="{FF2B5EF4-FFF2-40B4-BE49-F238E27FC236}">
                  <a16:creationId xmlns:a16="http://schemas.microsoft.com/office/drawing/2014/main" id="{BE9496E0-32F5-4B8C-B152-C284BC5930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65350" y="38217922"/>
              <a:ext cx="4829400" cy="981898"/>
              <a:chOff x="8332787" y="23418800"/>
              <a:chExt cx="5748354" cy="1168736"/>
            </a:xfrm>
          </p:grpSpPr>
          <p:sp>
            <p:nvSpPr>
              <p:cNvPr id="8" name="TextBox 42">
                <a:extLst>
                  <a:ext uri="{FF2B5EF4-FFF2-40B4-BE49-F238E27FC236}">
                    <a16:creationId xmlns:a16="http://schemas.microsoft.com/office/drawing/2014/main" id="{1C83A9D1-EBBC-4F01-907A-3DE9ACA83C27}"/>
                  </a:ext>
                </a:extLst>
              </p:cNvPr>
              <p:cNvSpPr txBox="1"/>
              <p:nvPr/>
            </p:nvSpPr>
            <p:spPr>
              <a:xfrm>
                <a:off x="8332787" y="23418800"/>
                <a:ext cx="5748354" cy="5701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1751511">
                  <a:spcAft>
                    <a:spcPts val="599"/>
                  </a:spcAft>
                </a:pPr>
                <a:r>
                  <a:rPr lang="en-US" sz="3000" b="1" dirty="0" smtClean="0">
                    <a:solidFill>
                      <a:srgbClr val="0283AD"/>
                    </a:solidFill>
                    <a:cs typeface="Poppins" panose="00000500000000000000" pitchFamily="2" charset="0"/>
                  </a:rPr>
                  <a:t>Martin </a:t>
                </a:r>
                <a:r>
                  <a:rPr lang="en-US" sz="3000" b="1" dirty="0" smtClean="0">
                    <a:solidFill>
                      <a:srgbClr val="0283AD"/>
                    </a:solidFill>
                    <a:cs typeface="Poppins" panose="00000500000000000000" pitchFamily="2" charset="0"/>
                  </a:rPr>
                  <a:t>Lainer, PhD </a:t>
                </a:r>
                <a:endParaRPr lang="en-US" sz="3000" dirty="0">
                  <a:solidFill>
                    <a:srgbClr val="0283AD"/>
                  </a:solidFill>
                  <a:cs typeface="Poppins" panose="00000500000000000000" pitchFamily="2" charset="0"/>
                </a:endParaRPr>
              </a:p>
            </p:txBody>
          </p:sp>
          <p:sp>
            <p:nvSpPr>
              <p:cNvPr id="9" name="TextBox 43">
                <a:extLst>
                  <a:ext uri="{FF2B5EF4-FFF2-40B4-BE49-F238E27FC236}">
                    <a16:creationId xmlns:a16="http://schemas.microsoft.com/office/drawing/2014/main" id="{0C002506-C42C-465A-82B2-379D30BFCDD6}"/>
                  </a:ext>
                </a:extLst>
              </p:cNvPr>
              <p:cNvSpPr txBox="1"/>
              <p:nvPr/>
            </p:nvSpPr>
            <p:spPr>
              <a:xfrm>
                <a:off x="9065089" y="23912508"/>
                <a:ext cx="5016052" cy="675028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defTabSz="1751511">
                  <a:spcAft>
                    <a:spcPts val="848"/>
                  </a:spcAft>
                </a:pPr>
                <a:r>
                  <a:rPr lang="de-CH" sz="2000" dirty="0">
                    <a:solidFill>
                      <a:srgbClr val="545454"/>
                    </a:solidFill>
                    <a:cs typeface="Poppins" panose="00000500000000000000" pitchFamily="2" charset="0"/>
                  </a:rPr>
                  <a:t>m</a:t>
                </a:r>
                <a:r>
                  <a:rPr lang="de-CH" sz="2000" dirty="0" smtClean="0">
                    <a:solidFill>
                      <a:srgbClr val="545454"/>
                    </a:solidFill>
                    <a:cs typeface="Poppins" panose="00000500000000000000" pitchFamily="2" charset="0"/>
                  </a:rPr>
                  <a:t>artin.lainer@meteoswiss.ch</a:t>
                </a:r>
                <a:endParaRPr lang="en-US" sz="2000" dirty="0">
                  <a:solidFill>
                    <a:srgbClr val="545454"/>
                  </a:solidFill>
                  <a:cs typeface="Poppins" panose="00000500000000000000" pitchFamily="2" charset="0"/>
                </a:endParaRPr>
              </a:p>
            </p:txBody>
          </p:sp>
          <p:pic>
            <p:nvPicPr>
              <p:cNvPr id="11" name="Graphic 45" descr="Envelope outline">
                <a:extLst>
                  <a:ext uri="{FF2B5EF4-FFF2-40B4-BE49-F238E27FC236}">
                    <a16:creationId xmlns:a16="http://schemas.microsoft.com/office/drawing/2014/main" id="{95FE7D70-2117-4A5A-8A50-F7D1BD183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435810" y="23989958"/>
                <a:ext cx="551352" cy="565631"/>
              </a:xfrm>
              <a:prstGeom prst="rect">
                <a:avLst/>
              </a:prstGeom>
            </p:spPr>
          </p:pic>
        </p:grp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7127" y="39232169"/>
              <a:ext cx="513456" cy="436641"/>
            </a:xfrm>
            <a:prstGeom prst="rect">
              <a:avLst/>
            </a:prstGeom>
          </p:spPr>
        </p:pic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0C002506-C42C-465A-82B2-379D30BFCDD6}"/>
                </a:ext>
              </a:extLst>
            </p:cNvPr>
            <p:cNvSpPr txBox="1"/>
            <p:nvPr/>
          </p:nvSpPr>
          <p:spPr>
            <a:xfrm>
              <a:off x="25289045" y="39207092"/>
              <a:ext cx="4214167" cy="567116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1751511">
                <a:spcAft>
                  <a:spcPts val="848"/>
                </a:spcAft>
              </a:pPr>
              <a:r>
                <a:rPr lang="en-US" sz="2000" dirty="0">
                  <a:solidFill>
                    <a:srgbClr val="545454"/>
                  </a:solidFill>
                  <a:cs typeface="Poppins" panose="00000500000000000000" pitchFamily="2" charset="0"/>
                </a:rPr>
                <a:t>https://www.linkedin.com/in/mlainer</a:t>
              </a: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8538" y="38724455"/>
              <a:ext cx="863325" cy="859683"/>
            </a:xfrm>
            <a:prstGeom prst="rect">
              <a:avLst/>
            </a:prstGeom>
          </p:spPr>
        </p:pic>
      </p:grpSp>
      <p:sp>
        <p:nvSpPr>
          <p:cNvPr id="19" name="TextBox 4">
            <a:extLst>
              <a:ext uri="{FF2B5EF4-FFF2-40B4-BE49-F238E27FC236}">
                <a16:creationId xmlns:a16="http://schemas.microsoft.com/office/drawing/2014/main" id="{E848E28C-E970-4455-AF27-BD0FA245CD13}"/>
              </a:ext>
            </a:extLst>
          </p:cNvPr>
          <p:cNvSpPr txBox="1"/>
          <p:nvPr/>
        </p:nvSpPr>
        <p:spPr>
          <a:xfrm>
            <a:off x="600917" y="5976502"/>
            <a:ext cx="14124733" cy="2013344"/>
          </a:xfrm>
          <a:prstGeom prst="rect">
            <a:avLst/>
          </a:prstGeom>
          <a:solidFill>
            <a:schemeClr val="bg1"/>
          </a:solidFill>
          <a:ln w="50800" cap="sq">
            <a:noFill/>
            <a:miter lim="800000"/>
          </a:ln>
        </p:spPr>
        <p:txBody>
          <a:bodyPr wrap="square" lIns="0" tIns="0" rIns="0" bIns="0" rtlCol="0" anchor="t" anchorCtr="0">
            <a:normAutofit/>
          </a:bodyPr>
          <a:lstStyle/>
          <a:p>
            <a:pPr defTabSz="1751511">
              <a:spcAft>
                <a:spcPts val="600"/>
              </a:spcAft>
            </a:pPr>
            <a:r>
              <a:rPr lang="en-GB" sz="2996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Martin Lainer</a:t>
            </a:r>
            <a:r>
              <a:rPr lang="en-GB" sz="2996" baseline="30000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1</a:t>
            </a:r>
            <a:r>
              <a:rPr lang="en-GB" sz="2996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, Killian P. Brennan</a:t>
            </a:r>
            <a:r>
              <a:rPr lang="en-GB" sz="2996" baseline="30000" dirty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2</a:t>
            </a:r>
            <a:r>
              <a:rPr lang="en-GB" sz="2996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, </a:t>
            </a:r>
            <a:r>
              <a:rPr lang="en-GB" sz="2996" dirty="0" err="1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Jérôme</a:t>
            </a:r>
            <a:r>
              <a:rPr lang="en-GB" sz="2996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 Kopp</a:t>
            </a:r>
            <a:r>
              <a:rPr lang="en-GB" sz="2996" baseline="30000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3</a:t>
            </a:r>
            <a:r>
              <a:rPr lang="en-GB" sz="2996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, Samuel Monhart</a:t>
            </a:r>
            <a:r>
              <a:rPr lang="en-GB" sz="2996" baseline="30000" dirty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1</a:t>
            </a:r>
            <a:r>
              <a:rPr lang="en-GB" sz="2996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, Daniel Wolfensberger</a:t>
            </a:r>
            <a:r>
              <a:rPr lang="en-GB" sz="2996" baseline="30000" dirty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1</a:t>
            </a:r>
            <a:r>
              <a:rPr lang="en-GB" sz="2996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, Alessandro Hering</a:t>
            </a:r>
            <a:r>
              <a:rPr lang="en-GB" sz="2996" baseline="30000" dirty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1</a:t>
            </a:r>
            <a:r>
              <a:rPr lang="en-GB" sz="2996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, and Zaira Schauwecker</a:t>
            </a:r>
            <a:r>
              <a:rPr lang="en-GB" sz="2996" baseline="30000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1</a:t>
            </a:r>
          </a:p>
          <a:p>
            <a:pPr defTabSz="1751511"/>
            <a:r>
              <a:rPr lang="en-GB" sz="2000" i="1" baseline="30000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1</a:t>
            </a:r>
            <a:r>
              <a:rPr lang="en-GB" sz="2000" i="1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Federal Office </a:t>
            </a:r>
            <a:r>
              <a:rPr lang="en-US" sz="2000" i="1" dirty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of Meteorology and Climatology MeteoSwiss, Locarno-Monti, </a:t>
            </a:r>
            <a:r>
              <a:rPr lang="en-US" sz="2000" i="1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Switzerland</a:t>
            </a:r>
          </a:p>
          <a:p>
            <a:pPr defTabSz="1751511"/>
            <a:r>
              <a:rPr lang="en-GB" sz="2000" i="1" baseline="30000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2</a:t>
            </a:r>
            <a:r>
              <a:rPr lang="en-US" sz="2000" i="1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Institute </a:t>
            </a:r>
            <a:r>
              <a:rPr lang="en-US" sz="2000" i="1" dirty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for Atmospheric and Climate Science, ETH Zurich, Zurich, Switzerland</a:t>
            </a:r>
            <a:endParaRPr lang="en-GB" sz="2000" i="1" dirty="0">
              <a:solidFill>
                <a:srgbClr val="545454"/>
              </a:solidFill>
              <a:latin typeface="+mj-lt"/>
              <a:cs typeface="Poppins" panose="00000500000000000000" pitchFamily="2" charset="0"/>
            </a:endParaRPr>
          </a:p>
          <a:p>
            <a:pPr defTabSz="1751511"/>
            <a:r>
              <a:rPr lang="en-GB" sz="2000" i="1" baseline="30000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3</a:t>
            </a:r>
            <a:r>
              <a:rPr lang="en-US" sz="2000" i="1" dirty="0" err="1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Oeschger</a:t>
            </a:r>
            <a:r>
              <a:rPr lang="en-US" sz="2000" i="1" dirty="0" smtClean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 </a:t>
            </a:r>
            <a:r>
              <a:rPr lang="en-US" sz="2000" i="1" dirty="0">
                <a:solidFill>
                  <a:srgbClr val="545454"/>
                </a:solidFill>
                <a:latin typeface="+mj-lt"/>
                <a:cs typeface="Poppins" panose="00000500000000000000" pitchFamily="2" charset="0"/>
              </a:rPr>
              <a:t>Centre for Climate Change Research and Institute of Geography, University of Bern, Switzerland</a:t>
            </a:r>
            <a:endParaRPr lang="en-GB" sz="2000" i="1" dirty="0">
              <a:solidFill>
                <a:srgbClr val="545454"/>
              </a:solidFill>
              <a:latin typeface="+mj-lt"/>
              <a:cs typeface="Poppins" panose="00000500000000000000" pitchFamily="2" charset="0"/>
            </a:endParaRPr>
          </a:p>
          <a:p>
            <a:pPr defTabSz="1751511"/>
            <a:endParaRPr lang="en-GB" sz="2000" i="1" dirty="0" smtClean="0">
              <a:solidFill>
                <a:srgbClr val="5454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1751511"/>
            <a:endParaRPr lang="en-GB" sz="2996" i="1" dirty="0">
              <a:solidFill>
                <a:srgbClr val="5454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2669407" y="38428694"/>
            <a:ext cx="10233253" cy="1361911"/>
          </a:xfrm>
          <a:prstGeom prst="rect">
            <a:avLst/>
          </a:prstGeom>
          <a:solidFill>
            <a:srgbClr val="0283AD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de-CH" sz="2000" b="1" dirty="0" err="1">
                <a:solidFill>
                  <a:schemeClr val="bg1"/>
                </a:solidFill>
              </a:rPr>
              <a:t>P</a:t>
            </a:r>
            <a:r>
              <a:rPr lang="de-CH" sz="2000" b="1" dirty="0" err="1" smtClean="0">
                <a:solidFill>
                  <a:schemeClr val="bg1"/>
                </a:solidFill>
              </a:rPr>
              <a:t>ublication</a:t>
            </a:r>
            <a:r>
              <a:rPr lang="de-CH" sz="2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Lainer et al.: Drone-based </a:t>
            </a:r>
            <a:r>
              <a:rPr lang="en-US" sz="2000" dirty="0">
                <a:solidFill>
                  <a:schemeClr val="bg1"/>
                </a:solidFill>
              </a:rPr>
              <a:t>photogrammetry combined with deep-learning </a:t>
            </a:r>
            <a:r>
              <a:rPr lang="en-US" sz="2000" dirty="0" smtClean="0">
                <a:solidFill>
                  <a:schemeClr val="bg1"/>
                </a:solidFill>
              </a:rPr>
              <a:t>to estimate </a:t>
            </a:r>
            <a:r>
              <a:rPr lang="en-US" sz="2000" dirty="0">
                <a:solidFill>
                  <a:schemeClr val="bg1"/>
                </a:solidFill>
              </a:rPr>
              <a:t>hail size distributions and melting of hail on the </a:t>
            </a:r>
            <a:r>
              <a:rPr lang="en-US" sz="2000" dirty="0" smtClean="0">
                <a:solidFill>
                  <a:schemeClr val="bg1"/>
                </a:solidFill>
              </a:rPr>
              <a:t>ground, Atmos. Meas. Tech., submitted, 2023.</a:t>
            </a:r>
            <a:endParaRPr lang="de-CH" sz="2000" dirty="0" smtClean="0">
              <a:solidFill>
                <a:schemeClr val="bg1"/>
              </a:solidFill>
            </a:endParaRPr>
          </a:p>
          <a:p>
            <a:r>
              <a:rPr lang="de-CH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48517" y="3657600"/>
            <a:ext cx="2945998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200" b="1" dirty="0"/>
              <a:t>Drone-based hail observations and the retrieval of the hail </a:t>
            </a:r>
            <a:r>
              <a:rPr lang="en-US" sz="7200" b="1" dirty="0" smtClean="0"/>
              <a:t>size distribution </a:t>
            </a:r>
            <a:r>
              <a:rPr lang="en-US" sz="7200" b="1" dirty="0"/>
              <a:t>after a supercell passage in summer 2021 </a:t>
            </a:r>
            <a:r>
              <a:rPr lang="en-US" sz="7200" b="1" dirty="0" smtClean="0"/>
              <a:t>in Switzerland</a:t>
            </a:r>
            <a:endParaRPr lang="en-US" sz="7200" dirty="0"/>
          </a:p>
        </p:txBody>
      </p:sp>
      <p:sp>
        <p:nvSpPr>
          <p:cNvPr id="24" name="Parallelogram 26">
            <a:extLst>
              <a:ext uri="{FF2B5EF4-FFF2-40B4-BE49-F238E27FC236}">
                <a16:creationId xmlns:a16="http://schemas.microsoft.com/office/drawing/2014/main" id="{040EA3BD-18D2-478F-86BE-33580AC4C808}"/>
              </a:ext>
            </a:extLst>
          </p:cNvPr>
          <p:cNvSpPr/>
          <p:nvPr/>
        </p:nvSpPr>
        <p:spPr>
          <a:xfrm>
            <a:off x="600917" y="12379040"/>
            <a:ext cx="13305583" cy="657708"/>
          </a:xfrm>
          <a:prstGeom prst="parallelogram">
            <a:avLst>
              <a:gd name="adj" fmla="val 25000"/>
            </a:avLst>
          </a:prstGeom>
          <a:solidFill>
            <a:srgbClr val="202E50"/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17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751511">
              <a:defRPr/>
            </a:pPr>
            <a:r>
              <a:rPr lang="en-US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Motivation</a:t>
            </a:r>
            <a:endParaRPr lang="en-GB" sz="4800" b="1" kern="0" dirty="0">
              <a:solidFill>
                <a:prstClr val="white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Parallelogram 26">
            <a:extLst>
              <a:ext uri="{FF2B5EF4-FFF2-40B4-BE49-F238E27FC236}">
                <a16:creationId xmlns:a16="http://schemas.microsoft.com/office/drawing/2014/main" id="{040EA3BD-18D2-478F-86BE-33580AC4C808}"/>
              </a:ext>
            </a:extLst>
          </p:cNvPr>
          <p:cNvSpPr/>
          <p:nvPr/>
        </p:nvSpPr>
        <p:spPr>
          <a:xfrm>
            <a:off x="16173450" y="12379040"/>
            <a:ext cx="13377373" cy="657708"/>
          </a:xfrm>
          <a:prstGeom prst="parallelogram">
            <a:avLst>
              <a:gd name="adj" fmla="val 25000"/>
            </a:avLst>
          </a:prstGeom>
          <a:solidFill>
            <a:srgbClr val="202E50"/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17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751511">
              <a:defRPr/>
            </a:pP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Research questions</a:t>
            </a:r>
            <a:endParaRPr lang="en-GB" sz="4800" b="1" kern="0" dirty="0">
              <a:solidFill>
                <a:prstClr val="white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Parallelogram 26">
            <a:extLst>
              <a:ext uri="{FF2B5EF4-FFF2-40B4-BE49-F238E27FC236}">
                <a16:creationId xmlns:a16="http://schemas.microsoft.com/office/drawing/2014/main" id="{040EA3BD-18D2-478F-86BE-33580AC4C808}"/>
              </a:ext>
            </a:extLst>
          </p:cNvPr>
          <p:cNvSpPr/>
          <p:nvPr/>
        </p:nvSpPr>
        <p:spPr>
          <a:xfrm>
            <a:off x="600917" y="17973192"/>
            <a:ext cx="13305583" cy="657708"/>
          </a:xfrm>
          <a:prstGeom prst="parallelogram">
            <a:avLst>
              <a:gd name="adj" fmla="val 25000"/>
            </a:avLst>
          </a:prstGeom>
          <a:solidFill>
            <a:srgbClr val="202E50"/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17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751511">
              <a:defRPr/>
            </a:pP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Scientific background</a:t>
            </a:r>
            <a:endParaRPr lang="en-GB" sz="4800" b="1" kern="0" dirty="0">
              <a:solidFill>
                <a:prstClr val="white"/>
              </a:solidFill>
              <a:latin typeface="Montserrat" panose="02000505000000020004" pitchFamily="2" charset="0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040EA3BD-18D2-478F-86BE-33580AC4C808}"/>
              </a:ext>
            </a:extLst>
          </p:cNvPr>
          <p:cNvSpPr/>
          <p:nvPr/>
        </p:nvSpPr>
        <p:spPr>
          <a:xfrm>
            <a:off x="16173449" y="17973192"/>
            <a:ext cx="13381782" cy="657708"/>
          </a:xfrm>
          <a:prstGeom prst="parallelogram">
            <a:avLst>
              <a:gd name="adj" fmla="val 25000"/>
            </a:avLst>
          </a:prstGeom>
          <a:solidFill>
            <a:srgbClr val="202E50"/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17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751511">
              <a:defRPr/>
            </a:pPr>
            <a:r>
              <a:rPr lang="en-US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AI-based hail detection</a:t>
            </a:r>
            <a:endParaRPr lang="en-GB" sz="4800" b="1" kern="0" dirty="0">
              <a:solidFill>
                <a:prstClr val="white"/>
              </a:solidFill>
              <a:latin typeface="Montserrat" panose="02000505000000020004" pitchFamily="2" charset="0"/>
            </a:endParaRPr>
          </a:p>
        </p:txBody>
      </p:sp>
      <p:sp>
        <p:nvSpPr>
          <p:cNvPr id="29" name="Parallelogram 26">
            <a:extLst>
              <a:ext uri="{FF2B5EF4-FFF2-40B4-BE49-F238E27FC236}">
                <a16:creationId xmlns:a16="http://schemas.microsoft.com/office/drawing/2014/main" id="{040EA3BD-18D2-478F-86BE-33580AC4C808}"/>
              </a:ext>
            </a:extLst>
          </p:cNvPr>
          <p:cNvSpPr/>
          <p:nvPr/>
        </p:nvSpPr>
        <p:spPr>
          <a:xfrm>
            <a:off x="16130940" y="34139098"/>
            <a:ext cx="13419883" cy="657708"/>
          </a:xfrm>
          <a:prstGeom prst="parallelogram">
            <a:avLst>
              <a:gd name="adj" fmla="val 25000"/>
            </a:avLst>
          </a:prstGeom>
          <a:solidFill>
            <a:srgbClr val="202E50"/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17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751511">
              <a:defRPr/>
            </a:pP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Pros </a:t>
            </a:r>
            <a:r>
              <a:rPr lang="de-CH" sz="4800" b="1" kern="0" dirty="0" err="1" smtClean="0">
                <a:solidFill>
                  <a:prstClr val="white"/>
                </a:solidFill>
                <a:latin typeface="Montserrat" panose="02000505000000020004" pitchFamily="2" charset="0"/>
              </a:rPr>
              <a:t>and</a:t>
            </a: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 </a:t>
            </a:r>
            <a:r>
              <a:rPr lang="de-CH" sz="4800" b="1" kern="0" dirty="0" err="1" smtClean="0">
                <a:solidFill>
                  <a:prstClr val="white"/>
                </a:solidFill>
                <a:latin typeface="Montserrat" panose="02000505000000020004" pitchFamily="2" charset="0"/>
              </a:rPr>
              <a:t>cons</a:t>
            </a: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  </a:t>
            </a:r>
            <a:endParaRPr lang="en-GB" sz="4800" b="1" kern="0" dirty="0">
              <a:solidFill>
                <a:prstClr val="white"/>
              </a:solidFill>
              <a:latin typeface="Montserrat" panose="02000505000000020004" pitchFamily="2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411" y="8321321"/>
            <a:ext cx="5228805" cy="3005805"/>
          </a:xfrm>
          <a:prstGeom prst="rect">
            <a:avLst/>
          </a:prstGeom>
          <a:ln w="57150">
            <a:solidFill>
              <a:srgbClr val="0283AD"/>
            </a:solidFill>
          </a:ln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36" y="6830081"/>
            <a:ext cx="2262652" cy="850879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322" y="7790465"/>
            <a:ext cx="4896479" cy="4488439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556" y="10721083"/>
            <a:ext cx="1082448" cy="972094"/>
          </a:xfrm>
          <a:prstGeom prst="rect">
            <a:avLst/>
          </a:prstGeom>
          <a:ln w="41275">
            <a:solidFill>
              <a:srgbClr val="2F5597"/>
            </a:solidFill>
          </a:ln>
        </p:spPr>
      </p:pic>
      <p:sp>
        <p:nvSpPr>
          <p:cNvPr id="45" name="Rechteck 44"/>
          <p:cNvSpPr/>
          <p:nvPr/>
        </p:nvSpPr>
        <p:spPr>
          <a:xfrm>
            <a:off x="16173449" y="13014423"/>
            <a:ext cx="13230087" cy="4513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0" indent="-857250">
              <a:spcAft>
                <a:spcPts val="600"/>
              </a:spcAft>
              <a:buFont typeface="+mj-lt"/>
              <a:buAutoNum type="arabicPeriod"/>
            </a:pPr>
            <a:r>
              <a:rPr lang="de-CH" sz="4000" dirty="0" err="1" smtClean="0">
                <a:solidFill>
                  <a:schemeClr val="tx1"/>
                </a:solidFill>
              </a:rPr>
              <a:t>How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does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the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retrieved</a:t>
            </a:r>
            <a:r>
              <a:rPr lang="de-CH" sz="4000" dirty="0" smtClean="0">
                <a:solidFill>
                  <a:schemeClr val="tx1"/>
                </a:solidFill>
              </a:rPr>
              <a:t> HSD </a:t>
            </a:r>
            <a:r>
              <a:rPr lang="de-CH" sz="4000" dirty="0" err="1" smtClean="0">
                <a:solidFill>
                  <a:schemeClr val="tx1"/>
                </a:solidFill>
              </a:rPr>
              <a:t>compare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to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hail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sensor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and</a:t>
            </a:r>
            <a:r>
              <a:rPr lang="de-CH" sz="4000" dirty="0" smtClean="0">
                <a:solidFill>
                  <a:schemeClr val="tx1"/>
                </a:solidFill>
              </a:rPr>
              <a:t> radar-</a:t>
            </a:r>
            <a:r>
              <a:rPr lang="de-CH" sz="4000" dirty="0" err="1" smtClean="0">
                <a:solidFill>
                  <a:schemeClr val="tx1"/>
                </a:solidFill>
              </a:rPr>
              <a:t>based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observations</a:t>
            </a:r>
            <a:r>
              <a:rPr lang="de-CH" sz="4000" dirty="0" smtClean="0">
                <a:solidFill>
                  <a:schemeClr val="tx1"/>
                </a:solidFill>
              </a:rPr>
              <a:t> (MESHS – Maximum </a:t>
            </a:r>
            <a:r>
              <a:rPr lang="de-CH" sz="4000" dirty="0" err="1" smtClean="0">
                <a:solidFill>
                  <a:schemeClr val="tx1"/>
                </a:solidFill>
              </a:rPr>
              <a:t>Expected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Severe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>
                <a:solidFill>
                  <a:schemeClr val="tx1"/>
                </a:solidFill>
              </a:rPr>
              <a:t>H</a:t>
            </a:r>
            <a:r>
              <a:rPr lang="de-CH" sz="4000" dirty="0" smtClean="0">
                <a:solidFill>
                  <a:schemeClr val="tx1"/>
                </a:solidFill>
              </a:rPr>
              <a:t>ail </a:t>
            </a:r>
            <a:r>
              <a:rPr lang="de-CH" sz="4000" dirty="0">
                <a:solidFill>
                  <a:schemeClr val="tx1"/>
                </a:solidFill>
              </a:rPr>
              <a:t>S</a:t>
            </a:r>
            <a:r>
              <a:rPr lang="de-CH" sz="4000" dirty="0" smtClean="0">
                <a:solidFill>
                  <a:schemeClr val="tx1"/>
                </a:solidFill>
              </a:rPr>
              <a:t>ize</a:t>
            </a:r>
            <a:r>
              <a:rPr lang="de-CH" sz="4000" dirty="0" smtClean="0">
                <a:solidFill>
                  <a:schemeClr val="tx1"/>
                </a:solidFill>
              </a:rPr>
              <a:t>)?</a:t>
            </a:r>
          </a:p>
          <a:p>
            <a:pPr marL="857250" indent="-857250">
              <a:spcAft>
                <a:spcPts val="6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What is the estimated sampling </a:t>
            </a:r>
            <a:r>
              <a:rPr lang="en-US" sz="4000" dirty="0">
                <a:solidFill>
                  <a:schemeClr val="tx1"/>
                </a:solidFill>
              </a:rPr>
              <a:t>error </a:t>
            </a:r>
            <a:r>
              <a:rPr lang="en-US" sz="4000" dirty="0" smtClean="0">
                <a:solidFill>
                  <a:schemeClr val="tx1"/>
                </a:solidFill>
              </a:rPr>
              <a:t>of hail sensors for this event?</a:t>
            </a:r>
          </a:p>
          <a:p>
            <a:pPr marL="857250" indent="-857250">
              <a:buFont typeface="+mj-lt"/>
              <a:buAutoNum type="arabicPeriod"/>
            </a:pPr>
            <a:r>
              <a:rPr lang="de-CH" sz="4000" dirty="0" err="1" smtClean="0">
                <a:solidFill>
                  <a:schemeClr val="tx1"/>
                </a:solidFill>
              </a:rPr>
              <a:t>How</a:t>
            </a:r>
            <a:r>
              <a:rPr lang="de-CH" sz="4000" dirty="0" smtClean="0">
                <a:solidFill>
                  <a:schemeClr val="tx1"/>
                </a:solidFill>
              </a:rPr>
              <a:t> can </a:t>
            </a:r>
            <a:r>
              <a:rPr lang="de-CH" sz="4000" dirty="0" err="1" smtClean="0">
                <a:solidFill>
                  <a:schemeClr val="tx1"/>
                </a:solidFill>
              </a:rPr>
              <a:t>the</a:t>
            </a:r>
            <a:r>
              <a:rPr lang="de-CH" sz="4000" dirty="0" smtClean="0">
                <a:solidFill>
                  <a:schemeClr val="tx1"/>
                </a:solidFill>
              </a:rPr>
              <a:t> HSD </a:t>
            </a:r>
            <a:r>
              <a:rPr lang="de-CH" sz="4000" dirty="0" err="1" smtClean="0">
                <a:solidFill>
                  <a:schemeClr val="tx1"/>
                </a:solidFill>
              </a:rPr>
              <a:t>degrading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by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melting</a:t>
            </a:r>
            <a:r>
              <a:rPr lang="de-CH" sz="4000" dirty="0" smtClean="0">
                <a:solidFill>
                  <a:schemeClr val="tx1"/>
                </a:solidFill>
              </a:rPr>
              <a:t> on </a:t>
            </a:r>
            <a:r>
              <a:rPr lang="de-CH" sz="4000" dirty="0" err="1" smtClean="0">
                <a:solidFill>
                  <a:schemeClr val="tx1"/>
                </a:solidFill>
              </a:rPr>
              <a:t>the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ground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>
                <a:solidFill>
                  <a:schemeClr val="tx1"/>
                </a:solidFill>
              </a:rPr>
              <a:t>(</a:t>
            </a:r>
            <a:r>
              <a:rPr lang="de-CH" sz="4000" dirty="0" err="1" smtClean="0">
                <a:solidFill>
                  <a:schemeClr val="tx1"/>
                </a:solidFill>
              </a:rPr>
              <a:t>drawback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of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>
                <a:solidFill>
                  <a:schemeClr val="tx1"/>
                </a:solidFill>
              </a:rPr>
              <a:t>the</a:t>
            </a:r>
            <a:r>
              <a:rPr lang="de-CH" sz="4000" dirty="0">
                <a:solidFill>
                  <a:schemeClr val="tx1"/>
                </a:solidFill>
              </a:rPr>
              <a:t> </a:t>
            </a:r>
            <a:r>
              <a:rPr lang="de-CH" sz="4000" dirty="0" err="1">
                <a:solidFill>
                  <a:schemeClr val="tx1"/>
                </a:solidFill>
              </a:rPr>
              <a:t>drone-based</a:t>
            </a:r>
            <a:r>
              <a:rPr lang="de-CH" sz="4000" dirty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method</a:t>
            </a:r>
            <a:r>
              <a:rPr lang="de-CH" sz="4000" dirty="0" smtClean="0">
                <a:solidFill>
                  <a:schemeClr val="tx1"/>
                </a:solidFill>
              </a:rPr>
              <a:t>) </a:t>
            </a:r>
            <a:r>
              <a:rPr lang="de-CH" sz="4000" dirty="0" err="1" smtClean="0">
                <a:solidFill>
                  <a:schemeClr val="tx1"/>
                </a:solidFill>
              </a:rPr>
              <a:t>be</a:t>
            </a:r>
            <a:r>
              <a:rPr lang="de-CH" sz="4000" dirty="0" smtClean="0">
                <a:solidFill>
                  <a:schemeClr val="tx1"/>
                </a:solidFill>
              </a:rPr>
              <a:t> </a:t>
            </a:r>
            <a:r>
              <a:rPr lang="de-CH" sz="4000" dirty="0" err="1" smtClean="0">
                <a:solidFill>
                  <a:schemeClr val="tx1"/>
                </a:solidFill>
              </a:rPr>
              <a:t>estimated</a:t>
            </a:r>
            <a:r>
              <a:rPr lang="de-CH" sz="4000" dirty="0">
                <a:solidFill>
                  <a:schemeClr val="tx1"/>
                </a:solidFill>
              </a:rPr>
              <a:t>?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00917" y="13034805"/>
            <a:ext cx="13209270" cy="4821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</a:rPr>
              <a:t>Current methods to observe hail have strong </a:t>
            </a:r>
            <a:r>
              <a:rPr lang="en-US" sz="3600" dirty="0" smtClean="0">
                <a:solidFill>
                  <a:schemeClr val="tx1"/>
                </a:solidFill>
              </a:rPr>
              <a:t>limitations </a:t>
            </a:r>
            <a:r>
              <a:rPr lang="en-US" sz="3600" dirty="0">
                <a:solidFill>
                  <a:schemeClr val="tx1"/>
                </a:solidFill>
              </a:rPr>
              <a:t>regarding the reconstruction of the full </a:t>
            </a:r>
            <a:r>
              <a:rPr lang="en-US" sz="3600" dirty="0" smtClean="0">
                <a:solidFill>
                  <a:schemeClr val="tx1"/>
                </a:solidFill>
              </a:rPr>
              <a:t>HSD of a storm. </a:t>
            </a:r>
            <a:r>
              <a:rPr lang="en-US" sz="3600" dirty="0">
                <a:solidFill>
                  <a:schemeClr val="tx1"/>
                </a:solidFill>
              </a:rPr>
              <a:t>For example, automatic hail sensors can only partially capture the HSD due to their </a:t>
            </a:r>
            <a:r>
              <a:rPr lang="en-US" sz="3600" dirty="0" smtClean="0">
                <a:solidFill>
                  <a:schemeClr val="tx1"/>
                </a:solidFill>
              </a:rPr>
              <a:t>limited observational </a:t>
            </a:r>
            <a:r>
              <a:rPr lang="en-US" sz="3600" dirty="0">
                <a:solidFill>
                  <a:schemeClr val="tx1"/>
                </a:solidFill>
              </a:rPr>
              <a:t>area 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dirty="0">
                <a:solidFill>
                  <a:schemeClr val="tx1"/>
                </a:solidFill>
              </a:rPr>
              <a:t>Kopp et al., 2023)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dirty="0" smtClean="0">
                <a:solidFill>
                  <a:schemeClr val="tx1"/>
                </a:solidFill>
              </a:rPr>
              <a:t>crowdsourced data </a:t>
            </a:r>
            <a:r>
              <a:rPr lang="en-US" sz="3600" dirty="0">
                <a:solidFill>
                  <a:schemeClr val="tx1"/>
                </a:solidFill>
              </a:rPr>
              <a:t>only provide information about the largest </a:t>
            </a:r>
            <a:r>
              <a:rPr lang="en-US" sz="3600" dirty="0" smtClean="0">
                <a:solidFill>
                  <a:schemeClr val="tx1"/>
                </a:solidFill>
              </a:rPr>
              <a:t>hailstones.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3600" b="1" dirty="0" smtClean="0">
                <a:solidFill>
                  <a:srgbClr val="00B050"/>
                </a:solidFill>
              </a:rPr>
              <a:t>Drone-based photogrammetry combined with deep-learning approach (Mask </a:t>
            </a:r>
            <a:r>
              <a:rPr lang="en-US" sz="3600" b="1" dirty="0">
                <a:solidFill>
                  <a:srgbClr val="00B050"/>
                </a:solidFill>
              </a:rPr>
              <a:t>R-CNN</a:t>
            </a:r>
            <a:r>
              <a:rPr lang="en-US" sz="3600" b="1" dirty="0" smtClean="0">
                <a:solidFill>
                  <a:srgbClr val="00B050"/>
                </a:solidFill>
              </a:rPr>
              <a:t>) can provide additional information about the HSD.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00917" y="19011900"/>
            <a:ext cx="797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i="1" dirty="0" smtClean="0"/>
              <a:t>Soderholm et al. (2020) – </a:t>
            </a:r>
            <a:r>
              <a:rPr lang="en-US" sz="2000" b="1" i="1" dirty="0" smtClean="0"/>
              <a:t>Quantifying </a:t>
            </a:r>
            <a:r>
              <a:rPr lang="en-US" sz="2000" b="1" i="1" dirty="0"/>
              <a:t>hail size distributions from the sky – application of drone aerial photogrammetry</a:t>
            </a:r>
          </a:p>
          <a:p>
            <a:r>
              <a:rPr lang="de-CH" sz="2000" dirty="0" smtClean="0"/>
              <a:t>  </a:t>
            </a:r>
            <a:endParaRPr lang="en-US" sz="2000" dirty="0"/>
          </a:p>
        </p:txBody>
      </p:sp>
      <p:grpSp>
        <p:nvGrpSpPr>
          <p:cNvPr id="49" name="Gruppieren 48"/>
          <p:cNvGrpSpPr>
            <a:grpSpLocks noChangeAspect="1"/>
          </p:cNvGrpSpPr>
          <p:nvPr/>
        </p:nvGrpSpPr>
        <p:grpSpPr>
          <a:xfrm>
            <a:off x="8891662" y="19011900"/>
            <a:ext cx="4918525" cy="2476195"/>
            <a:chOff x="551540" y="2727004"/>
            <a:chExt cx="2513110" cy="1265207"/>
          </a:xfrm>
        </p:grpSpPr>
        <p:pic>
          <p:nvPicPr>
            <p:cNvPr id="50" name="Grafik 4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97"/>
            <a:stretch/>
          </p:blipFill>
          <p:spPr>
            <a:xfrm>
              <a:off x="551540" y="2727004"/>
              <a:ext cx="2513110" cy="1156547"/>
            </a:xfrm>
            <a:prstGeom prst="rect">
              <a:avLst/>
            </a:prstGeom>
          </p:spPr>
        </p:pic>
        <p:sp>
          <p:nvSpPr>
            <p:cNvPr id="51" name="Pfeil nach links und rechts 50"/>
            <p:cNvSpPr/>
            <p:nvPr/>
          </p:nvSpPr>
          <p:spPr bwMode="auto">
            <a:xfrm>
              <a:off x="2006221" y="3811762"/>
              <a:ext cx="1006522" cy="180449"/>
            </a:xfrm>
            <a:prstGeom prst="leftRightArrow">
              <a:avLst>
                <a:gd name="adj1" fmla="val 55141"/>
                <a:gd name="adj2" fmla="val 50000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b="1" dirty="0"/>
                <a:t>162 cm</a:t>
              </a:r>
              <a:endParaRPr kumimoji="0" lang="de-CH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2" name="TextBox 4">
            <a:extLst>
              <a:ext uri="{FF2B5EF4-FFF2-40B4-BE49-F238E27FC236}">
                <a16:creationId xmlns:a16="http://schemas.microsoft.com/office/drawing/2014/main" id="{DAD06871-3DF4-374F-83BD-2EE5DC77F931}"/>
              </a:ext>
            </a:extLst>
          </p:cNvPr>
          <p:cNvSpPr txBox="1"/>
          <p:nvPr/>
        </p:nvSpPr>
        <p:spPr>
          <a:xfrm>
            <a:off x="9151241" y="22056609"/>
            <a:ext cx="4660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Analyzed area: </a:t>
            </a:r>
            <a:r>
              <a:rPr lang="en-US" sz="2000" dirty="0" smtClean="0"/>
              <a:t>340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/>
              <a:t>Flight </a:t>
            </a:r>
            <a:r>
              <a:rPr lang="de-CH" sz="2000" dirty="0" err="1" smtClean="0"/>
              <a:t>altitude</a:t>
            </a:r>
            <a:r>
              <a:rPr lang="de-CH" sz="2000" dirty="0" smtClean="0"/>
              <a:t>: 10 m </a:t>
            </a:r>
            <a:r>
              <a:rPr lang="de-CH" sz="2000" dirty="0" err="1" smtClean="0"/>
              <a:t>above</a:t>
            </a:r>
            <a:r>
              <a:rPr lang="de-CH" sz="2000" dirty="0" smtClean="0"/>
              <a:t> </a:t>
            </a:r>
            <a:r>
              <a:rPr lang="de-CH" sz="2000" dirty="0" err="1" smtClean="0"/>
              <a:t>ground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Ground sampling distance: </a:t>
            </a:r>
            <a:r>
              <a:rPr lang="en-US" sz="2000" dirty="0"/>
              <a:t>2.7 </a:t>
            </a:r>
            <a:r>
              <a:rPr lang="en-US" sz="2000" dirty="0" smtClean="0"/>
              <a:t>mm/</a:t>
            </a:r>
            <a:r>
              <a:rPr lang="en-US" sz="2000" dirty="0" err="1" smtClean="0"/>
              <a:t>px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~16 000 classified hailstones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54" name="Rechteck 53"/>
          <p:cNvSpPr/>
          <p:nvPr/>
        </p:nvSpPr>
        <p:spPr bwMode="auto">
          <a:xfrm>
            <a:off x="9454211" y="23649741"/>
            <a:ext cx="4452290" cy="21313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b="1" dirty="0" err="1" smtClean="0"/>
              <a:t>Lightness</a:t>
            </a:r>
            <a:r>
              <a:rPr lang="de-DE" sz="2400" b="1" dirty="0" smtClean="0"/>
              <a:t>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onditions</a:t>
            </a:r>
            <a:r>
              <a:rPr lang="de-DE" sz="2400" b="1" dirty="0" smtClean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e</a:t>
            </a:r>
            <a:r>
              <a:rPr kumimoji="0" lang="de-DE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dge</a:t>
            </a: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detection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 HSL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color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space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endParaRPr kumimoji="0" lang="de-CH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5" name="Gruppieren 54"/>
          <p:cNvGrpSpPr>
            <a:grpSpLocks noChangeAspect="1"/>
          </p:cNvGrpSpPr>
          <p:nvPr/>
        </p:nvGrpSpPr>
        <p:grpSpPr>
          <a:xfrm>
            <a:off x="10320401" y="24610720"/>
            <a:ext cx="2836570" cy="965165"/>
            <a:chOff x="3100506" y="1852841"/>
            <a:chExt cx="1375260" cy="473196"/>
          </a:xfrm>
        </p:grpSpPr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506" y="1852841"/>
              <a:ext cx="1375260" cy="237744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640" y="2132184"/>
              <a:ext cx="1174092" cy="193853"/>
            </a:xfrm>
            <a:prstGeom prst="rect">
              <a:avLst/>
            </a:prstGeom>
          </p:spPr>
        </p:pic>
      </p:grpSp>
      <p:pic>
        <p:nvPicPr>
          <p:cNvPr id="58" name="Grafik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75338" y="25790934"/>
            <a:ext cx="1543331" cy="1148795"/>
          </a:xfrm>
          <a:prstGeom prst="rect">
            <a:avLst/>
          </a:prstGeom>
        </p:spPr>
      </p:pic>
      <p:sp>
        <p:nvSpPr>
          <p:cNvPr id="65" name="Parallelogram 26">
            <a:extLst>
              <a:ext uri="{FF2B5EF4-FFF2-40B4-BE49-F238E27FC236}">
                <a16:creationId xmlns:a16="http://schemas.microsoft.com/office/drawing/2014/main" id="{040EA3BD-18D2-478F-86BE-33580AC4C808}"/>
              </a:ext>
            </a:extLst>
          </p:cNvPr>
          <p:cNvSpPr/>
          <p:nvPr/>
        </p:nvSpPr>
        <p:spPr>
          <a:xfrm>
            <a:off x="600917" y="27256409"/>
            <a:ext cx="13419883" cy="657708"/>
          </a:xfrm>
          <a:prstGeom prst="parallelogram">
            <a:avLst>
              <a:gd name="adj" fmla="val 25000"/>
            </a:avLst>
          </a:prstGeom>
          <a:solidFill>
            <a:srgbClr val="202E50"/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17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751511">
              <a:defRPr/>
            </a:pPr>
            <a:r>
              <a:rPr lang="de-CH" sz="4800" b="1" kern="0" dirty="0" err="1" smtClean="0">
                <a:solidFill>
                  <a:prstClr val="white"/>
                </a:solidFill>
                <a:latin typeface="Montserrat" panose="02000505000000020004" pitchFamily="2" charset="0"/>
              </a:rPr>
              <a:t>Comparison</a:t>
            </a: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 </a:t>
            </a:r>
            <a:r>
              <a:rPr lang="de-CH" sz="4800" b="1" kern="0" dirty="0" err="1" smtClean="0">
                <a:solidFill>
                  <a:prstClr val="white"/>
                </a:solidFill>
                <a:latin typeface="Montserrat" panose="02000505000000020004" pitchFamily="2" charset="0"/>
              </a:rPr>
              <a:t>of</a:t>
            </a: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 </a:t>
            </a:r>
            <a:r>
              <a:rPr lang="de-CH" sz="4800" b="1" kern="0" dirty="0" err="1" smtClean="0">
                <a:solidFill>
                  <a:prstClr val="white"/>
                </a:solidFill>
                <a:latin typeface="Montserrat" panose="02000505000000020004" pitchFamily="2" charset="0"/>
              </a:rPr>
              <a:t>results</a:t>
            </a:r>
            <a:endParaRPr lang="en-GB" sz="4800" b="1" kern="0" dirty="0">
              <a:solidFill>
                <a:prstClr val="white"/>
              </a:solidFill>
              <a:latin typeface="Montserrat" panose="02000505000000020004" pitchFamily="2" charset="0"/>
            </a:endParaRPr>
          </a:p>
        </p:txBody>
      </p:sp>
      <p:sp>
        <p:nvSpPr>
          <p:cNvPr id="66" name="Parallelogram 26">
            <a:extLst>
              <a:ext uri="{FF2B5EF4-FFF2-40B4-BE49-F238E27FC236}">
                <a16:creationId xmlns:a16="http://schemas.microsoft.com/office/drawing/2014/main" id="{040EA3BD-18D2-478F-86BE-33580AC4C808}"/>
              </a:ext>
            </a:extLst>
          </p:cNvPr>
          <p:cNvSpPr/>
          <p:nvPr/>
        </p:nvSpPr>
        <p:spPr>
          <a:xfrm>
            <a:off x="16078550" y="27256409"/>
            <a:ext cx="13419883" cy="657708"/>
          </a:xfrm>
          <a:prstGeom prst="parallelogram">
            <a:avLst>
              <a:gd name="adj" fmla="val 25000"/>
            </a:avLst>
          </a:prstGeom>
          <a:solidFill>
            <a:srgbClr val="202E50"/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179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751511">
              <a:defRPr/>
            </a:pP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HSD </a:t>
            </a:r>
            <a:r>
              <a:rPr lang="de-CH" sz="4800" b="1" kern="0" dirty="0" err="1" smtClean="0">
                <a:solidFill>
                  <a:prstClr val="white"/>
                </a:solidFill>
                <a:latin typeface="Montserrat" panose="02000505000000020004" pitchFamily="2" charset="0"/>
              </a:rPr>
              <a:t>decay</a:t>
            </a: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 </a:t>
            </a:r>
            <a:r>
              <a:rPr lang="de-CH" sz="4800" b="1" kern="0" dirty="0" err="1" smtClean="0">
                <a:solidFill>
                  <a:prstClr val="white"/>
                </a:solidFill>
                <a:latin typeface="Montserrat" panose="02000505000000020004" pitchFamily="2" charset="0"/>
              </a:rPr>
              <a:t>by</a:t>
            </a:r>
            <a:r>
              <a:rPr lang="de-CH" sz="4800" b="1" kern="0" dirty="0">
                <a:solidFill>
                  <a:prstClr val="white"/>
                </a:solidFill>
                <a:latin typeface="Montserrat" panose="02000505000000020004" pitchFamily="2" charset="0"/>
              </a:rPr>
              <a:t> </a:t>
            </a:r>
            <a:r>
              <a:rPr lang="de-CH" sz="4800" b="1" kern="0" dirty="0" err="1" smtClean="0">
                <a:solidFill>
                  <a:prstClr val="white"/>
                </a:solidFill>
                <a:latin typeface="Montserrat" panose="02000505000000020004" pitchFamily="2" charset="0"/>
              </a:rPr>
              <a:t>melting</a:t>
            </a:r>
            <a:r>
              <a:rPr lang="de-CH" sz="4800" b="1" kern="0" dirty="0" smtClean="0">
                <a:solidFill>
                  <a:prstClr val="white"/>
                </a:solidFill>
                <a:latin typeface="Montserrat" panose="02000505000000020004" pitchFamily="2" charset="0"/>
              </a:rPr>
              <a:t> </a:t>
            </a:r>
            <a:endParaRPr lang="en-GB" sz="4800" b="1" kern="0" dirty="0">
              <a:solidFill>
                <a:prstClr val="white"/>
              </a:solidFill>
              <a:latin typeface="Montserrat" panose="02000505000000020004" pitchFamily="2" charset="0"/>
            </a:endParaRPr>
          </a:p>
        </p:txBody>
      </p:sp>
      <p:grpSp>
        <p:nvGrpSpPr>
          <p:cNvPr id="92" name="Gruppieren 91"/>
          <p:cNvGrpSpPr/>
          <p:nvPr/>
        </p:nvGrpSpPr>
        <p:grpSpPr>
          <a:xfrm>
            <a:off x="10813821" y="28881225"/>
            <a:ext cx="3197835" cy="8039905"/>
            <a:chOff x="10822965" y="28645110"/>
            <a:chExt cx="3197835" cy="8039905"/>
          </a:xfrm>
        </p:grpSpPr>
        <p:grpSp>
          <p:nvGrpSpPr>
            <p:cNvPr id="85" name="Group 57">
              <a:extLst>
                <a:ext uri="{FF2B5EF4-FFF2-40B4-BE49-F238E27FC236}">
                  <a16:creationId xmlns:a16="http://schemas.microsoft.com/office/drawing/2014/main" id="{1995F5EB-D1BC-49F7-8546-4541B7219656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822965" y="28645110"/>
              <a:ext cx="3197835" cy="8039905"/>
              <a:chOff x="20336051" y="13912748"/>
              <a:chExt cx="8637586" cy="8016193"/>
            </a:xfrm>
            <a:noFill/>
          </p:grpSpPr>
          <p:sp>
            <p:nvSpPr>
              <p:cNvPr id="87" name="Rectangle 58">
                <a:extLst>
                  <a:ext uri="{FF2B5EF4-FFF2-40B4-BE49-F238E27FC236}">
                    <a16:creationId xmlns:a16="http://schemas.microsoft.com/office/drawing/2014/main" id="{DBF2E87B-FDD6-4743-B06C-9E6DCEEC96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336051" y="13912748"/>
                <a:ext cx="8637586" cy="6438505"/>
              </a:xfrm>
              <a:prstGeom prst="rect">
                <a:avLst/>
              </a:prstGeom>
              <a:solidFill>
                <a:sysClr val="window" lastClr="FFFFFF"/>
              </a:solidFill>
              <a:ln w="50800" cap="sq" cmpd="sng" algn="ctr">
                <a:solidFill>
                  <a:srgbClr val="0283AD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77927" tIns="177927" rIns="177927" bIns="177927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1751511">
                  <a:defRPr/>
                </a:pPr>
                <a:r>
                  <a:rPr lang="en-GB" sz="1600" i="1" kern="0" dirty="0">
                    <a:solidFill>
                      <a:srgbClr val="545454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Figure placeholder</a:t>
                </a:r>
              </a:p>
            </p:txBody>
          </p:sp>
          <p:sp>
            <p:nvSpPr>
              <p:cNvPr id="88" name="Rectangle 59">
                <a:extLst>
                  <a:ext uri="{FF2B5EF4-FFF2-40B4-BE49-F238E27FC236}">
                    <a16:creationId xmlns:a16="http://schemas.microsoft.com/office/drawing/2014/main" id="{37ED3F11-38AF-4FE0-B178-14973FB1268F}"/>
                  </a:ext>
                </a:extLst>
              </p:cNvPr>
              <p:cNvSpPr/>
              <p:nvPr/>
            </p:nvSpPr>
            <p:spPr>
              <a:xfrm>
                <a:off x="20336051" y="20351260"/>
                <a:ext cx="8637586" cy="1577681"/>
              </a:xfrm>
              <a:prstGeom prst="rect">
                <a:avLst/>
              </a:prstGeom>
              <a:solidFill>
                <a:srgbClr val="0283AD"/>
              </a:solidFill>
              <a:ln w="50800" cap="sq" cmpd="sng" algn="ctr">
                <a:solidFill>
                  <a:srgbClr val="0283AD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77927" tIns="177927" rIns="177927" bIns="1779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751511">
                  <a:defRPr/>
                </a:pP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Probability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density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distributions from the drone-based hail ob-servations. In (a), the major axis length and in (b), the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aspect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ratio length is shown.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The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vertical dashed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lines indicate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the positions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of the particular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percentiles.</a:t>
                </a:r>
                <a:endParaRPr lang="en-GB" sz="1400" kern="0" dirty="0">
                  <a:solidFill>
                    <a:srgbClr val="FFFFFF"/>
                  </a:solidFill>
                  <a:latin typeface="Arial Nova" panose="020B0504020202020204" pitchFamily="34" charset="0"/>
                  <a:cs typeface="Poppins" panose="00000500000000000000" pitchFamily="2" charset="0"/>
                </a:endParaRPr>
              </a:p>
            </p:txBody>
          </p:sp>
        </p:grpSp>
        <p:pic>
          <p:nvPicPr>
            <p:cNvPr id="83" name="Grafik 8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296" y="29225652"/>
              <a:ext cx="2828524" cy="5557245"/>
            </a:xfrm>
            <a:prstGeom prst="rect">
              <a:avLst/>
            </a:prstGeom>
          </p:spPr>
        </p:pic>
        <p:sp>
          <p:nvSpPr>
            <p:cNvPr id="89" name="Rechteck 88"/>
            <p:cNvSpPr/>
            <p:nvPr/>
          </p:nvSpPr>
          <p:spPr bwMode="auto">
            <a:xfrm>
              <a:off x="12383378" y="29553168"/>
              <a:ext cx="837118" cy="262288"/>
            </a:xfrm>
            <a:prstGeom prst="rect">
              <a:avLst/>
            </a:prstGeom>
            <a:solidFill>
              <a:srgbClr val="7D6E5F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Gamma distribution</a:t>
              </a:r>
            </a:p>
          </p:txBody>
        </p:sp>
        <p:cxnSp>
          <p:nvCxnSpPr>
            <p:cNvPr id="90" name="Gerade Verbindung mit Pfeil 89"/>
            <p:cNvCxnSpPr/>
            <p:nvPr/>
          </p:nvCxnSpPr>
          <p:spPr bwMode="auto">
            <a:xfrm flipV="1">
              <a:off x="11907982" y="29676912"/>
              <a:ext cx="475396" cy="283543"/>
            </a:xfrm>
            <a:prstGeom prst="straightConnector1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uppieren 98"/>
          <p:cNvGrpSpPr>
            <a:grpSpLocks noChangeAspect="1"/>
          </p:cNvGrpSpPr>
          <p:nvPr/>
        </p:nvGrpSpPr>
        <p:grpSpPr>
          <a:xfrm>
            <a:off x="24918675" y="28424156"/>
            <a:ext cx="4632147" cy="5547410"/>
            <a:chOff x="23298293" y="28285749"/>
            <a:chExt cx="4362308" cy="5224254"/>
          </a:xfrm>
        </p:grpSpPr>
        <p:grpSp>
          <p:nvGrpSpPr>
            <p:cNvPr id="96" name="Group 57">
              <a:extLst>
                <a:ext uri="{FF2B5EF4-FFF2-40B4-BE49-F238E27FC236}">
                  <a16:creationId xmlns:a16="http://schemas.microsoft.com/office/drawing/2014/main" id="{1995F5EB-D1BC-49F7-8546-4541B7219656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98293" y="28285749"/>
              <a:ext cx="4362308" cy="5224254"/>
              <a:chOff x="20336051" y="13912748"/>
              <a:chExt cx="8637586" cy="8016192"/>
            </a:xfrm>
            <a:noFill/>
          </p:grpSpPr>
          <p:sp>
            <p:nvSpPr>
              <p:cNvPr id="97" name="Rectangle 58">
                <a:extLst>
                  <a:ext uri="{FF2B5EF4-FFF2-40B4-BE49-F238E27FC236}">
                    <a16:creationId xmlns:a16="http://schemas.microsoft.com/office/drawing/2014/main" id="{DBF2E87B-FDD6-4743-B06C-9E6DCEEC96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336051" y="13912748"/>
                <a:ext cx="8637586" cy="6438505"/>
              </a:xfrm>
              <a:prstGeom prst="rect">
                <a:avLst/>
              </a:prstGeom>
              <a:solidFill>
                <a:sysClr val="window" lastClr="FFFFFF"/>
              </a:solidFill>
              <a:ln w="50800" cap="sq" cmpd="sng" algn="ctr">
                <a:solidFill>
                  <a:srgbClr val="0283AD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77927" tIns="177927" rIns="177927" bIns="177927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1751511">
                  <a:defRPr/>
                </a:pPr>
                <a:r>
                  <a:rPr lang="en-GB" sz="1600" i="1" kern="0">
                    <a:solidFill>
                      <a:srgbClr val="545454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Figure placeholder</a:t>
                </a:r>
              </a:p>
            </p:txBody>
          </p:sp>
          <p:sp>
            <p:nvSpPr>
              <p:cNvPr id="98" name="Rectangle 59">
                <a:extLst>
                  <a:ext uri="{FF2B5EF4-FFF2-40B4-BE49-F238E27FC236}">
                    <a16:creationId xmlns:a16="http://schemas.microsoft.com/office/drawing/2014/main" id="{37ED3F11-38AF-4FE0-B178-14973FB1268F}"/>
                  </a:ext>
                </a:extLst>
              </p:cNvPr>
              <p:cNvSpPr/>
              <p:nvPr/>
            </p:nvSpPr>
            <p:spPr>
              <a:xfrm>
                <a:off x="20336051" y="20351259"/>
                <a:ext cx="8637586" cy="1577681"/>
              </a:xfrm>
              <a:prstGeom prst="rect">
                <a:avLst/>
              </a:prstGeom>
              <a:solidFill>
                <a:srgbClr val="0283AD"/>
              </a:solidFill>
              <a:ln w="50800" cap="sq" cmpd="sng" algn="ctr">
                <a:solidFill>
                  <a:srgbClr val="0283AD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77927" tIns="177927" rIns="177927" bIns="1779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751511">
                  <a:defRPr/>
                </a:pPr>
                <a:r>
                  <a:rPr lang="en-GB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KDEs of the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degrading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hail size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distribution within the soccer middle circle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due to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melting on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the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ground (top).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E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xamples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of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2 hailstone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size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evolution </a:t>
                </a:r>
                <a:r>
                  <a:rPr lang="en-US" sz="1400" kern="0" dirty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during the captured melting </a:t>
                </a:r>
                <a:r>
                  <a:rPr lang="en-US" sz="1400" kern="0" dirty="0" smtClean="0">
                    <a:solidFill>
                      <a:srgbClr val="FFFFFF"/>
                    </a:solidFill>
                    <a:latin typeface="Arial Nova" panose="020B0504020202020204" pitchFamily="34" charset="0"/>
                    <a:cs typeface="Poppins" panose="00000500000000000000" pitchFamily="2" charset="0"/>
                  </a:rPr>
                  <a:t>process with 5 drone flights (bottom).</a:t>
                </a:r>
                <a:endParaRPr lang="en-GB" sz="1400" kern="0" dirty="0">
                  <a:solidFill>
                    <a:srgbClr val="FFFFFF"/>
                  </a:solidFill>
                  <a:latin typeface="Arial Nova" panose="020B0504020202020204" pitchFamily="34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95" name="Gruppieren 94"/>
            <p:cNvGrpSpPr>
              <a:grpSpLocks noChangeAspect="1"/>
            </p:cNvGrpSpPr>
            <p:nvPr/>
          </p:nvGrpSpPr>
          <p:grpSpPr>
            <a:xfrm>
              <a:off x="23450693" y="28572042"/>
              <a:ext cx="4072748" cy="3703151"/>
              <a:chOff x="24463810" y="28472954"/>
              <a:chExt cx="4225292" cy="3841852"/>
            </a:xfrm>
          </p:grpSpPr>
          <p:pic>
            <p:nvPicPr>
              <p:cNvPr id="93" name="Grafik 9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63810" y="28472954"/>
                <a:ext cx="4223688" cy="2113837"/>
              </a:xfrm>
              <a:prstGeom prst="rect">
                <a:avLst/>
              </a:prstGeom>
            </p:spPr>
          </p:pic>
          <p:pic>
            <p:nvPicPr>
              <p:cNvPr id="94" name="Grafik 9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99366" y="30706599"/>
                <a:ext cx="4089736" cy="1608207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/>
          <p:cNvGrpSpPr/>
          <p:nvPr/>
        </p:nvGrpSpPr>
        <p:grpSpPr>
          <a:xfrm>
            <a:off x="20410796" y="19578362"/>
            <a:ext cx="4723139" cy="5342208"/>
            <a:chOff x="16537843" y="19264410"/>
            <a:chExt cx="4723139" cy="5342208"/>
          </a:xfrm>
        </p:grpSpPr>
        <p:pic>
          <p:nvPicPr>
            <p:cNvPr id="101" name="Grafik 10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7843" y="19264410"/>
              <a:ext cx="4415150" cy="2614551"/>
            </a:xfrm>
            <a:prstGeom prst="rect">
              <a:avLst/>
            </a:prstGeom>
          </p:spPr>
        </p:pic>
        <p:grpSp>
          <p:nvGrpSpPr>
            <p:cNvPr id="103" name="Gruppieren 102"/>
            <p:cNvGrpSpPr/>
            <p:nvPr/>
          </p:nvGrpSpPr>
          <p:grpSpPr>
            <a:xfrm>
              <a:off x="16678451" y="21928962"/>
              <a:ext cx="4582531" cy="2677656"/>
              <a:chOff x="5952279" y="1082411"/>
              <a:chExt cx="2844404" cy="2238497"/>
            </a:xfrm>
          </p:grpSpPr>
          <p:sp>
            <p:nvSpPr>
              <p:cNvPr id="104" name="Textfeld 103"/>
              <p:cNvSpPr txBox="1"/>
              <p:nvPr/>
            </p:nvSpPr>
            <p:spPr>
              <a:xfrm>
                <a:off x="5952279" y="1082411"/>
                <a:ext cx="2844404" cy="2238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Total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of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16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runs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with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hyperparameter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combinations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de-CH" sz="1400" kern="0" dirty="0">
                  <a:solidFill>
                    <a:srgbClr val="000000"/>
                  </a:solidFill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de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de-CH" sz="1400" kern="0" dirty="0">
                  <a:solidFill>
                    <a:srgbClr val="000000"/>
                  </a:solidFill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de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de-CH" sz="1400" kern="0" dirty="0">
                  <a:solidFill>
                    <a:srgbClr val="000000"/>
                  </a:solidFill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de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de-CH" sz="1400" kern="0" dirty="0">
                  <a:solidFill>
                    <a:srgbClr val="000000"/>
                  </a:solidFill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de-CH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de-CH" sz="1400" kern="0" dirty="0">
                  <a:solidFill>
                    <a:srgbClr val="000000"/>
                  </a:solidFill>
                </a:endParaRPr>
              </a:p>
              <a:p>
                <a:pPr marL="171450" marR="0" lvl="0" indent="-17145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Evaluation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results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on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validation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data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set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(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confidence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 0.90)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for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AP (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average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de-CH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precision</a:t>
                </a:r>
                <a:r>
                  <a:rPr kumimoji="0" lang="de-CH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):</a:t>
                </a:r>
              </a:p>
            </p:txBody>
          </p:sp>
          <p:graphicFrame>
            <p:nvGraphicFramePr>
              <p:cNvPr id="105" name="Diagramm 104"/>
              <p:cNvGraphicFramePr/>
              <p:nvPr>
                <p:extLst>
                  <p:ext uri="{D42A27DB-BD31-4B8C-83A1-F6EECF244321}">
                    <p14:modId xmlns:p14="http://schemas.microsoft.com/office/powerpoint/2010/main" val="3247509659"/>
                  </p:ext>
                </p:extLst>
              </p:nvPr>
            </p:nvGraphicFramePr>
            <p:xfrm>
              <a:off x="6123522" y="1345638"/>
              <a:ext cx="2403784" cy="14751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</p:grpSp>
      </p:grpSp>
      <p:graphicFrame>
        <p:nvGraphicFramePr>
          <p:cNvPr id="107" name="Tabel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50892"/>
              </p:ext>
            </p:extLst>
          </p:nvPr>
        </p:nvGraphicFramePr>
        <p:xfrm>
          <a:off x="20827288" y="24900457"/>
          <a:ext cx="3620668" cy="1478406"/>
        </p:xfrm>
        <a:graphic>
          <a:graphicData uri="http://schemas.openxmlformats.org/drawingml/2006/table">
            <a:tbl>
              <a:tblPr firstRow="1" bandRow="1"/>
              <a:tblGrid>
                <a:gridCol w="905167">
                  <a:extLst>
                    <a:ext uri="{9D8B030D-6E8A-4147-A177-3AD203B41FA5}">
                      <a16:colId xmlns:a16="http://schemas.microsoft.com/office/drawing/2014/main" val="4039028615"/>
                    </a:ext>
                  </a:extLst>
                </a:gridCol>
                <a:gridCol w="905167">
                  <a:extLst>
                    <a:ext uri="{9D8B030D-6E8A-4147-A177-3AD203B41FA5}">
                      <a16:colId xmlns:a16="http://schemas.microsoft.com/office/drawing/2014/main" val="3668508249"/>
                    </a:ext>
                  </a:extLst>
                </a:gridCol>
                <a:gridCol w="905167">
                  <a:extLst>
                    <a:ext uri="{9D8B030D-6E8A-4147-A177-3AD203B41FA5}">
                      <a16:colId xmlns:a16="http://schemas.microsoft.com/office/drawing/2014/main" val="1365913017"/>
                    </a:ext>
                  </a:extLst>
                </a:gridCol>
                <a:gridCol w="905167">
                  <a:extLst>
                    <a:ext uri="{9D8B030D-6E8A-4147-A177-3AD203B41FA5}">
                      <a16:colId xmlns:a16="http://schemas.microsoft.com/office/drawing/2014/main" val="2583386426"/>
                    </a:ext>
                  </a:extLst>
                </a:gridCol>
              </a:tblGrid>
              <a:tr h="554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CH" sz="16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mAP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>
                          <a:solidFill>
                            <a:schemeClr val="tx1"/>
                          </a:solidFill>
                        </a:rPr>
                        <a:t>AP50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AP75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47282"/>
                  </a:ext>
                </a:extLst>
              </a:tr>
              <a:tr h="462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b="1" dirty="0" err="1"/>
                        <a:t>Bbox</a:t>
                      </a:r>
                      <a:endParaRPr lang="de-CH" sz="1600" b="1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/>
                        <a:t>53.1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/>
                        <a:t>93.4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 smtClean="0"/>
                        <a:t>54.8</a:t>
                      </a:r>
                      <a:endParaRPr lang="de-CH" sz="16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18228"/>
                  </a:ext>
                </a:extLst>
              </a:tr>
              <a:tr h="462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b="1" dirty="0" err="1"/>
                        <a:t>Segm</a:t>
                      </a:r>
                      <a:endParaRPr lang="de-CH" sz="1600" b="1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/>
                        <a:t>55.5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/>
                        <a:t>92.5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 smtClean="0"/>
                        <a:t>61.9</a:t>
                      </a:r>
                      <a:endParaRPr lang="de-CH" sz="16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34785"/>
                  </a:ext>
                </a:extLst>
              </a:tr>
            </a:tbl>
          </a:graphicData>
        </a:graphic>
      </p:graphicFrame>
      <p:pic>
        <p:nvPicPr>
          <p:cNvPr id="110" name="Grafik 10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708" y="19496447"/>
            <a:ext cx="3500080" cy="6289629"/>
          </a:xfrm>
          <a:prstGeom prst="rect">
            <a:avLst/>
          </a:prstGeom>
        </p:spPr>
      </p:pic>
      <p:grpSp>
        <p:nvGrpSpPr>
          <p:cNvPr id="114" name="Gruppieren 113"/>
          <p:cNvGrpSpPr/>
          <p:nvPr/>
        </p:nvGrpSpPr>
        <p:grpSpPr>
          <a:xfrm>
            <a:off x="16130940" y="28849384"/>
            <a:ext cx="8580262" cy="2209642"/>
            <a:chOff x="274818" y="2630313"/>
            <a:chExt cx="8580262" cy="2209642"/>
          </a:xfrm>
        </p:grpSpPr>
        <p:grpSp>
          <p:nvGrpSpPr>
            <p:cNvPr id="115" name="Gruppieren 114"/>
            <p:cNvGrpSpPr/>
            <p:nvPr/>
          </p:nvGrpSpPr>
          <p:grpSpPr>
            <a:xfrm>
              <a:off x="274818" y="2630313"/>
              <a:ext cx="8580262" cy="1875688"/>
              <a:chOff x="274818" y="2797290"/>
              <a:chExt cx="8580262" cy="1875688"/>
            </a:xfrm>
          </p:grpSpPr>
          <p:grpSp>
            <p:nvGrpSpPr>
              <p:cNvPr id="121" name="Gruppieren 120"/>
              <p:cNvGrpSpPr/>
              <p:nvPr/>
            </p:nvGrpSpPr>
            <p:grpSpPr>
              <a:xfrm>
                <a:off x="274818" y="3118287"/>
                <a:ext cx="8557528" cy="1554691"/>
                <a:chOff x="274818" y="2752526"/>
                <a:chExt cx="8557528" cy="1554691"/>
              </a:xfrm>
            </p:grpSpPr>
            <p:pic>
              <p:nvPicPr>
                <p:cNvPr id="127" name="Grafik 126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818" y="2752526"/>
                  <a:ext cx="1534661" cy="1534661"/>
                </a:xfrm>
                <a:prstGeom prst="rect">
                  <a:avLst/>
                </a:prstGeom>
              </p:spPr>
            </p:pic>
            <p:pic>
              <p:nvPicPr>
                <p:cNvPr id="128" name="Grafik 127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5581" y="2752526"/>
                  <a:ext cx="1534661" cy="1534661"/>
                </a:xfrm>
                <a:prstGeom prst="rect">
                  <a:avLst/>
                </a:prstGeom>
              </p:spPr>
            </p:pic>
            <p:pic>
              <p:nvPicPr>
                <p:cNvPr id="129" name="Grafik 128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6344" y="2765365"/>
                  <a:ext cx="1521822" cy="1521822"/>
                </a:xfrm>
                <a:prstGeom prst="rect">
                  <a:avLst/>
                </a:prstGeom>
              </p:spPr>
            </p:pic>
            <p:pic>
              <p:nvPicPr>
                <p:cNvPr id="130" name="Grafik 129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6906" y="2772540"/>
                  <a:ext cx="1534676" cy="1534676"/>
                </a:xfrm>
                <a:prstGeom prst="rect">
                  <a:avLst/>
                </a:prstGeom>
              </p:spPr>
            </p:pic>
            <p:pic>
              <p:nvPicPr>
                <p:cNvPr id="131" name="Grafik 130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670" y="2772541"/>
                  <a:ext cx="1534676" cy="1534676"/>
                </a:xfrm>
                <a:prstGeom prst="rect">
                  <a:avLst/>
                </a:prstGeom>
              </p:spPr>
            </p:pic>
          </p:grpSp>
          <p:sp>
            <p:nvSpPr>
              <p:cNvPr id="122" name="Textfeld 121"/>
              <p:cNvSpPr txBox="1"/>
              <p:nvPr/>
            </p:nvSpPr>
            <p:spPr>
              <a:xfrm>
                <a:off x="274818" y="2797290"/>
                <a:ext cx="15346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14:37:59 - 14:41:19</a:t>
                </a:r>
              </a:p>
            </p:txBody>
          </p:sp>
          <p:sp>
            <p:nvSpPr>
              <p:cNvPr id="123" name="Textfeld 122"/>
              <p:cNvSpPr txBox="1"/>
              <p:nvPr/>
            </p:nvSpPr>
            <p:spPr>
              <a:xfrm>
                <a:off x="2035580" y="2797290"/>
                <a:ext cx="15346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14:43:06 -14:46:25</a:t>
                </a:r>
              </a:p>
            </p:txBody>
          </p:sp>
          <p:sp>
            <p:nvSpPr>
              <p:cNvPr id="124" name="Textfeld 123"/>
              <p:cNvSpPr txBox="1"/>
              <p:nvPr/>
            </p:nvSpPr>
            <p:spPr>
              <a:xfrm>
                <a:off x="3775668" y="2797290"/>
                <a:ext cx="15346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14:47:39 - 14:50:59</a:t>
                </a:r>
              </a:p>
            </p:txBody>
          </p:sp>
          <p:sp>
            <p:nvSpPr>
              <p:cNvPr id="125" name="Textfeld 124"/>
              <p:cNvSpPr txBox="1"/>
              <p:nvPr/>
            </p:nvSpPr>
            <p:spPr>
              <a:xfrm>
                <a:off x="7320419" y="2806732"/>
                <a:ext cx="15346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14:56:38 - 14:59:56</a:t>
                </a:r>
              </a:p>
            </p:txBody>
          </p:sp>
          <p:sp>
            <p:nvSpPr>
              <p:cNvPr id="126" name="Textfeld 125"/>
              <p:cNvSpPr txBox="1"/>
              <p:nvPr/>
            </p:nvSpPr>
            <p:spPr>
              <a:xfrm>
                <a:off x="5557597" y="2797290"/>
                <a:ext cx="15346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14:52:07 - 14:55:27</a:t>
                </a:r>
              </a:p>
            </p:txBody>
          </p:sp>
        </p:grpSp>
        <p:sp>
          <p:nvSpPr>
            <p:cNvPr id="116" name="Rechteck 115"/>
            <p:cNvSpPr/>
            <p:nvPr/>
          </p:nvSpPr>
          <p:spPr bwMode="auto">
            <a:xfrm>
              <a:off x="274818" y="4485971"/>
              <a:ext cx="1534661" cy="33395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#3925</a:t>
              </a:r>
              <a:endPara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Rechteck 116"/>
            <p:cNvSpPr/>
            <p:nvPr/>
          </p:nvSpPr>
          <p:spPr bwMode="auto">
            <a:xfrm>
              <a:off x="2035567" y="4485971"/>
              <a:ext cx="1534675" cy="33395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#3077</a:t>
              </a:r>
              <a:endPara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8" name="Rechteck 117"/>
            <p:cNvSpPr/>
            <p:nvPr/>
          </p:nvSpPr>
          <p:spPr bwMode="auto">
            <a:xfrm>
              <a:off x="3796331" y="4485971"/>
              <a:ext cx="1521836" cy="33395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#2511</a:t>
              </a:r>
              <a:endPara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Rechteck 118"/>
            <p:cNvSpPr/>
            <p:nvPr/>
          </p:nvSpPr>
          <p:spPr bwMode="auto">
            <a:xfrm>
              <a:off x="5536906" y="4506000"/>
              <a:ext cx="1521836" cy="33395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#1962</a:t>
              </a:r>
              <a:endPara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0" name="Rechteck 119"/>
            <p:cNvSpPr/>
            <p:nvPr/>
          </p:nvSpPr>
          <p:spPr bwMode="auto">
            <a:xfrm>
              <a:off x="7304090" y="4506000"/>
              <a:ext cx="1521836" cy="33395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#1411</a:t>
              </a:r>
              <a:endPara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2" name="Textfeld 131"/>
          <p:cNvSpPr txBox="1"/>
          <p:nvPr/>
        </p:nvSpPr>
        <p:spPr>
          <a:xfrm>
            <a:off x="24916629" y="27967572"/>
            <a:ext cx="467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 smtClean="0"/>
              <a:t>Degrading</a:t>
            </a:r>
            <a:r>
              <a:rPr lang="de-CH" sz="2400" b="1" dirty="0" smtClean="0"/>
              <a:t> HSD </a:t>
            </a:r>
            <a:r>
              <a:rPr lang="de-CH" sz="2400" b="1" dirty="0" err="1" smtClean="0"/>
              <a:t>by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melting</a:t>
            </a:r>
            <a:endParaRPr lang="en-US" sz="2400" b="1" dirty="0"/>
          </a:p>
        </p:txBody>
      </p:sp>
      <p:grpSp>
        <p:nvGrpSpPr>
          <p:cNvPr id="135" name="Gruppieren 134"/>
          <p:cNvGrpSpPr/>
          <p:nvPr/>
        </p:nvGrpSpPr>
        <p:grpSpPr>
          <a:xfrm>
            <a:off x="600917" y="28881225"/>
            <a:ext cx="9915947" cy="8029593"/>
            <a:chOff x="600917" y="28881225"/>
            <a:chExt cx="9915947" cy="8029593"/>
          </a:xfrm>
        </p:grpSpPr>
        <p:grpSp>
          <p:nvGrpSpPr>
            <p:cNvPr id="81" name="Gruppieren 80"/>
            <p:cNvGrpSpPr>
              <a:grpSpLocks noChangeAspect="1"/>
            </p:cNvGrpSpPr>
            <p:nvPr/>
          </p:nvGrpSpPr>
          <p:grpSpPr>
            <a:xfrm>
              <a:off x="600917" y="28881225"/>
              <a:ext cx="9915947" cy="8029593"/>
              <a:chOff x="3565104" y="29512671"/>
              <a:chExt cx="8196356" cy="6637127"/>
            </a:xfrm>
          </p:grpSpPr>
          <p:grpSp>
            <p:nvGrpSpPr>
              <p:cNvPr id="79" name="Gruppieren 78"/>
              <p:cNvGrpSpPr/>
              <p:nvPr/>
            </p:nvGrpSpPr>
            <p:grpSpPr>
              <a:xfrm>
                <a:off x="3565104" y="29512671"/>
                <a:ext cx="8196356" cy="6637127"/>
                <a:chOff x="9012154" y="33742335"/>
                <a:chExt cx="3657901" cy="3223140"/>
              </a:xfrm>
            </p:grpSpPr>
            <p:sp>
              <p:nvSpPr>
                <p:cNvPr id="77" name="Rectangle 58">
                  <a:extLst>
                    <a:ext uri="{FF2B5EF4-FFF2-40B4-BE49-F238E27FC236}">
                      <a16:creationId xmlns:a16="http://schemas.microsoft.com/office/drawing/2014/main" id="{DBF2E87B-FDD6-4743-B06C-9E6DCEEC96B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012154" y="33742335"/>
                  <a:ext cx="3657901" cy="2588784"/>
                </a:xfrm>
                <a:prstGeom prst="rect">
                  <a:avLst/>
                </a:prstGeom>
                <a:solidFill>
                  <a:sysClr val="window" lastClr="FFFFFF"/>
                </a:solidFill>
                <a:ln w="50800" cap="sq" cmpd="sng" algn="ctr">
                  <a:solidFill>
                    <a:srgbClr val="0283AD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77927" tIns="177927" rIns="177927" bIns="177927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1751511">
                    <a:defRPr/>
                  </a:pPr>
                  <a:r>
                    <a:rPr lang="en-GB" sz="1600" i="1" kern="0">
                      <a:solidFill>
                        <a:srgbClr val="545454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Figure placeholder</a:t>
                  </a:r>
                </a:p>
              </p:txBody>
            </p:sp>
            <p:sp>
              <p:nvSpPr>
                <p:cNvPr id="78" name="Rectangle 59">
                  <a:extLst>
                    <a:ext uri="{FF2B5EF4-FFF2-40B4-BE49-F238E27FC236}">
                      <a16:creationId xmlns:a16="http://schemas.microsoft.com/office/drawing/2014/main" id="{37ED3F11-38AF-4FE0-B178-14973FB1268F}"/>
                    </a:ext>
                  </a:extLst>
                </p:cNvPr>
                <p:cNvSpPr/>
                <p:nvPr/>
              </p:nvSpPr>
              <p:spPr>
                <a:xfrm>
                  <a:off x="9012154" y="36331123"/>
                  <a:ext cx="3657901" cy="634352"/>
                </a:xfrm>
                <a:prstGeom prst="rect">
                  <a:avLst/>
                </a:prstGeom>
                <a:solidFill>
                  <a:srgbClr val="0283AD"/>
                </a:solidFill>
                <a:ln w="50800" cap="sq" cmpd="sng" algn="ctr">
                  <a:solidFill>
                    <a:srgbClr val="0283AD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77927" tIns="177927" rIns="177927" bIns="17792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Storm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track (a) of the 2021-06-20 supercell with colored time information.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Plot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(b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) shows information on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radar derived MESHS (Maximum Expected Severe Hail Size) and crowdsourced hail size reports (black and different sized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circles for 6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size categories with bin centers at 2.5, 6.5, 23, 32, 43 and 68mm corresponding to the MeteoSwiss app categories.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In (c) the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detailed locations of the soccer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field and the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4 nearest automatic hail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sensors (HS1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, HS2, HS3 and HS4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)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are given. The histograms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in (d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) 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show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the recorded HSDs from the automatic hail sensors together with the daily maximum MESHS value at the sensor locations. </a:t>
                  </a:r>
                </a:p>
              </p:txBody>
            </p:sp>
          </p:grpSp>
          <p:grpSp>
            <p:nvGrpSpPr>
              <p:cNvPr id="73" name="Gruppieren 72"/>
              <p:cNvGrpSpPr>
                <a:grpSpLocks noChangeAspect="1"/>
              </p:cNvGrpSpPr>
              <p:nvPr/>
            </p:nvGrpSpPr>
            <p:grpSpPr>
              <a:xfrm>
                <a:off x="3740435" y="29581850"/>
                <a:ext cx="7219422" cy="5177192"/>
                <a:chOff x="600917" y="28360807"/>
                <a:chExt cx="7326557" cy="5254021"/>
              </a:xfrm>
            </p:grpSpPr>
            <p:pic>
              <p:nvPicPr>
                <p:cNvPr id="62" name="Grafik 61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917" y="28360807"/>
                  <a:ext cx="6028483" cy="5254021"/>
                </a:xfrm>
                <a:prstGeom prst="rect">
                  <a:avLst/>
                </a:prstGeom>
              </p:spPr>
            </p:pic>
            <p:pic>
              <p:nvPicPr>
                <p:cNvPr id="72" name="Grafik 71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531"/>
                <a:stretch/>
              </p:blipFill>
              <p:spPr>
                <a:xfrm>
                  <a:off x="6827873" y="31818235"/>
                  <a:ext cx="1099601" cy="1791784"/>
                </a:xfrm>
                <a:prstGeom prst="rect">
                  <a:avLst/>
                </a:prstGeom>
              </p:spPr>
            </p:pic>
          </p:grpSp>
          <p:sp>
            <p:nvSpPr>
              <p:cNvPr id="80" name="Rechteck 79"/>
              <p:cNvSpPr/>
              <p:nvPr/>
            </p:nvSpPr>
            <p:spPr>
              <a:xfrm>
                <a:off x="10959857" y="33242072"/>
                <a:ext cx="734912" cy="292100"/>
              </a:xfrm>
              <a:prstGeom prst="rect">
                <a:avLst/>
              </a:prstGeom>
              <a:solidFill>
                <a:srgbClr val="0283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800" dirty="0" smtClean="0"/>
                  <a:t>0.2 m</a:t>
                </a:r>
                <a:r>
                  <a:rPr lang="de-CH" sz="1800" baseline="30000" dirty="0" smtClean="0"/>
                  <a:t>2</a:t>
                </a:r>
                <a:endParaRPr lang="en-US" sz="1800" baseline="30000" dirty="0"/>
              </a:p>
            </p:txBody>
          </p:sp>
        </p:grpSp>
        <p:grpSp>
          <p:nvGrpSpPr>
            <p:cNvPr id="134" name="Gruppieren 133"/>
            <p:cNvGrpSpPr/>
            <p:nvPr/>
          </p:nvGrpSpPr>
          <p:grpSpPr>
            <a:xfrm>
              <a:off x="8061312" y="29168144"/>
              <a:ext cx="2147453" cy="1906512"/>
              <a:chOff x="8061312" y="28406144"/>
              <a:chExt cx="2147453" cy="1906512"/>
            </a:xfrm>
          </p:grpSpPr>
          <p:pic>
            <p:nvPicPr>
              <p:cNvPr id="113" name="Grafik 112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18"/>
              <a:stretch/>
            </p:blipFill>
            <p:spPr>
              <a:xfrm>
                <a:off x="8061312" y="28406144"/>
                <a:ext cx="2147453" cy="1906512"/>
              </a:xfrm>
              <a:prstGeom prst="rect">
                <a:avLst/>
              </a:prstGeom>
            </p:spPr>
          </p:pic>
          <p:sp>
            <p:nvSpPr>
              <p:cNvPr id="133" name="Rechteck 132"/>
              <p:cNvSpPr/>
              <p:nvPr/>
            </p:nvSpPr>
            <p:spPr>
              <a:xfrm>
                <a:off x="8509000" y="28533149"/>
                <a:ext cx="91417" cy="99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6" name="Textfeld 135"/>
          <p:cNvSpPr txBox="1"/>
          <p:nvPr/>
        </p:nvSpPr>
        <p:spPr>
          <a:xfrm>
            <a:off x="600917" y="28221988"/>
            <a:ext cx="991594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CH" sz="2400" b="1" dirty="0" err="1" smtClean="0"/>
              <a:t>Stormtrack</a:t>
            </a:r>
            <a:r>
              <a:rPr lang="de-CH" sz="2400" b="1" dirty="0" smtClean="0"/>
              <a:t>, MESHS, </a:t>
            </a:r>
            <a:r>
              <a:rPr lang="de-CH" sz="2400" b="1" dirty="0" err="1" smtClean="0"/>
              <a:t>hail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sensor</a:t>
            </a:r>
            <a:r>
              <a:rPr lang="de-CH" sz="2400" b="1" dirty="0"/>
              <a:t> </a:t>
            </a:r>
            <a:r>
              <a:rPr lang="de-CH" sz="2400" b="1" dirty="0" err="1" smtClean="0"/>
              <a:t>observations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and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sampling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error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estimation</a:t>
            </a:r>
            <a:endParaRPr lang="de-CH" sz="2400" b="1" dirty="0" smtClean="0"/>
          </a:p>
        </p:txBody>
      </p:sp>
      <p:sp>
        <p:nvSpPr>
          <p:cNvPr id="137" name="Textfeld 136"/>
          <p:cNvSpPr txBox="1"/>
          <p:nvPr/>
        </p:nvSpPr>
        <p:spPr>
          <a:xfrm>
            <a:off x="10740579" y="27999480"/>
            <a:ext cx="326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 smtClean="0"/>
              <a:t>Drone-based</a:t>
            </a:r>
            <a:r>
              <a:rPr lang="de-CH" sz="2400" b="1" dirty="0"/>
              <a:t> </a:t>
            </a:r>
            <a:r>
              <a:rPr lang="de-CH" sz="2400" b="1" dirty="0" err="1" smtClean="0"/>
              <a:t>hail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photogrammetry</a:t>
            </a:r>
            <a:endParaRPr lang="en-US" sz="2400" b="1" dirty="0"/>
          </a:p>
        </p:txBody>
      </p:sp>
      <p:grpSp>
        <p:nvGrpSpPr>
          <p:cNvPr id="166" name="Gruppieren 165"/>
          <p:cNvGrpSpPr/>
          <p:nvPr/>
        </p:nvGrpSpPr>
        <p:grpSpPr>
          <a:xfrm>
            <a:off x="16173449" y="19056425"/>
            <a:ext cx="4259580" cy="5147773"/>
            <a:chOff x="16173449" y="19323125"/>
            <a:chExt cx="4259580" cy="5147773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16173449" y="19836162"/>
              <a:ext cx="4259580" cy="4634736"/>
              <a:chOff x="24029171" y="19338610"/>
              <a:chExt cx="4259580" cy="4634736"/>
            </a:xfrm>
          </p:grpSpPr>
          <p:grpSp>
            <p:nvGrpSpPr>
              <p:cNvPr id="44" name="Gruppieren 43"/>
              <p:cNvGrpSpPr/>
              <p:nvPr/>
            </p:nvGrpSpPr>
            <p:grpSpPr>
              <a:xfrm>
                <a:off x="24050863" y="19338610"/>
                <a:ext cx="3832906" cy="3223138"/>
                <a:chOff x="21421780" y="19450929"/>
                <a:chExt cx="3832906" cy="3223138"/>
              </a:xfrm>
            </p:grpSpPr>
            <p:grpSp>
              <p:nvGrpSpPr>
                <p:cNvPr id="40" name="Gruppieren 39"/>
                <p:cNvGrpSpPr/>
                <p:nvPr/>
              </p:nvGrpSpPr>
              <p:grpSpPr>
                <a:xfrm>
                  <a:off x="21421780" y="19450929"/>
                  <a:ext cx="3014768" cy="3223138"/>
                  <a:chOff x="18948236" y="19422308"/>
                  <a:chExt cx="3014768" cy="3223138"/>
                </a:xfrm>
              </p:grpSpPr>
              <p:grpSp>
                <p:nvGrpSpPr>
                  <p:cNvPr id="35" name="Group 57">
                    <a:extLst>
                      <a:ext uri="{FF2B5EF4-FFF2-40B4-BE49-F238E27FC236}">
                        <a16:creationId xmlns:a16="http://schemas.microsoft.com/office/drawing/2014/main" id="{1995F5EB-D1BC-49F7-8546-4541B72196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18948236" y="19422308"/>
                    <a:ext cx="3014768" cy="3223138"/>
                    <a:chOff x="20336051" y="13912748"/>
                    <a:chExt cx="8637586" cy="8016192"/>
                  </a:xfrm>
                  <a:noFill/>
                </p:grpSpPr>
                <p:sp>
                  <p:nvSpPr>
                    <p:cNvPr id="36" name="Rectangle 58">
                      <a:extLst>
                        <a:ext uri="{FF2B5EF4-FFF2-40B4-BE49-F238E27FC236}">
                          <a16:creationId xmlns:a16="http://schemas.microsoft.com/office/drawing/2014/main" id="{DBF2E87B-FDD6-4743-B06C-9E6DCEEC96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336051" y="13912748"/>
                      <a:ext cx="8637586" cy="643850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50800" cap="sq" cmpd="sng" algn="ctr">
                      <a:solidFill>
                        <a:srgbClr val="0283AD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77927" tIns="177927" rIns="177927" bIns="177927" numCol="1" spcCol="0" rtlCol="0" fromWordArt="0" anchor="ctr" anchorCtr="0" forceAA="0" compatLnSpc="1">
                      <a:prstTxWarp prst="textNoShape">
                        <a:avLst/>
                      </a:prstTxWarp>
                      <a:normAutofit/>
                    </a:bodyPr>
                    <a:lstStyle/>
                    <a:p>
                      <a:pPr algn="ctr" defTabSz="1751511">
                        <a:defRPr/>
                      </a:pPr>
                      <a:r>
                        <a:rPr lang="en-GB" sz="1600" i="1" kern="0">
                          <a:solidFill>
                            <a:srgbClr val="54545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Figure placeholder</a:t>
                      </a:r>
                    </a:p>
                  </p:txBody>
                </p:sp>
                <p:sp>
                  <p:nvSpPr>
                    <p:cNvPr id="37" name="Rectangle 59">
                      <a:extLst>
                        <a:ext uri="{FF2B5EF4-FFF2-40B4-BE49-F238E27FC236}">
                          <a16:creationId xmlns:a16="http://schemas.microsoft.com/office/drawing/2014/main" id="{37ED3F11-38AF-4FE0-B178-14973FB126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36051" y="20351259"/>
                      <a:ext cx="8637586" cy="1577681"/>
                    </a:xfrm>
                    <a:prstGeom prst="rect">
                      <a:avLst/>
                    </a:prstGeom>
                    <a:solidFill>
                      <a:srgbClr val="0283AD"/>
                    </a:solidFill>
                    <a:ln w="50800" cap="sq" cmpd="sng" algn="ctr">
                      <a:solidFill>
                        <a:srgbClr val="0283AD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77927" tIns="177927" rIns="177927" bIns="17792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1751511">
                        <a:defRPr/>
                      </a:pPr>
                      <a:r>
                        <a:rPr lang="en-GB" sz="1400" kern="0" dirty="0" smtClean="0">
                          <a:solidFill>
                            <a:srgbClr val="FFFFFF"/>
                          </a:solidFill>
                          <a:latin typeface="Arial Nova" panose="020B0504020202020204" pitchFamily="34" charset="0"/>
                          <a:cs typeface="Poppins" panose="00000500000000000000" pitchFamily="2" charset="0"/>
                        </a:rPr>
                        <a:t>Image tile selection (random) for training and validating the MASK R-CNN model.</a:t>
                      </a:r>
                      <a:endParaRPr lang="en-GB" sz="1400" kern="0" dirty="0">
                        <a:solidFill>
                          <a:srgbClr val="FFFFFF"/>
                        </a:solidFill>
                        <a:latin typeface="Arial Nova" panose="020B0504020202020204" pitchFamily="34" charset="0"/>
                        <a:cs typeface="Poppins" panose="00000500000000000000" pitchFamily="2" charset="0"/>
                      </a:endParaRPr>
                    </a:p>
                  </p:txBody>
                </p:sp>
              </p:grpSp>
              <p:pic>
                <p:nvPicPr>
                  <p:cNvPr id="39" name="Grafik 38"/>
                  <p:cNvPicPr>
                    <a:picLocks noChangeAspect="1"/>
                  </p:cNvPicPr>
                  <p:nvPr/>
                </p:nvPicPr>
                <p:blipFill>
                  <a:blip r:embed="rId3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119050" y="19511965"/>
                    <a:ext cx="2682388" cy="2412808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</p:grpSp>
            <p:sp>
              <p:nvSpPr>
                <p:cNvPr id="41" name="Legende mit Linie 1 (Akzentuierungsbalken) 40"/>
                <p:cNvSpPr/>
                <p:nvPr/>
              </p:nvSpPr>
              <p:spPr bwMode="auto">
                <a:xfrm>
                  <a:off x="24368248" y="19878361"/>
                  <a:ext cx="886438" cy="207112"/>
                </a:xfrm>
                <a:prstGeom prst="accentCallout1">
                  <a:avLst>
                    <a:gd name="adj1" fmla="val 18750"/>
                    <a:gd name="adj2" fmla="val -4289"/>
                    <a:gd name="adj3" fmla="val 113486"/>
                    <a:gd name="adj4" fmla="val -34869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sz="7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Training (150) </a:t>
                  </a:r>
                  <a:endParaRPr kumimoji="0" lang="de-CH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Legende mit Linie 1 (Akzentuierungsbalken) 41"/>
                <p:cNvSpPr/>
                <p:nvPr/>
              </p:nvSpPr>
              <p:spPr bwMode="auto">
                <a:xfrm>
                  <a:off x="24368248" y="20347505"/>
                  <a:ext cx="886438" cy="217735"/>
                </a:xfrm>
                <a:prstGeom prst="accentCallout1">
                  <a:avLst>
                    <a:gd name="adj1" fmla="val 18750"/>
                    <a:gd name="adj2" fmla="val -4180"/>
                    <a:gd name="adj3" fmla="val 141791"/>
                    <a:gd name="adj4" fmla="val -46045"/>
                  </a:avLst>
                </a:prstGeom>
                <a:gradFill flip="none" rotWithShape="1">
                  <a:gsLst>
                    <a:gs pos="0">
                      <a:srgbClr val="4FBD90">
                        <a:tint val="66000"/>
                        <a:satMod val="160000"/>
                      </a:srgbClr>
                    </a:gs>
                    <a:gs pos="50000">
                      <a:srgbClr val="4FBD90">
                        <a:tint val="44500"/>
                        <a:satMod val="160000"/>
                      </a:srgbClr>
                    </a:gs>
                    <a:gs pos="100000">
                      <a:srgbClr val="4FBD90"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sz="7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Validation (33)</a:t>
                  </a:r>
                  <a:endParaRPr kumimoji="0" lang="de-CH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Legende mit Linie 1 (Akzentuierungsbalken) 42"/>
                <p:cNvSpPr/>
                <p:nvPr/>
              </p:nvSpPr>
              <p:spPr bwMode="auto">
                <a:xfrm>
                  <a:off x="24368250" y="20827271"/>
                  <a:ext cx="886436" cy="216503"/>
                </a:xfrm>
                <a:prstGeom prst="accentCallout1">
                  <a:avLst>
                    <a:gd name="adj1" fmla="val 17444"/>
                    <a:gd name="adj2" fmla="val -4079"/>
                    <a:gd name="adj3" fmla="val -79133"/>
                    <a:gd name="adj4" fmla="val -34443"/>
                  </a:avLst>
                </a:prstGeom>
                <a:gradFill flip="none" rotWithShape="1">
                  <a:gsLst>
                    <a:gs pos="0">
                      <a:srgbClr val="6E2449">
                        <a:tint val="66000"/>
                        <a:satMod val="160000"/>
                      </a:srgbClr>
                    </a:gs>
                    <a:gs pos="50000">
                      <a:srgbClr val="6E2449">
                        <a:tint val="44500"/>
                        <a:satMod val="160000"/>
                      </a:srgbClr>
                    </a:gs>
                    <a:gs pos="100000">
                      <a:srgbClr val="6E2449"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sz="7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Test (33)</a:t>
                  </a:r>
                  <a:endParaRPr kumimoji="0" lang="de-CH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0" name="Textfeld 59"/>
              <p:cNvSpPr txBox="1"/>
              <p:nvPr/>
            </p:nvSpPr>
            <p:spPr>
              <a:xfrm>
                <a:off x="24029171" y="22742240"/>
                <a:ext cx="425958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2000" b="1" dirty="0"/>
                  <a:t>Total </a:t>
                </a:r>
                <a:r>
                  <a:rPr lang="de-CH" sz="2000" b="1" dirty="0" err="1"/>
                  <a:t>manual</a:t>
                </a:r>
                <a:r>
                  <a:rPr lang="de-CH" sz="2000" b="1" dirty="0"/>
                  <a:t> </a:t>
                </a:r>
                <a:r>
                  <a:rPr lang="de-CH" sz="2000" b="1" dirty="0" err="1"/>
                  <a:t>hail</a:t>
                </a:r>
                <a:r>
                  <a:rPr lang="de-CH" sz="2000" b="1" dirty="0"/>
                  <a:t> </a:t>
                </a:r>
                <a:r>
                  <a:rPr lang="de-CH" sz="2000" b="1" dirty="0" err="1"/>
                  <a:t>annotations</a:t>
                </a:r>
                <a:r>
                  <a:rPr lang="de-CH" sz="2000" b="1" dirty="0"/>
                  <a:t>:</a:t>
                </a:r>
              </a:p>
              <a:p>
                <a:pPr marL="171450" indent="-171450" defTabSz="720000">
                  <a:buFont typeface="Arial" panose="020B0604020202020204" pitchFamily="34" charset="0"/>
                  <a:buChar char="•"/>
                </a:pPr>
                <a:r>
                  <a:rPr lang="de-CH" sz="1800" dirty="0"/>
                  <a:t>Training </a:t>
                </a:r>
                <a:r>
                  <a:rPr lang="de-CH" sz="1800" dirty="0" err="1"/>
                  <a:t>dataset</a:t>
                </a:r>
                <a:r>
                  <a:rPr lang="de-CH" sz="1800" dirty="0"/>
                  <a:t>: 	937</a:t>
                </a:r>
              </a:p>
              <a:p>
                <a:pPr marL="171450" indent="-171450" defTabSz="720000">
                  <a:buFont typeface="Arial" panose="020B0604020202020204" pitchFamily="34" charset="0"/>
                  <a:buChar char="•"/>
                </a:pPr>
                <a:r>
                  <a:rPr lang="de-CH" sz="1800" dirty="0"/>
                  <a:t>Validation </a:t>
                </a:r>
                <a:r>
                  <a:rPr lang="de-CH" sz="1800" dirty="0" err="1"/>
                  <a:t>dataset</a:t>
                </a:r>
                <a:r>
                  <a:rPr lang="de-CH" sz="1800" dirty="0"/>
                  <a:t>: 	249</a:t>
                </a:r>
              </a:p>
              <a:p>
                <a:pPr marL="171450" indent="-171450" defTabSz="720000">
                  <a:buFont typeface="Arial" panose="020B0604020202020204" pitchFamily="34" charset="0"/>
                  <a:buChar char="•"/>
                </a:pPr>
                <a:r>
                  <a:rPr lang="de-CH" sz="1800" dirty="0"/>
                  <a:t>Test </a:t>
                </a:r>
                <a:r>
                  <a:rPr lang="de-CH" sz="1800" dirty="0" err="1"/>
                  <a:t>dataset</a:t>
                </a:r>
                <a:r>
                  <a:rPr lang="de-CH" sz="1800" dirty="0"/>
                  <a:t>: 	</a:t>
                </a:r>
                <a:r>
                  <a:rPr lang="de-CH" sz="1800" dirty="0" smtClean="0"/>
                  <a:t>	215</a:t>
                </a:r>
                <a:endParaRPr lang="de-CH" sz="1800" dirty="0"/>
              </a:p>
            </p:txBody>
          </p:sp>
        </p:grpSp>
        <p:sp>
          <p:nvSpPr>
            <p:cNvPr id="138" name="Textfeld 137"/>
            <p:cNvSpPr txBox="1"/>
            <p:nvPr/>
          </p:nvSpPr>
          <p:spPr>
            <a:xfrm>
              <a:off x="16195141" y="19323125"/>
              <a:ext cx="301476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CH" sz="2400" b="1" dirty="0" smtClean="0"/>
                <a:t>Image </a:t>
              </a:r>
              <a:r>
                <a:rPr lang="de-CH" sz="2400" b="1" dirty="0" err="1" smtClean="0"/>
                <a:t>tile</a:t>
              </a:r>
              <a:r>
                <a:rPr lang="de-CH" sz="2400" b="1" dirty="0" smtClean="0"/>
                <a:t> </a:t>
              </a:r>
              <a:r>
                <a:rPr lang="de-CH" sz="2400" b="1" dirty="0" err="1" smtClean="0"/>
                <a:t>data</a:t>
              </a:r>
              <a:r>
                <a:rPr lang="de-CH" sz="2400" b="1" dirty="0" smtClean="0"/>
                <a:t> </a:t>
              </a:r>
              <a:r>
                <a:rPr lang="de-CH" sz="2400" b="1" dirty="0" err="1" smtClean="0"/>
                <a:t>sets</a:t>
              </a:r>
              <a:endParaRPr lang="en-US" sz="2400" b="1" dirty="0"/>
            </a:p>
          </p:txBody>
        </p:sp>
      </p:grpSp>
      <p:sp>
        <p:nvSpPr>
          <p:cNvPr id="140" name="Textfeld 139"/>
          <p:cNvSpPr txBox="1"/>
          <p:nvPr/>
        </p:nvSpPr>
        <p:spPr>
          <a:xfrm>
            <a:off x="16130939" y="31261974"/>
            <a:ext cx="8745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The </a:t>
            </a:r>
            <a:r>
              <a:rPr lang="en-US" sz="2400" dirty="0" smtClean="0"/>
              <a:t>degrading </a:t>
            </a:r>
            <a:r>
              <a:rPr lang="en-US" sz="2400" dirty="0" smtClean="0"/>
              <a:t>of the hail size distribution </a:t>
            </a:r>
            <a:r>
              <a:rPr lang="en-US" sz="2400" dirty="0"/>
              <a:t>by melting could </a:t>
            </a:r>
            <a:r>
              <a:rPr lang="en-US" sz="2400" dirty="0" smtClean="0"/>
              <a:t>be monitored </a:t>
            </a:r>
            <a:r>
              <a:rPr lang="en-US" sz="2400" dirty="0"/>
              <a:t>during 18.5 min by performing 5 </a:t>
            </a:r>
            <a:r>
              <a:rPr lang="en-US" sz="2400" dirty="0" smtClean="0"/>
              <a:t>consecutive drone-based photogrammetry flights, covering the soccer middle </a:t>
            </a:r>
            <a:r>
              <a:rPr lang="en-US" sz="2400" dirty="0" smtClean="0"/>
              <a:t>circle area. 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Melting rates approximation: </a:t>
            </a:r>
            <a:r>
              <a:rPr lang="en-US" sz="2400" dirty="0" smtClean="0">
                <a:solidFill>
                  <a:srgbClr val="FF0000"/>
                </a:solidFill>
              </a:rPr>
              <a:t>0.3–0.5 </a:t>
            </a:r>
            <a:r>
              <a:rPr lang="en-US" sz="2400" dirty="0">
                <a:solidFill>
                  <a:srgbClr val="FF0000"/>
                </a:solidFill>
              </a:rPr>
              <a:t>mm min</a:t>
            </a:r>
            <a:r>
              <a:rPr lang="en-US" sz="2400" baseline="30000" dirty="0">
                <a:solidFill>
                  <a:srgbClr val="FF0000"/>
                </a:solidFill>
              </a:rPr>
              <a:t>−</a:t>
            </a:r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de-CH" sz="2400" dirty="0" smtClean="0"/>
              <a:t>Ground </a:t>
            </a:r>
            <a:r>
              <a:rPr lang="de-CH" sz="2400" dirty="0" err="1" smtClean="0"/>
              <a:t>temperatures</a:t>
            </a:r>
            <a:r>
              <a:rPr lang="de-CH" sz="2400" dirty="0"/>
              <a:t> </a:t>
            </a:r>
            <a:r>
              <a:rPr lang="de-CH" sz="2400" dirty="0" err="1" smtClean="0"/>
              <a:t>between</a:t>
            </a:r>
            <a:r>
              <a:rPr lang="de-CH" sz="2400" dirty="0" smtClean="0"/>
              <a:t> 17°C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smtClean="0"/>
              <a:t>18°C.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de-CH" sz="2400" dirty="0" smtClean="0"/>
              <a:t>Air </a:t>
            </a:r>
            <a:r>
              <a:rPr lang="de-CH" sz="2400" dirty="0" err="1" smtClean="0"/>
              <a:t>temperatures</a:t>
            </a:r>
            <a:r>
              <a:rPr lang="de-CH" sz="2400" dirty="0" smtClean="0"/>
              <a:t> </a:t>
            </a:r>
            <a:r>
              <a:rPr lang="de-CH" sz="2400" dirty="0" err="1" smtClean="0"/>
              <a:t>between</a:t>
            </a:r>
            <a:r>
              <a:rPr lang="de-CH" sz="2400" dirty="0" smtClean="0"/>
              <a:t> 19°C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smtClean="0"/>
              <a:t>21°C.</a:t>
            </a:r>
            <a:endParaRPr lang="en-US" sz="2400" baseline="30000" dirty="0"/>
          </a:p>
          <a:p>
            <a:pPr>
              <a:spcAft>
                <a:spcPts val="1200"/>
              </a:spcAft>
            </a:pPr>
            <a:endParaRPr lang="de-CH" sz="2400" baseline="30000" dirty="0"/>
          </a:p>
        </p:txBody>
      </p:sp>
      <p:sp>
        <p:nvSpPr>
          <p:cNvPr id="141" name="Textfeld 140"/>
          <p:cNvSpPr txBox="1"/>
          <p:nvPr/>
        </p:nvSpPr>
        <p:spPr>
          <a:xfrm>
            <a:off x="20726400" y="18983307"/>
            <a:ext cx="81438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CH" sz="2400" b="1" dirty="0" err="1" smtClean="0"/>
              <a:t>Scores</a:t>
            </a:r>
            <a:r>
              <a:rPr lang="de-CH" sz="2400" b="1" dirty="0" smtClean="0"/>
              <a:t> on </a:t>
            </a:r>
            <a:r>
              <a:rPr lang="de-CH" sz="2400" b="1" dirty="0" err="1" smtClean="0"/>
              <a:t>training</a:t>
            </a:r>
            <a:r>
              <a:rPr lang="de-CH" sz="2400" b="1" dirty="0" smtClean="0"/>
              <a:t>, </a:t>
            </a:r>
            <a:r>
              <a:rPr lang="de-CH" sz="2400" b="1" dirty="0" err="1" smtClean="0"/>
              <a:t>validation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and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testing</a:t>
            </a:r>
            <a:endParaRPr lang="en-US" sz="2400" b="1" dirty="0"/>
          </a:p>
        </p:txBody>
      </p:sp>
      <p:sp>
        <p:nvSpPr>
          <p:cNvPr id="142" name="Textfeld 141"/>
          <p:cNvSpPr txBox="1"/>
          <p:nvPr/>
        </p:nvSpPr>
        <p:spPr>
          <a:xfrm>
            <a:off x="16130939" y="28346400"/>
            <a:ext cx="855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Soccer </a:t>
            </a:r>
            <a:r>
              <a:rPr lang="de-CH" sz="2400" b="1" dirty="0" err="1" smtClean="0"/>
              <a:t>middle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circle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photogrammetry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mapping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area</a:t>
            </a:r>
            <a:r>
              <a:rPr lang="de-CH" sz="2400" b="1" dirty="0" smtClean="0"/>
              <a:t>: 263 m</a:t>
            </a:r>
            <a:r>
              <a:rPr lang="de-CH" sz="2400" b="1" baseline="30000" dirty="0" smtClean="0"/>
              <a:t>2</a:t>
            </a:r>
            <a:r>
              <a:rPr lang="de-CH" sz="2400" b="1" dirty="0" smtClean="0"/>
              <a:t> </a:t>
            </a:r>
            <a:endParaRPr lang="en-US" sz="2400" b="1" dirty="0"/>
          </a:p>
        </p:txBody>
      </p:sp>
      <p:sp>
        <p:nvSpPr>
          <p:cNvPr id="143" name="Rechteck 142"/>
          <p:cNvSpPr/>
          <p:nvPr/>
        </p:nvSpPr>
        <p:spPr>
          <a:xfrm>
            <a:off x="8054451" y="31770521"/>
            <a:ext cx="2278250" cy="1220674"/>
          </a:xfrm>
          <a:prstGeom prst="rect">
            <a:avLst/>
          </a:prstGeom>
          <a:solidFill>
            <a:srgbClr val="0283AD"/>
          </a:solidFill>
          <a:ln>
            <a:solidFill>
              <a:srgbClr val="02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200" dirty="0" err="1" smtClean="0">
                <a:solidFill>
                  <a:schemeClr val="bg1"/>
                </a:solidFill>
              </a:rPr>
              <a:t>Probability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of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no</a:t>
            </a:r>
            <a:r>
              <a:rPr lang="de-CH" sz="1200" dirty="0" smtClean="0">
                <a:solidFill>
                  <a:schemeClr val="bg1"/>
                </a:solidFill>
              </a:rPr>
              <a:t>-hit </a:t>
            </a:r>
            <a:r>
              <a:rPr lang="de-CH" sz="1200" dirty="0" err="1" smtClean="0">
                <a:solidFill>
                  <a:schemeClr val="bg1"/>
                </a:solidFill>
              </a:rPr>
              <a:t>event</a:t>
            </a:r>
            <a:r>
              <a:rPr lang="de-CH" sz="1200" dirty="0" smtClean="0">
                <a:solidFill>
                  <a:schemeClr val="bg1"/>
                </a:solidFill>
              </a:rPr>
              <a:t>: 4.7 %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45 hailstones </a:t>
            </a:r>
            <a:r>
              <a:rPr lang="en-US" sz="1200" dirty="0">
                <a:solidFill>
                  <a:schemeClr val="bg1"/>
                </a:solidFill>
              </a:rPr>
              <a:t>&gt; </a:t>
            </a:r>
            <a:r>
              <a:rPr lang="en-US" sz="1200" dirty="0" smtClean="0">
                <a:solidFill>
                  <a:schemeClr val="bg1"/>
                </a:solidFill>
              </a:rPr>
              <a:t>30 mm (on </a:t>
            </a:r>
            <a:r>
              <a:rPr lang="en-US" sz="1200" dirty="0" err="1" smtClean="0">
                <a:solidFill>
                  <a:schemeClr val="bg1"/>
                </a:solidFill>
              </a:rPr>
              <a:t>orthophoto</a:t>
            </a:r>
            <a:r>
              <a:rPr lang="en-US" sz="1200" dirty="0" smtClean="0">
                <a:solidFill>
                  <a:schemeClr val="bg1"/>
                </a:solidFill>
              </a:rPr>
              <a:t>) </a:t>
            </a:r>
            <a:r>
              <a:rPr lang="en-US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P</a:t>
            </a:r>
            <a:r>
              <a:rPr lang="en-US" sz="1200" dirty="0" smtClean="0">
                <a:solidFill>
                  <a:schemeClr val="bg1"/>
                </a:solidFill>
              </a:rPr>
              <a:t>robability </a:t>
            </a:r>
            <a:r>
              <a:rPr lang="en-US" sz="1200" dirty="0">
                <a:solidFill>
                  <a:schemeClr val="bg1"/>
                </a:solidFill>
              </a:rPr>
              <a:t>for a sensor to record such a large hailstone is only </a:t>
            </a:r>
            <a:r>
              <a:rPr lang="en-US" sz="1200" dirty="0" smtClean="0">
                <a:solidFill>
                  <a:schemeClr val="bg1"/>
                </a:solidFill>
              </a:rPr>
              <a:t>0.3 %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8054451" y="31233522"/>
            <a:ext cx="227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10000 </a:t>
            </a:r>
            <a:r>
              <a:rPr lang="de-CH" sz="1400" b="1" dirty="0" err="1" smtClean="0"/>
              <a:t>virtual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sensors</a:t>
            </a:r>
            <a:r>
              <a:rPr lang="de-CH" sz="1400" b="1" dirty="0" smtClean="0"/>
              <a:t> on </a:t>
            </a:r>
            <a:r>
              <a:rPr lang="de-CH" sz="1400" b="1" dirty="0" err="1" smtClean="0"/>
              <a:t>orthophoto</a:t>
            </a:r>
            <a:endParaRPr lang="en-US" sz="1400" b="1" dirty="0"/>
          </a:p>
        </p:txBody>
      </p:sp>
      <p:sp>
        <p:nvSpPr>
          <p:cNvPr id="145" name="Textfeld 144"/>
          <p:cNvSpPr txBox="1"/>
          <p:nvPr/>
        </p:nvSpPr>
        <p:spPr>
          <a:xfrm>
            <a:off x="16130939" y="35019012"/>
            <a:ext cx="603056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combination of hail data from different applications (drone, </a:t>
            </a:r>
            <a:r>
              <a:rPr lang="en-US" sz="2400" dirty="0" smtClean="0"/>
              <a:t>hail sensor </a:t>
            </a:r>
            <a:r>
              <a:rPr lang="en-US" sz="2400" dirty="0"/>
              <a:t>and crowdsourced) that observe the same hail </a:t>
            </a:r>
            <a:r>
              <a:rPr lang="en-US" sz="2400" dirty="0" smtClean="0"/>
              <a:t>fall event improves </a:t>
            </a:r>
            <a:r>
              <a:rPr lang="en-US" sz="2400" dirty="0"/>
              <a:t>the reconstruction of the complete HSD of such an event and also helps to frame the individual </a:t>
            </a:r>
            <a:r>
              <a:rPr lang="en-US" sz="2400" dirty="0" smtClean="0"/>
              <a:t>limitations.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46" name="Grafik 14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35" y="34898428"/>
            <a:ext cx="7222487" cy="2685943"/>
          </a:xfrm>
          <a:prstGeom prst="rect">
            <a:avLst/>
          </a:prstGeom>
        </p:spPr>
      </p:pic>
      <p:grpSp>
        <p:nvGrpSpPr>
          <p:cNvPr id="147" name="Gruppieren 146"/>
          <p:cNvGrpSpPr>
            <a:grpSpLocks noChangeAspect="1"/>
          </p:cNvGrpSpPr>
          <p:nvPr/>
        </p:nvGrpSpPr>
        <p:grpSpPr>
          <a:xfrm>
            <a:off x="16492285" y="24379619"/>
            <a:ext cx="3531125" cy="2149738"/>
            <a:chOff x="6383001" y="3203010"/>
            <a:chExt cx="2531425" cy="1541124"/>
          </a:xfrm>
        </p:grpSpPr>
        <p:pic>
          <p:nvPicPr>
            <p:cNvPr id="148" name="Grafik 147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001" y="3353701"/>
              <a:ext cx="1158352" cy="1158352"/>
            </a:xfrm>
            <a:prstGeom prst="rect">
              <a:avLst/>
            </a:prstGeom>
          </p:spPr>
        </p:pic>
        <p:pic>
          <p:nvPicPr>
            <p:cNvPr id="149" name="Grafik 148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548" y="3353701"/>
              <a:ext cx="1186878" cy="1182105"/>
            </a:xfrm>
            <a:prstGeom prst="rect">
              <a:avLst/>
            </a:prstGeom>
          </p:spPr>
        </p:pic>
        <p:sp>
          <p:nvSpPr>
            <p:cNvPr id="150" name="Rechteck 149"/>
            <p:cNvSpPr/>
            <p:nvPr/>
          </p:nvSpPr>
          <p:spPr bwMode="auto">
            <a:xfrm>
              <a:off x="6383001" y="3203010"/>
              <a:ext cx="1159969" cy="150691"/>
            </a:xfrm>
            <a:prstGeom prst="rect">
              <a:avLst/>
            </a:prstGeom>
            <a:solidFill>
              <a:srgbClr val="C8C8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Example</a:t>
              </a:r>
              <a:r>
                <a:rPr kumimoji="0" lang="de-CH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CH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validation</a:t>
              </a:r>
              <a:r>
                <a:rPr kumimoji="0" lang="de-CH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CH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tile</a:t>
              </a:r>
              <a:endPara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hteck 150"/>
            <p:cNvSpPr/>
            <p:nvPr/>
          </p:nvSpPr>
          <p:spPr bwMode="auto">
            <a:xfrm>
              <a:off x="7750694" y="3204738"/>
              <a:ext cx="1159969" cy="150691"/>
            </a:xfrm>
            <a:prstGeom prst="rect">
              <a:avLst/>
            </a:prstGeom>
            <a:solidFill>
              <a:srgbClr val="C8C8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Model</a:t>
              </a:r>
              <a:r>
                <a:rPr kumimoji="0" lang="de-CH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CH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prediction</a:t>
              </a:r>
              <a:endParaRPr kumimoji="0" lang="de-CH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Pfeil nach links und rechts 151"/>
            <p:cNvSpPr/>
            <p:nvPr/>
          </p:nvSpPr>
          <p:spPr bwMode="auto">
            <a:xfrm>
              <a:off x="6383001" y="4523028"/>
              <a:ext cx="1158352" cy="221106"/>
            </a:xfrm>
            <a:prstGeom prst="leftRight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75 cm</a:t>
              </a:r>
              <a:endParaRPr kumimoji="0" lang="de-CH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3" name="Rechteck 152"/>
            <p:cNvSpPr/>
            <p:nvPr/>
          </p:nvSpPr>
          <p:spPr bwMode="auto">
            <a:xfrm>
              <a:off x="6770669" y="3509685"/>
              <a:ext cx="764615" cy="42746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Sensor </a:t>
              </a:r>
              <a:r>
                <a:rPr kumimoji="0" lang="de-DE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area</a:t>
              </a:r>
              <a:r>
                <a:rPr kumimoji="0" 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: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0.2 m</a:t>
              </a:r>
              <a:r>
                <a:rPr kumimoji="0" lang="de-DE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de-CH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0" y="20015942"/>
            <a:ext cx="8537101" cy="6584282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21316175" y="6692976"/>
            <a:ext cx="2871881" cy="1269195"/>
          </a:xfrm>
          <a:prstGeom prst="cloudCallout">
            <a:avLst>
              <a:gd name="adj1" fmla="val -70515"/>
              <a:gd name="adj2" fmla="val 12500"/>
            </a:avLst>
          </a:prstGeom>
          <a:solidFill>
            <a:schemeClr val="bg1"/>
          </a:solidFill>
          <a:ln w="25400">
            <a:solidFill>
              <a:srgbClr val="02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 smtClean="0">
                <a:solidFill>
                  <a:schemeClr val="tx1"/>
                </a:solidFill>
              </a:rPr>
              <a:t>DJI Matrice 300RTK</a:t>
            </a:r>
            <a:endParaRPr lang="en-US" sz="1200" b="1" dirty="0" smtClean="0"/>
          </a:p>
          <a:p>
            <a:pPr algn="ctr"/>
            <a:r>
              <a:rPr lang="de-CH" sz="1200" dirty="0" smtClean="0">
                <a:solidFill>
                  <a:schemeClr val="tx1"/>
                </a:solidFill>
              </a:rPr>
              <a:t>Flight </a:t>
            </a:r>
            <a:r>
              <a:rPr lang="de-CH" sz="1200" dirty="0" err="1" smtClean="0">
                <a:solidFill>
                  <a:schemeClr val="tx1"/>
                </a:solidFill>
              </a:rPr>
              <a:t>altitude</a:t>
            </a:r>
            <a:r>
              <a:rPr lang="de-CH" sz="1200" dirty="0" smtClean="0">
                <a:solidFill>
                  <a:schemeClr val="tx1"/>
                </a:solidFill>
              </a:rPr>
              <a:t>: </a:t>
            </a:r>
            <a:r>
              <a:rPr lang="de-CH" sz="1200" dirty="0" smtClean="0">
                <a:solidFill>
                  <a:schemeClr val="tx1"/>
                </a:solidFill>
              </a:rPr>
              <a:t>12 </a:t>
            </a:r>
            <a:r>
              <a:rPr lang="de-CH" sz="1200" dirty="0" smtClean="0">
                <a:solidFill>
                  <a:schemeClr val="tx1"/>
                </a:solidFill>
              </a:rPr>
              <a:t>m (a. g.)</a:t>
            </a:r>
          </a:p>
          <a:p>
            <a:pPr algn="ctr"/>
            <a:r>
              <a:rPr lang="de-CH" sz="1200" dirty="0" smtClean="0">
                <a:solidFill>
                  <a:schemeClr val="tx1"/>
                </a:solidFill>
              </a:rPr>
              <a:t>GSD: 1.5 mm/</a:t>
            </a:r>
            <a:r>
              <a:rPr lang="de-CH" sz="1200" dirty="0" err="1" smtClean="0">
                <a:solidFill>
                  <a:schemeClr val="tx1"/>
                </a:solidFill>
              </a:rPr>
              <a:t>px</a:t>
            </a:r>
            <a:endParaRPr lang="de-CH" sz="1200" dirty="0" smtClean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122" y="5158747"/>
            <a:ext cx="1972666" cy="24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4022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1059</Words>
  <Application>Microsoft Office PowerPoint</Application>
  <PresentationFormat>Benutzerdefiniert</PresentationFormat>
  <Paragraphs>120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Arial Nova</vt:lpstr>
      <vt:lpstr>Calibri</vt:lpstr>
      <vt:lpstr>Calibri Light</vt:lpstr>
      <vt:lpstr>Montserrat</vt:lpstr>
      <vt:lpstr>Poppins</vt:lpstr>
      <vt:lpstr>Wingdings</vt:lpstr>
      <vt:lpstr>Benutzerdefiniertes Design</vt:lpstr>
      <vt:lpstr>PowerPoint-Präsentation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Lainer Martin</dc:creator>
  <cp:lastModifiedBy>Lainer Martin</cp:lastModifiedBy>
  <cp:revision>127</cp:revision>
  <cp:lastPrinted>2023-05-05T07:46:24Z</cp:lastPrinted>
  <dcterms:created xsi:type="dcterms:W3CDTF">2022-05-24T14:20:12Z</dcterms:created>
  <dcterms:modified xsi:type="dcterms:W3CDTF">2023-05-05T07:47:21Z</dcterms:modified>
</cp:coreProperties>
</file>