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55" r:id="rId2"/>
    <p:sldId id="969" r:id="rId3"/>
    <p:sldId id="886" r:id="rId4"/>
    <p:sldId id="887" r:id="rId5"/>
    <p:sldId id="286" r:id="rId6"/>
    <p:sldId id="888" r:id="rId7"/>
    <p:sldId id="869" r:id="rId8"/>
    <p:sldId id="880" r:id="rId9"/>
    <p:sldId id="893" r:id="rId10"/>
    <p:sldId id="901" r:id="rId11"/>
    <p:sldId id="903" r:id="rId12"/>
    <p:sldId id="925" r:id="rId13"/>
    <p:sldId id="926" r:id="rId14"/>
    <p:sldId id="967" r:id="rId15"/>
    <p:sldId id="965" r:id="rId16"/>
    <p:sldId id="923" r:id="rId17"/>
    <p:sldId id="971" r:id="rId18"/>
    <p:sldId id="972" r:id="rId19"/>
    <p:sldId id="970" r:id="rId20"/>
    <p:sldId id="968" r:id="rId21"/>
    <p:sldId id="870" r:id="rId22"/>
    <p:sldId id="873" r:id="rId23"/>
    <p:sldId id="874" r:id="rId24"/>
    <p:sldId id="875" r:id="rId25"/>
    <p:sldId id="895" r:id="rId26"/>
    <p:sldId id="896" r:id="rId27"/>
    <p:sldId id="904" r:id="rId28"/>
    <p:sldId id="909" r:id="rId29"/>
    <p:sldId id="910" r:id="rId30"/>
    <p:sldId id="882" r:id="rId31"/>
    <p:sldId id="270" r:id="rId32"/>
    <p:sldId id="878" r:id="rId33"/>
    <p:sldId id="879" r:id="rId34"/>
    <p:sldId id="359" r:id="rId35"/>
    <p:sldId id="368" r:id="rId36"/>
    <p:sldId id="372" r:id="rId37"/>
    <p:sldId id="371" r:id="rId38"/>
    <p:sldId id="366" r:id="rId39"/>
    <p:sldId id="373" r:id="rId40"/>
    <p:sldId id="3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38A91-D26E-CE2A-ED38-3A17D4044673}" name="Hill,Aaron" initials="H" userId="S::hilla@colostate.edu::c7705fe7-1447-494c-85b4-609458aa839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E1"/>
    <a:srgbClr val="FF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8"/>
    <p:restoredTop sz="94668"/>
  </p:normalViewPr>
  <p:slideViewPr>
    <p:cSldViewPr snapToGrid="0" snapToObjects="1">
      <p:cViewPr varScale="1">
        <p:scale>
          <a:sx n="105" d="100"/>
          <a:sy n="105" d="100"/>
        </p:scale>
        <p:origin x="656"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CAEC6-9CDD-B946-8F7D-B12C47C9389F}" type="datetimeFigureOut">
              <a:rPr lang="en-US" smtClean="0"/>
              <a:t>5/10/23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70150-3873-084E-A222-315BDD4EFD92}" type="slidenum">
              <a:rPr lang="en-US" smtClean="0"/>
              <a:t>‹#›</a:t>
            </a:fld>
            <a:endParaRPr lang="en-US"/>
          </a:p>
        </p:txBody>
      </p:sp>
    </p:spTree>
    <p:extLst>
      <p:ext uri="{BB962C8B-B14F-4D97-AF65-F5344CB8AC3E}">
        <p14:creationId xmlns:p14="http://schemas.microsoft.com/office/powerpoint/2010/main" val="304107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 is becoming more prevalent in weather forecasting as an alternative means to leverage the numerous and vast datasets that dynamical models produce</a:t>
            </a:r>
          </a:p>
          <a:p>
            <a:r>
              <a:rPr lang="en-US" dirty="0"/>
              <a:t>As one example, there are now (that we know of) three separate ML systems that forecast severe weather by emulating Storm Prediction Center outlooks </a:t>
            </a:r>
          </a:p>
          <a:p>
            <a:r>
              <a:rPr lang="en-US" dirty="0"/>
              <a:t>These are based on the HREF, HRRR, and GEFS (</a:t>
            </a:r>
            <a:r>
              <a:rPr lang="en-US" dirty="0" err="1"/>
              <a:t>loken</a:t>
            </a:r>
            <a:r>
              <a:rPr lang="en-US" dirty="0"/>
              <a:t>, </a:t>
            </a:r>
            <a:r>
              <a:rPr lang="en-US" dirty="0" err="1"/>
              <a:t>Sobash</a:t>
            </a:r>
            <a:r>
              <a:rPr lang="en-US" dirty="0"/>
              <a:t>, Hill)</a:t>
            </a:r>
          </a:p>
          <a:p>
            <a:endParaRPr lang="en-US" dirty="0"/>
          </a:p>
        </p:txBody>
      </p:sp>
      <p:sp>
        <p:nvSpPr>
          <p:cNvPr id="4" name="Slide Number Placeholder 3"/>
          <p:cNvSpPr>
            <a:spLocks noGrp="1"/>
          </p:cNvSpPr>
          <p:nvPr>
            <p:ph type="sldNum" sz="quarter" idx="5"/>
          </p:nvPr>
        </p:nvSpPr>
        <p:spPr/>
        <p:txBody>
          <a:bodyPr/>
          <a:lstStyle/>
          <a:p>
            <a:fld id="{1654FB14-25DC-FC4A-8F68-8C57F37DBEA3}" type="slidenum">
              <a:rPr lang="en-US" smtClean="0"/>
              <a:t>2</a:t>
            </a:fld>
            <a:endParaRPr lang="en-US"/>
          </a:p>
        </p:txBody>
      </p:sp>
    </p:spTree>
    <p:extLst>
      <p:ext uri="{BB962C8B-B14F-4D97-AF65-F5344CB8AC3E}">
        <p14:creationId xmlns:p14="http://schemas.microsoft.com/office/powerpoint/2010/main" val="246069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these types of systems are being pursued is the operational benefit that might be incurred</a:t>
            </a:r>
          </a:p>
          <a:p>
            <a:r>
              <a:rPr lang="en-US" dirty="0"/>
              <a:t>In Hill et al. 2020, SPC outlooks and RF-based forecasts of severe weather (individual hazards as well as aggregate hazards) were evaluated against one another. </a:t>
            </a:r>
          </a:p>
          <a:p>
            <a:r>
              <a:rPr lang="en-US" dirty="0"/>
              <a:t>One important outcome of that work was that a combination of SPC and RF outlooks (i.e., blend) often outperformed either individual component</a:t>
            </a:r>
          </a:p>
          <a:p>
            <a:pPr lvl="1"/>
            <a:r>
              <a:rPr lang="en-US" dirty="0"/>
              <a:t>In other words, the incorporation (in our example a statistical manner) of ML-based guidance was improving upon the human forecasts</a:t>
            </a:r>
          </a:p>
          <a:p>
            <a:r>
              <a:rPr lang="en-US" dirty="0"/>
              <a:t>One additional outcome, that motivates the rest of this presentation, is the benefit was that was seen beyond day 1</a:t>
            </a:r>
          </a:p>
          <a:p>
            <a:pPr lvl="1"/>
            <a:r>
              <a:rPr lang="en-US" dirty="0"/>
              <a:t>ML forecasts (and the blends) were improved at days 2 and 3 over SPC outlooks</a:t>
            </a:r>
          </a:p>
          <a:p>
            <a:endParaRPr lang="en-US" dirty="0"/>
          </a:p>
        </p:txBody>
      </p:sp>
      <p:sp>
        <p:nvSpPr>
          <p:cNvPr id="4" name="Slide Number Placeholder 3"/>
          <p:cNvSpPr>
            <a:spLocks noGrp="1"/>
          </p:cNvSpPr>
          <p:nvPr>
            <p:ph type="sldNum" sz="quarter" idx="5"/>
          </p:nvPr>
        </p:nvSpPr>
        <p:spPr/>
        <p:txBody>
          <a:bodyPr/>
          <a:lstStyle/>
          <a:p>
            <a:fld id="{1654FB14-25DC-FC4A-8F68-8C57F37DBEA3}" type="slidenum">
              <a:rPr lang="en-US" smtClean="0"/>
              <a:t>3</a:t>
            </a:fld>
            <a:endParaRPr lang="en-US"/>
          </a:p>
        </p:txBody>
      </p:sp>
    </p:spTree>
    <p:extLst>
      <p:ext uri="{BB962C8B-B14F-4D97-AF65-F5344CB8AC3E}">
        <p14:creationId xmlns:p14="http://schemas.microsoft.com/office/powerpoint/2010/main" val="4199616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f25361f52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f25361f52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3D30-836D-A84C-A3ED-D2B406E4E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DEA39-CA1D-A346-8715-0C5D5FB76B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E1D32-230F-2A4C-8B51-E9340A94A8FA}"/>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5" name="Footer Placeholder 4">
            <a:extLst>
              <a:ext uri="{FF2B5EF4-FFF2-40B4-BE49-F238E27FC236}">
                <a16:creationId xmlns:a16="http://schemas.microsoft.com/office/drawing/2014/main" id="{818F601D-0E83-F240-9F7F-5C57B5F87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9CEA5-B530-0E47-BD03-ADED823B12F2}"/>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47209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87D0-E9C1-264E-9593-8FCBF181B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9B352D-0CEB-2A4C-A128-83A27DE598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E2334-00A0-5347-88C9-E8F17EC13DE3}"/>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5" name="Footer Placeholder 4">
            <a:extLst>
              <a:ext uri="{FF2B5EF4-FFF2-40B4-BE49-F238E27FC236}">
                <a16:creationId xmlns:a16="http://schemas.microsoft.com/office/drawing/2014/main" id="{0D1E3C33-6CF8-1E4D-A344-8C6CE5D88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7B72D-5030-8F4F-8B7C-40028099FBAD}"/>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26239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838E4-83C2-0D48-91B3-D31BC566AA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BA462-BFB5-444D-B098-2BB831080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6EED1-9245-6747-AC56-0FE0B6724187}"/>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5" name="Footer Placeholder 4">
            <a:extLst>
              <a:ext uri="{FF2B5EF4-FFF2-40B4-BE49-F238E27FC236}">
                <a16:creationId xmlns:a16="http://schemas.microsoft.com/office/drawing/2014/main" id="{F79B2204-523C-9F4F-B737-4E7DCA02F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77034-9EBB-8F49-AD45-B2873980443A}"/>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67252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9DDD-DD3E-6443-A4E3-89F179DDA1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413A8-675A-574C-BA28-89F382A2B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36A8C-896E-064B-9533-A5F2C4A4CE04}"/>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5" name="Footer Placeholder 4">
            <a:extLst>
              <a:ext uri="{FF2B5EF4-FFF2-40B4-BE49-F238E27FC236}">
                <a16:creationId xmlns:a16="http://schemas.microsoft.com/office/drawing/2014/main" id="{2923A886-ED7F-904A-812D-CA7608466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98019-E2E2-734F-8AC0-7DD79B7377FD}"/>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258588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E15B2-6F5A-2F40-8D00-4468D9E1F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F84A28-01D8-9943-908C-9B2A256387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6FEEA4-CE25-E148-B9EC-BECFAE4C2976}"/>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5" name="Footer Placeholder 4">
            <a:extLst>
              <a:ext uri="{FF2B5EF4-FFF2-40B4-BE49-F238E27FC236}">
                <a16:creationId xmlns:a16="http://schemas.microsoft.com/office/drawing/2014/main" id="{C4F3ABDF-94D6-E344-9DA9-F524F6E62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00747-00D5-4242-ABEE-67A168F0D506}"/>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28687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D8BF-D90F-BD42-BE51-EEF7AF658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3824A-4ED4-2C4D-B231-0E7089D30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144E2C-01C8-3049-AA9E-3CCE73054E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184F82-A06D-8242-8DFB-83E20139A7AE}"/>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6" name="Footer Placeholder 5">
            <a:extLst>
              <a:ext uri="{FF2B5EF4-FFF2-40B4-BE49-F238E27FC236}">
                <a16:creationId xmlns:a16="http://schemas.microsoft.com/office/drawing/2014/main" id="{D34C0BAE-A3A1-C546-BF51-C225049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723E5-A7AF-C147-8BB4-2EBCA9665FB6}"/>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296061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8235-82A6-D549-AB07-55FCA0519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C460A5-4EBE-904A-B2FC-C60AE25652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9D2771-EDE2-7A45-B5DB-0FE3F1944B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4D9B5B-17F9-C94F-9FEC-C919B68DB6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C7EE1-708C-C344-A91F-A16B30BAE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D16652-345C-5C40-8BB7-1F81F4368592}"/>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8" name="Footer Placeholder 7">
            <a:extLst>
              <a:ext uri="{FF2B5EF4-FFF2-40B4-BE49-F238E27FC236}">
                <a16:creationId xmlns:a16="http://schemas.microsoft.com/office/drawing/2014/main" id="{907D20A6-9644-244F-98BD-42F8024AE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F15755-41A7-1045-B1D6-C8AF404E3F75}"/>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3797014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B3BC-0407-CE4A-8B75-33BB2984D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CEE8FD-8EF0-DD4C-8DB9-5F9E5A04CEEE}"/>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4" name="Footer Placeholder 3">
            <a:extLst>
              <a:ext uri="{FF2B5EF4-FFF2-40B4-BE49-F238E27FC236}">
                <a16:creationId xmlns:a16="http://schemas.microsoft.com/office/drawing/2014/main" id="{4A6AC915-3325-0443-8E91-09F0CFC67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370F1-DD6E-F648-B77F-9AB6BE83584B}"/>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214742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1D96F-89AC-8A4D-A0AE-F4BDE77F5F73}"/>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3" name="Footer Placeholder 2">
            <a:extLst>
              <a:ext uri="{FF2B5EF4-FFF2-40B4-BE49-F238E27FC236}">
                <a16:creationId xmlns:a16="http://schemas.microsoft.com/office/drawing/2014/main" id="{1A0D16EA-1207-2742-A5BB-BC097A7AB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04C87B-FF26-BF4F-A2DF-CAAE038366D4}"/>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3489579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FA71-750B-CE47-912C-8ABB8B546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BB092E-C9B8-3C4C-BA7E-95A80973E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46219-5DB4-7B46-BCFF-6AC75C21E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DB15D-97F6-FB47-B02D-48144F605241}"/>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6" name="Footer Placeholder 5">
            <a:extLst>
              <a:ext uri="{FF2B5EF4-FFF2-40B4-BE49-F238E27FC236}">
                <a16:creationId xmlns:a16="http://schemas.microsoft.com/office/drawing/2014/main" id="{14ADBD65-DB23-7846-A87F-24849FEAE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9EF69-3CB4-C547-8880-F6E75EF42A3D}"/>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364127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D476-78DC-BF47-AD53-3B416233B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ED88F-3453-3F4D-A32C-851ECCEA1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579AFC-157D-2646-8F4A-CB2F0568E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B01EF-6986-B243-9F74-C46B059442ED}"/>
              </a:ext>
            </a:extLst>
          </p:cNvPr>
          <p:cNvSpPr>
            <a:spLocks noGrp="1"/>
          </p:cNvSpPr>
          <p:nvPr>
            <p:ph type="dt" sz="half" idx="10"/>
          </p:nvPr>
        </p:nvSpPr>
        <p:spPr/>
        <p:txBody>
          <a:bodyPr/>
          <a:lstStyle/>
          <a:p>
            <a:fld id="{B88F437A-1E12-2E46-BF13-258E80E2008A}" type="datetimeFigureOut">
              <a:rPr lang="en-US" smtClean="0"/>
              <a:t>5/10/23</a:t>
            </a:fld>
            <a:endParaRPr lang="en-US"/>
          </a:p>
        </p:txBody>
      </p:sp>
      <p:sp>
        <p:nvSpPr>
          <p:cNvPr id="6" name="Footer Placeholder 5">
            <a:extLst>
              <a:ext uri="{FF2B5EF4-FFF2-40B4-BE49-F238E27FC236}">
                <a16:creationId xmlns:a16="http://schemas.microsoft.com/office/drawing/2014/main" id="{039FC97E-6147-7D4D-8649-76EEBB707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B69AC-B94C-6F48-8C54-B08DE1CAE355}"/>
              </a:ext>
            </a:extLst>
          </p:cNvPr>
          <p:cNvSpPr>
            <a:spLocks noGrp="1"/>
          </p:cNvSpPr>
          <p:nvPr>
            <p:ph type="sldNum" sz="quarter" idx="12"/>
          </p:nvPr>
        </p:nvSpPr>
        <p:spPr/>
        <p:txBody>
          <a:bodyPr/>
          <a:lstStyle/>
          <a:p>
            <a:fld id="{310B25F3-BAA0-2E4D-B660-27975D2E3199}" type="slidenum">
              <a:rPr lang="en-US" smtClean="0"/>
              <a:t>‹#›</a:t>
            </a:fld>
            <a:endParaRPr lang="en-US"/>
          </a:p>
        </p:txBody>
      </p:sp>
    </p:spTree>
    <p:extLst>
      <p:ext uri="{BB962C8B-B14F-4D97-AF65-F5344CB8AC3E}">
        <p14:creationId xmlns:p14="http://schemas.microsoft.com/office/powerpoint/2010/main" val="229525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512"/>
            <a:lum/>
          </a:blip>
          <a:srcRect/>
          <a:stretch>
            <a:fillRect l="-13000" r="-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CA976-C198-094F-BE82-B877E70C6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725432-80C1-2F49-9572-74AA7EFAD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95B59-CDB9-5847-8991-87C4E889E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F437A-1E12-2E46-BF13-258E80E2008A}" type="datetimeFigureOut">
              <a:rPr lang="en-US" smtClean="0"/>
              <a:t>5/10/23</a:t>
            </a:fld>
            <a:endParaRPr lang="en-US"/>
          </a:p>
        </p:txBody>
      </p:sp>
      <p:sp>
        <p:nvSpPr>
          <p:cNvPr id="5" name="Footer Placeholder 4">
            <a:extLst>
              <a:ext uri="{FF2B5EF4-FFF2-40B4-BE49-F238E27FC236}">
                <a16:creationId xmlns:a16="http://schemas.microsoft.com/office/drawing/2014/main" id="{C2BE7E02-92EF-C74D-95C3-B6EAF37070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8537BD-4C97-644A-BDE4-1778D27AAC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B25F3-BAA0-2E4D-B660-27975D2E3199}" type="slidenum">
              <a:rPr lang="en-US" smtClean="0"/>
              <a:t>‹#›</a:t>
            </a:fld>
            <a:endParaRPr lang="en-US"/>
          </a:p>
        </p:txBody>
      </p:sp>
    </p:spTree>
    <p:extLst>
      <p:ext uri="{BB962C8B-B14F-4D97-AF65-F5344CB8AC3E}">
        <p14:creationId xmlns:p14="http://schemas.microsoft.com/office/powerpoint/2010/main" val="376027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mailto:aaron.hill@colostate.edu" TargetMode="External"/><Relationship Id="rId2" Type="http://schemas.openxmlformats.org/officeDocument/2006/relationships/hyperlink" Target="mailto:russ.schumacher@colostate.edu"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chumacher.atmos.colostate.edu/hilla/csu_ml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mailto:aaron.hill@colostate.edu" TargetMode="External"/><Relationship Id="rId2" Type="http://schemas.openxmlformats.org/officeDocument/2006/relationships/hyperlink" Target="mailto:russ.schumacher@colostate.edu"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chumacher.atmos.colostate.edu/hilla/csu_ml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hwt.nssl.noaa.gov/sfe/2022/docs/HWT_SFE_2022_Prelim_Findings_FINAL.pdf"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wt.nssl.noaa.gov/sfe/2022/docs/HWT_SFE_2022_Prelim_Findings_FINAL.pdf"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s://hwt.nssl.noaa.gov/sfe_viewer/2021/outlook_verification/"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nam10.safelinks.protection.outlook.com/?url=https%3A%2F%2Fhwt.nssl.noaa.gov%2Fsfe%2F2021%2Fdocs%2FHWT_SFE_2021_Prelim_Findings_FINAL.pdf&amp;data=04%7C01%7Cruss.schumacher%40colostate.edu%7C1d1edf98ec574fee80dd08d96e1cbea7%7Cafb58802ff7a4bb1ab21367ff2ecfc8b%7C0%7C0%7C637661892722938581%7CUnknown%7CTWFpbGZsb3d8eyJWIjoiMC4wLjAwMDAiLCJQIjoiV2luMzIiLCJBTiI6Ik1haWwiLCJXVCI6Mn0%3D%7C1000&amp;sdata=jNGmMDIrZ45tbEVomOl7AOafq84u8PK38iEeMGQDNAU%3D&amp;reserved=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hyperlink" Target="mailto:aaron.hill@colostate.ed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mailto:aaron.hill@colostate.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aaron.hill@colostate.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2540-1E1F-CD4B-B252-7DCAB7B54E9A}"/>
              </a:ext>
            </a:extLst>
          </p:cNvPr>
          <p:cNvSpPr>
            <a:spLocks noGrp="1"/>
          </p:cNvSpPr>
          <p:nvPr>
            <p:ph type="ctrTitle"/>
          </p:nvPr>
        </p:nvSpPr>
        <p:spPr>
          <a:xfrm>
            <a:off x="336884" y="-204334"/>
            <a:ext cx="9689984" cy="2387600"/>
          </a:xfrm>
        </p:spPr>
        <p:txBody>
          <a:bodyPr>
            <a:normAutofit/>
          </a:bodyPr>
          <a:lstStyle/>
          <a:p>
            <a:pPr algn="l"/>
            <a:r>
              <a:rPr lang="en-US" sz="4400" dirty="0"/>
              <a:t>Predictions of Severe Weather with Random Forests and the Global Ensemble Forecast System</a:t>
            </a:r>
          </a:p>
        </p:txBody>
      </p:sp>
      <p:sp>
        <p:nvSpPr>
          <p:cNvPr id="4" name="Subtitle 2">
            <a:extLst>
              <a:ext uri="{FF2B5EF4-FFF2-40B4-BE49-F238E27FC236}">
                <a16:creationId xmlns:a16="http://schemas.microsoft.com/office/drawing/2014/main" id="{7672BDF1-E805-7F49-97A3-D4A4CF51DA0E}"/>
              </a:ext>
            </a:extLst>
          </p:cNvPr>
          <p:cNvSpPr>
            <a:spLocks noGrp="1"/>
          </p:cNvSpPr>
          <p:nvPr>
            <p:ph type="subTitle" idx="1"/>
          </p:nvPr>
        </p:nvSpPr>
        <p:spPr>
          <a:xfrm>
            <a:off x="336884" y="2196882"/>
            <a:ext cx="9689984" cy="1655762"/>
          </a:xfrm>
        </p:spPr>
        <p:txBody>
          <a:bodyPr>
            <a:normAutofit/>
          </a:bodyPr>
          <a:lstStyle/>
          <a:p>
            <a:pPr algn="l"/>
            <a:r>
              <a:rPr lang="en-US" dirty="0"/>
              <a:t>Aaron J. Hill and Russ S. Schumacher</a:t>
            </a:r>
          </a:p>
          <a:p>
            <a:pPr algn="l"/>
            <a:r>
              <a:rPr lang="en-US" dirty="0"/>
              <a:t>Colorado State University</a:t>
            </a:r>
          </a:p>
          <a:p>
            <a:pPr algn="l"/>
            <a:endParaRPr lang="en-US" dirty="0"/>
          </a:p>
        </p:txBody>
      </p:sp>
      <p:pic>
        <p:nvPicPr>
          <p:cNvPr id="5" name="Picture 4" descr="A close up of a sign&#10;&#10;Description automatically generated">
            <a:extLst>
              <a:ext uri="{FF2B5EF4-FFF2-40B4-BE49-F238E27FC236}">
                <a16:creationId xmlns:a16="http://schemas.microsoft.com/office/drawing/2014/main" id="{DA157ABA-2E0B-E242-9B8E-1191003E1B8C}"/>
              </a:ext>
            </a:extLst>
          </p:cNvPr>
          <p:cNvPicPr>
            <a:picLocks noChangeAspect="1"/>
          </p:cNvPicPr>
          <p:nvPr/>
        </p:nvPicPr>
        <p:blipFill>
          <a:blip r:embed="rId2"/>
          <a:stretch>
            <a:fillRect/>
          </a:stretch>
        </p:blipFill>
        <p:spPr>
          <a:xfrm>
            <a:off x="9577209" y="3337751"/>
            <a:ext cx="2270609" cy="3164114"/>
          </a:xfrm>
          <a:prstGeom prst="rect">
            <a:avLst/>
          </a:prstGeom>
        </p:spPr>
      </p:pic>
      <p:pic>
        <p:nvPicPr>
          <p:cNvPr id="6" name="Picture 5" descr="A close up of a logo&#10;&#10;Description automatically generated">
            <a:extLst>
              <a:ext uri="{FF2B5EF4-FFF2-40B4-BE49-F238E27FC236}">
                <a16:creationId xmlns:a16="http://schemas.microsoft.com/office/drawing/2014/main" id="{2EDCF17F-97ED-F346-B554-424ABFCB9703}"/>
              </a:ext>
            </a:extLst>
          </p:cNvPr>
          <p:cNvPicPr>
            <a:picLocks noChangeAspect="1"/>
          </p:cNvPicPr>
          <p:nvPr/>
        </p:nvPicPr>
        <p:blipFill>
          <a:blip r:embed="rId3"/>
          <a:stretch>
            <a:fillRect/>
          </a:stretch>
        </p:blipFill>
        <p:spPr>
          <a:xfrm>
            <a:off x="7015204" y="3852644"/>
            <a:ext cx="2133599" cy="2133599"/>
          </a:xfrm>
          <a:prstGeom prst="rect">
            <a:avLst/>
          </a:prstGeom>
        </p:spPr>
      </p:pic>
      <p:sp>
        <p:nvSpPr>
          <p:cNvPr id="7" name="Rectangle 6">
            <a:extLst>
              <a:ext uri="{FF2B5EF4-FFF2-40B4-BE49-F238E27FC236}">
                <a16:creationId xmlns:a16="http://schemas.microsoft.com/office/drawing/2014/main" id="{5AEBE0C4-7FF1-C64F-BF3D-3752D05B4E74}"/>
              </a:ext>
            </a:extLst>
          </p:cNvPr>
          <p:cNvSpPr/>
          <p:nvPr/>
        </p:nvSpPr>
        <p:spPr>
          <a:xfrm>
            <a:off x="336884" y="6128688"/>
            <a:ext cx="5051980" cy="523220"/>
          </a:xfrm>
          <a:prstGeom prst="rect">
            <a:avLst/>
          </a:prstGeom>
        </p:spPr>
        <p:txBody>
          <a:bodyPr wrap="square">
            <a:spAutoFit/>
          </a:bodyPr>
          <a:lstStyle/>
          <a:p>
            <a:r>
              <a:rPr lang="en-US" sz="1400" dirty="0"/>
              <a:t>2023 European Conference on Severe Storms Bucharest, Romania</a:t>
            </a:r>
          </a:p>
          <a:p>
            <a:r>
              <a:rPr lang="en-US" sz="1400" dirty="0"/>
              <a:t>10 May 2023</a:t>
            </a:r>
          </a:p>
        </p:txBody>
      </p:sp>
      <p:sp>
        <p:nvSpPr>
          <p:cNvPr id="8" name="TextBox 7">
            <a:extLst>
              <a:ext uri="{FF2B5EF4-FFF2-40B4-BE49-F238E27FC236}">
                <a16:creationId xmlns:a16="http://schemas.microsoft.com/office/drawing/2014/main" id="{5847F85B-B549-7700-7EAB-B3B5A12A34D7}"/>
              </a:ext>
            </a:extLst>
          </p:cNvPr>
          <p:cNvSpPr txBox="1"/>
          <p:nvPr/>
        </p:nvSpPr>
        <p:spPr>
          <a:xfrm>
            <a:off x="336884" y="4561480"/>
            <a:ext cx="6645994" cy="1323439"/>
          </a:xfrm>
          <a:prstGeom prst="rect">
            <a:avLst/>
          </a:prstGeom>
          <a:noFill/>
        </p:spPr>
        <p:txBody>
          <a:bodyPr wrap="square">
            <a:spAutoFit/>
          </a:bodyPr>
          <a:lstStyle/>
          <a:p>
            <a:pPr rtl="0" fontAlgn="base"/>
            <a:r>
              <a:rPr lang="en-US" sz="1600" b="0" i="0" u="none" strike="noStrike" dirty="0">
                <a:effectLst/>
                <a:latin typeface="Helvetica" pitchFamily="2" charset="0"/>
              </a:rPr>
              <a:t>Along with NOAA partners: Israel </a:t>
            </a:r>
            <a:r>
              <a:rPr lang="en-US" sz="1600" b="0" i="0" u="none" strike="noStrike" dirty="0" err="1">
                <a:effectLst/>
                <a:latin typeface="Helvetica" pitchFamily="2" charset="0"/>
              </a:rPr>
              <a:t>Jirak</a:t>
            </a:r>
            <a:r>
              <a:rPr lang="en-US" sz="1600" b="0" i="0" u="none" strike="noStrike" dirty="0">
                <a:effectLst/>
                <a:latin typeface="Helvetica" pitchFamily="2" charset="0"/>
              </a:rPr>
              <a:t> (SPC), Mark Klein and Jim Nelson (WPC)</a:t>
            </a:r>
            <a:r>
              <a:rPr lang="en-US" sz="1600" b="0" i="0" dirty="0">
                <a:effectLst/>
                <a:latin typeface="Helvetica" pitchFamily="2" charset="0"/>
              </a:rPr>
              <a:t>​</a:t>
            </a:r>
          </a:p>
          <a:p>
            <a:pPr rtl="0" fontAlgn="base"/>
            <a:endParaRPr lang="en-US" sz="1600" b="0" i="0" dirty="0">
              <a:effectLst/>
              <a:latin typeface="Segoe UI" panose="020F0502020204030204" pitchFamily="34" charset="0"/>
            </a:endParaRPr>
          </a:p>
          <a:p>
            <a:pPr rtl="0" fontAlgn="base"/>
            <a:r>
              <a:rPr lang="en-US" sz="1600" b="0" i="0" u="none" strike="noStrike" dirty="0">
                <a:effectLst/>
                <a:latin typeface="Helvetica" pitchFamily="2" charset="0"/>
              </a:rPr>
              <a:t>And contributions from Allie Mazurek (CSU) and Hanna McDaniel (Florida State University)</a:t>
            </a:r>
            <a:r>
              <a:rPr lang="en-US" sz="1600" b="0" i="0" dirty="0">
                <a:effectLst/>
                <a:latin typeface="Helvetica" pitchFamily="2" charset="0"/>
              </a:rPr>
              <a:t>​</a:t>
            </a:r>
            <a:endParaRPr lang="en-US" sz="1600" b="0" i="0" dirty="0">
              <a:effectLst/>
              <a:latin typeface="Segoe UI" panose="020B0502040204020203" pitchFamily="34" charset="0"/>
            </a:endParaRPr>
          </a:p>
        </p:txBody>
      </p:sp>
      <p:sp>
        <p:nvSpPr>
          <p:cNvPr id="3" name="TextBox 2">
            <a:extLst>
              <a:ext uri="{FF2B5EF4-FFF2-40B4-BE49-F238E27FC236}">
                <a16:creationId xmlns:a16="http://schemas.microsoft.com/office/drawing/2014/main" id="{F5E6DA0A-3495-268A-513E-C35A10E4EEF4}"/>
              </a:ext>
            </a:extLst>
          </p:cNvPr>
          <p:cNvSpPr txBox="1"/>
          <p:nvPr/>
        </p:nvSpPr>
        <p:spPr>
          <a:xfrm>
            <a:off x="6551194" y="6085938"/>
            <a:ext cx="3026015" cy="461665"/>
          </a:xfrm>
          <a:prstGeom prst="rect">
            <a:avLst/>
          </a:prstGeom>
          <a:noFill/>
        </p:spPr>
        <p:txBody>
          <a:bodyPr wrap="square">
            <a:spAutoFit/>
          </a:bodyPr>
          <a:lstStyle/>
          <a:p>
            <a:pPr algn="ctr"/>
            <a:r>
              <a:rPr lang="en-US" sz="1200" b="1" i="0" u="none" strike="noStrike" dirty="0">
                <a:effectLst/>
                <a:latin typeface="Helvetica" pitchFamily="2" charset="0"/>
              </a:rPr>
              <a:t>Research supported by NOAA JTTI grant NA20OAR4590350</a:t>
            </a:r>
            <a:endParaRPr lang="en-US" sz="1200" dirty="0"/>
          </a:p>
        </p:txBody>
      </p:sp>
    </p:spTree>
    <p:extLst>
      <p:ext uri="{BB962C8B-B14F-4D97-AF65-F5344CB8AC3E}">
        <p14:creationId xmlns:p14="http://schemas.microsoft.com/office/powerpoint/2010/main" val="332310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BABD-8DF2-7891-271B-0609CCD29851}"/>
              </a:ext>
            </a:extLst>
          </p:cNvPr>
          <p:cNvSpPr>
            <a:spLocks noGrp="1"/>
          </p:cNvSpPr>
          <p:nvPr>
            <p:ph type="title"/>
          </p:nvPr>
        </p:nvSpPr>
        <p:spPr>
          <a:xfrm>
            <a:off x="1572125" y="288149"/>
            <a:ext cx="9578475" cy="543056"/>
          </a:xfrm>
        </p:spPr>
        <p:txBody>
          <a:bodyPr/>
          <a:lstStyle/>
          <a:p>
            <a:r>
              <a:rPr lang="en-US" sz="3200" dirty="0"/>
              <a:t>31 March 2023 outbreak</a:t>
            </a:r>
          </a:p>
        </p:txBody>
      </p:sp>
      <p:pic>
        <p:nvPicPr>
          <p:cNvPr id="5122" name="Picture 2">
            <a:extLst>
              <a:ext uri="{FF2B5EF4-FFF2-40B4-BE49-F238E27FC236}">
                <a16:creationId xmlns:a16="http://schemas.microsoft.com/office/drawing/2014/main" id="{94C2916C-7200-A359-64AC-3489E5447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9" y="831205"/>
            <a:ext cx="11599661" cy="579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31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2B1E642B-0D1E-B961-3E07-C86E2B4617E7}"/>
              </a:ext>
            </a:extLst>
          </p:cNvPr>
          <p:cNvPicPr>
            <a:picLocks noChangeAspect="1"/>
          </p:cNvPicPr>
          <p:nvPr/>
        </p:nvPicPr>
        <p:blipFill>
          <a:blip r:embed="rId2"/>
          <a:stretch>
            <a:fillRect/>
          </a:stretch>
        </p:blipFill>
        <p:spPr>
          <a:xfrm>
            <a:off x="126100" y="2100442"/>
            <a:ext cx="6121963" cy="3820673"/>
          </a:xfrm>
          <a:prstGeom prst="rect">
            <a:avLst/>
          </a:prstGeom>
        </p:spPr>
      </p:pic>
      <p:pic>
        <p:nvPicPr>
          <p:cNvPr id="10" name="Picture 9" descr="Chart, bar chart&#10;&#10;Description automatically generated">
            <a:extLst>
              <a:ext uri="{FF2B5EF4-FFF2-40B4-BE49-F238E27FC236}">
                <a16:creationId xmlns:a16="http://schemas.microsoft.com/office/drawing/2014/main" id="{B5C14AE9-CC79-19C8-9A4B-C6222CA11829}"/>
              </a:ext>
            </a:extLst>
          </p:cNvPr>
          <p:cNvPicPr>
            <a:picLocks noChangeAspect="1"/>
          </p:cNvPicPr>
          <p:nvPr/>
        </p:nvPicPr>
        <p:blipFill>
          <a:blip r:embed="rId3"/>
          <a:stretch>
            <a:fillRect/>
          </a:stretch>
        </p:blipFill>
        <p:spPr>
          <a:xfrm>
            <a:off x="6207876" y="2100442"/>
            <a:ext cx="5846519" cy="3820673"/>
          </a:xfrm>
          <a:prstGeom prst="rect">
            <a:avLst/>
          </a:prstGeom>
        </p:spPr>
      </p:pic>
      <p:sp>
        <p:nvSpPr>
          <p:cNvPr id="2" name="Title 1">
            <a:extLst>
              <a:ext uri="{FF2B5EF4-FFF2-40B4-BE49-F238E27FC236}">
                <a16:creationId xmlns:a16="http://schemas.microsoft.com/office/drawing/2014/main" id="{83FA3828-8CEF-4E05-F72F-0F4B135E8FE4}"/>
              </a:ext>
            </a:extLst>
          </p:cNvPr>
          <p:cNvSpPr>
            <a:spLocks noGrp="1"/>
          </p:cNvSpPr>
          <p:nvPr>
            <p:ph type="title"/>
          </p:nvPr>
        </p:nvSpPr>
        <p:spPr>
          <a:xfrm>
            <a:off x="1039285" y="-192254"/>
            <a:ext cx="10111316" cy="1044388"/>
          </a:xfrm>
        </p:spPr>
        <p:txBody>
          <a:bodyPr>
            <a:normAutofit fontScale="90000"/>
          </a:bodyPr>
          <a:lstStyle/>
          <a:p>
            <a:r>
              <a:rPr lang="en-US">
                <a:cs typeface="Helvetica"/>
              </a:rPr>
              <a:t>Forecast skill and discrimination out to day 6</a:t>
            </a:r>
          </a:p>
        </p:txBody>
      </p:sp>
      <p:sp>
        <p:nvSpPr>
          <p:cNvPr id="6" name="TextBox 5">
            <a:extLst>
              <a:ext uri="{FF2B5EF4-FFF2-40B4-BE49-F238E27FC236}">
                <a16:creationId xmlns:a16="http://schemas.microsoft.com/office/drawing/2014/main" id="{9F982BB5-9E1B-20AD-F4DC-412D1E4932B9}"/>
              </a:ext>
            </a:extLst>
          </p:cNvPr>
          <p:cNvSpPr txBox="1"/>
          <p:nvPr/>
        </p:nvSpPr>
        <p:spPr>
          <a:xfrm>
            <a:off x="5883966" y="1232451"/>
            <a:ext cx="3929281"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Helvetica"/>
                <a:ea typeface="Helvetica" charset="0"/>
                <a:cs typeface="Helvetica"/>
              </a:rPr>
              <a:t>Includes 5% contour in discretization</a:t>
            </a:r>
            <a:endParaRPr lang="en-US">
              <a:latin typeface="Helvetica" charset="0"/>
              <a:ea typeface="Helvetica" charset="0"/>
              <a:cs typeface="Helvetica" charset="0"/>
            </a:endParaRPr>
          </a:p>
        </p:txBody>
      </p:sp>
      <p:cxnSp>
        <p:nvCxnSpPr>
          <p:cNvPr id="7" name="Straight Arrow Connector 6">
            <a:extLst>
              <a:ext uri="{FF2B5EF4-FFF2-40B4-BE49-F238E27FC236}">
                <a16:creationId xmlns:a16="http://schemas.microsoft.com/office/drawing/2014/main" id="{6595BA7D-3D78-772D-191B-D87F6971D96A}"/>
              </a:ext>
            </a:extLst>
          </p:cNvPr>
          <p:cNvCxnSpPr/>
          <p:nvPr/>
        </p:nvCxnSpPr>
        <p:spPr>
          <a:xfrm>
            <a:off x="6656318" y="1623804"/>
            <a:ext cx="1484243" cy="144448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B6BD402-3884-7F5C-C342-0309B36A4887}"/>
              </a:ext>
            </a:extLst>
          </p:cNvPr>
          <p:cNvSpPr txBox="1"/>
          <p:nvPr/>
        </p:nvSpPr>
        <p:spPr>
          <a:xfrm>
            <a:off x="145774" y="6162260"/>
            <a:ext cx="4032066"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dirty="0">
                <a:latin typeface="Helvetica"/>
                <a:ea typeface="Helvetica" charset="0"/>
                <a:cs typeface="Helvetica"/>
              </a:rPr>
              <a:t>October 2020 – April 2023 verification</a:t>
            </a:r>
            <a:endParaRPr lang="en-US" dirty="0">
              <a:latin typeface="Helvetica"/>
              <a:ea typeface="Helvetica" charset="0"/>
              <a:cs typeface="Helvetica" charset="0"/>
            </a:endParaRPr>
          </a:p>
        </p:txBody>
      </p:sp>
      <p:sp>
        <p:nvSpPr>
          <p:cNvPr id="11" name="TextBox 10">
            <a:extLst>
              <a:ext uri="{FF2B5EF4-FFF2-40B4-BE49-F238E27FC236}">
                <a16:creationId xmlns:a16="http://schemas.microsoft.com/office/drawing/2014/main" id="{1AADEC33-2772-5558-7617-5A2A6578E38B}"/>
              </a:ext>
            </a:extLst>
          </p:cNvPr>
          <p:cNvSpPr txBox="1"/>
          <p:nvPr/>
        </p:nvSpPr>
        <p:spPr>
          <a:xfrm>
            <a:off x="1385220" y="1731509"/>
            <a:ext cx="4150463" cy="707886"/>
          </a:xfrm>
          <a:prstGeom prst="rect">
            <a:avLst/>
          </a:prstGeom>
          <a:solidFill>
            <a:schemeClr val="bg1"/>
          </a:solidFill>
          <a:ln>
            <a:solidFill>
              <a:schemeClr val="tx1"/>
            </a:solidFill>
          </a:ln>
        </p:spPr>
        <p:txBody>
          <a:bodyPr wrap="square" rtlCol="0">
            <a:spAutoFit/>
          </a:bodyPr>
          <a:lstStyle/>
          <a:p>
            <a:pPr algn="ctr"/>
            <a:r>
              <a:rPr lang="en-US" sz="4000" dirty="0"/>
              <a:t>Brier Skill Score</a:t>
            </a:r>
          </a:p>
        </p:txBody>
      </p:sp>
      <p:sp>
        <p:nvSpPr>
          <p:cNvPr id="12" name="TextBox 11">
            <a:extLst>
              <a:ext uri="{FF2B5EF4-FFF2-40B4-BE49-F238E27FC236}">
                <a16:creationId xmlns:a16="http://schemas.microsoft.com/office/drawing/2014/main" id="{ABE14ECC-8444-B1E0-3B6F-8D94899ECCBD}"/>
              </a:ext>
            </a:extLst>
          </p:cNvPr>
          <p:cNvSpPr txBox="1"/>
          <p:nvPr/>
        </p:nvSpPr>
        <p:spPr>
          <a:xfrm>
            <a:off x="6920256" y="1724478"/>
            <a:ext cx="4697203" cy="707886"/>
          </a:xfrm>
          <a:prstGeom prst="rect">
            <a:avLst/>
          </a:prstGeom>
          <a:solidFill>
            <a:schemeClr val="bg1"/>
          </a:solidFill>
          <a:ln>
            <a:solidFill>
              <a:schemeClr val="tx1"/>
            </a:solidFill>
          </a:ln>
        </p:spPr>
        <p:txBody>
          <a:bodyPr wrap="square" rtlCol="0">
            <a:spAutoFit/>
          </a:bodyPr>
          <a:lstStyle/>
          <a:p>
            <a:pPr algn="ctr"/>
            <a:r>
              <a:rPr lang="en-US" sz="4000" dirty="0"/>
              <a:t>Area under the ROC</a:t>
            </a:r>
          </a:p>
        </p:txBody>
      </p:sp>
    </p:spTree>
    <p:extLst>
      <p:ext uri="{BB962C8B-B14F-4D97-AF65-F5344CB8AC3E}">
        <p14:creationId xmlns:p14="http://schemas.microsoft.com/office/powerpoint/2010/main" val="3922128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3828-8CEF-4E05-F72F-0F4B135E8FE4}"/>
              </a:ext>
            </a:extLst>
          </p:cNvPr>
          <p:cNvSpPr>
            <a:spLocks noGrp="1"/>
          </p:cNvSpPr>
          <p:nvPr>
            <p:ph type="title"/>
          </p:nvPr>
        </p:nvSpPr>
        <p:spPr>
          <a:xfrm>
            <a:off x="1039285" y="298076"/>
            <a:ext cx="10111316" cy="1044388"/>
          </a:xfrm>
        </p:spPr>
        <p:txBody>
          <a:bodyPr>
            <a:normAutofit fontScale="90000"/>
          </a:bodyPr>
          <a:lstStyle/>
          <a:p>
            <a:r>
              <a:rPr lang="en-US"/>
              <a:t>The future: diagnosis of how environmental parameters are influencing the forecast</a:t>
            </a:r>
          </a:p>
        </p:txBody>
      </p:sp>
      <p:pic>
        <p:nvPicPr>
          <p:cNvPr id="9" name="Picture 8">
            <a:extLst>
              <a:ext uri="{FF2B5EF4-FFF2-40B4-BE49-F238E27FC236}">
                <a16:creationId xmlns:a16="http://schemas.microsoft.com/office/drawing/2014/main" id="{2B83CB43-562C-C113-EC6F-2970A1FCAE6F}"/>
              </a:ext>
            </a:extLst>
          </p:cNvPr>
          <p:cNvPicPr>
            <a:picLocks noChangeAspect="1"/>
          </p:cNvPicPr>
          <p:nvPr/>
        </p:nvPicPr>
        <p:blipFill>
          <a:blip r:embed="rId2"/>
          <a:stretch>
            <a:fillRect/>
          </a:stretch>
        </p:blipFill>
        <p:spPr>
          <a:xfrm>
            <a:off x="1498319" y="1342464"/>
            <a:ext cx="8610321" cy="4806821"/>
          </a:xfrm>
          <a:prstGeom prst="rect">
            <a:avLst/>
          </a:prstGeom>
        </p:spPr>
      </p:pic>
      <p:sp>
        <p:nvSpPr>
          <p:cNvPr id="3" name="TextBox 2">
            <a:extLst>
              <a:ext uri="{FF2B5EF4-FFF2-40B4-BE49-F238E27FC236}">
                <a16:creationId xmlns:a16="http://schemas.microsoft.com/office/drawing/2014/main" id="{A05A28A3-1954-1A01-C199-2BC3CE0903CD}"/>
              </a:ext>
            </a:extLst>
          </p:cNvPr>
          <p:cNvSpPr txBox="1"/>
          <p:nvPr/>
        </p:nvSpPr>
        <p:spPr>
          <a:xfrm>
            <a:off x="1765337" y="6375258"/>
            <a:ext cx="11164600" cy="369332"/>
          </a:xfrm>
          <a:prstGeom prst="rect">
            <a:avLst/>
          </a:prstGeom>
          <a:noFill/>
        </p:spPr>
        <p:txBody>
          <a:bodyPr wrap="square" rtlCol="0">
            <a:spAutoFit/>
          </a:bodyPr>
          <a:lstStyle/>
          <a:p>
            <a:r>
              <a:rPr lang="en-US" dirty="0">
                <a:latin typeface="Helvetica" charset="0"/>
                <a:ea typeface="Helvetica" charset="0"/>
                <a:cs typeface="Helvetica" charset="0"/>
              </a:rPr>
              <a:t>Work by Aaron Hill and REU student Hanna McDaniel, using Tree Interpreter package</a:t>
            </a:r>
          </a:p>
        </p:txBody>
      </p:sp>
    </p:spTree>
    <p:extLst>
      <p:ext uri="{BB962C8B-B14F-4D97-AF65-F5344CB8AC3E}">
        <p14:creationId xmlns:p14="http://schemas.microsoft.com/office/powerpoint/2010/main" val="3190116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3828-8CEF-4E05-F72F-0F4B135E8FE4}"/>
              </a:ext>
            </a:extLst>
          </p:cNvPr>
          <p:cNvSpPr>
            <a:spLocks noGrp="1"/>
          </p:cNvSpPr>
          <p:nvPr>
            <p:ph type="title"/>
          </p:nvPr>
        </p:nvSpPr>
        <p:spPr>
          <a:xfrm>
            <a:off x="1039285" y="298076"/>
            <a:ext cx="10111316" cy="1044388"/>
          </a:xfrm>
        </p:spPr>
        <p:txBody>
          <a:bodyPr>
            <a:normAutofit fontScale="90000"/>
          </a:bodyPr>
          <a:lstStyle/>
          <a:p>
            <a:r>
              <a:rPr lang="en-US"/>
              <a:t>The future: diagnosis of how environmental parameters are influencing the forecast</a:t>
            </a:r>
          </a:p>
        </p:txBody>
      </p:sp>
      <p:pic>
        <p:nvPicPr>
          <p:cNvPr id="9" name="Picture 8">
            <a:extLst>
              <a:ext uri="{FF2B5EF4-FFF2-40B4-BE49-F238E27FC236}">
                <a16:creationId xmlns:a16="http://schemas.microsoft.com/office/drawing/2014/main" id="{2B83CB43-562C-C113-EC6F-2970A1FCAE6F}"/>
              </a:ext>
            </a:extLst>
          </p:cNvPr>
          <p:cNvPicPr>
            <a:picLocks noChangeAspect="1"/>
          </p:cNvPicPr>
          <p:nvPr/>
        </p:nvPicPr>
        <p:blipFill>
          <a:blip r:embed="rId2"/>
          <a:srcRect/>
          <a:stretch/>
        </p:blipFill>
        <p:spPr>
          <a:xfrm>
            <a:off x="1537906" y="1735866"/>
            <a:ext cx="8610321" cy="3567132"/>
          </a:xfrm>
          <a:prstGeom prst="rect">
            <a:avLst/>
          </a:prstGeom>
        </p:spPr>
      </p:pic>
      <p:sp>
        <p:nvSpPr>
          <p:cNvPr id="6" name="TextBox 5">
            <a:extLst>
              <a:ext uri="{FF2B5EF4-FFF2-40B4-BE49-F238E27FC236}">
                <a16:creationId xmlns:a16="http://schemas.microsoft.com/office/drawing/2014/main" id="{5C5A24A6-688A-5294-0749-6EB4C33646C5}"/>
              </a:ext>
            </a:extLst>
          </p:cNvPr>
          <p:cNvSpPr txBox="1"/>
          <p:nvPr/>
        </p:nvSpPr>
        <p:spPr>
          <a:xfrm>
            <a:off x="3230812" y="5371625"/>
            <a:ext cx="5224507" cy="646331"/>
          </a:xfrm>
          <a:prstGeom prst="rect">
            <a:avLst/>
          </a:prstGeom>
          <a:noFill/>
        </p:spPr>
        <p:txBody>
          <a:bodyPr wrap="none" rtlCol="0">
            <a:spAutoFit/>
          </a:bodyPr>
          <a:lstStyle/>
          <a:p>
            <a:r>
              <a:rPr lang="en-US">
                <a:latin typeface="Helvetica" charset="0"/>
                <a:ea typeface="Helvetica" charset="0"/>
                <a:cs typeface="Helvetica" charset="0"/>
              </a:rPr>
              <a:t>Solid contours: CSU-MLP probability forecast</a:t>
            </a:r>
          </a:p>
          <a:p>
            <a:r>
              <a:rPr lang="en-US">
                <a:latin typeface="Helvetica" charset="0"/>
                <a:ea typeface="Helvetica" charset="0"/>
                <a:cs typeface="Helvetica" charset="0"/>
              </a:rPr>
              <a:t>Shading: Contribution to that probability by CAPE</a:t>
            </a:r>
          </a:p>
        </p:txBody>
      </p:sp>
      <p:sp>
        <p:nvSpPr>
          <p:cNvPr id="7" name="TextBox 6">
            <a:extLst>
              <a:ext uri="{FF2B5EF4-FFF2-40B4-BE49-F238E27FC236}">
                <a16:creationId xmlns:a16="http://schemas.microsoft.com/office/drawing/2014/main" id="{694982B2-B039-F4A4-F581-F587D2C78740}"/>
              </a:ext>
            </a:extLst>
          </p:cNvPr>
          <p:cNvSpPr txBox="1"/>
          <p:nvPr/>
        </p:nvSpPr>
        <p:spPr>
          <a:xfrm>
            <a:off x="3130649" y="1360671"/>
            <a:ext cx="5288515" cy="369332"/>
          </a:xfrm>
          <a:prstGeom prst="rect">
            <a:avLst/>
          </a:prstGeom>
          <a:noFill/>
        </p:spPr>
        <p:txBody>
          <a:bodyPr wrap="square" rtlCol="0">
            <a:spAutoFit/>
          </a:bodyPr>
          <a:lstStyle/>
          <a:p>
            <a:r>
              <a:rPr lang="en-US">
                <a:latin typeface="Helvetica" charset="0"/>
                <a:ea typeface="Helvetica" charset="0"/>
                <a:cs typeface="Helvetica" charset="0"/>
              </a:rPr>
              <a:t>Forecast of 5-6 July 2022 South Dakota derecho</a:t>
            </a:r>
          </a:p>
        </p:txBody>
      </p:sp>
      <p:sp>
        <p:nvSpPr>
          <p:cNvPr id="8" name="TextBox 7">
            <a:extLst>
              <a:ext uri="{FF2B5EF4-FFF2-40B4-BE49-F238E27FC236}">
                <a16:creationId xmlns:a16="http://schemas.microsoft.com/office/drawing/2014/main" id="{DAC94E4C-9C16-82DD-A056-E9E51718AD97}"/>
              </a:ext>
            </a:extLst>
          </p:cNvPr>
          <p:cNvSpPr txBox="1"/>
          <p:nvPr/>
        </p:nvSpPr>
        <p:spPr>
          <a:xfrm>
            <a:off x="1765337" y="6375258"/>
            <a:ext cx="11164600" cy="369332"/>
          </a:xfrm>
          <a:prstGeom prst="rect">
            <a:avLst/>
          </a:prstGeom>
          <a:noFill/>
        </p:spPr>
        <p:txBody>
          <a:bodyPr wrap="square" rtlCol="0">
            <a:spAutoFit/>
          </a:bodyPr>
          <a:lstStyle/>
          <a:p>
            <a:r>
              <a:rPr lang="en-US" dirty="0">
                <a:latin typeface="Helvetica" charset="0"/>
                <a:ea typeface="Helvetica" charset="0"/>
                <a:cs typeface="Helvetica" charset="0"/>
              </a:rPr>
              <a:t>Work by Aaron Hill and REU student Hanna McDaniel, using Tree Interpreter package</a:t>
            </a:r>
          </a:p>
        </p:txBody>
      </p:sp>
    </p:spTree>
    <p:extLst>
      <p:ext uri="{BB962C8B-B14F-4D97-AF65-F5344CB8AC3E}">
        <p14:creationId xmlns:p14="http://schemas.microsoft.com/office/powerpoint/2010/main" val="111146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alendar&#10;&#10;Description automatically generated">
            <a:extLst>
              <a:ext uri="{FF2B5EF4-FFF2-40B4-BE49-F238E27FC236}">
                <a16:creationId xmlns:a16="http://schemas.microsoft.com/office/drawing/2014/main" id="{C95D4AE6-1C61-428C-9808-3D02B68CF5E6}"/>
              </a:ext>
            </a:extLst>
          </p:cNvPr>
          <p:cNvPicPr>
            <a:picLocks noChangeAspect="1"/>
          </p:cNvPicPr>
          <p:nvPr/>
        </p:nvPicPr>
        <p:blipFill>
          <a:blip r:embed="rId2"/>
          <a:stretch>
            <a:fillRect/>
          </a:stretch>
        </p:blipFill>
        <p:spPr>
          <a:xfrm>
            <a:off x="4128054" y="1341368"/>
            <a:ext cx="7712764" cy="5440845"/>
          </a:xfrm>
          <a:prstGeom prst="rect">
            <a:avLst/>
          </a:prstGeom>
        </p:spPr>
      </p:pic>
      <p:sp>
        <p:nvSpPr>
          <p:cNvPr id="2" name="Title 1">
            <a:extLst>
              <a:ext uri="{FF2B5EF4-FFF2-40B4-BE49-F238E27FC236}">
                <a16:creationId xmlns:a16="http://schemas.microsoft.com/office/drawing/2014/main" id="{83FA3828-8CEF-4E05-F72F-0F4B135E8FE4}"/>
              </a:ext>
            </a:extLst>
          </p:cNvPr>
          <p:cNvSpPr>
            <a:spLocks noGrp="1"/>
          </p:cNvSpPr>
          <p:nvPr>
            <p:ph type="title"/>
          </p:nvPr>
        </p:nvSpPr>
        <p:spPr>
          <a:xfrm>
            <a:off x="1039285" y="298076"/>
            <a:ext cx="10111316" cy="1044388"/>
          </a:xfrm>
        </p:spPr>
        <p:txBody>
          <a:bodyPr>
            <a:normAutofit fontScale="90000"/>
          </a:bodyPr>
          <a:lstStyle/>
          <a:p>
            <a:r>
              <a:rPr lang="en-US"/>
              <a:t>The future: diagnosis of how environmental parameters are influencing the forecast</a:t>
            </a:r>
          </a:p>
        </p:txBody>
      </p:sp>
      <p:sp>
        <p:nvSpPr>
          <p:cNvPr id="11" name="TextBox 10">
            <a:extLst>
              <a:ext uri="{FF2B5EF4-FFF2-40B4-BE49-F238E27FC236}">
                <a16:creationId xmlns:a16="http://schemas.microsoft.com/office/drawing/2014/main" id="{7518A9DD-3DCE-610D-C2C9-E500DEED4D29}"/>
              </a:ext>
            </a:extLst>
          </p:cNvPr>
          <p:cNvSpPr txBox="1"/>
          <p:nvPr/>
        </p:nvSpPr>
        <p:spPr>
          <a:xfrm>
            <a:off x="278295" y="1789043"/>
            <a:ext cx="3651137" cy="258532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Example: Day 3 hail forecast contributions for 23 May 2022 at forecast hour 2100 UTC </a:t>
            </a:r>
            <a:endParaRPr lang="en-US"/>
          </a:p>
          <a:p>
            <a:r>
              <a:rPr lang="en-US">
                <a:ea typeface="+mn-lt"/>
                <a:cs typeface="+mn-lt"/>
              </a:rPr>
              <a:t>Can spatially interpret which fields are supplying key information to the forecast probs </a:t>
            </a:r>
            <a:endParaRPr lang="en-US"/>
          </a:p>
          <a:p>
            <a:endParaRPr lang="en-US"/>
          </a:p>
          <a:p>
            <a:endParaRPr lang="en-US"/>
          </a:p>
          <a:p>
            <a:endParaRPr lang="en-US">
              <a:latin typeface="Helvetica" charset="0"/>
              <a:ea typeface="Helvetica" charset="0"/>
              <a:cs typeface="Helvetica" charset="0"/>
            </a:endParaRPr>
          </a:p>
        </p:txBody>
      </p:sp>
      <p:pic>
        <p:nvPicPr>
          <p:cNvPr id="12" name="Picture 12" descr="Map&#10;&#10;Description automatically generated">
            <a:extLst>
              <a:ext uri="{FF2B5EF4-FFF2-40B4-BE49-F238E27FC236}">
                <a16:creationId xmlns:a16="http://schemas.microsoft.com/office/drawing/2014/main" id="{3B29342D-E8B0-6286-0BA5-E52EF5D5FAB1}"/>
              </a:ext>
            </a:extLst>
          </p:cNvPr>
          <p:cNvPicPr>
            <a:picLocks noChangeAspect="1"/>
          </p:cNvPicPr>
          <p:nvPr/>
        </p:nvPicPr>
        <p:blipFill>
          <a:blip r:embed="rId3"/>
          <a:stretch>
            <a:fillRect/>
          </a:stretch>
        </p:blipFill>
        <p:spPr>
          <a:xfrm>
            <a:off x="194227" y="3923886"/>
            <a:ext cx="3819110" cy="2674454"/>
          </a:xfrm>
          <a:prstGeom prst="rect">
            <a:avLst/>
          </a:prstGeom>
        </p:spPr>
      </p:pic>
      <p:sp>
        <p:nvSpPr>
          <p:cNvPr id="4" name="TextBox 3">
            <a:extLst>
              <a:ext uri="{FF2B5EF4-FFF2-40B4-BE49-F238E27FC236}">
                <a16:creationId xmlns:a16="http://schemas.microsoft.com/office/drawing/2014/main" id="{C346E5E2-A430-2000-20FF-F877357839AD}"/>
              </a:ext>
            </a:extLst>
          </p:cNvPr>
          <p:cNvSpPr txBox="1"/>
          <p:nvPr/>
        </p:nvSpPr>
        <p:spPr>
          <a:xfrm>
            <a:off x="9872515" y="1011755"/>
            <a:ext cx="2362717" cy="369332"/>
          </a:xfrm>
          <a:prstGeom prst="rect">
            <a:avLst/>
          </a:prstGeom>
          <a:noFill/>
        </p:spPr>
        <p:txBody>
          <a:bodyPr wrap="square" rtlCol="0">
            <a:spAutoFit/>
          </a:bodyPr>
          <a:lstStyle/>
          <a:p>
            <a:r>
              <a:rPr lang="en-US" dirty="0">
                <a:latin typeface="Helvetica" charset="0"/>
                <a:ea typeface="Helvetica" charset="0"/>
                <a:cs typeface="Helvetica" charset="0"/>
              </a:rPr>
              <a:t>Credit: Allie Mazurek</a:t>
            </a:r>
          </a:p>
        </p:txBody>
      </p:sp>
    </p:spTree>
    <p:extLst>
      <p:ext uri="{BB962C8B-B14F-4D97-AF65-F5344CB8AC3E}">
        <p14:creationId xmlns:p14="http://schemas.microsoft.com/office/powerpoint/2010/main" val="46412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6EB1-9DF6-2D83-C405-84DA33697A09}"/>
              </a:ext>
            </a:extLst>
          </p:cNvPr>
          <p:cNvSpPr>
            <a:spLocks noGrp="1"/>
          </p:cNvSpPr>
          <p:nvPr>
            <p:ph type="title"/>
          </p:nvPr>
        </p:nvSpPr>
        <p:spPr>
          <a:xfrm>
            <a:off x="1039285" y="175260"/>
            <a:ext cx="10111316" cy="1044388"/>
          </a:xfrm>
        </p:spPr>
        <p:txBody>
          <a:bodyPr>
            <a:normAutofit fontScale="90000"/>
          </a:bodyPr>
          <a:lstStyle/>
          <a:p>
            <a:r>
              <a:rPr lang="en-US" b="1" dirty="0"/>
              <a:t>Collaboration with forecasters has been key to the improvement of these ML-based systems!</a:t>
            </a:r>
          </a:p>
        </p:txBody>
      </p:sp>
      <p:sp>
        <p:nvSpPr>
          <p:cNvPr id="5" name="Slide Number Placeholder 4">
            <a:extLst>
              <a:ext uri="{FF2B5EF4-FFF2-40B4-BE49-F238E27FC236}">
                <a16:creationId xmlns:a16="http://schemas.microsoft.com/office/drawing/2014/main" id="{708D1387-FB6A-98AD-9FFC-8AE51DF1A9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pic>
        <p:nvPicPr>
          <p:cNvPr id="8" name="Picture 7">
            <a:extLst>
              <a:ext uri="{FF2B5EF4-FFF2-40B4-BE49-F238E27FC236}">
                <a16:creationId xmlns:a16="http://schemas.microsoft.com/office/drawing/2014/main" id="{9468D760-9A46-C219-EB3C-F8DEA39DB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83" y="1245998"/>
            <a:ext cx="7707959" cy="3088957"/>
          </a:xfrm>
          <a:prstGeom prst="rect">
            <a:avLst/>
          </a:prstGeom>
        </p:spPr>
      </p:pic>
      <p:pic>
        <p:nvPicPr>
          <p:cNvPr id="7" name="Picture 6">
            <a:extLst>
              <a:ext uri="{FF2B5EF4-FFF2-40B4-BE49-F238E27FC236}">
                <a16:creationId xmlns:a16="http://schemas.microsoft.com/office/drawing/2014/main" id="{FFE70489-4D14-0234-E7AE-08C851DD84E9}"/>
              </a:ext>
            </a:extLst>
          </p:cNvPr>
          <p:cNvPicPr>
            <a:picLocks noChangeAspect="1"/>
          </p:cNvPicPr>
          <p:nvPr/>
        </p:nvPicPr>
        <p:blipFill>
          <a:blip r:embed="rId3"/>
          <a:stretch>
            <a:fillRect/>
          </a:stretch>
        </p:blipFill>
        <p:spPr>
          <a:xfrm>
            <a:off x="6557087" y="3684186"/>
            <a:ext cx="5491479" cy="3088957"/>
          </a:xfrm>
          <a:prstGeom prst="rect">
            <a:avLst/>
          </a:prstGeom>
        </p:spPr>
      </p:pic>
      <p:pic>
        <p:nvPicPr>
          <p:cNvPr id="10" name="Picture 9">
            <a:extLst>
              <a:ext uri="{FF2B5EF4-FFF2-40B4-BE49-F238E27FC236}">
                <a16:creationId xmlns:a16="http://schemas.microsoft.com/office/drawing/2014/main" id="{AE749045-C061-21F3-80AB-8B20A963484B}"/>
              </a:ext>
            </a:extLst>
          </p:cNvPr>
          <p:cNvPicPr>
            <a:picLocks noChangeAspect="1"/>
          </p:cNvPicPr>
          <p:nvPr/>
        </p:nvPicPr>
        <p:blipFill>
          <a:blip r:embed="rId4"/>
          <a:stretch>
            <a:fillRect/>
          </a:stretch>
        </p:blipFill>
        <p:spPr>
          <a:xfrm>
            <a:off x="274582" y="3987513"/>
            <a:ext cx="5497568" cy="2785630"/>
          </a:xfrm>
          <a:prstGeom prst="rect">
            <a:avLst/>
          </a:prstGeom>
        </p:spPr>
      </p:pic>
    </p:spTree>
    <p:extLst>
      <p:ext uri="{BB962C8B-B14F-4D97-AF65-F5344CB8AC3E}">
        <p14:creationId xmlns:p14="http://schemas.microsoft.com/office/powerpoint/2010/main" val="91554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F2F-973D-7446-8D09-44A04EE97B25}"/>
              </a:ext>
            </a:extLst>
          </p:cNvPr>
          <p:cNvSpPr>
            <a:spLocks noGrp="1"/>
          </p:cNvSpPr>
          <p:nvPr>
            <p:ph type="title"/>
          </p:nvPr>
        </p:nvSpPr>
        <p:spPr>
          <a:xfrm>
            <a:off x="1039285" y="321587"/>
            <a:ext cx="10111316" cy="494489"/>
          </a:xfrm>
        </p:spPr>
        <p:txBody>
          <a:bodyPr>
            <a:normAutofit fontScale="90000"/>
          </a:bodyPr>
          <a:lstStyle/>
          <a:p>
            <a:r>
              <a:rPr lang="en-US"/>
              <a:t>Summary </a:t>
            </a:r>
          </a:p>
        </p:txBody>
      </p:sp>
      <p:sp>
        <p:nvSpPr>
          <p:cNvPr id="3" name="Content Placeholder 2">
            <a:extLst>
              <a:ext uri="{FF2B5EF4-FFF2-40B4-BE49-F238E27FC236}">
                <a16:creationId xmlns:a16="http://schemas.microsoft.com/office/drawing/2014/main" id="{C30DFDFD-6932-2642-9E6C-B68FB3F5AD8C}"/>
              </a:ext>
            </a:extLst>
          </p:cNvPr>
          <p:cNvSpPr>
            <a:spLocks noGrp="1"/>
          </p:cNvSpPr>
          <p:nvPr>
            <p:ph idx="1"/>
          </p:nvPr>
        </p:nvSpPr>
        <p:spPr>
          <a:xfrm>
            <a:off x="1039285" y="885801"/>
            <a:ext cx="10111316" cy="4601451"/>
          </a:xfrm>
        </p:spPr>
        <p:txBody>
          <a:bodyPr vert="horz" lIns="91440" tIns="45720" rIns="91440" bIns="45720" rtlCol="0" anchor="t">
            <a:normAutofit/>
          </a:bodyPr>
          <a:lstStyle/>
          <a:p>
            <a:endParaRPr lang="en-US" sz="2400" dirty="0"/>
          </a:p>
          <a:p>
            <a:r>
              <a:rPr lang="en-US" sz="2400" dirty="0"/>
              <a:t>Machine learning techniques can help in post-processing NWP output to yield useful “first guess” guidance for operations</a:t>
            </a:r>
          </a:p>
          <a:p>
            <a:pPr marL="0" indent="0">
              <a:buNone/>
            </a:pPr>
            <a:endParaRPr lang="en-US" sz="2400" dirty="0"/>
          </a:p>
          <a:p>
            <a:r>
              <a:rPr lang="en-US" sz="2400" dirty="0"/>
              <a:t>ML models for severe weather are skillful, and competitive with operational outlooks – especially beyond day 1</a:t>
            </a:r>
          </a:p>
          <a:p>
            <a:endParaRPr lang="en-US" sz="2400" dirty="0">
              <a:cs typeface="Helvetica"/>
            </a:endParaRPr>
          </a:p>
          <a:p>
            <a:r>
              <a:rPr lang="en-US" sz="2400" dirty="0"/>
              <a:t>Plenty of opportunities for further advances, both in the forecasts themselves, and how they can be applied: what’s the best way to make them useful and trustworthy for forecasters?</a:t>
            </a:r>
            <a:endParaRPr lang="en-US" sz="2400" dirty="0">
              <a:cs typeface="Helvetica"/>
            </a:endParaRPr>
          </a:p>
          <a:p>
            <a:endParaRPr lang="en-US" sz="2400" dirty="0"/>
          </a:p>
        </p:txBody>
      </p:sp>
      <p:sp>
        <p:nvSpPr>
          <p:cNvPr id="6" name="TextBox 5">
            <a:extLst>
              <a:ext uri="{FF2B5EF4-FFF2-40B4-BE49-F238E27FC236}">
                <a16:creationId xmlns:a16="http://schemas.microsoft.com/office/drawing/2014/main" id="{4A8D47FC-A0D7-8045-BF84-5C008715DF97}"/>
              </a:ext>
            </a:extLst>
          </p:cNvPr>
          <p:cNvSpPr txBox="1"/>
          <p:nvPr/>
        </p:nvSpPr>
        <p:spPr>
          <a:xfrm>
            <a:off x="5405034" y="5279701"/>
            <a:ext cx="7442791" cy="1384995"/>
          </a:xfrm>
          <a:prstGeom prst="rect">
            <a:avLst/>
          </a:prstGeom>
          <a:noFill/>
          <a:ln>
            <a:solidFill>
              <a:schemeClr val="bg1"/>
            </a:solidFill>
          </a:ln>
        </p:spPr>
        <p:txBody>
          <a:bodyPr wrap="square" lIns="91440" tIns="45720" rIns="91440" bIns="45720" rtlCol="0" anchor="t">
            <a:spAutoFit/>
          </a:bodyPr>
          <a:lstStyle/>
          <a:p>
            <a:pPr algn="ctr"/>
            <a:r>
              <a:rPr lang="en-US" sz="2800" b="1" dirty="0">
                <a:latin typeface="Helvetica" charset="0"/>
                <a:ea typeface="Helvetica" charset="0"/>
                <a:cs typeface="Helvetica" charset="0"/>
              </a:rPr>
              <a:t>Thank you!</a:t>
            </a:r>
            <a:endParaRPr lang="en-US" sz="2800" b="1" dirty="0">
              <a:latin typeface="Helvetica" charset="0"/>
              <a:ea typeface="Helvetica" charset="0"/>
              <a:cs typeface="Helvetica" charset="0"/>
              <a:hlinkClick r:id="rId2">
                <a:extLst>
                  <a:ext uri="{A12FA001-AC4F-418D-AE19-62706E023703}">
                    <ahyp:hlinkClr xmlns:ahyp="http://schemas.microsoft.com/office/drawing/2018/hyperlinkcolor" val="tx"/>
                  </a:ext>
                </a:extLst>
              </a:hlinkClick>
            </a:endParaRPr>
          </a:p>
          <a:p>
            <a:pPr algn="ctr"/>
            <a:r>
              <a:rPr lang="en-US" sz="2800" b="1" u="sng" dirty="0">
                <a:latin typeface="Helvetica"/>
                <a:ea typeface="Helvetica" charset="0"/>
                <a:cs typeface="Helvetica"/>
                <a:hlinkClick r:id="rId3"/>
              </a:rPr>
              <a:t>aaron.hill@colostate.edu</a:t>
            </a:r>
            <a:endParaRPr lang="en-US" sz="2800" b="1" u="sng" dirty="0">
              <a:latin typeface="Helvetica"/>
              <a:ea typeface="Helvetica" charset="0"/>
              <a:cs typeface="Helvetica"/>
            </a:endParaRPr>
          </a:p>
          <a:p>
            <a:pPr algn="ctr"/>
            <a:r>
              <a:rPr lang="en-US" sz="2800" b="1" dirty="0">
                <a:latin typeface="Helvetica" charset="0"/>
                <a:ea typeface="Helvetica" charset="0"/>
                <a:cs typeface="Helvetica" charset="0"/>
                <a:hlinkClick r:id="rId2">
                  <a:extLst>
                    <a:ext uri="{A12FA001-AC4F-418D-AE19-62706E023703}">
                      <ahyp:hlinkClr xmlns:ahyp="http://schemas.microsoft.com/office/drawing/2018/hyperlinkcolor" val="tx"/>
                    </a:ext>
                  </a:extLst>
                </a:hlinkClick>
              </a:rPr>
              <a:t>russ.schumacher@colostate.edu</a:t>
            </a:r>
            <a:endParaRPr lang="en-US" sz="2800" b="1" u="sng" dirty="0">
              <a:latin typeface="Helvetica"/>
              <a:ea typeface="Helvetica" charset="0"/>
              <a:cs typeface="Helvetica" charset="0"/>
            </a:endParaRPr>
          </a:p>
        </p:txBody>
      </p:sp>
      <p:sp>
        <p:nvSpPr>
          <p:cNvPr id="7" name="Rectangle 6">
            <a:extLst>
              <a:ext uri="{FF2B5EF4-FFF2-40B4-BE49-F238E27FC236}">
                <a16:creationId xmlns:a16="http://schemas.microsoft.com/office/drawing/2014/main" id="{5F51ED2C-6F99-EC47-8D7F-9A710D386DBA}"/>
              </a:ext>
            </a:extLst>
          </p:cNvPr>
          <p:cNvSpPr/>
          <p:nvPr/>
        </p:nvSpPr>
        <p:spPr>
          <a:xfrm>
            <a:off x="119762" y="5972198"/>
            <a:ext cx="3922849" cy="738664"/>
          </a:xfrm>
          <a:prstGeom prst="rect">
            <a:avLst/>
          </a:prstGeom>
        </p:spPr>
        <p:txBody>
          <a:bodyPr wrap="square" lIns="91440" tIns="45720" rIns="91440" bIns="45720" anchor="t">
            <a:spAutoFit/>
          </a:bodyPr>
          <a:lstStyle/>
          <a:p>
            <a:pPr>
              <a:defRPr/>
            </a:pPr>
            <a:r>
              <a:rPr kumimoji="0" lang="en-US" sz="1400" b="1" i="0" u="none" strike="noStrike" kern="1200" cap="none" spc="0" normalizeH="0" baseline="0" noProof="0" dirty="0">
                <a:ln>
                  <a:noFill/>
                </a:ln>
                <a:effectLst/>
                <a:uLnTx/>
                <a:uFillTx/>
                <a:latin typeface="Helvetica"/>
                <a:cs typeface="Helvetica"/>
              </a:rPr>
              <a:t>Real-time forecast </a:t>
            </a:r>
            <a:r>
              <a:rPr lang="en-US" sz="1400" b="1" dirty="0">
                <a:latin typeface="Helvetica"/>
                <a:cs typeface="Helvetica"/>
              </a:rPr>
              <a:t>graphics: </a:t>
            </a:r>
            <a:r>
              <a:rPr kumimoji="0" lang="en-US" sz="1400" b="1" i="0" u="none" strike="noStrike" kern="1200" cap="none" spc="0" normalizeH="0" baseline="0" noProof="0" dirty="0">
                <a:ln>
                  <a:noFill/>
                </a:ln>
                <a:effectLst/>
                <a:uLnTx/>
                <a:uFillTx/>
                <a:latin typeface="Helvetica"/>
                <a:cs typeface="Helvetica"/>
                <a:hlinkClick r:id="rId4">
                  <a:extLst>
                    <a:ext uri="{A12FA001-AC4F-418D-AE19-62706E023703}">
                      <ahyp:hlinkClr xmlns:ahyp="http://schemas.microsoft.com/office/drawing/2018/hyperlinkcolor" val="tx"/>
                    </a:ext>
                  </a:extLst>
                </a:hlinkClick>
              </a:rPr>
              <a:t>http://schumacher.atmos.colostate.edu/hilla/csu_mlp/</a:t>
            </a:r>
            <a:endParaRPr lang="en-US" sz="1400" b="1" i="0" u="none" strike="noStrike" kern="1200" cap="none" spc="0" normalizeH="0" baseline="0" noProof="0" dirty="0">
              <a:ln>
                <a:noFill/>
              </a:ln>
              <a:effectLst/>
              <a:uLnTx/>
              <a:uFillTx/>
              <a:latin typeface="Helvetica"/>
              <a:cs typeface="Helvetica"/>
            </a:endParaRPr>
          </a:p>
        </p:txBody>
      </p:sp>
      <p:pic>
        <p:nvPicPr>
          <p:cNvPr id="9" name="Picture 5" descr="Qr code&#10;&#10;Description automatically generated">
            <a:extLst>
              <a:ext uri="{FF2B5EF4-FFF2-40B4-BE49-F238E27FC236}">
                <a16:creationId xmlns:a16="http://schemas.microsoft.com/office/drawing/2014/main" id="{31C2C3DF-C7B2-37EE-60B7-90C57FB79DD3}"/>
              </a:ext>
            </a:extLst>
          </p:cNvPr>
          <p:cNvPicPr>
            <a:picLocks noChangeAspect="1"/>
          </p:cNvPicPr>
          <p:nvPr/>
        </p:nvPicPr>
        <p:blipFill>
          <a:blip r:embed="rId5"/>
          <a:stretch>
            <a:fillRect/>
          </a:stretch>
        </p:blipFill>
        <p:spPr>
          <a:xfrm>
            <a:off x="4186991" y="4839317"/>
            <a:ext cx="2016314" cy="2023880"/>
          </a:xfrm>
          <a:prstGeom prst="rect">
            <a:avLst/>
          </a:prstGeom>
        </p:spPr>
      </p:pic>
    </p:spTree>
    <p:extLst>
      <p:ext uri="{BB962C8B-B14F-4D97-AF65-F5344CB8AC3E}">
        <p14:creationId xmlns:p14="http://schemas.microsoft.com/office/powerpoint/2010/main" val="3621346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91B1-3CAF-E600-5EA0-12B3831B52C5}"/>
              </a:ext>
            </a:extLst>
          </p:cNvPr>
          <p:cNvSpPr>
            <a:spLocks noGrp="1"/>
          </p:cNvSpPr>
          <p:nvPr>
            <p:ph type="title"/>
          </p:nvPr>
        </p:nvSpPr>
        <p:spPr>
          <a:xfrm>
            <a:off x="838200" y="0"/>
            <a:ext cx="10515600" cy="1325563"/>
          </a:xfrm>
        </p:spPr>
        <p:txBody>
          <a:bodyPr/>
          <a:lstStyle/>
          <a:p>
            <a:r>
              <a:rPr lang="en-US" dirty="0"/>
              <a:t>Front Range Storms 5/9</a:t>
            </a:r>
          </a:p>
        </p:txBody>
      </p:sp>
      <p:pic>
        <p:nvPicPr>
          <p:cNvPr id="1026" name="Picture 2">
            <a:extLst>
              <a:ext uri="{FF2B5EF4-FFF2-40B4-BE49-F238E27FC236}">
                <a16:creationId xmlns:a16="http://schemas.microsoft.com/office/drawing/2014/main" id="{BAD9315D-153F-F74A-C824-48FF2C3D4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66" b="50000"/>
          <a:stretch/>
        </p:blipFill>
        <p:spPr bwMode="auto">
          <a:xfrm>
            <a:off x="536448" y="1935163"/>
            <a:ext cx="5796352" cy="455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921067-EFCF-C25B-5B34-23DF20EAFC0F}"/>
              </a:ext>
            </a:extLst>
          </p:cNvPr>
          <p:cNvSpPr txBox="1"/>
          <p:nvPr/>
        </p:nvSpPr>
        <p:spPr>
          <a:xfrm>
            <a:off x="573024" y="1511808"/>
            <a:ext cx="4440575" cy="369332"/>
          </a:xfrm>
          <a:prstGeom prst="rect">
            <a:avLst/>
          </a:prstGeom>
          <a:noFill/>
        </p:spPr>
        <p:txBody>
          <a:bodyPr wrap="none" rtlCol="0">
            <a:spAutoFit/>
          </a:bodyPr>
          <a:lstStyle/>
          <a:p>
            <a:r>
              <a:rPr lang="en-US" b="1" dirty="0"/>
              <a:t>Day 1 Hail: Valid until 1200 UTC this morning</a:t>
            </a:r>
          </a:p>
        </p:txBody>
      </p:sp>
      <p:sp>
        <p:nvSpPr>
          <p:cNvPr id="4" name="5-Point Star 3">
            <a:extLst>
              <a:ext uri="{FF2B5EF4-FFF2-40B4-BE49-F238E27FC236}">
                <a16:creationId xmlns:a16="http://schemas.microsoft.com/office/drawing/2014/main" id="{2F829345-0655-F483-0305-A0155EB3EB5E}"/>
              </a:ext>
            </a:extLst>
          </p:cNvPr>
          <p:cNvSpPr/>
          <p:nvPr/>
        </p:nvSpPr>
        <p:spPr>
          <a:xfrm>
            <a:off x="2791968" y="3791712"/>
            <a:ext cx="134112" cy="1219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2B19B08-4591-0059-1C31-575E5AF1149F}"/>
              </a:ext>
            </a:extLst>
          </p:cNvPr>
          <p:cNvCxnSpPr>
            <a:stCxn id="4" idx="4"/>
          </p:cNvCxnSpPr>
          <p:nvPr/>
        </p:nvCxnSpPr>
        <p:spPr>
          <a:xfrm flipV="1">
            <a:off x="2926080" y="1881140"/>
            <a:ext cx="3840480" cy="19571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18984D60-F41E-30E3-FB77-3581967C3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192" y="2688336"/>
            <a:ext cx="2926080" cy="3901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6F0B00-8A68-B8F2-E2BA-2B5F1557FD22}"/>
              </a:ext>
            </a:extLst>
          </p:cNvPr>
          <p:cNvSpPr txBox="1"/>
          <p:nvPr/>
        </p:nvSpPr>
        <p:spPr>
          <a:xfrm>
            <a:off x="9589952" y="2319004"/>
            <a:ext cx="2220095" cy="369332"/>
          </a:xfrm>
          <a:prstGeom prst="rect">
            <a:avLst/>
          </a:prstGeom>
          <a:noFill/>
        </p:spPr>
        <p:txBody>
          <a:bodyPr wrap="none" rtlCol="0">
            <a:spAutoFit/>
          </a:bodyPr>
          <a:lstStyle/>
          <a:p>
            <a:r>
              <a:rPr lang="en-US" b="1" dirty="0"/>
              <a:t>Twitter: @GMoore34</a:t>
            </a:r>
          </a:p>
        </p:txBody>
      </p:sp>
      <p:pic>
        <p:nvPicPr>
          <p:cNvPr id="9" name="Picture 8" descr="A picture containing text, screenshot, font&#10;&#10;Description automatically generated">
            <a:extLst>
              <a:ext uri="{FF2B5EF4-FFF2-40B4-BE49-F238E27FC236}">
                <a16:creationId xmlns:a16="http://schemas.microsoft.com/office/drawing/2014/main" id="{04E62607-D692-FD74-666B-F7573149D7FB}"/>
              </a:ext>
            </a:extLst>
          </p:cNvPr>
          <p:cNvPicPr>
            <a:picLocks noChangeAspect="1"/>
          </p:cNvPicPr>
          <p:nvPr/>
        </p:nvPicPr>
        <p:blipFill>
          <a:blip r:embed="rId4"/>
          <a:stretch>
            <a:fillRect/>
          </a:stretch>
        </p:blipFill>
        <p:spPr>
          <a:xfrm>
            <a:off x="6950591" y="1245874"/>
            <a:ext cx="4859456" cy="1073130"/>
          </a:xfrm>
          <a:prstGeom prst="rect">
            <a:avLst/>
          </a:prstGeom>
        </p:spPr>
      </p:pic>
      <p:cxnSp>
        <p:nvCxnSpPr>
          <p:cNvPr id="10" name="Straight Arrow Connector 9">
            <a:extLst>
              <a:ext uri="{FF2B5EF4-FFF2-40B4-BE49-F238E27FC236}">
                <a16:creationId xmlns:a16="http://schemas.microsoft.com/office/drawing/2014/main" id="{0E5FE445-1B55-B7BE-7433-1C5BD0B56682}"/>
              </a:ext>
            </a:extLst>
          </p:cNvPr>
          <p:cNvCxnSpPr>
            <a:cxnSpLocks/>
          </p:cNvCxnSpPr>
          <p:nvPr/>
        </p:nvCxnSpPr>
        <p:spPr>
          <a:xfrm>
            <a:off x="8302752" y="2414016"/>
            <a:ext cx="816864" cy="1246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EE829E5-4254-817C-B4AB-22C634A510B6}"/>
              </a:ext>
            </a:extLst>
          </p:cNvPr>
          <p:cNvSpPr txBox="1"/>
          <p:nvPr/>
        </p:nvSpPr>
        <p:spPr>
          <a:xfrm>
            <a:off x="9537533" y="6538909"/>
            <a:ext cx="2324932" cy="369332"/>
          </a:xfrm>
          <a:prstGeom prst="rect">
            <a:avLst/>
          </a:prstGeom>
          <a:noFill/>
        </p:spPr>
        <p:txBody>
          <a:bodyPr wrap="none" rtlCol="0">
            <a:spAutoFit/>
          </a:bodyPr>
          <a:lstStyle/>
          <a:p>
            <a:r>
              <a:rPr lang="en-US" b="1" dirty="0"/>
              <a:t>11pm-12am local time</a:t>
            </a:r>
          </a:p>
        </p:txBody>
      </p:sp>
    </p:spTree>
    <p:extLst>
      <p:ext uri="{BB962C8B-B14F-4D97-AF65-F5344CB8AC3E}">
        <p14:creationId xmlns:p14="http://schemas.microsoft.com/office/powerpoint/2010/main" val="8039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91B1-3CAF-E600-5EA0-12B3831B52C5}"/>
              </a:ext>
            </a:extLst>
          </p:cNvPr>
          <p:cNvSpPr>
            <a:spLocks noGrp="1"/>
          </p:cNvSpPr>
          <p:nvPr>
            <p:ph type="title"/>
          </p:nvPr>
        </p:nvSpPr>
        <p:spPr>
          <a:xfrm>
            <a:off x="838200" y="0"/>
            <a:ext cx="10515600" cy="1325563"/>
          </a:xfrm>
        </p:spPr>
        <p:txBody>
          <a:bodyPr/>
          <a:lstStyle/>
          <a:p>
            <a:r>
              <a:rPr lang="en-US" dirty="0"/>
              <a:t>Front Range Storms 5/10?</a:t>
            </a:r>
          </a:p>
        </p:txBody>
      </p:sp>
      <p:pic>
        <p:nvPicPr>
          <p:cNvPr id="2050" name="Picture 2">
            <a:extLst>
              <a:ext uri="{FF2B5EF4-FFF2-40B4-BE49-F238E27FC236}">
                <a16:creationId xmlns:a16="http://schemas.microsoft.com/office/drawing/2014/main" id="{54827A06-C578-235C-664F-06A9A2FDA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498" y="938784"/>
            <a:ext cx="7456602" cy="58155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138B0B-F2E0-208C-AADF-0D7E12F1FD4E}"/>
              </a:ext>
            </a:extLst>
          </p:cNvPr>
          <p:cNvSpPr txBox="1"/>
          <p:nvPr/>
        </p:nvSpPr>
        <p:spPr>
          <a:xfrm>
            <a:off x="121921" y="1560576"/>
            <a:ext cx="1962912" cy="1200329"/>
          </a:xfrm>
          <a:prstGeom prst="rect">
            <a:avLst/>
          </a:prstGeom>
          <a:noFill/>
        </p:spPr>
        <p:txBody>
          <a:bodyPr wrap="square" rtlCol="0">
            <a:spAutoFit/>
          </a:bodyPr>
          <a:lstStyle/>
          <a:p>
            <a:r>
              <a:rPr lang="en-US" b="1" dirty="0"/>
              <a:t>Day 1 Tor, Hail, and Wind: Valid until 1200 UTC 11 May</a:t>
            </a:r>
          </a:p>
        </p:txBody>
      </p:sp>
      <p:sp>
        <p:nvSpPr>
          <p:cNvPr id="8" name="TextBox 7">
            <a:extLst>
              <a:ext uri="{FF2B5EF4-FFF2-40B4-BE49-F238E27FC236}">
                <a16:creationId xmlns:a16="http://schemas.microsoft.com/office/drawing/2014/main" id="{2A4CDBFB-9821-E3EC-EDBB-6886BFEA259D}"/>
              </a:ext>
            </a:extLst>
          </p:cNvPr>
          <p:cNvSpPr txBox="1"/>
          <p:nvPr/>
        </p:nvSpPr>
        <p:spPr>
          <a:xfrm>
            <a:off x="2198498" y="2932176"/>
            <a:ext cx="727582" cy="369332"/>
          </a:xfrm>
          <a:prstGeom prst="rect">
            <a:avLst/>
          </a:prstGeom>
          <a:noFill/>
        </p:spPr>
        <p:txBody>
          <a:bodyPr wrap="square" rtlCol="0">
            <a:spAutoFit/>
          </a:bodyPr>
          <a:lstStyle/>
          <a:p>
            <a:r>
              <a:rPr lang="en-US" b="1" dirty="0"/>
              <a:t>TOR</a:t>
            </a:r>
          </a:p>
        </p:txBody>
      </p:sp>
      <p:sp>
        <p:nvSpPr>
          <p:cNvPr id="11" name="TextBox 10">
            <a:extLst>
              <a:ext uri="{FF2B5EF4-FFF2-40B4-BE49-F238E27FC236}">
                <a16:creationId xmlns:a16="http://schemas.microsoft.com/office/drawing/2014/main" id="{9B20EF01-1D91-FD41-26D6-5B22D3778808}"/>
              </a:ext>
            </a:extLst>
          </p:cNvPr>
          <p:cNvSpPr txBox="1"/>
          <p:nvPr/>
        </p:nvSpPr>
        <p:spPr>
          <a:xfrm>
            <a:off x="6096000" y="2959608"/>
            <a:ext cx="727582" cy="369332"/>
          </a:xfrm>
          <a:prstGeom prst="rect">
            <a:avLst/>
          </a:prstGeom>
          <a:noFill/>
        </p:spPr>
        <p:txBody>
          <a:bodyPr wrap="square" rtlCol="0">
            <a:spAutoFit/>
          </a:bodyPr>
          <a:lstStyle/>
          <a:p>
            <a:r>
              <a:rPr lang="en-US" b="1" dirty="0"/>
              <a:t>HAIL</a:t>
            </a:r>
          </a:p>
        </p:txBody>
      </p:sp>
      <p:sp>
        <p:nvSpPr>
          <p:cNvPr id="12" name="TextBox 11">
            <a:extLst>
              <a:ext uri="{FF2B5EF4-FFF2-40B4-BE49-F238E27FC236}">
                <a16:creationId xmlns:a16="http://schemas.microsoft.com/office/drawing/2014/main" id="{881DD162-A368-7845-62CC-AF503E51EECA}"/>
              </a:ext>
            </a:extLst>
          </p:cNvPr>
          <p:cNvSpPr txBox="1"/>
          <p:nvPr/>
        </p:nvSpPr>
        <p:spPr>
          <a:xfrm>
            <a:off x="2198498" y="5856470"/>
            <a:ext cx="861694" cy="369332"/>
          </a:xfrm>
          <a:prstGeom prst="rect">
            <a:avLst/>
          </a:prstGeom>
          <a:noFill/>
        </p:spPr>
        <p:txBody>
          <a:bodyPr wrap="square" rtlCol="0">
            <a:spAutoFit/>
          </a:bodyPr>
          <a:lstStyle/>
          <a:p>
            <a:r>
              <a:rPr lang="en-US" b="1" dirty="0"/>
              <a:t>WIND</a:t>
            </a:r>
          </a:p>
        </p:txBody>
      </p:sp>
    </p:spTree>
    <p:extLst>
      <p:ext uri="{BB962C8B-B14F-4D97-AF65-F5344CB8AC3E}">
        <p14:creationId xmlns:p14="http://schemas.microsoft.com/office/powerpoint/2010/main" val="79880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F2F-973D-7446-8D09-44A04EE97B25}"/>
              </a:ext>
            </a:extLst>
          </p:cNvPr>
          <p:cNvSpPr>
            <a:spLocks noGrp="1"/>
          </p:cNvSpPr>
          <p:nvPr>
            <p:ph type="title"/>
          </p:nvPr>
        </p:nvSpPr>
        <p:spPr>
          <a:xfrm>
            <a:off x="1039285" y="321587"/>
            <a:ext cx="10111316" cy="494489"/>
          </a:xfrm>
        </p:spPr>
        <p:txBody>
          <a:bodyPr>
            <a:normAutofit fontScale="90000"/>
          </a:bodyPr>
          <a:lstStyle/>
          <a:p>
            <a:r>
              <a:rPr lang="en-US"/>
              <a:t>Summary </a:t>
            </a:r>
          </a:p>
        </p:txBody>
      </p:sp>
      <p:sp>
        <p:nvSpPr>
          <p:cNvPr id="3" name="Content Placeholder 2">
            <a:extLst>
              <a:ext uri="{FF2B5EF4-FFF2-40B4-BE49-F238E27FC236}">
                <a16:creationId xmlns:a16="http://schemas.microsoft.com/office/drawing/2014/main" id="{C30DFDFD-6932-2642-9E6C-B68FB3F5AD8C}"/>
              </a:ext>
            </a:extLst>
          </p:cNvPr>
          <p:cNvSpPr>
            <a:spLocks noGrp="1"/>
          </p:cNvSpPr>
          <p:nvPr>
            <p:ph idx="1"/>
          </p:nvPr>
        </p:nvSpPr>
        <p:spPr>
          <a:xfrm>
            <a:off x="1039285" y="885801"/>
            <a:ext cx="10111316" cy="4601451"/>
          </a:xfrm>
        </p:spPr>
        <p:txBody>
          <a:bodyPr vert="horz" lIns="91440" tIns="45720" rIns="91440" bIns="45720" rtlCol="0" anchor="t">
            <a:normAutofit/>
          </a:bodyPr>
          <a:lstStyle/>
          <a:p>
            <a:endParaRPr lang="en-US" sz="2400" dirty="0"/>
          </a:p>
          <a:p>
            <a:r>
              <a:rPr lang="en-US" sz="2400" dirty="0"/>
              <a:t>Machine learning techniques can help in post-processing NWP output to yield useful “first guess” guidance for operations</a:t>
            </a:r>
          </a:p>
          <a:p>
            <a:pPr marL="0" indent="0">
              <a:buNone/>
            </a:pPr>
            <a:endParaRPr lang="en-US" sz="2400" dirty="0"/>
          </a:p>
          <a:p>
            <a:r>
              <a:rPr lang="en-US" sz="2400" dirty="0"/>
              <a:t>ML models for severe weather are skillful, and competitive with operational outlooks – especially beyond day 1</a:t>
            </a:r>
          </a:p>
          <a:p>
            <a:endParaRPr lang="en-US" sz="2400" dirty="0">
              <a:cs typeface="Helvetica"/>
            </a:endParaRPr>
          </a:p>
          <a:p>
            <a:r>
              <a:rPr lang="en-US" sz="2400" dirty="0"/>
              <a:t>Plenty of opportunities for further advances, both in the forecasts themselves, and how they can be applied: what’s the best way to make them useful and trustworthy for forecasters?</a:t>
            </a:r>
            <a:endParaRPr lang="en-US" sz="2400" dirty="0">
              <a:cs typeface="Helvetica"/>
            </a:endParaRPr>
          </a:p>
          <a:p>
            <a:endParaRPr lang="en-US" sz="2400" dirty="0"/>
          </a:p>
        </p:txBody>
      </p:sp>
      <p:sp>
        <p:nvSpPr>
          <p:cNvPr id="6" name="TextBox 5">
            <a:extLst>
              <a:ext uri="{FF2B5EF4-FFF2-40B4-BE49-F238E27FC236}">
                <a16:creationId xmlns:a16="http://schemas.microsoft.com/office/drawing/2014/main" id="{4A8D47FC-A0D7-8045-BF84-5C008715DF97}"/>
              </a:ext>
            </a:extLst>
          </p:cNvPr>
          <p:cNvSpPr txBox="1"/>
          <p:nvPr/>
        </p:nvSpPr>
        <p:spPr>
          <a:xfrm>
            <a:off x="5405034" y="5279701"/>
            <a:ext cx="7442791" cy="1384995"/>
          </a:xfrm>
          <a:prstGeom prst="rect">
            <a:avLst/>
          </a:prstGeom>
          <a:noFill/>
          <a:ln>
            <a:solidFill>
              <a:schemeClr val="bg1"/>
            </a:solidFill>
          </a:ln>
        </p:spPr>
        <p:txBody>
          <a:bodyPr wrap="square" lIns="91440" tIns="45720" rIns="91440" bIns="45720" rtlCol="0" anchor="t">
            <a:spAutoFit/>
          </a:bodyPr>
          <a:lstStyle/>
          <a:p>
            <a:pPr algn="ctr"/>
            <a:r>
              <a:rPr lang="en-US" sz="2800" b="1" dirty="0">
                <a:latin typeface="Helvetica" charset="0"/>
                <a:ea typeface="Helvetica" charset="0"/>
                <a:cs typeface="Helvetica" charset="0"/>
              </a:rPr>
              <a:t>Thank you!</a:t>
            </a:r>
            <a:endParaRPr lang="en-US" sz="2800" b="1" dirty="0">
              <a:latin typeface="Helvetica" charset="0"/>
              <a:ea typeface="Helvetica" charset="0"/>
              <a:cs typeface="Helvetica" charset="0"/>
              <a:hlinkClick r:id="rId2">
                <a:extLst>
                  <a:ext uri="{A12FA001-AC4F-418D-AE19-62706E023703}">
                    <ahyp:hlinkClr xmlns:ahyp="http://schemas.microsoft.com/office/drawing/2018/hyperlinkcolor" val="tx"/>
                  </a:ext>
                </a:extLst>
              </a:hlinkClick>
            </a:endParaRPr>
          </a:p>
          <a:p>
            <a:pPr algn="ctr"/>
            <a:r>
              <a:rPr lang="en-US" sz="2800" b="1" u="sng" dirty="0">
                <a:latin typeface="Helvetica"/>
                <a:ea typeface="Helvetica" charset="0"/>
                <a:cs typeface="Helvetica"/>
                <a:hlinkClick r:id="rId3"/>
              </a:rPr>
              <a:t>aaron.hill@colostate.edu</a:t>
            </a:r>
            <a:endParaRPr lang="en-US" sz="2800" b="1" u="sng" dirty="0">
              <a:latin typeface="Helvetica"/>
              <a:ea typeface="Helvetica" charset="0"/>
              <a:cs typeface="Helvetica"/>
            </a:endParaRPr>
          </a:p>
          <a:p>
            <a:pPr algn="ctr"/>
            <a:r>
              <a:rPr lang="en-US" sz="2800" b="1" dirty="0">
                <a:latin typeface="Helvetica" charset="0"/>
                <a:ea typeface="Helvetica" charset="0"/>
                <a:cs typeface="Helvetica" charset="0"/>
                <a:hlinkClick r:id="rId2">
                  <a:extLst>
                    <a:ext uri="{A12FA001-AC4F-418D-AE19-62706E023703}">
                      <ahyp:hlinkClr xmlns:ahyp="http://schemas.microsoft.com/office/drawing/2018/hyperlinkcolor" val="tx"/>
                    </a:ext>
                  </a:extLst>
                </a:hlinkClick>
              </a:rPr>
              <a:t>russ.schumacher@colostate.edu</a:t>
            </a:r>
            <a:endParaRPr lang="en-US" sz="2800" b="1" u="sng" dirty="0">
              <a:latin typeface="Helvetica"/>
              <a:ea typeface="Helvetica" charset="0"/>
              <a:cs typeface="Helvetica" charset="0"/>
            </a:endParaRPr>
          </a:p>
        </p:txBody>
      </p:sp>
      <p:sp>
        <p:nvSpPr>
          <p:cNvPr id="7" name="Rectangle 6">
            <a:extLst>
              <a:ext uri="{FF2B5EF4-FFF2-40B4-BE49-F238E27FC236}">
                <a16:creationId xmlns:a16="http://schemas.microsoft.com/office/drawing/2014/main" id="{5F51ED2C-6F99-EC47-8D7F-9A710D386DBA}"/>
              </a:ext>
            </a:extLst>
          </p:cNvPr>
          <p:cNvSpPr/>
          <p:nvPr/>
        </p:nvSpPr>
        <p:spPr>
          <a:xfrm>
            <a:off x="119762" y="5972198"/>
            <a:ext cx="3922849" cy="738664"/>
          </a:xfrm>
          <a:prstGeom prst="rect">
            <a:avLst/>
          </a:prstGeom>
        </p:spPr>
        <p:txBody>
          <a:bodyPr wrap="square" lIns="91440" tIns="45720" rIns="91440" bIns="45720" anchor="t">
            <a:spAutoFit/>
          </a:bodyPr>
          <a:lstStyle/>
          <a:p>
            <a:pPr>
              <a:defRPr/>
            </a:pPr>
            <a:r>
              <a:rPr kumimoji="0" lang="en-US" sz="1400" b="1" i="0" u="none" strike="noStrike" kern="1200" cap="none" spc="0" normalizeH="0" baseline="0" noProof="0" dirty="0">
                <a:ln>
                  <a:noFill/>
                </a:ln>
                <a:effectLst/>
                <a:uLnTx/>
                <a:uFillTx/>
                <a:latin typeface="Helvetica"/>
                <a:cs typeface="Helvetica"/>
              </a:rPr>
              <a:t>Real-time forecast </a:t>
            </a:r>
            <a:r>
              <a:rPr lang="en-US" sz="1400" b="1" dirty="0">
                <a:latin typeface="Helvetica"/>
                <a:cs typeface="Helvetica"/>
              </a:rPr>
              <a:t>graphics: </a:t>
            </a:r>
            <a:r>
              <a:rPr kumimoji="0" lang="en-US" sz="1400" b="1" i="0" u="none" strike="noStrike" kern="1200" cap="none" spc="0" normalizeH="0" baseline="0" noProof="0" dirty="0">
                <a:ln>
                  <a:noFill/>
                </a:ln>
                <a:effectLst/>
                <a:uLnTx/>
                <a:uFillTx/>
                <a:latin typeface="Helvetica"/>
                <a:cs typeface="Helvetica"/>
                <a:hlinkClick r:id="rId4">
                  <a:extLst>
                    <a:ext uri="{A12FA001-AC4F-418D-AE19-62706E023703}">
                      <ahyp:hlinkClr xmlns:ahyp="http://schemas.microsoft.com/office/drawing/2018/hyperlinkcolor" val="tx"/>
                    </a:ext>
                  </a:extLst>
                </a:hlinkClick>
              </a:rPr>
              <a:t>http://schumacher.atmos.colostate.edu/hilla/csu_mlp/</a:t>
            </a:r>
            <a:endParaRPr lang="en-US" sz="1400" b="1" i="0" u="none" strike="noStrike" kern="1200" cap="none" spc="0" normalizeH="0" baseline="0" noProof="0" dirty="0">
              <a:ln>
                <a:noFill/>
              </a:ln>
              <a:effectLst/>
              <a:uLnTx/>
              <a:uFillTx/>
              <a:latin typeface="Helvetica"/>
              <a:cs typeface="Helvetica"/>
            </a:endParaRPr>
          </a:p>
        </p:txBody>
      </p:sp>
      <p:pic>
        <p:nvPicPr>
          <p:cNvPr id="9" name="Picture 5" descr="Qr code&#10;&#10;Description automatically generated">
            <a:extLst>
              <a:ext uri="{FF2B5EF4-FFF2-40B4-BE49-F238E27FC236}">
                <a16:creationId xmlns:a16="http://schemas.microsoft.com/office/drawing/2014/main" id="{31C2C3DF-C7B2-37EE-60B7-90C57FB79DD3}"/>
              </a:ext>
            </a:extLst>
          </p:cNvPr>
          <p:cNvPicPr>
            <a:picLocks noChangeAspect="1"/>
          </p:cNvPicPr>
          <p:nvPr/>
        </p:nvPicPr>
        <p:blipFill>
          <a:blip r:embed="rId5"/>
          <a:stretch>
            <a:fillRect/>
          </a:stretch>
        </p:blipFill>
        <p:spPr>
          <a:xfrm>
            <a:off x="4186991" y="4839317"/>
            <a:ext cx="2016314" cy="2023880"/>
          </a:xfrm>
          <a:prstGeom prst="rect">
            <a:avLst/>
          </a:prstGeom>
        </p:spPr>
      </p:pic>
    </p:spTree>
    <p:extLst>
      <p:ext uri="{BB962C8B-B14F-4D97-AF65-F5344CB8AC3E}">
        <p14:creationId xmlns:p14="http://schemas.microsoft.com/office/powerpoint/2010/main" val="4127338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9C1F5-40B4-1646-BF87-F606973DD46B}"/>
              </a:ext>
            </a:extLst>
          </p:cNvPr>
          <p:cNvSpPr>
            <a:spLocks noGrp="1"/>
          </p:cNvSpPr>
          <p:nvPr>
            <p:ph idx="1"/>
          </p:nvPr>
        </p:nvSpPr>
        <p:spPr>
          <a:xfrm>
            <a:off x="3996073" y="335090"/>
            <a:ext cx="8195927" cy="6525701"/>
          </a:xfrm>
          <a:prstGeom prst="roundRect">
            <a:avLst/>
          </a:prstGeom>
          <a:noFill/>
          <a:ln>
            <a:noFill/>
          </a:ln>
        </p:spPr>
        <p:txBody>
          <a:bodyPr>
            <a:normAutofit/>
          </a:bodyPr>
          <a:lstStyle/>
          <a:p>
            <a:pPr marL="0" indent="0">
              <a:buNone/>
            </a:pPr>
            <a:r>
              <a:rPr lang="en-US" sz="4000" b="1" dirty="0"/>
              <a:t>Question: How can machine learning (ML) be leveraged for high-impact weather forecasting?</a:t>
            </a:r>
          </a:p>
          <a:p>
            <a:pPr marL="0" indent="0" algn="l" rtl="0" fontAlgn="base">
              <a:buNone/>
            </a:pPr>
            <a:endParaRPr lang="en-US" sz="2000" b="1" i="0" u="none" strike="noStrike" dirty="0">
              <a:effectLst/>
              <a:latin typeface="Helvetica" pitchFamily="2" charset="0"/>
            </a:endParaRPr>
          </a:p>
          <a:p>
            <a:pPr marL="0" indent="0" algn="l" rtl="0" fontAlgn="base">
              <a:lnSpc>
                <a:spcPct val="100000"/>
              </a:lnSpc>
              <a:spcBef>
                <a:spcPts val="0"/>
              </a:spcBef>
              <a:buNone/>
            </a:pPr>
            <a:r>
              <a:rPr lang="en-US" sz="2000" dirty="0">
                <a:latin typeface="Helvetica" pitchFamily="2" charset="0"/>
              </a:rPr>
              <a:t>Colorado State University Machine Learning Probabilities </a:t>
            </a:r>
          </a:p>
          <a:p>
            <a:pPr marL="0" indent="0" algn="l" rtl="0" fontAlgn="base">
              <a:lnSpc>
                <a:spcPct val="100000"/>
              </a:lnSpc>
              <a:spcBef>
                <a:spcPts val="0"/>
              </a:spcBef>
              <a:buNone/>
            </a:pPr>
            <a:r>
              <a:rPr lang="en-US" sz="2000" dirty="0">
                <a:latin typeface="Helvetica" pitchFamily="2" charset="0"/>
              </a:rPr>
              <a:t>(CSU-MLP; Hill et al. 2020, 2023)</a:t>
            </a:r>
          </a:p>
          <a:p>
            <a:pPr marL="0" indent="0" algn="l" rtl="0" fontAlgn="base">
              <a:buNone/>
            </a:pPr>
            <a:endParaRPr lang="en-US" sz="2000" i="0" u="none" strike="noStrike" dirty="0">
              <a:effectLst/>
              <a:latin typeface="Helvetica" pitchFamily="2" charset="0"/>
            </a:endParaRPr>
          </a:p>
          <a:p>
            <a:pPr marL="0" indent="0" algn="l" rtl="0" fontAlgn="base">
              <a:buNone/>
            </a:pPr>
            <a:r>
              <a:rPr lang="en-US" sz="2000" i="0" u="none" strike="noStrike" dirty="0">
                <a:effectLst/>
                <a:latin typeface="Helvetica" pitchFamily="2" charset="0"/>
              </a:rPr>
              <a:t>Daily hazardous weather forecasts out to 8 days</a:t>
            </a:r>
            <a:endParaRPr lang="en-US" sz="1800" i="0" u="none" strike="noStrike" dirty="0">
              <a:effectLst/>
              <a:latin typeface="Helvetica" pitchFamily="2" charset="0"/>
            </a:endParaRPr>
          </a:p>
          <a:p>
            <a:pPr marL="0" indent="0" algn="l" rtl="0" fontAlgn="base">
              <a:lnSpc>
                <a:spcPct val="120000"/>
              </a:lnSpc>
              <a:buNone/>
            </a:pPr>
            <a:r>
              <a:rPr lang="en-US" sz="2000" i="0" u="none" strike="noStrike" dirty="0">
                <a:effectLst/>
                <a:latin typeface="Helvetica" pitchFamily="2" charset="0"/>
              </a:rPr>
              <a:t>Real-time forecasts in support of NOAA operations </a:t>
            </a:r>
            <a:r>
              <a:rPr lang="en-US" sz="2000" i="0" dirty="0">
                <a:effectLst/>
                <a:latin typeface="Helvetica" pitchFamily="2" charset="0"/>
              </a:rPr>
              <a:t>​</a:t>
            </a:r>
          </a:p>
          <a:p>
            <a:pPr marL="0" indent="0" algn="l" rtl="0" fontAlgn="base">
              <a:lnSpc>
                <a:spcPct val="120000"/>
              </a:lnSpc>
              <a:buNone/>
            </a:pPr>
            <a:endParaRPr lang="en-US" sz="2000" i="0" u="none" strike="noStrike" dirty="0">
              <a:effectLst/>
              <a:latin typeface="Helvetica" pitchFamily="2" charset="0"/>
            </a:endParaRPr>
          </a:p>
          <a:p>
            <a:pPr marL="0" indent="0">
              <a:buNone/>
            </a:pPr>
            <a:r>
              <a:rPr lang="en-US" sz="2000" i="0" u="none" strike="noStrike" dirty="0">
                <a:effectLst/>
                <a:latin typeface="Helvetica" pitchFamily="2" charset="0"/>
                <a:sym typeface="Wingdings" pitchFamily="2" charset="2"/>
              </a:rPr>
              <a:t> </a:t>
            </a:r>
            <a:r>
              <a:rPr lang="en-US" sz="2000" i="0" u="none" strike="noStrike" dirty="0">
                <a:effectLst/>
                <a:latin typeface="Helvetica" pitchFamily="2" charset="0"/>
              </a:rPr>
              <a:t>Coarser model input that drives the machine learning-based predictions</a:t>
            </a:r>
            <a:endParaRPr lang="en-US" sz="3200" i="0" dirty="0">
              <a:effectLst/>
              <a:latin typeface="Segoe UI" panose="020B0502040204020203" pitchFamily="34" charset="0"/>
            </a:endParaRPr>
          </a:p>
          <a:p>
            <a:pPr marL="0" indent="0">
              <a:buNone/>
            </a:pPr>
            <a:endParaRPr lang="en-US" sz="4000" dirty="0"/>
          </a:p>
          <a:p>
            <a:pPr marL="0" indent="0">
              <a:buNone/>
            </a:pPr>
            <a:endParaRPr lang="en-US" sz="4000" dirty="0"/>
          </a:p>
          <a:p>
            <a:endParaRPr lang="en-US" sz="5400" dirty="0"/>
          </a:p>
        </p:txBody>
      </p:sp>
      <p:pic>
        <p:nvPicPr>
          <p:cNvPr id="2052" name="Picture 4">
            <a:extLst>
              <a:ext uri="{FF2B5EF4-FFF2-40B4-BE49-F238E27FC236}">
                <a16:creationId xmlns:a16="http://schemas.microsoft.com/office/drawing/2014/main" id="{681F13FA-D942-C4D6-1A74-23EE51CC1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85" y="905131"/>
            <a:ext cx="3704388" cy="252386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AF8A2EB9-016B-092F-2B71-CAC01024E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85" y="3540075"/>
            <a:ext cx="3867329" cy="298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4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91B1-3CAF-E600-5EA0-12B3831B52C5}"/>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207873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5103-A540-924B-8845-F2533C19F517}"/>
              </a:ext>
            </a:extLst>
          </p:cNvPr>
          <p:cNvSpPr>
            <a:spLocks noGrp="1"/>
          </p:cNvSpPr>
          <p:nvPr>
            <p:ph type="title"/>
          </p:nvPr>
        </p:nvSpPr>
        <p:spPr>
          <a:xfrm>
            <a:off x="1039285" y="381000"/>
            <a:ext cx="10111316" cy="570722"/>
          </a:xfrm>
        </p:spPr>
        <p:txBody>
          <a:bodyPr/>
          <a:lstStyle/>
          <a:p>
            <a:r>
              <a:rPr lang="en-US" sz="3200"/>
              <a:t>First example case: 15-16 December 2021 outbreak</a:t>
            </a:r>
          </a:p>
        </p:txBody>
      </p:sp>
      <p:sp>
        <p:nvSpPr>
          <p:cNvPr id="8" name="TextBox 7">
            <a:extLst>
              <a:ext uri="{FF2B5EF4-FFF2-40B4-BE49-F238E27FC236}">
                <a16:creationId xmlns:a16="http://schemas.microsoft.com/office/drawing/2014/main" id="{D3299387-23A8-8E48-9843-40C4A78647DB}"/>
              </a:ext>
            </a:extLst>
          </p:cNvPr>
          <p:cNvSpPr txBox="1"/>
          <p:nvPr/>
        </p:nvSpPr>
        <p:spPr>
          <a:xfrm>
            <a:off x="245345" y="1257171"/>
            <a:ext cx="5493812" cy="369332"/>
          </a:xfrm>
          <a:prstGeom prst="rect">
            <a:avLst/>
          </a:prstGeom>
          <a:noFill/>
        </p:spPr>
        <p:txBody>
          <a:bodyPr wrap="none" rtlCol="0">
            <a:spAutoFit/>
          </a:bodyPr>
          <a:lstStyle/>
          <a:p>
            <a:r>
              <a:rPr lang="en-US">
                <a:latin typeface="Helvetica" charset="0"/>
                <a:ea typeface="Helvetica" charset="0"/>
                <a:cs typeface="Helvetica" charset="0"/>
              </a:rPr>
              <a:t>SPC Day 3 outlook, issued 0710 UTC 13 December</a:t>
            </a:r>
          </a:p>
        </p:txBody>
      </p:sp>
      <p:pic>
        <p:nvPicPr>
          <p:cNvPr id="10" name="Picture 9">
            <a:extLst>
              <a:ext uri="{FF2B5EF4-FFF2-40B4-BE49-F238E27FC236}">
                <a16:creationId xmlns:a16="http://schemas.microsoft.com/office/drawing/2014/main" id="{56D9F008-6F13-A74A-8629-9224BF374EF6}"/>
              </a:ext>
            </a:extLst>
          </p:cNvPr>
          <p:cNvPicPr>
            <a:picLocks noChangeAspect="1"/>
          </p:cNvPicPr>
          <p:nvPr/>
        </p:nvPicPr>
        <p:blipFill rotWithShape="1">
          <a:blip r:embed="rId2"/>
          <a:srcRect l="50009" b="11618"/>
          <a:stretch/>
        </p:blipFill>
        <p:spPr>
          <a:xfrm>
            <a:off x="245345" y="1698924"/>
            <a:ext cx="5746795" cy="3915037"/>
          </a:xfrm>
          <a:prstGeom prst="rect">
            <a:avLst/>
          </a:prstGeom>
        </p:spPr>
      </p:pic>
      <p:pic>
        <p:nvPicPr>
          <p:cNvPr id="12" name="Picture 11">
            <a:extLst>
              <a:ext uri="{FF2B5EF4-FFF2-40B4-BE49-F238E27FC236}">
                <a16:creationId xmlns:a16="http://schemas.microsoft.com/office/drawing/2014/main" id="{CC01064E-410B-4E41-8AF6-12BDD4F09F15}"/>
              </a:ext>
            </a:extLst>
          </p:cNvPr>
          <p:cNvPicPr>
            <a:picLocks noChangeAspect="1"/>
          </p:cNvPicPr>
          <p:nvPr/>
        </p:nvPicPr>
        <p:blipFill rotWithShape="1">
          <a:blip r:embed="rId2"/>
          <a:srcRect r="50000"/>
          <a:stretch/>
        </p:blipFill>
        <p:spPr>
          <a:xfrm>
            <a:off x="6199861" y="1537931"/>
            <a:ext cx="5387774" cy="4152215"/>
          </a:xfrm>
          <a:prstGeom prst="rect">
            <a:avLst/>
          </a:prstGeom>
        </p:spPr>
      </p:pic>
      <p:sp>
        <p:nvSpPr>
          <p:cNvPr id="13" name="TextBox 12">
            <a:extLst>
              <a:ext uri="{FF2B5EF4-FFF2-40B4-BE49-F238E27FC236}">
                <a16:creationId xmlns:a16="http://schemas.microsoft.com/office/drawing/2014/main" id="{3B09FF81-EDD0-DE4F-B312-C9C6F7E5ECBA}"/>
              </a:ext>
            </a:extLst>
          </p:cNvPr>
          <p:cNvSpPr txBox="1"/>
          <p:nvPr/>
        </p:nvSpPr>
        <p:spPr>
          <a:xfrm>
            <a:off x="6360458" y="1132804"/>
            <a:ext cx="5066580" cy="369332"/>
          </a:xfrm>
          <a:prstGeom prst="rect">
            <a:avLst/>
          </a:prstGeom>
          <a:noFill/>
        </p:spPr>
        <p:txBody>
          <a:bodyPr wrap="none" rtlCol="0">
            <a:spAutoFit/>
          </a:bodyPr>
          <a:lstStyle/>
          <a:p>
            <a:r>
              <a:rPr lang="en-US">
                <a:latin typeface="Helvetica" charset="0"/>
                <a:ea typeface="Helvetica" charset="0"/>
                <a:cs typeface="Helvetica" charset="0"/>
              </a:rPr>
              <a:t>CSU-MLP day 3 forecast from 0000 UTC GEFS</a:t>
            </a:r>
          </a:p>
        </p:txBody>
      </p:sp>
    </p:spTree>
    <p:extLst>
      <p:ext uri="{BB962C8B-B14F-4D97-AF65-F5344CB8AC3E}">
        <p14:creationId xmlns:p14="http://schemas.microsoft.com/office/powerpoint/2010/main" val="20058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5103-A540-924B-8845-F2533C19F517}"/>
              </a:ext>
            </a:extLst>
          </p:cNvPr>
          <p:cNvSpPr>
            <a:spLocks noGrp="1"/>
          </p:cNvSpPr>
          <p:nvPr>
            <p:ph type="title"/>
          </p:nvPr>
        </p:nvSpPr>
        <p:spPr>
          <a:xfrm>
            <a:off x="582085" y="349059"/>
            <a:ext cx="10548350" cy="570722"/>
          </a:xfrm>
        </p:spPr>
        <p:txBody>
          <a:bodyPr/>
          <a:lstStyle/>
          <a:p>
            <a:r>
              <a:rPr lang="en-US" sz="3200"/>
              <a:t>15-16 December 2021 outbreak: home run for CSU-MLP</a:t>
            </a:r>
          </a:p>
        </p:txBody>
      </p:sp>
      <p:sp>
        <p:nvSpPr>
          <p:cNvPr id="8" name="TextBox 7">
            <a:extLst>
              <a:ext uri="{FF2B5EF4-FFF2-40B4-BE49-F238E27FC236}">
                <a16:creationId xmlns:a16="http://schemas.microsoft.com/office/drawing/2014/main" id="{D3299387-23A8-8E48-9843-40C4A78647DB}"/>
              </a:ext>
            </a:extLst>
          </p:cNvPr>
          <p:cNvSpPr txBox="1"/>
          <p:nvPr/>
        </p:nvSpPr>
        <p:spPr>
          <a:xfrm>
            <a:off x="245345" y="1257171"/>
            <a:ext cx="5493812" cy="369332"/>
          </a:xfrm>
          <a:prstGeom prst="rect">
            <a:avLst/>
          </a:prstGeom>
          <a:noFill/>
        </p:spPr>
        <p:txBody>
          <a:bodyPr wrap="none" lIns="91440" tIns="45720" rIns="91440" bIns="45720" rtlCol="0" anchor="t">
            <a:spAutoFit/>
          </a:bodyPr>
          <a:lstStyle/>
          <a:p>
            <a:r>
              <a:rPr lang="en-US">
                <a:latin typeface="Helvetica"/>
                <a:ea typeface="Helvetica" charset="0"/>
                <a:cs typeface="Helvetica"/>
              </a:rPr>
              <a:t>SPC Day 3 outlook, issued </a:t>
            </a:r>
            <a:r>
              <a:rPr lang="en-US" u="sng">
                <a:latin typeface="Helvetica"/>
                <a:ea typeface="Helvetica" charset="0"/>
                <a:cs typeface="Helvetica"/>
              </a:rPr>
              <a:t>1815</a:t>
            </a:r>
            <a:r>
              <a:rPr lang="en-US">
                <a:latin typeface="Helvetica"/>
                <a:ea typeface="Helvetica" charset="0"/>
                <a:cs typeface="Helvetica"/>
              </a:rPr>
              <a:t> UTC 13 December</a:t>
            </a:r>
          </a:p>
        </p:txBody>
      </p:sp>
      <p:sp>
        <p:nvSpPr>
          <p:cNvPr id="13" name="TextBox 12">
            <a:extLst>
              <a:ext uri="{FF2B5EF4-FFF2-40B4-BE49-F238E27FC236}">
                <a16:creationId xmlns:a16="http://schemas.microsoft.com/office/drawing/2014/main" id="{3B09FF81-EDD0-DE4F-B312-C9C6F7E5ECBA}"/>
              </a:ext>
            </a:extLst>
          </p:cNvPr>
          <p:cNvSpPr txBox="1"/>
          <p:nvPr/>
        </p:nvSpPr>
        <p:spPr>
          <a:xfrm>
            <a:off x="6452845" y="1233759"/>
            <a:ext cx="5066580" cy="369332"/>
          </a:xfrm>
          <a:prstGeom prst="rect">
            <a:avLst/>
          </a:prstGeom>
          <a:noFill/>
        </p:spPr>
        <p:txBody>
          <a:bodyPr wrap="none" rtlCol="0">
            <a:spAutoFit/>
          </a:bodyPr>
          <a:lstStyle/>
          <a:p>
            <a:r>
              <a:rPr lang="en-US">
                <a:latin typeface="Helvetica" charset="0"/>
                <a:ea typeface="Helvetica" charset="0"/>
                <a:cs typeface="Helvetica" charset="0"/>
              </a:rPr>
              <a:t>CSU-MLP day 3 forecast from 0000 UTC GEFS</a:t>
            </a:r>
          </a:p>
        </p:txBody>
      </p:sp>
      <p:pic>
        <p:nvPicPr>
          <p:cNvPr id="6" name="Picture 5">
            <a:extLst>
              <a:ext uri="{FF2B5EF4-FFF2-40B4-BE49-F238E27FC236}">
                <a16:creationId xmlns:a16="http://schemas.microsoft.com/office/drawing/2014/main" id="{64DA6F58-8D26-4044-8B6A-46D1D6CED8E6}"/>
              </a:ext>
            </a:extLst>
          </p:cNvPr>
          <p:cNvPicPr>
            <a:picLocks noChangeAspect="1"/>
          </p:cNvPicPr>
          <p:nvPr/>
        </p:nvPicPr>
        <p:blipFill rotWithShape="1">
          <a:blip r:embed="rId2"/>
          <a:srcRect l="50000"/>
          <a:stretch/>
        </p:blipFill>
        <p:spPr>
          <a:xfrm>
            <a:off x="245345" y="1626502"/>
            <a:ext cx="5545503" cy="4588243"/>
          </a:xfrm>
          <a:prstGeom prst="rect">
            <a:avLst/>
          </a:prstGeom>
        </p:spPr>
      </p:pic>
      <p:pic>
        <p:nvPicPr>
          <p:cNvPr id="9" name="Picture 8">
            <a:extLst>
              <a:ext uri="{FF2B5EF4-FFF2-40B4-BE49-F238E27FC236}">
                <a16:creationId xmlns:a16="http://schemas.microsoft.com/office/drawing/2014/main" id="{8384E376-35A2-7144-898F-4012440322AF}"/>
              </a:ext>
            </a:extLst>
          </p:cNvPr>
          <p:cNvPicPr>
            <a:picLocks noChangeAspect="1"/>
          </p:cNvPicPr>
          <p:nvPr/>
        </p:nvPicPr>
        <p:blipFill rotWithShape="1">
          <a:blip r:embed="rId2"/>
          <a:srcRect r="50000"/>
          <a:stretch/>
        </p:blipFill>
        <p:spPr>
          <a:xfrm>
            <a:off x="6159170" y="1623414"/>
            <a:ext cx="5545503" cy="4588243"/>
          </a:xfrm>
          <a:prstGeom prst="rect">
            <a:avLst/>
          </a:prstGeom>
        </p:spPr>
      </p:pic>
      <p:sp>
        <p:nvSpPr>
          <p:cNvPr id="11" name="TextBox 10">
            <a:extLst>
              <a:ext uri="{FF2B5EF4-FFF2-40B4-BE49-F238E27FC236}">
                <a16:creationId xmlns:a16="http://schemas.microsoft.com/office/drawing/2014/main" id="{07417A39-70FF-D349-8CA3-91175E238826}"/>
              </a:ext>
            </a:extLst>
          </p:cNvPr>
          <p:cNvSpPr txBox="1"/>
          <p:nvPr/>
        </p:nvSpPr>
        <p:spPr>
          <a:xfrm>
            <a:off x="3970724" y="5288510"/>
            <a:ext cx="1768433" cy="369332"/>
          </a:xfrm>
          <a:prstGeom prst="rect">
            <a:avLst/>
          </a:prstGeom>
          <a:solidFill>
            <a:schemeClr val="bg1"/>
          </a:solidFill>
          <a:ln>
            <a:solidFill>
              <a:schemeClr val="tx1"/>
            </a:solidFill>
          </a:ln>
        </p:spPr>
        <p:txBody>
          <a:bodyPr wrap="none" rtlCol="0">
            <a:spAutoFit/>
          </a:bodyPr>
          <a:lstStyle/>
          <a:p>
            <a:r>
              <a:rPr lang="en-US">
                <a:latin typeface="Helvetica" charset="0"/>
                <a:ea typeface="Helvetica" charset="0"/>
                <a:cs typeface="Helvetica" charset="0"/>
              </a:rPr>
              <a:t>SPC BSS = 0.0</a:t>
            </a:r>
          </a:p>
        </p:txBody>
      </p:sp>
      <p:sp>
        <p:nvSpPr>
          <p:cNvPr id="14" name="TextBox 13">
            <a:extLst>
              <a:ext uri="{FF2B5EF4-FFF2-40B4-BE49-F238E27FC236}">
                <a16:creationId xmlns:a16="http://schemas.microsoft.com/office/drawing/2014/main" id="{933988A6-293C-FB45-8952-52F7A3B45F27}"/>
              </a:ext>
            </a:extLst>
          </p:cNvPr>
          <p:cNvSpPr txBox="1"/>
          <p:nvPr/>
        </p:nvSpPr>
        <p:spPr>
          <a:xfrm>
            <a:off x="9704286" y="5264240"/>
            <a:ext cx="1909497" cy="369332"/>
          </a:xfrm>
          <a:prstGeom prst="rect">
            <a:avLst/>
          </a:prstGeom>
          <a:solidFill>
            <a:schemeClr val="bg1"/>
          </a:solidFill>
          <a:ln>
            <a:solidFill>
              <a:schemeClr val="tx1"/>
            </a:solidFill>
          </a:ln>
        </p:spPr>
        <p:txBody>
          <a:bodyPr wrap="none" rtlCol="0">
            <a:spAutoFit/>
          </a:bodyPr>
          <a:lstStyle/>
          <a:p>
            <a:r>
              <a:rPr lang="en-US">
                <a:latin typeface="Helvetica" charset="0"/>
                <a:ea typeface="Helvetica" charset="0"/>
                <a:cs typeface="Helvetica" charset="0"/>
              </a:rPr>
              <a:t>CSU BSS = 0.34</a:t>
            </a:r>
          </a:p>
        </p:txBody>
      </p:sp>
      <p:pic>
        <p:nvPicPr>
          <p:cNvPr id="17" name="Picture 16">
            <a:extLst>
              <a:ext uri="{FF2B5EF4-FFF2-40B4-BE49-F238E27FC236}">
                <a16:creationId xmlns:a16="http://schemas.microsoft.com/office/drawing/2014/main" id="{82E99816-84A3-CA42-A7D9-A0052300E4C5}"/>
              </a:ext>
            </a:extLst>
          </p:cNvPr>
          <p:cNvPicPr>
            <a:picLocks noChangeAspect="1"/>
          </p:cNvPicPr>
          <p:nvPr/>
        </p:nvPicPr>
        <p:blipFill>
          <a:blip r:embed="rId3"/>
          <a:stretch>
            <a:fillRect/>
          </a:stretch>
        </p:blipFill>
        <p:spPr>
          <a:xfrm>
            <a:off x="180802" y="2714196"/>
            <a:ext cx="5675458" cy="2412856"/>
          </a:xfrm>
          <a:prstGeom prst="rect">
            <a:avLst/>
          </a:prstGeom>
        </p:spPr>
      </p:pic>
      <p:pic>
        <p:nvPicPr>
          <p:cNvPr id="7" name="Picture 6">
            <a:extLst>
              <a:ext uri="{FF2B5EF4-FFF2-40B4-BE49-F238E27FC236}">
                <a16:creationId xmlns:a16="http://schemas.microsoft.com/office/drawing/2014/main" id="{F8698BCB-5305-C540-9536-8DFEC97A54C7}"/>
              </a:ext>
            </a:extLst>
          </p:cNvPr>
          <p:cNvPicPr>
            <a:picLocks noChangeAspect="1"/>
          </p:cNvPicPr>
          <p:nvPr/>
        </p:nvPicPr>
        <p:blipFill>
          <a:blip r:embed="rId4"/>
          <a:stretch>
            <a:fillRect/>
          </a:stretch>
        </p:blipFill>
        <p:spPr>
          <a:xfrm>
            <a:off x="6159170" y="2302661"/>
            <a:ext cx="5650423" cy="3170515"/>
          </a:xfrm>
          <a:prstGeom prst="rect">
            <a:avLst/>
          </a:prstGeom>
        </p:spPr>
      </p:pic>
    </p:spTree>
    <p:extLst>
      <p:ext uri="{BB962C8B-B14F-4D97-AF65-F5344CB8AC3E}">
        <p14:creationId xmlns:p14="http://schemas.microsoft.com/office/powerpoint/2010/main" val="7975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5103-A540-924B-8845-F2533C19F517}"/>
              </a:ext>
            </a:extLst>
          </p:cNvPr>
          <p:cNvSpPr>
            <a:spLocks noGrp="1"/>
          </p:cNvSpPr>
          <p:nvPr>
            <p:ph type="title"/>
          </p:nvPr>
        </p:nvSpPr>
        <p:spPr>
          <a:xfrm>
            <a:off x="1039285" y="381000"/>
            <a:ext cx="10111316" cy="570722"/>
          </a:xfrm>
        </p:spPr>
        <p:txBody>
          <a:bodyPr/>
          <a:lstStyle/>
          <a:p>
            <a:r>
              <a:rPr lang="en-US" sz="3200"/>
              <a:t>Second example case: 28-29 December 2021</a:t>
            </a:r>
          </a:p>
        </p:txBody>
      </p:sp>
      <p:sp>
        <p:nvSpPr>
          <p:cNvPr id="8" name="TextBox 7">
            <a:extLst>
              <a:ext uri="{FF2B5EF4-FFF2-40B4-BE49-F238E27FC236}">
                <a16:creationId xmlns:a16="http://schemas.microsoft.com/office/drawing/2014/main" id="{D3299387-23A8-8E48-9843-40C4A78647DB}"/>
              </a:ext>
            </a:extLst>
          </p:cNvPr>
          <p:cNvSpPr txBox="1"/>
          <p:nvPr/>
        </p:nvSpPr>
        <p:spPr>
          <a:xfrm>
            <a:off x="245345" y="1257171"/>
            <a:ext cx="5493812" cy="369332"/>
          </a:xfrm>
          <a:prstGeom prst="rect">
            <a:avLst/>
          </a:prstGeom>
          <a:noFill/>
        </p:spPr>
        <p:txBody>
          <a:bodyPr wrap="none" rtlCol="0">
            <a:spAutoFit/>
          </a:bodyPr>
          <a:lstStyle/>
          <a:p>
            <a:r>
              <a:rPr lang="en-US">
                <a:latin typeface="Helvetica" charset="0"/>
                <a:ea typeface="Helvetica" charset="0"/>
                <a:cs typeface="Helvetica" charset="0"/>
              </a:rPr>
              <a:t>SPC Day 3 outlook, issued 0819 UTC 26 December</a:t>
            </a:r>
          </a:p>
        </p:txBody>
      </p:sp>
      <p:pic>
        <p:nvPicPr>
          <p:cNvPr id="10" name="Picture 9">
            <a:extLst>
              <a:ext uri="{FF2B5EF4-FFF2-40B4-BE49-F238E27FC236}">
                <a16:creationId xmlns:a16="http://schemas.microsoft.com/office/drawing/2014/main" id="{56D9F008-6F13-A74A-8629-9224BF374EF6}"/>
              </a:ext>
            </a:extLst>
          </p:cNvPr>
          <p:cNvPicPr>
            <a:picLocks noChangeAspect="1"/>
          </p:cNvPicPr>
          <p:nvPr/>
        </p:nvPicPr>
        <p:blipFill>
          <a:blip r:embed="rId2"/>
          <a:srcRect l="20" r="20"/>
          <a:stretch/>
        </p:blipFill>
        <p:spPr>
          <a:xfrm>
            <a:off x="245345" y="1698924"/>
            <a:ext cx="5746795" cy="3915037"/>
          </a:xfrm>
          <a:prstGeom prst="rect">
            <a:avLst/>
          </a:prstGeom>
        </p:spPr>
      </p:pic>
      <p:sp>
        <p:nvSpPr>
          <p:cNvPr id="13" name="TextBox 12">
            <a:extLst>
              <a:ext uri="{FF2B5EF4-FFF2-40B4-BE49-F238E27FC236}">
                <a16:creationId xmlns:a16="http://schemas.microsoft.com/office/drawing/2014/main" id="{3B09FF81-EDD0-DE4F-B312-C9C6F7E5ECBA}"/>
              </a:ext>
            </a:extLst>
          </p:cNvPr>
          <p:cNvSpPr txBox="1"/>
          <p:nvPr/>
        </p:nvSpPr>
        <p:spPr>
          <a:xfrm>
            <a:off x="6360458" y="1132804"/>
            <a:ext cx="5066580" cy="369332"/>
          </a:xfrm>
          <a:prstGeom prst="rect">
            <a:avLst/>
          </a:prstGeom>
          <a:noFill/>
        </p:spPr>
        <p:txBody>
          <a:bodyPr wrap="none" rtlCol="0">
            <a:spAutoFit/>
          </a:bodyPr>
          <a:lstStyle/>
          <a:p>
            <a:r>
              <a:rPr lang="en-US">
                <a:latin typeface="Helvetica" charset="0"/>
                <a:ea typeface="Helvetica" charset="0"/>
                <a:cs typeface="Helvetica" charset="0"/>
              </a:rPr>
              <a:t>CSU-MLP day 3 forecast from 0000 UTC GEFS</a:t>
            </a:r>
          </a:p>
        </p:txBody>
      </p:sp>
      <p:pic>
        <p:nvPicPr>
          <p:cNvPr id="6" name="Picture 5">
            <a:extLst>
              <a:ext uri="{FF2B5EF4-FFF2-40B4-BE49-F238E27FC236}">
                <a16:creationId xmlns:a16="http://schemas.microsoft.com/office/drawing/2014/main" id="{2A930BDD-06C8-EE4D-8436-6B188FD894E7}"/>
              </a:ext>
            </a:extLst>
          </p:cNvPr>
          <p:cNvPicPr>
            <a:picLocks noChangeAspect="1"/>
          </p:cNvPicPr>
          <p:nvPr/>
        </p:nvPicPr>
        <p:blipFill rotWithShape="1">
          <a:blip r:embed="rId3"/>
          <a:srcRect t="2737" r="50000"/>
          <a:stretch/>
        </p:blipFill>
        <p:spPr>
          <a:xfrm>
            <a:off x="6290414" y="1502136"/>
            <a:ext cx="5656241" cy="4551822"/>
          </a:xfrm>
          <a:prstGeom prst="rect">
            <a:avLst/>
          </a:prstGeom>
        </p:spPr>
      </p:pic>
    </p:spTree>
    <p:extLst>
      <p:ext uri="{BB962C8B-B14F-4D97-AF65-F5344CB8AC3E}">
        <p14:creationId xmlns:p14="http://schemas.microsoft.com/office/powerpoint/2010/main" val="5137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D098A0-F2E0-2643-9178-8BA9452D889E}"/>
              </a:ext>
            </a:extLst>
          </p:cNvPr>
          <p:cNvPicPr>
            <a:picLocks noChangeAspect="1"/>
          </p:cNvPicPr>
          <p:nvPr/>
        </p:nvPicPr>
        <p:blipFill rotWithShape="1">
          <a:blip r:embed="rId2"/>
          <a:srcRect l="50000"/>
          <a:stretch/>
        </p:blipFill>
        <p:spPr>
          <a:xfrm>
            <a:off x="245345" y="1623414"/>
            <a:ext cx="5550408" cy="4592302"/>
          </a:xfrm>
          <a:prstGeom prst="rect">
            <a:avLst/>
          </a:prstGeom>
        </p:spPr>
      </p:pic>
      <p:pic>
        <p:nvPicPr>
          <p:cNvPr id="12" name="Picture 11">
            <a:extLst>
              <a:ext uri="{FF2B5EF4-FFF2-40B4-BE49-F238E27FC236}">
                <a16:creationId xmlns:a16="http://schemas.microsoft.com/office/drawing/2014/main" id="{AB781237-F6E1-1E45-B28D-A8F076880CD2}"/>
              </a:ext>
            </a:extLst>
          </p:cNvPr>
          <p:cNvPicPr>
            <a:picLocks noChangeAspect="1"/>
          </p:cNvPicPr>
          <p:nvPr/>
        </p:nvPicPr>
        <p:blipFill rotWithShape="1">
          <a:blip r:embed="rId2"/>
          <a:srcRect r="50000"/>
          <a:stretch/>
        </p:blipFill>
        <p:spPr>
          <a:xfrm>
            <a:off x="6312271" y="1623414"/>
            <a:ext cx="5550408" cy="4592302"/>
          </a:xfrm>
          <a:prstGeom prst="rect">
            <a:avLst/>
          </a:prstGeom>
        </p:spPr>
      </p:pic>
      <p:sp>
        <p:nvSpPr>
          <p:cNvPr id="2" name="Title 1">
            <a:extLst>
              <a:ext uri="{FF2B5EF4-FFF2-40B4-BE49-F238E27FC236}">
                <a16:creationId xmlns:a16="http://schemas.microsoft.com/office/drawing/2014/main" id="{BE315103-A540-924B-8845-F2533C19F517}"/>
              </a:ext>
            </a:extLst>
          </p:cNvPr>
          <p:cNvSpPr>
            <a:spLocks noGrp="1"/>
          </p:cNvSpPr>
          <p:nvPr>
            <p:ph type="title"/>
          </p:nvPr>
        </p:nvSpPr>
        <p:spPr>
          <a:xfrm>
            <a:off x="582085" y="349059"/>
            <a:ext cx="10548350" cy="570722"/>
          </a:xfrm>
        </p:spPr>
        <p:txBody>
          <a:bodyPr/>
          <a:lstStyle/>
          <a:p>
            <a:r>
              <a:rPr lang="en-US" sz="3200"/>
              <a:t>28-29 December 2021: swing and a miss</a:t>
            </a:r>
          </a:p>
        </p:txBody>
      </p:sp>
      <p:sp>
        <p:nvSpPr>
          <p:cNvPr id="8" name="TextBox 7">
            <a:extLst>
              <a:ext uri="{FF2B5EF4-FFF2-40B4-BE49-F238E27FC236}">
                <a16:creationId xmlns:a16="http://schemas.microsoft.com/office/drawing/2014/main" id="{D3299387-23A8-8E48-9843-40C4A78647DB}"/>
              </a:ext>
            </a:extLst>
          </p:cNvPr>
          <p:cNvSpPr txBox="1"/>
          <p:nvPr/>
        </p:nvSpPr>
        <p:spPr>
          <a:xfrm>
            <a:off x="245345" y="1257171"/>
            <a:ext cx="5493812" cy="369332"/>
          </a:xfrm>
          <a:prstGeom prst="rect">
            <a:avLst/>
          </a:prstGeom>
          <a:noFill/>
        </p:spPr>
        <p:txBody>
          <a:bodyPr wrap="none" rtlCol="0">
            <a:spAutoFit/>
          </a:bodyPr>
          <a:lstStyle/>
          <a:p>
            <a:r>
              <a:rPr lang="en-US">
                <a:latin typeface="Helvetica" charset="0"/>
                <a:ea typeface="Helvetica" charset="0"/>
                <a:cs typeface="Helvetica" charset="0"/>
              </a:rPr>
              <a:t>SPC Day 3 outlook, issued 0710 UTC 13 December</a:t>
            </a:r>
          </a:p>
        </p:txBody>
      </p:sp>
      <p:sp>
        <p:nvSpPr>
          <p:cNvPr id="13" name="TextBox 12">
            <a:extLst>
              <a:ext uri="{FF2B5EF4-FFF2-40B4-BE49-F238E27FC236}">
                <a16:creationId xmlns:a16="http://schemas.microsoft.com/office/drawing/2014/main" id="{3B09FF81-EDD0-DE4F-B312-C9C6F7E5ECBA}"/>
              </a:ext>
            </a:extLst>
          </p:cNvPr>
          <p:cNvSpPr txBox="1"/>
          <p:nvPr/>
        </p:nvSpPr>
        <p:spPr>
          <a:xfrm>
            <a:off x="6452845" y="1233759"/>
            <a:ext cx="5066580" cy="369332"/>
          </a:xfrm>
          <a:prstGeom prst="rect">
            <a:avLst/>
          </a:prstGeom>
          <a:noFill/>
        </p:spPr>
        <p:txBody>
          <a:bodyPr wrap="none" rtlCol="0">
            <a:spAutoFit/>
          </a:bodyPr>
          <a:lstStyle/>
          <a:p>
            <a:r>
              <a:rPr lang="en-US">
                <a:latin typeface="Helvetica" charset="0"/>
                <a:ea typeface="Helvetica" charset="0"/>
                <a:cs typeface="Helvetica" charset="0"/>
              </a:rPr>
              <a:t>CSU-MLP day 3 forecast from 0000 UTC GEFS</a:t>
            </a:r>
          </a:p>
        </p:txBody>
      </p:sp>
      <p:sp>
        <p:nvSpPr>
          <p:cNvPr id="11" name="TextBox 10">
            <a:extLst>
              <a:ext uri="{FF2B5EF4-FFF2-40B4-BE49-F238E27FC236}">
                <a16:creationId xmlns:a16="http://schemas.microsoft.com/office/drawing/2014/main" id="{07417A39-70FF-D349-8CA3-91175E238826}"/>
              </a:ext>
            </a:extLst>
          </p:cNvPr>
          <p:cNvSpPr txBox="1"/>
          <p:nvPr/>
        </p:nvSpPr>
        <p:spPr>
          <a:xfrm>
            <a:off x="3970724" y="5288510"/>
            <a:ext cx="1768433" cy="369332"/>
          </a:xfrm>
          <a:prstGeom prst="rect">
            <a:avLst/>
          </a:prstGeom>
          <a:solidFill>
            <a:schemeClr val="bg1"/>
          </a:solidFill>
          <a:ln>
            <a:solidFill>
              <a:schemeClr val="tx1"/>
            </a:solidFill>
          </a:ln>
        </p:spPr>
        <p:txBody>
          <a:bodyPr wrap="none" rtlCol="0">
            <a:spAutoFit/>
          </a:bodyPr>
          <a:lstStyle/>
          <a:p>
            <a:r>
              <a:rPr lang="en-US">
                <a:latin typeface="Helvetica" charset="0"/>
                <a:ea typeface="Helvetica" charset="0"/>
                <a:cs typeface="Helvetica" charset="0"/>
              </a:rPr>
              <a:t>SPC BSS = 0.0</a:t>
            </a:r>
          </a:p>
        </p:txBody>
      </p:sp>
      <p:sp>
        <p:nvSpPr>
          <p:cNvPr id="14" name="TextBox 13">
            <a:extLst>
              <a:ext uri="{FF2B5EF4-FFF2-40B4-BE49-F238E27FC236}">
                <a16:creationId xmlns:a16="http://schemas.microsoft.com/office/drawing/2014/main" id="{933988A6-293C-FB45-8952-52F7A3B45F27}"/>
              </a:ext>
            </a:extLst>
          </p:cNvPr>
          <p:cNvSpPr txBox="1"/>
          <p:nvPr/>
        </p:nvSpPr>
        <p:spPr>
          <a:xfrm>
            <a:off x="9778934" y="5254909"/>
            <a:ext cx="1986441" cy="369332"/>
          </a:xfrm>
          <a:prstGeom prst="rect">
            <a:avLst/>
          </a:prstGeom>
          <a:solidFill>
            <a:schemeClr val="bg1"/>
          </a:solidFill>
          <a:ln>
            <a:solidFill>
              <a:schemeClr val="tx1"/>
            </a:solidFill>
          </a:ln>
        </p:spPr>
        <p:txBody>
          <a:bodyPr wrap="none" rtlCol="0">
            <a:spAutoFit/>
          </a:bodyPr>
          <a:lstStyle/>
          <a:p>
            <a:r>
              <a:rPr lang="en-US">
                <a:latin typeface="Helvetica" charset="0"/>
                <a:ea typeface="Helvetica" charset="0"/>
                <a:cs typeface="Helvetica" charset="0"/>
              </a:rPr>
              <a:t>CSU BSS = -7.42</a:t>
            </a:r>
          </a:p>
        </p:txBody>
      </p:sp>
      <p:pic>
        <p:nvPicPr>
          <p:cNvPr id="9" name="Picture 8">
            <a:extLst>
              <a:ext uri="{FF2B5EF4-FFF2-40B4-BE49-F238E27FC236}">
                <a16:creationId xmlns:a16="http://schemas.microsoft.com/office/drawing/2014/main" id="{E02D7A30-7ED9-8842-8078-9F2161ABB151}"/>
              </a:ext>
            </a:extLst>
          </p:cNvPr>
          <p:cNvPicPr>
            <a:picLocks noChangeAspect="1"/>
          </p:cNvPicPr>
          <p:nvPr/>
        </p:nvPicPr>
        <p:blipFill>
          <a:blip r:embed="rId3"/>
          <a:stretch>
            <a:fillRect/>
          </a:stretch>
        </p:blipFill>
        <p:spPr>
          <a:xfrm>
            <a:off x="6728800" y="1831072"/>
            <a:ext cx="4717350" cy="3160625"/>
          </a:xfrm>
          <a:prstGeom prst="rect">
            <a:avLst/>
          </a:prstGeom>
        </p:spPr>
      </p:pic>
      <p:sp>
        <p:nvSpPr>
          <p:cNvPr id="10" name="TextBox 9">
            <a:extLst>
              <a:ext uri="{FF2B5EF4-FFF2-40B4-BE49-F238E27FC236}">
                <a16:creationId xmlns:a16="http://schemas.microsoft.com/office/drawing/2014/main" id="{FD8E8F92-FFE8-BE4D-878D-D329256564DE}"/>
              </a:ext>
            </a:extLst>
          </p:cNvPr>
          <p:cNvSpPr txBox="1"/>
          <p:nvPr/>
        </p:nvSpPr>
        <p:spPr>
          <a:xfrm>
            <a:off x="9778934" y="4720433"/>
            <a:ext cx="1414170" cy="307777"/>
          </a:xfrm>
          <a:prstGeom prst="rect">
            <a:avLst/>
          </a:prstGeom>
          <a:noFill/>
        </p:spPr>
        <p:txBody>
          <a:bodyPr wrap="none" rtlCol="0">
            <a:spAutoFit/>
          </a:bodyPr>
          <a:lstStyle/>
          <a:p>
            <a:r>
              <a:rPr lang="en-US" sz="1400">
                <a:solidFill>
                  <a:schemeClr val="bg1"/>
                </a:solidFill>
                <a:latin typeface="Helvetica" charset="0"/>
                <a:ea typeface="Helvetica" charset="0"/>
                <a:cs typeface="Helvetica" charset="0"/>
              </a:rPr>
              <a:t>@</a:t>
            </a:r>
            <a:r>
              <a:rPr lang="en-US" sz="1400" err="1">
                <a:solidFill>
                  <a:schemeClr val="bg1"/>
                </a:solidFill>
                <a:latin typeface="Helvetica" charset="0"/>
                <a:ea typeface="Helvetica" charset="0"/>
                <a:cs typeface="Helvetica" charset="0"/>
              </a:rPr>
              <a:t>PitchingNinja</a:t>
            </a:r>
            <a:endParaRPr lang="en-US" sz="140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31050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AD2A-C8E2-57A6-4D09-4BBA827E482B}"/>
              </a:ext>
            </a:extLst>
          </p:cNvPr>
          <p:cNvSpPr>
            <a:spLocks noGrp="1"/>
          </p:cNvSpPr>
          <p:nvPr>
            <p:ph type="title"/>
          </p:nvPr>
        </p:nvSpPr>
        <p:spPr>
          <a:xfrm>
            <a:off x="221064" y="170346"/>
            <a:ext cx="11736474" cy="629906"/>
          </a:xfrm>
        </p:spPr>
        <p:txBody>
          <a:bodyPr/>
          <a:lstStyle/>
          <a:p>
            <a:r>
              <a:rPr lang="en-US" sz="2800"/>
              <a:t>How do Hazardous Weather Testbed participants view this guidance?</a:t>
            </a:r>
          </a:p>
        </p:txBody>
      </p:sp>
      <p:sp>
        <p:nvSpPr>
          <p:cNvPr id="6" name="Text Placeholder 2">
            <a:extLst>
              <a:ext uri="{FF2B5EF4-FFF2-40B4-BE49-F238E27FC236}">
                <a16:creationId xmlns:a16="http://schemas.microsoft.com/office/drawing/2014/main" id="{8F360D73-ED63-8C77-0877-3054934D29A0}"/>
              </a:ext>
            </a:extLst>
          </p:cNvPr>
          <p:cNvSpPr txBox="1">
            <a:spLocks/>
          </p:cNvSpPr>
          <p:nvPr/>
        </p:nvSpPr>
        <p:spPr>
          <a:xfrm>
            <a:off x="5681190" y="1166018"/>
            <a:ext cx="6202864" cy="4525963"/>
          </a:xfrm>
          <a:prstGeom prst="rect">
            <a:avLst/>
          </a:prstGeom>
        </p:spPr>
        <p:txBody>
          <a:bodyPr vert="horz" lIns="91440" tIns="45720" rIns="91440" bIns="45720" rtlCol="0" anchor="t">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Helvetica"/>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Helvetica"/>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Helvetica"/>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Helvetica"/>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Helvetica"/>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040" indent="0">
              <a:buFont typeface="Wingdings 2" pitchFamily="18" charset="2"/>
              <a:buNone/>
            </a:pPr>
            <a:r>
              <a:rPr lang="en-US" sz="2000" dirty="0">
                <a:solidFill>
                  <a:schemeClr val="tx1"/>
                </a:solidFill>
              </a:rPr>
              <a:t>“Despite using a coarse global ensemble as input, the GEFS tornado guidance received relatively high ratings from Day 3 to Day 1. In aggregate, the GEFS Day-3 product scored identically to the GEFS Day-2 product.”</a:t>
            </a:r>
          </a:p>
          <a:p>
            <a:pPr marL="66040" indent="0">
              <a:buFont typeface="Wingdings 2" pitchFamily="18" charset="2"/>
              <a:buNone/>
            </a:pPr>
            <a:r>
              <a:rPr lang="en-US" sz="2000" dirty="0">
                <a:solidFill>
                  <a:schemeClr val="tx1"/>
                </a:solidFill>
              </a:rPr>
              <a:t>“The day 1 and 2 GEFS [hail] forecasts performed particularly well relative to the other guidance products, especially considering the coarse global ensemble input. With that said, some participants felt that the GEFS products covered too large of areas, particularly at shorter lead times.”</a:t>
            </a:r>
          </a:p>
          <a:p>
            <a:pPr marL="66040" indent="0">
              <a:buNone/>
            </a:pPr>
            <a:endParaRPr lang="en-US" sz="2000" dirty="0">
              <a:solidFill>
                <a:schemeClr val="tx1"/>
              </a:solidFill>
            </a:endParaRPr>
          </a:p>
          <a:p>
            <a:endParaRPr lang="en-US" sz="2000" dirty="0">
              <a:solidFill>
                <a:schemeClr val="tx1"/>
              </a:solidFill>
            </a:endParaRPr>
          </a:p>
        </p:txBody>
      </p:sp>
      <p:pic>
        <p:nvPicPr>
          <p:cNvPr id="7" name="Picture 6">
            <a:extLst>
              <a:ext uri="{FF2B5EF4-FFF2-40B4-BE49-F238E27FC236}">
                <a16:creationId xmlns:a16="http://schemas.microsoft.com/office/drawing/2014/main" id="{D46EA495-75AC-A589-7D1D-4D308681225D}"/>
              </a:ext>
            </a:extLst>
          </p:cNvPr>
          <p:cNvPicPr>
            <a:picLocks noChangeAspect="1"/>
          </p:cNvPicPr>
          <p:nvPr/>
        </p:nvPicPr>
        <p:blipFill>
          <a:blip r:embed="rId2"/>
          <a:stretch>
            <a:fillRect/>
          </a:stretch>
        </p:blipFill>
        <p:spPr>
          <a:xfrm>
            <a:off x="954593" y="802437"/>
            <a:ext cx="4726597" cy="6067148"/>
          </a:xfrm>
          <a:prstGeom prst="rect">
            <a:avLst/>
          </a:prstGeom>
        </p:spPr>
      </p:pic>
      <p:sp>
        <p:nvSpPr>
          <p:cNvPr id="8" name="Rectangle 7">
            <a:extLst>
              <a:ext uri="{FF2B5EF4-FFF2-40B4-BE49-F238E27FC236}">
                <a16:creationId xmlns:a16="http://schemas.microsoft.com/office/drawing/2014/main" id="{6EA2CBFF-E585-FE45-903D-615912EEFA6E}"/>
              </a:ext>
            </a:extLst>
          </p:cNvPr>
          <p:cNvSpPr/>
          <p:nvPr/>
        </p:nvSpPr>
        <p:spPr>
          <a:xfrm>
            <a:off x="1097672" y="1125826"/>
            <a:ext cx="4155311" cy="9606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189EF9-4F55-F8C2-2A5D-F85FE5FE29BF}"/>
              </a:ext>
            </a:extLst>
          </p:cNvPr>
          <p:cNvSpPr txBox="1"/>
          <p:nvPr/>
        </p:nvSpPr>
        <p:spPr>
          <a:xfrm>
            <a:off x="6095926" y="5593921"/>
            <a:ext cx="5054187" cy="646331"/>
          </a:xfrm>
          <a:prstGeom prst="rect">
            <a:avLst/>
          </a:prstGeom>
          <a:noFill/>
        </p:spPr>
        <p:txBody>
          <a:bodyPr wrap="square">
            <a:spAutoFit/>
          </a:bodyPr>
          <a:lstStyle/>
          <a:p>
            <a:r>
              <a:rPr lang="en-US" b="0" i="0">
                <a:effectLst/>
                <a:latin typeface="Helvetica" pitchFamily="2" charset="0"/>
                <a:hlinkClick r:id="rId3" tooltip="Original URL:&#10;https://hwt.nssl.noaa.gov/sfe/2022/docs/HWT_SFE_2022_Prelim_Findings_FINAL.pdf&#10;&#10;Click to follow link."/>
              </a:rPr>
              <a:t>https://hwt.nssl.noaa.gov/sfe/2022/docs/HWT_SFE_2022_Prelim_Findings_FINAL.pdf</a:t>
            </a:r>
            <a:endParaRPr lang="en-US">
              <a:latin typeface="Helvetica" pitchFamily="2" charset="0"/>
            </a:endParaRPr>
          </a:p>
        </p:txBody>
      </p:sp>
    </p:spTree>
    <p:extLst>
      <p:ext uri="{BB962C8B-B14F-4D97-AF65-F5344CB8AC3E}">
        <p14:creationId xmlns:p14="http://schemas.microsoft.com/office/powerpoint/2010/main" val="3651701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AD2A-C8E2-57A6-4D09-4BBA827E482B}"/>
              </a:ext>
            </a:extLst>
          </p:cNvPr>
          <p:cNvSpPr>
            <a:spLocks noGrp="1"/>
          </p:cNvSpPr>
          <p:nvPr>
            <p:ph type="title"/>
          </p:nvPr>
        </p:nvSpPr>
        <p:spPr>
          <a:xfrm>
            <a:off x="221064" y="170346"/>
            <a:ext cx="11736474" cy="629906"/>
          </a:xfrm>
        </p:spPr>
        <p:txBody>
          <a:bodyPr/>
          <a:lstStyle/>
          <a:p>
            <a:r>
              <a:rPr lang="en-US" sz="2800"/>
              <a:t>How do Hazardous Weather Testbed participants view this guidance?</a:t>
            </a:r>
          </a:p>
        </p:txBody>
      </p:sp>
      <p:sp>
        <p:nvSpPr>
          <p:cNvPr id="6" name="Text Placeholder 2">
            <a:extLst>
              <a:ext uri="{FF2B5EF4-FFF2-40B4-BE49-F238E27FC236}">
                <a16:creationId xmlns:a16="http://schemas.microsoft.com/office/drawing/2014/main" id="{8F360D73-ED63-8C77-0877-3054934D29A0}"/>
              </a:ext>
            </a:extLst>
          </p:cNvPr>
          <p:cNvSpPr txBox="1">
            <a:spLocks/>
          </p:cNvSpPr>
          <p:nvPr/>
        </p:nvSpPr>
        <p:spPr>
          <a:xfrm>
            <a:off x="5681190" y="1166018"/>
            <a:ext cx="6202864" cy="4525963"/>
          </a:xfrm>
          <a:prstGeom prst="rect">
            <a:avLst/>
          </a:prstGeom>
        </p:spPr>
        <p:txBody>
          <a:bodyPr vert="horz" lIns="91440" tIns="45720" rIns="91440" bIns="45720" rtlCol="0" anchor="t">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Helvetica"/>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Helvetica"/>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Helvetica"/>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Helvetica"/>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Helvetica"/>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6040" indent="0">
              <a:buNone/>
            </a:pPr>
            <a:r>
              <a:rPr lang="en-US" sz="2000" dirty="0">
                <a:solidFill>
                  <a:schemeClr val="tx1"/>
                </a:solidFill>
              </a:rPr>
              <a:t>“Despite using a coarse global ensemble as input…”  </a:t>
            </a:r>
          </a:p>
          <a:p>
            <a:pPr marL="66040" indent="0">
              <a:buNone/>
            </a:pPr>
            <a:r>
              <a:rPr lang="en-US" sz="2000" dirty="0">
                <a:solidFill>
                  <a:schemeClr val="tx1"/>
                </a:solidFill>
              </a:rPr>
              <a:t>“…especially considering the coarse global ensemble input…” </a:t>
            </a:r>
            <a:endParaRPr lang="en-US" sz="2000" dirty="0">
              <a:solidFill>
                <a:schemeClr val="tx1"/>
              </a:solidFill>
              <a:cs typeface="Helvetica"/>
            </a:endParaRPr>
          </a:p>
          <a:p>
            <a:pPr marL="66040" indent="0">
              <a:buFont typeface="Wingdings 2" pitchFamily="18" charset="2"/>
              <a:buNone/>
            </a:pPr>
            <a:r>
              <a:rPr lang="en-US" sz="2600" b="1" dirty="0">
                <a:solidFill>
                  <a:schemeClr val="tx1"/>
                </a:solidFill>
              </a:rPr>
              <a:t>There is a great deal of information in large-scale environments!</a:t>
            </a:r>
            <a:endParaRPr lang="en-US" sz="2600" b="1" dirty="0">
              <a:solidFill>
                <a:schemeClr val="tx1"/>
              </a:solidFill>
              <a:cs typeface="Helvetica"/>
            </a:endParaRPr>
          </a:p>
          <a:p>
            <a:pPr marL="66040" indent="0">
              <a:buFont typeface="Wingdings 2" pitchFamily="18" charset="2"/>
              <a:buNone/>
            </a:pPr>
            <a:endParaRPr lang="en-US" sz="2000" b="1" dirty="0">
              <a:solidFill>
                <a:schemeClr val="tx1"/>
              </a:solidFill>
            </a:endParaRPr>
          </a:p>
          <a:p>
            <a:pPr marL="66040" indent="0">
              <a:buFont typeface="Wingdings 2" pitchFamily="18" charset="2"/>
              <a:buNone/>
            </a:pPr>
            <a:endParaRPr lang="en-US" sz="2000" b="1" dirty="0">
              <a:solidFill>
                <a:schemeClr val="tx1"/>
              </a:solidFill>
            </a:endParaRPr>
          </a:p>
        </p:txBody>
      </p:sp>
      <p:pic>
        <p:nvPicPr>
          <p:cNvPr id="7" name="Picture 6">
            <a:extLst>
              <a:ext uri="{FF2B5EF4-FFF2-40B4-BE49-F238E27FC236}">
                <a16:creationId xmlns:a16="http://schemas.microsoft.com/office/drawing/2014/main" id="{D46EA495-75AC-A589-7D1D-4D308681225D}"/>
              </a:ext>
            </a:extLst>
          </p:cNvPr>
          <p:cNvPicPr>
            <a:picLocks noChangeAspect="1"/>
          </p:cNvPicPr>
          <p:nvPr/>
        </p:nvPicPr>
        <p:blipFill>
          <a:blip r:embed="rId2"/>
          <a:stretch>
            <a:fillRect/>
          </a:stretch>
        </p:blipFill>
        <p:spPr>
          <a:xfrm>
            <a:off x="954593" y="802437"/>
            <a:ext cx="4726597" cy="6067148"/>
          </a:xfrm>
          <a:prstGeom prst="rect">
            <a:avLst/>
          </a:prstGeom>
        </p:spPr>
      </p:pic>
      <p:sp>
        <p:nvSpPr>
          <p:cNvPr id="8" name="Rectangle 7">
            <a:extLst>
              <a:ext uri="{FF2B5EF4-FFF2-40B4-BE49-F238E27FC236}">
                <a16:creationId xmlns:a16="http://schemas.microsoft.com/office/drawing/2014/main" id="{6EA2CBFF-E585-FE45-903D-615912EEFA6E}"/>
              </a:ext>
            </a:extLst>
          </p:cNvPr>
          <p:cNvSpPr/>
          <p:nvPr/>
        </p:nvSpPr>
        <p:spPr>
          <a:xfrm>
            <a:off x="1097672" y="1125826"/>
            <a:ext cx="4155311" cy="9606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FA93CE-F1FC-3639-8355-5AFDCBD11E34}"/>
              </a:ext>
            </a:extLst>
          </p:cNvPr>
          <p:cNvSpPr txBox="1"/>
          <p:nvPr/>
        </p:nvSpPr>
        <p:spPr>
          <a:xfrm>
            <a:off x="6095926" y="5593921"/>
            <a:ext cx="5054187" cy="646331"/>
          </a:xfrm>
          <a:prstGeom prst="rect">
            <a:avLst/>
          </a:prstGeom>
          <a:noFill/>
        </p:spPr>
        <p:txBody>
          <a:bodyPr wrap="square">
            <a:spAutoFit/>
          </a:bodyPr>
          <a:lstStyle/>
          <a:p>
            <a:r>
              <a:rPr lang="en-US" b="0" i="0">
                <a:effectLst/>
                <a:latin typeface="Helvetica" pitchFamily="2" charset="0"/>
                <a:hlinkClick r:id="rId3" tooltip="Original URL:&#10;https://hwt.nssl.noaa.gov/sfe/2022/docs/HWT_SFE_2022_Prelim_Findings_FINAL.pdf&#10;&#10;Click to follow link."/>
              </a:rPr>
              <a:t>https://hwt.nssl.noaa.gov/sfe/2022/docs/HWT_SFE_2022_Prelim_Findings_FINAL.pdf</a:t>
            </a:r>
            <a:endParaRPr lang="en-US">
              <a:latin typeface="Helvetica" pitchFamily="2" charset="0"/>
            </a:endParaRPr>
          </a:p>
        </p:txBody>
      </p:sp>
    </p:spTree>
    <p:extLst>
      <p:ext uri="{BB962C8B-B14F-4D97-AF65-F5344CB8AC3E}">
        <p14:creationId xmlns:p14="http://schemas.microsoft.com/office/powerpoint/2010/main" val="2174462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3828-8CEF-4E05-F72F-0F4B135E8FE4}"/>
              </a:ext>
            </a:extLst>
          </p:cNvPr>
          <p:cNvSpPr>
            <a:spLocks noGrp="1"/>
          </p:cNvSpPr>
          <p:nvPr>
            <p:ph type="title"/>
          </p:nvPr>
        </p:nvSpPr>
        <p:spPr>
          <a:xfrm>
            <a:off x="1039285" y="298076"/>
            <a:ext cx="10111316" cy="1044388"/>
          </a:xfrm>
        </p:spPr>
        <p:txBody>
          <a:bodyPr>
            <a:normAutofit fontScale="90000"/>
          </a:bodyPr>
          <a:lstStyle/>
          <a:p>
            <a:r>
              <a:rPr lang="en-US">
                <a:cs typeface="Helvetica"/>
              </a:rPr>
              <a:t>Are high impact days connected to higher probabilities at longer lead times?</a:t>
            </a:r>
            <a:endParaRPr lang="en-US"/>
          </a:p>
        </p:txBody>
      </p:sp>
      <p:pic>
        <p:nvPicPr>
          <p:cNvPr id="3" name="Picture 6" descr="Map&#10;&#10;Description automatically generated">
            <a:extLst>
              <a:ext uri="{FF2B5EF4-FFF2-40B4-BE49-F238E27FC236}">
                <a16:creationId xmlns:a16="http://schemas.microsoft.com/office/drawing/2014/main" id="{DCCD213D-FF9A-36CD-313D-94FA48A5150D}"/>
              </a:ext>
            </a:extLst>
          </p:cNvPr>
          <p:cNvPicPr>
            <a:picLocks noChangeAspect="1"/>
          </p:cNvPicPr>
          <p:nvPr/>
        </p:nvPicPr>
        <p:blipFill>
          <a:blip r:embed="rId2"/>
          <a:stretch>
            <a:fillRect/>
          </a:stretch>
        </p:blipFill>
        <p:spPr>
          <a:xfrm>
            <a:off x="966084" y="1277810"/>
            <a:ext cx="10105776" cy="5113413"/>
          </a:xfrm>
          <a:prstGeom prst="rect">
            <a:avLst/>
          </a:prstGeom>
        </p:spPr>
      </p:pic>
    </p:spTree>
    <p:extLst>
      <p:ext uri="{BB962C8B-B14F-4D97-AF65-F5344CB8AC3E}">
        <p14:creationId xmlns:p14="http://schemas.microsoft.com/office/powerpoint/2010/main" val="1378531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3828-8CEF-4E05-F72F-0F4B135E8FE4}"/>
              </a:ext>
            </a:extLst>
          </p:cNvPr>
          <p:cNvSpPr>
            <a:spLocks noGrp="1"/>
          </p:cNvSpPr>
          <p:nvPr>
            <p:ph type="title"/>
          </p:nvPr>
        </p:nvSpPr>
        <p:spPr>
          <a:xfrm>
            <a:off x="1039285" y="298076"/>
            <a:ext cx="10111316" cy="1044388"/>
          </a:xfrm>
        </p:spPr>
        <p:txBody>
          <a:bodyPr>
            <a:normAutofit fontScale="90000"/>
          </a:bodyPr>
          <a:lstStyle/>
          <a:p>
            <a:r>
              <a:rPr lang="en-US">
                <a:cs typeface="Helvetica"/>
              </a:rPr>
              <a:t>Can SPC exploit this information? Forecasters already do in some respects…</a:t>
            </a:r>
            <a:endParaRPr lang="en-US"/>
          </a:p>
        </p:txBody>
      </p:sp>
      <p:pic>
        <p:nvPicPr>
          <p:cNvPr id="3" name="Picture 6" descr="Chart, box and whisker chart&#10;&#10;Description automatically generated">
            <a:extLst>
              <a:ext uri="{FF2B5EF4-FFF2-40B4-BE49-F238E27FC236}">
                <a16:creationId xmlns:a16="http://schemas.microsoft.com/office/drawing/2014/main" id="{A1E5A117-A280-378F-86CA-24BCA89620E0}"/>
              </a:ext>
            </a:extLst>
          </p:cNvPr>
          <p:cNvPicPr>
            <a:picLocks noChangeAspect="1"/>
          </p:cNvPicPr>
          <p:nvPr/>
        </p:nvPicPr>
        <p:blipFill>
          <a:blip r:embed="rId2"/>
          <a:stretch>
            <a:fillRect/>
          </a:stretch>
        </p:blipFill>
        <p:spPr>
          <a:xfrm>
            <a:off x="0" y="1437729"/>
            <a:ext cx="12123420" cy="4653102"/>
          </a:xfrm>
          <a:prstGeom prst="rect">
            <a:avLst/>
          </a:prstGeom>
          <a:solidFill>
            <a:schemeClr val="bg1"/>
          </a:solidFill>
        </p:spPr>
      </p:pic>
    </p:spTree>
    <p:extLst>
      <p:ext uri="{BB962C8B-B14F-4D97-AF65-F5344CB8AC3E}">
        <p14:creationId xmlns:p14="http://schemas.microsoft.com/office/powerpoint/2010/main" val="922819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BABD-8DF2-7891-271B-0609CCD29851}"/>
              </a:ext>
            </a:extLst>
          </p:cNvPr>
          <p:cNvSpPr>
            <a:spLocks noGrp="1"/>
          </p:cNvSpPr>
          <p:nvPr>
            <p:ph type="title"/>
          </p:nvPr>
        </p:nvSpPr>
        <p:spPr>
          <a:xfrm>
            <a:off x="1572125" y="288149"/>
            <a:ext cx="9578475" cy="543056"/>
          </a:xfrm>
        </p:spPr>
        <p:txBody>
          <a:bodyPr/>
          <a:lstStyle/>
          <a:p>
            <a:r>
              <a:rPr lang="en-US" sz="3200" dirty="0"/>
              <a:t>4 April 2023 supposed-to-be outbreak</a:t>
            </a:r>
          </a:p>
        </p:txBody>
      </p:sp>
      <p:pic>
        <p:nvPicPr>
          <p:cNvPr id="6146" name="Picture 2">
            <a:extLst>
              <a:ext uri="{FF2B5EF4-FFF2-40B4-BE49-F238E27FC236}">
                <a16:creationId xmlns:a16="http://schemas.microsoft.com/office/drawing/2014/main" id="{306CCA7E-9A8F-D9E5-4007-9A45342CE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54" y="831205"/>
            <a:ext cx="11477292" cy="573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34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D02D0C7-AE44-2EE4-5761-3DD7E62BD5B8}"/>
              </a:ext>
            </a:extLst>
          </p:cNvPr>
          <p:cNvSpPr/>
          <p:nvPr/>
        </p:nvSpPr>
        <p:spPr>
          <a:xfrm>
            <a:off x="164893" y="3728370"/>
            <a:ext cx="7878970" cy="2585323"/>
          </a:xfrm>
          <a:prstGeom prst="roundRect">
            <a:avLst/>
          </a:prstGeom>
          <a:solidFill>
            <a:srgbClr val="FF0000">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55EFB287-CD13-D730-B8A6-93C504246A5B}"/>
              </a:ext>
            </a:extLst>
          </p:cNvPr>
          <p:cNvSpPr/>
          <p:nvPr/>
        </p:nvSpPr>
        <p:spPr>
          <a:xfrm>
            <a:off x="164893" y="1011345"/>
            <a:ext cx="7878969" cy="2436397"/>
          </a:xfrm>
          <a:prstGeom prst="roundRect">
            <a:avLst/>
          </a:prstGeom>
          <a:solidFill>
            <a:srgbClr val="4472C4">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416C41-7B32-09EB-DDD3-B73519BAC49E}"/>
              </a:ext>
            </a:extLst>
          </p:cNvPr>
          <p:cNvSpPr txBox="1"/>
          <p:nvPr/>
        </p:nvSpPr>
        <p:spPr>
          <a:xfrm>
            <a:off x="314793" y="1371105"/>
            <a:ext cx="7878970" cy="2308324"/>
          </a:xfrm>
          <a:prstGeom prst="rect">
            <a:avLst/>
          </a:prstGeom>
          <a:noFill/>
        </p:spPr>
        <p:txBody>
          <a:bodyPr wrap="square">
            <a:spAutoFit/>
          </a:bodyPr>
          <a:lstStyle/>
          <a:p>
            <a:pPr algn="l" rtl="0" fontAlgn="base"/>
            <a:r>
              <a:rPr lang="en-US" b="0" i="0" u="none" strike="noStrike" dirty="0">
                <a:solidFill>
                  <a:schemeClr val="bg1"/>
                </a:solidFill>
                <a:effectLst/>
                <a:latin typeface="Helvetica" pitchFamily="2" charset="0"/>
              </a:rPr>
              <a:t>NOAA’s FV3-GEFS Reforecast Dataset (Hamill et al. 2022): 5 ensemble members, matches current GEFSv12 </a:t>
            </a:r>
            <a:r>
              <a:rPr lang="en-US" b="0" i="0" dirty="0">
                <a:solidFill>
                  <a:schemeClr val="bg1"/>
                </a:solidFill>
                <a:effectLst/>
                <a:latin typeface="Helvetica" pitchFamily="2" charset="0"/>
              </a:rPr>
              <a:t>​</a:t>
            </a:r>
          </a:p>
          <a:p>
            <a:pPr algn="l" rtl="0" fontAlgn="base"/>
            <a:endParaRPr lang="en-US" b="0" i="0" dirty="0">
              <a:solidFill>
                <a:schemeClr val="bg1"/>
              </a:solidFill>
              <a:effectLst/>
              <a:latin typeface="Arial" panose="020B0604020202020204" pitchFamily="34" charset="0"/>
            </a:endParaRPr>
          </a:p>
          <a:p>
            <a:pPr algn="l" rtl="0" fontAlgn="base"/>
            <a:r>
              <a:rPr lang="en-US" b="0" i="0" u="none" strike="noStrike" dirty="0">
                <a:solidFill>
                  <a:schemeClr val="bg1"/>
                </a:solidFill>
                <a:effectLst/>
                <a:latin typeface="Helvetica" pitchFamily="2" charset="0"/>
              </a:rPr>
              <a:t>Use many atmospheric fields as predictors (see table below), train random forest models over 3 distinct regions</a:t>
            </a:r>
          </a:p>
          <a:p>
            <a:pPr algn="l" rtl="0" fontAlgn="base"/>
            <a:r>
              <a:rPr lang="en-US" b="0" i="0" dirty="0">
                <a:solidFill>
                  <a:schemeClr val="bg1"/>
                </a:solidFill>
                <a:effectLst/>
                <a:latin typeface="Helvetica" pitchFamily="2" charset="0"/>
              </a:rPr>
              <a:t>​</a:t>
            </a:r>
            <a:endParaRPr lang="en-US" b="0" i="0" dirty="0">
              <a:solidFill>
                <a:schemeClr val="bg1"/>
              </a:solidFill>
              <a:effectLst/>
              <a:latin typeface="Arial" panose="020B0604020202020204" pitchFamily="34" charset="0"/>
            </a:endParaRPr>
          </a:p>
          <a:p>
            <a:pPr algn="l" rtl="0" fontAlgn="base"/>
            <a:r>
              <a:rPr lang="en-US" b="0" i="0" u="none" strike="noStrike" dirty="0">
                <a:solidFill>
                  <a:schemeClr val="bg1"/>
                </a:solidFill>
                <a:effectLst/>
                <a:latin typeface="Helvetica" pitchFamily="2" charset="0"/>
              </a:rPr>
              <a:t>We use April 2003 </a:t>
            </a:r>
            <a:r>
              <a:rPr lang="mr-IN" b="0" i="0" u="none" strike="noStrike" dirty="0">
                <a:solidFill>
                  <a:schemeClr val="bg1"/>
                </a:solidFill>
                <a:effectLst/>
                <a:latin typeface="Arial" panose="020B0604020202020204" pitchFamily="34" charset="0"/>
                <a:cs typeface="Helvetica" pitchFamily="2" charset="0"/>
              </a:rPr>
              <a:t>–</a:t>
            </a:r>
            <a:r>
              <a:rPr lang="en-US" b="0" i="0" u="none" strike="noStrike" dirty="0">
                <a:solidFill>
                  <a:schemeClr val="bg1"/>
                </a:solidFill>
                <a:effectLst/>
                <a:latin typeface="Helvetica" pitchFamily="2" charset="0"/>
              </a:rPr>
              <a:t> April 2012 as the training period</a:t>
            </a:r>
            <a:endParaRPr lang="en-US" b="0" i="0" dirty="0">
              <a:solidFill>
                <a:schemeClr val="bg1"/>
              </a:solidFill>
              <a:effectLst/>
              <a:latin typeface="Arial" panose="020B0604020202020204" pitchFamily="34" charset="0"/>
            </a:endParaRPr>
          </a:p>
          <a:p>
            <a:pPr algn="l" rtl="0" fontAlgn="base"/>
            <a:r>
              <a:rPr lang="en-US" b="0" i="0" dirty="0">
                <a:solidFill>
                  <a:schemeClr val="bg1"/>
                </a:solidFill>
                <a:effectLst/>
                <a:latin typeface="Helvetica" pitchFamily="2" charset="0"/>
              </a:rPr>
              <a:t>​</a:t>
            </a:r>
            <a:endParaRPr lang="en-US" b="0" i="0" dirty="0">
              <a:solidFill>
                <a:schemeClr val="bg1"/>
              </a:solidFill>
              <a:effectLst/>
              <a:latin typeface="Segoe UI" panose="020B0502040204020203" pitchFamily="34" charset="0"/>
            </a:endParaRPr>
          </a:p>
        </p:txBody>
      </p:sp>
      <p:pic>
        <p:nvPicPr>
          <p:cNvPr id="3074" name="Picture 2">
            <a:extLst>
              <a:ext uri="{FF2B5EF4-FFF2-40B4-BE49-F238E27FC236}">
                <a16:creationId xmlns:a16="http://schemas.microsoft.com/office/drawing/2014/main" id="{6C10FD9D-D776-7A44-2D64-F3989F37C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163" y="296439"/>
            <a:ext cx="3448408" cy="27665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E67C4960-4A9D-CBDF-6D79-E769A7B0F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163" y="3062959"/>
            <a:ext cx="3448409" cy="3565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4AE324-2592-EF9A-46AB-0A2F2C18C6BA}"/>
              </a:ext>
            </a:extLst>
          </p:cNvPr>
          <p:cNvSpPr txBox="1"/>
          <p:nvPr/>
        </p:nvSpPr>
        <p:spPr>
          <a:xfrm>
            <a:off x="331428" y="4201843"/>
            <a:ext cx="7712434" cy="2031325"/>
          </a:xfrm>
          <a:prstGeom prst="rect">
            <a:avLst/>
          </a:prstGeom>
          <a:noFill/>
        </p:spPr>
        <p:txBody>
          <a:bodyPr wrap="square">
            <a:spAutoFit/>
          </a:bodyPr>
          <a:lstStyle/>
          <a:p>
            <a:pPr algn="l" rtl="0" fontAlgn="base"/>
            <a:r>
              <a:rPr lang="en-US" b="0" i="0" u="none" strike="noStrike" dirty="0">
                <a:solidFill>
                  <a:schemeClr val="bg1"/>
                </a:solidFill>
                <a:effectLst/>
                <a:latin typeface="Helvetica" pitchFamily="2" charset="0"/>
              </a:rPr>
              <a:t>Observations from Storm Prediction Center’s (SPC) severe weather reports database (i.e., Storm Data)</a:t>
            </a:r>
            <a:r>
              <a:rPr lang="en-US" b="0" i="0" dirty="0">
                <a:solidFill>
                  <a:schemeClr val="bg1"/>
                </a:solidFill>
                <a:effectLst/>
                <a:latin typeface="Helvetica" pitchFamily="2" charset="0"/>
              </a:rPr>
              <a:t>​</a:t>
            </a:r>
          </a:p>
          <a:p>
            <a:pPr algn="l" rtl="0" fontAlgn="base"/>
            <a:endParaRPr lang="en-US" b="0" i="0" dirty="0">
              <a:solidFill>
                <a:schemeClr val="bg1"/>
              </a:solidFill>
              <a:effectLst/>
              <a:latin typeface="Arial" panose="020B0604020202020204" pitchFamily="34" charset="0"/>
            </a:endParaRPr>
          </a:p>
          <a:p>
            <a:pPr algn="l" rtl="0" fontAlgn="base"/>
            <a:r>
              <a:rPr lang="en-US" b="0" i="0" u="none" strike="noStrike" dirty="0">
                <a:solidFill>
                  <a:schemeClr val="bg1"/>
                </a:solidFill>
                <a:effectLst/>
                <a:latin typeface="Helvetica" pitchFamily="2" charset="0"/>
              </a:rPr>
              <a:t>Forecasts made for individual hazards (tornado, hail, wind) on days 1-3, and aggregate severe threat on days 3-8; 24-hour probabilities </a:t>
            </a:r>
            <a:r>
              <a:rPr lang="en-US" b="0" i="0" dirty="0">
                <a:solidFill>
                  <a:schemeClr val="bg1"/>
                </a:solidFill>
                <a:effectLst/>
                <a:latin typeface="Helvetica" pitchFamily="2" charset="0"/>
              </a:rPr>
              <a:t>​</a:t>
            </a:r>
          </a:p>
          <a:p>
            <a:pPr algn="l" rtl="0" fontAlgn="base"/>
            <a:endParaRPr lang="en-US" b="0" i="0" dirty="0">
              <a:solidFill>
                <a:schemeClr val="bg1"/>
              </a:solidFill>
              <a:effectLst/>
              <a:latin typeface="Arial" panose="020B0604020202020204" pitchFamily="34" charset="0"/>
            </a:endParaRPr>
          </a:p>
          <a:p>
            <a:pPr algn="l" rtl="0" fontAlgn="base"/>
            <a:r>
              <a:rPr lang="en-US" b="0" i="0" u="none" strike="noStrike" dirty="0">
                <a:solidFill>
                  <a:schemeClr val="bg1"/>
                </a:solidFill>
                <a:effectLst/>
                <a:latin typeface="Helvetica" pitchFamily="2" charset="0"/>
              </a:rPr>
              <a:t>Guidance being evaluated in SPC operations since mid-2021</a:t>
            </a:r>
            <a:r>
              <a:rPr lang="en-US" b="0" i="0" dirty="0">
                <a:solidFill>
                  <a:schemeClr val="bg1"/>
                </a:solidFill>
                <a:effectLst/>
                <a:latin typeface="Helvetica" pitchFamily="2" charset="0"/>
              </a:rPr>
              <a:t>​</a:t>
            </a:r>
            <a:endParaRPr lang="en-US" b="0" i="0" dirty="0">
              <a:solidFill>
                <a:schemeClr val="bg1"/>
              </a:solidFill>
              <a:effectLst/>
              <a:latin typeface="Arial" panose="020B0604020202020204" pitchFamily="34" charset="0"/>
            </a:endParaRPr>
          </a:p>
        </p:txBody>
      </p:sp>
      <p:sp>
        <p:nvSpPr>
          <p:cNvPr id="7" name="TextBox 6">
            <a:extLst>
              <a:ext uri="{FF2B5EF4-FFF2-40B4-BE49-F238E27FC236}">
                <a16:creationId xmlns:a16="http://schemas.microsoft.com/office/drawing/2014/main" id="{677B7DE8-30F1-5188-5149-C6E356531AEC}"/>
              </a:ext>
            </a:extLst>
          </p:cNvPr>
          <p:cNvSpPr txBox="1"/>
          <p:nvPr/>
        </p:nvSpPr>
        <p:spPr>
          <a:xfrm>
            <a:off x="3551116" y="959276"/>
            <a:ext cx="1106521" cy="461665"/>
          </a:xfrm>
          <a:prstGeom prst="rect">
            <a:avLst/>
          </a:prstGeom>
          <a:noFill/>
        </p:spPr>
        <p:txBody>
          <a:bodyPr wrap="none" rtlCol="0">
            <a:spAutoFit/>
          </a:bodyPr>
          <a:lstStyle/>
          <a:p>
            <a:r>
              <a:rPr lang="en-US" sz="2400" u="sng" dirty="0">
                <a:solidFill>
                  <a:schemeClr val="bg1"/>
                </a:solidFill>
              </a:rPr>
              <a:t>INPUTS</a:t>
            </a:r>
          </a:p>
        </p:txBody>
      </p:sp>
      <p:sp>
        <p:nvSpPr>
          <p:cNvPr id="8" name="TextBox 7">
            <a:extLst>
              <a:ext uri="{FF2B5EF4-FFF2-40B4-BE49-F238E27FC236}">
                <a16:creationId xmlns:a16="http://schemas.microsoft.com/office/drawing/2014/main" id="{8F329504-2816-4C0F-5D4A-7485E707FDB7}"/>
              </a:ext>
            </a:extLst>
          </p:cNvPr>
          <p:cNvSpPr txBox="1"/>
          <p:nvPr/>
        </p:nvSpPr>
        <p:spPr>
          <a:xfrm>
            <a:off x="2905907" y="3736069"/>
            <a:ext cx="2396938" cy="461665"/>
          </a:xfrm>
          <a:prstGeom prst="rect">
            <a:avLst/>
          </a:prstGeom>
          <a:noFill/>
        </p:spPr>
        <p:txBody>
          <a:bodyPr wrap="none" rtlCol="0">
            <a:spAutoFit/>
          </a:bodyPr>
          <a:lstStyle/>
          <a:p>
            <a:r>
              <a:rPr lang="en-US" sz="2400" u="sng" dirty="0">
                <a:solidFill>
                  <a:schemeClr val="bg1"/>
                </a:solidFill>
              </a:rPr>
              <a:t>OUTPUTS/LABELS</a:t>
            </a:r>
          </a:p>
        </p:txBody>
      </p:sp>
      <p:sp>
        <p:nvSpPr>
          <p:cNvPr id="11" name="Google Shape;454;p43">
            <a:extLst>
              <a:ext uri="{FF2B5EF4-FFF2-40B4-BE49-F238E27FC236}">
                <a16:creationId xmlns:a16="http://schemas.microsoft.com/office/drawing/2014/main" id="{602F0534-FAE2-1EF7-877F-48A206239C8F}"/>
              </a:ext>
            </a:extLst>
          </p:cNvPr>
          <p:cNvSpPr txBox="1">
            <a:spLocks/>
          </p:cNvSpPr>
          <p:nvPr/>
        </p:nvSpPr>
        <p:spPr>
          <a:xfrm>
            <a:off x="415600" y="0"/>
            <a:ext cx="11360800" cy="8528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Approach</a:t>
            </a:r>
          </a:p>
        </p:txBody>
      </p:sp>
    </p:spTree>
    <p:extLst>
      <p:ext uri="{BB962C8B-B14F-4D97-AF65-F5344CB8AC3E}">
        <p14:creationId xmlns:p14="http://schemas.microsoft.com/office/powerpoint/2010/main" val="417568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3BA6AA-970C-3E46-A078-9E6F853EF021}"/>
              </a:ext>
            </a:extLst>
          </p:cNvPr>
          <p:cNvSpPr>
            <a:spLocks noGrp="1"/>
          </p:cNvSpPr>
          <p:nvPr>
            <p:ph type="title"/>
          </p:nvPr>
        </p:nvSpPr>
        <p:spPr>
          <a:xfrm>
            <a:off x="143434" y="2555913"/>
            <a:ext cx="4976683" cy="1044388"/>
          </a:xfrm>
        </p:spPr>
        <p:txBody>
          <a:bodyPr>
            <a:normAutofit fontScale="90000"/>
          </a:bodyPr>
          <a:lstStyle/>
          <a:p>
            <a:r>
              <a:rPr lang="en-US" sz="3200" dirty="0"/>
              <a:t>These forecasts were demonstrated and evaluated during the Hazardous Weather Testbed Spring Forecasting Experiment</a:t>
            </a:r>
          </a:p>
        </p:txBody>
      </p:sp>
      <p:sp>
        <p:nvSpPr>
          <p:cNvPr id="5" name="Slide Number Placeholder 4">
            <a:extLst>
              <a:ext uri="{FF2B5EF4-FFF2-40B4-BE49-F238E27FC236}">
                <a16:creationId xmlns:a16="http://schemas.microsoft.com/office/drawing/2014/main" id="{D410DEF3-6B2C-264C-AEAE-589B81665A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pic>
        <p:nvPicPr>
          <p:cNvPr id="10" name="Picture 9">
            <a:extLst>
              <a:ext uri="{FF2B5EF4-FFF2-40B4-BE49-F238E27FC236}">
                <a16:creationId xmlns:a16="http://schemas.microsoft.com/office/drawing/2014/main" id="{F468AB2B-A42A-CB42-ABC1-90D38F31E520}"/>
              </a:ext>
            </a:extLst>
          </p:cNvPr>
          <p:cNvPicPr>
            <a:picLocks noChangeAspect="1"/>
          </p:cNvPicPr>
          <p:nvPr/>
        </p:nvPicPr>
        <p:blipFill>
          <a:blip r:embed="rId2"/>
          <a:srcRect/>
          <a:stretch/>
        </p:blipFill>
        <p:spPr>
          <a:xfrm>
            <a:off x="4937760" y="109290"/>
            <a:ext cx="7110806" cy="5461504"/>
          </a:xfrm>
          <a:prstGeom prst="rect">
            <a:avLst/>
          </a:prstGeom>
        </p:spPr>
      </p:pic>
      <p:sp>
        <p:nvSpPr>
          <p:cNvPr id="3" name="Rectangle 2">
            <a:extLst>
              <a:ext uri="{FF2B5EF4-FFF2-40B4-BE49-F238E27FC236}">
                <a16:creationId xmlns:a16="http://schemas.microsoft.com/office/drawing/2014/main" id="{47B74880-C668-1B4F-B220-BF3BE334374C}"/>
              </a:ext>
            </a:extLst>
          </p:cNvPr>
          <p:cNvSpPr/>
          <p:nvPr/>
        </p:nvSpPr>
        <p:spPr>
          <a:xfrm>
            <a:off x="143434" y="6316465"/>
            <a:ext cx="711080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hlinkClick r:id="rId3"/>
              </a:rPr>
              <a:t>https://hwt.nssl.noaa.gov/sfe_viewer/2021/outlook_verification/</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a:t>
            </a:r>
          </a:p>
        </p:txBody>
      </p:sp>
      <p:sp>
        <p:nvSpPr>
          <p:cNvPr id="12" name="TextBox 11">
            <a:extLst>
              <a:ext uri="{FF2B5EF4-FFF2-40B4-BE49-F238E27FC236}">
                <a16:creationId xmlns:a16="http://schemas.microsoft.com/office/drawing/2014/main" id="{EFBB61D1-1366-A14B-A502-05CF45886415}"/>
              </a:ext>
            </a:extLst>
          </p:cNvPr>
          <p:cNvSpPr txBox="1"/>
          <p:nvPr/>
        </p:nvSpPr>
        <p:spPr>
          <a:xfrm>
            <a:off x="4937760" y="5677592"/>
            <a:ext cx="66864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charset="0"/>
                <a:ea typeface="Helvetica" charset="0"/>
                <a:cs typeface="Helvetica" charset="0"/>
              </a:rPr>
              <a:t>Day-2 hail forecasts issued 15 May 2021, valid 16-17 May 2021</a:t>
            </a:r>
          </a:p>
        </p:txBody>
      </p:sp>
      <p:sp>
        <p:nvSpPr>
          <p:cNvPr id="8" name="TextBox 7">
            <a:extLst>
              <a:ext uri="{FF2B5EF4-FFF2-40B4-BE49-F238E27FC236}">
                <a16:creationId xmlns:a16="http://schemas.microsoft.com/office/drawing/2014/main" id="{6D7124C3-100B-624E-B36B-ECD6BEE9ABDC}"/>
              </a:ext>
            </a:extLst>
          </p:cNvPr>
          <p:cNvSpPr txBox="1"/>
          <p:nvPr/>
        </p:nvSpPr>
        <p:spPr>
          <a:xfrm>
            <a:off x="4937760" y="5724144"/>
            <a:ext cx="66864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Day-2 hail forecasts issued 15 May 2021, valid 16-17 May 2021</a:t>
            </a:r>
          </a:p>
        </p:txBody>
      </p:sp>
    </p:spTree>
    <p:extLst>
      <p:ext uri="{BB962C8B-B14F-4D97-AF65-F5344CB8AC3E}">
        <p14:creationId xmlns:p14="http://schemas.microsoft.com/office/powerpoint/2010/main" val="2684061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B1168-E819-174D-B315-653965269239}"/>
              </a:ext>
            </a:extLst>
          </p:cNvPr>
          <p:cNvSpPr>
            <a:spLocks noGrp="1"/>
          </p:cNvSpPr>
          <p:nvPr>
            <p:ph type="title"/>
          </p:nvPr>
        </p:nvSpPr>
        <p:spPr>
          <a:xfrm>
            <a:off x="1232650" y="157070"/>
            <a:ext cx="9403080" cy="582799"/>
          </a:xfrm>
        </p:spPr>
        <p:txBody>
          <a:bodyPr/>
          <a:lstStyle/>
          <a:p>
            <a:r>
              <a:rPr lang="en-US" sz="3200" dirty="0"/>
              <a:t>Subjective evaluations by participants (1-10 scale)</a:t>
            </a:r>
          </a:p>
        </p:txBody>
      </p:sp>
      <p:pic>
        <p:nvPicPr>
          <p:cNvPr id="5" name="Picture 4">
            <a:extLst>
              <a:ext uri="{FF2B5EF4-FFF2-40B4-BE49-F238E27FC236}">
                <a16:creationId xmlns:a16="http://schemas.microsoft.com/office/drawing/2014/main" id="{6CE4C4F9-8929-7647-9852-A04DD430F317}"/>
              </a:ext>
            </a:extLst>
          </p:cNvPr>
          <p:cNvPicPr>
            <a:picLocks noChangeAspect="1"/>
          </p:cNvPicPr>
          <p:nvPr/>
        </p:nvPicPr>
        <p:blipFill>
          <a:blip r:embed="rId2"/>
          <a:stretch>
            <a:fillRect/>
          </a:stretch>
        </p:blipFill>
        <p:spPr>
          <a:xfrm>
            <a:off x="4350639" y="867282"/>
            <a:ext cx="6519291" cy="2742873"/>
          </a:xfrm>
          <a:prstGeom prst="rect">
            <a:avLst/>
          </a:prstGeom>
        </p:spPr>
      </p:pic>
      <p:pic>
        <p:nvPicPr>
          <p:cNvPr id="7" name="Picture 6">
            <a:extLst>
              <a:ext uri="{FF2B5EF4-FFF2-40B4-BE49-F238E27FC236}">
                <a16:creationId xmlns:a16="http://schemas.microsoft.com/office/drawing/2014/main" id="{C37B1B75-0D15-CF43-814F-1F3B16DF8DC4}"/>
              </a:ext>
            </a:extLst>
          </p:cNvPr>
          <p:cNvPicPr>
            <a:picLocks noChangeAspect="1"/>
          </p:cNvPicPr>
          <p:nvPr/>
        </p:nvPicPr>
        <p:blipFill>
          <a:blip r:embed="rId3"/>
          <a:stretch>
            <a:fillRect/>
          </a:stretch>
        </p:blipFill>
        <p:spPr>
          <a:xfrm>
            <a:off x="1524001" y="3715360"/>
            <a:ext cx="5267928" cy="2750950"/>
          </a:xfrm>
          <a:prstGeom prst="rect">
            <a:avLst/>
          </a:prstGeom>
        </p:spPr>
      </p:pic>
      <p:sp>
        <p:nvSpPr>
          <p:cNvPr id="9" name="Rectangle 8">
            <a:extLst>
              <a:ext uri="{FF2B5EF4-FFF2-40B4-BE49-F238E27FC236}">
                <a16:creationId xmlns:a16="http://schemas.microsoft.com/office/drawing/2014/main" id="{612DCF33-22EF-9743-BCC8-2CF280AA1A50}"/>
              </a:ext>
            </a:extLst>
          </p:cNvPr>
          <p:cNvSpPr/>
          <p:nvPr/>
        </p:nvSpPr>
        <p:spPr>
          <a:xfrm>
            <a:off x="2183130" y="6466311"/>
            <a:ext cx="848487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inherit"/>
                <a:ea typeface="+mn-ea"/>
                <a:cs typeface="+mn-cs"/>
                <a:hlinkClick r:id="rId4" tooltip="Original URL:&#10;https://hwt.nssl.noaa.gov/sfe/2021/docs/HWT_SFE_2021_Prelim_Findings_FINAL.pdf&#10;&#10;Click to follow link."/>
              </a:rPr>
              <a:t>https://hwt.nssl.noaa.gov/</a:t>
            </a:r>
            <a:r>
              <a:rPr kumimoji="0" lang="en-US" sz="1800" b="1" i="0" u="none" strike="noStrike" kern="1200" cap="none" spc="0" normalizeH="0" baseline="0" noProof="0" dirty="0">
                <a:ln>
                  <a:noFill/>
                </a:ln>
                <a:solidFill>
                  <a:srgbClr val="070706"/>
                </a:solidFill>
                <a:effectLst/>
                <a:uLnTx/>
                <a:uFillTx/>
                <a:latin typeface="inherit"/>
                <a:ea typeface="+mn-ea"/>
                <a:cs typeface="+mn-cs"/>
                <a:hlinkClick r:id="rId4" tooltip="Original URL:&#10;https://hwt.nssl.noaa.gov/sfe/2021/docs/HWT_SFE_2021_Prelim_Findings_FINAL.pdf&#10;&#10;Click to follow link."/>
              </a:rPr>
              <a:t>sfe</a:t>
            </a:r>
            <a:r>
              <a:rPr kumimoji="0" lang="en-US" sz="1800" b="1" i="0" u="none" strike="noStrike" kern="1200" cap="none" spc="0" normalizeH="0" baseline="0" noProof="0" dirty="0">
                <a:ln>
                  <a:noFill/>
                </a:ln>
                <a:solidFill>
                  <a:prstClr val="black"/>
                </a:solidFill>
                <a:effectLst/>
                <a:uLnTx/>
                <a:uFillTx/>
                <a:latin typeface="inherit"/>
                <a:ea typeface="+mn-ea"/>
                <a:cs typeface="+mn-cs"/>
                <a:hlinkClick r:id="rId4" tooltip="Original URL:&#10;https://hwt.nssl.noaa.gov/sfe/2021/docs/HWT_SFE_2021_Prelim_Findings_FINAL.pdf&#10;&#10;Click to follow link."/>
              </a:rPr>
              <a:t>/2021/docs/HWT_</a:t>
            </a:r>
            <a:r>
              <a:rPr kumimoji="0" lang="en-US" sz="1800" b="1" i="0" u="none" strike="noStrike" kern="1200" cap="none" spc="0" normalizeH="0" baseline="0" noProof="0" dirty="0">
                <a:ln>
                  <a:noFill/>
                </a:ln>
                <a:solidFill>
                  <a:srgbClr val="070706"/>
                </a:solidFill>
                <a:effectLst/>
                <a:uLnTx/>
                <a:uFillTx/>
                <a:latin typeface="inherit"/>
                <a:ea typeface="+mn-ea"/>
                <a:cs typeface="+mn-cs"/>
                <a:hlinkClick r:id="rId4" tooltip="Original URL:&#10;https://hwt.nssl.noaa.gov/sfe/2021/docs/HWT_SFE_2021_Prelim_Findings_FINAL.pdf&#10;&#10;Click to follow link."/>
              </a:rPr>
              <a:t>SFE</a:t>
            </a:r>
            <a:r>
              <a:rPr kumimoji="0" lang="en-US" sz="1800" b="1" i="0" u="none" strike="noStrike" kern="1200" cap="none" spc="0" normalizeH="0" baseline="0" noProof="0" dirty="0">
                <a:ln>
                  <a:noFill/>
                </a:ln>
                <a:solidFill>
                  <a:prstClr val="black"/>
                </a:solidFill>
                <a:effectLst/>
                <a:uLnTx/>
                <a:uFillTx/>
                <a:latin typeface="inherit"/>
                <a:ea typeface="+mn-ea"/>
                <a:cs typeface="+mn-cs"/>
                <a:hlinkClick r:id="rId4" tooltip="Original URL:&#10;https://hwt.nssl.noaa.gov/sfe/2021/docs/HWT_SFE_2021_Prelim_Findings_FINAL.pdf&#10;&#10;Click to follow link."/>
              </a:rPr>
              <a:t>_2021_Prelim_Findings_FINAL.pdf</a:t>
            </a:r>
            <a:endParaRPr kumimoji="0" lang="en-US" sz="18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1321F42C-1455-A743-A2FC-4F8B0BFA1DCE}"/>
              </a:ext>
            </a:extLst>
          </p:cNvPr>
          <p:cNvSpPr/>
          <p:nvPr/>
        </p:nvSpPr>
        <p:spPr>
          <a:xfrm>
            <a:off x="259213" y="888786"/>
            <a:ext cx="3898752" cy="2677656"/>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the set of tornadic days [for day 1 guidance], GEFS CSU performs the best with a mean skill score of 5.39 as compared to the other two methods, which have mean score values less than 4.8.” </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6067969F-1796-E143-B6D3-0E8492800BF0}"/>
              </a:ext>
            </a:extLst>
          </p:cNvPr>
          <p:cNvSpPr/>
          <p:nvPr/>
        </p:nvSpPr>
        <p:spPr>
          <a:xfrm>
            <a:off x="6994709" y="3936673"/>
            <a:ext cx="4481010" cy="230832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day 1 hail guidance], “GEFS CSU received the greatest mean participant rating (6.32), followed by HRRR NCAR (5.51) and HREF/SREF (4.85; yellow violins in Fig. 6).” </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 name="Slide Number Placeholder 3">
            <a:extLst>
              <a:ext uri="{FF2B5EF4-FFF2-40B4-BE49-F238E27FC236}">
                <a16:creationId xmlns:a16="http://schemas.microsoft.com/office/drawing/2014/main" id="{1D5F2111-DDC7-8E43-8328-9ACEE7FFFA23}"/>
              </a:ext>
            </a:extLst>
          </p:cNvPr>
          <p:cNvSpPr>
            <a:spLocks noGrp="1"/>
          </p:cNvSpPr>
          <p:nvPr>
            <p:ph type="sldNum" sz="quarter" idx="12"/>
          </p:nvPr>
        </p:nvSpPr>
        <p:spPr/>
        <p:txBody>
          <a:bodyPr/>
          <a:lstStyle/>
          <a:p>
            <a:fld id="{A006EE62-328D-2940-A825-51581F6CB60B}" type="slidenum">
              <a:rPr lang="en-US" smtClean="0"/>
              <a:pPr/>
              <a:t>31</a:t>
            </a:fld>
            <a:endParaRPr lang="en-US"/>
          </a:p>
        </p:txBody>
      </p:sp>
    </p:spTree>
    <p:extLst>
      <p:ext uri="{BB962C8B-B14F-4D97-AF65-F5344CB8AC3E}">
        <p14:creationId xmlns:p14="http://schemas.microsoft.com/office/powerpoint/2010/main" val="1414918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4520-0247-5F43-A13F-247D2F520E78}"/>
              </a:ext>
            </a:extLst>
          </p:cNvPr>
          <p:cNvSpPr>
            <a:spLocks noGrp="1"/>
          </p:cNvSpPr>
          <p:nvPr>
            <p:ph type="title"/>
          </p:nvPr>
        </p:nvSpPr>
        <p:spPr>
          <a:xfrm>
            <a:off x="258997" y="203553"/>
            <a:ext cx="10111316" cy="439270"/>
          </a:xfrm>
        </p:spPr>
        <p:txBody>
          <a:bodyPr>
            <a:normAutofit fontScale="90000"/>
          </a:bodyPr>
          <a:lstStyle/>
          <a:p>
            <a:r>
              <a:rPr lang="en-US" sz="3600" dirty="0"/>
              <a:t>Brier skill score comparison: day 2 wind</a:t>
            </a:r>
          </a:p>
        </p:txBody>
      </p:sp>
      <p:sp>
        <p:nvSpPr>
          <p:cNvPr id="5" name="Footer Placeholder 4">
            <a:extLst>
              <a:ext uri="{FF2B5EF4-FFF2-40B4-BE49-F238E27FC236}">
                <a16:creationId xmlns:a16="http://schemas.microsoft.com/office/drawing/2014/main" id="{378F3D48-18A0-6141-A4A8-809D3E0E5297}"/>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8F8F8"/>
                </a:solidFill>
                <a:effectLst/>
                <a:uLnTx/>
                <a:uFillTx/>
                <a:latin typeface="Helvetica"/>
                <a:ea typeface="+mn-ea"/>
                <a:cs typeface="+mn-cs"/>
              </a:rPr>
              <a:t>Schumacher: Severe weather guidance with machine learning</a:t>
            </a:r>
            <a:endParaRPr kumimoji="0" lang="en-US" sz="1200" b="1" i="0" u="none" strike="noStrike" kern="1200" cap="none" spc="0" normalizeH="0" baseline="0" noProof="0" dirty="0">
              <a:ln>
                <a:noFill/>
              </a:ln>
              <a:solidFill>
                <a:srgbClr val="F8F8F8"/>
              </a:solidFill>
              <a:effectLst/>
              <a:uLnTx/>
              <a:uFillTx/>
              <a:latin typeface="Helvetica"/>
              <a:ea typeface="+mn-ea"/>
              <a:cs typeface="+mn-cs"/>
            </a:endParaRPr>
          </a:p>
        </p:txBody>
      </p:sp>
      <p:sp>
        <p:nvSpPr>
          <p:cNvPr id="4" name="Slide Number Placeholder 3">
            <a:extLst>
              <a:ext uri="{FF2B5EF4-FFF2-40B4-BE49-F238E27FC236}">
                <a16:creationId xmlns:a16="http://schemas.microsoft.com/office/drawing/2014/main" id="{362305EF-2526-AC4B-97C4-59763480C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pic>
        <p:nvPicPr>
          <p:cNvPr id="6" name="Picture 5">
            <a:extLst>
              <a:ext uri="{FF2B5EF4-FFF2-40B4-BE49-F238E27FC236}">
                <a16:creationId xmlns:a16="http://schemas.microsoft.com/office/drawing/2014/main" id="{1AE0D2FD-1DE6-8441-B8C8-847D37B96DA9}"/>
              </a:ext>
            </a:extLst>
          </p:cNvPr>
          <p:cNvPicPr>
            <a:picLocks noChangeAspect="1"/>
          </p:cNvPicPr>
          <p:nvPr/>
        </p:nvPicPr>
        <p:blipFill>
          <a:blip r:embed="rId2"/>
          <a:srcRect/>
          <a:stretch/>
        </p:blipFill>
        <p:spPr>
          <a:xfrm>
            <a:off x="20089" y="950976"/>
            <a:ext cx="6013149" cy="4545056"/>
          </a:xfrm>
          <a:prstGeom prst="rect">
            <a:avLst/>
          </a:prstGeom>
        </p:spPr>
      </p:pic>
      <p:pic>
        <p:nvPicPr>
          <p:cNvPr id="8" name="Picture 7">
            <a:extLst>
              <a:ext uri="{FF2B5EF4-FFF2-40B4-BE49-F238E27FC236}">
                <a16:creationId xmlns:a16="http://schemas.microsoft.com/office/drawing/2014/main" id="{4C66F2CD-F5B3-3941-9EA3-8171FDC1C835}"/>
              </a:ext>
            </a:extLst>
          </p:cNvPr>
          <p:cNvPicPr>
            <a:picLocks noChangeAspect="1"/>
          </p:cNvPicPr>
          <p:nvPr/>
        </p:nvPicPr>
        <p:blipFill>
          <a:blip r:embed="rId3"/>
          <a:srcRect/>
          <a:stretch/>
        </p:blipFill>
        <p:spPr>
          <a:xfrm>
            <a:off x="6109464" y="950976"/>
            <a:ext cx="6016536" cy="4547616"/>
          </a:xfrm>
          <a:prstGeom prst="rect">
            <a:avLst/>
          </a:prstGeom>
        </p:spPr>
      </p:pic>
      <p:sp>
        <p:nvSpPr>
          <p:cNvPr id="9" name="TextBox 8">
            <a:extLst>
              <a:ext uri="{FF2B5EF4-FFF2-40B4-BE49-F238E27FC236}">
                <a16:creationId xmlns:a16="http://schemas.microsoft.com/office/drawing/2014/main" id="{15645543-E654-5347-BC1F-60B750AFA12D}"/>
              </a:ext>
            </a:extLst>
          </p:cNvPr>
          <p:cNvSpPr txBox="1"/>
          <p:nvPr/>
        </p:nvSpPr>
        <p:spPr>
          <a:xfrm>
            <a:off x="1877568" y="597408"/>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SPC convective outlook</a:t>
            </a:r>
          </a:p>
        </p:txBody>
      </p:sp>
      <p:sp>
        <p:nvSpPr>
          <p:cNvPr id="10" name="TextBox 9">
            <a:extLst>
              <a:ext uri="{FF2B5EF4-FFF2-40B4-BE49-F238E27FC236}">
                <a16:creationId xmlns:a16="http://schemas.microsoft.com/office/drawing/2014/main" id="{EFCAFA8E-AF4B-CA40-A9E1-22A4E209DC51}"/>
              </a:ext>
            </a:extLst>
          </p:cNvPr>
          <p:cNvSpPr txBox="1"/>
          <p:nvPr/>
        </p:nvSpPr>
        <p:spPr>
          <a:xfrm>
            <a:off x="8084854" y="597408"/>
            <a:ext cx="1283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CSU-MLP </a:t>
            </a:r>
          </a:p>
        </p:txBody>
      </p:sp>
      <p:sp>
        <p:nvSpPr>
          <p:cNvPr id="11" name="TextBox 10">
            <a:extLst>
              <a:ext uri="{FF2B5EF4-FFF2-40B4-BE49-F238E27FC236}">
                <a16:creationId xmlns:a16="http://schemas.microsoft.com/office/drawing/2014/main" id="{5A9B282A-AEAA-A04F-BBB1-E7D94F12EC35}"/>
              </a:ext>
            </a:extLst>
          </p:cNvPr>
          <p:cNvSpPr txBox="1"/>
          <p:nvPr/>
        </p:nvSpPr>
        <p:spPr>
          <a:xfrm>
            <a:off x="344092" y="5590413"/>
            <a:ext cx="1149054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CSU-MLP showed higher skill, especially in the Great Lakes and northeast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lvetica" charset="0"/>
              <a:ea typeface="Helvetica" charset="0"/>
              <a:cs typeface="Helvetica"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lvetica" charset="0"/>
              <a:ea typeface="Helvetica" charset="0"/>
              <a:cs typeface="Helvetica"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1770859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4520-0247-5F43-A13F-247D2F520E78}"/>
              </a:ext>
            </a:extLst>
          </p:cNvPr>
          <p:cNvSpPr>
            <a:spLocks noGrp="1"/>
          </p:cNvSpPr>
          <p:nvPr>
            <p:ph type="title"/>
          </p:nvPr>
        </p:nvSpPr>
        <p:spPr>
          <a:xfrm>
            <a:off x="258997" y="203553"/>
            <a:ext cx="10111316" cy="439270"/>
          </a:xfrm>
        </p:spPr>
        <p:txBody>
          <a:bodyPr>
            <a:normAutofit fontScale="90000"/>
          </a:bodyPr>
          <a:lstStyle/>
          <a:p>
            <a:r>
              <a:rPr lang="en-US" sz="3600" dirty="0"/>
              <a:t>Brier skill score comparison: day 3 severe</a:t>
            </a:r>
          </a:p>
        </p:txBody>
      </p:sp>
      <p:sp>
        <p:nvSpPr>
          <p:cNvPr id="5" name="Footer Placeholder 4">
            <a:extLst>
              <a:ext uri="{FF2B5EF4-FFF2-40B4-BE49-F238E27FC236}">
                <a16:creationId xmlns:a16="http://schemas.microsoft.com/office/drawing/2014/main" id="{378F3D48-18A0-6141-A4A8-809D3E0E5297}"/>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8F8F8"/>
                </a:solidFill>
                <a:effectLst/>
                <a:uLnTx/>
                <a:uFillTx/>
                <a:latin typeface="Helvetica"/>
                <a:ea typeface="+mn-ea"/>
                <a:cs typeface="+mn-cs"/>
              </a:rPr>
              <a:t>Schumacher: Severe weather guidance with machine learning</a:t>
            </a:r>
            <a:endParaRPr kumimoji="0" lang="en-US" sz="1200" b="1" i="0" u="none" strike="noStrike" kern="1200" cap="none" spc="0" normalizeH="0" baseline="0" noProof="0" dirty="0">
              <a:ln>
                <a:noFill/>
              </a:ln>
              <a:solidFill>
                <a:srgbClr val="F8F8F8"/>
              </a:solidFill>
              <a:effectLst/>
              <a:uLnTx/>
              <a:uFillTx/>
              <a:latin typeface="Helvetica"/>
              <a:ea typeface="+mn-ea"/>
              <a:cs typeface="+mn-cs"/>
            </a:endParaRPr>
          </a:p>
        </p:txBody>
      </p:sp>
      <p:sp>
        <p:nvSpPr>
          <p:cNvPr id="4" name="Slide Number Placeholder 3">
            <a:extLst>
              <a:ext uri="{FF2B5EF4-FFF2-40B4-BE49-F238E27FC236}">
                <a16:creationId xmlns:a16="http://schemas.microsoft.com/office/drawing/2014/main" id="{362305EF-2526-AC4B-97C4-59763480C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pic>
        <p:nvPicPr>
          <p:cNvPr id="6" name="Picture 5">
            <a:extLst>
              <a:ext uri="{FF2B5EF4-FFF2-40B4-BE49-F238E27FC236}">
                <a16:creationId xmlns:a16="http://schemas.microsoft.com/office/drawing/2014/main" id="{1AE0D2FD-1DE6-8441-B8C8-847D37B96DA9}"/>
              </a:ext>
            </a:extLst>
          </p:cNvPr>
          <p:cNvPicPr>
            <a:picLocks noChangeAspect="1"/>
          </p:cNvPicPr>
          <p:nvPr/>
        </p:nvPicPr>
        <p:blipFill>
          <a:blip r:embed="rId2"/>
          <a:srcRect/>
          <a:stretch/>
        </p:blipFill>
        <p:spPr>
          <a:xfrm>
            <a:off x="20089" y="950976"/>
            <a:ext cx="6013149" cy="4545055"/>
          </a:xfrm>
          <a:prstGeom prst="rect">
            <a:avLst/>
          </a:prstGeom>
        </p:spPr>
      </p:pic>
      <p:pic>
        <p:nvPicPr>
          <p:cNvPr id="8" name="Picture 7">
            <a:extLst>
              <a:ext uri="{FF2B5EF4-FFF2-40B4-BE49-F238E27FC236}">
                <a16:creationId xmlns:a16="http://schemas.microsoft.com/office/drawing/2014/main" id="{4C66F2CD-F5B3-3941-9EA3-8171FDC1C835}"/>
              </a:ext>
            </a:extLst>
          </p:cNvPr>
          <p:cNvPicPr>
            <a:picLocks noChangeAspect="1"/>
          </p:cNvPicPr>
          <p:nvPr/>
        </p:nvPicPr>
        <p:blipFill>
          <a:blip r:embed="rId3"/>
          <a:srcRect/>
          <a:stretch/>
        </p:blipFill>
        <p:spPr>
          <a:xfrm>
            <a:off x="6109464" y="950976"/>
            <a:ext cx="6016536" cy="4547615"/>
          </a:xfrm>
          <a:prstGeom prst="rect">
            <a:avLst/>
          </a:prstGeom>
        </p:spPr>
      </p:pic>
      <p:sp>
        <p:nvSpPr>
          <p:cNvPr id="9" name="TextBox 8">
            <a:extLst>
              <a:ext uri="{FF2B5EF4-FFF2-40B4-BE49-F238E27FC236}">
                <a16:creationId xmlns:a16="http://schemas.microsoft.com/office/drawing/2014/main" id="{15645543-E654-5347-BC1F-60B750AFA12D}"/>
              </a:ext>
            </a:extLst>
          </p:cNvPr>
          <p:cNvSpPr txBox="1"/>
          <p:nvPr/>
        </p:nvSpPr>
        <p:spPr>
          <a:xfrm>
            <a:off x="1877568" y="597408"/>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SPC convective outlook</a:t>
            </a:r>
          </a:p>
        </p:txBody>
      </p:sp>
      <p:sp>
        <p:nvSpPr>
          <p:cNvPr id="10" name="TextBox 9">
            <a:extLst>
              <a:ext uri="{FF2B5EF4-FFF2-40B4-BE49-F238E27FC236}">
                <a16:creationId xmlns:a16="http://schemas.microsoft.com/office/drawing/2014/main" id="{EFCAFA8E-AF4B-CA40-A9E1-22A4E209DC51}"/>
              </a:ext>
            </a:extLst>
          </p:cNvPr>
          <p:cNvSpPr txBox="1"/>
          <p:nvPr/>
        </p:nvSpPr>
        <p:spPr>
          <a:xfrm>
            <a:off x="8084854" y="597408"/>
            <a:ext cx="1283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CSU-MLP </a:t>
            </a:r>
          </a:p>
        </p:txBody>
      </p:sp>
      <p:sp>
        <p:nvSpPr>
          <p:cNvPr id="11" name="TextBox 10">
            <a:extLst>
              <a:ext uri="{FF2B5EF4-FFF2-40B4-BE49-F238E27FC236}">
                <a16:creationId xmlns:a16="http://schemas.microsoft.com/office/drawing/2014/main" id="{5A9B282A-AEAA-A04F-BBB1-E7D94F12EC35}"/>
              </a:ext>
            </a:extLst>
          </p:cNvPr>
          <p:cNvSpPr txBox="1"/>
          <p:nvPr/>
        </p:nvSpPr>
        <p:spPr>
          <a:xfrm>
            <a:off x="344092" y="5590413"/>
            <a:ext cx="11490544"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Helvetica" charset="0"/>
                <a:ea typeface="Helvetica" charset="0"/>
                <a:cs typeface="Helvetica" charset="0"/>
              </a:rPr>
              <a:t>CSU-MLP significantly more skillful on day 3: it takes a lot more swings, and hits some big home runs, at the expense of also some big misses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lvetica" charset="0"/>
              <a:ea typeface="Helvetica" charset="0"/>
              <a:cs typeface="Helvetica"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lvetica" charset="0"/>
              <a:ea typeface="Helvetica" charset="0"/>
              <a:cs typeface="Helvetica"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2710803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7729-87FF-6E47-A316-1FBF1B1581CA}"/>
              </a:ext>
            </a:extLst>
          </p:cNvPr>
          <p:cNvSpPr>
            <a:spLocks noGrp="1"/>
          </p:cNvSpPr>
          <p:nvPr>
            <p:ph type="title"/>
          </p:nvPr>
        </p:nvSpPr>
        <p:spPr>
          <a:xfrm>
            <a:off x="838200" y="-165074"/>
            <a:ext cx="10515600" cy="1325563"/>
          </a:xfrm>
        </p:spPr>
        <p:txBody>
          <a:bodyPr/>
          <a:lstStyle/>
          <a:p>
            <a:r>
              <a:rPr lang="en-US" dirty="0"/>
              <a:t>Example Forecasts</a:t>
            </a:r>
          </a:p>
        </p:txBody>
      </p:sp>
      <p:pic>
        <p:nvPicPr>
          <p:cNvPr id="6" name="Content Placeholder 5" descr="Diagram&#10;&#10;Description automatically generated">
            <a:extLst>
              <a:ext uri="{FF2B5EF4-FFF2-40B4-BE49-F238E27FC236}">
                <a16:creationId xmlns:a16="http://schemas.microsoft.com/office/drawing/2014/main" id="{1886F3FB-EFA9-7E47-8E16-5DFC457CB9A9}"/>
              </a:ext>
            </a:extLst>
          </p:cNvPr>
          <p:cNvPicPr>
            <a:picLocks noGrp="1" noChangeAspect="1"/>
          </p:cNvPicPr>
          <p:nvPr>
            <p:ph idx="1"/>
          </p:nvPr>
        </p:nvPicPr>
        <p:blipFill>
          <a:blip r:embed="rId2"/>
          <a:stretch>
            <a:fillRect/>
          </a:stretch>
        </p:blipFill>
        <p:spPr>
          <a:xfrm>
            <a:off x="114173" y="791649"/>
            <a:ext cx="11963654" cy="5981827"/>
          </a:xfrm>
        </p:spPr>
      </p:pic>
      <p:sp>
        <p:nvSpPr>
          <p:cNvPr id="3" name="TextBox 2">
            <a:extLst>
              <a:ext uri="{FF2B5EF4-FFF2-40B4-BE49-F238E27FC236}">
                <a16:creationId xmlns:a16="http://schemas.microsoft.com/office/drawing/2014/main" id="{A44EE02A-D303-8540-8977-2166F406B811}"/>
              </a:ext>
            </a:extLst>
          </p:cNvPr>
          <p:cNvSpPr txBox="1"/>
          <p:nvPr/>
        </p:nvSpPr>
        <p:spPr>
          <a:xfrm>
            <a:off x="7266754" y="313041"/>
            <a:ext cx="4638612" cy="369332"/>
          </a:xfrm>
          <a:prstGeom prst="rect">
            <a:avLst/>
          </a:prstGeom>
          <a:noFill/>
        </p:spPr>
        <p:txBody>
          <a:bodyPr wrap="square" rtlCol="0">
            <a:spAutoFit/>
          </a:bodyPr>
          <a:lstStyle/>
          <a:p>
            <a:r>
              <a:rPr lang="en-US" u="sng" dirty="0"/>
              <a:t>Valid 1200 – 1200 UTC 12/10/21 – 12/11/21</a:t>
            </a:r>
          </a:p>
        </p:txBody>
      </p:sp>
      <p:sp>
        <p:nvSpPr>
          <p:cNvPr id="5" name="TextBox 4">
            <a:extLst>
              <a:ext uri="{FF2B5EF4-FFF2-40B4-BE49-F238E27FC236}">
                <a16:creationId xmlns:a16="http://schemas.microsoft.com/office/drawing/2014/main" id="{B5BC45D2-C5D8-F744-A517-94DF6B3679F3}"/>
              </a:ext>
            </a:extLst>
          </p:cNvPr>
          <p:cNvSpPr txBox="1"/>
          <p:nvPr/>
        </p:nvSpPr>
        <p:spPr>
          <a:xfrm>
            <a:off x="10419423" y="6541001"/>
            <a:ext cx="1594026" cy="276999"/>
          </a:xfrm>
          <a:prstGeom prst="rect">
            <a:avLst/>
          </a:prstGeom>
          <a:noFill/>
        </p:spPr>
        <p:txBody>
          <a:bodyPr wrap="none" rtlCol="0">
            <a:spAutoFit/>
          </a:bodyPr>
          <a:lstStyle/>
          <a:p>
            <a:r>
              <a:rPr lang="en-US" sz="1200" dirty="0">
                <a:solidFill>
                  <a:schemeClr val="accent3"/>
                </a:solidFill>
              </a:rPr>
              <a:t>Hill et al. 2022, in prep</a:t>
            </a:r>
          </a:p>
        </p:txBody>
      </p:sp>
    </p:spTree>
    <p:extLst>
      <p:ext uri="{BB962C8B-B14F-4D97-AF65-F5344CB8AC3E}">
        <p14:creationId xmlns:p14="http://schemas.microsoft.com/office/powerpoint/2010/main" val="1250245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04ADD88-11E9-3D4D-8699-295C483C2AD1}"/>
              </a:ext>
            </a:extLst>
          </p:cNvPr>
          <p:cNvPicPr>
            <a:picLocks noChangeAspect="1"/>
          </p:cNvPicPr>
          <p:nvPr/>
        </p:nvPicPr>
        <p:blipFill>
          <a:blip r:embed="rId2"/>
          <a:stretch>
            <a:fillRect/>
          </a:stretch>
        </p:blipFill>
        <p:spPr>
          <a:xfrm>
            <a:off x="6656881" y="3840480"/>
            <a:ext cx="3887085" cy="3017520"/>
          </a:xfrm>
          <a:prstGeom prst="rect">
            <a:avLst/>
          </a:prstGeom>
        </p:spPr>
      </p:pic>
      <p:pic>
        <p:nvPicPr>
          <p:cNvPr id="5" name="Picture 4" descr="Diagram, map&#10;&#10;Description automatically generated">
            <a:extLst>
              <a:ext uri="{FF2B5EF4-FFF2-40B4-BE49-F238E27FC236}">
                <a16:creationId xmlns:a16="http://schemas.microsoft.com/office/drawing/2014/main" id="{00318A8C-B9E2-0446-917D-16FE85CB7D61}"/>
              </a:ext>
            </a:extLst>
          </p:cNvPr>
          <p:cNvPicPr>
            <a:picLocks noChangeAspect="1"/>
          </p:cNvPicPr>
          <p:nvPr/>
        </p:nvPicPr>
        <p:blipFill>
          <a:blip r:embed="rId3"/>
          <a:stretch>
            <a:fillRect/>
          </a:stretch>
        </p:blipFill>
        <p:spPr>
          <a:xfrm>
            <a:off x="1923518" y="3840480"/>
            <a:ext cx="3887085" cy="3017520"/>
          </a:xfrm>
          <a:prstGeom prst="rect">
            <a:avLst/>
          </a:prstGeom>
        </p:spPr>
      </p:pic>
      <p:pic>
        <p:nvPicPr>
          <p:cNvPr id="7" name="Picture 6" descr="Diagram, map&#10;&#10;Description automatically generated">
            <a:extLst>
              <a:ext uri="{FF2B5EF4-FFF2-40B4-BE49-F238E27FC236}">
                <a16:creationId xmlns:a16="http://schemas.microsoft.com/office/drawing/2014/main" id="{3C73D0C8-0E66-F44E-AF7C-3C0773713E9C}"/>
              </a:ext>
            </a:extLst>
          </p:cNvPr>
          <p:cNvPicPr>
            <a:picLocks noChangeAspect="1"/>
          </p:cNvPicPr>
          <p:nvPr/>
        </p:nvPicPr>
        <p:blipFill>
          <a:blip r:embed="rId4"/>
          <a:stretch>
            <a:fillRect/>
          </a:stretch>
        </p:blipFill>
        <p:spPr>
          <a:xfrm>
            <a:off x="6656880" y="822960"/>
            <a:ext cx="3887085" cy="3017520"/>
          </a:xfrm>
          <a:prstGeom prst="rect">
            <a:avLst/>
          </a:prstGeom>
        </p:spPr>
      </p:pic>
      <p:pic>
        <p:nvPicPr>
          <p:cNvPr id="9" name="Picture 8" descr="Map&#10;&#10;Description automatically generated">
            <a:extLst>
              <a:ext uri="{FF2B5EF4-FFF2-40B4-BE49-F238E27FC236}">
                <a16:creationId xmlns:a16="http://schemas.microsoft.com/office/drawing/2014/main" id="{CA72BF26-7131-0E42-8A5D-D93FAA56A881}"/>
              </a:ext>
            </a:extLst>
          </p:cNvPr>
          <p:cNvPicPr>
            <a:picLocks noChangeAspect="1"/>
          </p:cNvPicPr>
          <p:nvPr/>
        </p:nvPicPr>
        <p:blipFill>
          <a:blip r:embed="rId5"/>
          <a:stretch>
            <a:fillRect/>
          </a:stretch>
        </p:blipFill>
        <p:spPr>
          <a:xfrm>
            <a:off x="1923518" y="822960"/>
            <a:ext cx="3887085" cy="3017520"/>
          </a:xfrm>
          <a:prstGeom prst="rect">
            <a:avLst/>
          </a:prstGeom>
        </p:spPr>
      </p:pic>
      <p:sp>
        <p:nvSpPr>
          <p:cNvPr id="11" name="Title 1">
            <a:extLst>
              <a:ext uri="{FF2B5EF4-FFF2-40B4-BE49-F238E27FC236}">
                <a16:creationId xmlns:a16="http://schemas.microsoft.com/office/drawing/2014/main" id="{86635C6E-9D8C-FE44-A924-B5D4D2EE553A}"/>
              </a:ext>
            </a:extLst>
          </p:cNvPr>
          <p:cNvSpPr txBox="1">
            <a:spLocks/>
          </p:cNvSpPr>
          <p:nvPr/>
        </p:nvSpPr>
        <p:spPr>
          <a:xfrm>
            <a:off x="838200" y="58058"/>
            <a:ext cx="10515600" cy="45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Frequency of occurrence day 4 forecasts</a:t>
            </a:r>
          </a:p>
        </p:txBody>
      </p:sp>
      <p:sp>
        <p:nvSpPr>
          <p:cNvPr id="8" name="TextBox 7">
            <a:extLst>
              <a:ext uri="{FF2B5EF4-FFF2-40B4-BE49-F238E27FC236}">
                <a16:creationId xmlns:a16="http://schemas.microsoft.com/office/drawing/2014/main" id="{30DCE981-AF82-2442-B73F-C651DA3E8366}"/>
              </a:ext>
            </a:extLst>
          </p:cNvPr>
          <p:cNvSpPr txBox="1"/>
          <p:nvPr/>
        </p:nvSpPr>
        <p:spPr>
          <a:xfrm>
            <a:off x="2019277" y="1082603"/>
            <a:ext cx="1152880" cy="369332"/>
          </a:xfrm>
          <a:prstGeom prst="rect">
            <a:avLst/>
          </a:prstGeom>
          <a:solidFill>
            <a:schemeClr val="bg1"/>
          </a:solidFill>
          <a:ln>
            <a:solidFill>
              <a:schemeClr val="tx1"/>
            </a:solidFill>
          </a:ln>
        </p:spPr>
        <p:txBody>
          <a:bodyPr wrap="none" rtlCol="0">
            <a:spAutoFit/>
          </a:bodyPr>
          <a:lstStyle/>
          <a:p>
            <a:r>
              <a:rPr lang="en-US" dirty="0"/>
              <a:t>SPC &gt; 15%</a:t>
            </a:r>
          </a:p>
        </p:txBody>
      </p:sp>
      <p:sp>
        <p:nvSpPr>
          <p:cNvPr id="10" name="TextBox 9">
            <a:extLst>
              <a:ext uri="{FF2B5EF4-FFF2-40B4-BE49-F238E27FC236}">
                <a16:creationId xmlns:a16="http://schemas.microsoft.com/office/drawing/2014/main" id="{3BAA13D4-E38F-AB45-AD59-B9939623B42E}"/>
              </a:ext>
            </a:extLst>
          </p:cNvPr>
          <p:cNvSpPr txBox="1"/>
          <p:nvPr/>
        </p:nvSpPr>
        <p:spPr>
          <a:xfrm>
            <a:off x="2019277" y="4100123"/>
            <a:ext cx="1152880" cy="369332"/>
          </a:xfrm>
          <a:prstGeom prst="rect">
            <a:avLst/>
          </a:prstGeom>
          <a:solidFill>
            <a:schemeClr val="bg1"/>
          </a:solidFill>
          <a:ln>
            <a:solidFill>
              <a:schemeClr val="tx1"/>
            </a:solidFill>
          </a:ln>
        </p:spPr>
        <p:txBody>
          <a:bodyPr wrap="none" rtlCol="0">
            <a:spAutoFit/>
          </a:bodyPr>
          <a:lstStyle/>
          <a:p>
            <a:r>
              <a:rPr lang="en-US" dirty="0"/>
              <a:t>SPC &gt; 30%</a:t>
            </a:r>
          </a:p>
        </p:txBody>
      </p:sp>
      <p:sp>
        <p:nvSpPr>
          <p:cNvPr id="12" name="TextBox 11">
            <a:extLst>
              <a:ext uri="{FF2B5EF4-FFF2-40B4-BE49-F238E27FC236}">
                <a16:creationId xmlns:a16="http://schemas.microsoft.com/office/drawing/2014/main" id="{C8A32E3E-2560-064C-ABE1-4FE6CBAAC20E}"/>
              </a:ext>
            </a:extLst>
          </p:cNvPr>
          <p:cNvSpPr txBox="1"/>
          <p:nvPr/>
        </p:nvSpPr>
        <p:spPr>
          <a:xfrm>
            <a:off x="6743677" y="1082603"/>
            <a:ext cx="1181734" cy="369332"/>
          </a:xfrm>
          <a:prstGeom prst="rect">
            <a:avLst/>
          </a:prstGeom>
          <a:solidFill>
            <a:schemeClr val="bg1"/>
          </a:solidFill>
          <a:ln>
            <a:solidFill>
              <a:schemeClr val="tx1"/>
            </a:solidFill>
          </a:ln>
        </p:spPr>
        <p:txBody>
          <a:bodyPr wrap="none" rtlCol="0">
            <a:spAutoFit/>
          </a:bodyPr>
          <a:lstStyle/>
          <a:p>
            <a:r>
              <a:rPr lang="en-US" dirty="0"/>
              <a:t>CSU &gt; 15%</a:t>
            </a:r>
          </a:p>
        </p:txBody>
      </p:sp>
      <p:sp>
        <p:nvSpPr>
          <p:cNvPr id="13" name="TextBox 12">
            <a:extLst>
              <a:ext uri="{FF2B5EF4-FFF2-40B4-BE49-F238E27FC236}">
                <a16:creationId xmlns:a16="http://schemas.microsoft.com/office/drawing/2014/main" id="{683D9D39-981C-804B-B836-8F6F1D66D178}"/>
              </a:ext>
            </a:extLst>
          </p:cNvPr>
          <p:cNvSpPr txBox="1"/>
          <p:nvPr/>
        </p:nvSpPr>
        <p:spPr>
          <a:xfrm>
            <a:off x="6743677" y="4100123"/>
            <a:ext cx="1181734" cy="369332"/>
          </a:xfrm>
          <a:prstGeom prst="rect">
            <a:avLst/>
          </a:prstGeom>
          <a:solidFill>
            <a:schemeClr val="bg1"/>
          </a:solidFill>
          <a:ln>
            <a:solidFill>
              <a:schemeClr val="tx1"/>
            </a:solidFill>
          </a:ln>
        </p:spPr>
        <p:txBody>
          <a:bodyPr wrap="none" rtlCol="0">
            <a:spAutoFit/>
          </a:bodyPr>
          <a:lstStyle/>
          <a:p>
            <a:r>
              <a:rPr lang="en-US" dirty="0"/>
              <a:t>CSU &gt; 30%</a:t>
            </a:r>
          </a:p>
        </p:txBody>
      </p:sp>
      <p:sp>
        <p:nvSpPr>
          <p:cNvPr id="15" name="TextBox 14">
            <a:extLst>
              <a:ext uri="{FF2B5EF4-FFF2-40B4-BE49-F238E27FC236}">
                <a16:creationId xmlns:a16="http://schemas.microsoft.com/office/drawing/2014/main" id="{953914D2-E242-B249-9AF8-2C26C3150BB4}"/>
              </a:ext>
            </a:extLst>
          </p:cNvPr>
          <p:cNvSpPr txBox="1"/>
          <p:nvPr/>
        </p:nvSpPr>
        <p:spPr>
          <a:xfrm>
            <a:off x="43011" y="2243326"/>
            <a:ext cx="1920328" cy="2031325"/>
          </a:xfrm>
          <a:prstGeom prst="rect">
            <a:avLst/>
          </a:prstGeom>
          <a:noFill/>
        </p:spPr>
        <p:txBody>
          <a:bodyPr wrap="square">
            <a:spAutoFit/>
          </a:bodyPr>
          <a:lstStyle/>
          <a:p>
            <a:r>
              <a:rPr lang="en-US" dirty="0"/>
              <a:t>2 October 2020 – 31 December 2021</a:t>
            </a:r>
          </a:p>
          <a:p>
            <a:endParaRPr lang="en-US" dirty="0"/>
          </a:p>
          <a:p>
            <a:r>
              <a:rPr lang="en-US" dirty="0"/>
              <a:t>FV3-GEFS became operational October 2020</a:t>
            </a:r>
          </a:p>
        </p:txBody>
      </p:sp>
      <p:sp>
        <p:nvSpPr>
          <p:cNvPr id="16" name="TextBox 15">
            <a:extLst>
              <a:ext uri="{FF2B5EF4-FFF2-40B4-BE49-F238E27FC236}">
                <a16:creationId xmlns:a16="http://schemas.microsoft.com/office/drawing/2014/main" id="{68DE4C66-562E-5B43-9506-C096DEDEF766}"/>
              </a:ext>
            </a:extLst>
          </p:cNvPr>
          <p:cNvSpPr txBox="1"/>
          <p:nvPr/>
        </p:nvSpPr>
        <p:spPr>
          <a:xfrm>
            <a:off x="10419423" y="6541001"/>
            <a:ext cx="1594026" cy="276999"/>
          </a:xfrm>
          <a:prstGeom prst="rect">
            <a:avLst/>
          </a:prstGeom>
          <a:noFill/>
        </p:spPr>
        <p:txBody>
          <a:bodyPr wrap="none" rtlCol="0">
            <a:spAutoFit/>
          </a:bodyPr>
          <a:lstStyle/>
          <a:p>
            <a:r>
              <a:rPr lang="en-US" sz="1200" dirty="0">
                <a:solidFill>
                  <a:schemeClr val="accent3"/>
                </a:solidFill>
              </a:rPr>
              <a:t>Hill et al. 2022, in prep</a:t>
            </a:r>
          </a:p>
        </p:txBody>
      </p:sp>
    </p:spTree>
    <p:extLst>
      <p:ext uri="{BB962C8B-B14F-4D97-AF65-F5344CB8AC3E}">
        <p14:creationId xmlns:p14="http://schemas.microsoft.com/office/powerpoint/2010/main" val="4275806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C069-6F4D-1B46-9224-6DFAB664D069}"/>
              </a:ext>
            </a:extLst>
          </p:cNvPr>
          <p:cNvSpPr>
            <a:spLocks noGrp="1"/>
          </p:cNvSpPr>
          <p:nvPr>
            <p:ph type="title"/>
          </p:nvPr>
        </p:nvSpPr>
        <p:spPr/>
        <p:txBody>
          <a:bodyPr/>
          <a:lstStyle/>
          <a:p>
            <a:r>
              <a:rPr lang="en-US" dirty="0"/>
              <a:t>Still Learning…</a:t>
            </a:r>
          </a:p>
        </p:txBody>
      </p:sp>
      <p:pic>
        <p:nvPicPr>
          <p:cNvPr id="2050" name="Picture 2">
            <a:extLst>
              <a:ext uri="{FF2B5EF4-FFF2-40B4-BE49-F238E27FC236}">
                <a16:creationId xmlns:a16="http://schemas.microsoft.com/office/drawing/2014/main" id="{F52C5FFF-AFEA-9444-B187-807FE85E3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12" y="1690688"/>
            <a:ext cx="5600115" cy="2320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9D7E8BE-A6ED-624A-B92B-DE389047B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515" y="1690688"/>
            <a:ext cx="5600115" cy="2320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8F789C-291B-C640-BA2B-3781680CD94B}"/>
              </a:ext>
            </a:extLst>
          </p:cNvPr>
          <p:cNvSpPr txBox="1"/>
          <p:nvPr/>
        </p:nvSpPr>
        <p:spPr>
          <a:xfrm flipH="1">
            <a:off x="6444576" y="4361017"/>
            <a:ext cx="5295992" cy="1940957"/>
          </a:xfrm>
          <a:prstGeom prst="roundRect">
            <a:avLst/>
          </a:prstGeom>
          <a:solidFill>
            <a:schemeClr val="bg2"/>
          </a:solidFill>
          <a:ln>
            <a:solidFill>
              <a:schemeClr val="accent3"/>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 typeface="Arial" panose="020B0604020202020204" pitchFamily="34" charset="0"/>
              <a:buChar char="•"/>
            </a:pPr>
            <a:r>
              <a:rPr lang="en-US" dirty="0"/>
              <a:t>CSU RFs seem to benefit from frequently “swinging” at low-probability events (issuing low-probability forecasts)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But busts still occur…the “why” is a critical research question </a:t>
            </a:r>
            <a:r>
              <a:rPr lang="en-US" dirty="0">
                <a:sym typeface="Wingdings" pitchFamily="2" charset="2"/>
              </a:rPr>
              <a:t> interpretability metrics</a:t>
            </a:r>
            <a:endParaRPr lang="en-US" dirty="0"/>
          </a:p>
        </p:txBody>
      </p:sp>
      <p:pic>
        <p:nvPicPr>
          <p:cNvPr id="2056" name="Picture 8">
            <a:extLst>
              <a:ext uri="{FF2B5EF4-FFF2-40B4-BE49-F238E27FC236}">
                <a16:creationId xmlns:a16="http://schemas.microsoft.com/office/drawing/2014/main" id="{D939BB0E-9924-A64E-8B3A-EF72592D1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10" y="4010944"/>
            <a:ext cx="5600117" cy="2320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5078E7-2379-E54A-8DD6-96B011AA1AA4}"/>
              </a:ext>
            </a:extLst>
          </p:cNvPr>
          <p:cNvSpPr txBox="1"/>
          <p:nvPr/>
        </p:nvSpPr>
        <p:spPr>
          <a:xfrm>
            <a:off x="2167916" y="4694076"/>
            <a:ext cx="835677" cy="276999"/>
          </a:xfrm>
          <a:prstGeom prst="rect">
            <a:avLst/>
          </a:prstGeom>
          <a:solidFill>
            <a:schemeClr val="bg1"/>
          </a:solidFill>
          <a:ln>
            <a:solidFill>
              <a:schemeClr val="tx1"/>
            </a:solidFill>
          </a:ln>
        </p:spPr>
        <p:txBody>
          <a:bodyPr wrap="square" rtlCol="0">
            <a:spAutoFit/>
          </a:bodyPr>
          <a:lstStyle/>
          <a:p>
            <a:r>
              <a:rPr lang="en-US" sz="1200" dirty="0"/>
              <a:t>BSS: 0.238</a:t>
            </a:r>
          </a:p>
        </p:txBody>
      </p:sp>
      <p:sp>
        <p:nvSpPr>
          <p:cNvPr id="8" name="TextBox 7">
            <a:extLst>
              <a:ext uri="{FF2B5EF4-FFF2-40B4-BE49-F238E27FC236}">
                <a16:creationId xmlns:a16="http://schemas.microsoft.com/office/drawing/2014/main" id="{CC67E453-0A32-564B-8272-AF733D8AFA41}"/>
              </a:ext>
            </a:extLst>
          </p:cNvPr>
          <p:cNvSpPr txBox="1"/>
          <p:nvPr/>
        </p:nvSpPr>
        <p:spPr>
          <a:xfrm>
            <a:off x="4885306" y="4755574"/>
            <a:ext cx="835677" cy="276999"/>
          </a:xfrm>
          <a:prstGeom prst="rect">
            <a:avLst/>
          </a:prstGeom>
          <a:solidFill>
            <a:schemeClr val="bg1"/>
          </a:solidFill>
          <a:ln>
            <a:solidFill>
              <a:schemeClr val="tx1"/>
            </a:solidFill>
          </a:ln>
        </p:spPr>
        <p:txBody>
          <a:bodyPr wrap="square" rtlCol="0">
            <a:spAutoFit/>
          </a:bodyPr>
          <a:lstStyle/>
          <a:p>
            <a:r>
              <a:rPr lang="en-US" sz="1200" dirty="0"/>
              <a:t>BSS: 0.221</a:t>
            </a:r>
          </a:p>
        </p:txBody>
      </p:sp>
      <p:sp>
        <p:nvSpPr>
          <p:cNvPr id="9" name="TextBox 8">
            <a:extLst>
              <a:ext uri="{FF2B5EF4-FFF2-40B4-BE49-F238E27FC236}">
                <a16:creationId xmlns:a16="http://schemas.microsoft.com/office/drawing/2014/main" id="{F2B31CED-43FA-8E4B-A98F-686858EA0079}"/>
              </a:ext>
            </a:extLst>
          </p:cNvPr>
          <p:cNvSpPr txBox="1"/>
          <p:nvPr/>
        </p:nvSpPr>
        <p:spPr>
          <a:xfrm>
            <a:off x="2090202" y="2096821"/>
            <a:ext cx="835677" cy="276999"/>
          </a:xfrm>
          <a:prstGeom prst="rect">
            <a:avLst/>
          </a:prstGeom>
          <a:solidFill>
            <a:schemeClr val="bg1"/>
          </a:solidFill>
          <a:ln>
            <a:solidFill>
              <a:schemeClr val="tx1"/>
            </a:solidFill>
          </a:ln>
        </p:spPr>
        <p:txBody>
          <a:bodyPr wrap="square" rtlCol="0">
            <a:spAutoFit/>
          </a:bodyPr>
          <a:lstStyle/>
          <a:p>
            <a:r>
              <a:rPr lang="en-US" sz="1200" dirty="0"/>
              <a:t>BSS: 0.303</a:t>
            </a:r>
          </a:p>
        </p:txBody>
      </p:sp>
      <p:sp>
        <p:nvSpPr>
          <p:cNvPr id="10" name="TextBox 9">
            <a:extLst>
              <a:ext uri="{FF2B5EF4-FFF2-40B4-BE49-F238E27FC236}">
                <a16:creationId xmlns:a16="http://schemas.microsoft.com/office/drawing/2014/main" id="{E6EF782F-41C0-EC4C-930A-BB7201962FD3}"/>
              </a:ext>
            </a:extLst>
          </p:cNvPr>
          <p:cNvSpPr txBox="1"/>
          <p:nvPr/>
        </p:nvSpPr>
        <p:spPr>
          <a:xfrm>
            <a:off x="4885305" y="2158319"/>
            <a:ext cx="879654" cy="276999"/>
          </a:xfrm>
          <a:prstGeom prst="rect">
            <a:avLst/>
          </a:prstGeom>
          <a:solidFill>
            <a:schemeClr val="bg1"/>
          </a:solidFill>
          <a:ln>
            <a:solidFill>
              <a:schemeClr val="tx1"/>
            </a:solidFill>
          </a:ln>
        </p:spPr>
        <p:txBody>
          <a:bodyPr wrap="square" rtlCol="0">
            <a:spAutoFit/>
          </a:bodyPr>
          <a:lstStyle/>
          <a:p>
            <a:r>
              <a:rPr lang="en-US" sz="1200" dirty="0"/>
              <a:t>BSS: -0.054</a:t>
            </a:r>
          </a:p>
        </p:txBody>
      </p:sp>
      <p:sp>
        <p:nvSpPr>
          <p:cNvPr id="11" name="TextBox 10">
            <a:extLst>
              <a:ext uri="{FF2B5EF4-FFF2-40B4-BE49-F238E27FC236}">
                <a16:creationId xmlns:a16="http://schemas.microsoft.com/office/drawing/2014/main" id="{3EC9BAA8-63D1-1847-A55F-E18049716FAC}"/>
              </a:ext>
            </a:extLst>
          </p:cNvPr>
          <p:cNvSpPr txBox="1"/>
          <p:nvPr/>
        </p:nvSpPr>
        <p:spPr>
          <a:xfrm>
            <a:off x="7620000" y="3090503"/>
            <a:ext cx="835677" cy="276999"/>
          </a:xfrm>
          <a:prstGeom prst="rect">
            <a:avLst/>
          </a:prstGeom>
          <a:solidFill>
            <a:schemeClr val="bg1"/>
          </a:solidFill>
          <a:ln>
            <a:solidFill>
              <a:schemeClr val="tx1"/>
            </a:solidFill>
          </a:ln>
        </p:spPr>
        <p:txBody>
          <a:bodyPr wrap="square" rtlCol="0">
            <a:spAutoFit/>
          </a:bodyPr>
          <a:lstStyle/>
          <a:p>
            <a:r>
              <a:rPr lang="en-US" sz="1200" dirty="0"/>
              <a:t>BSS: 0.046</a:t>
            </a:r>
          </a:p>
        </p:txBody>
      </p:sp>
      <p:sp>
        <p:nvSpPr>
          <p:cNvPr id="12" name="TextBox 11">
            <a:extLst>
              <a:ext uri="{FF2B5EF4-FFF2-40B4-BE49-F238E27FC236}">
                <a16:creationId xmlns:a16="http://schemas.microsoft.com/office/drawing/2014/main" id="{034EAAFC-2256-4A4B-BD6C-A2C27DFC3604}"/>
              </a:ext>
            </a:extLst>
          </p:cNvPr>
          <p:cNvSpPr txBox="1"/>
          <p:nvPr/>
        </p:nvSpPr>
        <p:spPr>
          <a:xfrm>
            <a:off x="10474146" y="3152001"/>
            <a:ext cx="879654" cy="276999"/>
          </a:xfrm>
          <a:prstGeom prst="rect">
            <a:avLst/>
          </a:prstGeom>
          <a:solidFill>
            <a:schemeClr val="bg1"/>
          </a:solidFill>
          <a:ln>
            <a:solidFill>
              <a:schemeClr val="tx1"/>
            </a:solidFill>
          </a:ln>
        </p:spPr>
        <p:txBody>
          <a:bodyPr wrap="square" rtlCol="0">
            <a:spAutoFit/>
          </a:bodyPr>
          <a:lstStyle/>
          <a:p>
            <a:r>
              <a:rPr lang="en-US" sz="1200" dirty="0"/>
              <a:t>BSS: -0.028</a:t>
            </a:r>
          </a:p>
        </p:txBody>
      </p:sp>
      <p:sp>
        <p:nvSpPr>
          <p:cNvPr id="13" name="TextBox 12">
            <a:extLst>
              <a:ext uri="{FF2B5EF4-FFF2-40B4-BE49-F238E27FC236}">
                <a16:creationId xmlns:a16="http://schemas.microsoft.com/office/drawing/2014/main" id="{C6371202-BC78-6841-AFCD-ECA1992914E7}"/>
              </a:ext>
            </a:extLst>
          </p:cNvPr>
          <p:cNvSpPr txBox="1"/>
          <p:nvPr/>
        </p:nvSpPr>
        <p:spPr>
          <a:xfrm>
            <a:off x="420361" y="1975097"/>
            <a:ext cx="596985" cy="276999"/>
          </a:xfrm>
          <a:prstGeom prst="rect">
            <a:avLst/>
          </a:prstGeom>
          <a:solidFill>
            <a:schemeClr val="bg1"/>
          </a:solidFill>
          <a:ln>
            <a:solidFill>
              <a:schemeClr val="tx1"/>
            </a:solidFill>
          </a:ln>
        </p:spPr>
        <p:txBody>
          <a:bodyPr wrap="square" rtlCol="0">
            <a:spAutoFit/>
          </a:bodyPr>
          <a:lstStyle/>
          <a:p>
            <a:r>
              <a:rPr lang="en-US" sz="1200" dirty="0"/>
              <a:t>Day 4</a:t>
            </a:r>
          </a:p>
        </p:txBody>
      </p:sp>
      <p:sp>
        <p:nvSpPr>
          <p:cNvPr id="14" name="TextBox 13">
            <a:extLst>
              <a:ext uri="{FF2B5EF4-FFF2-40B4-BE49-F238E27FC236}">
                <a16:creationId xmlns:a16="http://schemas.microsoft.com/office/drawing/2014/main" id="{F9E2768B-971E-C447-8692-E5566A507E4D}"/>
              </a:ext>
            </a:extLst>
          </p:cNvPr>
          <p:cNvSpPr txBox="1"/>
          <p:nvPr/>
        </p:nvSpPr>
        <p:spPr>
          <a:xfrm>
            <a:off x="420361" y="4301820"/>
            <a:ext cx="596985" cy="276999"/>
          </a:xfrm>
          <a:prstGeom prst="rect">
            <a:avLst/>
          </a:prstGeom>
          <a:solidFill>
            <a:schemeClr val="bg1"/>
          </a:solidFill>
          <a:ln>
            <a:solidFill>
              <a:schemeClr val="tx1"/>
            </a:solidFill>
          </a:ln>
        </p:spPr>
        <p:txBody>
          <a:bodyPr wrap="square" rtlCol="0">
            <a:spAutoFit/>
          </a:bodyPr>
          <a:lstStyle/>
          <a:p>
            <a:r>
              <a:rPr lang="en-US" sz="1200" dirty="0"/>
              <a:t>Day 4</a:t>
            </a:r>
          </a:p>
        </p:txBody>
      </p:sp>
      <p:sp>
        <p:nvSpPr>
          <p:cNvPr id="15" name="TextBox 14">
            <a:extLst>
              <a:ext uri="{FF2B5EF4-FFF2-40B4-BE49-F238E27FC236}">
                <a16:creationId xmlns:a16="http://schemas.microsoft.com/office/drawing/2014/main" id="{857B529B-9F05-4241-B722-4002307B3C40}"/>
              </a:ext>
            </a:extLst>
          </p:cNvPr>
          <p:cNvSpPr txBox="1"/>
          <p:nvPr/>
        </p:nvSpPr>
        <p:spPr>
          <a:xfrm>
            <a:off x="6367854" y="1976560"/>
            <a:ext cx="596985" cy="276999"/>
          </a:xfrm>
          <a:prstGeom prst="rect">
            <a:avLst/>
          </a:prstGeom>
          <a:solidFill>
            <a:schemeClr val="bg1"/>
          </a:solidFill>
          <a:ln>
            <a:solidFill>
              <a:schemeClr val="tx1"/>
            </a:solidFill>
          </a:ln>
        </p:spPr>
        <p:txBody>
          <a:bodyPr wrap="square" rtlCol="0">
            <a:spAutoFit/>
          </a:bodyPr>
          <a:lstStyle/>
          <a:p>
            <a:r>
              <a:rPr lang="en-US" sz="1200" dirty="0"/>
              <a:t>Day 4</a:t>
            </a:r>
          </a:p>
        </p:txBody>
      </p:sp>
    </p:spTree>
    <p:extLst>
      <p:ext uri="{BB962C8B-B14F-4D97-AF65-F5344CB8AC3E}">
        <p14:creationId xmlns:p14="http://schemas.microsoft.com/office/powerpoint/2010/main" val="4078415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C069-6F4D-1B46-9224-6DFAB664D069}"/>
              </a:ext>
            </a:extLst>
          </p:cNvPr>
          <p:cNvSpPr>
            <a:spLocks noGrp="1"/>
          </p:cNvSpPr>
          <p:nvPr>
            <p:ph type="title"/>
          </p:nvPr>
        </p:nvSpPr>
        <p:spPr/>
        <p:txBody>
          <a:bodyPr/>
          <a:lstStyle/>
          <a:p>
            <a:r>
              <a:rPr lang="en-US" dirty="0"/>
              <a:t>Still Learning…</a:t>
            </a:r>
          </a:p>
        </p:txBody>
      </p:sp>
      <p:pic>
        <p:nvPicPr>
          <p:cNvPr id="1026" name="Picture 2">
            <a:extLst>
              <a:ext uri="{FF2B5EF4-FFF2-40B4-BE49-F238E27FC236}">
                <a16:creationId xmlns:a16="http://schemas.microsoft.com/office/drawing/2014/main" id="{567CC07E-D430-A847-BFF2-4AC906AE1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31" y="1383631"/>
            <a:ext cx="10948737" cy="547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0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745E-B5E9-F145-A502-10719630E50D}"/>
              </a:ext>
            </a:extLst>
          </p:cNvPr>
          <p:cNvSpPr>
            <a:spLocks noGrp="1"/>
          </p:cNvSpPr>
          <p:nvPr>
            <p:ph type="title"/>
          </p:nvPr>
        </p:nvSpPr>
        <p:spPr/>
        <p:txBody>
          <a:bodyPr/>
          <a:lstStyle/>
          <a:p>
            <a:r>
              <a:rPr lang="en-US" dirty="0"/>
              <a:t>Summary and Next Steps</a:t>
            </a:r>
          </a:p>
        </p:txBody>
      </p:sp>
      <p:sp>
        <p:nvSpPr>
          <p:cNvPr id="3" name="Content Placeholder 2">
            <a:extLst>
              <a:ext uri="{FF2B5EF4-FFF2-40B4-BE49-F238E27FC236}">
                <a16:creationId xmlns:a16="http://schemas.microsoft.com/office/drawing/2014/main" id="{638FB1C8-5FCD-2C4D-B3AD-F3533EAA7874}"/>
              </a:ext>
            </a:extLst>
          </p:cNvPr>
          <p:cNvSpPr>
            <a:spLocks noGrp="1"/>
          </p:cNvSpPr>
          <p:nvPr>
            <p:ph idx="1"/>
          </p:nvPr>
        </p:nvSpPr>
        <p:spPr/>
        <p:txBody>
          <a:bodyPr>
            <a:normAutofit fontScale="85000" lnSpcReduction="10000"/>
          </a:bodyPr>
          <a:lstStyle/>
          <a:p>
            <a:r>
              <a:rPr lang="en-US" dirty="0"/>
              <a:t>Day 1 forecasts compare similarly to SPC outlooks; skill gap (i.e., ML better) increases at day 2 and significantly at day 3</a:t>
            </a:r>
          </a:p>
          <a:p>
            <a:r>
              <a:rPr lang="en-US" dirty="0"/>
              <a:t>Reasonable RF-forecast skill and resolution out to day 6, likely a result of more frequent issuances of low-probability contours</a:t>
            </a:r>
          </a:p>
          <a:p>
            <a:r>
              <a:rPr lang="en-US" dirty="0"/>
              <a:t>CSU-MLP issues far more frequent probability contours; SPC is conservative when issuing outlooks, but tends to correctly forecast events when outlooks are issued</a:t>
            </a:r>
          </a:p>
          <a:p>
            <a:endParaRPr lang="en-US" dirty="0">
              <a:solidFill>
                <a:srgbClr val="FF0000"/>
              </a:solidFill>
            </a:endParaRPr>
          </a:p>
          <a:p>
            <a:r>
              <a:rPr lang="en-US" dirty="0">
                <a:solidFill>
                  <a:srgbClr val="FF0000"/>
                </a:solidFill>
              </a:rPr>
              <a:t>What do the models rely on to make their forecasts? </a:t>
            </a:r>
            <a:r>
              <a:rPr lang="en-US" u="sng" dirty="0">
                <a:solidFill>
                  <a:srgbClr val="FF0000"/>
                </a:solidFill>
              </a:rPr>
              <a:t>Interpretability</a:t>
            </a:r>
          </a:p>
          <a:p>
            <a:r>
              <a:rPr lang="en-US" dirty="0">
                <a:solidFill>
                  <a:srgbClr val="FF0000"/>
                </a:solidFill>
              </a:rPr>
              <a:t>How can we leverage day-prior forecast information to inform the RFs?</a:t>
            </a:r>
          </a:p>
          <a:p>
            <a:r>
              <a:rPr lang="en-US" dirty="0">
                <a:solidFill>
                  <a:srgbClr val="FF0000"/>
                </a:solidFill>
              </a:rPr>
              <a:t>Constant feedback and discussion with SPC (and NWS offices!!) to tailor products to their needs, e.g., day 9 and 10 forecasts, day 3 individual hazards</a:t>
            </a:r>
          </a:p>
        </p:txBody>
      </p:sp>
      <p:sp>
        <p:nvSpPr>
          <p:cNvPr id="4" name="TextBox 3">
            <a:extLst>
              <a:ext uri="{FF2B5EF4-FFF2-40B4-BE49-F238E27FC236}">
                <a16:creationId xmlns:a16="http://schemas.microsoft.com/office/drawing/2014/main" id="{25F18412-645D-8C4D-8D76-15EBB4FBB781}"/>
              </a:ext>
            </a:extLst>
          </p:cNvPr>
          <p:cNvSpPr txBox="1"/>
          <p:nvPr/>
        </p:nvSpPr>
        <p:spPr>
          <a:xfrm>
            <a:off x="6872514" y="6169709"/>
            <a:ext cx="10178143" cy="646331"/>
          </a:xfrm>
          <a:prstGeom prst="rect">
            <a:avLst/>
          </a:prstGeom>
          <a:noFill/>
        </p:spPr>
        <p:txBody>
          <a:bodyPr wrap="square" rtlCol="0">
            <a:spAutoFit/>
          </a:bodyPr>
          <a:lstStyle/>
          <a:p>
            <a:r>
              <a:rPr lang="en-US" dirty="0"/>
              <a:t>Contact: Aaron Hill (</a:t>
            </a:r>
            <a:r>
              <a:rPr lang="en-US" dirty="0">
                <a:hlinkClick r:id="rId2"/>
              </a:rPr>
              <a:t>aaron.hill@colostate.edu</a:t>
            </a:r>
            <a:r>
              <a:rPr lang="en-US" dirty="0"/>
              <a:t>)</a:t>
            </a:r>
          </a:p>
          <a:p>
            <a:r>
              <a:rPr lang="en-US" dirty="0"/>
              <a:t>Russ Schumacher (</a:t>
            </a:r>
            <a:r>
              <a:rPr lang="en-US" dirty="0" err="1"/>
              <a:t>russ.schumacher@colostate.edu</a:t>
            </a:r>
            <a:r>
              <a:rPr lang="en-US" dirty="0"/>
              <a:t>)</a:t>
            </a:r>
          </a:p>
        </p:txBody>
      </p:sp>
    </p:spTree>
    <p:extLst>
      <p:ext uri="{BB962C8B-B14F-4D97-AF65-F5344CB8AC3E}">
        <p14:creationId xmlns:p14="http://schemas.microsoft.com/office/powerpoint/2010/main" val="627497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A1E3AE3-B03E-B747-9243-2F846026113B}"/>
              </a:ext>
            </a:extLst>
          </p:cNvPr>
          <p:cNvSpPr txBox="1">
            <a:spLocks/>
          </p:cNvSpPr>
          <p:nvPr/>
        </p:nvSpPr>
        <p:spPr>
          <a:xfrm>
            <a:off x="702818" y="1824134"/>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Day 1 forecasts compare similarly to SPC outlooks; skill gap (i.e., ML better) increases at day 2 and significantly at day 3</a:t>
            </a:r>
          </a:p>
          <a:p>
            <a:r>
              <a:rPr lang="en-US" dirty="0"/>
              <a:t>Reasonable RF-forecast skill and resolution out to day 6, likely a result of more frequent issuances of low-probability contours</a:t>
            </a:r>
          </a:p>
          <a:p>
            <a:r>
              <a:rPr lang="en-US" dirty="0"/>
              <a:t>CSU-MLP issues far more frequent probability contours; SPC is conservative when issuing outlooks, but tends to correctly forecast events when outlooks are issued</a:t>
            </a:r>
          </a:p>
          <a:p>
            <a:endParaRPr lang="en-US" dirty="0">
              <a:solidFill>
                <a:srgbClr val="FF0000"/>
              </a:solidFill>
            </a:endParaRPr>
          </a:p>
          <a:p>
            <a:r>
              <a:rPr lang="en-US" dirty="0">
                <a:solidFill>
                  <a:srgbClr val="FF0000"/>
                </a:solidFill>
              </a:rPr>
              <a:t>What do the models rely on to make their forecasts? </a:t>
            </a:r>
            <a:r>
              <a:rPr lang="en-US" u="sng" dirty="0">
                <a:solidFill>
                  <a:srgbClr val="FF0000"/>
                </a:solidFill>
              </a:rPr>
              <a:t>Interpretability</a:t>
            </a:r>
          </a:p>
          <a:p>
            <a:r>
              <a:rPr lang="en-US" dirty="0">
                <a:solidFill>
                  <a:srgbClr val="FF0000"/>
                </a:solidFill>
              </a:rPr>
              <a:t>How can we leverage day-prior forecast information to inform the RFs?</a:t>
            </a:r>
          </a:p>
          <a:p>
            <a:r>
              <a:rPr lang="en-US" dirty="0">
                <a:solidFill>
                  <a:srgbClr val="FF0000"/>
                </a:solidFill>
              </a:rPr>
              <a:t>Constant feedback and discussion with SPC (and NWS offices!!) to tailor products to their needs, e.g., day 9 and 10 forecasts, day 3 individual hazards</a:t>
            </a:r>
          </a:p>
        </p:txBody>
      </p:sp>
      <p:sp>
        <p:nvSpPr>
          <p:cNvPr id="2" name="Title 1">
            <a:extLst>
              <a:ext uri="{FF2B5EF4-FFF2-40B4-BE49-F238E27FC236}">
                <a16:creationId xmlns:a16="http://schemas.microsoft.com/office/drawing/2014/main" id="{9BD0745E-B5E9-F145-A502-10719630E50D}"/>
              </a:ext>
            </a:extLst>
          </p:cNvPr>
          <p:cNvSpPr>
            <a:spLocks noGrp="1"/>
          </p:cNvSpPr>
          <p:nvPr>
            <p:ph type="title"/>
          </p:nvPr>
        </p:nvSpPr>
        <p:spPr/>
        <p:txBody>
          <a:bodyPr/>
          <a:lstStyle/>
          <a:p>
            <a:r>
              <a:rPr lang="en-US" dirty="0"/>
              <a:t>Summary and Next Steps</a:t>
            </a:r>
          </a:p>
        </p:txBody>
      </p:sp>
      <p:sp>
        <p:nvSpPr>
          <p:cNvPr id="4" name="TextBox 3">
            <a:extLst>
              <a:ext uri="{FF2B5EF4-FFF2-40B4-BE49-F238E27FC236}">
                <a16:creationId xmlns:a16="http://schemas.microsoft.com/office/drawing/2014/main" id="{25F18412-645D-8C4D-8D76-15EBB4FBB781}"/>
              </a:ext>
            </a:extLst>
          </p:cNvPr>
          <p:cNvSpPr txBox="1"/>
          <p:nvPr/>
        </p:nvSpPr>
        <p:spPr>
          <a:xfrm>
            <a:off x="6872514" y="6169709"/>
            <a:ext cx="10178143" cy="646331"/>
          </a:xfrm>
          <a:prstGeom prst="rect">
            <a:avLst/>
          </a:prstGeom>
          <a:noFill/>
        </p:spPr>
        <p:txBody>
          <a:bodyPr wrap="square" rtlCol="0">
            <a:spAutoFit/>
          </a:bodyPr>
          <a:lstStyle/>
          <a:p>
            <a:r>
              <a:rPr lang="en-US" dirty="0"/>
              <a:t>Contact: Aaron Hill (</a:t>
            </a:r>
            <a:r>
              <a:rPr lang="en-US" dirty="0">
                <a:hlinkClick r:id="rId2"/>
              </a:rPr>
              <a:t>aaron.hill@colostate.edu</a:t>
            </a:r>
            <a:r>
              <a:rPr lang="en-US" dirty="0"/>
              <a:t>)</a:t>
            </a:r>
          </a:p>
          <a:p>
            <a:r>
              <a:rPr lang="en-US" dirty="0"/>
              <a:t>Russ Schumacher (</a:t>
            </a:r>
            <a:r>
              <a:rPr lang="en-US" dirty="0" err="1"/>
              <a:t>russ.schumacher@colostate.edu</a:t>
            </a:r>
            <a:r>
              <a:rPr lang="en-US" dirty="0"/>
              <a:t>)</a:t>
            </a:r>
          </a:p>
        </p:txBody>
      </p:sp>
      <p:pic>
        <p:nvPicPr>
          <p:cNvPr id="6" name="Picture 5" descr="A picture containing graphical user interface&#10;&#10;Description automatically generated">
            <a:extLst>
              <a:ext uri="{FF2B5EF4-FFF2-40B4-BE49-F238E27FC236}">
                <a16:creationId xmlns:a16="http://schemas.microsoft.com/office/drawing/2014/main" id="{C9CA6E8D-B1E8-B447-95AE-2D4323624A3A}"/>
              </a:ext>
            </a:extLst>
          </p:cNvPr>
          <p:cNvPicPr>
            <a:picLocks noChangeAspect="1"/>
          </p:cNvPicPr>
          <p:nvPr/>
        </p:nvPicPr>
        <p:blipFill>
          <a:blip r:embed="rId3"/>
          <a:stretch>
            <a:fillRect/>
          </a:stretch>
        </p:blipFill>
        <p:spPr>
          <a:xfrm>
            <a:off x="880589" y="1448403"/>
            <a:ext cx="5562600" cy="5251647"/>
          </a:xfrm>
          <a:prstGeom prst="rect">
            <a:avLst/>
          </a:prstGeom>
        </p:spPr>
      </p:pic>
      <p:sp>
        <p:nvSpPr>
          <p:cNvPr id="11" name="TextBox 10">
            <a:extLst>
              <a:ext uri="{FF2B5EF4-FFF2-40B4-BE49-F238E27FC236}">
                <a16:creationId xmlns:a16="http://schemas.microsoft.com/office/drawing/2014/main" id="{94AEF12A-FF29-8543-9052-635A2C95C3F2}"/>
              </a:ext>
            </a:extLst>
          </p:cNvPr>
          <p:cNvSpPr txBox="1"/>
          <p:nvPr/>
        </p:nvSpPr>
        <p:spPr>
          <a:xfrm>
            <a:off x="3282151" y="4820281"/>
            <a:ext cx="3027816" cy="369332"/>
          </a:xfrm>
          <a:prstGeom prst="rect">
            <a:avLst/>
          </a:prstGeom>
          <a:solidFill>
            <a:schemeClr val="bg1"/>
          </a:solidFill>
          <a:ln>
            <a:solidFill>
              <a:schemeClr val="tx1"/>
            </a:solidFill>
          </a:ln>
        </p:spPr>
        <p:txBody>
          <a:bodyPr wrap="square" rtlCol="0">
            <a:spAutoFit/>
          </a:bodyPr>
          <a:lstStyle/>
          <a:p>
            <a:r>
              <a:rPr lang="en-US" b="1" dirty="0">
                <a:solidFill>
                  <a:schemeClr val="accent6"/>
                </a:solidFill>
              </a:rPr>
              <a:t>Andrew Lyons, SPC Forecaster</a:t>
            </a:r>
          </a:p>
        </p:txBody>
      </p:sp>
    </p:spTree>
    <p:extLst>
      <p:ext uri="{BB962C8B-B14F-4D97-AF65-F5344CB8AC3E}">
        <p14:creationId xmlns:p14="http://schemas.microsoft.com/office/powerpoint/2010/main" val="14397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9A2EAA-1BDB-804F-B8A1-0C0CDF44A71E}"/>
              </a:ext>
            </a:extLst>
          </p:cNvPr>
          <p:cNvPicPr>
            <a:picLocks noChangeAspect="1"/>
          </p:cNvPicPr>
          <p:nvPr/>
        </p:nvPicPr>
        <p:blipFill>
          <a:blip r:embed="rId2"/>
          <a:stretch>
            <a:fillRect/>
          </a:stretch>
        </p:blipFill>
        <p:spPr>
          <a:xfrm>
            <a:off x="7505403" y="3648076"/>
            <a:ext cx="3848397" cy="2790378"/>
          </a:xfrm>
          <a:prstGeom prst="rect">
            <a:avLst/>
          </a:prstGeom>
        </p:spPr>
      </p:pic>
      <p:pic>
        <p:nvPicPr>
          <p:cNvPr id="7" name="Picture 6">
            <a:extLst>
              <a:ext uri="{FF2B5EF4-FFF2-40B4-BE49-F238E27FC236}">
                <a16:creationId xmlns:a16="http://schemas.microsoft.com/office/drawing/2014/main" id="{F2C0AF24-FF6C-6342-B675-7A12B1928602}"/>
              </a:ext>
            </a:extLst>
          </p:cNvPr>
          <p:cNvPicPr>
            <a:picLocks noChangeAspect="1"/>
          </p:cNvPicPr>
          <p:nvPr/>
        </p:nvPicPr>
        <p:blipFill>
          <a:blip r:embed="rId2"/>
          <a:stretch>
            <a:fillRect/>
          </a:stretch>
        </p:blipFill>
        <p:spPr>
          <a:xfrm>
            <a:off x="4714726" y="1690688"/>
            <a:ext cx="3848397" cy="2790378"/>
          </a:xfrm>
          <a:prstGeom prst="rect">
            <a:avLst/>
          </a:prstGeom>
        </p:spPr>
      </p:pic>
      <p:sp>
        <p:nvSpPr>
          <p:cNvPr id="8" name="TextBox 7">
            <a:extLst>
              <a:ext uri="{FF2B5EF4-FFF2-40B4-BE49-F238E27FC236}">
                <a16:creationId xmlns:a16="http://schemas.microsoft.com/office/drawing/2014/main" id="{FC8A6BDE-1255-FB4F-A5DF-082D9F1952A5}"/>
              </a:ext>
            </a:extLst>
          </p:cNvPr>
          <p:cNvSpPr txBox="1"/>
          <p:nvPr/>
        </p:nvSpPr>
        <p:spPr>
          <a:xfrm rot="2100945" flipH="1" flipV="1">
            <a:off x="8562808" y="3242317"/>
            <a:ext cx="749160" cy="646331"/>
          </a:xfrm>
          <a:prstGeom prst="rect">
            <a:avLst/>
          </a:prstGeom>
          <a:noFill/>
        </p:spPr>
        <p:txBody>
          <a:bodyPr wrap="square" rtlCol="0">
            <a:spAutoFit/>
          </a:bodyPr>
          <a:lstStyle/>
          <a:p>
            <a:r>
              <a:rPr lang="en-US" sz="3600" dirty="0"/>
              <a:t>…..</a:t>
            </a:r>
          </a:p>
        </p:txBody>
      </p:sp>
      <p:cxnSp>
        <p:nvCxnSpPr>
          <p:cNvPr id="9" name="Straight Connector 8">
            <a:extLst>
              <a:ext uri="{FF2B5EF4-FFF2-40B4-BE49-F238E27FC236}">
                <a16:creationId xmlns:a16="http://schemas.microsoft.com/office/drawing/2014/main" id="{3DE1D844-3E6E-F140-867D-5BD9C4E7976B}"/>
              </a:ext>
            </a:extLst>
          </p:cNvPr>
          <p:cNvCxnSpPr>
            <a:cxnSpLocks/>
          </p:cNvCxnSpPr>
          <p:nvPr/>
        </p:nvCxnSpPr>
        <p:spPr>
          <a:xfrm flipH="1">
            <a:off x="6196010" y="2032233"/>
            <a:ext cx="442914" cy="60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20370C-E794-F843-B6B1-5FC48BF5220A}"/>
              </a:ext>
            </a:extLst>
          </p:cNvPr>
          <p:cNvCxnSpPr>
            <a:cxnSpLocks/>
          </p:cNvCxnSpPr>
          <p:nvPr/>
        </p:nvCxnSpPr>
        <p:spPr>
          <a:xfrm flipH="1">
            <a:off x="5375893" y="2823716"/>
            <a:ext cx="442914" cy="600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0ED052-B990-9D49-BC6F-67E6C07C9BE9}"/>
              </a:ext>
            </a:extLst>
          </p:cNvPr>
          <p:cNvCxnSpPr>
            <a:cxnSpLocks/>
          </p:cNvCxnSpPr>
          <p:nvPr/>
        </p:nvCxnSpPr>
        <p:spPr>
          <a:xfrm flipH="1">
            <a:off x="4650058" y="3745050"/>
            <a:ext cx="343274" cy="6217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C47257-C84B-5A45-A81D-48AC98B9930B}"/>
              </a:ext>
            </a:extLst>
          </p:cNvPr>
          <p:cNvCxnSpPr>
            <a:cxnSpLocks/>
          </p:cNvCxnSpPr>
          <p:nvPr/>
        </p:nvCxnSpPr>
        <p:spPr>
          <a:xfrm>
            <a:off x="9858671" y="4023866"/>
            <a:ext cx="199580" cy="599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33CEA7-259A-9D4A-87ED-54D61A147F7D}"/>
              </a:ext>
            </a:extLst>
          </p:cNvPr>
          <p:cNvCxnSpPr>
            <a:cxnSpLocks/>
          </p:cNvCxnSpPr>
          <p:nvPr/>
        </p:nvCxnSpPr>
        <p:spPr>
          <a:xfrm>
            <a:off x="10468271" y="4807535"/>
            <a:ext cx="199580" cy="599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0BCB78-44F6-AD48-B8B7-C5DAC36C68F8}"/>
              </a:ext>
            </a:extLst>
          </p:cNvPr>
          <p:cNvCxnSpPr>
            <a:cxnSpLocks/>
          </p:cNvCxnSpPr>
          <p:nvPr/>
        </p:nvCxnSpPr>
        <p:spPr>
          <a:xfrm>
            <a:off x="10892134" y="5688597"/>
            <a:ext cx="199580" cy="599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EBF0A85-918F-8448-8B64-FF949C5CEEE4}"/>
              </a:ext>
            </a:extLst>
          </p:cNvPr>
          <p:cNvCxnSpPr/>
          <p:nvPr/>
        </p:nvCxnSpPr>
        <p:spPr>
          <a:xfrm>
            <a:off x="4821695" y="4622870"/>
            <a:ext cx="775655" cy="783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261BEB-6781-8746-B6F9-55A10FC732D2}"/>
              </a:ext>
            </a:extLst>
          </p:cNvPr>
          <p:cNvCxnSpPr>
            <a:cxnSpLocks/>
          </p:cNvCxnSpPr>
          <p:nvPr/>
        </p:nvCxnSpPr>
        <p:spPr>
          <a:xfrm flipH="1" flipV="1">
            <a:off x="6519863" y="5614094"/>
            <a:ext cx="4571851" cy="8243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5BDA45-3F6A-AF45-9810-E79C9983E232}"/>
              </a:ext>
            </a:extLst>
          </p:cNvPr>
          <p:cNvSpPr txBox="1"/>
          <p:nvPr/>
        </p:nvSpPr>
        <p:spPr>
          <a:xfrm>
            <a:off x="4860651" y="5492054"/>
            <a:ext cx="1916311" cy="646331"/>
          </a:xfrm>
          <a:prstGeom prst="rect">
            <a:avLst/>
          </a:prstGeom>
          <a:noFill/>
        </p:spPr>
        <p:txBody>
          <a:bodyPr wrap="square" rtlCol="0">
            <a:spAutoFit/>
          </a:bodyPr>
          <a:lstStyle/>
          <a:p>
            <a:r>
              <a:rPr lang="en-US" dirty="0"/>
              <a:t>Probability of severe hail </a:t>
            </a:r>
          </a:p>
        </p:txBody>
      </p:sp>
      <p:sp>
        <p:nvSpPr>
          <p:cNvPr id="18" name="Content Placeholder 2">
            <a:extLst>
              <a:ext uri="{FF2B5EF4-FFF2-40B4-BE49-F238E27FC236}">
                <a16:creationId xmlns:a16="http://schemas.microsoft.com/office/drawing/2014/main" id="{94FB817B-9217-E04D-88CA-0AE74EBAF0AD}"/>
              </a:ext>
            </a:extLst>
          </p:cNvPr>
          <p:cNvSpPr txBox="1">
            <a:spLocks/>
          </p:cNvSpPr>
          <p:nvPr/>
        </p:nvSpPr>
        <p:spPr>
          <a:xfrm>
            <a:off x="349270" y="1351656"/>
            <a:ext cx="4113652" cy="46480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set of decision trees that contain a series of yes/no questions based on the inputs that allow traversal of the tree</a:t>
            </a:r>
          </a:p>
          <a:p>
            <a:pPr marL="0" indent="0">
              <a:buNone/>
            </a:pPr>
            <a:endParaRPr lang="en-US" sz="2000" dirty="0"/>
          </a:p>
          <a:p>
            <a:pPr marL="0" indent="0" algn="l" rtl="0" fontAlgn="base">
              <a:buNone/>
            </a:pPr>
            <a:r>
              <a:rPr lang="en-US" sz="2000" b="0" i="0" u="none" strike="noStrike" dirty="0">
                <a:solidFill>
                  <a:srgbClr val="000000"/>
                </a:solidFill>
                <a:effectLst/>
              </a:rPr>
              <a:t>Corresponding events of severe weather are assigned to the “leaf” nodes</a:t>
            </a:r>
            <a:r>
              <a:rPr lang="en-US" sz="2000" b="0" i="0" dirty="0">
                <a:solidFill>
                  <a:srgbClr val="000000"/>
                </a:solidFill>
                <a:effectLst/>
              </a:rPr>
              <a:t>​</a:t>
            </a:r>
            <a:endParaRPr lang="en-US" sz="2000" b="0" i="0" dirty="0">
              <a:solidFill>
                <a:srgbClr val="1E4D2B"/>
              </a:solidFill>
              <a:effectLst/>
            </a:endParaRPr>
          </a:p>
          <a:p>
            <a:pPr marL="0" indent="0" algn="l" rtl="0" fontAlgn="base">
              <a:buNone/>
            </a:pPr>
            <a:endParaRPr lang="en-US" sz="2000" u="none" strike="noStrike" dirty="0">
              <a:solidFill>
                <a:srgbClr val="000000"/>
              </a:solidFill>
            </a:endParaRPr>
          </a:p>
          <a:p>
            <a:pPr marL="0" indent="0" algn="l" rtl="0" fontAlgn="base">
              <a:buNone/>
            </a:pPr>
            <a:r>
              <a:rPr lang="en-US" sz="2000" b="0" i="0" u="none" strike="noStrike" dirty="0">
                <a:solidFill>
                  <a:srgbClr val="000000"/>
                </a:solidFill>
                <a:effectLst/>
              </a:rPr>
              <a:t>Relative frequency of events in the forest is the forecast probability</a:t>
            </a:r>
            <a:r>
              <a:rPr lang="en-US" sz="2000" b="0" i="0" dirty="0">
                <a:solidFill>
                  <a:srgbClr val="000000"/>
                </a:solidFill>
                <a:effectLst/>
              </a:rPr>
              <a:t>​</a:t>
            </a:r>
            <a:endParaRPr lang="en-US" sz="2000" b="0" i="0" dirty="0">
              <a:solidFill>
                <a:srgbClr val="1E4D2B"/>
              </a:solidFill>
              <a:effectLst/>
            </a:endParaRPr>
          </a:p>
          <a:p>
            <a:pPr marL="0" indent="0" algn="l" rtl="0" fontAlgn="base">
              <a:buNone/>
            </a:pPr>
            <a:endParaRPr lang="en-US" sz="2000" b="0" i="0" u="none" strike="noStrike" dirty="0">
              <a:solidFill>
                <a:srgbClr val="000000"/>
              </a:solidFill>
              <a:effectLst/>
            </a:endParaRPr>
          </a:p>
          <a:p>
            <a:pPr marL="0" indent="0" algn="l" rtl="0" fontAlgn="base">
              <a:buNone/>
            </a:pPr>
            <a:r>
              <a:rPr lang="en-US" sz="2000" b="0" i="0" u="none" strike="noStrike" dirty="0">
                <a:solidFill>
                  <a:srgbClr val="000000"/>
                </a:solidFill>
                <a:effectLst/>
              </a:rPr>
              <a:t>Python package "determines" best predictors that discriminate events</a:t>
            </a:r>
            <a:r>
              <a:rPr lang="en-US" sz="2000" b="0" i="0" dirty="0">
                <a:solidFill>
                  <a:srgbClr val="000000"/>
                </a:solidFill>
                <a:effectLst/>
              </a:rPr>
              <a:t>​</a:t>
            </a:r>
            <a:endParaRPr lang="en-US" sz="2000" b="0" i="0" dirty="0">
              <a:solidFill>
                <a:srgbClr val="1E4D2B"/>
              </a:solidFill>
              <a:effectLst/>
            </a:endParaRPr>
          </a:p>
        </p:txBody>
      </p:sp>
      <p:sp>
        <p:nvSpPr>
          <p:cNvPr id="19" name="TextBox 18">
            <a:extLst>
              <a:ext uri="{FF2B5EF4-FFF2-40B4-BE49-F238E27FC236}">
                <a16:creationId xmlns:a16="http://schemas.microsoft.com/office/drawing/2014/main" id="{5F834BDF-CE1C-3949-9CA3-8394DA1C2E39}"/>
              </a:ext>
            </a:extLst>
          </p:cNvPr>
          <p:cNvSpPr txBox="1"/>
          <p:nvPr/>
        </p:nvSpPr>
        <p:spPr>
          <a:xfrm>
            <a:off x="5373512" y="6138332"/>
            <a:ext cx="1916311" cy="369332"/>
          </a:xfrm>
          <a:prstGeom prst="rect">
            <a:avLst/>
          </a:prstGeom>
          <a:noFill/>
        </p:spPr>
        <p:txBody>
          <a:bodyPr wrap="square" rtlCol="0">
            <a:spAutoFit/>
          </a:bodyPr>
          <a:lstStyle/>
          <a:p>
            <a:r>
              <a:rPr lang="en-US" dirty="0"/>
              <a:t>50%</a:t>
            </a:r>
          </a:p>
        </p:txBody>
      </p:sp>
      <p:pic>
        <p:nvPicPr>
          <p:cNvPr id="20" name="Picture 19">
            <a:extLst>
              <a:ext uri="{FF2B5EF4-FFF2-40B4-BE49-F238E27FC236}">
                <a16:creationId xmlns:a16="http://schemas.microsoft.com/office/drawing/2014/main" id="{44C79466-3124-A045-8B03-5FAEFF3D0F84}"/>
              </a:ext>
            </a:extLst>
          </p:cNvPr>
          <p:cNvPicPr>
            <a:picLocks noChangeAspect="1"/>
          </p:cNvPicPr>
          <p:nvPr/>
        </p:nvPicPr>
        <p:blipFill>
          <a:blip r:embed="rId3"/>
          <a:stretch>
            <a:fillRect/>
          </a:stretch>
        </p:blipFill>
        <p:spPr>
          <a:xfrm>
            <a:off x="9069461" y="166424"/>
            <a:ext cx="2997200" cy="2768600"/>
          </a:xfrm>
          <a:prstGeom prst="rect">
            <a:avLst/>
          </a:prstGeom>
        </p:spPr>
      </p:pic>
      <p:cxnSp>
        <p:nvCxnSpPr>
          <p:cNvPr id="21" name="Straight Arrow Connector 20">
            <a:extLst>
              <a:ext uri="{FF2B5EF4-FFF2-40B4-BE49-F238E27FC236}">
                <a16:creationId xmlns:a16="http://schemas.microsoft.com/office/drawing/2014/main" id="{75033F5B-02C4-C642-9330-0B205EA1A6EC}"/>
              </a:ext>
            </a:extLst>
          </p:cNvPr>
          <p:cNvCxnSpPr>
            <a:cxnSpLocks/>
          </p:cNvCxnSpPr>
          <p:nvPr/>
        </p:nvCxnSpPr>
        <p:spPr>
          <a:xfrm>
            <a:off x="8805788" y="522513"/>
            <a:ext cx="1530198" cy="7837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076F58-0C4B-464B-A583-78E16F027D04}"/>
              </a:ext>
            </a:extLst>
          </p:cNvPr>
          <p:cNvSpPr txBox="1"/>
          <p:nvPr/>
        </p:nvSpPr>
        <p:spPr>
          <a:xfrm>
            <a:off x="7239605" y="183457"/>
            <a:ext cx="1924199" cy="369332"/>
          </a:xfrm>
          <a:prstGeom prst="rect">
            <a:avLst/>
          </a:prstGeom>
          <a:noFill/>
        </p:spPr>
        <p:txBody>
          <a:bodyPr wrap="square" rtlCol="0">
            <a:spAutoFit/>
          </a:bodyPr>
          <a:lstStyle/>
          <a:p>
            <a:r>
              <a:rPr lang="en-US" dirty="0">
                <a:solidFill>
                  <a:srgbClr val="FF0000"/>
                </a:solidFill>
              </a:rPr>
              <a:t>Forecast point</a:t>
            </a:r>
          </a:p>
        </p:txBody>
      </p:sp>
      <p:cxnSp>
        <p:nvCxnSpPr>
          <p:cNvPr id="23" name="Straight Arrow Connector 22">
            <a:extLst>
              <a:ext uri="{FF2B5EF4-FFF2-40B4-BE49-F238E27FC236}">
                <a16:creationId xmlns:a16="http://schemas.microsoft.com/office/drawing/2014/main" id="{7E5EB9A1-5C0E-6645-8C27-5F709E19A411}"/>
              </a:ext>
            </a:extLst>
          </p:cNvPr>
          <p:cNvCxnSpPr>
            <a:cxnSpLocks/>
          </p:cNvCxnSpPr>
          <p:nvPr/>
        </p:nvCxnSpPr>
        <p:spPr>
          <a:xfrm flipH="1">
            <a:off x="7505403" y="1690688"/>
            <a:ext cx="2196006" cy="251830"/>
          </a:xfrm>
          <a:prstGeom prst="straightConnector1">
            <a:avLst/>
          </a:prstGeom>
          <a:ln w="28575">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B0AF386E-9DDC-0B40-B655-0BF8648C762F}"/>
              </a:ext>
            </a:extLst>
          </p:cNvPr>
          <p:cNvCxnSpPr>
            <a:cxnSpLocks/>
          </p:cNvCxnSpPr>
          <p:nvPr/>
        </p:nvCxnSpPr>
        <p:spPr>
          <a:xfrm flipH="1">
            <a:off x="9858671" y="2012762"/>
            <a:ext cx="837996" cy="1649126"/>
          </a:xfrm>
          <a:prstGeom prst="straightConnector1">
            <a:avLst/>
          </a:prstGeom>
          <a:ln w="28575">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AAA3DEF-6950-264B-820B-B4480DD73985}"/>
              </a:ext>
            </a:extLst>
          </p:cNvPr>
          <p:cNvSpPr txBox="1"/>
          <p:nvPr/>
        </p:nvSpPr>
        <p:spPr>
          <a:xfrm>
            <a:off x="5835018" y="1304630"/>
            <a:ext cx="2626369" cy="307777"/>
          </a:xfrm>
          <a:prstGeom prst="rect">
            <a:avLst/>
          </a:prstGeom>
          <a:noFill/>
        </p:spPr>
        <p:txBody>
          <a:bodyPr wrap="square" rtlCol="0">
            <a:spAutoFit/>
          </a:bodyPr>
          <a:lstStyle/>
          <a:p>
            <a:r>
              <a:rPr lang="en-US" sz="1400" b="1" dirty="0">
                <a:solidFill>
                  <a:srgbClr val="FFC000"/>
                </a:solidFill>
              </a:rPr>
              <a:t>Temperature at (-2, -1) &gt; 20 C?</a:t>
            </a:r>
          </a:p>
        </p:txBody>
      </p:sp>
      <p:sp>
        <p:nvSpPr>
          <p:cNvPr id="26" name="TextBox 25">
            <a:extLst>
              <a:ext uri="{FF2B5EF4-FFF2-40B4-BE49-F238E27FC236}">
                <a16:creationId xmlns:a16="http://schemas.microsoft.com/office/drawing/2014/main" id="{E79DBC32-1E54-BF4B-883E-FEF2C64A1699}"/>
              </a:ext>
            </a:extLst>
          </p:cNvPr>
          <p:cNvSpPr txBox="1"/>
          <p:nvPr/>
        </p:nvSpPr>
        <p:spPr>
          <a:xfrm>
            <a:off x="10026844" y="3343334"/>
            <a:ext cx="2129740" cy="307777"/>
          </a:xfrm>
          <a:prstGeom prst="rect">
            <a:avLst/>
          </a:prstGeom>
          <a:noFill/>
        </p:spPr>
        <p:txBody>
          <a:bodyPr wrap="square" rtlCol="0">
            <a:spAutoFit/>
          </a:bodyPr>
          <a:lstStyle/>
          <a:p>
            <a:r>
              <a:rPr lang="en-US" sz="1400" b="1" dirty="0">
                <a:solidFill>
                  <a:srgbClr val="FFC000"/>
                </a:solidFill>
              </a:rPr>
              <a:t>CAPE at (1, -2) &gt; 500 J/kg?</a:t>
            </a:r>
          </a:p>
        </p:txBody>
      </p:sp>
      <p:sp>
        <p:nvSpPr>
          <p:cNvPr id="3" name="Google Shape;454;p43">
            <a:extLst>
              <a:ext uri="{FF2B5EF4-FFF2-40B4-BE49-F238E27FC236}">
                <a16:creationId xmlns:a16="http://schemas.microsoft.com/office/drawing/2014/main" id="{E5C732E6-30F6-0B68-CDCA-FCFDEC9329E3}"/>
              </a:ext>
            </a:extLst>
          </p:cNvPr>
          <p:cNvSpPr txBox="1">
            <a:spLocks noGrp="1"/>
          </p:cNvSpPr>
          <p:nvPr>
            <p:ph type="title"/>
          </p:nvPr>
        </p:nvSpPr>
        <p:spPr>
          <a:xfrm>
            <a:off x="415600" y="0"/>
            <a:ext cx="11360800" cy="852800"/>
          </a:xfrm>
          <a:prstGeom prst="rect">
            <a:avLst/>
          </a:prstGeom>
        </p:spPr>
        <p:txBody>
          <a:bodyPr spcFirstLastPara="1" wrap="square" lIns="121900" tIns="121900" rIns="121900" bIns="121900" anchor="t" anchorCtr="0">
            <a:noAutofit/>
          </a:bodyPr>
          <a:lstStyle/>
          <a:p>
            <a:r>
              <a:rPr lang="en" dirty="0"/>
              <a:t>Random Forests</a:t>
            </a:r>
            <a:endParaRPr dirty="0"/>
          </a:p>
        </p:txBody>
      </p:sp>
    </p:spTree>
    <p:extLst>
      <p:ext uri="{BB962C8B-B14F-4D97-AF65-F5344CB8AC3E}">
        <p14:creationId xmlns:p14="http://schemas.microsoft.com/office/powerpoint/2010/main" val="1440285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745E-B5E9-F145-A502-10719630E50D}"/>
              </a:ext>
            </a:extLst>
          </p:cNvPr>
          <p:cNvSpPr>
            <a:spLocks noGrp="1"/>
          </p:cNvSpPr>
          <p:nvPr>
            <p:ph type="title"/>
          </p:nvPr>
        </p:nvSpPr>
        <p:spPr/>
        <p:txBody>
          <a:bodyPr/>
          <a:lstStyle/>
          <a:p>
            <a:r>
              <a:rPr lang="en-US" dirty="0"/>
              <a:t>Summary and Next Steps</a:t>
            </a:r>
          </a:p>
        </p:txBody>
      </p:sp>
      <p:sp>
        <p:nvSpPr>
          <p:cNvPr id="4" name="TextBox 3">
            <a:extLst>
              <a:ext uri="{FF2B5EF4-FFF2-40B4-BE49-F238E27FC236}">
                <a16:creationId xmlns:a16="http://schemas.microsoft.com/office/drawing/2014/main" id="{25F18412-645D-8C4D-8D76-15EBB4FBB781}"/>
              </a:ext>
            </a:extLst>
          </p:cNvPr>
          <p:cNvSpPr txBox="1"/>
          <p:nvPr/>
        </p:nvSpPr>
        <p:spPr>
          <a:xfrm>
            <a:off x="6872514" y="6169709"/>
            <a:ext cx="10178143" cy="646331"/>
          </a:xfrm>
          <a:prstGeom prst="rect">
            <a:avLst/>
          </a:prstGeom>
          <a:noFill/>
        </p:spPr>
        <p:txBody>
          <a:bodyPr wrap="square" rtlCol="0">
            <a:spAutoFit/>
          </a:bodyPr>
          <a:lstStyle/>
          <a:p>
            <a:r>
              <a:rPr lang="en-US" dirty="0"/>
              <a:t>Contact: Aaron Hill (</a:t>
            </a:r>
            <a:r>
              <a:rPr lang="en-US" dirty="0">
                <a:hlinkClick r:id="rId2"/>
              </a:rPr>
              <a:t>aaron.hill@colostate.edu</a:t>
            </a:r>
            <a:r>
              <a:rPr lang="en-US" dirty="0"/>
              <a:t>)</a:t>
            </a:r>
          </a:p>
          <a:p>
            <a:r>
              <a:rPr lang="en-US" dirty="0"/>
              <a:t>Russ Schumacher (</a:t>
            </a:r>
            <a:r>
              <a:rPr lang="en-US" dirty="0" err="1"/>
              <a:t>russ.schumacher@colostate.edu</a:t>
            </a:r>
            <a:r>
              <a:rPr lang="en-US" dirty="0"/>
              <a:t>)</a:t>
            </a:r>
          </a:p>
        </p:txBody>
      </p:sp>
      <p:sp>
        <p:nvSpPr>
          <p:cNvPr id="5" name="Content Placeholder 2">
            <a:extLst>
              <a:ext uri="{FF2B5EF4-FFF2-40B4-BE49-F238E27FC236}">
                <a16:creationId xmlns:a16="http://schemas.microsoft.com/office/drawing/2014/main" id="{D076A9FE-7FD2-A641-8A89-5221CB5217EA}"/>
              </a:ext>
            </a:extLst>
          </p:cNvPr>
          <p:cNvSpPr txBox="1">
            <a:spLocks/>
          </p:cNvSpPr>
          <p:nvPr/>
        </p:nvSpPr>
        <p:spPr>
          <a:xfrm>
            <a:off x="702818" y="1824134"/>
            <a:ext cx="105156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Day 1 forecasts compare similarly to SPC outlooks; skill gap (i.e., ML better) increases at day 2 and significantly at day 3</a:t>
            </a:r>
          </a:p>
          <a:p>
            <a:r>
              <a:rPr lang="en-US" dirty="0"/>
              <a:t>Reasonable RF-forecast skill and resolution out to day 6, likely a result of more frequent issuances of low-probability contours</a:t>
            </a:r>
          </a:p>
          <a:p>
            <a:r>
              <a:rPr lang="en-US" dirty="0"/>
              <a:t>CSU-MLP issues far more frequent probability contours; SPC is conservative when issuing outlooks, but tends to correctly forecast events when outlooks are issued</a:t>
            </a:r>
          </a:p>
          <a:p>
            <a:endParaRPr lang="en-US" dirty="0">
              <a:solidFill>
                <a:srgbClr val="FF0000"/>
              </a:solidFill>
            </a:endParaRPr>
          </a:p>
          <a:p>
            <a:r>
              <a:rPr lang="en-US" dirty="0">
                <a:solidFill>
                  <a:srgbClr val="FF0000"/>
                </a:solidFill>
              </a:rPr>
              <a:t>What do the models rely on to make their forecasts? </a:t>
            </a:r>
            <a:r>
              <a:rPr lang="en-US" u="sng" dirty="0">
                <a:solidFill>
                  <a:srgbClr val="FF0000"/>
                </a:solidFill>
              </a:rPr>
              <a:t>Interpretability</a:t>
            </a:r>
          </a:p>
          <a:p>
            <a:r>
              <a:rPr lang="en-US" dirty="0">
                <a:solidFill>
                  <a:srgbClr val="FF0000"/>
                </a:solidFill>
              </a:rPr>
              <a:t>How can we leverage day-prior forecast information to inform the RFs?</a:t>
            </a:r>
          </a:p>
          <a:p>
            <a:r>
              <a:rPr lang="en-US" dirty="0">
                <a:solidFill>
                  <a:srgbClr val="FF0000"/>
                </a:solidFill>
              </a:rPr>
              <a:t>Constant feedback and discussion with SPC (and NWS offices!!) to tailor products to their needs, e.g., day 9 and 10 forecasts, day 3 individual hazards</a:t>
            </a:r>
          </a:p>
        </p:txBody>
      </p:sp>
    </p:spTree>
    <p:extLst>
      <p:ext uri="{BB962C8B-B14F-4D97-AF65-F5344CB8AC3E}">
        <p14:creationId xmlns:p14="http://schemas.microsoft.com/office/powerpoint/2010/main" val="92486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415600" y="0"/>
            <a:ext cx="11360800" cy="852800"/>
          </a:xfrm>
          <a:prstGeom prst="rect">
            <a:avLst/>
          </a:prstGeom>
        </p:spPr>
        <p:txBody>
          <a:bodyPr spcFirstLastPara="1" wrap="square" lIns="121900" tIns="121900" rIns="121900" bIns="121900" anchor="t" anchorCtr="0">
            <a:noAutofit/>
          </a:bodyPr>
          <a:lstStyle/>
          <a:p>
            <a:r>
              <a:rPr lang="en" dirty="0"/>
              <a:t>Random Forest Configuration</a:t>
            </a:r>
            <a:endParaRPr dirty="0"/>
          </a:p>
        </p:txBody>
      </p:sp>
      <p:pic>
        <p:nvPicPr>
          <p:cNvPr id="455" name="Google Shape;455;p43"/>
          <p:cNvPicPr preferRelativeResize="0"/>
          <p:nvPr/>
        </p:nvPicPr>
        <p:blipFill>
          <a:blip r:embed="rId3">
            <a:alphaModFix/>
          </a:blip>
          <a:stretch>
            <a:fillRect/>
          </a:stretch>
        </p:blipFill>
        <p:spPr>
          <a:xfrm>
            <a:off x="415600" y="999467"/>
            <a:ext cx="9516989" cy="5050032"/>
          </a:xfrm>
          <a:prstGeom prst="rect">
            <a:avLst/>
          </a:prstGeom>
          <a:noFill/>
          <a:ln>
            <a:noFill/>
          </a:ln>
        </p:spPr>
      </p:pic>
      <p:sp>
        <p:nvSpPr>
          <p:cNvPr id="457" name="Google Shape;457;p43"/>
          <p:cNvSpPr/>
          <p:nvPr/>
        </p:nvSpPr>
        <p:spPr>
          <a:xfrm>
            <a:off x="6539100" y="852800"/>
            <a:ext cx="1816800" cy="443200"/>
          </a:xfrm>
          <a:prstGeom prst="rect">
            <a:avLst/>
          </a:prstGeom>
          <a:solidFill>
            <a:srgbClr val="DDDD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43"/>
          <p:cNvSpPr txBox="1">
            <a:spLocks noGrp="1"/>
          </p:cNvSpPr>
          <p:nvPr>
            <p:ph type="sldNum" idx="12"/>
          </p:nvPr>
        </p:nvSpPr>
        <p:spPr>
          <a:xfrm>
            <a:off x="11330665" y="6251679"/>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a:ln>
                  <a:noFill/>
                </a:ln>
                <a:solidFill>
                  <a:srgbClr val="D9782D"/>
                </a:solidFill>
                <a:effectLst/>
                <a:uLnTx/>
                <a:uFillTx/>
                <a:latin typeface="Lato"/>
                <a:ea typeface="Lato"/>
                <a:cs typeface="Lato"/>
                <a:sym typeface="Lato"/>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a:t>
            </a:fld>
            <a:endParaRPr kumimoji="0" sz="1333" b="0" i="0" u="none" strike="noStrike" kern="0" cap="none" spc="0" normalizeH="0" baseline="0" noProof="0">
              <a:ln>
                <a:noFill/>
              </a:ln>
              <a:solidFill>
                <a:srgbClr val="D9782D"/>
              </a:solidFill>
              <a:effectLst/>
              <a:uLnTx/>
              <a:uFillTx/>
              <a:latin typeface="Lato"/>
              <a:ea typeface="Lato"/>
              <a:cs typeface="Lato"/>
              <a:sym typeface="Lato"/>
            </a:endParaRPr>
          </a:p>
        </p:txBody>
      </p:sp>
      <p:sp>
        <p:nvSpPr>
          <p:cNvPr id="3" name="TextBox 2">
            <a:extLst>
              <a:ext uri="{FF2B5EF4-FFF2-40B4-BE49-F238E27FC236}">
                <a16:creationId xmlns:a16="http://schemas.microsoft.com/office/drawing/2014/main" id="{62F7CBC6-726C-C119-A582-9655DA9F223A}"/>
              </a:ext>
            </a:extLst>
          </p:cNvPr>
          <p:cNvSpPr txBox="1"/>
          <p:nvPr/>
        </p:nvSpPr>
        <p:spPr>
          <a:xfrm>
            <a:off x="6096000" y="4136890"/>
            <a:ext cx="1816800" cy="646331"/>
          </a:xfrm>
          <a:prstGeom prst="rect">
            <a:avLst/>
          </a:prstGeom>
          <a:solidFill>
            <a:srgbClr val="DDDDE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cs typeface="Arial"/>
              </a:rPr>
              <a:t>Gridded local storm report</a:t>
            </a:r>
            <a:endParaRPr lang="en-US" dirty="0">
              <a:solidFill>
                <a:srgbClr val="FF0000"/>
              </a:solidFill>
            </a:endParaRPr>
          </a:p>
        </p:txBody>
      </p:sp>
      <p:pic>
        <p:nvPicPr>
          <p:cNvPr id="5" name="Picture 4" descr="Diagram&#10;&#10;Description automatically generated">
            <a:extLst>
              <a:ext uri="{FF2B5EF4-FFF2-40B4-BE49-F238E27FC236}">
                <a16:creationId xmlns:a16="http://schemas.microsoft.com/office/drawing/2014/main" id="{42CD2991-AF8A-1CFA-E99D-172C7ED9F33F}"/>
              </a:ext>
            </a:extLst>
          </p:cNvPr>
          <p:cNvPicPr>
            <a:picLocks noChangeAspect="1"/>
          </p:cNvPicPr>
          <p:nvPr/>
        </p:nvPicPr>
        <p:blipFill rotWithShape="1">
          <a:blip r:embed="rId4"/>
          <a:srcRect t="-1" r="49602" b="50473"/>
          <a:stretch/>
        </p:blipFill>
        <p:spPr>
          <a:xfrm>
            <a:off x="9815997" y="4460056"/>
            <a:ext cx="2284250" cy="1738579"/>
          </a:xfrm>
          <a:prstGeom prst="rect">
            <a:avLst/>
          </a:prstGeom>
        </p:spPr>
      </p:pic>
      <p:sp>
        <p:nvSpPr>
          <p:cNvPr id="2" name="TextBox 1">
            <a:extLst>
              <a:ext uri="{FF2B5EF4-FFF2-40B4-BE49-F238E27FC236}">
                <a16:creationId xmlns:a16="http://schemas.microsoft.com/office/drawing/2014/main" id="{A60A45C3-B330-F24C-D33D-4C779BC07A4F}"/>
              </a:ext>
            </a:extLst>
          </p:cNvPr>
          <p:cNvSpPr txBox="1"/>
          <p:nvPr/>
        </p:nvSpPr>
        <p:spPr>
          <a:xfrm>
            <a:off x="1290540" y="6333886"/>
            <a:ext cx="6156960" cy="369332"/>
          </a:xfrm>
          <a:prstGeom prst="rect">
            <a:avLst/>
          </a:prstGeom>
          <a:noFill/>
        </p:spPr>
        <p:txBody>
          <a:bodyPr wrap="square" rtlCol="0">
            <a:spAutoFit/>
          </a:bodyPr>
          <a:lstStyle/>
          <a:p>
            <a:pPr algn="ctr"/>
            <a:r>
              <a:rPr lang="en-US" b="1" i="1" u="sng" dirty="0"/>
              <a:t>Over 20 million training examples and &gt;6000 predictors per</a:t>
            </a:r>
          </a:p>
        </p:txBody>
      </p:sp>
      <p:sp>
        <p:nvSpPr>
          <p:cNvPr id="4" name="TextBox 3">
            <a:extLst>
              <a:ext uri="{FF2B5EF4-FFF2-40B4-BE49-F238E27FC236}">
                <a16:creationId xmlns:a16="http://schemas.microsoft.com/office/drawing/2014/main" id="{B464D12D-FB05-7C94-D550-8F97055EA9D5}"/>
              </a:ext>
            </a:extLst>
          </p:cNvPr>
          <p:cNvSpPr txBox="1"/>
          <p:nvPr/>
        </p:nvSpPr>
        <p:spPr>
          <a:xfrm>
            <a:off x="415600" y="1068862"/>
            <a:ext cx="6156960" cy="369332"/>
          </a:xfrm>
          <a:prstGeom prst="rect">
            <a:avLst/>
          </a:prstGeom>
          <a:noFill/>
        </p:spPr>
        <p:txBody>
          <a:bodyPr wrap="square" rtlCol="0">
            <a:spAutoFit/>
          </a:bodyPr>
          <a:lstStyle/>
          <a:p>
            <a:pPr algn="ctr"/>
            <a:r>
              <a:rPr lang="en-US" b="1" dirty="0"/>
              <a:t>Ensemble median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86F58E-A4C1-4560-2525-857C5E3430C3}"/>
              </a:ext>
            </a:extLst>
          </p:cNvPr>
          <p:cNvSpPr txBox="1"/>
          <p:nvPr/>
        </p:nvSpPr>
        <p:spPr>
          <a:xfrm>
            <a:off x="497306" y="1312039"/>
            <a:ext cx="6144126" cy="4893647"/>
          </a:xfrm>
          <a:prstGeom prst="rect">
            <a:avLst/>
          </a:prstGeom>
          <a:noFill/>
        </p:spPr>
        <p:txBody>
          <a:bodyPr wrap="square">
            <a:spAutoFit/>
          </a:bodyPr>
          <a:lstStyle/>
          <a:p>
            <a:pPr algn="l" rtl="0" fontAlgn="base"/>
            <a:r>
              <a:rPr lang="en-US" sz="2400" b="0" i="0" u="none" strike="noStrike" dirty="0">
                <a:effectLst/>
                <a:latin typeface="Helvetica" pitchFamily="2" charset="0"/>
              </a:rPr>
              <a:t>CSU-MLP forecasts are evaluated against gridded severe weather reports</a:t>
            </a:r>
            <a:r>
              <a:rPr lang="en-US" sz="2400" b="0" i="0" dirty="0">
                <a:effectLst/>
                <a:latin typeface="Helvetica" pitchFamily="2" charset="0"/>
              </a:rPr>
              <a:t>​</a:t>
            </a:r>
          </a:p>
          <a:p>
            <a:pPr algn="l" rtl="0" fontAlgn="base">
              <a:buFont typeface="Arial" panose="020B0604020202020204" pitchFamily="34" charset="0"/>
              <a:buChar char="•"/>
            </a:pPr>
            <a:endParaRPr lang="en-US" sz="2400" b="0" i="0" dirty="0">
              <a:effectLst/>
              <a:latin typeface="Arial" panose="020B0604020202020204" pitchFamily="34" charset="0"/>
            </a:endParaRPr>
          </a:p>
          <a:p>
            <a:pPr algn="l" rtl="0" fontAlgn="base"/>
            <a:r>
              <a:rPr lang="en-US" sz="2400" b="0" i="0" u="none" strike="noStrike" dirty="0">
                <a:effectLst/>
                <a:latin typeface="Helvetica" pitchFamily="2" charset="0"/>
              </a:rPr>
              <a:t>Evaluation from 3 October 2020 through 10 April 2023</a:t>
            </a:r>
            <a:endParaRPr lang="en-US" sz="2400" b="0" i="0" dirty="0">
              <a:effectLst/>
              <a:latin typeface="Arial" panose="020B0604020202020204" pitchFamily="34" charset="0"/>
            </a:endParaRPr>
          </a:p>
          <a:p>
            <a:pPr algn="l" rtl="0" fontAlgn="base"/>
            <a:endParaRPr lang="en-US" sz="2400" b="0" i="0" u="none" strike="noStrike" dirty="0">
              <a:effectLst/>
              <a:latin typeface="Helvetica" pitchFamily="2" charset="0"/>
            </a:endParaRPr>
          </a:p>
          <a:p>
            <a:pPr algn="l" rtl="0" fontAlgn="base"/>
            <a:r>
              <a:rPr lang="en-US" sz="2400" b="0" i="0" u="none" strike="noStrike" dirty="0">
                <a:effectLst/>
                <a:latin typeface="Helvetica" pitchFamily="2" charset="0"/>
              </a:rPr>
              <a:t>Forecast performance is compared to SPC’s outlooks, issued at 1300 UTC (day 1), 0700 UTC (day 2), and 0730/0830 UTC (day 3)</a:t>
            </a:r>
            <a:r>
              <a:rPr lang="en-US" sz="2400" b="0" i="0" dirty="0">
                <a:effectLst/>
                <a:latin typeface="Helvetica" pitchFamily="2" charset="0"/>
              </a:rPr>
              <a:t>​</a:t>
            </a:r>
            <a:endParaRPr lang="en-US" sz="2400" b="0" i="0" dirty="0">
              <a:effectLst/>
              <a:latin typeface="Arial" panose="020B0604020202020204" pitchFamily="34" charset="0"/>
            </a:endParaRPr>
          </a:p>
          <a:p>
            <a:pPr algn="l" rtl="0" fontAlgn="base"/>
            <a:endParaRPr lang="en-US" sz="2400" b="0" i="0" u="none" strike="noStrike" dirty="0">
              <a:effectLst/>
              <a:latin typeface="Helvetica" pitchFamily="2" charset="0"/>
            </a:endParaRPr>
          </a:p>
          <a:p>
            <a:pPr algn="l" rtl="0" fontAlgn="base"/>
            <a:r>
              <a:rPr lang="en-US" sz="2400" b="0" i="0" u="none" strike="noStrike" dirty="0">
                <a:effectLst/>
                <a:latin typeface="Helvetica" pitchFamily="2" charset="0"/>
              </a:rPr>
              <a:t>CSU-MLP forecasts are discretized to the SPC outlook probability categories</a:t>
            </a:r>
            <a:endParaRPr lang="en-US" sz="2400" b="0" i="0" dirty="0">
              <a:effectLst/>
              <a:latin typeface="Arial" panose="020B0604020202020204" pitchFamily="34" charset="0"/>
            </a:endParaRPr>
          </a:p>
        </p:txBody>
      </p:sp>
      <p:pic>
        <p:nvPicPr>
          <p:cNvPr id="4107" name="Picture 11">
            <a:extLst>
              <a:ext uri="{FF2B5EF4-FFF2-40B4-BE49-F238E27FC236}">
                <a16:creationId xmlns:a16="http://schemas.microsoft.com/office/drawing/2014/main" id="{B0BDA497-94CA-08C6-FBB3-4FBFAC6F8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569" y="1905999"/>
            <a:ext cx="4922096" cy="3705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5BC2AE-D440-2747-D604-49A62E3FDB68}"/>
              </a:ext>
            </a:extLst>
          </p:cNvPr>
          <p:cNvSpPr txBox="1"/>
          <p:nvPr/>
        </p:nvSpPr>
        <p:spPr>
          <a:xfrm>
            <a:off x="7283114" y="1259668"/>
            <a:ext cx="4411580" cy="646331"/>
          </a:xfrm>
          <a:prstGeom prst="rect">
            <a:avLst/>
          </a:prstGeom>
          <a:noFill/>
        </p:spPr>
        <p:txBody>
          <a:bodyPr wrap="square">
            <a:spAutoFit/>
          </a:bodyPr>
          <a:lstStyle/>
          <a:p>
            <a:pPr algn="ctr"/>
            <a:r>
              <a:rPr lang="en-US" sz="1800" b="1" i="0" u="none" strike="noStrike" dirty="0">
                <a:effectLst/>
                <a:latin typeface="Helvetica" pitchFamily="2" charset="0"/>
              </a:rPr>
              <a:t>Number of days with severe weather in the analysis period</a:t>
            </a:r>
            <a:r>
              <a:rPr lang="en-US" sz="1800" b="0" i="0" dirty="0">
                <a:effectLst/>
                <a:latin typeface="Helvetica" pitchFamily="2" charset="0"/>
              </a:rPr>
              <a:t>​</a:t>
            </a:r>
            <a:endParaRPr lang="en-US" dirty="0"/>
          </a:p>
        </p:txBody>
      </p:sp>
      <p:sp>
        <p:nvSpPr>
          <p:cNvPr id="7" name="Google Shape;454;p43">
            <a:extLst>
              <a:ext uri="{FF2B5EF4-FFF2-40B4-BE49-F238E27FC236}">
                <a16:creationId xmlns:a16="http://schemas.microsoft.com/office/drawing/2014/main" id="{EBDAA19A-05D2-323A-9AC0-196608E82021}"/>
              </a:ext>
            </a:extLst>
          </p:cNvPr>
          <p:cNvSpPr txBox="1">
            <a:spLocks/>
          </p:cNvSpPr>
          <p:nvPr/>
        </p:nvSpPr>
        <p:spPr>
          <a:xfrm>
            <a:off x="415600" y="0"/>
            <a:ext cx="11360800" cy="8528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Analysis Methods</a:t>
            </a:r>
          </a:p>
        </p:txBody>
      </p:sp>
      <p:pic>
        <p:nvPicPr>
          <p:cNvPr id="9" name="Picture 8" descr="Map&#10;&#10;Description automatically generated">
            <a:extLst>
              <a:ext uri="{FF2B5EF4-FFF2-40B4-BE49-F238E27FC236}">
                <a16:creationId xmlns:a16="http://schemas.microsoft.com/office/drawing/2014/main" id="{9797F9A3-B438-A7F3-1F1F-30C98AADD4DA}"/>
              </a:ext>
            </a:extLst>
          </p:cNvPr>
          <p:cNvPicPr>
            <a:picLocks noChangeAspect="1"/>
          </p:cNvPicPr>
          <p:nvPr/>
        </p:nvPicPr>
        <p:blipFill>
          <a:blip r:embed="rId3"/>
          <a:stretch>
            <a:fillRect/>
          </a:stretch>
        </p:blipFill>
        <p:spPr>
          <a:xfrm>
            <a:off x="6915570" y="1905999"/>
            <a:ext cx="4922095" cy="3845643"/>
          </a:xfrm>
          <a:prstGeom prst="rect">
            <a:avLst/>
          </a:prstGeom>
        </p:spPr>
      </p:pic>
    </p:spTree>
    <p:extLst>
      <p:ext uri="{BB962C8B-B14F-4D97-AF65-F5344CB8AC3E}">
        <p14:creationId xmlns:p14="http://schemas.microsoft.com/office/powerpoint/2010/main" val="26337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p&#10;&#10;Description automatically generated">
            <a:extLst>
              <a:ext uri="{FF2B5EF4-FFF2-40B4-BE49-F238E27FC236}">
                <a16:creationId xmlns:a16="http://schemas.microsoft.com/office/drawing/2014/main" id="{B187E0DA-6D89-5FA6-5A67-4803CB0B06D2}"/>
              </a:ext>
            </a:extLst>
          </p:cNvPr>
          <p:cNvPicPr>
            <a:picLocks noChangeAspect="1"/>
          </p:cNvPicPr>
          <p:nvPr/>
        </p:nvPicPr>
        <p:blipFill>
          <a:blip r:embed="rId2"/>
          <a:stretch>
            <a:fillRect/>
          </a:stretch>
        </p:blipFill>
        <p:spPr>
          <a:xfrm>
            <a:off x="908202" y="3897096"/>
            <a:ext cx="3816411" cy="2962656"/>
          </a:xfrm>
          <a:prstGeom prst="rect">
            <a:avLst/>
          </a:prstGeom>
        </p:spPr>
      </p:pic>
      <p:pic>
        <p:nvPicPr>
          <p:cNvPr id="17" name="Picture 16" descr="Diagram&#10;&#10;Description automatically generated">
            <a:extLst>
              <a:ext uri="{FF2B5EF4-FFF2-40B4-BE49-F238E27FC236}">
                <a16:creationId xmlns:a16="http://schemas.microsoft.com/office/drawing/2014/main" id="{03AFDA16-09AD-B5F5-DB61-C1FF0C26C37E}"/>
              </a:ext>
            </a:extLst>
          </p:cNvPr>
          <p:cNvPicPr>
            <a:picLocks noChangeAspect="1"/>
          </p:cNvPicPr>
          <p:nvPr/>
        </p:nvPicPr>
        <p:blipFill>
          <a:blip r:embed="rId3"/>
          <a:stretch>
            <a:fillRect/>
          </a:stretch>
        </p:blipFill>
        <p:spPr>
          <a:xfrm>
            <a:off x="7074675" y="3897096"/>
            <a:ext cx="3816411" cy="2962656"/>
          </a:xfrm>
          <a:prstGeom prst="rect">
            <a:avLst/>
          </a:prstGeom>
        </p:spPr>
      </p:pic>
      <p:pic>
        <p:nvPicPr>
          <p:cNvPr id="23" name="Picture 22" descr="Map&#10;&#10;Description automatically generated">
            <a:extLst>
              <a:ext uri="{FF2B5EF4-FFF2-40B4-BE49-F238E27FC236}">
                <a16:creationId xmlns:a16="http://schemas.microsoft.com/office/drawing/2014/main" id="{03163A5A-31D0-18D9-F678-9F3C9026830A}"/>
              </a:ext>
            </a:extLst>
          </p:cNvPr>
          <p:cNvPicPr>
            <a:picLocks noChangeAspect="1"/>
          </p:cNvPicPr>
          <p:nvPr/>
        </p:nvPicPr>
        <p:blipFill>
          <a:blip r:embed="rId4"/>
          <a:stretch>
            <a:fillRect/>
          </a:stretch>
        </p:blipFill>
        <p:spPr>
          <a:xfrm>
            <a:off x="908201" y="893112"/>
            <a:ext cx="3816411" cy="2962656"/>
          </a:xfrm>
          <a:prstGeom prst="rect">
            <a:avLst/>
          </a:prstGeom>
        </p:spPr>
      </p:pic>
      <p:pic>
        <p:nvPicPr>
          <p:cNvPr id="21" name="Picture 20" descr="Map&#10;&#10;Description automatically generated">
            <a:extLst>
              <a:ext uri="{FF2B5EF4-FFF2-40B4-BE49-F238E27FC236}">
                <a16:creationId xmlns:a16="http://schemas.microsoft.com/office/drawing/2014/main" id="{E80464AF-2A87-1B6C-E5D1-36A96F997C24}"/>
              </a:ext>
            </a:extLst>
          </p:cNvPr>
          <p:cNvPicPr>
            <a:picLocks noChangeAspect="1"/>
          </p:cNvPicPr>
          <p:nvPr/>
        </p:nvPicPr>
        <p:blipFill>
          <a:blip r:embed="rId5"/>
          <a:stretch>
            <a:fillRect/>
          </a:stretch>
        </p:blipFill>
        <p:spPr>
          <a:xfrm>
            <a:off x="7074675" y="893112"/>
            <a:ext cx="3816411" cy="2962656"/>
          </a:xfrm>
          <a:prstGeom prst="rect">
            <a:avLst/>
          </a:prstGeom>
        </p:spPr>
      </p:pic>
      <p:sp>
        <p:nvSpPr>
          <p:cNvPr id="2" name="Title 1">
            <a:extLst>
              <a:ext uri="{FF2B5EF4-FFF2-40B4-BE49-F238E27FC236}">
                <a16:creationId xmlns:a16="http://schemas.microsoft.com/office/drawing/2014/main" id="{0261BF54-E939-644E-9B7D-278F2D279BE0}"/>
              </a:ext>
            </a:extLst>
          </p:cNvPr>
          <p:cNvSpPr>
            <a:spLocks noGrp="1"/>
          </p:cNvSpPr>
          <p:nvPr>
            <p:ph type="title"/>
          </p:nvPr>
        </p:nvSpPr>
        <p:spPr>
          <a:xfrm>
            <a:off x="201411" y="330594"/>
            <a:ext cx="11789177" cy="365125"/>
          </a:xfrm>
        </p:spPr>
        <p:txBody>
          <a:bodyPr>
            <a:normAutofit fontScale="90000"/>
          </a:bodyPr>
          <a:lstStyle/>
          <a:p>
            <a:r>
              <a:rPr lang="en-US" sz="2800" dirty="0"/>
              <a:t>CSU-MLP forecast probabilities are issued at similar frequency to SPC on day 1; much more frequently on day 3</a:t>
            </a:r>
          </a:p>
        </p:txBody>
      </p:sp>
      <p:sp>
        <p:nvSpPr>
          <p:cNvPr id="5" name="Slide Number Placeholder 4">
            <a:extLst>
              <a:ext uri="{FF2B5EF4-FFF2-40B4-BE49-F238E27FC236}">
                <a16:creationId xmlns:a16="http://schemas.microsoft.com/office/drawing/2014/main" id="{9D120FAF-1249-8943-899E-7CE418A4F7A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sp>
        <p:nvSpPr>
          <p:cNvPr id="11" name="TextBox 10">
            <a:extLst>
              <a:ext uri="{FF2B5EF4-FFF2-40B4-BE49-F238E27FC236}">
                <a16:creationId xmlns:a16="http://schemas.microsoft.com/office/drawing/2014/main" id="{3EDF9E12-A262-804F-9220-ACEEC2159F68}"/>
              </a:ext>
            </a:extLst>
          </p:cNvPr>
          <p:cNvSpPr txBox="1"/>
          <p:nvPr/>
        </p:nvSpPr>
        <p:spPr>
          <a:xfrm>
            <a:off x="5046913" y="2035911"/>
            <a:ext cx="170957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Helvetica" charset="0"/>
                <a:ea typeface="Helvetica" charset="0"/>
                <a:cs typeface="Helvetica" charset="0"/>
              </a:rPr>
              <a:t>Day 1 hail, 15%</a:t>
            </a:r>
          </a:p>
        </p:txBody>
      </p:sp>
      <p:sp>
        <p:nvSpPr>
          <p:cNvPr id="12" name="TextBox 11">
            <a:extLst>
              <a:ext uri="{FF2B5EF4-FFF2-40B4-BE49-F238E27FC236}">
                <a16:creationId xmlns:a16="http://schemas.microsoft.com/office/drawing/2014/main" id="{10AD8489-F811-4541-84EE-D1FA8DCD3799}"/>
              </a:ext>
            </a:extLst>
          </p:cNvPr>
          <p:cNvSpPr txBox="1"/>
          <p:nvPr/>
        </p:nvSpPr>
        <p:spPr>
          <a:xfrm>
            <a:off x="5046913" y="4777383"/>
            <a:ext cx="162585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Helvetica" charset="0"/>
                <a:ea typeface="Helvetica" charset="0"/>
                <a:cs typeface="Helvetica" charset="0"/>
              </a:rPr>
              <a:t>Day 3,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noProof="0">
                <a:latin typeface="Helvetica" charset="0"/>
                <a:ea typeface="Helvetica" charset="0"/>
                <a:cs typeface="Helvetica" charset="0"/>
              </a:rPr>
              <a:t>a</a:t>
            </a:r>
            <a:r>
              <a:rPr kumimoji="0" lang="en-US" sz="2400" b="0" i="0" u="none" strike="noStrike" kern="1200" cap="none" spc="0" normalizeH="0" baseline="0" noProof="0">
                <a:ln>
                  <a:noFill/>
                </a:ln>
                <a:effectLst/>
                <a:uLnTx/>
                <a:uFillTx/>
                <a:latin typeface="Helvetica" charset="0"/>
                <a:ea typeface="Helvetica" charset="0"/>
                <a:cs typeface="Helvetica" charset="0"/>
              </a:rPr>
              <a:t>ll</a:t>
            </a:r>
            <a:r>
              <a:rPr kumimoji="0" lang="en-US" sz="2400" b="0" i="0" u="none" strike="noStrike" kern="1200" cap="none" spc="0" normalizeH="0" noProof="0">
                <a:ln>
                  <a:noFill/>
                </a:ln>
                <a:effectLst/>
                <a:uLnTx/>
                <a:uFillTx/>
                <a:latin typeface="Helvetica" charset="0"/>
                <a:ea typeface="Helvetica" charset="0"/>
                <a:cs typeface="Helvetica" charset="0"/>
              </a:rPr>
              <a:t> </a:t>
            </a:r>
            <a:r>
              <a:rPr kumimoji="0" lang="en-US" sz="2400" b="0" i="0" u="none" strike="noStrike" kern="1200" cap="none" spc="0" normalizeH="0" baseline="0" noProof="0">
                <a:ln>
                  <a:noFill/>
                </a:ln>
                <a:effectLst/>
                <a:uLnTx/>
                <a:uFillTx/>
                <a:latin typeface="Helvetica" charset="0"/>
                <a:ea typeface="Helvetica" charset="0"/>
                <a:cs typeface="Helvetica" charset="0"/>
              </a:rPr>
              <a:t>severe, 15%</a:t>
            </a:r>
          </a:p>
        </p:txBody>
      </p:sp>
      <p:sp>
        <p:nvSpPr>
          <p:cNvPr id="3" name="TextBox 2">
            <a:extLst>
              <a:ext uri="{FF2B5EF4-FFF2-40B4-BE49-F238E27FC236}">
                <a16:creationId xmlns:a16="http://schemas.microsoft.com/office/drawing/2014/main" id="{6CB393A6-806D-684F-8046-64D2B5004A5B}"/>
              </a:ext>
            </a:extLst>
          </p:cNvPr>
          <p:cNvSpPr txBox="1"/>
          <p:nvPr/>
        </p:nvSpPr>
        <p:spPr>
          <a:xfrm>
            <a:off x="969483" y="3080857"/>
            <a:ext cx="6591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charset="0"/>
                <a:ea typeface="Helvetica" charset="0"/>
                <a:cs typeface="Helvetica" charset="0"/>
              </a:rPr>
              <a:t>SPC</a:t>
            </a:r>
          </a:p>
        </p:txBody>
      </p:sp>
      <p:sp>
        <p:nvSpPr>
          <p:cNvPr id="13" name="TextBox 12">
            <a:extLst>
              <a:ext uri="{FF2B5EF4-FFF2-40B4-BE49-F238E27FC236}">
                <a16:creationId xmlns:a16="http://schemas.microsoft.com/office/drawing/2014/main" id="{83000F55-545B-EF4C-9D7D-83F7A207A5E8}"/>
              </a:ext>
            </a:extLst>
          </p:cNvPr>
          <p:cNvSpPr txBox="1"/>
          <p:nvPr/>
        </p:nvSpPr>
        <p:spPr>
          <a:xfrm>
            <a:off x="7139989" y="3034651"/>
            <a:ext cx="1223412"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Helvetica" charset="0"/>
                <a:ea typeface="Helvetica" charset="0"/>
                <a:cs typeface="Helvetica" charset="0"/>
              </a:rPr>
              <a:t>CSU-MLP</a:t>
            </a:r>
          </a:p>
        </p:txBody>
      </p:sp>
      <p:sp>
        <p:nvSpPr>
          <p:cNvPr id="14" name="TextBox 13">
            <a:extLst>
              <a:ext uri="{FF2B5EF4-FFF2-40B4-BE49-F238E27FC236}">
                <a16:creationId xmlns:a16="http://schemas.microsoft.com/office/drawing/2014/main" id="{ECAC4E90-B409-D24D-BB5F-CC4C8C5D9D0D}"/>
              </a:ext>
            </a:extLst>
          </p:cNvPr>
          <p:cNvSpPr txBox="1"/>
          <p:nvPr/>
        </p:nvSpPr>
        <p:spPr>
          <a:xfrm>
            <a:off x="7139989" y="6107835"/>
            <a:ext cx="1223412"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Helvetica" charset="0"/>
                <a:ea typeface="Helvetica" charset="0"/>
                <a:cs typeface="Helvetica" charset="0"/>
              </a:rPr>
              <a:t>CSU-MLP</a:t>
            </a:r>
          </a:p>
        </p:txBody>
      </p:sp>
      <p:sp>
        <p:nvSpPr>
          <p:cNvPr id="15" name="TextBox 14">
            <a:extLst>
              <a:ext uri="{FF2B5EF4-FFF2-40B4-BE49-F238E27FC236}">
                <a16:creationId xmlns:a16="http://schemas.microsoft.com/office/drawing/2014/main" id="{17584925-3B80-3B41-9C69-03A55CAD080B}"/>
              </a:ext>
            </a:extLst>
          </p:cNvPr>
          <p:cNvSpPr txBox="1"/>
          <p:nvPr/>
        </p:nvSpPr>
        <p:spPr>
          <a:xfrm>
            <a:off x="969482" y="6093839"/>
            <a:ext cx="6591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Helvetica" charset="0"/>
                <a:ea typeface="Helvetica" charset="0"/>
                <a:cs typeface="Helvetica" charset="0"/>
              </a:rPr>
              <a:t>SPC</a:t>
            </a:r>
          </a:p>
        </p:txBody>
      </p:sp>
    </p:spTree>
    <p:extLst>
      <p:ext uri="{BB962C8B-B14F-4D97-AF65-F5344CB8AC3E}">
        <p14:creationId xmlns:p14="http://schemas.microsoft.com/office/powerpoint/2010/main" val="176867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 bar chart&#10;&#10;Description automatically generated">
            <a:extLst>
              <a:ext uri="{FF2B5EF4-FFF2-40B4-BE49-F238E27FC236}">
                <a16:creationId xmlns:a16="http://schemas.microsoft.com/office/drawing/2014/main" id="{85411A67-FAA6-CC33-AA4A-40B55A828BC7}"/>
              </a:ext>
            </a:extLst>
          </p:cNvPr>
          <p:cNvPicPr>
            <a:picLocks noChangeAspect="1"/>
          </p:cNvPicPr>
          <p:nvPr/>
        </p:nvPicPr>
        <p:blipFill>
          <a:blip r:embed="rId2"/>
          <a:stretch>
            <a:fillRect/>
          </a:stretch>
        </p:blipFill>
        <p:spPr>
          <a:xfrm>
            <a:off x="1802876" y="665714"/>
            <a:ext cx="6095420" cy="4642114"/>
          </a:xfrm>
          <a:prstGeom prst="rect">
            <a:avLst/>
          </a:prstGeom>
        </p:spPr>
      </p:pic>
      <p:sp>
        <p:nvSpPr>
          <p:cNvPr id="2" name="Title 1">
            <a:extLst>
              <a:ext uri="{FF2B5EF4-FFF2-40B4-BE49-F238E27FC236}">
                <a16:creationId xmlns:a16="http://schemas.microsoft.com/office/drawing/2014/main" id="{3ED6454C-A54A-8448-904A-864CC945E632}"/>
              </a:ext>
            </a:extLst>
          </p:cNvPr>
          <p:cNvSpPr>
            <a:spLocks noGrp="1"/>
          </p:cNvSpPr>
          <p:nvPr>
            <p:ph type="title"/>
          </p:nvPr>
        </p:nvSpPr>
        <p:spPr>
          <a:xfrm>
            <a:off x="538542" y="0"/>
            <a:ext cx="10852612" cy="631371"/>
          </a:xfrm>
        </p:spPr>
        <p:txBody>
          <a:bodyPr/>
          <a:lstStyle/>
          <a:p>
            <a:r>
              <a:rPr lang="en-US" sz="3200"/>
              <a:t>Brier skill score, by day and hazard</a:t>
            </a:r>
          </a:p>
        </p:txBody>
      </p:sp>
      <p:sp>
        <p:nvSpPr>
          <p:cNvPr id="4" name="Slide Number Placeholder 3">
            <a:extLst>
              <a:ext uri="{FF2B5EF4-FFF2-40B4-BE49-F238E27FC236}">
                <a16:creationId xmlns:a16="http://schemas.microsoft.com/office/drawing/2014/main" id="{AF508A5E-28CB-1448-8CAF-E63AA7CAC98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TextBox 16">
            <a:extLst>
              <a:ext uri="{FF2B5EF4-FFF2-40B4-BE49-F238E27FC236}">
                <a16:creationId xmlns:a16="http://schemas.microsoft.com/office/drawing/2014/main" id="{4E515FE0-4927-D346-A3D1-C5F806DA118D}"/>
              </a:ext>
            </a:extLst>
          </p:cNvPr>
          <p:cNvSpPr txBox="1"/>
          <p:nvPr/>
        </p:nvSpPr>
        <p:spPr>
          <a:xfrm>
            <a:off x="350728" y="5484135"/>
            <a:ext cx="11490544"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Helvetica" charset="0"/>
                <a:ea typeface="Helvetica" charset="0"/>
                <a:cs typeface="Helvetica" charset="0"/>
              </a:rPr>
              <a:t>SPC’s expertise really shows on day 1: they have higher </a:t>
            </a:r>
            <a:r>
              <a:rPr lang="en-US" sz="2400" dirty="0">
                <a:latin typeface="Helvetica" charset="0"/>
                <a:ea typeface="Helvetica" charset="0"/>
                <a:cs typeface="Helvetica" charset="0"/>
              </a:rPr>
              <a:t>skill</a:t>
            </a:r>
            <a:r>
              <a:rPr kumimoji="0" lang="en-US" sz="2400" b="0" i="0" u="none" strike="noStrike" kern="1200" cap="none" spc="0" normalizeH="0" baseline="0" noProof="0" dirty="0">
                <a:ln>
                  <a:noFill/>
                </a:ln>
                <a:effectLst/>
                <a:uLnTx/>
                <a:uFillTx/>
                <a:latin typeface="Helvetica" charset="0"/>
                <a:ea typeface="Helvetica" charset="0"/>
                <a:cs typeface="Helvetica" charset="0"/>
              </a:rPr>
              <a:t> for all hazards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Helvetica" charset="0"/>
                <a:ea typeface="Helvetica" charset="0"/>
                <a:cs typeface="Helvetica" charset="0"/>
              </a:rPr>
              <a:t>Both SPC and CSU-MLP were most skillful for wind, least for hail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Helvetica" charset="0"/>
                <a:ea typeface="Helvetica" charset="0"/>
                <a:cs typeface="Helvetica" charset="0"/>
              </a:rPr>
              <a:t>CSU-MLP was more skillful for day 2 wind and day 3 aggregate severe</a:t>
            </a:r>
            <a:endParaRPr kumimoji="0" lang="en-US" sz="2400" b="0" u="none" strike="noStrike" kern="1200" cap="none" spc="0" normalizeH="0" baseline="0" noProof="0" dirty="0">
              <a:ln>
                <a:noFill/>
              </a:ln>
              <a:effectLst/>
              <a:uLnTx/>
              <a:uFillTx/>
              <a:latin typeface="Helvetica" charset="0"/>
              <a:ea typeface="Helvetica" charset="0"/>
              <a:cs typeface="Helvetica" charset="0"/>
            </a:endParaRPr>
          </a:p>
        </p:txBody>
      </p:sp>
      <p:sp>
        <p:nvSpPr>
          <p:cNvPr id="3" name="TextBox 2">
            <a:extLst>
              <a:ext uri="{FF2B5EF4-FFF2-40B4-BE49-F238E27FC236}">
                <a16:creationId xmlns:a16="http://schemas.microsoft.com/office/drawing/2014/main" id="{AE97F85F-49FF-BE4D-DC19-252FA3AFACDF}"/>
              </a:ext>
            </a:extLst>
          </p:cNvPr>
          <p:cNvSpPr txBox="1"/>
          <p:nvPr/>
        </p:nvSpPr>
        <p:spPr>
          <a:xfrm>
            <a:off x="2976855" y="1433436"/>
            <a:ext cx="913263" cy="400110"/>
          </a:xfrm>
          <a:prstGeom prst="rect">
            <a:avLst/>
          </a:prstGeom>
          <a:noFill/>
        </p:spPr>
        <p:txBody>
          <a:bodyPr wrap="none" rtlCol="0">
            <a:spAutoFit/>
          </a:bodyPr>
          <a:lstStyle/>
          <a:p>
            <a:r>
              <a:rPr lang="en-US" sz="2000" b="1">
                <a:latin typeface="Helvetica" charset="0"/>
                <a:ea typeface="Helvetica" charset="0"/>
                <a:cs typeface="Helvetica" charset="0"/>
              </a:rPr>
              <a:t>DAY 1</a:t>
            </a:r>
          </a:p>
        </p:txBody>
      </p:sp>
      <p:sp>
        <p:nvSpPr>
          <p:cNvPr id="5" name="TextBox 4">
            <a:extLst>
              <a:ext uri="{FF2B5EF4-FFF2-40B4-BE49-F238E27FC236}">
                <a16:creationId xmlns:a16="http://schemas.microsoft.com/office/drawing/2014/main" id="{C8CF322D-5B90-BD5E-7458-6C194436EF45}"/>
              </a:ext>
            </a:extLst>
          </p:cNvPr>
          <p:cNvSpPr txBox="1"/>
          <p:nvPr/>
        </p:nvSpPr>
        <p:spPr>
          <a:xfrm>
            <a:off x="5343711" y="1451236"/>
            <a:ext cx="913263" cy="400110"/>
          </a:xfrm>
          <a:prstGeom prst="rect">
            <a:avLst/>
          </a:prstGeom>
          <a:noFill/>
        </p:spPr>
        <p:txBody>
          <a:bodyPr wrap="none" rtlCol="0">
            <a:spAutoFit/>
          </a:bodyPr>
          <a:lstStyle/>
          <a:p>
            <a:r>
              <a:rPr lang="en-US" sz="2000" b="1" dirty="0">
                <a:latin typeface="Helvetica" charset="0"/>
                <a:ea typeface="Helvetica" charset="0"/>
                <a:cs typeface="Helvetica" charset="0"/>
              </a:rPr>
              <a:t>DAY 2</a:t>
            </a:r>
          </a:p>
        </p:txBody>
      </p:sp>
      <p:sp>
        <p:nvSpPr>
          <p:cNvPr id="7" name="TextBox 6">
            <a:extLst>
              <a:ext uri="{FF2B5EF4-FFF2-40B4-BE49-F238E27FC236}">
                <a16:creationId xmlns:a16="http://schemas.microsoft.com/office/drawing/2014/main" id="{B9F1E6E6-D5EC-E5F0-D2C5-E7302E949F93}"/>
              </a:ext>
            </a:extLst>
          </p:cNvPr>
          <p:cNvSpPr txBox="1"/>
          <p:nvPr/>
        </p:nvSpPr>
        <p:spPr>
          <a:xfrm>
            <a:off x="6940123" y="1509052"/>
            <a:ext cx="913263" cy="400110"/>
          </a:xfrm>
          <a:prstGeom prst="rect">
            <a:avLst/>
          </a:prstGeom>
          <a:noFill/>
        </p:spPr>
        <p:txBody>
          <a:bodyPr wrap="none" rtlCol="0">
            <a:spAutoFit/>
          </a:bodyPr>
          <a:lstStyle/>
          <a:p>
            <a:r>
              <a:rPr lang="en-US" sz="2000" b="1">
                <a:latin typeface="Helvetica" charset="0"/>
                <a:ea typeface="Helvetica" charset="0"/>
                <a:cs typeface="Helvetica" charset="0"/>
              </a:rPr>
              <a:t>DAY 3</a:t>
            </a:r>
          </a:p>
        </p:txBody>
      </p:sp>
      <p:sp>
        <p:nvSpPr>
          <p:cNvPr id="9" name="TextBox 8">
            <a:extLst>
              <a:ext uri="{FF2B5EF4-FFF2-40B4-BE49-F238E27FC236}">
                <a16:creationId xmlns:a16="http://schemas.microsoft.com/office/drawing/2014/main" id="{605DDFA5-AB77-DC3E-A6DE-363D41143E53}"/>
              </a:ext>
            </a:extLst>
          </p:cNvPr>
          <p:cNvSpPr txBox="1"/>
          <p:nvPr/>
        </p:nvSpPr>
        <p:spPr>
          <a:xfrm>
            <a:off x="2246242" y="4505316"/>
            <a:ext cx="784189" cy="400110"/>
          </a:xfrm>
          <a:prstGeom prst="rect">
            <a:avLst/>
          </a:prstGeom>
          <a:noFill/>
        </p:spPr>
        <p:txBody>
          <a:bodyPr wrap="none" rtlCol="0">
            <a:spAutoFit/>
          </a:bodyPr>
          <a:lstStyle/>
          <a:p>
            <a:r>
              <a:rPr lang="en-US" sz="2000" b="1" dirty="0">
                <a:latin typeface="Helvetica" charset="0"/>
                <a:ea typeface="Helvetica" charset="0"/>
                <a:cs typeface="Helvetica" charset="0"/>
              </a:rPr>
              <a:t>HAIL</a:t>
            </a:r>
          </a:p>
        </p:txBody>
      </p:sp>
      <p:sp>
        <p:nvSpPr>
          <p:cNvPr id="10" name="TextBox 9">
            <a:extLst>
              <a:ext uri="{FF2B5EF4-FFF2-40B4-BE49-F238E27FC236}">
                <a16:creationId xmlns:a16="http://schemas.microsoft.com/office/drawing/2014/main" id="{08E899FD-6B96-15CA-1EE3-81B0C7A17172}"/>
              </a:ext>
            </a:extLst>
          </p:cNvPr>
          <p:cNvSpPr txBox="1"/>
          <p:nvPr/>
        </p:nvSpPr>
        <p:spPr>
          <a:xfrm>
            <a:off x="3076245" y="4505316"/>
            <a:ext cx="721993" cy="400110"/>
          </a:xfrm>
          <a:prstGeom prst="rect">
            <a:avLst/>
          </a:prstGeom>
          <a:noFill/>
        </p:spPr>
        <p:txBody>
          <a:bodyPr wrap="none" rtlCol="0">
            <a:spAutoFit/>
          </a:bodyPr>
          <a:lstStyle/>
          <a:p>
            <a:r>
              <a:rPr lang="en-US" sz="2000" b="1">
                <a:latin typeface="Helvetica" charset="0"/>
                <a:ea typeface="Helvetica" charset="0"/>
                <a:cs typeface="Helvetica" charset="0"/>
              </a:rPr>
              <a:t>TOR</a:t>
            </a:r>
          </a:p>
        </p:txBody>
      </p:sp>
      <p:sp>
        <p:nvSpPr>
          <p:cNvPr id="11" name="TextBox 10">
            <a:extLst>
              <a:ext uri="{FF2B5EF4-FFF2-40B4-BE49-F238E27FC236}">
                <a16:creationId xmlns:a16="http://schemas.microsoft.com/office/drawing/2014/main" id="{377C9599-D440-E0C9-AF68-BCF8FEA1513A}"/>
              </a:ext>
            </a:extLst>
          </p:cNvPr>
          <p:cNvSpPr txBox="1"/>
          <p:nvPr/>
        </p:nvSpPr>
        <p:spPr>
          <a:xfrm>
            <a:off x="3825664" y="4505316"/>
            <a:ext cx="869149" cy="400110"/>
          </a:xfrm>
          <a:prstGeom prst="rect">
            <a:avLst/>
          </a:prstGeom>
          <a:noFill/>
        </p:spPr>
        <p:txBody>
          <a:bodyPr wrap="none" rtlCol="0">
            <a:spAutoFit/>
          </a:bodyPr>
          <a:lstStyle/>
          <a:p>
            <a:r>
              <a:rPr lang="en-US" sz="2000" b="1">
                <a:latin typeface="Helvetica" charset="0"/>
                <a:ea typeface="Helvetica" charset="0"/>
                <a:cs typeface="Helvetica" charset="0"/>
              </a:rPr>
              <a:t>WIND</a:t>
            </a:r>
          </a:p>
        </p:txBody>
      </p:sp>
      <p:sp>
        <p:nvSpPr>
          <p:cNvPr id="12" name="TextBox 11">
            <a:extLst>
              <a:ext uri="{FF2B5EF4-FFF2-40B4-BE49-F238E27FC236}">
                <a16:creationId xmlns:a16="http://schemas.microsoft.com/office/drawing/2014/main" id="{0A4F740F-CD08-7DD2-8E19-8436D52D7D98}"/>
              </a:ext>
            </a:extLst>
          </p:cNvPr>
          <p:cNvSpPr txBox="1"/>
          <p:nvPr/>
        </p:nvSpPr>
        <p:spPr>
          <a:xfrm>
            <a:off x="4694813" y="4505316"/>
            <a:ext cx="784189" cy="400110"/>
          </a:xfrm>
          <a:prstGeom prst="rect">
            <a:avLst/>
          </a:prstGeom>
          <a:noFill/>
        </p:spPr>
        <p:txBody>
          <a:bodyPr wrap="none" rtlCol="0">
            <a:spAutoFit/>
          </a:bodyPr>
          <a:lstStyle/>
          <a:p>
            <a:r>
              <a:rPr lang="en-US" sz="2000" b="1">
                <a:latin typeface="Helvetica" charset="0"/>
                <a:ea typeface="Helvetica" charset="0"/>
                <a:cs typeface="Helvetica" charset="0"/>
              </a:rPr>
              <a:t>HAIL</a:t>
            </a:r>
          </a:p>
        </p:txBody>
      </p:sp>
      <p:sp>
        <p:nvSpPr>
          <p:cNvPr id="13" name="TextBox 12">
            <a:extLst>
              <a:ext uri="{FF2B5EF4-FFF2-40B4-BE49-F238E27FC236}">
                <a16:creationId xmlns:a16="http://schemas.microsoft.com/office/drawing/2014/main" id="{AF1563C8-855D-8B9A-80E7-EDD59ECFB906}"/>
              </a:ext>
            </a:extLst>
          </p:cNvPr>
          <p:cNvSpPr txBox="1"/>
          <p:nvPr/>
        </p:nvSpPr>
        <p:spPr>
          <a:xfrm>
            <a:off x="5524816" y="4505316"/>
            <a:ext cx="721993" cy="400110"/>
          </a:xfrm>
          <a:prstGeom prst="rect">
            <a:avLst/>
          </a:prstGeom>
          <a:noFill/>
        </p:spPr>
        <p:txBody>
          <a:bodyPr wrap="none" rtlCol="0">
            <a:spAutoFit/>
          </a:bodyPr>
          <a:lstStyle/>
          <a:p>
            <a:r>
              <a:rPr lang="en-US" sz="2000" b="1">
                <a:latin typeface="Helvetica" charset="0"/>
                <a:ea typeface="Helvetica" charset="0"/>
                <a:cs typeface="Helvetica" charset="0"/>
              </a:rPr>
              <a:t>TOR</a:t>
            </a:r>
          </a:p>
        </p:txBody>
      </p:sp>
      <p:sp>
        <p:nvSpPr>
          <p:cNvPr id="14" name="TextBox 13">
            <a:extLst>
              <a:ext uri="{FF2B5EF4-FFF2-40B4-BE49-F238E27FC236}">
                <a16:creationId xmlns:a16="http://schemas.microsoft.com/office/drawing/2014/main" id="{2DA24F36-9216-F372-B57A-6DB0FCF3AA6B}"/>
              </a:ext>
            </a:extLst>
          </p:cNvPr>
          <p:cNvSpPr txBox="1"/>
          <p:nvPr/>
        </p:nvSpPr>
        <p:spPr>
          <a:xfrm>
            <a:off x="6274235" y="4505316"/>
            <a:ext cx="869149" cy="400110"/>
          </a:xfrm>
          <a:prstGeom prst="rect">
            <a:avLst/>
          </a:prstGeom>
          <a:noFill/>
        </p:spPr>
        <p:txBody>
          <a:bodyPr wrap="none" rtlCol="0">
            <a:spAutoFit/>
          </a:bodyPr>
          <a:lstStyle/>
          <a:p>
            <a:r>
              <a:rPr lang="en-US" sz="2000" b="1">
                <a:latin typeface="Helvetica" charset="0"/>
                <a:ea typeface="Helvetica" charset="0"/>
                <a:cs typeface="Helvetica" charset="0"/>
              </a:rPr>
              <a:t>WIND</a:t>
            </a:r>
          </a:p>
        </p:txBody>
      </p:sp>
      <p:sp>
        <p:nvSpPr>
          <p:cNvPr id="15" name="TextBox 14">
            <a:extLst>
              <a:ext uri="{FF2B5EF4-FFF2-40B4-BE49-F238E27FC236}">
                <a16:creationId xmlns:a16="http://schemas.microsoft.com/office/drawing/2014/main" id="{BB1D9314-0657-930B-17EF-65E44B441D35}"/>
              </a:ext>
            </a:extLst>
          </p:cNvPr>
          <p:cNvSpPr txBox="1"/>
          <p:nvPr/>
        </p:nvSpPr>
        <p:spPr>
          <a:xfrm>
            <a:off x="7142126" y="4492064"/>
            <a:ext cx="684803" cy="400110"/>
          </a:xfrm>
          <a:prstGeom prst="rect">
            <a:avLst/>
          </a:prstGeom>
          <a:noFill/>
        </p:spPr>
        <p:txBody>
          <a:bodyPr wrap="none" rtlCol="0">
            <a:spAutoFit/>
          </a:bodyPr>
          <a:lstStyle/>
          <a:p>
            <a:r>
              <a:rPr lang="en-US" sz="2000" b="1">
                <a:latin typeface="Helvetica" charset="0"/>
                <a:ea typeface="Helvetica" charset="0"/>
                <a:cs typeface="Helvetica" charset="0"/>
              </a:rPr>
              <a:t>ALL</a:t>
            </a:r>
          </a:p>
        </p:txBody>
      </p:sp>
      <p:pic>
        <p:nvPicPr>
          <p:cNvPr id="16" name="Picture 15">
            <a:extLst>
              <a:ext uri="{FF2B5EF4-FFF2-40B4-BE49-F238E27FC236}">
                <a16:creationId xmlns:a16="http://schemas.microsoft.com/office/drawing/2014/main" id="{97F706E5-2760-CEDF-4A26-E564600D5525}"/>
              </a:ext>
            </a:extLst>
          </p:cNvPr>
          <p:cNvPicPr>
            <a:picLocks noChangeAspect="1"/>
          </p:cNvPicPr>
          <p:nvPr/>
        </p:nvPicPr>
        <p:blipFill rotWithShape="1">
          <a:blip r:embed="rId3"/>
          <a:srcRect l="61772" t="7999" r="2032" b="79861"/>
          <a:stretch/>
        </p:blipFill>
        <p:spPr>
          <a:xfrm>
            <a:off x="8148165" y="1451236"/>
            <a:ext cx="3930671" cy="960659"/>
          </a:xfrm>
          <a:prstGeom prst="rect">
            <a:avLst/>
          </a:prstGeom>
        </p:spPr>
      </p:pic>
      <p:cxnSp>
        <p:nvCxnSpPr>
          <p:cNvPr id="18" name="Straight Arrow Connector 17">
            <a:extLst>
              <a:ext uri="{FF2B5EF4-FFF2-40B4-BE49-F238E27FC236}">
                <a16:creationId xmlns:a16="http://schemas.microsoft.com/office/drawing/2014/main" id="{16CB546F-E589-13A0-50D7-76ABD0494267}"/>
              </a:ext>
            </a:extLst>
          </p:cNvPr>
          <p:cNvCxnSpPr>
            <a:cxnSpLocks/>
          </p:cNvCxnSpPr>
          <p:nvPr/>
        </p:nvCxnSpPr>
        <p:spPr>
          <a:xfrm flipH="1">
            <a:off x="2362911" y="930140"/>
            <a:ext cx="23303" cy="3561924"/>
          </a:xfrm>
          <a:prstGeom prst="straightConnector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FF8CE43-EBB3-8F7A-9DA0-596CEA65E815}"/>
              </a:ext>
            </a:extLst>
          </p:cNvPr>
          <p:cNvCxnSpPr>
            <a:cxnSpLocks/>
          </p:cNvCxnSpPr>
          <p:nvPr/>
        </p:nvCxnSpPr>
        <p:spPr>
          <a:xfrm>
            <a:off x="4650592" y="930140"/>
            <a:ext cx="9971" cy="3561924"/>
          </a:xfrm>
          <a:prstGeom prst="straightConnector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485026B-25CE-A76F-7E17-BDBC7185C04E}"/>
              </a:ext>
            </a:extLst>
          </p:cNvPr>
          <p:cNvCxnSpPr>
            <a:cxnSpLocks/>
          </p:cNvCxnSpPr>
          <p:nvPr/>
        </p:nvCxnSpPr>
        <p:spPr>
          <a:xfrm>
            <a:off x="6985033" y="1451236"/>
            <a:ext cx="0" cy="3040828"/>
          </a:xfrm>
          <a:prstGeom prst="straightConnector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1E200D44-1C1F-23F5-A202-99D3ED858CE0}"/>
              </a:ext>
            </a:extLst>
          </p:cNvPr>
          <p:cNvSpPr/>
          <p:nvPr/>
        </p:nvSpPr>
        <p:spPr>
          <a:xfrm>
            <a:off x="5479002" y="991672"/>
            <a:ext cx="2274217" cy="517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99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bar chart&#10;&#10;Description automatically generated">
            <a:extLst>
              <a:ext uri="{FF2B5EF4-FFF2-40B4-BE49-F238E27FC236}">
                <a16:creationId xmlns:a16="http://schemas.microsoft.com/office/drawing/2014/main" id="{70858C20-EA26-9BFF-689A-758DDD2D2B4B}"/>
              </a:ext>
            </a:extLst>
          </p:cNvPr>
          <p:cNvPicPr>
            <a:picLocks noChangeAspect="1"/>
          </p:cNvPicPr>
          <p:nvPr/>
        </p:nvPicPr>
        <p:blipFill>
          <a:blip r:embed="rId2"/>
          <a:stretch>
            <a:fillRect/>
          </a:stretch>
        </p:blipFill>
        <p:spPr>
          <a:xfrm>
            <a:off x="1608902" y="767015"/>
            <a:ext cx="6063413" cy="4682777"/>
          </a:xfrm>
          <a:prstGeom prst="rect">
            <a:avLst/>
          </a:prstGeom>
        </p:spPr>
      </p:pic>
      <p:pic>
        <p:nvPicPr>
          <p:cNvPr id="11" name="Picture 10" descr="Chart, bar chart&#10;&#10;Description automatically generated">
            <a:extLst>
              <a:ext uri="{FF2B5EF4-FFF2-40B4-BE49-F238E27FC236}">
                <a16:creationId xmlns:a16="http://schemas.microsoft.com/office/drawing/2014/main" id="{802EE410-7519-654D-E4A9-4A62220FA6C6}"/>
              </a:ext>
            </a:extLst>
          </p:cNvPr>
          <p:cNvPicPr>
            <a:picLocks noChangeAspect="1"/>
          </p:cNvPicPr>
          <p:nvPr/>
        </p:nvPicPr>
        <p:blipFill>
          <a:blip r:embed="rId2"/>
          <a:stretch>
            <a:fillRect/>
          </a:stretch>
        </p:blipFill>
        <p:spPr>
          <a:xfrm>
            <a:off x="1683575" y="667215"/>
            <a:ext cx="6063413" cy="4682777"/>
          </a:xfrm>
          <a:prstGeom prst="rect">
            <a:avLst/>
          </a:prstGeom>
        </p:spPr>
      </p:pic>
      <p:sp>
        <p:nvSpPr>
          <p:cNvPr id="2" name="Title 1">
            <a:extLst>
              <a:ext uri="{FF2B5EF4-FFF2-40B4-BE49-F238E27FC236}">
                <a16:creationId xmlns:a16="http://schemas.microsoft.com/office/drawing/2014/main" id="{3ED6454C-A54A-8448-904A-864CC945E632}"/>
              </a:ext>
            </a:extLst>
          </p:cNvPr>
          <p:cNvSpPr>
            <a:spLocks noGrp="1"/>
          </p:cNvSpPr>
          <p:nvPr>
            <p:ph type="title"/>
          </p:nvPr>
        </p:nvSpPr>
        <p:spPr>
          <a:xfrm>
            <a:off x="538542" y="0"/>
            <a:ext cx="10852612" cy="631371"/>
          </a:xfrm>
        </p:spPr>
        <p:txBody>
          <a:bodyPr/>
          <a:lstStyle/>
          <a:p>
            <a:r>
              <a:rPr lang="en-US" sz="3200"/>
              <a:t>Area under the ROC curve, by day and hazard</a:t>
            </a:r>
          </a:p>
        </p:txBody>
      </p:sp>
      <p:sp>
        <p:nvSpPr>
          <p:cNvPr id="4" name="Slide Number Placeholder 3">
            <a:extLst>
              <a:ext uri="{FF2B5EF4-FFF2-40B4-BE49-F238E27FC236}">
                <a16:creationId xmlns:a16="http://schemas.microsoft.com/office/drawing/2014/main" id="{AF508A5E-28CB-1448-8CAF-E63AA7CAC98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06EE62-328D-2940-A825-51581F6CB60B}" type="slidenum">
              <a:rPr kumimoji="0" lang="en-US" sz="1200" b="0" i="0" u="none" strike="noStrike" kern="1200" cap="none" spc="0" normalizeH="0" baseline="0" noProof="0" smtClean="0">
                <a:ln>
                  <a:noFill/>
                </a:ln>
                <a:solidFill>
                  <a:prstClr val="white"/>
                </a:solidFill>
                <a:effectLst/>
                <a:uLnTx/>
                <a:uFillTx/>
                <a:latin typeface="Helvetic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Helvetica"/>
              <a:ea typeface="+mn-ea"/>
              <a:cs typeface="+mn-cs"/>
            </a:endParaRPr>
          </a:p>
        </p:txBody>
      </p:sp>
      <p:sp>
        <p:nvSpPr>
          <p:cNvPr id="17" name="TextBox 16">
            <a:extLst>
              <a:ext uri="{FF2B5EF4-FFF2-40B4-BE49-F238E27FC236}">
                <a16:creationId xmlns:a16="http://schemas.microsoft.com/office/drawing/2014/main" id="{4E515FE0-4927-D346-A3D1-C5F806DA118D}"/>
              </a:ext>
            </a:extLst>
          </p:cNvPr>
          <p:cNvSpPr txBox="1"/>
          <p:nvPr/>
        </p:nvSpPr>
        <p:spPr>
          <a:xfrm>
            <a:off x="350728" y="5649391"/>
            <a:ext cx="11490544"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Helvetica" charset="0"/>
                <a:ea typeface="Helvetica" charset="0"/>
                <a:cs typeface="Helvetica" charset="0"/>
              </a:rPr>
              <a:t>ROC area for hail forecasts is quite high even though BSS was low - suggests potential for further improvement with better calibration </a:t>
            </a:r>
            <a:endParaRPr kumimoji="0" lang="en-US" sz="2400" b="0" u="none" strike="noStrike" kern="1200" cap="none" spc="0" normalizeH="0" baseline="0" noProof="0" dirty="0">
              <a:ln>
                <a:noFill/>
              </a:ln>
              <a:effectLst/>
              <a:uLnTx/>
              <a:uFillTx/>
              <a:latin typeface="Helvetica" charset="0"/>
              <a:ea typeface="Helvetica" charset="0"/>
              <a:cs typeface="Helvetica" charset="0"/>
            </a:endParaRPr>
          </a:p>
        </p:txBody>
      </p:sp>
      <p:pic>
        <p:nvPicPr>
          <p:cNvPr id="5" name="Picture 4">
            <a:extLst>
              <a:ext uri="{FF2B5EF4-FFF2-40B4-BE49-F238E27FC236}">
                <a16:creationId xmlns:a16="http://schemas.microsoft.com/office/drawing/2014/main" id="{BE77085E-DB87-7854-080A-06E639AB8716}"/>
              </a:ext>
            </a:extLst>
          </p:cNvPr>
          <p:cNvPicPr>
            <a:picLocks noChangeAspect="1"/>
          </p:cNvPicPr>
          <p:nvPr/>
        </p:nvPicPr>
        <p:blipFill rotWithShape="1">
          <a:blip r:embed="rId3"/>
          <a:srcRect l="61772" t="7999" r="2032" b="79861"/>
          <a:stretch/>
        </p:blipFill>
        <p:spPr>
          <a:xfrm>
            <a:off x="8148165" y="1451236"/>
            <a:ext cx="3930671" cy="960659"/>
          </a:xfrm>
          <a:prstGeom prst="rect">
            <a:avLst/>
          </a:prstGeom>
        </p:spPr>
      </p:pic>
      <p:cxnSp>
        <p:nvCxnSpPr>
          <p:cNvPr id="8" name="Straight Arrow Connector 7">
            <a:extLst>
              <a:ext uri="{FF2B5EF4-FFF2-40B4-BE49-F238E27FC236}">
                <a16:creationId xmlns:a16="http://schemas.microsoft.com/office/drawing/2014/main" id="{3D418E2C-693D-8C6C-8F49-628A36960BBD}"/>
              </a:ext>
            </a:extLst>
          </p:cNvPr>
          <p:cNvCxnSpPr>
            <a:cxnSpLocks/>
          </p:cNvCxnSpPr>
          <p:nvPr/>
        </p:nvCxnSpPr>
        <p:spPr>
          <a:xfrm>
            <a:off x="2193204" y="964473"/>
            <a:ext cx="0" cy="3965551"/>
          </a:xfrm>
          <a:prstGeom prst="straightConnector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1AA0026-813E-FF82-11AD-C96004098986}"/>
              </a:ext>
            </a:extLst>
          </p:cNvPr>
          <p:cNvCxnSpPr>
            <a:cxnSpLocks/>
          </p:cNvCxnSpPr>
          <p:nvPr/>
        </p:nvCxnSpPr>
        <p:spPr>
          <a:xfrm>
            <a:off x="4467429" y="940409"/>
            <a:ext cx="0" cy="3989615"/>
          </a:xfrm>
          <a:prstGeom prst="straightConnector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90240DD-0C2B-95FD-A0DD-3D5DE54F436D}"/>
              </a:ext>
            </a:extLst>
          </p:cNvPr>
          <p:cNvCxnSpPr>
            <a:cxnSpLocks/>
          </p:cNvCxnSpPr>
          <p:nvPr/>
        </p:nvCxnSpPr>
        <p:spPr>
          <a:xfrm>
            <a:off x="6852038" y="940409"/>
            <a:ext cx="0" cy="3989615"/>
          </a:xfrm>
          <a:prstGeom prst="straightConnector1">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0F9BF86-4B83-1807-6DB8-849D98D2A4A5}"/>
              </a:ext>
            </a:extLst>
          </p:cNvPr>
          <p:cNvSpPr txBox="1"/>
          <p:nvPr/>
        </p:nvSpPr>
        <p:spPr>
          <a:xfrm>
            <a:off x="3071579" y="988537"/>
            <a:ext cx="693908" cy="307777"/>
          </a:xfrm>
          <a:prstGeom prst="rect">
            <a:avLst/>
          </a:prstGeom>
          <a:noFill/>
        </p:spPr>
        <p:txBody>
          <a:bodyPr wrap="none" rtlCol="0">
            <a:spAutoFit/>
          </a:bodyPr>
          <a:lstStyle/>
          <a:p>
            <a:r>
              <a:rPr lang="en-US" sz="1400" b="1" dirty="0">
                <a:latin typeface="Helvetica" charset="0"/>
                <a:ea typeface="Helvetica" charset="0"/>
                <a:cs typeface="Helvetica" charset="0"/>
              </a:rPr>
              <a:t>DAY 1</a:t>
            </a:r>
          </a:p>
        </p:txBody>
      </p:sp>
      <p:sp>
        <p:nvSpPr>
          <p:cNvPr id="14" name="TextBox 13">
            <a:extLst>
              <a:ext uri="{FF2B5EF4-FFF2-40B4-BE49-F238E27FC236}">
                <a16:creationId xmlns:a16="http://schemas.microsoft.com/office/drawing/2014/main" id="{678C077A-788D-C9B5-6026-C6349E83E323}"/>
              </a:ext>
            </a:extLst>
          </p:cNvPr>
          <p:cNvSpPr txBox="1"/>
          <p:nvPr/>
        </p:nvSpPr>
        <p:spPr>
          <a:xfrm>
            <a:off x="5500007" y="988537"/>
            <a:ext cx="693908" cy="307777"/>
          </a:xfrm>
          <a:prstGeom prst="rect">
            <a:avLst/>
          </a:prstGeom>
          <a:noFill/>
        </p:spPr>
        <p:txBody>
          <a:bodyPr wrap="none" rtlCol="0">
            <a:spAutoFit/>
          </a:bodyPr>
          <a:lstStyle/>
          <a:p>
            <a:r>
              <a:rPr lang="en-US" sz="1400" b="1">
                <a:latin typeface="Helvetica" charset="0"/>
                <a:ea typeface="Helvetica" charset="0"/>
                <a:cs typeface="Helvetica" charset="0"/>
              </a:rPr>
              <a:t>DAY 2</a:t>
            </a:r>
          </a:p>
        </p:txBody>
      </p:sp>
      <p:sp>
        <p:nvSpPr>
          <p:cNvPr id="16" name="TextBox 15">
            <a:extLst>
              <a:ext uri="{FF2B5EF4-FFF2-40B4-BE49-F238E27FC236}">
                <a16:creationId xmlns:a16="http://schemas.microsoft.com/office/drawing/2014/main" id="{D049F010-87D8-8D3A-6AEA-2571280B9E83}"/>
              </a:ext>
            </a:extLst>
          </p:cNvPr>
          <p:cNvSpPr txBox="1"/>
          <p:nvPr/>
        </p:nvSpPr>
        <p:spPr>
          <a:xfrm>
            <a:off x="6960746" y="988537"/>
            <a:ext cx="693908" cy="307777"/>
          </a:xfrm>
          <a:prstGeom prst="rect">
            <a:avLst/>
          </a:prstGeom>
          <a:noFill/>
        </p:spPr>
        <p:txBody>
          <a:bodyPr wrap="none" rtlCol="0">
            <a:spAutoFit/>
          </a:bodyPr>
          <a:lstStyle/>
          <a:p>
            <a:r>
              <a:rPr lang="en-US" sz="1400" b="1">
                <a:latin typeface="Helvetica" charset="0"/>
                <a:ea typeface="Helvetica" charset="0"/>
                <a:cs typeface="Helvetica" charset="0"/>
              </a:rPr>
              <a:t>DAY 3</a:t>
            </a:r>
          </a:p>
        </p:txBody>
      </p:sp>
    </p:spTree>
    <p:extLst>
      <p:ext uri="{BB962C8B-B14F-4D97-AF65-F5344CB8AC3E}">
        <p14:creationId xmlns:p14="http://schemas.microsoft.com/office/powerpoint/2010/main" val="3377451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6310</TotalTime>
  <Words>2425</Words>
  <Application>Microsoft Macintosh PowerPoint</Application>
  <PresentationFormat>Widescreen</PresentationFormat>
  <Paragraphs>264</Paragraphs>
  <Slides>40</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Calibri Light</vt:lpstr>
      <vt:lpstr>Helvetica</vt:lpstr>
      <vt:lpstr>inherit</vt:lpstr>
      <vt:lpstr>Lato</vt:lpstr>
      <vt:lpstr>Segoe UI</vt:lpstr>
      <vt:lpstr>Trebuchet MS</vt:lpstr>
      <vt:lpstr>Wingdings 2</vt:lpstr>
      <vt:lpstr>Office Theme</vt:lpstr>
      <vt:lpstr>Predictions of Severe Weather with Random Forests and the Global Ensemble Forecast System</vt:lpstr>
      <vt:lpstr>PowerPoint Presentation</vt:lpstr>
      <vt:lpstr>PowerPoint Presentation</vt:lpstr>
      <vt:lpstr>Random Forests</vt:lpstr>
      <vt:lpstr>Random Forest Configuration</vt:lpstr>
      <vt:lpstr>PowerPoint Presentation</vt:lpstr>
      <vt:lpstr>CSU-MLP forecast probabilities are issued at similar frequency to SPC on day 1; much more frequently on day 3</vt:lpstr>
      <vt:lpstr>Brier skill score, by day and hazard</vt:lpstr>
      <vt:lpstr>Area under the ROC curve, by day and hazard</vt:lpstr>
      <vt:lpstr>31 March 2023 outbreak</vt:lpstr>
      <vt:lpstr>Forecast skill and discrimination out to day 6</vt:lpstr>
      <vt:lpstr>The future: diagnosis of how environmental parameters are influencing the forecast</vt:lpstr>
      <vt:lpstr>The future: diagnosis of how environmental parameters are influencing the forecast</vt:lpstr>
      <vt:lpstr>The future: diagnosis of how environmental parameters are influencing the forecast</vt:lpstr>
      <vt:lpstr>Collaboration with forecasters has been key to the improvement of these ML-based systems!</vt:lpstr>
      <vt:lpstr>Summary </vt:lpstr>
      <vt:lpstr>Front Range Storms 5/9</vt:lpstr>
      <vt:lpstr>Front Range Storms 5/10?</vt:lpstr>
      <vt:lpstr>Summary </vt:lpstr>
      <vt:lpstr>Backup Slides</vt:lpstr>
      <vt:lpstr>First example case: 15-16 December 2021 outbreak</vt:lpstr>
      <vt:lpstr>15-16 December 2021 outbreak: home run for CSU-MLP</vt:lpstr>
      <vt:lpstr>Second example case: 28-29 December 2021</vt:lpstr>
      <vt:lpstr>28-29 December 2021: swing and a miss</vt:lpstr>
      <vt:lpstr>How do Hazardous Weather Testbed participants view this guidance?</vt:lpstr>
      <vt:lpstr>How do Hazardous Weather Testbed participants view this guidance?</vt:lpstr>
      <vt:lpstr>Are high impact days connected to higher probabilities at longer lead times?</vt:lpstr>
      <vt:lpstr>Can SPC exploit this information? Forecasters already do in some respects…</vt:lpstr>
      <vt:lpstr>4 April 2023 supposed-to-be outbreak</vt:lpstr>
      <vt:lpstr>These forecasts were demonstrated and evaluated during the Hazardous Weather Testbed Spring Forecasting Experiment</vt:lpstr>
      <vt:lpstr>Subjective evaluations by participants (1-10 scale)</vt:lpstr>
      <vt:lpstr>Brier skill score comparison: day 2 wind</vt:lpstr>
      <vt:lpstr>Brier skill score comparison: day 3 severe</vt:lpstr>
      <vt:lpstr>Example Forecasts</vt:lpstr>
      <vt:lpstr>PowerPoint Presentation</vt:lpstr>
      <vt:lpstr>Still Learning…</vt:lpstr>
      <vt:lpstr>Still Learning…</vt:lpstr>
      <vt:lpstr>Summary and Next Steps</vt:lpstr>
      <vt:lpstr>Summary and Next Steps</vt:lpstr>
      <vt:lpstr>Summary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Probabilistic Predictions of Severe Weather with Machine Learning</dc:title>
  <dc:creator>Hill,Aaron</dc:creator>
  <cp:lastModifiedBy>Hill,Aaron</cp:lastModifiedBy>
  <cp:revision>83</cp:revision>
  <dcterms:created xsi:type="dcterms:W3CDTF">2022-03-25T19:22:17Z</dcterms:created>
  <dcterms:modified xsi:type="dcterms:W3CDTF">2023-05-10T06:40:56Z</dcterms:modified>
</cp:coreProperties>
</file>