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2" r:id="rId6"/>
    <p:sldId id="265" r:id="rId7"/>
    <p:sldId id="261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D075A-87E7-4DF9-9F45-F0C36885AF2B}" v="599" dt="2023-05-04T13:45:43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D05A2-B2CF-4D4A-AE39-9E0F35E385A9}" type="doc">
      <dgm:prSet loTypeId="urn:microsoft.com/office/officeart/2011/layout/Tab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fi-FI"/>
        </a:p>
      </dgm:t>
    </dgm:pt>
    <dgm:pt modelId="{942E98DE-D288-4FD8-85F6-72FFACC3C73B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SEVERE WEATHER 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EARLY SIGNALS</a:t>
          </a:r>
        </a:p>
      </dgm:t>
    </dgm:pt>
    <dgm:pt modelId="{44C875C0-F75E-4C42-A2A1-FA153DAF8CA5}" type="parTrans" cxnId="{C21C3490-1816-43DE-991F-93CA27704D66}">
      <dgm:prSet/>
      <dgm:spPr/>
      <dgm:t>
        <a:bodyPr/>
        <a:lstStyle/>
        <a:p>
          <a:endParaRPr lang="fi-FI"/>
        </a:p>
      </dgm:t>
    </dgm:pt>
    <dgm:pt modelId="{100B4ACC-7C00-4F0F-9EAE-422A73B456BD}" type="sibTrans" cxnId="{C21C3490-1816-43DE-991F-93CA27704D66}">
      <dgm:prSet/>
      <dgm:spPr/>
      <dgm:t>
        <a:bodyPr/>
        <a:lstStyle/>
        <a:p>
          <a:endParaRPr lang="fi-FI"/>
        </a:p>
      </dgm:t>
    </dgm:pt>
    <dgm:pt modelId="{C42FD16F-CC63-4F0B-87B5-6BC3216FB625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WEATHER WARNINGS</a:t>
          </a:r>
        </a:p>
      </dgm:t>
    </dgm:pt>
    <dgm:pt modelId="{B1134149-7C03-438F-A720-0AE59382267F}" type="parTrans" cxnId="{8C5D78C1-DBC7-4C88-802C-C72331CF7709}">
      <dgm:prSet/>
      <dgm:spPr/>
      <dgm:t>
        <a:bodyPr/>
        <a:lstStyle/>
        <a:p>
          <a:endParaRPr lang="fi-FI"/>
        </a:p>
      </dgm:t>
    </dgm:pt>
    <dgm:pt modelId="{75F8929B-39F2-47C3-A388-D7BA6BAF40EE}" type="sibTrans" cxnId="{8C5D78C1-DBC7-4C88-802C-C72331CF7709}">
      <dgm:prSet/>
      <dgm:spPr/>
      <dgm:t>
        <a:bodyPr/>
        <a:lstStyle/>
        <a:p>
          <a:endParaRPr lang="fi-FI"/>
        </a:p>
      </dgm:t>
    </dgm:pt>
    <dgm:pt modelId="{02C16500-DD99-44A3-B942-63B22658AC8F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SEVERE WEATHER 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OUTLOOK</a:t>
          </a:r>
        </a:p>
      </dgm:t>
    </dgm:pt>
    <dgm:pt modelId="{E7D96D7B-4056-4ED7-B711-1F1397B0F21D}" type="parTrans" cxnId="{DDA12A63-3CB4-4077-8B8B-28ED017EBAF7}">
      <dgm:prSet/>
      <dgm:spPr/>
      <dgm:t>
        <a:bodyPr/>
        <a:lstStyle/>
        <a:p>
          <a:endParaRPr lang="fi-FI"/>
        </a:p>
      </dgm:t>
    </dgm:pt>
    <dgm:pt modelId="{F0DA9A23-D5E5-4CEB-85AC-161C0ABB0F88}" type="sibTrans" cxnId="{DDA12A63-3CB4-4077-8B8B-28ED017EBAF7}">
      <dgm:prSet/>
      <dgm:spPr/>
      <dgm:t>
        <a:bodyPr/>
        <a:lstStyle/>
        <a:p>
          <a:endParaRPr lang="fi-FI"/>
        </a:p>
      </dgm:t>
    </dgm:pt>
    <dgm:pt modelId="{7C1D55F6-D3B2-4CAB-A7D6-8AC25C9081E8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ML-BASED 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IMPACT FCST</a:t>
          </a:r>
        </a:p>
      </dgm:t>
    </dgm:pt>
    <dgm:pt modelId="{01E3DB4F-8B84-491E-9559-833BDFEAEB53}" type="parTrans" cxnId="{8DFF90A8-AC0A-49BC-B59A-51CDD022936B}">
      <dgm:prSet/>
      <dgm:spPr/>
      <dgm:t>
        <a:bodyPr/>
        <a:lstStyle/>
        <a:p>
          <a:endParaRPr lang="fi-FI"/>
        </a:p>
      </dgm:t>
    </dgm:pt>
    <dgm:pt modelId="{96835CE6-3FAF-434F-8F86-8A946B5D3D7C}" type="sibTrans" cxnId="{8DFF90A8-AC0A-49BC-B59A-51CDD022936B}">
      <dgm:prSet/>
      <dgm:spPr/>
      <dgm:t>
        <a:bodyPr/>
        <a:lstStyle/>
        <a:p>
          <a:endParaRPr lang="fi-FI"/>
        </a:p>
      </dgm:t>
    </dgm:pt>
    <dgm:pt modelId="{65BE2BAB-D608-47AF-99A8-33CF24F095E1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TAMIR SVR T-STORM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NOWCASTING 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PRODUCT</a:t>
          </a:r>
        </a:p>
      </dgm:t>
    </dgm:pt>
    <dgm:pt modelId="{553F3243-0493-496A-80DB-65E2DF7EE4B3}" type="parTrans" cxnId="{FDAE61CF-2CB9-4B1C-A7F9-2BB3BC3EBBF8}">
      <dgm:prSet/>
      <dgm:spPr/>
      <dgm:t>
        <a:bodyPr/>
        <a:lstStyle/>
        <a:p>
          <a:endParaRPr lang="fi-FI"/>
        </a:p>
      </dgm:t>
    </dgm:pt>
    <dgm:pt modelId="{BA4F9BF1-E5EF-431F-A3A3-C6EBC0236457}" type="sibTrans" cxnId="{FDAE61CF-2CB9-4B1C-A7F9-2BB3BC3EBBF8}">
      <dgm:prSet/>
      <dgm:spPr/>
      <dgm:t>
        <a:bodyPr/>
        <a:lstStyle/>
        <a:p>
          <a:endParaRPr lang="fi-FI"/>
        </a:p>
      </dgm:t>
    </dgm:pt>
    <dgm:pt modelId="{21F2C923-6C1F-444C-B7A9-887CB1D730AF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OBS-IMPACT 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DATA COMBOS</a:t>
          </a:r>
        </a:p>
      </dgm:t>
    </dgm:pt>
    <dgm:pt modelId="{90110ECC-1644-4ABC-92F5-0B99368989B8}" type="parTrans" cxnId="{1939657D-23A3-4451-B7C8-FED9F0555CAA}">
      <dgm:prSet/>
      <dgm:spPr/>
      <dgm:t>
        <a:bodyPr/>
        <a:lstStyle/>
        <a:p>
          <a:endParaRPr lang="fi-FI"/>
        </a:p>
      </dgm:t>
    </dgm:pt>
    <dgm:pt modelId="{F0B97CF7-FD6A-48BE-A889-5F65702E9F51}" type="sibTrans" cxnId="{1939657D-23A3-4451-B7C8-FED9F0555CAA}">
      <dgm:prSet/>
      <dgm:spPr/>
      <dgm:t>
        <a:bodyPr/>
        <a:lstStyle/>
        <a:p>
          <a:endParaRPr lang="fi-FI"/>
        </a:p>
      </dgm:t>
    </dgm:pt>
    <dgm:pt modelId="{9C8E65C7-DCE4-4A40-8D43-6F69F56B9C9C}">
      <dgm:prSet phldrT="[Text]" custT="1"/>
      <dgm:spPr/>
      <dgm:t>
        <a:bodyPr/>
        <a:lstStyle/>
        <a:p>
          <a:pPr algn="r"/>
          <a:r>
            <a:rPr lang="fi-FI" sz="1200">
              <a:latin typeface="Tenorite" panose="00000500000000000000" pitchFamily="2" charset="0"/>
            </a:rPr>
            <a:t>POSTPROCESSED </a:t>
          </a:r>
          <a:br>
            <a:rPr lang="fi-FI" sz="1200">
              <a:latin typeface="Tenorite" panose="00000500000000000000" pitchFamily="2" charset="0"/>
            </a:rPr>
          </a:br>
          <a:r>
            <a:rPr lang="fi-FI" sz="1200">
              <a:latin typeface="Tenorite" panose="00000500000000000000" pitchFamily="2" charset="0"/>
            </a:rPr>
            <a:t>FCST PARAMETERS</a:t>
          </a:r>
        </a:p>
      </dgm:t>
    </dgm:pt>
    <dgm:pt modelId="{0E07E2DF-86BC-4B30-9BE2-E102762094B3}" type="parTrans" cxnId="{7760EA9D-4C7F-46C2-A601-19CCC654E14D}">
      <dgm:prSet/>
      <dgm:spPr/>
      <dgm:t>
        <a:bodyPr/>
        <a:lstStyle/>
        <a:p>
          <a:endParaRPr lang="fi-FI"/>
        </a:p>
      </dgm:t>
    </dgm:pt>
    <dgm:pt modelId="{107F81DE-6845-418C-9131-EC15D6898F91}" type="sibTrans" cxnId="{7760EA9D-4C7F-46C2-A601-19CCC654E14D}">
      <dgm:prSet/>
      <dgm:spPr/>
      <dgm:t>
        <a:bodyPr/>
        <a:lstStyle/>
        <a:p>
          <a:endParaRPr lang="fi-FI"/>
        </a:p>
      </dgm:t>
    </dgm:pt>
    <dgm:pt modelId="{6460F80F-72FA-44B6-B366-15B4E22F1966}" type="pres">
      <dgm:prSet presAssocID="{533D05A2-B2CF-4D4A-AE39-9E0F35E385A9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EFB68FB2-9D97-41A9-ABBA-A6156AE54AB3}" type="pres">
      <dgm:prSet presAssocID="{942E98DE-D288-4FD8-85F6-72FFACC3C73B}" presName="composite" presStyleCnt="0"/>
      <dgm:spPr/>
    </dgm:pt>
    <dgm:pt modelId="{0FCAE3F9-2D28-4A59-91F6-700FA83A92CE}" type="pres">
      <dgm:prSet presAssocID="{942E98DE-D288-4FD8-85F6-72FFACC3C73B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29DE91FA-9469-4AF2-9589-45717BDAB8BC}" type="pres">
      <dgm:prSet presAssocID="{942E98DE-D288-4FD8-85F6-72FFACC3C73B}" presName="Parent" presStyleLbl="alignNode1" presStyleIdx="0" presStyleCnt="7">
        <dgm:presLayoutVars>
          <dgm:chMax val="3"/>
          <dgm:chPref val="3"/>
          <dgm:bulletEnabled val="1"/>
        </dgm:presLayoutVars>
      </dgm:prSet>
      <dgm:spPr/>
    </dgm:pt>
    <dgm:pt modelId="{B88C1718-84B9-428E-A383-427D97CDF05A}" type="pres">
      <dgm:prSet presAssocID="{942E98DE-D288-4FD8-85F6-72FFACC3C73B}" presName="Accent" presStyleLbl="parChTrans1D1" presStyleIdx="0" presStyleCnt="7"/>
      <dgm:spPr/>
    </dgm:pt>
    <dgm:pt modelId="{56B785B5-64F4-411C-A432-9444AA7EF2B1}" type="pres">
      <dgm:prSet presAssocID="{100B4ACC-7C00-4F0F-9EAE-422A73B456BD}" presName="sibTrans" presStyleCnt="0"/>
      <dgm:spPr/>
    </dgm:pt>
    <dgm:pt modelId="{B258EBDC-696D-4694-AF20-42FE685401A2}" type="pres">
      <dgm:prSet presAssocID="{C42FD16F-CC63-4F0B-87B5-6BC3216FB625}" presName="composite" presStyleCnt="0"/>
      <dgm:spPr/>
    </dgm:pt>
    <dgm:pt modelId="{EC45ED5C-4014-4FDA-B87B-6364031CBB55}" type="pres">
      <dgm:prSet presAssocID="{C42FD16F-CC63-4F0B-87B5-6BC3216FB625}" presName="First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B7A525E8-C881-417E-9ED0-EE42C2DF47E1}" type="pres">
      <dgm:prSet presAssocID="{C42FD16F-CC63-4F0B-87B5-6BC3216FB625}" presName="Parent" presStyleLbl="alignNode1" presStyleIdx="1" presStyleCnt="7">
        <dgm:presLayoutVars>
          <dgm:chMax val="3"/>
          <dgm:chPref val="3"/>
          <dgm:bulletEnabled val="1"/>
        </dgm:presLayoutVars>
      </dgm:prSet>
      <dgm:spPr/>
    </dgm:pt>
    <dgm:pt modelId="{0C438561-39BC-457D-9213-423D279FBE6E}" type="pres">
      <dgm:prSet presAssocID="{C42FD16F-CC63-4F0B-87B5-6BC3216FB625}" presName="Accent" presStyleLbl="parChTrans1D1" presStyleIdx="1" presStyleCnt="7"/>
      <dgm:spPr/>
    </dgm:pt>
    <dgm:pt modelId="{EDC17F0D-AB1A-4F07-8C99-5B37BBEA2CD1}" type="pres">
      <dgm:prSet presAssocID="{75F8929B-39F2-47C3-A388-D7BA6BAF40EE}" presName="sibTrans" presStyleCnt="0"/>
      <dgm:spPr/>
    </dgm:pt>
    <dgm:pt modelId="{33B90D4B-50B3-45DD-8B31-99180E17D1FD}" type="pres">
      <dgm:prSet presAssocID="{02C16500-DD99-44A3-B942-63B22658AC8F}" presName="composite" presStyleCnt="0"/>
      <dgm:spPr/>
    </dgm:pt>
    <dgm:pt modelId="{C1047738-1B29-4549-8665-67F43F62F07E}" type="pres">
      <dgm:prSet presAssocID="{02C16500-DD99-44A3-B942-63B22658AC8F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528D984F-2F31-4A0D-96B2-13E81F01EBCB}" type="pres">
      <dgm:prSet presAssocID="{02C16500-DD99-44A3-B942-63B22658AC8F}" presName="Parent" presStyleLbl="alignNode1" presStyleIdx="2" presStyleCnt="7">
        <dgm:presLayoutVars>
          <dgm:chMax val="3"/>
          <dgm:chPref val="3"/>
          <dgm:bulletEnabled val="1"/>
        </dgm:presLayoutVars>
      </dgm:prSet>
      <dgm:spPr/>
    </dgm:pt>
    <dgm:pt modelId="{4A6CE547-4A05-49BE-A253-81C167CC7EC9}" type="pres">
      <dgm:prSet presAssocID="{02C16500-DD99-44A3-B942-63B22658AC8F}" presName="Accent" presStyleLbl="parChTrans1D1" presStyleIdx="2" presStyleCnt="7"/>
      <dgm:spPr/>
    </dgm:pt>
    <dgm:pt modelId="{49EB40E7-E98F-4609-9E37-E1F473B8AB65}" type="pres">
      <dgm:prSet presAssocID="{F0DA9A23-D5E5-4CEB-85AC-161C0ABB0F88}" presName="sibTrans" presStyleCnt="0"/>
      <dgm:spPr/>
    </dgm:pt>
    <dgm:pt modelId="{FA35E5F7-39A0-42F6-9C6B-265404537879}" type="pres">
      <dgm:prSet presAssocID="{9C8E65C7-DCE4-4A40-8D43-6F69F56B9C9C}" presName="composite" presStyleCnt="0"/>
      <dgm:spPr/>
    </dgm:pt>
    <dgm:pt modelId="{BB7D76A6-00C6-4A80-8BF6-E1C72D917EB4}" type="pres">
      <dgm:prSet presAssocID="{9C8E65C7-DCE4-4A40-8D43-6F69F56B9C9C}" presName="First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D6A1F95F-B11A-4EB4-BB41-546FA13C6707}" type="pres">
      <dgm:prSet presAssocID="{9C8E65C7-DCE4-4A40-8D43-6F69F56B9C9C}" presName="Parent" presStyleLbl="alignNode1" presStyleIdx="3" presStyleCnt="7">
        <dgm:presLayoutVars>
          <dgm:chMax val="3"/>
          <dgm:chPref val="3"/>
          <dgm:bulletEnabled val="1"/>
        </dgm:presLayoutVars>
      </dgm:prSet>
      <dgm:spPr/>
    </dgm:pt>
    <dgm:pt modelId="{4A122015-6E7A-409F-A918-6C490438A9C8}" type="pres">
      <dgm:prSet presAssocID="{9C8E65C7-DCE4-4A40-8D43-6F69F56B9C9C}" presName="Accent" presStyleLbl="parChTrans1D1" presStyleIdx="3" presStyleCnt="7"/>
      <dgm:spPr/>
    </dgm:pt>
    <dgm:pt modelId="{8320F1C0-B890-49DA-9C4D-167387A0FCCC}" type="pres">
      <dgm:prSet presAssocID="{107F81DE-6845-418C-9131-EC15D6898F91}" presName="sibTrans" presStyleCnt="0"/>
      <dgm:spPr/>
    </dgm:pt>
    <dgm:pt modelId="{6A517733-C875-4BE1-B893-C20FC8DD9C0F}" type="pres">
      <dgm:prSet presAssocID="{7C1D55F6-D3B2-4CAB-A7D6-8AC25C9081E8}" presName="composite" presStyleCnt="0"/>
      <dgm:spPr/>
    </dgm:pt>
    <dgm:pt modelId="{E429EF18-8037-49F2-9AF6-A3AC78FE10EF}" type="pres">
      <dgm:prSet presAssocID="{7C1D55F6-D3B2-4CAB-A7D6-8AC25C9081E8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0DA67E80-9933-4887-95E3-FC832D557E89}" type="pres">
      <dgm:prSet presAssocID="{7C1D55F6-D3B2-4CAB-A7D6-8AC25C9081E8}" presName="Parent" presStyleLbl="alignNode1" presStyleIdx="4" presStyleCnt="7">
        <dgm:presLayoutVars>
          <dgm:chMax val="3"/>
          <dgm:chPref val="3"/>
          <dgm:bulletEnabled val="1"/>
        </dgm:presLayoutVars>
      </dgm:prSet>
      <dgm:spPr/>
    </dgm:pt>
    <dgm:pt modelId="{83544427-E775-4AA5-ABD3-6C89079D943F}" type="pres">
      <dgm:prSet presAssocID="{7C1D55F6-D3B2-4CAB-A7D6-8AC25C9081E8}" presName="Accent" presStyleLbl="parChTrans1D1" presStyleIdx="4" presStyleCnt="7"/>
      <dgm:spPr/>
    </dgm:pt>
    <dgm:pt modelId="{4D6A6F57-F144-4589-BFB3-E05C2A56FC1F}" type="pres">
      <dgm:prSet presAssocID="{96835CE6-3FAF-434F-8F86-8A946B5D3D7C}" presName="sibTrans" presStyleCnt="0"/>
      <dgm:spPr/>
    </dgm:pt>
    <dgm:pt modelId="{6896FD66-7EBE-4D18-A825-CC419AAF8EEE}" type="pres">
      <dgm:prSet presAssocID="{65BE2BAB-D608-47AF-99A8-33CF24F095E1}" presName="composite" presStyleCnt="0"/>
      <dgm:spPr/>
    </dgm:pt>
    <dgm:pt modelId="{846AE26A-9134-45B2-836F-83965896BE63}" type="pres">
      <dgm:prSet presAssocID="{65BE2BAB-D608-47AF-99A8-33CF24F095E1}" presName="FirstChild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D28090AC-42E9-43E6-805A-D031CB17AB62}" type="pres">
      <dgm:prSet presAssocID="{65BE2BAB-D608-47AF-99A8-33CF24F095E1}" presName="Parent" presStyleLbl="alignNode1" presStyleIdx="5" presStyleCnt="7">
        <dgm:presLayoutVars>
          <dgm:chMax val="3"/>
          <dgm:chPref val="3"/>
          <dgm:bulletEnabled val="1"/>
        </dgm:presLayoutVars>
      </dgm:prSet>
      <dgm:spPr/>
    </dgm:pt>
    <dgm:pt modelId="{52C8E155-48FD-4AAF-8951-5B0D666D2508}" type="pres">
      <dgm:prSet presAssocID="{65BE2BAB-D608-47AF-99A8-33CF24F095E1}" presName="Accent" presStyleLbl="parChTrans1D1" presStyleIdx="5" presStyleCnt="7"/>
      <dgm:spPr/>
    </dgm:pt>
    <dgm:pt modelId="{D454DF8A-9009-40E3-B020-F64E83C14B97}" type="pres">
      <dgm:prSet presAssocID="{BA4F9BF1-E5EF-431F-A3A3-C6EBC0236457}" presName="sibTrans" presStyleCnt="0"/>
      <dgm:spPr/>
    </dgm:pt>
    <dgm:pt modelId="{90D1D167-BF97-4672-9E5A-AE67E4EB9AF5}" type="pres">
      <dgm:prSet presAssocID="{21F2C923-6C1F-444C-B7A9-887CB1D730AF}" presName="composite" presStyleCnt="0"/>
      <dgm:spPr/>
    </dgm:pt>
    <dgm:pt modelId="{FC05E3B4-D2B9-4408-BCC9-1274A01E7532}" type="pres">
      <dgm:prSet presAssocID="{21F2C923-6C1F-444C-B7A9-887CB1D730AF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4993F5E3-85BB-4AC9-A656-7F2EC176FAEC}" type="pres">
      <dgm:prSet presAssocID="{21F2C923-6C1F-444C-B7A9-887CB1D730AF}" presName="Parent" presStyleLbl="alignNode1" presStyleIdx="6" presStyleCnt="7">
        <dgm:presLayoutVars>
          <dgm:chMax val="3"/>
          <dgm:chPref val="3"/>
          <dgm:bulletEnabled val="1"/>
        </dgm:presLayoutVars>
      </dgm:prSet>
      <dgm:spPr/>
    </dgm:pt>
    <dgm:pt modelId="{C740EC6F-516F-4034-B427-C69204F5909A}" type="pres">
      <dgm:prSet presAssocID="{21F2C923-6C1F-444C-B7A9-887CB1D730AF}" presName="Accent" presStyleLbl="parChTrans1D1" presStyleIdx="6" presStyleCnt="7"/>
      <dgm:spPr/>
    </dgm:pt>
  </dgm:ptLst>
  <dgm:cxnLst>
    <dgm:cxn modelId="{D7A06D1B-EFFB-44B6-BCE0-9A028045AE6B}" type="presOf" srcId="{C42FD16F-CC63-4F0B-87B5-6BC3216FB625}" destId="{B7A525E8-C881-417E-9ED0-EE42C2DF47E1}" srcOrd="0" destOrd="0" presId="urn:microsoft.com/office/officeart/2011/layout/TabList"/>
    <dgm:cxn modelId="{D8F37223-5F8D-484F-BE9A-4D9B81330F58}" type="presOf" srcId="{21F2C923-6C1F-444C-B7A9-887CB1D730AF}" destId="{4993F5E3-85BB-4AC9-A656-7F2EC176FAEC}" srcOrd="0" destOrd="0" presId="urn:microsoft.com/office/officeart/2011/layout/TabList"/>
    <dgm:cxn modelId="{FA48C25D-2CAE-483F-8708-A2A3081E5BEC}" type="presOf" srcId="{02C16500-DD99-44A3-B942-63B22658AC8F}" destId="{528D984F-2F31-4A0D-96B2-13E81F01EBCB}" srcOrd="0" destOrd="0" presId="urn:microsoft.com/office/officeart/2011/layout/TabList"/>
    <dgm:cxn modelId="{DDA12A63-3CB4-4077-8B8B-28ED017EBAF7}" srcId="{533D05A2-B2CF-4D4A-AE39-9E0F35E385A9}" destId="{02C16500-DD99-44A3-B942-63B22658AC8F}" srcOrd="2" destOrd="0" parTransId="{E7D96D7B-4056-4ED7-B711-1F1397B0F21D}" sibTransId="{F0DA9A23-D5E5-4CEB-85AC-161C0ABB0F88}"/>
    <dgm:cxn modelId="{B7892357-8A01-49B3-8446-C9D2C631EA80}" type="presOf" srcId="{65BE2BAB-D608-47AF-99A8-33CF24F095E1}" destId="{D28090AC-42E9-43E6-805A-D031CB17AB62}" srcOrd="0" destOrd="0" presId="urn:microsoft.com/office/officeart/2011/layout/TabList"/>
    <dgm:cxn modelId="{1939657D-23A3-4451-B7C8-FED9F0555CAA}" srcId="{533D05A2-B2CF-4D4A-AE39-9E0F35E385A9}" destId="{21F2C923-6C1F-444C-B7A9-887CB1D730AF}" srcOrd="6" destOrd="0" parTransId="{90110ECC-1644-4ABC-92F5-0B99368989B8}" sibTransId="{F0B97CF7-FD6A-48BE-A889-5F65702E9F51}"/>
    <dgm:cxn modelId="{DCA2807E-C8F0-4E62-B043-D3D06BF40BC3}" type="presOf" srcId="{9C8E65C7-DCE4-4A40-8D43-6F69F56B9C9C}" destId="{D6A1F95F-B11A-4EB4-BB41-546FA13C6707}" srcOrd="0" destOrd="0" presId="urn:microsoft.com/office/officeart/2011/layout/TabList"/>
    <dgm:cxn modelId="{C21C3490-1816-43DE-991F-93CA27704D66}" srcId="{533D05A2-B2CF-4D4A-AE39-9E0F35E385A9}" destId="{942E98DE-D288-4FD8-85F6-72FFACC3C73B}" srcOrd="0" destOrd="0" parTransId="{44C875C0-F75E-4C42-A2A1-FA153DAF8CA5}" sibTransId="{100B4ACC-7C00-4F0F-9EAE-422A73B456BD}"/>
    <dgm:cxn modelId="{B482689A-AF2E-40B8-9D8F-091D0621238B}" type="presOf" srcId="{7C1D55F6-D3B2-4CAB-A7D6-8AC25C9081E8}" destId="{0DA67E80-9933-4887-95E3-FC832D557E89}" srcOrd="0" destOrd="0" presId="urn:microsoft.com/office/officeart/2011/layout/TabList"/>
    <dgm:cxn modelId="{7760EA9D-4C7F-46C2-A601-19CCC654E14D}" srcId="{533D05A2-B2CF-4D4A-AE39-9E0F35E385A9}" destId="{9C8E65C7-DCE4-4A40-8D43-6F69F56B9C9C}" srcOrd="3" destOrd="0" parTransId="{0E07E2DF-86BC-4B30-9BE2-E102762094B3}" sibTransId="{107F81DE-6845-418C-9131-EC15D6898F91}"/>
    <dgm:cxn modelId="{1B16E49E-622C-48AF-8B0F-0CAB0655952A}" type="presOf" srcId="{533D05A2-B2CF-4D4A-AE39-9E0F35E385A9}" destId="{6460F80F-72FA-44B6-B366-15B4E22F1966}" srcOrd="0" destOrd="0" presId="urn:microsoft.com/office/officeart/2011/layout/TabList"/>
    <dgm:cxn modelId="{8DFF90A8-AC0A-49BC-B59A-51CDD022936B}" srcId="{533D05A2-B2CF-4D4A-AE39-9E0F35E385A9}" destId="{7C1D55F6-D3B2-4CAB-A7D6-8AC25C9081E8}" srcOrd="4" destOrd="0" parTransId="{01E3DB4F-8B84-491E-9559-833BDFEAEB53}" sibTransId="{96835CE6-3FAF-434F-8F86-8A946B5D3D7C}"/>
    <dgm:cxn modelId="{18611BB4-3761-44BA-B4DD-BD1BE398F4D5}" type="presOf" srcId="{942E98DE-D288-4FD8-85F6-72FFACC3C73B}" destId="{29DE91FA-9469-4AF2-9589-45717BDAB8BC}" srcOrd="0" destOrd="0" presId="urn:microsoft.com/office/officeart/2011/layout/TabList"/>
    <dgm:cxn modelId="{8C5D78C1-DBC7-4C88-802C-C72331CF7709}" srcId="{533D05A2-B2CF-4D4A-AE39-9E0F35E385A9}" destId="{C42FD16F-CC63-4F0B-87B5-6BC3216FB625}" srcOrd="1" destOrd="0" parTransId="{B1134149-7C03-438F-A720-0AE59382267F}" sibTransId="{75F8929B-39F2-47C3-A388-D7BA6BAF40EE}"/>
    <dgm:cxn modelId="{FDAE61CF-2CB9-4B1C-A7F9-2BB3BC3EBBF8}" srcId="{533D05A2-B2CF-4D4A-AE39-9E0F35E385A9}" destId="{65BE2BAB-D608-47AF-99A8-33CF24F095E1}" srcOrd="5" destOrd="0" parTransId="{553F3243-0493-496A-80DB-65E2DF7EE4B3}" sibTransId="{BA4F9BF1-E5EF-431F-A3A3-C6EBC0236457}"/>
    <dgm:cxn modelId="{A6F83B52-8392-4DF5-AA35-C816AEC30D2E}" type="presParOf" srcId="{6460F80F-72FA-44B6-B366-15B4E22F1966}" destId="{EFB68FB2-9D97-41A9-ABBA-A6156AE54AB3}" srcOrd="0" destOrd="0" presId="urn:microsoft.com/office/officeart/2011/layout/TabList"/>
    <dgm:cxn modelId="{E7348547-1B69-4A22-9A85-94AC344559FD}" type="presParOf" srcId="{EFB68FB2-9D97-41A9-ABBA-A6156AE54AB3}" destId="{0FCAE3F9-2D28-4A59-91F6-700FA83A92CE}" srcOrd="0" destOrd="0" presId="urn:microsoft.com/office/officeart/2011/layout/TabList"/>
    <dgm:cxn modelId="{556DD5F3-9C80-467B-9108-80A40BFF4C7E}" type="presParOf" srcId="{EFB68FB2-9D97-41A9-ABBA-A6156AE54AB3}" destId="{29DE91FA-9469-4AF2-9589-45717BDAB8BC}" srcOrd="1" destOrd="0" presId="urn:microsoft.com/office/officeart/2011/layout/TabList"/>
    <dgm:cxn modelId="{9DAC9E14-C9F7-444A-9F2B-0E0A9307867E}" type="presParOf" srcId="{EFB68FB2-9D97-41A9-ABBA-A6156AE54AB3}" destId="{B88C1718-84B9-428E-A383-427D97CDF05A}" srcOrd="2" destOrd="0" presId="urn:microsoft.com/office/officeart/2011/layout/TabList"/>
    <dgm:cxn modelId="{79E32FD9-B969-473D-B20E-B79536953E4F}" type="presParOf" srcId="{6460F80F-72FA-44B6-B366-15B4E22F1966}" destId="{56B785B5-64F4-411C-A432-9444AA7EF2B1}" srcOrd="1" destOrd="0" presId="urn:microsoft.com/office/officeart/2011/layout/TabList"/>
    <dgm:cxn modelId="{218AAFFC-91C8-4AAE-B5DA-FC9921F0284C}" type="presParOf" srcId="{6460F80F-72FA-44B6-B366-15B4E22F1966}" destId="{B258EBDC-696D-4694-AF20-42FE685401A2}" srcOrd="2" destOrd="0" presId="urn:microsoft.com/office/officeart/2011/layout/TabList"/>
    <dgm:cxn modelId="{61B6E669-4C7E-40B6-BD64-1E19B5BCF87C}" type="presParOf" srcId="{B258EBDC-696D-4694-AF20-42FE685401A2}" destId="{EC45ED5C-4014-4FDA-B87B-6364031CBB55}" srcOrd="0" destOrd="0" presId="urn:microsoft.com/office/officeart/2011/layout/TabList"/>
    <dgm:cxn modelId="{0D7804CB-32C6-483A-99F1-9160227F212C}" type="presParOf" srcId="{B258EBDC-696D-4694-AF20-42FE685401A2}" destId="{B7A525E8-C881-417E-9ED0-EE42C2DF47E1}" srcOrd="1" destOrd="0" presId="urn:microsoft.com/office/officeart/2011/layout/TabList"/>
    <dgm:cxn modelId="{157AAA52-4DB5-4A66-BFA5-DDE5C9E29AF3}" type="presParOf" srcId="{B258EBDC-696D-4694-AF20-42FE685401A2}" destId="{0C438561-39BC-457D-9213-423D279FBE6E}" srcOrd="2" destOrd="0" presId="urn:microsoft.com/office/officeart/2011/layout/TabList"/>
    <dgm:cxn modelId="{AB903874-50C5-402C-ACF1-0691BB71B715}" type="presParOf" srcId="{6460F80F-72FA-44B6-B366-15B4E22F1966}" destId="{EDC17F0D-AB1A-4F07-8C99-5B37BBEA2CD1}" srcOrd="3" destOrd="0" presId="urn:microsoft.com/office/officeart/2011/layout/TabList"/>
    <dgm:cxn modelId="{70243D81-D1D5-456F-8BFA-3D119B55A410}" type="presParOf" srcId="{6460F80F-72FA-44B6-B366-15B4E22F1966}" destId="{33B90D4B-50B3-45DD-8B31-99180E17D1FD}" srcOrd="4" destOrd="0" presId="urn:microsoft.com/office/officeart/2011/layout/TabList"/>
    <dgm:cxn modelId="{04CD8ACE-17DC-4AEF-8342-15C3CDBE1EA9}" type="presParOf" srcId="{33B90D4B-50B3-45DD-8B31-99180E17D1FD}" destId="{C1047738-1B29-4549-8665-67F43F62F07E}" srcOrd="0" destOrd="0" presId="urn:microsoft.com/office/officeart/2011/layout/TabList"/>
    <dgm:cxn modelId="{EAA0F2A0-2261-4A59-87B0-6BE6F123DAFF}" type="presParOf" srcId="{33B90D4B-50B3-45DD-8B31-99180E17D1FD}" destId="{528D984F-2F31-4A0D-96B2-13E81F01EBCB}" srcOrd="1" destOrd="0" presId="urn:microsoft.com/office/officeart/2011/layout/TabList"/>
    <dgm:cxn modelId="{6CFC09FB-F20F-4213-8B0A-7CA25576F51F}" type="presParOf" srcId="{33B90D4B-50B3-45DD-8B31-99180E17D1FD}" destId="{4A6CE547-4A05-49BE-A253-81C167CC7EC9}" srcOrd="2" destOrd="0" presId="urn:microsoft.com/office/officeart/2011/layout/TabList"/>
    <dgm:cxn modelId="{6C8A87B9-B76A-476F-9513-FA652F91E0BA}" type="presParOf" srcId="{6460F80F-72FA-44B6-B366-15B4E22F1966}" destId="{49EB40E7-E98F-4609-9E37-E1F473B8AB65}" srcOrd="5" destOrd="0" presId="urn:microsoft.com/office/officeart/2011/layout/TabList"/>
    <dgm:cxn modelId="{FAB3EB91-40E9-4E28-818D-0DDBA1BD286B}" type="presParOf" srcId="{6460F80F-72FA-44B6-B366-15B4E22F1966}" destId="{FA35E5F7-39A0-42F6-9C6B-265404537879}" srcOrd="6" destOrd="0" presId="urn:microsoft.com/office/officeart/2011/layout/TabList"/>
    <dgm:cxn modelId="{57CD949C-C05D-4226-A459-AC688EE5E3A4}" type="presParOf" srcId="{FA35E5F7-39A0-42F6-9C6B-265404537879}" destId="{BB7D76A6-00C6-4A80-8BF6-E1C72D917EB4}" srcOrd="0" destOrd="0" presId="urn:microsoft.com/office/officeart/2011/layout/TabList"/>
    <dgm:cxn modelId="{DE2C109C-B85D-49DA-A39A-164557B85080}" type="presParOf" srcId="{FA35E5F7-39A0-42F6-9C6B-265404537879}" destId="{D6A1F95F-B11A-4EB4-BB41-546FA13C6707}" srcOrd="1" destOrd="0" presId="urn:microsoft.com/office/officeart/2011/layout/TabList"/>
    <dgm:cxn modelId="{96C0853A-2034-42FC-9886-29D06B244DB7}" type="presParOf" srcId="{FA35E5F7-39A0-42F6-9C6B-265404537879}" destId="{4A122015-6E7A-409F-A918-6C490438A9C8}" srcOrd="2" destOrd="0" presId="urn:microsoft.com/office/officeart/2011/layout/TabList"/>
    <dgm:cxn modelId="{A54E70D5-EBB0-4847-AD07-27CCC505EE36}" type="presParOf" srcId="{6460F80F-72FA-44B6-B366-15B4E22F1966}" destId="{8320F1C0-B890-49DA-9C4D-167387A0FCCC}" srcOrd="7" destOrd="0" presId="urn:microsoft.com/office/officeart/2011/layout/TabList"/>
    <dgm:cxn modelId="{26D86F65-1C6A-4B21-A12C-EE609F5F1D37}" type="presParOf" srcId="{6460F80F-72FA-44B6-B366-15B4E22F1966}" destId="{6A517733-C875-4BE1-B893-C20FC8DD9C0F}" srcOrd="8" destOrd="0" presId="urn:microsoft.com/office/officeart/2011/layout/TabList"/>
    <dgm:cxn modelId="{DBD1840F-23E2-47C8-B562-46617A5A40DD}" type="presParOf" srcId="{6A517733-C875-4BE1-B893-C20FC8DD9C0F}" destId="{E429EF18-8037-49F2-9AF6-A3AC78FE10EF}" srcOrd="0" destOrd="0" presId="urn:microsoft.com/office/officeart/2011/layout/TabList"/>
    <dgm:cxn modelId="{136C7EF7-DF51-411F-A59D-95FBB492B7AF}" type="presParOf" srcId="{6A517733-C875-4BE1-B893-C20FC8DD9C0F}" destId="{0DA67E80-9933-4887-95E3-FC832D557E89}" srcOrd="1" destOrd="0" presId="urn:microsoft.com/office/officeart/2011/layout/TabList"/>
    <dgm:cxn modelId="{70705133-B48B-4EBB-99CF-7F4F5806A073}" type="presParOf" srcId="{6A517733-C875-4BE1-B893-C20FC8DD9C0F}" destId="{83544427-E775-4AA5-ABD3-6C89079D943F}" srcOrd="2" destOrd="0" presId="urn:microsoft.com/office/officeart/2011/layout/TabList"/>
    <dgm:cxn modelId="{20E5CFD9-3826-4351-B3E8-966E66D1B398}" type="presParOf" srcId="{6460F80F-72FA-44B6-B366-15B4E22F1966}" destId="{4D6A6F57-F144-4589-BFB3-E05C2A56FC1F}" srcOrd="9" destOrd="0" presId="urn:microsoft.com/office/officeart/2011/layout/TabList"/>
    <dgm:cxn modelId="{BAA58FA9-A7C8-467E-AC3A-10D366039F0E}" type="presParOf" srcId="{6460F80F-72FA-44B6-B366-15B4E22F1966}" destId="{6896FD66-7EBE-4D18-A825-CC419AAF8EEE}" srcOrd="10" destOrd="0" presId="urn:microsoft.com/office/officeart/2011/layout/TabList"/>
    <dgm:cxn modelId="{BC7BF3D4-1D44-4DFD-AA9E-83AD434FC183}" type="presParOf" srcId="{6896FD66-7EBE-4D18-A825-CC419AAF8EEE}" destId="{846AE26A-9134-45B2-836F-83965896BE63}" srcOrd="0" destOrd="0" presId="urn:microsoft.com/office/officeart/2011/layout/TabList"/>
    <dgm:cxn modelId="{C870C581-0DF7-45CF-A5AF-267863FAD215}" type="presParOf" srcId="{6896FD66-7EBE-4D18-A825-CC419AAF8EEE}" destId="{D28090AC-42E9-43E6-805A-D031CB17AB62}" srcOrd="1" destOrd="0" presId="urn:microsoft.com/office/officeart/2011/layout/TabList"/>
    <dgm:cxn modelId="{230F76BC-0D81-4FA2-A4BE-1864DC282915}" type="presParOf" srcId="{6896FD66-7EBE-4D18-A825-CC419AAF8EEE}" destId="{52C8E155-48FD-4AAF-8951-5B0D666D2508}" srcOrd="2" destOrd="0" presId="urn:microsoft.com/office/officeart/2011/layout/TabList"/>
    <dgm:cxn modelId="{CC4B6F8D-2FA4-4FAC-9EDE-313FDA12A330}" type="presParOf" srcId="{6460F80F-72FA-44B6-B366-15B4E22F1966}" destId="{D454DF8A-9009-40E3-B020-F64E83C14B97}" srcOrd="11" destOrd="0" presId="urn:microsoft.com/office/officeart/2011/layout/TabList"/>
    <dgm:cxn modelId="{55253DB4-F8A6-4FE6-9CAC-304D01888A22}" type="presParOf" srcId="{6460F80F-72FA-44B6-B366-15B4E22F1966}" destId="{90D1D167-BF97-4672-9E5A-AE67E4EB9AF5}" srcOrd="12" destOrd="0" presId="urn:microsoft.com/office/officeart/2011/layout/TabList"/>
    <dgm:cxn modelId="{D12C22B6-3476-4509-A931-56C80188DBA5}" type="presParOf" srcId="{90D1D167-BF97-4672-9E5A-AE67E4EB9AF5}" destId="{FC05E3B4-D2B9-4408-BCC9-1274A01E7532}" srcOrd="0" destOrd="0" presId="urn:microsoft.com/office/officeart/2011/layout/TabList"/>
    <dgm:cxn modelId="{7E03F045-6A00-48EE-8732-B6F0F09B0317}" type="presParOf" srcId="{90D1D167-BF97-4672-9E5A-AE67E4EB9AF5}" destId="{4993F5E3-85BB-4AC9-A656-7F2EC176FAEC}" srcOrd="1" destOrd="0" presId="urn:microsoft.com/office/officeart/2011/layout/TabList"/>
    <dgm:cxn modelId="{84933069-95E7-47E9-AA72-0671303A6678}" type="presParOf" srcId="{90D1D167-BF97-4672-9E5A-AE67E4EB9AF5}" destId="{C740EC6F-516F-4034-B427-C69204F5909A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0EC6F-516F-4034-B427-C69204F5909A}">
      <dsp:nvSpPr>
        <dsp:cNvPr id="0" name=""/>
        <dsp:cNvSpPr/>
      </dsp:nvSpPr>
      <dsp:spPr>
        <a:xfrm>
          <a:off x="0" y="5548987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8E155-48FD-4AAF-8951-5B0D666D2508}">
      <dsp:nvSpPr>
        <dsp:cNvPr id="0" name=""/>
        <dsp:cNvSpPr/>
      </dsp:nvSpPr>
      <dsp:spPr>
        <a:xfrm>
          <a:off x="0" y="4751190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44427-E775-4AA5-ABD3-6C89079D943F}">
      <dsp:nvSpPr>
        <dsp:cNvPr id="0" name=""/>
        <dsp:cNvSpPr/>
      </dsp:nvSpPr>
      <dsp:spPr>
        <a:xfrm>
          <a:off x="0" y="3953393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22015-6E7A-409F-A918-6C490438A9C8}">
      <dsp:nvSpPr>
        <dsp:cNvPr id="0" name=""/>
        <dsp:cNvSpPr/>
      </dsp:nvSpPr>
      <dsp:spPr>
        <a:xfrm>
          <a:off x="0" y="3155597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6CE547-4A05-49BE-A253-81C167CC7EC9}">
      <dsp:nvSpPr>
        <dsp:cNvPr id="0" name=""/>
        <dsp:cNvSpPr/>
      </dsp:nvSpPr>
      <dsp:spPr>
        <a:xfrm>
          <a:off x="0" y="2357800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38561-39BC-457D-9213-423D279FBE6E}">
      <dsp:nvSpPr>
        <dsp:cNvPr id="0" name=""/>
        <dsp:cNvSpPr/>
      </dsp:nvSpPr>
      <dsp:spPr>
        <a:xfrm>
          <a:off x="0" y="1560003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C1718-84B9-428E-A383-427D97CDF05A}">
      <dsp:nvSpPr>
        <dsp:cNvPr id="0" name=""/>
        <dsp:cNvSpPr/>
      </dsp:nvSpPr>
      <dsp:spPr>
        <a:xfrm>
          <a:off x="0" y="762207"/>
          <a:ext cx="9546279" cy="0"/>
        </a:xfrm>
        <a:prstGeom prst="line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AE3F9-2D28-4A59-91F6-700FA83A92CE}">
      <dsp:nvSpPr>
        <dsp:cNvPr id="0" name=""/>
        <dsp:cNvSpPr/>
      </dsp:nvSpPr>
      <dsp:spPr>
        <a:xfrm>
          <a:off x="2482032" y="2400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E91FA-9469-4AF2-9589-45717BDAB8BC}">
      <dsp:nvSpPr>
        <dsp:cNvPr id="0" name=""/>
        <dsp:cNvSpPr/>
      </dsp:nvSpPr>
      <dsp:spPr>
        <a:xfrm>
          <a:off x="0" y="2400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SEVERE WEATHER 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EARLY SIGNALS</a:t>
          </a:r>
        </a:p>
      </dsp:txBody>
      <dsp:txXfrm>
        <a:off x="37097" y="39497"/>
        <a:ext cx="2407838" cy="722709"/>
      </dsp:txXfrm>
    </dsp:sp>
    <dsp:sp modelId="{EC45ED5C-4014-4FDA-B87B-6364031CBB55}">
      <dsp:nvSpPr>
        <dsp:cNvPr id="0" name=""/>
        <dsp:cNvSpPr/>
      </dsp:nvSpPr>
      <dsp:spPr>
        <a:xfrm>
          <a:off x="2482032" y="800197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525E8-C881-417E-9ED0-EE42C2DF47E1}">
      <dsp:nvSpPr>
        <dsp:cNvPr id="0" name=""/>
        <dsp:cNvSpPr/>
      </dsp:nvSpPr>
      <dsp:spPr>
        <a:xfrm>
          <a:off x="0" y="800197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-16368"/>
                <a:satOff val="-1640"/>
                <a:lumOff val="60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16368"/>
                <a:satOff val="-1640"/>
                <a:lumOff val="60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16368"/>
                <a:satOff val="-1640"/>
                <a:lumOff val="60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-16368"/>
              <a:satOff val="-1640"/>
              <a:lumOff val="609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WEATHER WARNINGS</a:t>
          </a:r>
        </a:p>
      </dsp:txBody>
      <dsp:txXfrm>
        <a:off x="37097" y="837294"/>
        <a:ext cx="2407838" cy="722709"/>
      </dsp:txXfrm>
    </dsp:sp>
    <dsp:sp modelId="{C1047738-1B29-4549-8665-67F43F62F07E}">
      <dsp:nvSpPr>
        <dsp:cNvPr id="0" name=""/>
        <dsp:cNvSpPr/>
      </dsp:nvSpPr>
      <dsp:spPr>
        <a:xfrm>
          <a:off x="2482032" y="1597994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D984F-2F31-4A0D-96B2-13E81F01EBCB}">
      <dsp:nvSpPr>
        <dsp:cNvPr id="0" name=""/>
        <dsp:cNvSpPr/>
      </dsp:nvSpPr>
      <dsp:spPr>
        <a:xfrm>
          <a:off x="0" y="1597994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-32737"/>
                <a:satOff val="-3279"/>
                <a:lumOff val="121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32737"/>
                <a:satOff val="-3279"/>
                <a:lumOff val="121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32737"/>
                <a:satOff val="-3279"/>
                <a:lumOff val="121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-32737"/>
              <a:satOff val="-3279"/>
              <a:lumOff val="1218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SEVERE WEATHER 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OUTLOOK</a:t>
          </a:r>
        </a:p>
      </dsp:txBody>
      <dsp:txXfrm>
        <a:off x="37097" y="1635091"/>
        <a:ext cx="2407838" cy="722709"/>
      </dsp:txXfrm>
    </dsp:sp>
    <dsp:sp modelId="{BB7D76A6-00C6-4A80-8BF6-E1C72D917EB4}">
      <dsp:nvSpPr>
        <dsp:cNvPr id="0" name=""/>
        <dsp:cNvSpPr/>
      </dsp:nvSpPr>
      <dsp:spPr>
        <a:xfrm>
          <a:off x="2482032" y="2395790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A1F95F-B11A-4EB4-BB41-546FA13C6707}">
      <dsp:nvSpPr>
        <dsp:cNvPr id="0" name=""/>
        <dsp:cNvSpPr/>
      </dsp:nvSpPr>
      <dsp:spPr>
        <a:xfrm>
          <a:off x="0" y="2395790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-49105"/>
                <a:satOff val="-4919"/>
                <a:lumOff val="182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49105"/>
                <a:satOff val="-4919"/>
                <a:lumOff val="182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49105"/>
                <a:satOff val="-4919"/>
                <a:lumOff val="182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-49105"/>
              <a:satOff val="-4919"/>
              <a:lumOff val="1827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POSTPROCESSED 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FCST PARAMETERS</a:t>
          </a:r>
        </a:p>
      </dsp:txBody>
      <dsp:txXfrm>
        <a:off x="37097" y="2432887"/>
        <a:ext cx="2407838" cy="722709"/>
      </dsp:txXfrm>
    </dsp:sp>
    <dsp:sp modelId="{E429EF18-8037-49F2-9AF6-A3AC78FE10EF}">
      <dsp:nvSpPr>
        <dsp:cNvPr id="0" name=""/>
        <dsp:cNvSpPr/>
      </dsp:nvSpPr>
      <dsp:spPr>
        <a:xfrm>
          <a:off x="2482032" y="3193587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67E80-9933-4887-95E3-FC832D557E89}">
      <dsp:nvSpPr>
        <dsp:cNvPr id="0" name=""/>
        <dsp:cNvSpPr/>
      </dsp:nvSpPr>
      <dsp:spPr>
        <a:xfrm>
          <a:off x="0" y="3193587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-65474"/>
                <a:satOff val="-6558"/>
                <a:lumOff val="243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65474"/>
                <a:satOff val="-6558"/>
                <a:lumOff val="243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65474"/>
                <a:satOff val="-6558"/>
                <a:lumOff val="243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-65474"/>
              <a:satOff val="-6558"/>
              <a:lumOff val="2437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ML-BASED 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IMPACT FCST</a:t>
          </a:r>
        </a:p>
      </dsp:txBody>
      <dsp:txXfrm>
        <a:off x="37097" y="3230684"/>
        <a:ext cx="2407838" cy="722709"/>
      </dsp:txXfrm>
    </dsp:sp>
    <dsp:sp modelId="{846AE26A-9134-45B2-836F-83965896BE63}">
      <dsp:nvSpPr>
        <dsp:cNvPr id="0" name=""/>
        <dsp:cNvSpPr/>
      </dsp:nvSpPr>
      <dsp:spPr>
        <a:xfrm>
          <a:off x="2482032" y="3991384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090AC-42E9-43E6-805A-D031CB17AB62}">
      <dsp:nvSpPr>
        <dsp:cNvPr id="0" name=""/>
        <dsp:cNvSpPr/>
      </dsp:nvSpPr>
      <dsp:spPr>
        <a:xfrm>
          <a:off x="0" y="3991384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-81842"/>
                <a:satOff val="-8197"/>
                <a:lumOff val="304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81842"/>
                <a:satOff val="-8197"/>
                <a:lumOff val="304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81842"/>
                <a:satOff val="-8197"/>
                <a:lumOff val="304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-81842"/>
              <a:satOff val="-8197"/>
              <a:lumOff val="3046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TAMIR SVR T-STORM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NOWCASTING 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PRODUCT</a:t>
          </a:r>
        </a:p>
      </dsp:txBody>
      <dsp:txXfrm>
        <a:off x="37097" y="4028481"/>
        <a:ext cx="2407838" cy="722709"/>
      </dsp:txXfrm>
    </dsp:sp>
    <dsp:sp modelId="{FC05E3B4-D2B9-4408-BCC9-1274A01E7532}">
      <dsp:nvSpPr>
        <dsp:cNvPr id="0" name=""/>
        <dsp:cNvSpPr/>
      </dsp:nvSpPr>
      <dsp:spPr>
        <a:xfrm>
          <a:off x="2482032" y="4789180"/>
          <a:ext cx="7064247" cy="759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3F5E3-85BB-4AC9-A656-7F2EC176FAEC}">
      <dsp:nvSpPr>
        <dsp:cNvPr id="0" name=""/>
        <dsp:cNvSpPr/>
      </dsp:nvSpPr>
      <dsp:spPr>
        <a:xfrm>
          <a:off x="0" y="4789180"/>
          <a:ext cx="2482032" cy="75980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-98210"/>
                <a:satOff val="-9837"/>
                <a:lumOff val="365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-98210"/>
                <a:satOff val="-9837"/>
                <a:lumOff val="365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-98210"/>
                <a:satOff val="-9837"/>
                <a:lumOff val="365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-98210"/>
              <a:satOff val="-9837"/>
              <a:lumOff val="3655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>
              <a:latin typeface="Tenorite" panose="00000500000000000000" pitchFamily="2" charset="0"/>
            </a:rPr>
            <a:t>OBS-IMPACT </a:t>
          </a:r>
          <a:br>
            <a:rPr lang="fi-FI" sz="1200" kern="1200">
              <a:latin typeface="Tenorite" panose="00000500000000000000" pitchFamily="2" charset="0"/>
            </a:rPr>
          </a:br>
          <a:r>
            <a:rPr lang="fi-FI" sz="1200" kern="1200">
              <a:latin typeface="Tenorite" panose="00000500000000000000" pitchFamily="2" charset="0"/>
            </a:rPr>
            <a:t>DATA COMBOS</a:t>
          </a:r>
        </a:p>
      </dsp:txBody>
      <dsp:txXfrm>
        <a:off x="37097" y="4826277"/>
        <a:ext cx="2407838" cy="722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13" y="2851343"/>
            <a:ext cx="8490581" cy="174619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571A-F813-4214-84A2-D413810E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2D60A-3DD9-4866-BA7B-34E852D0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8802" y="6356350"/>
            <a:ext cx="502920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12D-A072-44DA-B26B-A1BC1ED4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E275-5B81-47C9-BA2D-6F6DC43B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EC664-0822-4BE8-9C5D-BB5805261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45D89-6EB8-468C-8726-94869538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69EF1-4362-48D5-892A-20C08FC7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F72AA-57F8-40CE-BBD9-A77F8DE7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4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B69046-DB9C-45F8-A281-16510D1FB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31547" y="647699"/>
            <a:ext cx="2112753" cy="5529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06B10-FAAE-4C3A-BC82-8EDC5C124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48287" y="647699"/>
            <a:ext cx="7683260" cy="55292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89FDE-8D09-475F-9B89-BE5AE71A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E6F80-C5CB-44A2-AB1B-43EB0137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3D7AC-8D81-4526-B969-505D0CE1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56"/>
            <a:ext cx="10515600" cy="4190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E9D7-0090-46D4-A48B-9D26EBCC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A5DDC-5EE7-4691-96B2-F7A25A3B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9D9F-2C17-4515-8A91-EF6050F3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39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11718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26924"/>
            <a:ext cx="10515600" cy="12627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60CE8-5E49-4336-BB31-974F0D6E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1D1AF-DB46-4EF6-93AD-E8CD740A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FBCEF-E902-4ECE-B0DB-142617EF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1756"/>
            <a:ext cx="5181600" cy="43652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3852A-0F7C-4F18-A663-165414BA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7E8B5-A392-435C-89FE-849D9B0A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7AA31-DB02-4BFC-8238-507F5E8B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5157787" cy="584548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5157787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6038"/>
            <a:ext cx="5183188" cy="584549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90588"/>
            <a:ext cx="5183188" cy="3751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54DBB-2048-445B-8127-6D2DB22D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454E7-E598-4FCD-834F-13291B95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77B82-4082-402D-889D-8081104D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213"/>
            <a:ext cx="10515600" cy="22122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58E1-694B-4BB9-A41B-BB742555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2B65B-60BA-40E5-8A5A-5A79D315A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72797-16BC-4A2F-8A6F-62F61512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7698"/>
            <a:ext cx="4061821" cy="15585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47699"/>
            <a:ext cx="6172200" cy="52133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6256"/>
            <a:ext cx="4061821" cy="36627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20479-140A-466F-B2F2-AFE27D47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6B342-BDCE-45E8-BDA2-B041981D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3F3AE-E094-4EA8-9900-F77CD687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22704-F91B-471A-988B-9023E120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E8B7-F220-42D2-BB61-4E5E24A05506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28E75-DDDE-4BD4-B495-47F44DB3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B0594-D6B3-41C6-BBEF-A060A2EB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08ADF-3ADD-483D-A721-14E3EEE2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fld id="{67A5E8B7-F220-42D2-BB61-4E5E24A05506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  <a:latin typeface="Tenorite" panose="00000500000000000000" pitchFamily="2" charset="0"/>
              </a:defRPr>
            </a:lvl1pPr>
          </a:lstStyle>
          <a:p>
            <a:fld id="{AE208ADF-3ADD-483D-A721-14E3EEE2C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Tenorit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Tenorite" panose="00000500000000000000" pitchFamily="2" charset="0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Tenorite" panose="00000500000000000000" pitchFamily="2" charset="0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Tenorite" panose="00000500000000000000" pitchFamily="2" charset="0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Tenorite" panose="00000500000000000000" pitchFamily="2" charset="0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Tenorite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mailto:matti.kamarainen@fmi.fi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12" Type="http://schemas.openxmlformats.org/officeDocument/2006/relationships/hyperlink" Target="mailto:ari-juhani.punkka@fmi.f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5.svg"/><Relationship Id="rId5" Type="http://schemas.openxmlformats.org/officeDocument/2006/relationships/image" Target="../media/image41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30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8A0E-0018-9091-3F07-4046AA7F1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0709" y="1747161"/>
            <a:ext cx="8490581" cy="1746195"/>
          </a:xfrm>
        </p:spPr>
        <p:txBody>
          <a:bodyPr>
            <a:normAutofit fontScale="90000"/>
          </a:bodyPr>
          <a:lstStyle/>
          <a:p>
            <a:r>
              <a:rPr lang="en-US" dirty="0"/>
              <a:t>Severe Weather Impact Database and Impact-based Forecasts by Utilizing Machine-Learning Technology 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EDFCA-5075-399F-8C51-FC6C7CFD8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889" y="4602079"/>
            <a:ext cx="9228221" cy="2171699"/>
          </a:xfrm>
        </p:spPr>
        <p:txBody>
          <a:bodyPr>
            <a:normAutofit/>
          </a:bodyPr>
          <a:lstStyle/>
          <a:p>
            <a:r>
              <a:rPr lang="fi-FI"/>
              <a:t>A-J Punkka | matti </a:t>
            </a:r>
            <a:r>
              <a:rPr lang="fi-FI" err="1"/>
              <a:t>kämäräinen</a:t>
            </a:r>
            <a:endParaRPr lang="fi-FI"/>
          </a:p>
          <a:p>
            <a:endParaRPr lang="fi-FI"/>
          </a:p>
          <a:p>
            <a:endParaRPr lang="fi-FI"/>
          </a:p>
          <a:p>
            <a:r>
              <a:rPr lang="fi-FI" sz="1100"/>
              <a:t>PROJECT TEAM @FMI: HAIKONEN, JOKINEN, KARHUNEN, KORPELA, LÁNG-RITTER, LAURILA, NYMAN, PEKKINEN, </a:t>
            </a:r>
            <a:r>
              <a:rPr lang="fi-FI" sz="1100" err="1"/>
              <a:t>SIRVIö</a:t>
            </a:r>
            <a:endParaRPr lang="fi-FI" sz="11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0B395-9B38-16B6-C525-9FCA0B7A8D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073171" y="5268632"/>
            <a:ext cx="3168855" cy="58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56F04-ECD5-A1FA-C796-73CE500E3D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46AD"/>
              </a:clrFrom>
              <a:clrTo>
                <a:srgbClr val="0046AD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037728" y="5262603"/>
            <a:ext cx="2115937" cy="5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F884-1FB9-591B-4680-97C1CB76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SUMMARY AND USER FEEDBACK</a:t>
            </a:r>
          </a:p>
        </p:txBody>
      </p:sp>
      <p:pic>
        <p:nvPicPr>
          <p:cNvPr id="6" name="Graphic 5" descr="Database outline">
            <a:extLst>
              <a:ext uri="{FF2B5EF4-FFF2-40B4-BE49-F238E27FC236}">
                <a16:creationId xmlns:a16="http://schemas.microsoft.com/office/drawing/2014/main" id="{1028EBFD-83DE-2A03-E700-080DFEF0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350" y="2073481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EEACE-A473-819F-BA88-D7BD792F3247}"/>
              </a:ext>
            </a:extLst>
          </p:cNvPr>
          <p:cNvSpPr txBox="1"/>
          <p:nvPr/>
        </p:nvSpPr>
        <p:spPr>
          <a:xfrm>
            <a:off x="1523559" y="2073481"/>
            <a:ext cx="39280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Tenorite" panose="00000500000000000000" pitchFamily="2" charset="0"/>
              </a:rPr>
              <a:t>UNIQUE IMPACT DATABASE CREATED</a:t>
            </a:r>
          </a:p>
          <a:p>
            <a:r>
              <a:rPr lang="fi-FI" sz="1400" dirty="0">
                <a:latin typeface="Tenorite" panose="00000500000000000000" pitchFamily="2" charset="0"/>
              </a:rPr>
              <a:t>10+ </a:t>
            </a:r>
            <a:r>
              <a:rPr lang="fi-FI" sz="1400" dirty="0" err="1">
                <a:latin typeface="Tenorite" panose="00000500000000000000" pitchFamily="2" charset="0"/>
              </a:rPr>
              <a:t>high-quality</a:t>
            </a:r>
            <a:r>
              <a:rPr lang="fi-FI" sz="1400" dirty="0">
                <a:latin typeface="Tenorite" panose="00000500000000000000" pitchFamily="2" charset="0"/>
              </a:rPr>
              <a:t> nation-</a:t>
            </a:r>
            <a:r>
              <a:rPr lang="fi-FI" sz="1400" dirty="0" err="1">
                <a:latin typeface="Tenorite" panose="00000500000000000000" pitchFamily="2" charset="0"/>
              </a:rPr>
              <a:t>level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datasets</a:t>
            </a:r>
            <a:br>
              <a:rPr lang="fi-FI" sz="1400" dirty="0">
                <a:latin typeface="Tenorite" panose="00000500000000000000" pitchFamily="2" charset="0"/>
              </a:rPr>
            </a:br>
            <a:r>
              <a:rPr lang="fi-FI" sz="1400" dirty="0">
                <a:latin typeface="Tenorite" panose="00000500000000000000" pitchFamily="2" charset="0"/>
              </a:rPr>
              <a:t>30M+ </a:t>
            </a:r>
            <a:r>
              <a:rPr lang="fi-FI" sz="1400" dirty="0" err="1">
                <a:latin typeface="Tenorite" panose="00000500000000000000" pitchFamily="2" charset="0"/>
              </a:rPr>
              <a:t>individual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impact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events</a:t>
            </a: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r>
              <a:rPr lang="fi-FI" dirty="0">
                <a:latin typeface="Tenorite" panose="00000500000000000000" pitchFamily="2" charset="0"/>
              </a:rPr>
              <a:t>NOVEL IMPACT-BASED AND IMPACT-RELATED PRODUCTS DEVELOPED</a:t>
            </a:r>
          </a:p>
          <a:p>
            <a:r>
              <a:rPr lang="fi-FI" sz="1400" dirty="0">
                <a:latin typeface="Tenorite" panose="00000500000000000000" pitchFamily="2" charset="0"/>
              </a:rPr>
              <a:t>Post-</a:t>
            </a:r>
            <a:r>
              <a:rPr lang="fi-FI" sz="1400" dirty="0" err="1">
                <a:latin typeface="Tenorite" panose="00000500000000000000" pitchFamily="2" charset="0"/>
              </a:rPr>
              <a:t>processed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fcst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parameters</a:t>
            </a:r>
            <a:br>
              <a:rPr lang="fi-FI" sz="1400" dirty="0">
                <a:latin typeface="Tenorite" panose="00000500000000000000" pitchFamily="2" charset="0"/>
              </a:rPr>
            </a:br>
            <a:r>
              <a:rPr lang="fi-FI" sz="1400" dirty="0" err="1">
                <a:latin typeface="Tenorite" panose="00000500000000000000" pitchFamily="2" charset="0"/>
              </a:rPr>
              <a:t>Obs-impact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combos</a:t>
            </a:r>
            <a:br>
              <a:rPr lang="fi-FI" sz="1400" dirty="0">
                <a:latin typeface="Tenorite" panose="00000500000000000000" pitchFamily="2" charset="0"/>
              </a:rPr>
            </a:br>
            <a:r>
              <a:rPr lang="fi-FI" sz="1400" dirty="0">
                <a:latin typeface="Tenorite" panose="00000500000000000000" pitchFamily="2" charset="0"/>
              </a:rPr>
              <a:t>ML-</a:t>
            </a:r>
            <a:r>
              <a:rPr lang="fi-FI" sz="1400" dirty="0" err="1">
                <a:latin typeface="Tenorite" panose="00000500000000000000" pitchFamily="2" charset="0"/>
              </a:rPr>
              <a:t>based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tailored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impact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fcsts</a:t>
            </a:r>
            <a:br>
              <a:rPr lang="fi-FI" sz="1400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r>
              <a:rPr lang="fi-FI" dirty="0">
                <a:latin typeface="Tenorite" panose="00000500000000000000" pitchFamily="2" charset="0"/>
              </a:rPr>
              <a:t>COMPREHENSIVE PILOT PHASE</a:t>
            </a:r>
          </a:p>
          <a:p>
            <a:r>
              <a:rPr lang="fi-FI" sz="1400" dirty="0">
                <a:latin typeface="Tenorite" panose="00000500000000000000" pitchFamily="2" charset="0"/>
              </a:rPr>
              <a:t>8-month </a:t>
            </a:r>
            <a:r>
              <a:rPr lang="fi-FI" sz="1400" dirty="0" err="1">
                <a:latin typeface="Tenorite" panose="00000500000000000000" pitchFamily="2" charset="0"/>
              </a:rPr>
              <a:t>pilot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period</a:t>
            </a:r>
            <a:endParaRPr lang="fi-FI" sz="1400" dirty="0">
              <a:latin typeface="Tenorite" panose="00000500000000000000" pitchFamily="2" charset="0"/>
            </a:endParaRPr>
          </a:p>
          <a:p>
            <a:r>
              <a:rPr lang="fi-FI" sz="1400" dirty="0">
                <a:latin typeface="Tenorite" panose="00000500000000000000" pitchFamily="2" charset="0"/>
              </a:rPr>
              <a:t>30 </a:t>
            </a:r>
            <a:r>
              <a:rPr lang="fi-FI" sz="1400" dirty="0" err="1">
                <a:latin typeface="Tenorite" panose="00000500000000000000" pitchFamily="2" charset="0"/>
              </a:rPr>
              <a:t>organizations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involved</a:t>
            </a:r>
            <a:br>
              <a:rPr lang="fi-FI" sz="1400" dirty="0">
                <a:latin typeface="Tenorite" panose="00000500000000000000" pitchFamily="2" charset="0"/>
              </a:rPr>
            </a:br>
            <a:r>
              <a:rPr lang="fi-FI" sz="1400" dirty="0">
                <a:latin typeface="Tenorite" panose="00000500000000000000" pitchFamily="2" charset="0"/>
              </a:rPr>
              <a:t>10 </a:t>
            </a:r>
            <a:r>
              <a:rPr lang="fi-FI" sz="1400" dirty="0" err="1">
                <a:latin typeface="Tenorite" panose="00000500000000000000" pitchFamily="2" charset="0"/>
              </a:rPr>
              <a:t>realtime</a:t>
            </a:r>
            <a:r>
              <a:rPr lang="fi-FI" sz="1400" dirty="0">
                <a:latin typeface="Tenorite" panose="00000500000000000000" pitchFamily="2" charset="0"/>
              </a:rPr>
              <a:t> </a:t>
            </a:r>
            <a:r>
              <a:rPr lang="fi-FI" sz="1400" dirty="0" err="1">
                <a:latin typeface="Tenorite" panose="00000500000000000000" pitchFamily="2" charset="0"/>
              </a:rPr>
              <a:t>briefings</a:t>
            </a:r>
            <a:endParaRPr lang="fi-FI" sz="1400" dirty="0">
              <a:latin typeface="Tenorite" panose="00000500000000000000" pitchFamily="2" charset="0"/>
            </a:endParaRPr>
          </a:p>
        </p:txBody>
      </p:sp>
      <p:pic>
        <p:nvPicPr>
          <p:cNvPr id="11" name="Graphic 10" descr="Checklist outline">
            <a:extLst>
              <a:ext uri="{FF2B5EF4-FFF2-40B4-BE49-F238E27FC236}">
                <a16:creationId xmlns:a16="http://schemas.microsoft.com/office/drawing/2014/main" id="{2B1364A5-4B59-62CE-CF93-A4184433C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350" y="5190954"/>
            <a:ext cx="914400" cy="914400"/>
          </a:xfrm>
          <a:prstGeom prst="rect">
            <a:avLst/>
          </a:prstGeom>
        </p:spPr>
      </p:pic>
      <p:pic>
        <p:nvPicPr>
          <p:cNvPr id="13" name="Graphic 12" descr="Topography Map outline">
            <a:extLst>
              <a:ext uri="{FF2B5EF4-FFF2-40B4-BE49-F238E27FC236}">
                <a16:creationId xmlns:a16="http://schemas.microsoft.com/office/drawing/2014/main" id="{F13B8964-D398-72B4-ED11-2478E8417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199" y="3569658"/>
            <a:ext cx="640702" cy="6407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B7A0A1-A91F-932B-8961-7542047F93E4}"/>
              </a:ext>
            </a:extLst>
          </p:cNvPr>
          <p:cNvSpPr txBox="1"/>
          <p:nvPr/>
        </p:nvSpPr>
        <p:spPr>
          <a:xfrm>
            <a:off x="6726932" y="1948496"/>
            <a:ext cx="524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accent3"/>
                </a:solidFill>
                <a:latin typeface="Tenorite" panose="00000500000000000000" pitchFamily="2" charset="0"/>
              </a:rPr>
              <a:t>4.0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FFBD9-4967-2B57-2D91-1CCA86F651C6}"/>
              </a:ext>
            </a:extLst>
          </p:cNvPr>
          <p:cNvSpPr txBox="1"/>
          <p:nvPr/>
        </p:nvSpPr>
        <p:spPr>
          <a:xfrm>
            <a:off x="6726933" y="3014070"/>
            <a:ext cx="524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accent3"/>
                </a:solidFill>
                <a:latin typeface="Tenorite" panose="00000500000000000000" pitchFamily="2" charset="0"/>
              </a:rPr>
              <a:t>4.3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E4BC-D90C-7794-E240-7C3DF319343F}"/>
              </a:ext>
            </a:extLst>
          </p:cNvPr>
          <p:cNvSpPr txBox="1"/>
          <p:nvPr/>
        </p:nvSpPr>
        <p:spPr>
          <a:xfrm>
            <a:off x="7184133" y="1883831"/>
            <a:ext cx="41696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enorite" panose="00000500000000000000" pitchFamily="2" charset="0"/>
              </a:rPr>
              <a:t>GENERAL SCORE FOR THE PROJECT</a:t>
            </a:r>
          </a:p>
          <a:p>
            <a:r>
              <a:rPr lang="fi-FI" sz="1200">
                <a:latin typeface="Tenorite" panose="00000500000000000000" pitchFamily="2" charset="0"/>
              </a:rPr>
              <a:t>(</a:t>
            </a:r>
            <a:r>
              <a:rPr lang="fi-FI" sz="1200" err="1">
                <a:latin typeface="Tenorite" panose="00000500000000000000" pitchFamily="2" charset="0"/>
              </a:rPr>
              <a:t>scale</a:t>
            </a:r>
            <a:r>
              <a:rPr lang="fi-FI" sz="1200">
                <a:latin typeface="Tenorite" panose="00000500000000000000" pitchFamily="2" charset="0"/>
              </a:rPr>
              <a:t> 1…5)</a:t>
            </a:r>
            <a:br>
              <a:rPr lang="fi-FI">
                <a:latin typeface="Tenorite" panose="00000500000000000000" pitchFamily="2" charset="0"/>
              </a:rPr>
            </a:br>
            <a:endParaRPr lang="fi-FI">
              <a:latin typeface="Tenorite" panose="00000500000000000000" pitchFamily="2" charset="0"/>
            </a:endParaRPr>
          </a:p>
          <a:p>
            <a:br>
              <a:rPr lang="fi-FI">
                <a:latin typeface="Tenorite" panose="00000500000000000000" pitchFamily="2" charset="0"/>
              </a:rPr>
            </a:br>
            <a:r>
              <a:rPr lang="fi-FI">
                <a:latin typeface="Tenorite" panose="00000500000000000000" pitchFamily="2" charset="0"/>
              </a:rPr>
              <a:t>SCORE FOR FURTHER DEVELOPMENT POTENTIAL</a:t>
            </a:r>
          </a:p>
          <a:p>
            <a:endParaRPr lang="fi-FI">
              <a:latin typeface="Tenorite" panose="00000500000000000000" pitchFamily="2" charset="0"/>
            </a:endParaRPr>
          </a:p>
          <a:p>
            <a:br>
              <a:rPr lang="fi-FI">
                <a:latin typeface="Tenorite" panose="00000500000000000000" pitchFamily="2" charset="0"/>
              </a:rPr>
            </a:br>
            <a:r>
              <a:rPr lang="fi-FI">
                <a:latin typeface="Tenorite" panose="00000500000000000000" pitchFamily="2" charset="0"/>
              </a:rPr>
              <a:t>POSITIVE OBSERVATIONS</a:t>
            </a:r>
          </a:p>
          <a:p>
            <a:r>
              <a:rPr lang="fi-FI" sz="1400">
                <a:latin typeface="Tenorite" panose="00000500000000000000" pitchFamily="2" charset="0"/>
              </a:rPr>
              <a:t>Products in </a:t>
            </a:r>
            <a:r>
              <a:rPr lang="fi-FI" sz="1400" err="1">
                <a:latin typeface="Tenorite" panose="00000500000000000000" pitchFamily="2" charset="0"/>
              </a:rPr>
              <a:t>wintry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conditions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good</a:t>
            </a:r>
            <a:r>
              <a:rPr lang="fi-FI" sz="1400">
                <a:latin typeface="Tenorite" panose="00000500000000000000" pitchFamily="2" charset="0"/>
              </a:rPr>
              <a:t> in </a:t>
            </a:r>
            <a:r>
              <a:rPr lang="fi-FI" sz="1400" err="1">
                <a:latin typeface="Tenorite" panose="00000500000000000000" pitchFamily="2" charset="0"/>
              </a:rPr>
              <a:t>quality</a:t>
            </a:r>
            <a:endParaRPr lang="fi-FI" sz="1400">
              <a:latin typeface="Tenorite" panose="00000500000000000000" pitchFamily="2" charset="0"/>
            </a:endParaRPr>
          </a:p>
          <a:p>
            <a:r>
              <a:rPr lang="fi-FI" sz="1400" err="1">
                <a:latin typeface="Tenorite" panose="00000500000000000000" pitchFamily="2" charset="0"/>
              </a:rPr>
              <a:t>Further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operational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use</a:t>
            </a:r>
            <a:r>
              <a:rPr lang="fi-FI" sz="1400">
                <a:latin typeface="Tenorite" panose="00000500000000000000" pitchFamily="2" charset="0"/>
              </a:rPr>
              <a:t> of products </a:t>
            </a:r>
            <a:r>
              <a:rPr lang="fi-FI" sz="1400" err="1">
                <a:latin typeface="Tenorite" panose="00000500000000000000" pitchFamily="2" charset="0"/>
              </a:rPr>
              <a:t>endorsed</a:t>
            </a:r>
            <a:endParaRPr lang="fi-FI" sz="1400">
              <a:latin typeface="Tenorite" panose="00000500000000000000" pitchFamily="2" charset="0"/>
            </a:endParaRPr>
          </a:p>
          <a:p>
            <a:r>
              <a:rPr lang="fi-FI" sz="1400" err="1">
                <a:latin typeface="Tenorite" panose="00000500000000000000" pitchFamily="2" charset="0"/>
              </a:rPr>
              <a:t>Further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development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projects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wanted</a:t>
            </a:r>
            <a:endParaRPr lang="fi-FI" sz="1400">
              <a:latin typeface="Tenorite" panose="00000500000000000000" pitchFamily="2" charset="0"/>
            </a:endParaRPr>
          </a:p>
          <a:p>
            <a:endParaRPr lang="fi-FI" sz="1400">
              <a:latin typeface="Tenorite" panose="00000500000000000000" pitchFamily="2" charset="0"/>
            </a:endParaRPr>
          </a:p>
          <a:p>
            <a:endParaRPr lang="fi-FI" sz="1400">
              <a:latin typeface="Tenorite" panose="00000500000000000000" pitchFamily="2" charset="0"/>
            </a:endParaRPr>
          </a:p>
          <a:p>
            <a:r>
              <a:rPr lang="en-US">
                <a:latin typeface="Tenorite" panose="00000500000000000000" pitchFamily="2" charset="0"/>
              </a:rPr>
              <a:t>DEVELOPMENT EFFORTS NEEDED</a:t>
            </a:r>
          </a:p>
          <a:p>
            <a:r>
              <a:rPr lang="en-US" sz="1400">
                <a:latin typeface="Tenorite" panose="00000500000000000000" pitchFamily="2" charset="0"/>
              </a:rPr>
              <a:t>Longer test phase required</a:t>
            </a:r>
          </a:p>
          <a:p>
            <a:r>
              <a:rPr lang="en-US" sz="1400">
                <a:latin typeface="Tenorite" panose="00000500000000000000" pitchFamily="2" charset="0"/>
              </a:rPr>
              <a:t>More tailored impact forecasts needed</a:t>
            </a:r>
          </a:p>
          <a:p>
            <a:r>
              <a:rPr lang="en-US" sz="1400">
                <a:latin typeface="Tenorite" panose="00000500000000000000" pitchFamily="2" charset="0"/>
              </a:rPr>
              <a:t>Frequency of yellow-level signals should be lower</a:t>
            </a:r>
          </a:p>
          <a:p>
            <a:r>
              <a:rPr lang="fi-FI" sz="1400" err="1">
                <a:latin typeface="Tenorite" panose="00000500000000000000" pitchFamily="2" charset="0"/>
              </a:rPr>
              <a:t>Impact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fcsts</a:t>
            </a:r>
            <a:r>
              <a:rPr lang="fi-FI" sz="1400">
                <a:latin typeface="Tenorite" panose="00000500000000000000" pitchFamily="2" charset="0"/>
              </a:rPr>
              <a:t> for </a:t>
            </a:r>
            <a:r>
              <a:rPr lang="fi-FI" sz="1400" err="1">
                <a:latin typeface="Tenorite" panose="00000500000000000000" pitchFamily="2" charset="0"/>
              </a:rPr>
              <a:t>thunderstorms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should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be</a:t>
            </a:r>
            <a:r>
              <a:rPr lang="fi-FI" sz="1400">
                <a:latin typeface="Tenorite" panose="00000500000000000000" pitchFamily="2" charset="0"/>
              </a:rPr>
              <a:t> </a:t>
            </a:r>
            <a:r>
              <a:rPr lang="fi-FI" sz="1400" err="1">
                <a:latin typeface="Tenorite" panose="00000500000000000000" pitchFamily="2" charset="0"/>
              </a:rPr>
              <a:t>finetuned</a:t>
            </a:r>
            <a:endParaRPr lang="fi-FI" sz="1400">
              <a:latin typeface="Tenorite" panose="00000500000000000000" pitchFamily="2" charset="0"/>
            </a:endParaRPr>
          </a:p>
        </p:txBody>
      </p:sp>
      <p:pic>
        <p:nvPicPr>
          <p:cNvPr id="19" name="Graphic 18" descr="Badge Follow with solid fill">
            <a:extLst>
              <a:ext uri="{FF2B5EF4-FFF2-40B4-BE49-F238E27FC236}">
                <a16:creationId xmlns:a16="http://schemas.microsoft.com/office/drawing/2014/main" id="{99CBC04F-D14A-BC0E-BCF2-D530230FD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6932" y="4136337"/>
            <a:ext cx="457200" cy="457200"/>
          </a:xfrm>
          <a:prstGeom prst="rect">
            <a:avLst/>
          </a:prstGeom>
        </p:spPr>
      </p:pic>
      <p:pic>
        <p:nvPicPr>
          <p:cNvPr id="21" name="Graphic 20" descr="Badge Unfollow with solid fill">
            <a:extLst>
              <a:ext uri="{FF2B5EF4-FFF2-40B4-BE49-F238E27FC236}">
                <a16:creationId xmlns:a16="http://schemas.microsoft.com/office/drawing/2014/main" id="{38CCA189-DA3B-E3B9-ABBC-A89CA61B5F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6932" y="5504999"/>
            <a:ext cx="457200" cy="457200"/>
          </a:xfrm>
          <a:prstGeom prst="rect">
            <a:avLst/>
          </a:prstGeom>
        </p:spPr>
      </p:pic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F55823F3-3387-41E0-4C47-FE01B5F45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847371"/>
              </p:ext>
            </p:extLst>
          </p:nvPr>
        </p:nvGraphicFramePr>
        <p:xfrm>
          <a:off x="5661192" y="130119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◌◌◌◌●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F6996543-6EA4-4F99-5930-3E6110B43223}"/>
              </a:ext>
            </a:extLst>
          </p:cNvPr>
          <p:cNvSpPr txBox="1">
            <a:spLocks/>
          </p:cNvSpPr>
          <p:nvPr/>
        </p:nvSpPr>
        <p:spPr>
          <a:xfrm>
            <a:off x="917030" y="6376942"/>
            <a:ext cx="5400825" cy="378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 spc="100" baseline="0">
                <a:solidFill>
                  <a:schemeClr val="tx2">
                    <a:alpha val="8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800" b="1" kern="1200" spc="100" baseline="0">
                <a:solidFill>
                  <a:schemeClr val="tx2">
                    <a:alpha val="8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lvl2pPr>
            <a:lvl3pPr marL="571500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100" baseline="0">
                <a:solidFill>
                  <a:schemeClr val="tx2">
                    <a:alpha val="8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 spc="100" baseline="0">
                <a:solidFill>
                  <a:schemeClr val="tx2">
                    <a:alpha val="8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100" baseline="0">
                <a:solidFill>
                  <a:schemeClr val="tx2">
                    <a:alpha val="85000"/>
                  </a:schemeClr>
                </a:solidFill>
                <a:latin typeface="Tenorite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100" dirty="0"/>
              <a:t>More </a:t>
            </a:r>
            <a:r>
              <a:rPr lang="fi-FI" sz="1100" dirty="0" err="1"/>
              <a:t>information</a:t>
            </a:r>
            <a:r>
              <a:rPr lang="fi-FI" sz="1100" dirty="0"/>
              <a:t>: </a:t>
            </a:r>
            <a:r>
              <a:rPr lang="fi-FI" sz="1100" dirty="0">
                <a:hlinkClick r:id="rId12"/>
              </a:rPr>
              <a:t>ari-juhani.punkka@fmi.fi</a:t>
            </a:r>
            <a:r>
              <a:rPr lang="fi-FI" sz="1100" dirty="0"/>
              <a:t> | </a:t>
            </a:r>
            <a:r>
              <a:rPr lang="fi-FI" sz="1100" dirty="0">
                <a:hlinkClick r:id="rId13"/>
              </a:rPr>
              <a:t>matti.kamarainen@fmi.fi</a:t>
            </a:r>
            <a:r>
              <a:rPr lang="fi-FI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245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B6711-BCFA-2D4A-D7A1-01C785FBF7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758" y="0"/>
            <a:ext cx="125007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0B921-4397-82E0-31D9-154062C7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54" y="417595"/>
            <a:ext cx="11229062" cy="81973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wondered why comprehensive multisectoral weather impact databases are next to non-existent…?</a:t>
            </a:r>
            <a:endParaRPr lang="fi-FI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3DC24-82EE-D645-D58D-FB265600559B}"/>
              </a:ext>
            </a:extLst>
          </p:cNvPr>
          <p:cNvGrpSpPr/>
          <p:nvPr/>
        </p:nvGrpSpPr>
        <p:grpSpPr>
          <a:xfrm>
            <a:off x="183433" y="1545351"/>
            <a:ext cx="9345636" cy="639492"/>
            <a:chOff x="183433" y="1545351"/>
            <a:chExt cx="9345636" cy="6394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DD7834-DD91-7261-1A52-3122B6739938}"/>
                </a:ext>
              </a:extLst>
            </p:cNvPr>
            <p:cNvSpPr txBox="1"/>
            <p:nvPr/>
          </p:nvSpPr>
          <p:spPr>
            <a:xfrm>
              <a:off x="183433" y="1784733"/>
              <a:ext cx="82791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b="1" err="1">
                  <a:solidFill>
                    <a:schemeClr val="accent3"/>
                  </a:solidFill>
                  <a:latin typeface="Tenorite" panose="00000500000000000000" pitchFamily="2" charset="0"/>
                </a:rPr>
                <a:t>Concept</a:t>
              </a:r>
              <a:r>
                <a:rPr lang="fi-FI" sz="2000" b="1">
                  <a:solidFill>
                    <a:schemeClr val="accent3"/>
                  </a:solidFill>
                  <a:latin typeface="Tenorite" panose="00000500000000000000" pitchFamily="2" charset="0"/>
                </a:rPr>
                <a:t> of </a:t>
              </a:r>
              <a:r>
                <a:rPr lang="fi-FI" sz="2000" b="1" err="1">
                  <a:solidFill>
                    <a:schemeClr val="accent3"/>
                  </a:solidFill>
                  <a:latin typeface="Tenorite" panose="00000500000000000000" pitchFamily="2" charset="0"/>
                </a:rPr>
                <a:t>comprehensive</a:t>
              </a:r>
              <a:r>
                <a:rPr lang="fi-FI" sz="2000" b="1">
                  <a:solidFill>
                    <a:schemeClr val="accent3"/>
                  </a:solidFill>
                  <a:latin typeface="Tenorite" panose="00000500000000000000" pitchFamily="2" charset="0"/>
                </a:rPr>
                <a:t> </a:t>
              </a:r>
              <a:r>
                <a:rPr lang="fi-FI" sz="2000" b="1" err="1">
                  <a:solidFill>
                    <a:schemeClr val="accent3"/>
                  </a:solidFill>
                  <a:latin typeface="Tenorite" panose="00000500000000000000" pitchFamily="2" charset="0"/>
                </a:rPr>
                <a:t>security</a:t>
              </a:r>
              <a:r>
                <a:rPr lang="fi-FI" sz="2000" b="1">
                  <a:solidFill>
                    <a:schemeClr val="accent3"/>
                  </a:solidFill>
                  <a:latin typeface="Tenorite" panose="00000500000000000000" pitchFamily="2" charset="0"/>
                </a:rPr>
                <a:t> </a:t>
              </a:r>
              <a:r>
                <a:rPr lang="fi-FI" sz="2000" b="1" err="1">
                  <a:solidFill>
                    <a:schemeClr val="accent3"/>
                  </a:solidFill>
                  <a:latin typeface="Tenorite" panose="00000500000000000000" pitchFamily="2" charset="0"/>
                </a:rPr>
                <a:t>enhances</a:t>
              </a:r>
              <a:r>
                <a:rPr lang="fi-FI" sz="2000" b="1">
                  <a:solidFill>
                    <a:schemeClr val="accent3"/>
                  </a:solidFill>
                  <a:latin typeface="Tenorite" panose="00000500000000000000" pitchFamily="2" charset="0"/>
                </a:rPr>
                <a:t> </a:t>
              </a:r>
              <a:r>
                <a:rPr lang="fi-FI" sz="2000" b="1" err="1">
                  <a:solidFill>
                    <a:schemeClr val="accent3"/>
                  </a:solidFill>
                  <a:latin typeface="Tenorite" panose="00000500000000000000" pitchFamily="2" charset="0"/>
                </a:rPr>
                <a:t>multisectoral</a:t>
              </a:r>
              <a:r>
                <a:rPr lang="fi-FI" sz="2000" b="1">
                  <a:solidFill>
                    <a:schemeClr val="accent3"/>
                  </a:solidFill>
                  <a:latin typeface="Tenorite" panose="00000500000000000000" pitchFamily="2" charset="0"/>
                </a:rPr>
                <a:t> </a:t>
              </a:r>
              <a:r>
                <a:rPr lang="fi-FI" sz="2000" b="1" err="1">
                  <a:solidFill>
                    <a:schemeClr val="accent3"/>
                  </a:solidFill>
                  <a:latin typeface="Tenorite" panose="00000500000000000000" pitchFamily="2" charset="0"/>
                </a:rPr>
                <a:t>co-operation</a:t>
              </a:r>
              <a:endParaRPr lang="fi-FI" sz="2000" b="1">
                <a:solidFill>
                  <a:schemeClr val="accent3"/>
                </a:solidFill>
                <a:latin typeface="Tenorite" panose="000005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DE07FD9-12D4-0268-93A3-F8123A55AEBE}"/>
                </a:ext>
              </a:extLst>
            </p:cNvPr>
            <p:cNvSpPr/>
            <p:nvPr/>
          </p:nvSpPr>
          <p:spPr>
            <a:xfrm rot="21225778">
              <a:off x="8389122" y="1545351"/>
              <a:ext cx="1139947" cy="348551"/>
            </a:xfrm>
            <a:custGeom>
              <a:avLst/>
              <a:gdLst>
                <a:gd name="connsiteX0" fmla="*/ 0 w 1070264"/>
                <a:gd name="connsiteY0" fmla="*/ 716973 h 748145"/>
                <a:gd name="connsiteX1" fmla="*/ 706582 w 1070264"/>
                <a:gd name="connsiteY1" fmla="*/ 748145 h 748145"/>
                <a:gd name="connsiteX2" fmla="*/ 1070264 w 1070264"/>
                <a:gd name="connsiteY2" fmla="*/ 0 h 7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0264" h="748145">
                  <a:moveTo>
                    <a:pt x="0" y="716973"/>
                  </a:moveTo>
                  <a:lnTo>
                    <a:pt x="706582" y="748145"/>
                  </a:lnTo>
                  <a:lnTo>
                    <a:pt x="1070264" y="0"/>
                  </a:ln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A79426-9474-E72D-16C4-F1CDD982070B}"/>
              </a:ext>
            </a:extLst>
          </p:cNvPr>
          <p:cNvGrpSpPr/>
          <p:nvPr/>
        </p:nvGrpSpPr>
        <p:grpSpPr>
          <a:xfrm>
            <a:off x="3200987" y="2473036"/>
            <a:ext cx="6244349" cy="614237"/>
            <a:chOff x="3200987" y="2473036"/>
            <a:chExt cx="6244349" cy="6142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529CE9-24F9-B669-68F0-46A7AC0A56E7}"/>
                </a:ext>
              </a:extLst>
            </p:cNvPr>
            <p:cNvSpPr txBox="1"/>
            <p:nvPr/>
          </p:nvSpPr>
          <p:spPr>
            <a:xfrm>
              <a:off x="3200987" y="2687163"/>
              <a:ext cx="4603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>
                  <a:solidFill>
                    <a:schemeClr val="accent3"/>
                  </a:solidFill>
                  <a:latin typeface="Tenorite" panose="00000500000000000000" pitchFamily="2" charset="0"/>
                </a:rPr>
                <a:t>#5 in Global Open Data Index (okfn.org)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7D73881-A22E-5552-FC03-61A1970CCC1B}"/>
                </a:ext>
              </a:extLst>
            </p:cNvPr>
            <p:cNvSpPr/>
            <p:nvPr/>
          </p:nvSpPr>
          <p:spPr>
            <a:xfrm>
              <a:off x="7865918" y="2473036"/>
              <a:ext cx="1579418" cy="436419"/>
            </a:xfrm>
            <a:custGeom>
              <a:avLst/>
              <a:gdLst>
                <a:gd name="connsiteX0" fmla="*/ 0 w 1579418"/>
                <a:gd name="connsiteY0" fmla="*/ 436419 h 436419"/>
                <a:gd name="connsiteX1" fmla="*/ 1028700 w 1579418"/>
                <a:gd name="connsiteY1" fmla="*/ 415637 h 436419"/>
                <a:gd name="connsiteX2" fmla="*/ 1579418 w 1579418"/>
                <a:gd name="connsiteY2" fmla="*/ 0 h 4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9418" h="436419">
                  <a:moveTo>
                    <a:pt x="0" y="436419"/>
                  </a:moveTo>
                  <a:lnTo>
                    <a:pt x="1028700" y="415637"/>
                  </a:lnTo>
                  <a:lnTo>
                    <a:pt x="1579418" y="0"/>
                  </a:ln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A9D33B-5705-77F4-872E-BE65CC01B609}"/>
              </a:ext>
            </a:extLst>
          </p:cNvPr>
          <p:cNvGrpSpPr/>
          <p:nvPr/>
        </p:nvGrpSpPr>
        <p:grpSpPr>
          <a:xfrm>
            <a:off x="6154695" y="3252355"/>
            <a:ext cx="5496120" cy="695127"/>
            <a:chOff x="6154695" y="3252355"/>
            <a:chExt cx="5496120" cy="6951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6E62D0-CE5C-618D-740C-00B2B883FDE0}"/>
                </a:ext>
              </a:extLst>
            </p:cNvPr>
            <p:cNvSpPr txBox="1"/>
            <p:nvPr/>
          </p:nvSpPr>
          <p:spPr>
            <a:xfrm>
              <a:off x="6154695" y="3547372"/>
              <a:ext cx="5496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>
                  <a:solidFill>
                    <a:schemeClr val="accent3"/>
                  </a:solidFill>
                  <a:latin typeface="Tenorite" panose="00000500000000000000" pitchFamily="2" charset="0"/>
                </a:rPr>
                <a:t>#7 in Digital </a:t>
              </a:r>
              <a:r>
                <a:rPr lang="fi-FI" sz="2000" err="1">
                  <a:solidFill>
                    <a:schemeClr val="accent3"/>
                  </a:solidFill>
                  <a:latin typeface="Tenorite" panose="00000500000000000000" pitchFamily="2" charset="0"/>
                </a:rPr>
                <a:t>Competitiveness</a:t>
              </a:r>
              <a:r>
                <a:rPr lang="fi-FI" sz="2000">
                  <a:solidFill>
                    <a:schemeClr val="accent3"/>
                  </a:solidFill>
                  <a:latin typeface="Tenorite" panose="00000500000000000000" pitchFamily="2" charset="0"/>
                </a:rPr>
                <a:t> Ranking (imd.org)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57889B-CCB9-1B3B-C3BB-7CCB831F7EC3}"/>
                </a:ext>
              </a:extLst>
            </p:cNvPr>
            <p:cNvSpPr/>
            <p:nvPr/>
          </p:nvSpPr>
          <p:spPr>
            <a:xfrm>
              <a:off x="9310255" y="3252355"/>
              <a:ext cx="561109" cy="394854"/>
            </a:xfrm>
            <a:custGeom>
              <a:avLst/>
              <a:gdLst>
                <a:gd name="connsiteX0" fmla="*/ 0 w 561109"/>
                <a:gd name="connsiteY0" fmla="*/ 394854 h 394854"/>
                <a:gd name="connsiteX1" fmla="*/ 561109 w 561109"/>
                <a:gd name="connsiteY1" fmla="*/ 0 h 39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1109" h="394854">
                  <a:moveTo>
                    <a:pt x="0" y="394854"/>
                  </a:moveTo>
                  <a:lnTo>
                    <a:pt x="561109" y="0"/>
                  </a:ln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05CFF3-DAE5-201D-0D9C-1290E90B2840}"/>
              </a:ext>
            </a:extLst>
          </p:cNvPr>
          <p:cNvGrpSpPr/>
          <p:nvPr/>
        </p:nvGrpSpPr>
        <p:grpSpPr>
          <a:xfrm>
            <a:off x="1410979" y="4253377"/>
            <a:ext cx="7317912" cy="450217"/>
            <a:chOff x="1410979" y="4253377"/>
            <a:chExt cx="7317912" cy="4502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37ACCB-E6A6-F48E-5376-8079207E8EE7}"/>
                </a:ext>
              </a:extLst>
            </p:cNvPr>
            <p:cNvSpPr txBox="1"/>
            <p:nvPr/>
          </p:nvSpPr>
          <p:spPr>
            <a:xfrm>
              <a:off x="1410979" y="4303484"/>
              <a:ext cx="5990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 dirty="0">
                  <a:solidFill>
                    <a:schemeClr val="accent3"/>
                  </a:solidFill>
                  <a:latin typeface="Tenorite" panose="00000500000000000000" pitchFamily="2" charset="0"/>
                </a:rPr>
                <a:t>#2 in Global </a:t>
              </a:r>
              <a:r>
                <a:rPr lang="fi-FI" sz="2000" dirty="0" err="1">
                  <a:solidFill>
                    <a:schemeClr val="accent3"/>
                  </a:solidFill>
                  <a:latin typeface="Tenorite" panose="00000500000000000000" pitchFamily="2" charset="0"/>
                </a:rPr>
                <a:t>Corruption</a:t>
              </a:r>
              <a:r>
                <a:rPr lang="fi-FI" sz="2000" dirty="0">
                  <a:solidFill>
                    <a:schemeClr val="accent3"/>
                  </a:solidFill>
                  <a:latin typeface="Tenorite" panose="00000500000000000000" pitchFamily="2" charset="0"/>
                </a:rPr>
                <a:t> Index (globalriskprofile.com)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B19C07-72D4-98A3-C8D8-9E4708F496D4}"/>
                </a:ext>
              </a:extLst>
            </p:cNvPr>
            <p:cNvSpPr/>
            <p:nvPr/>
          </p:nvSpPr>
          <p:spPr>
            <a:xfrm rot="21393007">
              <a:off x="7294946" y="4253377"/>
              <a:ext cx="1433945" cy="436418"/>
            </a:xfrm>
            <a:custGeom>
              <a:avLst/>
              <a:gdLst>
                <a:gd name="connsiteX0" fmla="*/ 0 w 1433945"/>
                <a:gd name="connsiteY0" fmla="*/ 0 h 436418"/>
                <a:gd name="connsiteX1" fmla="*/ 1122218 w 1433945"/>
                <a:gd name="connsiteY1" fmla="*/ 62345 h 436418"/>
                <a:gd name="connsiteX2" fmla="*/ 1433945 w 1433945"/>
                <a:gd name="connsiteY2" fmla="*/ 436418 h 43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3945" h="436418">
                  <a:moveTo>
                    <a:pt x="0" y="0"/>
                  </a:moveTo>
                  <a:lnTo>
                    <a:pt x="1122218" y="62345"/>
                  </a:lnTo>
                  <a:lnTo>
                    <a:pt x="1433945" y="436418"/>
                  </a:ln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0EEEE0-98CB-6390-49DE-BC33CFAB4D03}"/>
              </a:ext>
            </a:extLst>
          </p:cNvPr>
          <p:cNvGrpSpPr/>
          <p:nvPr/>
        </p:nvGrpSpPr>
        <p:grpSpPr>
          <a:xfrm>
            <a:off x="5585919" y="5125041"/>
            <a:ext cx="4738990" cy="705099"/>
            <a:chOff x="5802488" y="4561609"/>
            <a:chExt cx="4738990" cy="7050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024101-DE69-7F92-BCEE-F0A8CD5F0C32}"/>
                </a:ext>
              </a:extLst>
            </p:cNvPr>
            <p:cNvSpPr txBox="1"/>
            <p:nvPr/>
          </p:nvSpPr>
          <p:spPr>
            <a:xfrm>
              <a:off x="5802488" y="4866598"/>
              <a:ext cx="4738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000">
                  <a:solidFill>
                    <a:schemeClr val="accent3"/>
                  </a:solidFill>
                  <a:latin typeface="Tenorite" panose="00000500000000000000" pitchFamily="2" charset="0"/>
                </a:rPr>
                <a:t>#5 in World Press </a:t>
              </a:r>
              <a:r>
                <a:rPr lang="fi-FI" sz="2000" err="1">
                  <a:solidFill>
                    <a:schemeClr val="accent3"/>
                  </a:solidFill>
                  <a:latin typeface="Tenorite" panose="00000500000000000000" pitchFamily="2" charset="0"/>
                </a:rPr>
                <a:t>Freedom</a:t>
              </a:r>
              <a:r>
                <a:rPr lang="fi-FI" sz="2000">
                  <a:solidFill>
                    <a:schemeClr val="accent3"/>
                  </a:solidFill>
                  <a:latin typeface="Tenorite" panose="00000500000000000000" pitchFamily="2" charset="0"/>
                </a:rPr>
                <a:t> Index (rsf.org)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936CB1-C40C-AC19-1703-E2935667C2EE}"/>
                </a:ext>
              </a:extLst>
            </p:cNvPr>
            <p:cNvSpPr/>
            <p:nvPr/>
          </p:nvSpPr>
          <p:spPr>
            <a:xfrm>
              <a:off x="9185564" y="4561609"/>
              <a:ext cx="789709" cy="374073"/>
            </a:xfrm>
            <a:custGeom>
              <a:avLst/>
              <a:gdLst>
                <a:gd name="connsiteX0" fmla="*/ 0 w 789709"/>
                <a:gd name="connsiteY0" fmla="*/ 374073 h 374073"/>
                <a:gd name="connsiteX1" fmla="*/ 270163 w 789709"/>
                <a:gd name="connsiteY1" fmla="*/ 0 h 374073"/>
                <a:gd name="connsiteX2" fmla="*/ 789709 w 789709"/>
                <a:gd name="connsiteY2" fmla="*/ 0 h 37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9709" h="374073">
                  <a:moveTo>
                    <a:pt x="0" y="374073"/>
                  </a:moveTo>
                  <a:lnTo>
                    <a:pt x="270163" y="0"/>
                  </a:lnTo>
                  <a:lnTo>
                    <a:pt x="789709" y="0"/>
                  </a:ln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2450CD6-6C96-B619-FB2C-085FA893F753}"/>
              </a:ext>
            </a:extLst>
          </p:cNvPr>
          <p:cNvSpPr txBox="1"/>
          <p:nvPr/>
        </p:nvSpPr>
        <p:spPr>
          <a:xfrm>
            <a:off x="9590809" y="1206708"/>
            <a:ext cx="124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>
                <a:latin typeface="Tenorite" panose="00000500000000000000" pitchFamily="2" charset="0"/>
              </a:rPr>
              <a:t>LOW CO-OPERATION</a:t>
            </a:r>
          </a:p>
          <a:p>
            <a:r>
              <a:rPr lang="fi-FI" sz="1200" i="1" dirty="0">
                <a:latin typeface="Tenorite" panose="00000500000000000000" pitchFamily="2" charset="0"/>
              </a:rPr>
              <a:t>BARRIERS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91FBDF-A281-DD85-3C04-FE4A1E6F03FF}"/>
              </a:ext>
            </a:extLst>
          </p:cNvPr>
          <p:cNvSpPr txBox="1"/>
          <p:nvPr/>
        </p:nvSpPr>
        <p:spPr>
          <a:xfrm>
            <a:off x="9506763" y="2250254"/>
            <a:ext cx="124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>
                <a:latin typeface="Tenorite" panose="00000500000000000000" pitchFamily="2" charset="0"/>
              </a:rPr>
              <a:t>DATA AVAILABILITY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E43371-1D4A-BF26-6FE5-6EEE8ECC8041}"/>
              </a:ext>
            </a:extLst>
          </p:cNvPr>
          <p:cNvSpPr txBox="1"/>
          <p:nvPr/>
        </p:nvSpPr>
        <p:spPr>
          <a:xfrm>
            <a:off x="9932733" y="3095246"/>
            <a:ext cx="1245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>
                <a:latin typeface="Tenorite" panose="00000500000000000000" pitchFamily="2" charset="0"/>
              </a:rPr>
              <a:t>DATA FORMATS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42BECB-70CA-D9E6-4164-2098F6096A9E}"/>
              </a:ext>
            </a:extLst>
          </p:cNvPr>
          <p:cNvSpPr txBox="1"/>
          <p:nvPr/>
        </p:nvSpPr>
        <p:spPr>
          <a:xfrm>
            <a:off x="8610185" y="4703594"/>
            <a:ext cx="2110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>
                <a:latin typeface="Tenorite" panose="00000500000000000000" pitchFamily="2" charset="0"/>
              </a:rPr>
              <a:t>DATA QUALITY AND TRUST</a:t>
            </a:r>
          </a:p>
        </p:txBody>
      </p:sp>
    </p:spTree>
    <p:extLst>
      <p:ext uri="{BB962C8B-B14F-4D97-AF65-F5344CB8AC3E}">
        <p14:creationId xmlns:p14="http://schemas.microsoft.com/office/powerpoint/2010/main" val="87785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DEB38159-65C7-468B-8AAC-0CB079B5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BD43B-AA77-A7F4-5222-71255187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>
            <a:normAutofit/>
          </a:bodyPr>
          <a:lstStyle/>
          <a:p>
            <a:pPr algn="r"/>
            <a:r>
              <a:rPr lang="fi-FI"/>
              <a:t>PROJECT GOALS</a:t>
            </a:r>
          </a:p>
        </p:txBody>
      </p: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B5D906E5-2D4C-4D8A-A63D-9381A99B7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1849F-AC50-5FD3-7A9E-EDE8571A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42958"/>
            <a:ext cx="6401231" cy="50804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sz="1600" dirty="0" err="1"/>
              <a:t>Search</a:t>
            </a:r>
            <a:r>
              <a:rPr lang="fi-FI" sz="1600" dirty="0"/>
              <a:t>, </a:t>
            </a:r>
            <a:r>
              <a:rPr lang="fi-FI" sz="1600" dirty="0" err="1"/>
              <a:t>collect</a:t>
            </a:r>
            <a:r>
              <a:rPr lang="fi-FI" sz="1600" dirty="0"/>
              <a:t> and ”</a:t>
            </a:r>
            <a:r>
              <a:rPr lang="fi-FI" sz="1600" dirty="0" err="1"/>
              <a:t>normalize</a:t>
            </a:r>
            <a:r>
              <a:rPr lang="fi-FI" sz="1600" dirty="0"/>
              <a:t>”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high-quality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impact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datasets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/>
              <a:t>and </a:t>
            </a:r>
            <a:r>
              <a:rPr lang="fi-FI" sz="1600" dirty="0" err="1"/>
              <a:t>build</a:t>
            </a:r>
            <a:r>
              <a:rPr lang="fi-FI" sz="1600" dirty="0"/>
              <a:t> a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database</a:t>
            </a:r>
            <a:r>
              <a:rPr lang="fi-FI" sz="1600" dirty="0"/>
              <a:t> for </a:t>
            </a:r>
            <a:r>
              <a:rPr lang="fi-FI" sz="1600" dirty="0" err="1"/>
              <a:t>these</a:t>
            </a:r>
            <a:r>
              <a:rPr lang="fi-FI" sz="1600" dirty="0"/>
              <a:t> data.</a:t>
            </a:r>
            <a:br>
              <a:rPr lang="fi-FI" sz="1600" dirty="0"/>
            </a:br>
            <a:endParaRPr lang="fi-FI" sz="1600" dirty="0"/>
          </a:p>
          <a:p>
            <a:pPr marL="0" indent="0">
              <a:lnSpc>
                <a:spcPct val="110000"/>
              </a:lnSpc>
              <a:buNone/>
            </a:pP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Negotiate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with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the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data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owners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/>
              <a:t>to </a:t>
            </a:r>
            <a:r>
              <a:rPr lang="fi-FI" sz="1600" dirty="0" err="1"/>
              <a:t>make</a:t>
            </a:r>
            <a:r>
              <a:rPr lang="fi-FI" sz="1600" dirty="0"/>
              <a:t> as </a:t>
            </a:r>
            <a:r>
              <a:rPr lang="fi-FI" sz="1600" dirty="0" err="1"/>
              <a:t>many</a:t>
            </a:r>
            <a:r>
              <a:rPr lang="fi-FI" sz="1600" dirty="0"/>
              <a:t> </a:t>
            </a:r>
            <a:r>
              <a:rPr lang="fi-FI" sz="1600" dirty="0" err="1"/>
              <a:t>datasets</a:t>
            </a:r>
            <a:r>
              <a:rPr lang="fi-FI" sz="1600" dirty="0"/>
              <a:t> as </a:t>
            </a:r>
            <a:r>
              <a:rPr lang="fi-FI" sz="1600" dirty="0" err="1"/>
              <a:t>possible</a:t>
            </a:r>
            <a:r>
              <a:rPr lang="fi-FI" sz="1600" dirty="0"/>
              <a:t> open for </a:t>
            </a:r>
            <a:r>
              <a:rPr lang="fi-FI" sz="1600" dirty="0" err="1"/>
              <a:t>everyone</a:t>
            </a:r>
            <a:r>
              <a:rPr lang="fi-FI" sz="1600" dirty="0"/>
              <a:t>.</a:t>
            </a:r>
            <a:br>
              <a:rPr lang="fi-FI" sz="1600" dirty="0"/>
            </a:br>
            <a:endParaRPr lang="fi-FI" sz="1600" dirty="0"/>
          </a:p>
          <a:p>
            <a:pPr marL="0" indent="0">
              <a:lnSpc>
                <a:spcPct val="110000"/>
              </a:lnSpc>
              <a:buNone/>
            </a:pPr>
            <a:r>
              <a:rPr lang="fi-FI" sz="1600" dirty="0" err="1"/>
              <a:t>Develop</a:t>
            </a:r>
            <a:r>
              <a:rPr lang="fi-FI" sz="1600" dirty="0"/>
              <a:t> </a:t>
            </a:r>
            <a:r>
              <a:rPr lang="fi-FI" sz="1600" dirty="0" err="1"/>
              <a:t>next-generation</a:t>
            </a:r>
            <a:r>
              <a:rPr lang="fi-FI" sz="1600" dirty="0"/>
              <a:t>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impact-based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forecasts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/>
              <a:t>which</a:t>
            </a:r>
            <a:r>
              <a:rPr lang="fi-FI" sz="1600" dirty="0"/>
              <a:t> </a:t>
            </a:r>
            <a:r>
              <a:rPr lang="fi-FI" sz="1600" dirty="0" err="1"/>
              <a:t>are</a:t>
            </a:r>
            <a:r>
              <a:rPr lang="fi-FI" sz="1600" dirty="0"/>
              <a:t> </a:t>
            </a:r>
            <a:r>
              <a:rPr lang="fi-FI" sz="1600" dirty="0" err="1"/>
              <a:t>derived</a:t>
            </a:r>
            <a:r>
              <a:rPr lang="fi-FI" sz="1600" dirty="0"/>
              <a:t> </a:t>
            </a:r>
            <a:r>
              <a:rPr lang="fi-FI" sz="1600" dirty="0" err="1"/>
              <a:t>from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stored</a:t>
            </a:r>
            <a:r>
              <a:rPr lang="fi-FI" sz="1600" dirty="0"/>
              <a:t> </a:t>
            </a:r>
            <a:r>
              <a:rPr lang="fi-FI" sz="1600" dirty="0" err="1"/>
              <a:t>impact</a:t>
            </a:r>
            <a:r>
              <a:rPr lang="fi-FI" sz="1600" dirty="0"/>
              <a:t> data.</a:t>
            </a:r>
            <a:br>
              <a:rPr lang="fi-FI" sz="1600" dirty="0"/>
            </a:br>
            <a:endParaRPr lang="fi-FI" sz="1600" dirty="0"/>
          </a:p>
          <a:p>
            <a:pPr marL="0" indent="0">
              <a:lnSpc>
                <a:spcPct val="110000"/>
              </a:lnSpc>
              <a:buNone/>
            </a:pPr>
            <a:r>
              <a:rPr lang="fi-FI" sz="1400" dirty="0" err="1">
                <a:solidFill>
                  <a:schemeClr val="accent3">
                    <a:alpha val="85000"/>
                  </a:schemeClr>
                </a:solidFill>
              </a:rPr>
              <a:t>Organize</a:t>
            </a:r>
            <a:r>
              <a:rPr lang="fi-FI" sz="1600" dirty="0"/>
              <a:t> 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a </a:t>
            </a:r>
            <a:r>
              <a:rPr lang="fi-FI" sz="1600" dirty="0" err="1">
                <a:solidFill>
                  <a:schemeClr val="accent3">
                    <a:alpha val="85000"/>
                  </a:schemeClr>
                </a:solidFill>
              </a:rPr>
              <a:t>pilot</a:t>
            </a:r>
            <a:r>
              <a:rPr lang="fi-FI" sz="1600" dirty="0">
                <a:solidFill>
                  <a:schemeClr val="accent3">
                    <a:alpha val="85000"/>
                  </a:schemeClr>
                </a:solidFill>
              </a:rPr>
              <a:t> </a:t>
            </a:r>
            <a:r>
              <a:rPr lang="fi-FI" sz="1600" dirty="0" err="1"/>
              <a:t>period</a:t>
            </a:r>
            <a:r>
              <a:rPr lang="fi-FI" sz="1600" dirty="0"/>
              <a:t> </a:t>
            </a:r>
            <a:r>
              <a:rPr lang="fi-FI" sz="1600" dirty="0" err="1"/>
              <a:t>during</a:t>
            </a:r>
            <a:r>
              <a:rPr lang="fi-FI" sz="1600" dirty="0"/>
              <a:t> </a:t>
            </a:r>
            <a:r>
              <a:rPr lang="fi-FI" sz="1600" dirty="0" err="1"/>
              <a:t>which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new</a:t>
            </a:r>
            <a:r>
              <a:rPr lang="fi-FI" sz="1600" dirty="0"/>
              <a:t> products </a:t>
            </a:r>
            <a:r>
              <a:rPr lang="fi-FI" sz="1600" dirty="0" err="1"/>
              <a:t>are</a:t>
            </a:r>
            <a:r>
              <a:rPr lang="fi-FI" sz="1600" dirty="0"/>
              <a:t> </a:t>
            </a:r>
            <a:r>
              <a:rPr lang="fi-FI" sz="1600" dirty="0" err="1"/>
              <a:t>tested</a:t>
            </a:r>
            <a:r>
              <a:rPr lang="fi-FI" sz="1600" dirty="0"/>
              <a:t> in </a:t>
            </a:r>
            <a:r>
              <a:rPr lang="fi-FI" sz="1600" dirty="0" err="1"/>
              <a:t>realtime</a:t>
            </a:r>
            <a:r>
              <a:rPr lang="fi-FI" sz="1600" dirty="0"/>
              <a:t>. </a:t>
            </a:r>
          </a:p>
        </p:txBody>
      </p:sp>
      <p:pic>
        <p:nvPicPr>
          <p:cNvPr id="6" name="Graphic 5" descr="Handshake outline">
            <a:extLst>
              <a:ext uri="{FF2B5EF4-FFF2-40B4-BE49-F238E27FC236}">
                <a16:creationId xmlns:a16="http://schemas.microsoft.com/office/drawing/2014/main" id="{A5612409-972D-565A-FA51-6871AF7ED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20" y="5123434"/>
            <a:ext cx="1188566" cy="1188566"/>
          </a:xfrm>
          <a:prstGeom prst="rect">
            <a:avLst/>
          </a:prstGeom>
        </p:spPr>
      </p:pic>
      <p:pic>
        <p:nvPicPr>
          <p:cNvPr id="7" name="Graphic 6" descr="Topography Map outline">
            <a:extLst>
              <a:ext uri="{FF2B5EF4-FFF2-40B4-BE49-F238E27FC236}">
                <a16:creationId xmlns:a16="http://schemas.microsoft.com/office/drawing/2014/main" id="{654A5611-4770-012D-803F-EEB0B9420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5129" y="5123434"/>
            <a:ext cx="1188566" cy="1188566"/>
          </a:xfrm>
          <a:prstGeom prst="rect">
            <a:avLst/>
          </a:prstGeom>
        </p:spPr>
      </p:pic>
      <p:pic>
        <p:nvPicPr>
          <p:cNvPr id="4" name="Graphic 3" descr="Database outline">
            <a:extLst>
              <a:ext uri="{FF2B5EF4-FFF2-40B4-BE49-F238E27FC236}">
                <a16:creationId xmlns:a16="http://schemas.microsoft.com/office/drawing/2014/main" id="{15B7E4E3-BF96-2D76-2D30-01C491BDE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0911" y="5123434"/>
            <a:ext cx="1188566" cy="1188566"/>
          </a:xfrm>
          <a:prstGeom prst="rect">
            <a:avLst/>
          </a:prstGeom>
        </p:spPr>
      </p:pic>
      <p:pic>
        <p:nvPicPr>
          <p:cNvPr id="8" name="Graphic 7" descr="Teacher outline">
            <a:extLst>
              <a:ext uri="{FF2B5EF4-FFF2-40B4-BE49-F238E27FC236}">
                <a16:creationId xmlns:a16="http://schemas.microsoft.com/office/drawing/2014/main" id="{9417E547-6169-E1F9-112B-6E6583E48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2136" y="5131251"/>
            <a:ext cx="1172932" cy="117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12B3-1474-C67E-3273-E695C39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954"/>
            <a:ext cx="10515600" cy="819738"/>
          </a:xfrm>
        </p:spPr>
        <p:txBody>
          <a:bodyPr>
            <a:normAutofit/>
          </a:bodyPr>
          <a:lstStyle/>
          <a:p>
            <a:r>
              <a:rPr lang="fi-FI" dirty="0"/>
              <a:t>IMPACT DATASETS AND IMPACT DATABASE</a:t>
            </a:r>
          </a:p>
        </p:txBody>
      </p:sp>
      <p:pic>
        <p:nvPicPr>
          <p:cNvPr id="5" name="Graphic 4" descr="Database outline">
            <a:extLst>
              <a:ext uri="{FF2B5EF4-FFF2-40B4-BE49-F238E27FC236}">
                <a16:creationId xmlns:a16="http://schemas.microsoft.com/office/drawing/2014/main" id="{B59C414E-351F-716C-0DC4-AC2E3110A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64" y="195388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706530-BD8C-54AE-4F03-80E7B3B5E1B3}"/>
              </a:ext>
            </a:extLst>
          </p:cNvPr>
          <p:cNvSpPr txBox="1"/>
          <p:nvPr/>
        </p:nvSpPr>
        <p:spPr>
          <a:xfrm>
            <a:off x="862642" y="2073481"/>
            <a:ext cx="37272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Tenorite" panose="00000500000000000000" pitchFamily="2" charset="0"/>
              </a:rPr>
              <a:t>10+ HIGH-QUALITY DATASETS</a:t>
            </a:r>
            <a:br>
              <a:rPr lang="fi-FI" dirty="0">
                <a:latin typeface="Tenorite" panose="00000500000000000000" pitchFamily="2" charset="0"/>
              </a:rPr>
            </a:br>
            <a:r>
              <a:rPr lang="fi-FI" dirty="0">
                <a:latin typeface="Tenorite" panose="00000500000000000000" pitchFamily="2" charset="0"/>
              </a:rPr>
              <a:t>30M+ INDIVIDUAL IMPACT EVENTS</a:t>
            </a: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r>
              <a:rPr lang="fi-FI" dirty="0">
                <a:latin typeface="Tenorite" panose="00000500000000000000" pitchFamily="2" charset="0"/>
              </a:rPr>
              <a:t>MULTIPLE DATASETS WITH NATIONAL AND MULTIYEAR COVERAGE</a:t>
            </a: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br>
              <a:rPr lang="fi-FI" dirty="0">
                <a:latin typeface="Tenorite" panose="00000500000000000000" pitchFamily="2" charset="0"/>
              </a:rPr>
            </a:br>
            <a:r>
              <a:rPr lang="fi-FI" dirty="0">
                <a:latin typeface="Tenorite" panose="00000500000000000000" pitchFamily="2" charset="0"/>
              </a:rPr>
              <a:t>LOCATION AND TIME OF OCCURRENCE STORED FOR EACH EVENT. INTENSITY AND REASON OF THE EVENT OPTIONAL PARAMETERS.</a:t>
            </a:r>
          </a:p>
        </p:txBody>
      </p:sp>
      <p:pic>
        <p:nvPicPr>
          <p:cNvPr id="8" name="Graphic 7" descr="Flag outline">
            <a:extLst>
              <a:ext uri="{FF2B5EF4-FFF2-40B4-BE49-F238E27FC236}">
                <a16:creationId xmlns:a16="http://schemas.microsoft.com/office/drawing/2014/main" id="{64303ED1-993A-3B3F-42A7-267C191EE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64" y="3533690"/>
            <a:ext cx="914400" cy="914400"/>
          </a:xfrm>
          <a:prstGeom prst="rect">
            <a:avLst/>
          </a:prstGeom>
        </p:spPr>
      </p:pic>
      <p:pic>
        <p:nvPicPr>
          <p:cNvPr id="10" name="Graphic 9" descr="Hamburger Menu Icon with solid fill">
            <a:extLst>
              <a:ext uri="{FF2B5EF4-FFF2-40B4-BE49-F238E27FC236}">
                <a16:creationId xmlns:a16="http://schemas.microsoft.com/office/drawing/2014/main" id="{9423D3F0-0A98-A377-0376-50973099F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654" y="5220158"/>
            <a:ext cx="715989" cy="715989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AB2855E-549D-08FA-C031-9669F801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55567"/>
              </p:ext>
            </p:extLst>
          </p:nvPr>
        </p:nvGraphicFramePr>
        <p:xfrm>
          <a:off x="5322498" y="1764064"/>
          <a:ext cx="6718062" cy="50292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1993">
                  <a:extLst>
                    <a:ext uri="{9D8B030D-6E8A-4147-A177-3AD203B41FA5}">
                      <a16:colId xmlns:a16="http://schemas.microsoft.com/office/drawing/2014/main" val="960570954"/>
                    </a:ext>
                  </a:extLst>
                </a:gridCol>
                <a:gridCol w="508958">
                  <a:extLst>
                    <a:ext uri="{9D8B030D-6E8A-4147-A177-3AD203B41FA5}">
                      <a16:colId xmlns:a16="http://schemas.microsoft.com/office/drawing/2014/main" val="3479234000"/>
                    </a:ext>
                  </a:extLst>
                </a:gridCol>
                <a:gridCol w="1268083">
                  <a:extLst>
                    <a:ext uri="{9D8B030D-6E8A-4147-A177-3AD203B41FA5}">
                      <a16:colId xmlns:a16="http://schemas.microsoft.com/office/drawing/2014/main" val="1485299600"/>
                    </a:ext>
                  </a:extLst>
                </a:gridCol>
                <a:gridCol w="681487">
                  <a:extLst>
                    <a:ext uri="{9D8B030D-6E8A-4147-A177-3AD203B41FA5}">
                      <a16:colId xmlns:a16="http://schemas.microsoft.com/office/drawing/2014/main" val="1594771269"/>
                    </a:ext>
                  </a:extLst>
                </a:gridCol>
                <a:gridCol w="1257541">
                  <a:extLst>
                    <a:ext uri="{9D8B030D-6E8A-4147-A177-3AD203B41FA5}">
                      <a16:colId xmlns:a16="http://schemas.microsoft.com/office/drawing/2014/main" val="1732361850"/>
                    </a:ext>
                  </a:extLst>
                </a:gridCol>
              </a:tblGrid>
              <a:tr h="359229">
                <a:tc>
                  <a:txBody>
                    <a:bodyPr/>
                    <a:lstStyle/>
                    <a:p>
                      <a:r>
                        <a:rPr lang="fi-FI" sz="12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VOL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fi-FI" sz="12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TIME SERIES LENGTH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i-FI" sz="14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832861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WIND DAMAGE CLEARANCE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130k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22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18363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 dirty="0">
                          <a:latin typeface="Tenorite" panose="00000500000000000000" pitchFamily="2" charset="0"/>
                        </a:rPr>
                        <a:t>WILDFIRE FIGHTING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63k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22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809522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 dirty="0">
                          <a:latin typeface="Tenorite" panose="00000500000000000000" pitchFamily="2" charset="0"/>
                        </a:rPr>
                        <a:t>TRAFFIC ACCIDENT CLEARANCE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281k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22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1036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MARITIME RESCUE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11k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7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564363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LAKE-AREA RESCUE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1.0k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20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027998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ROAD TRAFFIC ACCIDENTS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1.1M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24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38173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PEDESTRIAN SLIPPING ACCIDENTS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78k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17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357918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FLOODING DAMAGE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21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193836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AIRPORT OPERATION DISRUPTIONS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0.3k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8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LOCAL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164826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ELECTRICITY SUPPLY BLACKOUTS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1.3M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2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47322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ELECTRICITY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3.5k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1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737974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TRAIN TRAFFIC DISRUPTIONS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210k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6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43077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200" dirty="0">
                          <a:latin typeface="Tenorite" panose="00000500000000000000" pitchFamily="2" charset="0"/>
                        </a:rPr>
                        <a:t>ROAD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latin typeface="Tenorite" panose="00000500000000000000" pitchFamily="2" charset="0"/>
                        </a:rPr>
                        <a:t>27M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--o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latin typeface="Tenorite" panose="00000500000000000000" pitchFamily="2" charset="0"/>
                        </a:rPr>
                        <a:t>6 </a:t>
                      </a:r>
                      <a:r>
                        <a:rPr lang="fi-FI" sz="12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2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200" dirty="0">
                          <a:latin typeface="Tenorite" panose="00000500000000000000" pitchFamily="2" charset="0"/>
                        </a:rPr>
                        <a:t>NATIONAL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117385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7D865C-0D00-19E5-6761-F4B1289962F0}"/>
              </a:ext>
            </a:extLst>
          </p:cNvPr>
          <p:cNvCxnSpPr>
            <a:cxnSpLocks/>
          </p:cNvCxnSpPr>
          <p:nvPr/>
        </p:nvCxnSpPr>
        <p:spPr>
          <a:xfrm>
            <a:off x="4886311" y="2073481"/>
            <a:ext cx="0" cy="433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3AF37C7A-C9B6-1D14-F881-E4241696D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04873"/>
              </p:ext>
            </p:extLst>
          </p:nvPr>
        </p:nvGraphicFramePr>
        <p:xfrm>
          <a:off x="5661192" y="130119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●◌◌◌◌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  <p:pic>
        <p:nvPicPr>
          <p:cNvPr id="7" name="Graphic 6" descr="Lightning bolt outline">
            <a:extLst>
              <a:ext uri="{FF2B5EF4-FFF2-40B4-BE49-F238E27FC236}">
                <a16:creationId xmlns:a16="http://schemas.microsoft.com/office/drawing/2014/main" id="{2305559F-CABB-8E96-C608-8CA55A2F4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7435" y="5403551"/>
            <a:ext cx="160583" cy="160583"/>
          </a:xfrm>
          <a:prstGeom prst="rect">
            <a:avLst/>
          </a:prstGeom>
        </p:spPr>
      </p:pic>
      <p:pic>
        <p:nvPicPr>
          <p:cNvPr id="9" name="Graphic 8" descr="Lightning bolt outline">
            <a:extLst>
              <a:ext uri="{FF2B5EF4-FFF2-40B4-BE49-F238E27FC236}">
                <a16:creationId xmlns:a16="http://schemas.microsoft.com/office/drawing/2014/main" id="{B5E1FC27-3F8B-841E-869C-D7B4216D9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7434" y="5775564"/>
            <a:ext cx="160583" cy="160583"/>
          </a:xfrm>
          <a:prstGeom prst="rect">
            <a:avLst/>
          </a:prstGeom>
        </p:spPr>
      </p:pic>
      <p:pic>
        <p:nvPicPr>
          <p:cNvPr id="13" name="Graphic 12" descr="Lightning bolt outline">
            <a:extLst>
              <a:ext uri="{FF2B5EF4-FFF2-40B4-BE49-F238E27FC236}">
                <a16:creationId xmlns:a16="http://schemas.microsoft.com/office/drawing/2014/main" id="{21687ACC-3927-5B35-565C-9DA135EE1A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7433" y="6098410"/>
            <a:ext cx="160583" cy="160583"/>
          </a:xfrm>
          <a:prstGeom prst="rect">
            <a:avLst/>
          </a:prstGeom>
        </p:spPr>
      </p:pic>
      <p:pic>
        <p:nvPicPr>
          <p:cNvPr id="14" name="Graphic 13" descr="Lightning bolt outline">
            <a:extLst>
              <a:ext uri="{FF2B5EF4-FFF2-40B4-BE49-F238E27FC236}">
                <a16:creationId xmlns:a16="http://schemas.microsoft.com/office/drawing/2014/main" id="{19583EAE-F1E9-7F5B-3D6D-5D4D4D622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0768" y="6462312"/>
            <a:ext cx="160583" cy="1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C533-7571-DD36-E956-4DE8B727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55" y="609173"/>
            <a:ext cx="11021889" cy="819738"/>
          </a:xfrm>
        </p:spPr>
        <p:txBody>
          <a:bodyPr>
            <a:noAutofit/>
          </a:bodyPr>
          <a:lstStyle/>
          <a:p>
            <a:pPr algn="ctr"/>
            <a:r>
              <a:rPr lang="fi-FI" sz="2400" dirty="0"/>
              <a:t>CREATING IMPACT FORECASTS WITH GRADIENT BOOSTING TECHNIQUE</a:t>
            </a:r>
          </a:p>
        </p:txBody>
      </p:sp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CD2CBEF2-AA6A-993A-D7D8-C66F20773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03578"/>
              </p:ext>
            </p:extLst>
          </p:nvPr>
        </p:nvGraphicFramePr>
        <p:xfrm>
          <a:off x="6562175" y="2225617"/>
          <a:ext cx="4951563" cy="1796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1993">
                  <a:extLst>
                    <a:ext uri="{9D8B030D-6E8A-4147-A177-3AD203B41FA5}">
                      <a16:colId xmlns:a16="http://schemas.microsoft.com/office/drawing/2014/main" val="960570954"/>
                    </a:ext>
                  </a:extLst>
                </a:gridCol>
                <a:gridCol w="1268083">
                  <a:extLst>
                    <a:ext uri="{9D8B030D-6E8A-4147-A177-3AD203B41FA5}">
                      <a16:colId xmlns:a16="http://schemas.microsoft.com/office/drawing/2014/main" val="1485299600"/>
                    </a:ext>
                  </a:extLst>
                </a:gridCol>
                <a:gridCol w="681487">
                  <a:extLst>
                    <a:ext uri="{9D8B030D-6E8A-4147-A177-3AD203B41FA5}">
                      <a16:colId xmlns:a16="http://schemas.microsoft.com/office/drawing/2014/main" val="1594771269"/>
                    </a:ext>
                  </a:extLst>
                </a:gridCol>
              </a:tblGrid>
              <a:tr h="359229">
                <a:tc>
                  <a:txBody>
                    <a:bodyPr/>
                    <a:lstStyle/>
                    <a:p>
                      <a:r>
                        <a:rPr lang="fi-FI" sz="1400" b="1">
                          <a:solidFill>
                            <a:schemeClr val="accent3"/>
                          </a:solidFill>
                          <a:latin typeface="Tenorite"/>
                        </a:rPr>
                        <a:t>IMPACT DATA FOR MODELLING</a:t>
                      </a:r>
                      <a:endParaRPr lang="fi-FI" sz="1400" b="1">
                        <a:solidFill>
                          <a:schemeClr val="accent3"/>
                        </a:solidFill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fi-FI" sz="14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TIME SERIES LENGTH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fi-FI" sz="1400" b="1">
                          <a:solidFill>
                            <a:schemeClr val="accent3"/>
                          </a:solidFill>
                          <a:latin typeface="Tenorite" panose="00000500000000000000" pitchFamily="2" charset="0"/>
                        </a:rPr>
                        <a:t>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832861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400">
                          <a:latin typeface="Tenorite"/>
                        </a:rPr>
                        <a:t>WIND DAMAGE CLEARANCE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latin typeface="Tenorite" panose="00000500000000000000" pitchFamily="2" charset="0"/>
                        </a:rPr>
                        <a:t>22 </a:t>
                      </a:r>
                      <a:r>
                        <a:rPr lang="fi-FI" sz="14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4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18363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r>
                        <a:rPr lang="fi-FI" sz="1400">
                          <a:latin typeface="Tenorite" panose="00000500000000000000" pitchFamily="2" charset="0"/>
                        </a:rPr>
                        <a:t>FOREST FIRE FIGHTING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 panose="00000500000000000000" pitchFamily="2" charset="0"/>
                        </a:rPr>
                        <a:t>----------o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>
                          <a:latin typeface="Tenorite" panose="00000500000000000000" pitchFamily="2" charset="0"/>
                        </a:rPr>
                        <a:t>22 </a:t>
                      </a:r>
                      <a:r>
                        <a:rPr lang="fi-FI" sz="1400" err="1">
                          <a:latin typeface="Tenorite" panose="00000500000000000000" pitchFamily="2" charset="0"/>
                        </a:rPr>
                        <a:t>yrs</a:t>
                      </a:r>
                      <a:endParaRPr lang="fi-FI" sz="140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809522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>
                          <a:latin typeface="Tenorite"/>
                        </a:rPr>
                        <a:t>ROAD TRAFFIC ACCIDENTS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defTabSz="914400">
                        <a:buNone/>
                        <a:tabLst/>
                        <a:defRPr/>
                      </a:pPr>
                      <a:r>
                        <a:rPr lang="fi-FI" sz="14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/>
                        </a:rPr>
                        <a:t>-----------o</a:t>
                      </a:r>
                      <a:endParaRPr lang="fi-FI" sz="1400">
                        <a:latin typeface="Tenorit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>
                          <a:latin typeface="Tenorite"/>
                        </a:rPr>
                        <a:t>24 </a:t>
                      </a:r>
                      <a:r>
                        <a:rPr lang="fi-FI" sz="1400" err="1">
                          <a:latin typeface="Tenorite"/>
                        </a:rPr>
                        <a:t>yrs</a:t>
                      </a:r>
                      <a:endParaRPr lang="fi-FI" sz="1400">
                        <a:latin typeface="Tenorit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1036"/>
                  </a:ext>
                </a:extLst>
              </a:tr>
              <a:tr h="3592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>
                          <a:latin typeface="Tenorite"/>
                        </a:rPr>
                        <a:t>PEDESTRIAN SLIPPING ACCIDENTS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defTabSz="914400">
                        <a:buNone/>
                        <a:tabLst/>
                        <a:defRPr/>
                      </a:pPr>
                      <a:r>
                        <a:rPr lang="fi-FI" sz="14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Tenorite"/>
                        </a:rPr>
                        <a:t>--------o</a:t>
                      </a:r>
                      <a:endParaRPr lang="fi-FI" sz="1400">
                        <a:latin typeface="Tenorit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>
                          <a:latin typeface="Tenorite"/>
                        </a:rPr>
                        <a:t>17 </a:t>
                      </a:r>
                      <a:r>
                        <a:rPr lang="fi-FI" sz="1400" err="1">
                          <a:latin typeface="Tenorite"/>
                        </a:rPr>
                        <a:t>yrs</a:t>
                      </a:r>
                      <a:endParaRPr lang="fi-FI" sz="1400">
                        <a:latin typeface="Tenorit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564363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55CB39-BFCC-D1A2-AD91-E8C7C4C36451}"/>
              </a:ext>
            </a:extLst>
          </p:cNvPr>
          <p:cNvSpPr/>
          <p:nvPr/>
        </p:nvSpPr>
        <p:spPr>
          <a:xfrm>
            <a:off x="413132" y="2190151"/>
            <a:ext cx="1101686" cy="752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Tenorite" panose="00000500000000000000" pitchFamily="2" charset="0"/>
              </a:rPr>
              <a:t>Historical weather forecasts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63AC0A-F321-47E6-BE60-B74AAA26F349}"/>
              </a:ext>
            </a:extLst>
          </p:cNvPr>
          <p:cNvSpPr/>
          <p:nvPr/>
        </p:nvSpPr>
        <p:spPr>
          <a:xfrm>
            <a:off x="1753517" y="2190150"/>
            <a:ext cx="1101686" cy="75281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Tenorite" panose="00000500000000000000" pitchFamily="2" charset="0"/>
              </a:rPr>
              <a:t>Historical impact data</a:t>
            </a:r>
          </a:p>
        </p:txBody>
      </p:sp>
      <p:sp>
        <p:nvSpPr>
          <p:cNvPr id="9" name="Star: 10 Points 8">
            <a:extLst>
              <a:ext uri="{FF2B5EF4-FFF2-40B4-BE49-F238E27FC236}">
                <a16:creationId xmlns:a16="http://schemas.microsoft.com/office/drawing/2014/main" id="{D0FDCAC5-657C-915A-D1AD-973E8CEEC9A3}"/>
              </a:ext>
            </a:extLst>
          </p:cNvPr>
          <p:cNvSpPr/>
          <p:nvPr/>
        </p:nvSpPr>
        <p:spPr>
          <a:xfrm>
            <a:off x="1009880" y="3457092"/>
            <a:ext cx="1248578" cy="1230216"/>
          </a:xfrm>
          <a:prstGeom prst="star10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Tenorite" panose="00000500000000000000" pitchFamily="2" charset="0"/>
              </a:rPr>
              <a:t>Gradient boosting</a:t>
            </a:r>
          </a:p>
          <a:p>
            <a:pPr algn="ctr"/>
            <a:r>
              <a:rPr lang="en-US" sz="1400">
                <a:latin typeface="Tenorite" panose="00000500000000000000" pitchFamily="2" charset="0"/>
              </a:rPr>
              <a:t>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C5D58-0431-C02E-6396-91861C7E9C08}"/>
              </a:ext>
            </a:extLst>
          </p:cNvPr>
          <p:cNvSpPr txBox="1"/>
          <p:nvPr/>
        </p:nvSpPr>
        <p:spPr>
          <a:xfrm>
            <a:off x="1193493" y="3034778"/>
            <a:ext cx="9959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Tenorite" panose="00000500000000000000" pitchFamily="2" charset="0"/>
              </a:rPr>
              <a:t>Supervised learning</a:t>
            </a:r>
            <a:endParaRPr lang="en-US" dirty="0">
              <a:latin typeface="Tenorite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D1495B-C10C-2490-A24B-665596E2581B}"/>
              </a:ext>
            </a:extLst>
          </p:cNvPr>
          <p:cNvCxnSpPr/>
          <p:nvPr/>
        </p:nvCxnSpPr>
        <p:spPr>
          <a:xfrm>
            <a:off x="964607" y="2951535"/>
            <a:ext cx="289258" cy="589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4006BE-7FEB-0D9F-1B20-06B58E7A4D5C}"/>
              </a:ext>
            </a:extLst>
          </p:cNvPr>
          <p:cNvCxnSpPr>
            <a:cxnSpLocks/>
          </p:cNvCxnSpPr>
          <p:nvPr/>
        </p:nvCxnSpPr>
        <p:spPr>
          <a:xfrm flipH="1">
            <a:off x="2023626" y="2951222"/>
            <a:ext cx="265688" cy="6086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FFB5B9-A4C9-E77A-57AC-CAF4D97D94CE}"/>
              </a:ext>
            </a:extLst>
          </p:cNvPr>
          <p:cNvSpPr/>
          <p:nvPr/>
        </p:nvSpPr>
        <p:spPr>
          <a:xfrm>
            <a:off x="216477" y="2018952"/>
            <a:ext cx="2874818" cy="2805545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enorite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C2C6EA-D2B5-5669-0171-D22EA769AD32}"/>
              </a:ext>
            </a:extLst>
          </p:cNvPr>
          <p:cNvSpPr/>
          <p:nvPr/>
        </p:nvSpPr>
        <p:spPr>
          <a:xfrm>
            <a:off x="3452472" y="2190150"/>
            <a:ext cx="1101686" cy="7528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Tenorite" panose="00000500000000000000" pitchFamily="2" charset="0"/>
              </a:rPr>
              <a:t>New weather forecasts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60338D-7744-E09E-C773-074F3C177AE4}"/>
              </a:ext>
            </a:extLst>
          </p:cNvPr>
          <p:cNvSpPr/>
          <p:nvPr/>
        </p:nvSpPr>
        <p:spPr>
          <a:xfrm>
            <a:off x="4792857" y="2190149"/>
            <a:ext cx="1101686" cy="7528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Tenorite" panose="00000500000000000000" pitchFamily="2" charset="0"/>
              </a:rPr>
              <a:t>Forecasts of impact data</a:t>
            </a:r>
          </a:p>
        </p:txBody>
      </p:sp>
      <p:sp>
        <p:nvSpPr>
          <p:cNvPr id="14" name="Star: 10 Points 13">
            <a:extLst>
              <a:ext uri="{FF2B5EF4-FFF2-40B4-BE49-F238E27FC236}">
                <a16:creationId xmlns:a16="http://schemas.microsoft.com/office/drawing/2014/main" id="{BB63B94B-4D77-FC90-C385-F1BAD228BA6B}"/>
              </a:ext>
            </a:extLst>
          </p:cNvPr>
          <p:cNvSpPr/>
          <p:nvPr/>
        </p:nvSpPr>
        <p:spPr>
          <a:xfrm>
            <a:off x="4049220" y="3457091"/>
            <a:ext cx="1248578" cy="1230216"/>
          </a:xfrm>
          <a:prstGeom prst="star10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Tenorite" panose="00000500000000000000" pitchFamily="2" charset="0"/>
              </a:rPr>
              <a:t>Gradient boosting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BDC63-A96C-2179-EEDE-2B375DDC678E}"/>
              </a:ext>
            </a:extLst>
          </p:cNvPr>
          <p:cNvSpPr txBox="1"/>
          <p:nvPr/>
        </p:nvSpPr>
        <p:spPr>
          <a:xfrm>
            <a:off x="4232833" y="3034777"/>
            <a:ext cx="9272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enorite" panose="00000500000000000000" pitchFamily="2" charset="0"/>
              </a:rPr>
              <a:t>Prediction</a:t>
            </a:r>
            <a:endParaRPr lang="en-US">
              <a:latin typeface="Tenorite" panose="0000050000000000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428021-A8A1-C52E-078D-D8796E868DD7}"/>
              </a:ext>
            </a:extLst>
          </p:cNvPr>
          <p:cNvCxnSpPr>
            <a:cxnSpLocks/>
          </p:cNvCxnSpPr>
          <p:nvPr/>
        </p:nvCxnSpPr>
        <p:spPr>
          <a:xfrm>
            <a:off x="4003947" y="2951534"/>
            <a:ext cx="289258" cy="589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AB7271-DFC2-40C3-C785-F6446B2B1842}"/>
              </a:ext>
            </a:extLst>
          </p:cNvPr>
          <p:cNvCxnSpPr>
            <a:cxnSpLocks/>
          </p:cNvCxnSpPr>
          <p:nvPr/>
        </p:nvCxnSpPr>
        <p:spPr>
          <a:xfrm flipV="1">
            <a:off x="5075403" y="2962370"/>
            <a:ext cx="273313" cy="5538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0D9A65-CBD2-90A5-F8F1-4B1AC5F063F8}"/>
              </a:ext>
            </a:extLst>
          </p:cNvPr>
          <p:cNvSpPr/>
          <p:nvPr/>
        </p:nvSpPr>
        <p:spPr>
          <a:xfrm>
            <a:off x="3255817" y="2018951"/>
            <a:ext cx="2874818" cy="2805545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enorite" panose="00000500000000000000" pitchFamily="2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34E7C42-6CA7-6185-F404-98163C31F45C}"/>
              </a:ext>
            </a:extLst>
          </p:cNvPr>
          <p:cNvSpPr/>
          <p:nvPr/>
        </p:nvSpPr>
        <p:spPr>
          <a:xfrm>
            <a:off x="2620944" y="2873157"/>
            <a:ext cx="1071824" cy="1130439"/>
          </a:xfrm>
          <a:prstGeom prst="rightArrow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enorite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33C373-4A49-99F7-14A2-3C6BEC8FAEF7}"/>
              </a:ext>
            </a:extLst>
          </p:cNvPr>
          <p:cNvSpPr txBox="1"/>
          <p:nvPr/>
        </p:nvSpPr>
        <p:spPr>
          <a:xfrm>
            <a:off x="413132" y="5075378"/>
            <a:ext cx="1145370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ECMWF HRES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weather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forecasts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used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both</a:t>
            </a:r>
            <a:r>
              <a:rPr lang="fi-FI">
                <a:latin typeface="Tenorite" panose="00000500000000000000" pitchFamily="2" charset="0"/>
              </a:rPr>
              <a:t> for </a:t>
            </a:r>
            <a:r>
              <a:rPr lang="fi-FI" err="1">
                <a:latin typeface="Tenorite" panose="00000500000000000000" pitchFamily="2" charset="0"/>
              </a:rPr>
              <a:t>fitting</a:t>
            </a:r>
            <a:r>
              <a:rPr lang="fi-FI">
                <a:latin typeface="Tenorite" panose="00000500000000000000" pitchFamily="2" charset="0"/>
              </a:rPr>
              <a:t> and for </a:t>
            </a:r>
            <a:r>
              <a:rPr lang="fi-FI" err="1">
                <a:latin typeface="Tenorite" panose="00000500000000000000" pitchFamily="2" charset="0"/>
              </a:rPr>
              <a:t>the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real-time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forecasting</a:t>
            </a:r>
            <a:r>
              <a:rPr lang="fi-FI">
                <a:latin typeface="Tenorite" panose="00000500000000000000" pitchFamily="2" charset="0"/>
              </a:rPr>
              <a:t> of </a:t>
            </a:r>
            <a:r>
              <a:rPr lang="fi-FI" err="1">
                <a:latin typeface="Tenorite" panose="00000500000000000000" pitchFamily="2" charset="0"/>
              </a:rPr>
              <a:t>the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weather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impacts</a:t>
            </a:r>
            <a:endParaRPr lang="fi-FI">
              <a:latin typeface="Tenorite" panose="00000500000000000000" pitchFamily="2" charset="0"/>
            </a:endParaRPr>
          </a:p>
          <a:p>
            <a:endParaRPr lang="fi-FI">
              <a:latin typeface="Tenorite" panose="00000500000000000000" pitchFamily="2" charset="0"/>
            </a:endParaRPr>
          </a:p>
          <a:p>
            <a:r>
              <a:rPr lang="fi-FI" err="1">
                <a:latin typeface="Tenorite" panose="00000500000000000000" pitchFamily="2" charset="0"/>
              </a:rPr>
              <a:t>County-level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spatial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aggregation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was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applied</a:t>
            </a:r>
            <a:r>
              <a:rPr lang="fi-FI">
                <a:latin typeface="Tenorite" panose="00000500000000000000" pitchFamily="2" charset="0"/>
              </a:rPr>
              <a:t> to </a:t>
            </a:r>
            <a:r>
              <a:rPr lang="fi-FI" err="1">
                <a:latin typeface="Tenorite" panose="00000500000000000000" pitchFamily="2" charset="0"/>
              </a:rPr>
              <a:t>the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impact</a:t>
            </a:r>
            <a:r>
              <a:rPr lang="fi-FI">
                <a:latin typeface="Tenorite" panose="00000500000000000000" pitchFamily="2" charset="0"/>
              </a:rPr>
              <a:t> data </a:t>
            </a:r>
            <a:r>
              <a:rPr lang="fi-FI" err="1">
                <a:latin typeface="Tenorite" panose="00000500000000000000" pitchFamily="2" charset="0"/>
              </a:rPr>
              <a:t>before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fitting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the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gradient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boosting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machine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learning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models</a:t>
            </a:r>
            <a:endParaRPr lang="fi-FI" b="1">
              <a:solidFill>
                <a:schemeClr val="accent3"/>
              </a:solidFill>
              <a:latin typeface="Tenorite" panose="00000500000000000000" pitchFamily="2" charset="0"/>
            </a:endParaRPr>
          </a:p>
        </p:txBody>
      </p:sp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644CC40A-6400-2E7C-8733-2E786B6B8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4355"/>
              </p:ext>
            </p:extLst>
          </p:nvPr>
        </p:nvGraphicFramePr>
        <p:xfrm>
          <a:off x="5661192" y="130119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◌●◌◌◌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44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C533-7571-DD36-E956-4DE8B727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4" y="456523"/>
            <a:ext cx="11083899" cy="819738"/>
          </a:xfrm>
        </p:spPr>
        <p:txBody>
          <a:bodyPr>
            <a:normAutofit/>
          </a:bodyPr>
          <a:lstStyle/>
          <a:p>
            <a:pPr algn="ctr"/>
            <a:r>
              <a:rPr lang="fi-FI" sz="3600" dirty="0"/>
              <a:t>WARNING-LIKE VISUALIZATION FOR NEW PRODUCTS</a:t>
            </a:r>
            <a:endParaRPr lang="en-US" sz="3600" dirty="0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C12B7C1A-34B1-5CF4-D962-D90D3BD9DA34}"/>
              </a:ext>
            </a:extLst>
          </p:cNvPr>
          <p:cNvSpPr txBox="1"/>
          <p:nvPr/>
        </p:nvSpPr>
        <p:spPr>
          <a:xfrm>
            <a:off x="449977" y="2250737"/>
            <a:ext cx="550013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err="1">
                <a:latin typeface="Tenorite" panose="00000500000000000000" pitchFamily="2" charset="0"/>
              </a:rPr>
              <a:t>Results</a:t>
            </a:r>
            <a:r>
              <a:rPr lang="fi-FI">
                <a:latin typeface="Tenorite" panose="00000500000000000000" pitchFamily="2" charset="0"/>
              </a:rPr>
              <a:t> in </a:t>
            </a:r>
            <a:r>
              <a:rPr lang="fi-FI" err="1">
                <a:latin typeface="Tenorite" panose="00000500000000000000" pitchFamily="2" charset="0"/>
              </a:rPr>
              <a:t>counties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are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visualized</a:t>
            </a:r>
            <a:r>
              <a:rPr lang="fi-FI">
                <a:latin typeface="Tenorite" panose="00000500000000000000" pitchFamily="2" charset="0"/>
              </a:rPr>
              <a:t> as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warning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maps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>
                <a:latin typeface="Tenorite" panose="00000500000000000000" pitchFamily="2" charset="0"/>
              </a:rPr>
              <a:t>and as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time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series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 </a:t>
            </a:r>
          </a:p>
          <a:p>
            <a:endParaRPr lang="fi-FI">
              <a:latin typeface="Tenorite" panose="00000500000000000000" pitchFamily="2" charset="0"/>
            </a:endParaRPr>
          </a:p>
          <a:p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New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forecasts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are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produced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twice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daily</a:t>
            </a:r>
            <a:endParaRPr lang="fi-FI">
              <a:solidFill>
                <a:srgbClr val="FFFFFF"/>
              </a:solidFill>
              <a:latin typeface="Tenorite" panose="00000500000000000000" pitchFamily="2" charset="0"/>
            </a:endParaRPr>
          </a:p>
          <a:p>
            <a:endParaRPr lang="fi-FI">
              <a:solidFill>
                <a:srgbClr val="FFFFFF"/>
              </a:solidFill>
              <a:latin typeface="Tenorite" panose="00000500000000000000" pitchFamily="2" charset="0"/>
            </a:endParaRPr>
          </a:p>
          <a:p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Quantitative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skill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analysis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shows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clearly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useful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performance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for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lead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times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up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to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seven</a:t>
            </a:r>
            <a:r>
              <a:rPr lang="fi-FI" b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days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 </a:t>
            </a:r>
          </a:p>
          <a:p>
            <a:endParaRPr lang="fi-FI">
              <a:solidFill>
                <a:srgbClr val="FFFFFF"/>
              </a:solidFill>
              <a:latin typeface="Tenorite" panose="00000500000000000000" pitchFamily="2" charset="0"/>
            </a:endParaRPr>
          </a:p>
          <a:p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Most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important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challenges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for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the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method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Impacts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of </a:t>
            </a:r>
            <a:r>
              <a:rPr lang="fi-FI" b="1" err="1">
                <a:solidFill>
                  <a:schemeClr val="accent3"/>
                </a:solidFill>
                <a:latin typeface="Tenorite" panose="00000500000000000000" pitchFamily="2" charset="0"/>
              </a:rPr>
              <a:t>thunderstorms</a:t>
            </a:r>
            <a:endParaRPr lang="fi-FI" b="1">
              <a:solidFill>
                <a:schemeClr val="accent3"/>
              </a:solidFill>
              <a:latin typeface="Tenorite" panose="00000500000000000000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Forecasts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of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the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least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populated</a:t>
            </a:r>
            <a:r>
              <a:rPr lang="fi-FI">
                <a:solidFill>
                  <a:srgbClr val="FFFFFF"/>
                </a:solidFill>
                <a:latin typeface="Tenorite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Tenorite" panose="00000500000000000000" pitchFamily="2" charset="0"/>
              </a:rPr>
              <a:t>counties</a:t>
            </a:r>
            <a:endParaRPr lang="fi-FI">
              <a:solidFill>
                <a:srgbClr val="FFFFFF"/>
              </a:solidFill>
              <a:latin typeface="Tenorite" panose="00000500000000000000" pitchFamily="2" charset="0"/>
            </a:endParaRPr>
          </a:p>
        </p:txBody>
      </p:sp>
      <p:pic>
        <p:nvPicPr>
          <p:cNvPr id="6" name="Kuva 6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ED625996-3C7E-1D1B-D3E3-1D66F06C2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63"/>
          <a:stretch/>
        </p:blipFill>
        <p:spPr>
          <a:xfrm>
            <a:off x="6464669" y="2096119"/>
            <a:ext cx="5457430" cy="2124070"/>
          </a:xfrm>
          <a:prstGeom prst="rect">
            <a:avLst/>
          </a:prstGeom>
          <a:ln w="76200">
            <a:solidFill>
              <a:schemeClr val="bg1"/>
            </a:solidFill>
            <a:prstDash val="sysDot"/>
          </a:ln>
        </p:spPr>
      </p:pic>
      <p:pic>
        <p:nvPicPr>
          <p:cNvPr id="7" name="Kuva 7" descr="Kuva, joka sisältää kohteen kaavio&#10;&#10;Kuvaus luotu automaattisesti">
            <a:extLst>
              <a:ext uri="{FF2B5EF4-FFF2-40B4-BE49-F238E27FC236}">
                <a16:creationId xmlns:a16="http://schemas.microsoft.com/office/drawing/2014/main" id="{3C08C52C-AA56-724F-4DF1-0262AABE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3" b="18693"/>
          <a:stretch/>
        </p:blipFill>
        <p:spPr>
          <a:xfrm>
            <a:off x="6464669" y="4554686"/>
            <a:ext cx="5457431" cy="1073954"/>
          </a:xfrm>
          <a:prstGeom prst="rect">
            <a:avLst/>
          </a:prstGeom>
          <a:ln w="76200">
            <a:solidFill>
              <a:schemeClr val="bg1"/>
            </a:solidFill>
            <a:prstDash val="sysDot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339894AB-8540-D218-ED55-1F3605229B7B}"/>
              </a:ext>
            </a:extLst>
          </p:cNvPr>
          <p:cNvSpPr txBox="1"/>
          <p:nvPr/>
        </p:nvSpPr>
        <p:spPr>
          <a:xfrm>
            <a:off x="99215" y="5964740"/>
            <a:ext cx="620165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fi-FI" sz="1200" i="1">
                <a:latin typeface="Tenorite" panose="00000500000000000000" pitchFamily="2" charset="0"/>
              </a:rPr>
              <a:t>UPPER: </a:t>
            </a:r>
            <a:r>
              <a:rPr lang="fi-FI" sz="1200" i="1" err="1">
                <a:latin typeface="Tenorite" panose="00000500000000000000" pitchFamily="2" charset="0"/>
              </a:rPr>
              <a:t>Forecasted</a:t>
            </a:r>
            <a:r>
              <a:rPr lang="fi-FI" sz="1200" i="1">
                <a:latin typeface="Tenorite" panose="00000500000000000000" pitchFamily="2" charset="0"/>
              </a:rPr>
              <a:t> </a:t>
            </a:r>
            <a:r>
              <a:rPr lang="fi-FI" sz="1200" i="1" err="1">
                <a:latin typeface="Tenorite" panose="00000500000000000000" pitchFamily="2" charset="0"/>
              </a:rPr>
              <a:t>numbers</a:t>
            </a:r>
            <a:r>
              <a:rPr lang="fi-FI" sz="1200" i="1">
                <a:latin typeface="Tenorite" panose="00000500000000000000" pitchFamily="2" charset="0"/>
              </a:rPr>
              <a:t> of </a:t>
            </a:r>
            <a:r>
              <a:rPr lang="fi-FI" sz="1200" b="1" i="1" err="1">
                <a:solidFill>
                  <a:schemeClr val="accent3"/>
                </a:solidFill>
                <a:latin typeface="Tenorite" panose="00000500000000000000" pitchFamily="2" charset="0"/>
              </a:rPr>
              <a:t>storm</a:t>
            </a:r>
            <a:r>
              <a:rPr lang="fi-FI" sz="1200" b="1" i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sz="1200" b="1" i="1" err="1">
                <a:solidFill>
                  <a:schemeClr val="accent3"/>
                </a:solidFill>
                <a:latin typeface="Tenorite" panose="00000500000000000000" pitchFamily="2" charset="0"/>
              </a:rPr>
              <a:t>damage</a:t>
            </a:r>
            <a:r>
              <a:rPr lang="fi-FI" sz="1200" b="1" i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sz="1200" b="1" i="1" err="1">
                <a:solidFill>
                  <a:schemeClr val="accent3"/>
                </a:solidFill>
                <a:latin typeface="Tenorite" panose="00000500000000000000" pitchFamily="2" charset="0"/>
              </a:rPr>
              <a:t>clearance</a:t>
            </a:r>
            <a:r>
              <a:rPr lang="fi-FI" sz="1200" b="1" i="1">
                <a:solidFill>
                  <a:schemeClr val="accent3"/>
                </a:solidFill>
                <a:latin typeface="Tenorite" panose="00000500000000000000" pitchFamily="2" charset="0"/>
              </a:rPr>
              <a:t> </a:t>
            </a:r>
            <a:r>
              <a:rPr lang="fi-FI" sz="1200" b="1" i="1" err="1">
                <a:solidFill>
                  <a:schemeClr val="accent3"/>
                </a:solidFill>
                <a:latin typeface="Tenorite" panose="00000500000000000000" pitchFamily="2" charset="0"/>
              </a:rPr>
              <a:t>tasks</a:t>
            </a:r>
            <a:r>
              <a:rPr lang="fi-FI" sz="1200" i="1">
                <a:latin typeface="Tenorite" panose="00000500000000000000" pitchFamily="2" charset="0"/>
              </a:rPr>
              <a:t> for 25–31 </a:t>
            </a:r>
            <a:r>
              <a:rPr lang="fi-FI" sz="1200" i="1" err="1">
                <a:latin typeface="Tenorite" panose="00000500000000000000" pitchFamily="2" charset="0"/>
              </a:rPr>
              <a:t>March</a:t>
            </a:r>
            <a:r>
              <a:rPr lang="fi-FI" sz="1200" i="1">
                <a:latin typeface="Tenorite" panose="00000500000000000000" pitchFamily="2" charset="0"/>
              </a:rPr>
              <a:t> 2022. </a:t>
            </a:r>
            <a:br>
              <a:rPr lang="fi-FI" sz="1200" i="1">
                <a:latin typeface="Tenorite" panose="00000500000000000000" pitchFamily="2" charset="0"/>
              </a:rPr>
            </a:br>
            <a:r>
              <a:rPr lang="fi-FI" sz="1200" i="1">
                <a:latin typeface="Tenorite" panose="00000500000000000000" pitchFamily="2" charset="0"/>
              </a:rPr>
              <a:t>LOWER: Time </a:t>
            </a:r>
            <a:r>
              <a:rPr lang="fi-FI" sz="1200" i="1" err="1">
                <a:latin typeface="Tenorite" panose="00000500000000000000" pitchFamily="2" charset="0"/>
              </a:rPr>
              <a:t>series</a:t>
            </a:r>
            <a:r>
              <a:rPr lang="fi-FI" sz="1200" i="1">
                <a:latin typeface="Tenorite" panose="00000500000000000000" pitchFamily="2" charset="0"/>
              </a:rPr>
              <a:t> </a:t>
            </a:r>
            <a:r>
              <a:rPr lang="fi-FI" sz="1200" i="1" err="1">
                <a:latin typeface="Tenorite" panose="00000500000000000000" pitchFamily="2" charset="0"/>
              </a:rPr>
              <a:t>product</a:t>
            </a:r>
            <a:r>
              <a:rPr lang="fi-FI" sz="1200" i="1">
                <a:latin typeface="Tenorite" panose="00000500000000000000" pitchFamily="2" charset="0"/>
              </a:rPr>
              <a:t> </a:t>
            </a:r>
            <a:r>
              <a:rPr lang="fi-FI" sz="1200" i="1" err="1">
                <a:latin typeface="Tenorite" panose="00000500000000000000" pitchFamily="2" charset="0"/>
              </a:rPr>
              <a:t>shown</a:t>
            </a:r>
            <a:r>
              <a:rPr lang="fi-FI" sz="1200" i="1">
                <a:latin typeface="Tenorite" panose="00000500000000000000" pitchFamily="2" charset="0"/>
              </a:rPr>
              <a:t> for </a:t>
            </a:r>
            <a:r>
              <a:rPr lang="fi-FI" sz="1200" i="1" err="1">
                <a:latin typeface="Tenorite" panose="00000500000000000000" pitchFamily="2" charset="0"/>
              </a:rPr>
              <a:t>the</a:t>
            </a:r>
            <a:r>
              <a:rPr lang="fi-FI" sz="1200" i="1">
                <a:latin typeface="Tenorite" panose="00000500000000000000" pitchFamily="2" charset="0"/>
              </a:rPr>
              <a:t> </a:t>
            </a:r>
            <a:r>
              <a:rPr lang="fi-FI" sz="1200" i="1" err="1">
                <a:latin typeface="Tenorite" panose="00000500000000000000" pitchFamily="2" charset="0"/>
              </a:rPr>
              <a:t>most</a:t>
            </a:r>
            <a:r>
              <a:rPr lang="fi-FI" sz="1200" i="1">
                <a:latin typeface="Tenorite" panose="00000500000000000000" pitchFamily="2" charset="0"/>
              </a:rPr>
              <a:t> </a:t>
            </a:r>
            <a:r>
              <a:rPr lang="fi-FI" sz="1200" i="1" err="1">
                <a:latin typeface="Tenorite" panose="00000500000000000000" pitchFamily="2" charset="0"/>
              </a:rPr>
              <a:t>impacted</a:t>
            </a:r>
            <a:r>
              <a:rPr lang="fi-FI" sz="1200" i="1">
                <a:latin typeface="Tenorite" panose="00000500000000000000" pitchFamily="2" charset="0"/>
              </a:rPr>
              <a:t> </a:t>
            </a:r>
            <a:r>
              <a:rPr lang="fi-FI" sz="1200" i="1" err="1">
                <a:latin typeface="Tenorite" panose="00000500000000000000" pitchFamily="2" charset="0"/>
              </a:rPr>
              <a:t>county</a:t>
            </a:r>
            <a:r>
              <a:rPr lang="fi-FI" sz="1200" i="1">
                <a:latin typeface="Tenorite" panose="00000500000000000000" pitchFamily="2" charset="0"/>
              </a:rPr>
              <a:t>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122F978-DD2F-1999-EEE2-F5B6DDCF9BB1}"/>
              </a:ext>
            </a:extLst>
          </p:cNvPr>
          <p:cNvSpPr/>
          <p:nvPr/>
        </p:nvSpPr>
        <p:spPr>
          <a:xfrm rot="2700000">
            <a:off x="6240920" y="5881480"/>
            <a:ext cx="193163" cy="1665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D0FA5D8F-3B11-7F0C-DA69-000E5FB43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99292"/>
              </p:ext>
            </p:extLst>
          </p:nvPr>
        </p:nvGraphicFramePr>
        <p:xfrm>
          <a:off x="5661192" y="130119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◌●◌◌◌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5C4B200-3AA9-6B1D-1AAD-8C6AEF8A9D3C}"/>
              </a:ext>
            </a:extLst>
          </p:cNvPr>
          <p:cNvSpPr/>
          <p:nvPr/>
        </p:nvSpPr>
        <p:spPr>
          <a:xfrm rot="10800000">
            <a:off x="7692730" y="4136929"/>
            <a:ext cx="193163" cy="166520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23E21A7-BFAB-D49E-A6AA-3B7DC9827BAC}"/>
              </a:ext>
            </a:extLst>
          </p:cNvPr>
          <p:cNvSpPr/>
          <p:nvPr/>
        </p:nvSpPr>
        <p:spPr>
          <a:xfrm rot="10800000">
            <a:off x="7726415" y="4345754"/>
            <a:ext cx="125792" cy="108441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0ABBCEF-7576-C681-6A98-FFA63097D719}"/>
              </a:ext>
            </a:extLst>
          </p:cNvPr>
          <p:cNvSpPr/>
          <p:nvPr/>
        </p:nvSpPr>
        <p:spPr>
          <a:xfrm rot="10800000">
            <a:off x="7743257" y="4496500"/>
            <a:ext cx="92106" cy="79401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55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1407D-A775-D1DB-2EA5-F16BC876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7</a:t>
            </a:fld>
            <a:endParaRPr lang="fi-FI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98E74-66A8-3F79-F9F4-CF71D3EC17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9596" y="71625"/>
            <a:ext cx="11650893" cy="820737"/>
          </a:xfrm>
        </p:spPr>
        <p:txBody>
          <a:bodyPr>
            <a:normAutofit/>
          </a:bodyPr>
          <a:lstStyle/>
          <a:p>
            <a:pPr algn="ctr"/>
            <a:r>
              <a:rPr lang="fi-FI" sz="3400" dirty="0"/>
              <a:t>REALTIME PRODUCTS AVAILABLE FOR PILOT USERS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7FCD7F5-89C1-C049-10F6-FB4396955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589820"/>
              </p:ext>
            </p:extLst>
          </p:nvPr>
        </p:nvGraphicFramePr>
        <p:xfrm>
          <a:off x="1213119" y="965752"/>
          <a:ext cx="9546280" cy="555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419C25F-9B10-D1C2-4091-B3DC0E917790}"/>
              </a:ext>
            </a:extLst>
          </p:cNvPr>
          <p:cNvSpPr/>
          <p:nvPr/>
        </p:nvSpPr>
        <p:spPr>
          <a:xfrm>
            <a:off x="5371855" y="3440121"/>
            <a:ext cx="4372228" cy="564738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pic>
        <p:nvPicPr>
          <p:cNvPr id="7" name="Graphic 6" descr="Lightning bolt with solid fill">
            <a:extLst>
              <a:ext uri="{FF2B5EF4-FFF2-40B4-BE49-F238E27FC236}">
                <a16:creationId xmlns:a16="http://schemas.microsoft.com/office/drawing/2014/main" id="{F0D8E408-0B42-B181-9019-0CBFEA145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02784" y="6550197"/>
            <a:ext cx="305930" cy="3059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A76F0-AC31-A8E8-BDA6-B875EB2BEF9B}"/>
              </a:ext>
            </a:extLst>
          </p:cNvPr>
          <p:cNvSpPr txBox="1"/>
          <p:nvPr/>
        </p:nvSpPr>
        <p:spPr>
          <a:xfrm>
            <a:off x="1213118" y="6502714"/>
            <a:ext cx="756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4"/>
                </a:solidFill>
                <a:latin typeface="Tenorite" panose="00000500000000000000" pitchFamily="2" charset="0"/>
              </a:rPr>
              <a:t>LEAD TIME		                 5D	            3D                    1D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668437-DACE-471B-5080-F8B029E3D4A8}"/>
              </a:ext>
            </a:extLst>
          </p:cNvPr>
          <p:cNvSpPr/>
          <p:nvPr/>
        </p:nvSpPr>
        <p:spPr>
          <a:xfrm>
            <a:off x="5217394" y="1842484"/>
            <a:ext cx="4666843" cy="571293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18F70-88A4-6F09-02E8-4660B5C6DB12}"/>
              </a:ext>
            </a:extLst>
          </p:cNvPr>
          <p:cNvSpPr/>
          <p:nvPr/>
        </p:nvSpPr>
        <p:spPr>
          <a:xfrm>
            <a:off x="6038947" y="2644760"/>
            <a:ext cx="3789452" cy="554413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713693-0699-2A47-2B67-E18BF58B3D89}"/>
              </a:ext>
            </a:extLst>
          </p:cNvPr>
          <p:cNvSpPr/>
          <p:nvPr/>
        </p:nvSpPr>
        <p:spPr>
          <a:xfrm>
            <a:off x="3822795" y="1098696"/>
            <a:ext cx="4504869" cy="509395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99C02-F59B-E46D-4D89-2C3229144F80}"/>
              </a:ext>
            </a:extLst>
          </p:cNvPr>
          <p:cNvSpPr/>
          <p:nvPr/>
        </p:nvSpPr>
        <p:spPr>
          <a:xfrm>
            <a:off x="5866124" y="4235842"/>
            <a:ext cx="4144192" cy="564738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55022-2F96-8255-521E-44448A5FD5E9}"/>
              </a:ext>
            </a:extLst>
          </p:cNvPr>
          <p:cNvSpPr/>
          <p:nvPr/>
        </p:nvSpPr>
        <p:spPr>
          <a:xfrm>
            <a:off x="9515486" y="5041528"/>
            <a:ext cx="1191029" cy="564738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62E680-CDA0-33FD-287A-B85CE36574DC}"/>
              </a:ext>
            </a:extLst>
          </p:cNvPr>
          <p:cNvSpPr/>
          <p:nvPr/>
        </p:nvSpPr>
        <p:spPr>
          <a:xfrm>
            <a:off x="9424875" y="5837249"/>
            <a:ext cx="1289944" cy="564738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2">
                  <a:lumMod val="75000"/>
                  <a:lumOff val="25000"/>
                </a:schemeClr>
              </a:solidFill>
              <a:latin typeface="Tenorite" panose="000005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447F8-D106-2D5C-A555-D150047A5C9D}"/>
              </a:ext>
            </a:extLst>
          </p:cNvPr>
          <p:cNvCxnSpPr/>
          <p:nvPr/>
        </p:nvCxnSpPr>
        <p:spPr>
          <a:xfrm>
            <a:off x="5217394" y="938066"/>
            <a:ext cx="0" cy="5579074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53E968-07D1-73D3-42D4-986E50B8AE01}"/>
              </a:ext>
            </a:extLst>
          </p:cNvPr>
          <p:cNvCxnSpPr/>
          <p:nvPr/>
        </p:nvCxnSpPr>
        <p:spPr>
          <a:xfrm>
            <a:off x="6759929" y="951909"/>
            <a:ext cx="0" cy="5579074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7D1CF8-F498-4DC1-B235-87011175F402}"/>
              </a:ext>
            </a:extLst>
          </p:cNvPr>
          <p:cNvCxnSpPr/>
          <p:nvPr/>
        </p:nvCxnSpPr>
        <p:spPr>
          <a:xfrm>
            <a:off x="8255096" y="951909"/>
            <a:ext cx="0" cy="5579074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FDAA81-7764-F90E-1CBD-1CEC20E229EF}"/>
              </a:ext>
            </a:extLst>
          </p:cNvPr>
          <p:cNvCxnSpPr/>
          <p:nvPr/>
        </p:nvCxnSpPr>
        <p:spPr>
          <a:xfrm>
            <a:off x="9744086" y="951909"/>
            <a:ext cx="0" cy="5579074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A0CECB-54A7-8FCC-32E5-6CEFF157CF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180" t="63576" r="44286" b="2906"/>
          <a:stretch/>
        </p:blipFill>
        <p:spPr bwMode="auto">
          <a:xfrm>
            <a:off x="1341985" y="4993559"/>
            <a:ext cx="730610" cy="687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EF5B35A-42CE-216C-9B2E-A0EC29B39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t="4414" r="23885" b="71621"/>
          <a:stretch/>
        </p:blipFill>
        <p:spPr bwMode="auto">
          <a:xfrm>
            <a:off x="1314565" y="4189860"/>
            <a:ext cx="763238" cy="7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2279D9-7BD1-8C80-8E47-6063D2307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985" y="5808417"/>
            <a:ext cx="730612" cy="66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EAFC48-EFE1-640C-1883-5B09CF9AD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8386" y="2614212"/>
            <a:ext cx="763238" cy="658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4C05BD-298F-678E-F738-1EAB4BDA1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9358" y="1806951"/>
            <a:ext cx="763238" cy="686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22A34D-87A0-1CDD-D12B-D4F0C51ECC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8387" y="998720"/>
            <a:ext cx="764208" cy="687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0B6E5-6B87-5B67-E0BF-61E693C144E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4527"/>
          <a:stretch/>
        </p:blipFill>
        <p:spPr>
          <a:xfrm>
            <a:off x="1322151" y="3400486"/>
            <a:ext cx="730610" cy="686165"/>
          </a:xfrm>
          <a:prstGeom prst="rect">
            <a:avLst/>
          </a:prstGeom>
        </p:spPr>
      </p:pic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A9133EC9-5A6B-AF93-632E-E34EED915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478524"/>
              </p:ext>
            </p:extLst>
          </p:nvPr>
        </p:nvGraphicFramePr>
        <p:xfrm>
          <a:off x="5661192" y="3785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◌◌●◌◌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973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2EFC-586D-F996-003E-ED50081E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77" y="511334"/>
            <a:ext cx="10666445" cy="819738"/>
          </a:xfrm>
        </p:spPr>
        <p:txBody>
          <a:bodyPr>
            <a:noAutofit/>
          </a:bodyPr>
          <a:lstStyle/>
          <a:p>
            <a:r>
              <a:rPr lang="fi-FI" sz="2400" i="1" dirty="0"/>
              <a:t>”… BUT ORGANIZING A PILOT AND ENGAGING END-USERS IS BURDENSOME…”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PILOT PHASE (APR2022 … NOV2022)</a:t>
            </a:r>
            <a:endParaRPr lang="fi-FI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91670-FEC9-1B6E-C6FC-17B368F42E97}"/>
              </a:ext>
            </a:extLst>
          </p:cNvPr>
          <p:cNvSpPr txBox="1"/>
          <p:nvPr/>
        </p:nvSpPr>
        <p:spPr>
          <a:xfrm>
            <a:off x="1305735" y="1904666"/>
            <a:ext cx="3545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enorite" panose="00000500000000000000" pitchFamily="2" charset="0"/>
              </a:rPr>
              <a:t>REALTIME PILOT PRODUCT FOLDER AVAILABLE 24/7 IN A CUSTOMER PORTAL</a:t>
            </a:r>
            <a:br>
              <a:rPr lang="fi-FI">
                <a:latin typeface="Tenorite" panose="00000500000000000000" pitchFamily="2" charset="0"/>
              </a:rPr>
            </a:br>
            <a:br>
              <a:rPr lang="fi-FI">
                <a:latin typeface="Tenorite" panose="00000500000000000000" pitchFamily="2" charset="0"/>
              </a:rPr>
            </a:br>
            <a:r>
              <a:rPr lang="fi-FI">
                <a:latin typeface="Tenorite" panose="00000500000000000000" pitchFamily="2" charset="0"/>
              </a:rPr>
              <a:t>PILOT USER GROUP:</a:t>
            </a:r>
            <a:br>
              <a:rPr lang="fi-FI">
                <a:latin typeface="Tenorite" panose="00000500000000000000" pitchFamily="2" charset="0"/>
              </a:rPr>
            </a:br>
            <a:r>
              <a:rPr lang="fi-FI">
                <a:latin typeface="Tenorite" panose="00000500000000000000" pitchFamily="2" charset="0"/>
              </a:rPr>
              <a:t>~30 ORGANIZATIONS FROM 6 SECTORS (</a:t>
            </a:r>
            <a:r>
              <a:rPr lang="fi-FI" err="1">
                <a:latin typeface="Tenorite" panose="00000500000000000000" pitchFamily="2" charset="0"/>
              </a:rPr>
              <a:t>energy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rescue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dep’s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insurance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road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traffic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aviation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rail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traffic</a:t>
            </a:r>
            <a:r>
              <a:rPr lang="fi-FI">
                <a:latin typeface="Tenorite" panose="00000500000000000000" pitchFamily="2" charset="0"/>
              </a:rPr>
              <a:t>)</a:t>
            </a:r>
            <a:br>
              <a:rPr lang="fi-FI">
                <a:latin typeface="Tenorite" panose="00000500000000000000" pitchFamily="2" charset="0"/>
              </a:rPr>
            </a:br>
            <a:br>
              <a:rPr lang="fi-FI">
                <a:latin typeface="Tenorite" panose="00000500000000000000" pitchFamily="2" charset="0"/>
              </a:rPr>
            </a:br>
            <a:br>
              <a:rPr lang="fi-FI">
                <a:latin typeface="Tenorite" panose="00000500000000000000" pitchFamily="2" charset="0"/>
              </a:rPr>
            </a:br>
            <a:r>
              <a:rPr lang="fi-FI">
                <a:latin typeface="Tenorite" panose="00000500000000000000" pitchFamily="2" charset="0"/>
              </a:rPr>
              <a:t>10 REAL-TIME BRIEFINGS GIVEN WITH AVERAGE LENGTH OF 28 </a:t>
            </a:r>
            <a:r>
              <a:rPr lang="fi-FI" err="1">
                <a:latin typeface="Tenorite" panose="00000500000000000000" pitchFamily="2" charset="0"/>
              </a:rPr>
              <a:t>mins</a:t>
            </a:r>
            <a:r>
              <a:rPr lang="fi-FI">
                <a:latin typeface="Tenorite" panose="00000500000000000000" pitchFamily="2" charset="0"/>
              </a:rPr>
              <a:t> AND 25 PARTICIPANTS</a:t>
            </a:r>
          </a:p>
          <a:p>
            <a:r>
              <a:rPr lang="fi-FI">
                <a:latin typeface="Tenorite" panose="00000500000000000000" pitchFamily="2" charset="0"/>
              </a:rPr>
              <a:t>(</a:t>
            </a:r>
            <a:r>
              <a:rPr lang="fi-FI" err="1">
                <a:latin typeface="Tenorite" panose="00000500000000000000" pitchFamily="2" charset="0"/>
              </a:rPr>
              <a:t>blizzards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svr</a:t>
            </a:r>
            <a:r>
              <a:rPr lang="fi-FI">
                <a:latin typeface="Tenorite" panose="00000500000000000000" pitchFamily="2" charset="0"/>
              </a:rPr>
              <a:t> t-</a:t>
            </a:r>
            <a:r>
              <a:rPr lang="fi-FI" err="1">
                <a:latin typeface="Tenorite" panose="00000500000000000000" pitchFamily="2" charset="0"/>
              </a:rPr>
              <a:t>storms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forest</a:t>
            </a:r>
            <a:r>
              <a:rPr lang="fi-FI">
                <a:latin typeface="Tenorite" panose="00000500000000000000" pitchFamily="2" charset="0"/>
              </a:rPr>
              <a:t> </a:t>
            </a:r>
            <a:r>
              <a:rPr lang="fi-FI" err="1">
                <a:latin typeface="Tenorite" panose="00000500000000000000" pitchFamily="2" charset="0"/>
              </a:rPr>
              <a:t>fires</a:t>
            </a:r>
            <a:r>
              <a:rPr lang="fi-FI">
                <a:latin typeface="Tenorite" panose="00000500000000000000" pitchFamily="2" charset="0"/>
              </a:rPr>
              <a:t>, heavy </a:t>
            </a:r>
            <a:r>
              <a:rPr lang="fi-FI" err="1">
                <a:latin typeface="Tenorite" panose="00000500000000000000" pitchFamily="2" charset="0"/>
              </a:rPr>
              <a:t>rains</a:t>
            </a:r>
            <a:r>
              <a:rPr lang="fi-FI">
                <a:latin typeface="Tenorite" panose="00000500000000000000" pitchFamily="2" charset="0"/>
              </a:rPr>
              <a:t>, </a:t>
            </a:r>
            <a:r>
              <a:rPr lang="fi-FI" err="1">
                <a:latin typeface="Tenorite" panose="00000500000000000000" pitchFamily="2" charset="0"/>
              </a:rPr>
              <a:t>windstorms</a:t>
            </a:r>
            <a:r>
              <a:rPr lang="fi-FI">
                <a:latin typeface="Tenorite" panose="00000500000000000000" pitchFamily="2" charset="0"/>
              </a:rPr>
              <a:t>)</a:t>
            </a:r>
          </a:p>
        </p:txBody>
      </p:sp>
      <p:pic>
        <p:nvPicPr>
          <p:cNvPr id="7" name="Graphic 6" descr="Group of people outline">
            <a:extLst>
              <a:ext uri="{FF2B5EF4-FFF2-40B4-BE49-F238E27FC236}">
                <a16:creationId xmlns:a16="http://schemas.microsoft.com/office/drawing/2014/main" id="{F31774E5-E414-2CE8-B059-01892F5E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34" y="3401337"/>
            <a:ext cx="499311" cy="499311"/>
          </a:xfrm>
          <a:prstGeom prst="rect">
            <a:avLst/>
          </a:prstGeom>
        </p:spPr>
      </p:pic>
      <p:pic>
        <p:nvPicPr>
          <p:cNvPr id="9" name="Graphic 8" descr="Teacher outline">
            <a:extLst>
              <a:ext uri="{FF2B5EF4-FFF2-40B4-BE49-F238E27FC236}">
                <a16:creationId xmlns:a16="http://schemas.microsoft.com/office/drawing/2014/main" id="{38AFB296-D5FE-EDA1-567B-8E8510563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589" y="5346104"/>
            <a:ext cx="4572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3C4FC-EDD2-FFD9-E869-6FCDE90E95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096000" y="2206269"/>
            <a:ext cx="4585643" cy="3921110"/>
          </a:xfrm>
          <a:prstGeom prst="rect">
            <a:avLst/>
          </a:prstGeom>
        </p:spPr>
      </p:pic>
      <p:pic>
        <p:nvPicPr>
          <p:cNvPr id="13" name="Graphic 12" descr="Bar graph with upward trend outline">
            <a:extLst>
              <a:ext uri="{FF2B5EF4-FFF2-40B4-BE49-F238E27FC236}">
                <a16:creationId xmlns:a16="http://schemas.microsoft.com/office/drawing/2014/main" id="{D147D38B-E79A-5A63-CAFE-83B3BAF07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645" y="2156159"/>
            <a:ext cx="457200" cy="457200"/>
          </a:xfrm>
          <a:prstGeom prst="rect">
            <a:avLst/>
          </a:prstGeom>
        </p:spPr>
      </p:pic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85DB98AE-C828-B9D9-274C-15D1AB04B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48876"/>
              </p:ext>
            </p:extLst>
          </p:nvPr>
        </p:nvGraphicFramePr>
        <p:xfrm>
          <a:off x="5661192" y="27848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◌◌●◌◌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102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F884-1FB9-591B-4680-97C1CB76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250"/>
            <a:ext cx="10515600" cy="819738"/>
          </a:xfrm>
        </p:spPr>
        <p:txBody>
          <a:bodyPr>
            <a:normAutofit/>
          </a:bodyPr>
          <a:lstStyle/>
          <a:p>
            <a:r>
              <a:rPr lang="fi-FI" sz="3600" dirty="0"/>
              <a:t>SEVERE THUNDERSTORM CASE 17 </a:t>
            </a:r>
            <a:r>
              <a:rPr lang="fi-FI" sz="3200" dirty="0" err="1"/>
              <a:t>Aug</a:t>
            </a:r>
            <a:r>
              <a:rPr lang="fi-FI" sz="3600" dirty="0"/>
              <a:t> 2022</a:t>
            </a:r>
          </a:p>
        </p:txBody>
      </p:sp>
      <p:pic>
        <p:nvPicPr>
          <p:cNvPr id="4" name="Kuva 24">
            <a:extLst>
              <a:ext uri="{FF2B5EF4-FFF2-40B4-BE49-F238E27FC236}">
                <a16:creationId xmlns:a16="http://schemas.microsoft.com/office/drawing/2014/main" id="{64EE4188-69C1-5AC7-3421-F362D4837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91"/>
          <a:stretch/>
        </p:blipFill>
        <p:spPr>
          <a:xfrm>
            <a:off x="309986" y="2058971"/>
            <a:ext cx="1376309" cy="1525501"/>
          </a:xfrm>
          <a:prstGeom prst="rect">
            <a:avLst/>
          </a:prstGeom>
        </p:spPr>
      </p:pic>
      <p:pic>
        <p:nvPicPr>
          <p:cNvPr id="5" name="Kuva 29">
            <a:extLst>
              <a:ext uri="{FF2B5EF4-FFF2-40B4-BE49-F238E27FC236}">
                <a16:creationId xmlns:a16="http://schemas.microsoft.com/office/drawing/2014/main" id="{A951D750-3266-DD97-FCEA-DE30D658C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91"/>
          <a:stretch/>
        </p:blipFill>
        <p:spPr>
          <a:xfrm>
            <a:off x="2043994" y="2063037"/>
            <a:ext cx="1335562" cy="1549006"/>
          </a:xfrm>
          <a:prstGeom prst="rect">
            <a:avLst/>
          </a:prstGeom>
        </p:spPr>
      </p:pic>
      <p:pic>
        <p:nvPicPr>
          <p:cNvPr id="6" name="Kuva 49">
            <a:extLst>
              <a:ext uri="{FF2B5EF4-FFF2-40B4-BE49-F238E27FC236}">
                <a16:creationId xmlns:a16="http://schemas.microsoft.com/office/drawing/2014/main" id="{52FD1938-B20B-C5E0-69CA-FA78E8273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6" y="3860759"/>
            <a:ext cx="1369997" cy="2768116"/>
          </a:xfrm>
          <a:prstGeom prst="rect">
            <a:avLst/>
          </a:prstGeom>
        </p:spPr>
      </p:pic>
      <p:pic>
        <p:nvPicPr>
          <p:cNvPr id="7" name="Kuva 44">
            <a:extLst>
              <a:ext uri="{FF2B5EF4-FFF2-40B4-BE49-F238E27FC236}">
                <a16:creationId xmlns:a16="http://schemas.microsoft.com/office/drawing/2014/main" id="{04646CF8-CAC5-7B30-36B6-8483C8EB7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226" y="3860759"/>
            <a:ext cx="1341874" cy="276811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239CD41-5057-4F1E-2CF3-0B14B3AEA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251" y="87571"/>
            <a:ext cx="1475097" cy="1475097"/>
          </a:xfrm>
          <a:prstGeom prst="rect">
            <a:avLst/>
          </a:prstGeom>
        </p:spPr>
      </p:pic>
      <p:pic>
        <p:nvPicPr>
          <p:cNvPr id="10" name="Kuva 6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31B6744-CA0E-6FF7-8DAA-18F31D790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102" y="2083035"/>
            <a:ext cx="3790158" cy="4346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F573CF-8F0F-39DF-93BD-2A88A08851E7}"/>
              </a:ext>
            </a:extLst>
          </p:cNvPr>
          <p:cNvSpPr txBox="1"/>
          <p:nvPr/>
        </p:nvSpPr>
        <p:spPr>
          <a:xfrm>
            <a:off x="8324806" y="2548110"/>
            <a:ext cx="35454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Tenorite" panose="00000500000000000000" pitchFamily="2" charset="0"/>
              </a:rPr>
              <a:t># OF WIND DAMAGE TASKS UNDERFORECAST IN MOST THUNDERSTORM CASES </a:t>
            </a:r>
            <a:br>
              <a:rPr lang="fi-FI" dirty="0">
                <a:latin typeface="Tenorite" panose="00000500000000000000" pitchFamily="2" charset="0"/>
              </a:rPr>
            </a:br>
            <a:r>
              <a:rPr lang="fi-FI" dirty="0">
                <a:latin typeface="Tenorite" panose="00000500000000000000" pitchFamily="2" charset="0"/>
              </a:rPr>
              <a:t>(</a:t>
            </a:r>
            <a:r>
              <a:rPr lang="fi-FI" dirty="0" err="1">
                <a:latin typeface="Tenorite" panose="00000500000000000000" pitchFamily="2" charset="0"/>
              </a:rPr>
              <a:t>this</a:t>
            </a:r>
            <a:r>
              <a:rPr lang="fi-FI" dirty="0">
                <a:latin typeface="Tenorite" panose="00000500000000000000" pitchFamily="2" charset="0"/>
              </a:rPr>
              <a:t> case: </a:t>
            </a:r>
            <a:r>
              <a:rPr lang="fi-FI" dirty="0" err="1">
                <a:latin typeface="Tenorite" panose="00000500000000000000" pitchFamily="2" charset="0"/>
              </a:rPr>
              <a:t>fcst</a:t>
            </a:r>
            <a:r>
              <a:rPr lang="fi-FI" dirty="0">
                <a:latin typeface="Tenorite" panose="00000500000000000000" pitchFamily="2" charset="0"/>
              </a:rPr>
              <a:t> 150 </a:t>
            </a:r>
            <a:r>
              <a:rPr lang="fi-FI" dirty="0" err="1">
                <a:latin typeface="Tenorite" panose="00000500000000000000" pitchFamily="2" charset="0"/>
              </a:rPr>
              <a:t>vs</a:t>
            </a:r>
            <a:r>
              <a:rPr lang="fi-FI" dirty="0">
                <a:latin typeface="Tenorite" panose="00000500000000000000" pitchFamily="2" charset="0"/>
              </a:rPr>
              <a:t> </a:t>
            </a:r>
            <a:r>
              <a:rPr lang="fi-FI" dirty="0" err="1">
                <a:latin typeface="Tenorite" panose="00000500000000000000" pitchFamily="2" charset="0"/>
              </a:rPr>
              <a:t>obs</a:t>
            </a:r>
            <a:r>
              <a:rPr lang="fi-FI" dirty="0">
                <a:latin typeface="Tenorite" panose="00000500000000000000" pitchFamily="2" charset="0"/>
              </a:rPr>
              <a:t> 300)</a:t>
            </a:r>
          </a:p>
          <a:p>
            <a:endParaRPr lang="fi-FI" dirty="0">
              <a:latin typeface="Tenorite" panose="00000500000000000000" pitchFamily="2" charset="0"/>
            </a:endParaRPr>
          </a:p>
          <a:p>
            <a:endParaRPr lang="fi-FI" dirty="0">
              <a:latin typeface="Tenorite" panose="00000500000000000000" pitchFamily="2" charset="0"/>
            </a:endParaRPr>
          </a:p>
          <a:p>
            <a:r>
              <a:rPr lang="fi-FI" dirty="0">
                <a:latin typeface="Tenorite" panose="00000500000000000000" pitchFamily="2" charset="0"/>
              </a:rPr>
              <a:t>FEEDBACK FROM RESCUE </a:t>
            </a:r>
            <a:r>
              <a:rPr lang="fi-FI" dirty="0" err="1">
                <a:latin typeface="Tenorite" panose="00000500000000000000" pitchFamily="2" charset="0"/>
              </a:rPr>
              <a:t>DEP’s</a:t>
            </a:r>
            <a:r>
              <a:rPr lang="fi-FI" dirty="0">
                <a:latin typeface="Tenorite" panose="00000500000000000000" pitchFamily="2" charset="0"/>
              </a:rPr>
              <a:t>: IMPACT FORECASTS ARE USEFUL IN THE EARLY PREPARATION PHASE WHEN UTILIZED IN CONJUNCTION WITH OTHER PRODUCTS.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21EDB-E625-1E08-A8A4-AC55E0F8F378}"/>
              </a:ext>
            </a:extLst>
          </p:cNvPr>
          <p:cNvSpPr txBox="1"/>
          <p:nvPr/>
        </p:nvSpPr>
        <p:spPr>
          <a:xfrm>
            <a:off x="78761" y="1628834"/>
            <a:ext cx="3545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dirty="0">
                <a:latin typeface="Tenorite" panose="00000500000000000000" pitchFamily="2" charset="0"/>
              </a:rPr>
              <a:t>SEVERE THUNDERSTORM DAMAGE POTENTIAL </a:t>
            </a:r>
            <a:br>
              <a:rPr lang="fi-FI" sz="1100" dirty="0">
                <a:latin typeface="Tenorite" panose="00000500000000000000" pitchFamily="2" charset="0"/>
              </a:rPr>
            </a:br>
            <a:r>
              <a:rPr lang="fi-FI" sz="1100" dirty="0">
                <a:latin typeface="Tenorite" panose="00000500000000000000" pitchFamily="2" charset="0"/>
              </a:rPr>
              <a:t>(MUCAPE + EFF. DL SHEAR)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EA0D76-6115-BA95-1243-FB7E4512D6CA}"/>
              </a:ext>
            </a:extLst>
          </p:cNvPr>
          <p:cNvSpPr txBox="1"/>
          <p:nvPr/>
        </p:nvSpPr>
        <p:spPr>
          <a:xfrm>
            <a:off x="-71918" y="6601549"/>
            <a:ext cx="3957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00" dirty="0">
                <a:latin typeface="Tenorite" panose="00000500000000000000" pitchFamily="2" charset="0"/>
              </a:rPr>
              <a:t>EXPECTED # OF WIND DAMAGE CLEARANCE TASKS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9D4C5-6C66-E790-9892-4E1802E94270}"/>
              </a:ext>
            </a:extLst>
          </p:cNvPr>
          <p:cNvSpPr txBox="1"/>
          <p:nvPr/>
        </p:nvSpPr>
        <p:spPr>
          <a:xfrm>
            <a:off x="122888" y="3582884"/>
            <a:ext cx="3545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latin typeface="Tenorite" panose="00000500000000000000" pitchFamily="2" charset="0"/>
              </a:rPr>
              <a:t>ISSUED @ 15 AUG 00Z        ISSUED @ 17 AUG 00Z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04C3F9-F9E1-D213-439D-76376BA67448}"/>
              </a:ext>
            </a:extLst>
          </p:cNvPr>
          <p:cNvSpPr txBox="1"/>
          <p:nvPr/>
        </p:nvSpPr>
        <p:spPr>
          <a:xfrm>
            <a:off x="3991574" y="6423490"/>
            <a:ext cx="372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>
                <a:latin typeface="Tenorite" panose="00000500000000000000" pitchFamily="2" charset="0"/>
              </a:rPr>
              <a:t>CAPPI </a:t>
            </a:r>
            <a:r>
              <a:rPr lang="fi-FI" sz="1200" err="1">
                <a:latin typeface="Tenorite" panose="00000500000000000000" pitchFamily="2" charset="0"/>
              </a:rPr>
              <a:t>dBZ</a:t>
            </a:r>
            <a:r>
              <a:rPr lang="fi-FI" sz="1200">
                <a:latin typeface="Tenorite" panose="00000500000000000000" pitchFamily="2" charset="0"/>
              </a:rPr>
              <a:t> COMPOSITE </a:t>
            </a:r>
            <a:r>
              <a:rPr lang="fi-FI" sz="1200">
                <a:solidFill>
                  <a:schemeClr val="accent2"/>
                </a:solidFill>
                <a:latin typeface="Tenorite" panose="00000500000000000000" pitchFamily="2" charset="0"/>
              </a:rPr>
              <a:t>|</a:t>
            </a:r>
            <a:r>
              <a:rPr lang="fi-FI" sz="1200">
                <a:latin typeface="Tenorite" panose="00000500000000000000" pitchFamily="2" charset="0"/>
              </a:rPr>
              <a:t> WIND DAMAGE CLEARANCE TASKS </a:t>
            </a:r>
            <a:r>
              <a:rPr lang="fi-FI" sz="1200">
                <a:solidFill>
                  <a:schemeClr val="accent2"/>
                </a:solidFill>
                <a:latin typeface="Tenorite" panose="00000500000000000000" pitchFamily="2" charset="0"/>
              </a:rPr>
              <a:t>|</a:t>
            </a:r>
            <a:r>
              <a:rPr lang="fi-FI" sz="1200">
                <a:latin typeface="Tenorite" panose="00000500000000000000" pitchFamily="2" charset="0"/>
              </a:rPr>
              <a:t> 15 m/s+ WIND GUSTS</a:t>
            </a:r>
          </a:p>
        </p:txBody>
      </p:sp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E5AA175B-4BF5-830D-2BDA-FB4A65834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94254"/>
              </p:ext>
            </p:extLst>
          </p:nvPr>
        </p:nvGraphicFramePr>
        <p:xfrm>
          <a:off x="5661192" y="130119"/>
          <a:ext cx="869616" cy="405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9616">
                  <a:extLst>
                    <a:ext uri="{9D8B030D-6E8A-4147-A177-3AD203B41FA5}">
                      <a16:colId xmlns:a16="http://schemas.microsoft.com/office/drawing/2014/main" val="2705239245"/>
                    </a:ext>
                  </a:extLst>
                </a:gridCol>
              </a:tblGrid>
              <a:tr h="405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◌◌◌●◌</a:t>
                      </a:r>
                      <a:endParaRPr lang="en-US" sz="1800" kern="120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4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49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eVTI" id="{14D52F43-08F7-4BCB-8A4A-FBED84E2C440}" vid="{D076F849-C9D7-4142-B46C-46BAC587EA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Mänty</Template>
  <TotalTime>362</TotalTime>
  <Words>904</Words>
  <Application>Microsoft Office PowerPoint</Application>
  <PresentationFormat>Widescreen</PresentationFormat>
  <Paragraphs>183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Dante</vt:lpstr>
      <vt:lpstr>Tenorite</vt:lpstr>
      <vt:lpstr>PineVTI</vt:lpstr>
      <vt:lpstr>Severe Weather Impact Database and Impact-based Forecasts by Utilizing Machine-Learning Technology </vt:lpstr>
      <vt:lpstr>Have you ever wondered why comprehensive multisectoral weather impact databases are next to non-existent…?</vt:lpstr>
      <vt:lpstr>PROJECT GOALS</vt:lpstr>
      <vt:lpstr>IMPACT DATASETS AND IMPACT DATABASE</vt:lpstr>
      <vt:lpstr>CREATING IMPACT FORECASTS WITH GRADIENT BOOSTING TECHNIQUE</vt:lpstr>
      <vt:lpstr>WARNING-LIKE VISUALIZATION FOR NEW PRODUCTS</vt:lpstr>
      <vt:lpstr>REALTIME PRODUCTS AVAILABLE FOR PILOT USERS</vt:lpstr>
      <vt:lpstr>”… BUT ORGANIZING A PILOT AND ENGAGING END-USERS IS BURDENSOME…”  PILOT PHASE (APR2022 … NOV2022)</vt:lpstr>
      <vt:lpstr>SEVERE THUNDERSTORM CASE 17 Aug 2022</vt:lpstr>
      <vt:lpstr>SUMMARY AND USER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Punkka Ari-Juhani (FMI)</dc:creator>
  <cp:lastModifiedBy>Punkka Ari-Juhani (FMI)</cp:lastModifiedBy>
  <cp:revision>6</cp:revision>
  <dcterms:created xsi:type="dcterms:W3CDTF">2023-04-20T14:02:28Z</dcterms:created>
  <dcterms:modified xsi:type="dcterms:W3CDTF">2023-05-07T19:45:50Z</dcterms:modified>
</cp:coreProperties>
</file>