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3463" cy="42845038"/>
  <p:notesSz cx="9926638" cy="14355763"/>
  <p:defaultTextStyle>
    <a:defPPr>
      <a:defRPr lang="cs-CZ"/>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95">
          <p15:clr>
            <a:srgbClr val="A4A3A4"/>
          </p15:clr>
        </p15:guide>
        <p15:guide id="2" pos="9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1"/>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66" d="100"/>
          <a:sy n="66" d="100"/>
        </p:scale>
        <p:origin x="48" y="-7128"/>
      </p:cViewPr>
      <p:guideLst>
        <p:guide orient="horz" pos="13495"/>
        <p:guide pos="9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2268260" y="13309735"/>
            <a:ext cx="25706944" cy="9183913"/>
          </a:xfrm>
        </p:spPr>
        <p:txBody>
          <a:bodyPr/>
          <a:lstStyle/>
          <a:p>
            <a:r>
              <a:rPr lang="cs-CZ" smtClean="0"/>
              <a:t>Kliknutím lze upravit styl.</a:t>
            </a:r>
            <a:endParaRPr lang="cs-CZ"/>
          </a:p>
        </p:txBody>
      </p:sp>
      <p:sp>
        <p:nvSpPr>
          <p:cNvPr id="3" name="Podnadpis 2"/>
          <p:cNvSpPr>
            <a:spLocks noGrp="1"/>
          </p:cNvSpPr>
          <p:nvPr>
            <p:ph type="subTitle" idx="1"/>
          </p:nvPr>
        </p:nvSpPr>
        <p:spPr>
          <a:xfrm>
            <a:off x="4536520" y="24278855"/>
            <a:ext cx="21170424" cy="10949287"/>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204909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189188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521306" y="10721181"/>
            <a:ext cx="22504077" cy="22838785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003824" y="10721181"/>
            <a:ext cx="67013422" cy="22838785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21552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400554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2389025" y="27531907"/>
            <a:ext cx="25706944" cy="8509501"/>
          </a:xfrm>
        </p:spPr>
        <p:txBody>
          <a:bodyPr anchor="t"/>
          <a:lstStyle>
            <a:lvl1pPr algn="l">
              <a:defRPr sz="18300" b="1" cap="all"/>
            </a:lvl1pPr>
          </a:lstStyle>
          <a:p>
            <a:r>
              <a:rPr lang="cs-CZ" smtClean="0"/>
              <a:t>Kliknutím lze upravit styl.</a:t>
            </a:r>
            <a:endParaRPr lang="cs-CZ"/>
          </a:p>
        </p:txBody>
      </p:sp>
      <p:sp>
        <p:nvSpPr>
          <p:cNvPr id="3" name="Zástupný symbol pro text 2"/>
          <p:cNvSpPr>
            <a:spLocks noGrp="1"/>
          </p:cNvSpPr>
          <p:nvPr>
            <p:ph type="body" idx="1"/>
          </p:nvPr>
        </p:nvSpPr>
        <p:spPr>
          <a:xfrm>
            <a:off x="2389025" y="18159558"/>
            <a:ext cx="25706944" cy="9372349"/>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390255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003824" y="62452597"/>
            <a:ext cx="44756125" cy="17665643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0264009" y="62452597"/>
            <a:ext cx="44761374" cy="17665643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111167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12173" y="1715788"/>
            <a:ext cx="27219117" cy="714084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1512173" y="9590547"/>
            <a:ext cx="13362782" cy="3996884"/>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cs-CZ" smtClean="0"/>
              <a:t>Kliknutím lze upravit styly předlohy textu.</a:t>
            </a:r>
          </a:p>
        </p:txBody>
      </p:sp>
      <p:sp>
        <p:nvSpPr>
          <p:cNvPr id="4" name="Zástupný symbol pro obsah 3"/>
          <p:cNvSpPr>
            <a:spLocks noGrp="1"/>
          </p:cNvSpPr>
          <p:nvPr>
            <p:ph sz="half" idx="2"/>
          </p:nvPr>
        </p:nvSpPr>
        <p:spPr>
          <a:xfrm>
            <a:off x="1512173" y="13587431"/>
            <a:ext cx="13362782"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15363261" y="9590547"/>
            <a:ext cx="13368031" cy="3996884"/>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5363261" y="13587431"/>
            <a:ext cx="13368031"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153000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41299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287874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12175" y="1705867"/>
            <a:ext cx="9949891" cy="7259854"/>
          </a:xfrm>
        </p:spPr>
        <p:txBody>
          <a:bodyPr anchor="b"/>
          <a:lstStyle>
            <a:lvl1pPr algn="l">
              <a:defRPr sz="9100" b="1"/>
            </a:lvl1pPr>
          </a:lstStyle>
          <a:p>
            <a:r>
              <a:rPr lang="cs-CZ" smtClean="0"/>
              <a:t>Kliknutím lze upravit styl.</a:t>
            </a:r>
            <a:endParaRPr lang="cs-CZ"/>
          </a:p>
        </p:txBody>
      </p:sp>
      <p:sp>
        <p:nvSpPr>
          <p:cNvPr id="3" name="Zástupný symbol pro obsah 2"/>
          <p:cNvSpPr>
            <a:spLocks noGrp="1"/>
          </p:cNvSpPr>
          <p:nvPr>
            <p:ph idx="1"/>
          </p:nvPr>
        </p:nvSpPr>
        <p:spPr>
          <a:xfrm>
            <a:off x="11824354" y="1705870"/>
            <a:ext cx="16906936" cy="36567053"/>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1512175" y="8965724"/>
            <a:ext cx="9949891" cy="2930719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161894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927930" y="29991527"/>
            <a:ext cx="18146078" cy="3540669"/>
          </a:xfrm>
        </p:spPr>
        <p:txBody>
          <a:bodyPr anchor="b"/>
          <a:lstStyle>
            <a:lvl1pPr algn="l">
              <a:defRPr sz="9100" b="1"/>
            </a:lvl1pPr>
          </a:lstStyle>
          <a:p>
            <a:r>
              <a:rPr lang="cs-CZ" smtClean="0"/>
              <a:t>Kliknutím lze upravit styl.</a:t>
            </a:r>
            <a:endParaRPr lang="cs-CZ"/>
          </a:p>
        </p:txBody>
      </p:sp>
      <p:sp>
        <p:nvSpPr>
          <p:cNvPr id="3" name="Zástupný symbol pro obrázek 2"/>
          <p:cNvSpPr>
            <a:spLocks noGrp="1"/>
          </p:cNvSpPr>
          <p:nvPr>
            <p:ph type="pic" idx="1"/>
          </p:nvPr>
        </p:nvSpPr>
        <p:spPr>
          <a:xfrm>
            <a:off x="5927930" y="3828283"/>
            <a:ext cx="18146078" cy="25707023"/>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cs-CZ"/>
          </a:p>
        </p:txBody>
      </p:sp>
      <p:sp>
        <p:nvSpPr>
          <p:cNvPr id="4" name="Zástupný symbol pro text 3"/>
          <p:cNvSpPr>
            <a:spLocks noGrp="1"/>
          </p:cNvSpPr>
          <p:nvPr>
            <p:ph type="body" sz="half" idx="2"/>
          </p:nvPr>
        </p:nvSpPr>
        <p:spPr>
          <a:xfrm>
            <a:off x="5927930" y="33532196"/>
            <a:ext cx="18146078" cy="5028338"/>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496AC39-40A5-45BD-83AB-8B177049A451}" type="datetimeFigureOut">
              <a:rPr lang="cs-CZ" smtClean="0"/>
              <a:pPr/>
              <a:t>02.05.2023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1EE584C-FF23-477D-8789-8A8938E1A8C8}" type="slidenum">
              <a:rPr lang="cs-CZ" smtClean="0"/>
              <a:pPr/>
              <a:t>‹#›</a:t>
            </a:fld>
            <a:endParaRPr lang="cs-CZ"/>
          </a:p>
        </p:txBody>
      </p:sp>
    </p:spTree>
    <p:extLst>
      <p:ext uri="{BB962C8B-B14F-4D97-AF65-F5344CB8AC3E}">
        <p14:creationId xmlns:p14="http://schemas.microsoft.com/office/powerpoint/2010/main" val="393222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512173" y="1715788"/>
            <a:ext cx="27219117" cy="7140840"/>
          </a:xfrm>
          <a:prstGeom prst="rect">
            <a:avLst/>
          </a:prstGeom>
        </p:spPr>
        <p:txBody>
          <a:bodyPr vert="horz" lIns="417643" tIns="208822" rIns="417643" bIns="208822"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1512173" y="9997178"/>
            <a:ext cx="27219117" cy="28275745"/>
          </a:xfrm>
          <a:prstGeom prst="rect">
            <a:avLst/>
          </a:prstGeom>
        </p:spPr>
        <p:txBody>
          <a:bodyPr vert="horz" lIns="417643" tIns="208822" rIns="417643" bIns="208822"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1512173" y="39711006"/>
            <a:ext cx="7056808" cy="2281102"/>
          </a:xfrm>
          <a:prstGeom prst="rect">
            <a:avLst/>
          </a:prstGeom>
        </p:spPr>
        <p:txBody>
          <a:bodyPr vert="horz" lIns="417643" tIns="208822" rIns="417643" bIns="208822" rtlCol="0" anchor="ctr"/>
          <a:lstStyle>
            <a:lvl1pPr algn="l">
              <a:defRPr sz="5500">
                <a:solidFill>
                  <a:schemeClr val="tx1">
                    <a:tint val="75000"/>
                  </a:schemeClr>
                </a:solidFill>
              </a:defRPr>
            </a:lvl1pPr>
          </a:lstStyle>
          <a:p>
            <a:fld id="{F496AC39-40A5-45BD-83AB-8B177049A451}" type="datetimeFigureOut">
              <a:rPr lang="cs-CZ" smtClean="0"/>
              <a:pPr/>
              <a:t>02.05.2023</a:t>
            </a:fld>
            <a:endParaRPr lang="cs-CZ"/>
          </a:p>
        </p:txBody>
      </p:sp>
      <p:sp>
        <p:nvSpPr>
          <p:cNvPr id="5" name="Zástupný symbol pro zápatí 4"/>
          <p:cNvSpPr>
            <a:spLocks noGrp="1"/>
          </p:cNvSpPr>
          <p:nvPr>
            <p:ph type="ftr" sz="quarter" idx="3"/>
          </p:nvPr>
        </p:nvSpPr>
        <p:spPr>
          <a:xfrm>
            <a:off x="10333183" y="39711006"/>
            <a:ext cx="9577097" cy="2281102"/>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21674482" y="39711006"/>
            <a:ext cx="7056808" cy="2281102"/>
          </a:xfrm>
          <a:prstGeom prst="rect">
            <a:avLst/>
          </a:prstGeom>
        </p:spPr>
        <p:txBody>
          <a:bodyPr vert="horz" lIns="417643" tIns="208822" rIns="417643" bIns="208822" rtlCol="0" anchor="ctr"/>
          <a:lstStyle>
            <a:lvl1pPr algn="r">
              <a:defRPr sz="5500">
                <a:solidFill>
                  <a:schemeClr val="tx1">
                    <a:tint val="75000"/>
                  </a:schemeClr>
                </a:solidFill>
              </a:defRPr>
            </a:lvl1pPr>
          </a:lstStyle>
          <a:p>
            <a:fld id="{D1EE584C-FF23-477D-8789-8A8938E1A8C8}" type="slidenum">
              <a:rPr lang="cs-CZ" smtClean="0"/>
              <a:pPr/>
              <a:t>‹#›</a:t>
            </a:fld>
            <a:endParaRPr lang="cs-CZ"/>
          </a:p>
        </p:txBody>
      </p:sp>
    </p:spTree>
    <p:extLst>
      <p:ext uri="{BB962C8B-B14F-4D97-AF65-F5344CB8AC3E}">
        <p14:creationId xmlns:p14="http://schemas.microsoft.com/office/powerpoint/2010/main" val="110078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cs-CZ"/>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tiff"/><Relationship Id="rId5" Type="http://schemas.openxmlformats.org/officeDocument/2006/relationships/image" Target="../media/image4.tiff"/><Relationship Id="rId15" Type="http://schemas.openxmlformats.org/officeDocument/2006/relationships/image" Target="../media/image14.tiff"/><Relationship Id="rId10" Type="http://schemas.openxmlformats.org/officeDocument/2006/relationships/image" Target="../media/image9.tiff"/><Relationship Id="rId4" Type="http://schemas.openxmlformats.org/officeDocument/2006/relationships/image" Target="../media/image3.tiff"/><Relationship Id="rId9" Type="http://schemas.openxmlformats.org/officeDocument/2006/relationships/image" Target="../media/image8.tiff"/><Relationship Id="rId1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8" name="Zaoblený obdélník 187"/>
          <p:cNvSpPr/>
          <p:nvPr/>
        </p:nvSpPr>
        <p:spPr>
          <a:xfrm>
            <a:off x="1523360" y="13340836"/>
            <a:ext cx="10135732" cy="16258215"/>
          </a:xfrm>
          <a:prstGeom prst="roundRect">
            <a:avLst>
              <a:gd name="adj" fmla="val 3547"/>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bdélník 9"/>
          <p:cNvSpPr/>
          <p:nvPr/>
        </p:nvSpPr>
        <p:spPr>
          <a:xfrm>
            <a:off x="23697094" y="757120"/>
            <a:ext cx="6120680" cy="39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954481" y="492418"/>
            <a:ext cx="28640858" cy="2554545"/>
          </a:xfrm>
          <a:prstGeom prst="rect">
            <a:avLst/>
          </a:prstGeom>
        </p:spPr>
        <p:txBody>
          <a:bodyPr wrap="square">
            <a:spAutoFit/>
          </a:bodyPr>
          <a:lstStyle/>
          <a:p>
            <a:r>
              <a:rPr lang="en-GB" sz="8000" b="1" dirty="0" smtClean="0">
                <a:solidFill>
                  <a:srgbClr val="004B91"/>
                </a:solidFill>
              </a:rPr>
              <a:t>Ability of the New High-Resolution Atmospheric Reanalysis ALADIN to Simulate Heavy Convective Precipitation</a:t>
            </a:r>
            <a:endParaRPr lang="en-GB" sz="8000" dirty="0">
              <a:solidFill>
                <a:srgbClr val="004B91"/>
              </a:solidFill>
            </a:endParaRPr>
          </a:p>
        </p:txBody>
      </p:sp>
      <p:sp>
        <p:nvSpPr>
          <p:cNvPr id="7" name="Obdélník 6"/>
          <p:cNvSpPr/>
          <p:nvPr/>
        </p:nvSpPr>
        <p:spPr>
          <a:xfrm>
            <a:off x="1113368" y="3462529"/>
            <a:ext cx="18630875" cy="923330"/>
          </a:xfrm>
          <a:prstGeom prst="rect">
            <a:avLst/>
          </a:prstGeom>
        </p:spPr>
        <p:txBody>
          <a:bodyPr wrap="square">
            <a:spAutoFit/>
          </a:bodyPr>
          <a:lstStyle/>
          <a:p>
            <a:r>
              <a:rPr lang="cs-CZ" sz="5400" b="1" dirty="0" smtClean="0">
                <a:solidFill>
                  <a:srgbClr val="004B91"/>
                </a:solidFill>
              </a:rPr>
              <a:t>Vojtěch </a:t>
            </a:r>
            <a:r>
              <a:rPr lang="cs-CZ" sz="5400" b="1" dirty="0" err="1" smtClean="0">
                <a:solidFill>
                  <a:srgbClr val="004B91"/>
                </a:solidFill>
              </a:rPr>
              <a:t>Bližňák</a:t>
            </a:r>
            <a:r>
              <a:rPr lang="en-GB" sz="5400" b="1" dirty="0">
                <a:solidFill>
                  <a:srgbClr val="004B91"/>
                </a:solidFill>
              </a:rPr>
              <a:t> </a:t>
            </a:r>
            <a:r>
              <a:rPr lang="en-GB" sz="5400" b="1" dirty="0" smtClean="0">
                <a:solidFill>
                  <a:srgbClr val="004B91"/>
                </a:solidFill>
              </a:rPr>
              <a:t>and</a:t>
            </a:r>
            <a:r>
              <a:rPr lang="cs-CZ" sz="5400" b="1" dirty="0" smtClean="0">
                <a:solidFill>
                  <a:srgbClr val="004B91"/>
                </a:solidFill>
              </a:rPr>
              <a:t> Petr Zacharov</a:t>
            </a:r>
            <a:endParaRPr lang="cs-CZ" sz="5400" baseline="30000" dirty="0">
              <a:solidFill>
                <a:srgbClr val="004B91"/>
              </a:solidFill>
            </a:endParaRPr>
          </a:p>
        </p:txBody>
      </p:sp>
      <p:sp>
        <p:nvSpPr>
          <p:cNvPr id="8" name="Obdélník 7"/>
          <p:cNvSpPr/>
          <p:nvPr/>
        </p:nvSpPr>
        <p:spPr>
          <a:xfrm>
            <a:off x="1137265" y="4582784"/>
            <a:ext cx="26015058" cy="707886"/>
          </a:xfrm>
          <a:prstGeom prst="rect">
            <a:avLst/>
          </a:prstGeom>
        </p:spPr>
        <p:txBody>
          <a:bodyPr wrap="square">
            <a:spAutoFit/>
          </a:bodyPr>
          <a:lstStyle/>
          <a:p>
            <a:r>
              <a:rPr lang="en-GB" sz="4000" i="1" dirty="0" smtClean="0">
                <a:solidFill>
                  <a:srgbClr val="004B91"/>
                </a:solidFill>
              </a:rPr>
              <a:t>Institute of Atmospheric Physics, Czech Academy of Sciences, Prague, Czech Republic</a:t>
            </a:r>
            <a:endParaRPr lang="en-GB" sz="4000" i="1" dirty="0">
              <a:solidFill>
                <a:srgbClr val="004B91"/>
              </a:solidFill>
            </a:endParaRPr>
          </a:p>
        </p:txBody>
      </p:sp>
      <p:sp>
        <p:nvSpPr>
          <p:cNvPr id="49" name="Zaoblený obdélník 48"/>
          <p:cNvSpPr/>
          <p:nvPr/>
        </p:nvSpPr>
        <p:spPr>
          <a:xfrm>
            <a:off x="16253306" y="39338759"/>
            <a:ext cx="12578472" cy="2104971"/>
          </a:xfrm>
          <a:prstGeom prst="roundRect">
            <a:avLst>
              <a:gd name="adj" fmla="val 8239"/>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i="1"/>
          </a:p>
        </p:txBody>
      </p:sp>
      <p:sp>
        <p:nvSpPr>
          <p:cNvPr id="51" name="TextovéPole 50"/>
          <p:cNvSpPr txBox="1"/>
          <p:nvPr/>
        </p:nvSpPr>
        <p:spPr>
          <a:xfrm>
            <a:off x="16435725" y="39830149"/>
            <a:ext cx="12235608" cy="2007340"/>
          </a:xfrm>
          <a:prstGeom prst="rect">
            <a:avLst/>
          </a:prstGeom>
          <a:noFill/>
        </p:spPr>
        <p:txBody>
          <a:bodyPr wrap="square" rtlCol="0">
            <a:noAutofit/>
          </a:bodyPr>
          <a:lstStyle/>
          <a:p>
            <a:pPr indent="-571500" algn="just">
              <a:spcBef>
                <a:spcPts val="600"/>
              </a:spcBef>
            </a:pPr>
            <a:r>
              <a:rPr lang="en-GB" sz="1800" i="1" dirty="0" smtClean="0"/>
              <a:t>This work was supported by the Technology Agency of the Czech Republic under the SS01020366 project "Using remote sensing to assess negative impacts of rainstorms" and SS02030040 "Prediction, Evaluation and Research for Understanding National sensitivity and impacts of drought and climate change for </a:t>
            </a:r>
            <a:r>
              <a:rPr lang="en-GB" sz="1800" i="1" dirty="0" err="1" smtClean="0"/>
              <a:t>Czechia</a:t>
            </a:r>
            <a:r>
              <a:rPr lang="en-GB" sz="1800" i="1" dirty="0" smtClean="0"/>
              <a:t>“. The ALADIN/PERUN reanalysis and weather radar data were kindly provided by the Czech </a:t>
            </a:r>
            <a:r>
              <a:rPr lang="en-GB" sz="1800" i="1" dirty="0" err="1" smtClean="0"/>
              <a:t>Hydrometeorological</a:t>
            </a:r>
            <a:r>
              <a:rPr lang="en-GB" sz="1800" i="1" dirty="0" smtClean="0"/>
              <a:t> Institute.</a:t>
            </a:r>
            <a:r>
              <a:rPr lang="cs-CZ" sz="1800" i="1" dirty="0" smtClean="0"/>
              <a:t> </a:t>
            </a:r>
            <a:r>
              <a:rPr lang="en-GB" sz="1800" i="1" dirty="0" smtClean="0"/>
              <a:t>We would like to acknowledge </a:t>
            </a:r>
            <a:r>
              <a:rPr lang="en-GB" sz="1800" i="1" dirty="0" err="1" smtClean="0"/>
              <a:t>Dr.</a:t>
            </a:r>
            <a:r>
              <a:rPr lang="en-GB" sz="1800" i="1" dirty="0" smtClean="0"/>
              <a:t> Z. </a:t>
            </a:r>
            <a:r>
              <a:rPr lang="en-GB" sz="1800" i="1" dirty="0" err="1" smtClean="0"/>
              <a:t>Sokol</a:t>
            </a:r>
            <a:r>
              <a:rPr lang="en-GB" sz="1800" i="1" dirty="0" smtClean="0"/>
              <a:t>, who provided us with the adjustment procedure.</a:t>
            </a:r>
            <a:endParaRPr lang="en-GB" sz="1800" i="1" dirty="0"/>
          </a:p>
        </p:txBody>
      </p:sp>
      <p:sp>
        <p:nvSpPr>
          <p:cNvPr id="13" name="Rectangle 24"/>
          <p:cNvSpPr>
            <a:spLocks noChangeArrowheads="1"/>
          </p:cNvSpPr>
          <p:nvPr/>
        </p:nvSpPr>
        <p:spPr bwMode="auto">
          <a:xfrm>
            <a:off x="0" y="0"/>
            <a:ext cx="3024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0" name="Zaoblený obdélník 29"/>
          <p:cNvSpPr/>
          <p:nvPr/>
        </p:nvSpPr>
        <p:spPr>
          <a:xfrm>
            <a:off x="16253306" y="37227914"/>
            <a:ext cx="12578472" cy="1882089"/>
          </a:xfrm>
          <a:prstGeom prst="roundRect">
            <a:avLst>
              <a:gd name="adj" fmla="val 8239"/>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32" name="TextovéPole 31"/>
          <p:cNvSpPr txBox="1"/>
          <p:nvPr/>
        </p:nvSpPr>
        <p:spPr>
          <a:xfrm>
            <a:off x="16451331" y="36924895"/>
            <a:ext cx="1671986" cy="861774"/>
          </a:xfrm>
          <a:prstGeom prst="rect">
            <a:avLst/>
          </a:prstGeom>
          <a:noFill/>
        </p:spPr>
        <p:txBody>
          <a:bodyPr wrap="square" rtlCol="0">
            <a:spAutoFit/>
          </a:bodyPr>
          <a:lstStyle/>
          <a:p>
            <a:pPr>
              <a:lnSpc>
                <a:spcPts val="6000"/>
              </a:lnSpc>
            </a:pPr>
            <a:r>
              <a:rPr lang="en-US" sz="2400" b="1" dirty="0" smtClean="0">
                <a:solidFill>
                  <a:srgbClr val="004B91"/>
                </a:solidFill>
              </a:rPr>
              <a:t>References</a:t>
            </a:r>
            <a:endParaRPr lang="cs-CZ" sz="2400" b="1" dirty="0" smtClean="0">
              <a:solidFill>
                <a:srgbClr val="004B91"/>
              </a:solidFill>
            </a:endParaRPr>
          </a:p>
        </p:txBody>
      </p:sp>
      <p:sp>
        <p:nvSpPr>
          <p:cNvPr id="2" name="Obdélník 1"/>
          <p:cNvSpPr/>
          <p:nvPr/>
        </p:nvSpPr>
        <p:spPr>
          <a:xfrm>
            <a:off x="16451331" y="37681126"/>
            <a:ext cx="12253607" cy="1323439"/>
          </a:xfrm>
          <a:prstGeom prst="rect">
            <a:avLst/>
          </a:prstGeom>
        </p:spPr>
        <p:txBody>
          <a:bodyPr wrap="square">
            <a:spAutoFit/>
          </a:bodyPr>
          <a:lstStyle/>
          <a:p>
            <a:pPr algn="just">
              <a:tabLst>
                <a:tab pos="447675" algn="l"/>
              </a:tabLst>
            </a:pPr>
            <a:r>
              <a:rPr lang="en-GB" sz="2000" dirty="0" smtClean="0"/>
              <a:t>BLIŽŇÁK, V., KAŠPAR, M., MÜLLER, M., 2018. Radar-based summer precipitation climatology of the Czech Republic. </a:t>
            </a:r>
            <a:r>
              <a:rPr lang="en-GB" sz="2000" i="1" dirty="0" smtClean="0"/>
              <a:t>International Journal of Climatology</a:t>
            </a:r>
            <a:r>
              <a:rPr lang="en-GB" sz="2000" dirty="0" smtClean="0"/>
              <a:t> </a:t>
            </a:r>
            <a:r>
              <a:rPr lang="en-GB" sz="2000" b="1" dirty="0" smtClean="0"/>
              <a:t>38</a:t>
            </a:r>
            <a:r>
              <a:rPr lang="en-GB" sz="2000" dirty="0" smtClean="0"/>
              <a:t>, 677–691.</a:t>
            </a:r>
          </a:p>
          <a:p>
            <a:pPr algn="just">
              <a:tabLst>
                <a:tab pos="447675" algn="l"/>
              </a:tabLst>
            </a:pPr>
            <a:r>
              <a:rPr lang="en-GB" sz="2000" dirty="0" smtClean="0"/>
              <a:t>SOKOL, Z., 2003. The use of radar and gauge measurements to estimate areal precipitation for several Czech river basins. </a:t>
            </a:r>
            <a:r>
              <a:rPr lang="en-GB" sz="2000" i="1" dirty="0" err="1" smtClean="0"/>
              <a:t>Studia</a:t>
            </a:r>
            <a:r>
              <a:rPr lang="en-GB" sz="2000" i="1" dirty="0" smtClean="0"/>
              <a:t> </a:t>
            </a:r>
            <a:r>
              <a:rPr lang="en-GB" sz="2000" i="1" dirty="0" err="1" smtClean="0"/>
              <a:t>Geophysica</a:t>
            </a:r>
            <a:r>
              <a:rPr lang="en-GB" sz="2000" i="1" dirty="0" smtClean="0"/>
              <a:t> et </a:t>
            </a:r>
            <a:r>
              <a:rPr lang="en-GB" sz="2000" i="1" dirty="0" err="1" smtClean="0"/>
              <a:t>Geodaetica</a:t>
            </a:r>
            <a:r>
              <a:rPr lang="en-GB" sz="2000" dirty="0" smtClean="0"/>
              <a:t> </a:t>
            </a:r>
            <a:r>
              <a:rPr lang="en-GB" sz="2000" b="1" dirty="0" smtClean="0"/>
              <a:t>47</a:t>
            </a:r>
            <a:r>
              <a:rPr lang="en-GB" sz="2000" dirty="0" smtClean="0"/>
              <a:t>, 587–604.</a:t>
            </a:r>
          </a:p>
        </p:txBody>
      </p:sp>
      <p:sp>
        <p:nvSpPr>
          <p:cNvPr id="79" name="Zaoblený obdélník 78"/>
          <p:cNvSpPr/>
          <p:nvPr/>
        </p:nvSpPr>
        <p:spPr>
          <a:xfrm>
            <a:off x="9433099" y="6732887"/>
            <a:ext cx="19372942" cy="6252546"/>
          </a:xfrm>
          <a:prstGeom prst="roundRect">
            <a:avLst>
              <a:gd name="adj" fmla="val 8239"/>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1497622" y="6755177"/>
            <a:ext cx="7508977" cy="6230255"/>
          </a:xfrm>
          <a:prstGeom prst="roundRect">
            <a:avLst>
              <a:gd name="adj" fmla="val 8239"/>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1924121" y="6755177"/>
            <a:ext cx="7082478" cy="804836"/>
          </a:xfrm>
          <a:prstGeom prst="rect">
            <a:avLst/>
          </a:prstGeom>
          <a:noFill/>
        </p:spPr>
        <p:txBody>
          <a:bodyPr wrap="square" rtlCol="0">
            <a:spAutoFit/>
          </a:bodyPr>
          <a:lstStyle/>
          <a:p>
            <a:pPr>
              <a:lnSpc>
                <a:spcPts val="6000"/>
              </a:lnSpc>
            </a:pPr>
            <a:r>
              <a:rPr lang="en-GB" sz="4000" b="1" dirty="0" smtClean="0">
                <a:solidFill>
                  <a:srgbClr val="7030A0"/>
                </a:solidFill>
                <a:effectLst>
                  <a:outerShdw blurRad="38100" dist="38100" dir="2700000" algn="tl">
                    <a:srgbClr val="000000">
                      <a:alpha val="43137"/>
                    </a:srgbClr>
                  </a:outerShdw>
                </a:effectLst>
              </a:rPr>
              <a:t>1. Goals and motivation</a:t>
            </a:r>
          </a:p>
        </p:txBody>
      </p:sp>
      <p:sp>
        <p:nvSpPr>
          <p:cNvPr id="108" name="AutoShape 4" descr="TSK Praha, 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9" name="AutoShape 6" descr="TSK Praha, 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8" name="Zaoblený obdélník 97"/>
          <p:cNvSpPr/>
          <p:nvPr/>
        </p:nvSpPr>
        <p:spPr>
          <a:xfrm>
            <a:off x="1497621" y="37236051"/>
            <a:ext cx="14467653" cy="4207679"/>
          </a:xfrm>
          <a:prstGeom prst="roundRect">
            <a:avLst>
              <a:gd name="adj" fmla="val 8239"/>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TextovéPole 70"/>
          <p:cNvSpPr txBox="1"/>
          <p:nvPr/>
        </p:nvSpPr>
        <p:spPr>
          <a:xfrm>
            <a:off x="16451331" y="39050822"/>
            <a:ext cx="2725092" cy="861774"/>
          </a:xfrm>
          <a:prstGeom prst="rect">
            <a:avLst/>
          </a:prstGeom>
          <a:noFill/>
        </p:spPr>
        <p:txBody>
          <a:bodyPr wrap="square" rtlCol="0">
            <a:spAutoFit/>
          </a:bodyPr>
          <a:lstStyle/>
          <a:p>
            <a:pPr>
              <a:lnSpc>
                <a:spcPts val="6000"/>
              </a:lnSpc>
            </a:pPr>
            <a:r>
              <a:rPr lang="en-GB" sz="2400" b="1" dirty="0" smtClean="0">
                <a:solidFill>
                  <a:srgbClr val="004B91"/>
                </a:solidFill>
              </a:rPr>
              <a:t>Acknowledgement</a:t>
            </a:r>
          </a:p>
        </p:txBody>
      </p:sp>
      <p:sp>
        <p:nvSpPr>
          <p:cNvPr id="99" name="TextovéPole 98"/>
          <p:cNvSpPr txBox="1"/>
          <p:nvPr/>
        </p:nvSpPr>
        <p:spPr>
          <a:xfrm>
            <a:off x="1848147" y="37236052"/>
            <a:ext cx="9241815" cy="804836"/>
          </a:xfrm>
          <a:prstGeom prst="rect">
            <a:avLst/>
          </a:prstGeom>
          <a:noFill/>
        </p:spPr>
        <p:txBody>
          <a:bodyPr wrap="square" rtlCol="0">
            <a:spAutoFit/>
          </a:bodyPr>
          <a:lstStyle/>
          <a:p>
            <a:pPr>
              <a:lnSpc>
                <a:spcPts val="6000"/>
              </a:lnSpc>
            </a:pPr>
            <a:r>
              <a:rPr lang="cs-CZ" sz="4000" b="1" dirty="0">
                <a:solidFill>
                  <a:srgbClr val="7030A0"/>
                </a:solidFill>
                <a:effectLst>
                  <a:outerShdw blurRad="38100" dist="38100" dir="2700000" algn="tl">
                    <a:srgbClr val="000000">
                      <a:alpha val="43137"/>
                    </a:srgbClr>
                  </a:outerShdw>
                </a:effectLst>
              </a:rPr>
              <a:t>6</a:t>
            </a:r>
            <a:r>
              <a:rPr lang="en-GB" sz="4000" b="1" dirty="0" smtClean="0">
                <a:solidFill>
                  <a:srgbClr val="7030A0"/>
                </a:solidFill>
                <a:effectLst>
                  <a:outerShdw blurRad="38100" dist="38100" dir="2700000" algn="tl">
                    <a:srgbClr val="000000">
                      <a:alpha val="43137"/>
                    </a:srgbClr>
                  </a:outerShdw>
                </a:effectLst>
              </a:rPr>
              <a:t>. Conclusions</a:t>
            </a:r>
          </a:p>
        </p:txBody>
      </p:sp>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46178" y="2332917"/>
            <a:ext cx="2017113" cy="2948996"/>
          </a:xfrm>
          <a:prstGeom prst="rect">
            <a:avLst/>
          </a:prstGeom>
        </p:spPr>
      </p:pic>
      <p:pic>
        <p:nvPicPr>
          <p:cNvPr id="33" name="Obrázek 3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18771" y="3684304"/>
            <a:ext cx="2654811" cy="1761937"/>
          </a:xfrm>
          <a:prstGeom prst="rect">
            <a:avLst/>
          </a:prstGeom>
        </p:spPr>
      </p:pic>
      <p:sp>
        <p:nvSpPr>
          <p:cNvPr id="83" name="TextovéPole 82"/>
          <p:cNvSpPr txBox="1"/>
          <p:nvPr/>
        </p:nvSpPr>
        <p:spPr>
          <a:xfrm>
            <a:off x="9864360" y="6755177"/>
            <a:ext cx="2313674" cy="804836"/>
          </a:xfrm>
          <a:prstGeom prst="rect">
            <a:avLst/>
          </a:prstGeom>
          <a:noFill/>
        </p:spPr>
        <p:txBody>
          <a:bodyPr wrap="square" rtlCol="0">
            <a:spAutoFit/>
          </a:bodyPr>
          <a:lstStyle/>
          <a:p>
            <a:pPr>
              <a:lnSpc>
                <a:spcPts val="6000"/>
              </a:lnSpc>
            </a:pPr>
            <a:r>
              <a:rPr lang="en-GB" sz="4000" b="1" dirty="0" smtClean="0">
                <a:solidFill>
                  <a:srgbClr val="7030A0"/>
                </a:solidFill>
                <a:effectLst>
                  <a:outerShdw blurRad="38100" dist="38100" dir="2700000" algn="tl">
                    <a:srgbClr val="000000">
                      <a:alpha val="43137"/>
                    </a:srgbClr>
                  </a:outerShdw>
                </a:effectLst>
              </a:rPr>
              <a:t>2. </a:t>
            </a:r>
            <a:r>
              <a:rPr lang="cs-CZ" sz="4000" b="1" dirty="0" smtClean="0">
                <a:solidFill>
                  <a:srgbClr val="7030A0"/>
                </a:solidFill>
                <a:effectLst>
                  <a:outerShdw blurRad="38100" dist="38100" dir="2700000" algn="tl">
                    <a:srgbClr val="000000">
                      <a:alpha val="43137"/>
                    </a:srgbClr>
                  </a:outerShdw>
                </a:effectLst>
              </a:rPr>
              <a:t>Data</a:t>
            </a:r>
            <a:endParaRPr lang="en-GB" sz="4000" b="1" dirty="0" smtClean="0">
              <a:solidFill>
                <a:srgbClr val="7030A0"/>
              </a:solidFill>
              <a:effectLst>
                <a:outerShdw blurRad="38100" dist="38100" dir="2700000" algn="tl">
                  <a:srgbClr val="000000">
                    <a:alpha val="43137"/>
                  </a:srgbClr>
                </a:outerShdw>
              </a:effectLst>
            </a:endParaRPr>
          </a:p>
        </p:txBody>
      </p:sp>
      <p:sp>
        <p:nvSpPr>
          <p:cNvPr id="65" name="TextovéPole 64"/>
          <p:cNvSpPr txBox="1"/>
          <p:nvPr/>
        </p:nvSpPr>
        <p:spPr>
          <a:xfrm>
            <a:off x="21098395" y="11527530"/>
            <a:ext cx="7510898" cy="1477328"/>
          </a:xfrm>
          <a:prstGeom prst="rect">
            <a:avLst/>
          </a:prstGeom>
          <a:noFill/>
        </p:spPr>
        <p:txBody>
          <a:bodyPr wrap="square" rtlCol="0">
            <a:spAutoFit/>
          </a:bodyPr>
          <a:lstStyle/>
          <a:p>
            <a:pPr algn="just"/>
            <a:r>
              <a:rPr lang="en-GB" sz="1800" b="1" i="1" dirty="0" smtClean="0">
                <a:solidFill>
                  <a:srgbClr val="004B91"/>
                </a:solidFill>
                <a:cs typeface="Segoe UI" panose="020B0502040204020203" pitchFamily="34" charset="0"/>
              </a:rPr>
              <a:t>Fig. 1.</a:t>
            </a:r>
            <a:r>
              <a:rPr lang="en-GB" sz="1800" i="1" dirty="0" smtClean="0">
                <a:solidFill>
                  <a:srgbClr val="004B91"/>
                </a:solidFill>
                <a:cs typeface="Segoe UI" panose="020B0502040204020203" pitchFamily="34" charset="0"/>
              </a:rPr>
              <a:t> </a:t>
            </a:r>
            <a:r>
              <a:rPr lang="en-GB" sz="1800" i="1" dirty="0" smtClean="0">
                <a:solidFill>
                  <a:srgbClr val="004B91"/>
                </a:solidFill>
              </a:rPr>
              <a:t>Topographic map showing elevation in metres above sea level [m </a:t>
            </a:r>
            <a:r>
              <a:rPr lang="en-GB" sz="1800" i="1" dirty="0" err="1" smtClean="0">
                <a:solidFill>
                  <a:srgbClr val="004B91"/>
                </a:solidFill>
              </a:rPr>
              <a:t>a.s.l</a:t>
            </a:r>
            <a:r>
              <a:rPr lang="en-GB" sz="1800" i="1" dirty="0" smtClean="0">
                <a:solidFill>
                  <a:srgbClr val="004B91"/>
                </a:solidFill>
              </a:rPr>
              <a:t>.] (see legend) along with</a:t>
            </a:r>
            <a:r>
              <a:rPr lang="en-GB" sz="1800" b="1" i="1" dirty="0" smtClean="0">
                <a:solidFill>
                  <a:srgbClr val="004B91"/>
                </a:solidFill>
                <a:cs typeface="Segoe UI" panose="020B0502040204020203" pitchFamily="34" charset="0"/>
              </a:rPr>
              <a:t> </a:t>
            </a:r>
            <a:r>
              <a:rPr lang="en-GB" sz="1800" i="1" dirty="0" smtClean="0">
                <a:solidFill>
                  <a:srgbClr val="004B91"/>
                </a:solidFill>
              </a:rPr>
              <a:t>the location of rain gauges (</a:t>
            </a:r>
            <a:r>
              <a:rPr lang="cs-CZ" sz="1800" i="1" dirty="0" err="1" smtClean="0">
                <a:solidFill>
                  <a:srgbClr val="004B91"/>
                </a:solidFill>
              </a:rPr>
              <a:t>grey</a:t>
            </a:r>
            <a:r>
              <a:rPr lang="en-GB" sz="1800" i="1" dirty="0" smtClean="0">
                <a:solidFill>
                  <a:srgbClr val="004B91"/>
                </a:solidFill>
              </a:rPr>
              <a:t> crosses) used for adjustment of radar-derived precipitation estimates. The locations of </a:t>
            </a:r>
            <a:r>
              <a:rPr lang="en-GB" sz="1800" i="1" dirty="0" err="1" smtClean="0">
                <a:solidFill>
                  <a:srgbClr val="004B91"/>
                </a:solidFill>
              </a:rPr>
              <a:t>Brdy</a:t>
            </a:r>
            <a:r>
              <a:rPr lang="en-GB" sz="1800" i="1" dirty="0" smtClean="0">
                <a:solidFill>
                  <a:srgbClr val="004B91"/>
                </a:solidFill>
              </a:rPr>
              <a:t> and </a:t>
            </a:r>
            <a:r>
              <a:rPr lang="en-GB" sz="1800" i="1" dirty="0" err="1" smtClean="0">
                <a:solidFill>
                  <a:srgbClr val="004B91"/>
                </a:solidFill>
              </a:rPr>
              <a:t>Skalky</a:t>
            </a:r>
            <a:r>
              <a:rPr lang="en-GB" sz="1800" i="1" dirty="0" smtClean="0">
                <a:solidFill>
                  <a:srgbClr val="004B91"/>
                </a:solidFill>
              </a:rPr>
              <a:t> weather radars are depicted by </a:t>
            </a:r>
            <a:r>
              <a:rPr lang="cs-CZ" sz="1800" i="1" dirty="0" err="1" smtClean="0">
                <a:solidFill>
                  <a:srgbClr val="004B91"/>
                </a:solidFill>
              </a:rPr>
              <a:t>grey</a:t>
            </a:r>
            <a:r>
              <a:rPr lang="en-GB" sz="1800" i="1" dirty="0" smtClean="0">
                <a:solidFill>
                  <a:srgbClr val="004B91"/>
                </a:solidFill>
              </a:rPr>
              <a:t> squares, and their range is marked by circles with a radius of 260 km.</a:t>
            </a:r>
            <a:endParaRPr lang="en-GB" sz="1800" b="1" i="1" dirty="0" smtClean="0">
              <a:solidFill>
                <a:srgbClr val="004B91"/>
              </a:solidFill>
              <a:cs typeface="Segoe UI" panose="020B0502040204020203" pitchFamily="34" charset="0"/>
            </a:endParaRPr>
          </a:p>
        </p:txBody>
      </p:sp>
      <p:sp>
        <p:nvSpPr>
          <p:cNvPr id="78" name="TextovéPole 77"/>
          <p:cNvSpPr txBox="1"/>
          <p:nvPr/>
        </p:nvSpPr>
        <p:spPr>
          <a:xfrm>
            <a:off x="1854710" y="7466733"/>
            <a:ext cx="6702243" cy="5478423"/>
          </a:xfrm>
          <a:prstGeom prst="rect">
            <a:avLst/>
          </a:prstGeom>
          <a:noFill/>
        </p:spPr>
        <p:txBody>
          <a:bodyPr wrap="square" rtlCol="0">
            <a:spAutoFit/>
          </a:bodyPr>
          <a:lstStyle/>
          <a:p>
            <a:pPr algn="just">
              <a:lnSpc>
                <a:spcPct val="150000"/>
              </a:lnSpc>
              <a:spcAft>
                <a:spcPts val="600"/>
              </a:spcAft>
            </a:pPr>
            <a:r>
              <a:rPr lang="en-GB" sz="2400" b="1" dirty="0" smtClean="0"/>
              <a:t>Goals</a:t>
            </a:r>
            <a:r>
              <a:rPr lang="en-GB" sz="2400" dirty="0" smtClean="0"/>
              <a:t>:</a:t>
            </a:r>
          </a:p>
          <a:p>
            <a:pPr marL="342900" indent="-342900" algn="just">
              <a:buSzPct val="150000"/>
              <a:buFont typeface="Wingdings" panose="05000000000000000000" pitchFamily="2" charset="2"/>
              <a:buChar char="ü"/>
            </a:pPr>
            <a:r>
              <a:rPr lang="en-GB" sz="2000" dirty="0" smtClean="0"/>
              <a:t>Test and compare the ability of newly developed high-resolution atmospheric reanalysis ALADIN to simulate high precipitation totals</a:t>
            </a:r>
          </a:p>
          <a:p>
            <a:pPr marL="342900" indent="-342900" algn="just">
              <a:buSzPct val="150000"/>
              <a:buFont typeface="Wingdings" panose="05000000000000000000" pitchFamily="2" charset="2"/>
              <a:buChar char="ü"/>
            </a:pPr>
            <a:r>
              <a:rPr lang="en-GB" sz="2000" dirty="0" smtClean="0"/>
              <a:t>Compare two NWP model runs (ALADIN/Reanalysis and ALADIN/Evaluation Run) in terms of forecasting the location and amount of precipitation</a:t>
            </a:r>
          </a:p>
          <a:p>
            <a:pPr marL="342900" indent="-342900" algn="just">
              <a:buSzPct val="150000"/>
              <a:buFont typeface="Wingdings" panose="05000000000000000000" pitchFamily="2" charset="2"/>
              <a:buChar char="ü"/>
            </a:pPr>
            <a:r>
              <a:rPr lang="en-GB" sz="2000" dirty="0" smtClean="0"/>
              <a:t>Assess how the simulations behave during high-impact precipitation events that caused extensive damage</a:t>
            </a:r>
            <a:endParaRPr lang="cs-CZ" sz="2000" dirty="0" smtClean="0"/>
          </a:p>
          <a:p>
            <a:pPr marL="342900" indent="-342900" algn="just">
              <a:buSzPct val="150000"/>
              <a:buFont typeface="Wingdings" panose="05000000000000000000" pitchFamily="2" charset="2"/>
              <a:buChar char="ü"/>
            </a:pPr>
            <a:endParaRPr lang="en-GB" sz="2000" dirty="0" smtClean="0"/>
          </a:p>
          <a:p>
            <a:pPr algn="just">
              <a:spcAft>
                <a:spcPts val="600"/>
              </a:spcAft>
              <a:buSzPct val="150000"/>
            </a:pPr>
            <a:r>
              <a:rPr lang="en-GB" sz="2400" b="1" dirty="0" smtClean="0"/>
              <a:t>Motivation:</a:t>
            </a:r>
          </a:p>
          <a:p>
            <a:pPr marL="342900" indent="-342900" algn="just">
              <a:buSzPct val="150000"/>
              <a:buFont typeface="Wingdings" panose="05000000000000000000" pitchFamily="2" charset="2"/>
              <a:buChar char="ü"/>
            </a:pPr>
            <a:r>
              <a:rPr lang="en-GB" sz="2000" dirty="0" smtClean="0"/>
              <a:t>The study provides valuable feedback to NWP model developers regarding precipitation accuracy</a:t>
            </a:r>
          </a:p>
          <a:p>
            <a:pPr marL="342900" indent="-342900" algn="just">
              <a:spcAft>
                <a:spcPts val="1200"/>
              </a:spcAft>
              <a:buSzPct val="150000"/>
              <a:buFont typeface="Wingdings" panose="05000000000000000000" pitchFamily="2" charset="2"/>
              <a:buChar char="ü"/>
            </a:pPr>
            <a:r>
              <a:rPr lang="en-GB" sz="2000" dirty="0" smtClean="0"/>
              <a:t>The hydrological community requires the evaluation of high-resolution precipitation estimates, which serve as input to hydrological models</a:t>
            </a:r>
          </a:p>
        </p:txBody>
      </p:sp>
      <p:sp>
        <p:nvSpPr>
          <p:cNvPr id="3" name="TextovéPole 2"/>
          <p:cNvSpPr txBox="1"/>
          <p:nvPr/>
        </p:nvSpPr>
        <p:spPr>
          <a:xfrm>
            <a:off x="9781266" y="7715793"/>
            <a:ext cx="4257092" cy="1615827"/>
          </a:xfrm>
          <a:prstGeom prst="rect">
            <a:avLst/>
          </a:prstGeom>
          <a:noFill/>
        </p:spPr>
        <p:txBody>
          <a:bodyPr wrap="square" rtlCol="0">
            <a:spAutoFit/>
          </a:bodyPr>
          <a:lstStyle/>
          <a:p>
            <a:pPr algn="just">
              <a:spcAft>
                <a:spcPts val="1800"/>
              </a:spcAft>
              <a:buSzPct val="150000"/>
            </a:pPr>
            <a:r>
              <a:rPr lang="en-GB" sz="2400" b="1" dirty="0" smtClean="0"/>
              <a:t>Reanalysis resolution:</a:t>
            </a:r>
          </a:p>
          <a:p>
            <a:pPr marL="342900" indent="-342900" algn="just">
              <a:buSzPct val="150000"/>
              <a:buFont typeface="Wingdings" panose="05000000000000000000" pitchFamily="2" charset="2"/>
              <a:buChar char="ü"/>
            </a:pPr>
            <a:r>
              <a:rPr lang="en-GB" sz="2000" dirty="0" smtClean="0"/>
              <a:t>Horizontal resolution: 2.3 x 2.3 km</a:t>
            </a:r>
          </a:p>
          <a:p>
            <a:pPr marL="342900" indent="-342900" algn="just">
              <a:buSzPct val="150000"/>
              <a:buFont typeface="Wingdings" panose="05000000000000000000" pitchFamily="2" charset="2"/>
              <a:buChar char="ü"/>
            </a:pPr>
            <a:r>
              <a:rPr lang="en-GB" sz="2000" dirty="0" smtClean="0"/>
              <a:t>Temporal resolution: 1 hour</a:t>
            </a:r>
          </a:p>
          <a:p>
            <a:pPr marL="342900" indent="-342900" algn="just">
              <a:spcAft>
                <a:spcPts val="1800"/>
              </a:spcAft>
              <a:buSzPct val="150000"/>
              <a:buFont typeface="Wingdings" panose="05000000000000000000" pitchFamily="2" charset="2"/>
              <a:buChar char="ü"/>
            </a:pPr>
            <a:r>
              <a:rPr lang="en-GB" sz="2000" dirty="0" smtClean="0"/>
              <a:t>Number of vertical levels: 87</a:t>
            </a:r>
            <a:endParaRPr lang="en-GB" sz="2000" dirty="0"/>
          </a:p>
        </p:txBody>
      </p:sp>
      <p:sp>
        <p:nvSpPr>
          <p:cNvPr id="4" name="TextovéPole 3"/>
          <p:cNvSpPr txBox="1"/>
          <p:nvPr/>
        </p:nvSpPr>
        <p:spPr>
          <a:xfrm>
            <a:off x="15062472" y="7329470"/>
            <a:ext cx="5699978" cy="2831544"/>
          </a:xfrm>
          <a:prstGeom prst="rect">
            <a:avLst/>
          </a:prstGeom>
          <a:noFill/>
        </p:spPr>
        <p:txBody>
          <a:bodyPr wrap="square" rtlCol="0">
            <a:spAutoFit/>
          </a:bodyPr>
          <a:lstStyle/>
          <a:p>
            <a:pPr algn="just">
              <a:spcAft>
                <a:spcPts val="1200"/>
              </a:spcAft>
              <a:buSzPct val="150000"/>
            </a:pPr>
            <a:r>
              <a:rPr lang="en-GB" sz="2400" b="1" dirty="0" smtClean="0"/>
              <a:t>Adjusted radar-derived precipitation estimates:</a:t>
            </a:r>
          </a:p>
          <a:p>
            <a:pPr marL="342900" indent="-342900" algn="just">
              <a:buSzPct val="150000"/>
              <a:buFont typeface="Wingdings" panose="05000000000000000000" pitchFamily="2" charset="2"/>
              <a:buChar char="ü"/>
            </a:pPr>
            <a:r>
              <a:rPr lang="en-GB" sz="2000" dirty="0" smtClean="0"/>
              <a:t>Horizontal resolution: 1 x 1 km</a:t>
            </a:r>
          </a:p>
          <a:p>
            <a:pPr marL="342900" indent="-342900" algn="just">
              <a:buSzPct val="150000"/>
              <a:buFont typeface="Wingdings" panose="05000000000000000000" pitchFamily="2" charset="2"/>
              <a:buChar char="ü"/>
            </a:pPr>
            <a:r>
              <a:rPr lang="en-GB" sz="2000" dirty="0" smtClean="0"/>
              <a:t>Temporal resolution: 1 hour</a:t>
            </a:r>
          </a:p>
          <a:p>
            <a:pPr marL="342900" indent="-342900" algn="just">
              <a:buSzPct val="150000"/>
              <a:buFont typeface="Wingdings" panose="05000000000000000000" pitchFamily="2" charset="2"/>
              <a:buChar char="ü"/>
            </a:pPr>
            <a:r>
              <a:rPr lang="en-GB" sz="2000" dirty="0" smtClean="0"/>
              <a:t>Two C-band weather radar (</a:t>
            </a:r>
            <a:r>
              <a:rPr lang="en-GB" sz="2000" dirty="0" err="1" smtClean="0"/>
              <a:t>Brdy</a:t>
            </a:r>
            <a:r>
              <a:rPr lang="en-GB" sz="2000" dirty="0" smtClean="0"/>
              <a:t>, </a:t>
            </a:r>
            <a:r>
              <a:rPr lang="en-GB" sz="2000" dirty="0" err="1" smtClean="0"/>
              <a:t>Skalky</a:t>
            </a:r>
            <a:r>
              <a:rPr lang="en-GB" sz="2000" dirty="0" smtClean="0"/>
              <a:t>)</a:t>
            </a:r>
          </a:p>
          <a:p>
            <a:pPr marL="342900" indent="-342900" algn="just">
              <a:buSzPct val="150000"/>
              <a:buFont typeface="Wingdings" panose="05000000000000000000" pitchFamily="2" charset="2"/>
              <a:buChar char="ü"/>
            </a:pPr>
            <a:r>
              <a:rPr lang="en-GB" sz="2000" dirty="0" smtClean="0"/>
              <a:t>Data from more than 750 rain gauge stations</a:t>
            </a:r>
          </a:p>
          <a:p>
            <a:pPr marL="342900" indent="-342900" algn="just">
              <a:buSzPct val="150000"/>
              <a:buFont typeface="Wingdings" panose="05000000000000000000" pitchFamily="2" charset="2"/>
              <a:buChar char="ü"/>
            </a:pPr>
            <a:r>
              <a:rPr lang="en-GB" sz="2000" dirty="0" smtClean="0"/>
              <a:t>Adjustment procedure – </a:t>
            </a:r>
            <a:r>
              <a:rPr lang="en-GB" sz="2000" dirty="0" err="1" smtClean="0"/>
              <a:t>Sokol</a:t>
            </a:r>
            <a:r>
              <a:rPr lang="en-GB" sz="2000" dirty="0" smtClean="0"/>
              <a:t> (2003), </a:t>
            </a:r>
            <a:r>
              <a:rPr lang="en-GB" sz="2000" dirty="0" err="1" smtClean="0"/>
              <a:t>Bližňák</a:t>
            </a:r>
            <a:r>
              <a:rPr lang="en-GB" sz="2000" dirty="0" smtClean="0"/>
              <a:t> et al. (2018)</a:t>
            </a:r>
            <a:endParaRPr lang="en-GB" sz="2000" dirty="0"/>
          </a:p>
        </p:txBody>
      </p:sp>
      <p:sp>
        <p:nvSpPr>
          <p:cNvPr id="56" name="TextovéPole 55"/>
          <p:cNvSpPr txBox="1"/>
          <p:nvPr/>
        </p:nvSpPr>
        <p:spPr>
          <a:xfrm>
            <a:off x="1954658" y="13359932"/>
            <a:ext cx="6188383" cy="804836"/>
          </a:xfrm>
          <a:prstGeom prst="rect">
            <a:avLst/>
          </a:prstGeom>
          <a:noFill/>
        </p:spPr>
        <p:txBody>
          <a:bodyPr wrap="square" rtlCol="0">
            <a:spAutoFit/>
          </a:bodyPr>
          <a:lstStyle/>
          <a:p>
            <a:pPr>
              <a:lnSpc>
                <a:spcPts val="6000"/>
              </a:lnSpc>
            </a:pPr>
            <a:r>
              <a:rPr lang="en-GB" sz="4000" b="1" dirty="0" smtClean="0">
                <a:solidFill>
                  <a:srgbClr val="7030A0"/>
                </a:solidFill>
                <a:effectLst>
                  <a:outerShdw blurRad="38100" dist="38100" dir="2700000" algn="tl">
                    <a:srgbClr val="000000">
                      <a:alpha val="43137"/>
                    </a:srgbClr>
                  </a:outerShdw>
                </a:effectLst>
              </a:rPr>
              <a:t>3. Basic climatology</a:t>
            </a:r>
          </a:p>
        </p:txBody>
      </p:sp>
      <p:sp>
        <p:nvSpPr>
          <p:cNvPr id="73" name="TextovéPole 72"/>
          <p:cNvSpPr txBox="1"/>
          <p:nvPr/>
        </p:nvSpPr>
        <p:spPr>
          <a:xfrm>
            <a:off x="15146495" y="10459256"/>
            <a:ext cx="3983775" cy="1538883"/>
          </a:xfrm>
          <a:prstGeom prst="rect">
            <a:avLst/>
          </a:prstGeom>
          <a:noFill/>
        </p:spPr>
        <p:txBody>
          <a:bodyPr wrap="square" rtlCol="0">
            <a:spAutoFit/>
          </a:bodyPr>
          <a:lstStyle/>
          <a:p>
            <a:pPr algn="just">
              <a:spcAft>
                <a:spcPts val="1200"/>
              </a:spcAft>
              <a:buSzPct val="150000"/>
            </a:pPr>
            <a:r>
              <a:rPr lang="en-GB" sz="2400" b="1" dirty="0" smtClean="0"/>
              <a:t>Selected area and period:</a:t>
            </a:r>
          </a:p>
          <a:p>
            <a:pPr marL="342900" indent="-342900" algn="just">
              <a:buSzPct val="150000"/>
              <a:buFont typeface="Wingdings" panose="05000000000000000000" pitchFamily="2" charset="2"/>
              <a:buChar char="ü"/>
            </a:pPr>
            <a:r>
              <a:rPr lang="en-GB" sz="2000" dirty="0" smtClean="0"/>
              <a:t>Area: Czech Republic</a:t>
            </a:r>
          </a:p>
          <a:p>
            <a:pPr marL="342900" indent="-342900" algn="just">
              <a:buSzPct val="150000"/>
              <a:buFont typeface="Wingdings" panose="05000000000000000000" pitchFamily="2" charset="2"/>
              <a:buChar char="ü"/>
            </a:pPr>
            <a:r>
              <a:rPr lang="en-GB" sz="2000" dirty="0" smtClean="0"/>
              <a:t>Period: warm months (i.e., April-October) 2002-2019</a:t>
            </a:r>
          </a:p>
        </p:txBody>
      </p:sp>
      <p:sp>
        <p:nvSpPr>
          <p:cNvPr id="118" name="Zaoblený obdélník 117"/>
          <p:cNvSpPr/>
          <p:nvPr/>
        </p:nvSpPr>
        <p:spPr>
          <a:xfrm>
            <a:off x="1523360" y="30004321"/>
            <a:ext cx="27282680" cy="6925373"/>
          </a:xfrm>
          <a:prstGeom prst="roundRect">
            <a:avLst>
              <a:gd name="adj" fmla="val 8239"/>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9" name="TextovéPole 118"/>
          <p:cNvSpPr txBox="1"/>
          <p:nvPr/>
        </p:nvSpPr>
        <p:spPr>
          <a:xfrm>
            <a:off x="1924121" y="30170630"/>
            <a:ext cx="16338406" cy="804836"/>
          </a:xfrm>
          <a:prstGeom prst="rect">
            <a:avLst/>
          </a:prstGeom>
          <a:noFill/>
        </p:spPr>
        <p:txBody>
          <a:bodyPr wrap="square" rtlCol="0">
            <a:spAutoFit/>
          </a:bodyPr>
          <a:lstStyle/>
          <a:p>
            <a:pPr>
              <a:lnSpc>
                <a:spcPts val="6000"/>
              </a:lnSpc>
            </a:pPr>
            <a:r>
              <a:rPr lang="cs-CZ" sz="4000" b="1" dirty="0" smtClean="0">
                <a:solidFill>
                  <a:srgbClr val="7030A0"/>
                </a:solidFill>
                <a:effectLst>
                  <a:outerShdw blurRad="38100" dist="38100" dir="2700000" algn="tl">
                    <a:srgbClr val="000000">
                      <a:alpha val="43137"/>
                    </a:srgbClr>
                  </a:outerShdw>
                </a:effectLst>
              </a:rPr>
              <a:t>5</a:t>
            </a:r>
            <a:r>
              <a:rPr lang="en-GB" sz="4000" b="1" dirty="0" smtClean="0">
                <a:solidFill>
                  <a:srgbClr val="7030A0"/>
                </a:solidFill>
                <a:effectLst>
                  <a:outerShdw blurRad="38100" dist="38100" dir="2700000" algn="tl">
                    <a:srgbClr val="000000">
                      <a:alpha val="43137"/>
                    </a:srgbClr>
                  </a:outerShdw>
                </a:effectLst>
              </a:rPr>
              <a:t>. Example of high-impact precipitation event reanalysis</a:t>
            </a:r>
          </a:p>
        </p:txBody>
      </p:sp>
      <p:sp>
        <p:nvSpPr>
          <p:cNvPr id="1085" name="TextovéPole 1084"/>
          <p:cNvSpPr txBox="1"/>
          <p:nvPr/>
        </p:nvSpPr>
        <p:spPr>
          <a:xfrm>
            <a:off x="14002940" y="30156948"/>
            <a:ext cx="10346966" cy="1015663"/>
          </a:xfrm>
          <a:prstGeom prst="rect">
            <a:avLst/>
          </a:prstGeom>
          <a:noFill/>
        </p:spPr>
        <p:txBody>
          <a:bodyPr wrap="square" rtlCol="0">
            <a:spAutoFit/>
          </a:bodyPr>
          <a:lstStyle/>
          <a:p>
            <a:pPr algn="just"/>
            <a:r>
              <a:rPr lang="en-GB" sz="2000" dirty="0" smtClean="0"/>
              <a:t>                                  In the afternoon and evening hours of June 20, 2012, a significant waving cold front passed through the Czech Republic, which caused formation of mesoscale convective system (MCS) accompanied by high precipitation totals, strong winds, lightning discharges and hailstorms.</a:t>
            </a:r>
            <a:endParaRPr lang="en-GB" sz="2000" dirty="0"/>
          </a:p>
        </p:txBody>
      </p:sp>
      <p:sp>
        <p:nvSpPr>
          <p:cNvPr id="210" name="TextovéPole 209"/>
          <p:cNvSpPr txBox="1"/>
          <p:nvPr/>
        </p:nvSpPr>
        <p:spPr>
          <a:xfrm>
            <a:off x="24572629" y="34057001"/>
            <a:ext cx="4098704" cy="2585323"/>
          </a:xfrm>
          <a:prstGeom prst="rect">
            <a:avLst/>
          </a:prstGeom>
          <a:noFill/>
        </p:spPr>
        <p:txBody>
          <a:bodyPr wrap="square" rtlCol="0">
            <a:spAutoFit/>
          </a:bodyPr>
          <a:lstStyle/>
          <a:p>
            <a:pPr algn="just"/>
            <a:r>
              <a:rPr lang="en-GB" sz="1800" b="1" i="1" dirty="0" smtClean="0">
                <a:solidFill>
                  <a:srgbClr val="004B91"/>
                </a:solidFill>
                <a:cs typeface="Segoe UI" panose="020B0502040204020203" pitchFamily="34" charset="0"/>
              </a:rPr>
              <a:t>Fig. </a:t>
            </a:r>
            <a:r>
              <a:rPr lang="cs-CZ" sz="1800" b="1" i="1" dirty="0">
                <a:solidFill>
                  <a:srgbClr val="004B91"/>
                </a:solidFill>
                <a:cs typeface="Segoe UI" panose="020B0502040204020203" pitchFamily="34" charset="0"/>
              </a:rPr>
              <a:t>8</a:t>
            </a:r>
            <a:r>
              <a:rPr lang="en-GB" sz="1800" b="1" i="1" dirty="0" smtClean="0">
                <a:solidFill>
                  <a:srgbClr val="004B91"/>
                </a:solidFill>
                <a:cs typeface="Segoe UI" panose="020B0502040204020203" pitchFamily="34" charset="0"/>
              </a:rPr>
              <a:t>.</a:t>
            </a:r>
            <a:r>
              <a:rPr lang="en-GB" sz="1800" i="1" dirty="0" smtClean="0">
                <a:solidFill>
                  <a:srgbClr val="004B91"/>
                </a:solidFill>
                <a:cs typeface="Segoe UI" panose="020B0502040204020203" pitchFamily="34" charset="0"/>
              </a:rPr>
              <a:t> </a:t>
            </a:r>
            <a:r>
              <a:rPr lang="en-GB" sz="1800" i="1" dirty="0" smtClean="0">
                <a:solidFill>
                  <a:srgbClr val="004B91"/>
                </a:solidFill>
              </a:rPr>
              <a:t>Hourly precipitation totals [mm]</a:t>
            </a:r>
            <a:r>
              <a:rPr lang="cs-CZ" sz="1800" i="1" dirty="0" smtClean="0">
                <a:solidFill>
                  <a:srgbClr val="004B91"/>
                </a:solidFill>
              </a:rPr>
              <a:t> </a:t>
            </a:r>
            <a:r>
              <a:rPr lang="en-GB" sz="1800" i="1" dirty="0" smtClean="0">
                <a:solidFill>
                  <a:srgbClr val="004B91"/>
                </a:solidFill>
              </a:rPr>
              <a:t>occurred on 20 June 2012, 1</a:t>
            </a:r>
            <a:r>
              <a:rPr lang="cs-CZ" sz="1800" i="1" dirty="0" smtClean="0">
                <a:solidFill>
                  <a:srgbClr val="004B91"/>
                </a:solidFill>
              </a:rPr>
              <a:t>8</a:t>
            </a:r>
            <a:r>
              <a:rPr lang="en-GB" sz="1800" i="1" dirty="0" smtClean="0">
                <a:solidFill>
                  <a:srgbClr val="004B91"/>
                </a:solidFill>
              </a:rPr>
              <a:t>00–2200 UTC over the CR (time stamp represents the end of the 1-h interval). </a:t>
            </a:r>
            <a:r>
              <a:rPr lang="en-GB" sz="1800" i="1" dirty="0" smtClean="0">
                <a:solidFill>
                  <a:srgbClr val="004B91"/>
                </a:solidFill>
                <a:cs typeface="Segoe UI" panose="020B0502040204020203" pitchFamily="34" charset="0"/>
              </a:rPr>
              <a:t>Re</a:t>
            </a:r>
            <a:r>
              <a:rPr lang="cs-CZ" sz="1800" i="1" dirty="0" err="1" smtClean="0">
                <a:solidFill>
                  <a:srgbClr val="004B91"/>
                </a:solidFill>
                <a:cs typeface="Segoe UI" panose="020B0502040204020203" pitchFamily="34" charset="0"/>
              </a:rPr>
              <a:t>analysed</a:t>
            </a:r>
            <a:r>
              <a:rPr lang="en-GB" sz="1800" i="1" dirty="0" smtClean="0">
                <a:solidFill>
                  <a:srgbClr val="004B91"/>
                </a:solidFill>
                <a:cs typeface="Segoe UI" panose="020B0502040204020203" pitchFamily="34" charset="0"/>
              </a:rPr>
              <a:t> precipitation totals derived from ALADIN</a:t>
            </a:r>
            <a:r>
              <a:rPr lang="cs-CZ" sz="1800" i="1" dirty="0" smtClean="0">
                <a:solidFill>
                  <a:srgbClr val="004B91"/>
                </a:solidFill>
                <a:cs typeface="Segoe UI" panose="020B0502040204020203" pitchFamily="34" charset="0"/>
              </a:rPr>
              <a:t> AAA</a:t>
            </a:r>
            <a:r>
              <a:rPr lang="en-GB" sz="1800" i="1" dirty="0" smtClean="0">
                <a:solidFill>
                  <a:srgbClr val="004B91"/>
                </a:solidFill>
                <a:cs typeface="Segoe UI" panose="020B0502040204020203" pitchFamily="34" charset="0"/>
              </a:rPr>
              <a:t> and </a:t>
            </a:r>
            <a:r>
              <a:rPr lang="cs-CZ" sz="1800" i="1" dirty="0" smtClean="0">
                <a:solidFill>
                  <a:srgbClr val="004B91"/>
                </a:solidFill>
                <a:cs typeface="Segoe UI" panose="020B0502040204020203" pitchFamily="34" charset="0"/>
              </a:rPr>
              <a:t>ALADIN AAB </a:t>
            </a:r>
            <a:r>
              <a:rPr lang="en-GB" sz="1800" i="1" dirty="0" smtClean="0">
                <a:solidFill>
                  <a:srgbClr val="004B91"/>
                </a:solidFill>
                <a:cs typeface="Segoe UI" panose="020B0502040204020203" pitchFamily="34" charset="0"/>
              </a:rPr>
              <a:t>are shown in the 1</a:t>
            </a:r>
            <a:r>
              <a:rPr lang="en-GB" sz="1800" i="1" baseline="30000" dirty="0" smtClean="0">
                <a:solidFill>
                  <a:srgbClr val="004B91"/>
                </a:solidFill>
                <a:cs typeface="Segoe UI" panose="020B0502040204020203" pitchFamily="34" charset="0"/>
              </a:rPr>
              <a:t>st</a:t>
            </a:r>
            <a:r>
              <a:rPr lang="en-GB" sz="1800" i="1" dirty="0" smtClean="0">
                <a:solidFill>
                  <a:srgbClr val="004B91"/>
                </a:solidFill>
                <a:cs typeface="Segoe UI" panose="020B0502040204020203" pitchFamily="34" charset="0"/>
              </a:rPr>
              <a:t> and 2</a:t>
            </a:r>
            <a:r>
              <a:rPr lang="en-GB" sz="1800" i="1" baseline="30000" dirty="0" smtClean="0">
                <a:solidFill>
                  <a:srgbClr val="004B91"/>
                </a:solidFill>
                <a:cs typeface="Segoe UI" panose="020B0502040204020203" pitchFamily="34" charset="0"/>
              </a:rPr>
              <a:t>nd</a:t>
            </a:r>
            <a:r>
              <a:rPr lang="en-GB" sz="1800" i="1" dirty="0" smtClean="0">
                <a:solidFill>
                  <a:srgbClr val="004B91"/>
                </a:solidFill>
                <a:cs typeface="Segoe UI" panose="020B0502040204020203" pitchFamily="34" charset="0"/>
              </a:rPr>
              <a:t> rows, respectively and the observed precipitation (RADAR+GAUGE) is shown in the 3</a:t>
            </a:r>
            <a:r>
              <a:rPr lang="en-GB" sz="1800" i="1" baseline="30000" dirty="0" smtClean="0">
                <a:solidFill>
                  <a:srgbClr val="004B91"/>
                </a:solidFill>
                <a:cs typeface="Segoe UI" panose="020B0502040204020203" pitchFamily="34" charset="0"/>
              </a:rPr>
              <a:t>rd</a:t>
            </a:r>
            <a:r>
              <a:rPr lang="en-GB" sz="1800" i="1" dirty="0" smtClean="0">
                <a:solidFill>
                  <a:srgbClr val="004B91"/>
                </a:solidFill>
                <a:cs typeface="Segoe UI" panose="020B0502040204020203" pitchFamily="34" charset="0"/>
              </a:rPr>
              <a:t> row.</a:t>
            </a:r>
            <a:endParaRPr lang="en-GB" sz="1800" i="1" dirty="0">
              <a:solidFill>
                <a:srgbClr val="004B91"/>
              </a:solidFill>
              <a:cs typeface="Segoe UI" panose="020B0502040204020203" pitchFamily="34" charset="0"/>
            </a:endParaRPr>
          </a:p>
        </p:txBody>
      </p:sp>
      <p:sp>
        <p:nvSpPr>
          <p:cNvPr id="217" name="TextovéPole 216"/>
          <p:cNvSpPr txBox="1"/>
          <p:nvPr/>
        </p:nvSpPr>
        <p:spPr>
          <a:xfrm>
            <a:off x="14038358" y="30105585"/>
            <a:ext cx="1974904" cy="461665"/>
          </a:xfrm>
          <a:prstGeom prst="rect">
            <a:avLst/>
          </a:prstGeom>
          <a:noFill/>
        </p:spPr>
        <p:txBody>
          <a:bodyPr wrap="square" rtlCol="0">
            <a:spAutoFit/>
          </a:bodyPr>
          <a:lstStyle/>
          <a:p>
            <a:pPr algn="just"/>
            <a:r>
              <a:rPr lang="cs-CZ" sz="2400" b="1" dirty="0" smtClean="0">
                <a:effectLst>
                  <a:outerShdw blurRad="38100" dist="38100" dir="2700000" algn="tl">
                    <a:srgbClr val="000000">
                      <a:alpha val="43137"/>
                    </a:srgbClr>
                  </a:outerShdw>
                </a:effectLst>
              </a:rPr>
              <a:t>20 June 20</a:t>
            </a:r>
            <a:r>
              <a:rPr lang="en-GB" sz="2400" b="1" dirty="0" smtClean="0">
                <a:effectLst>
                  <a:outerShdw blurRad="38100" dist="38100" dir="2700000" algn="tl">
                    <a:srgbClr val="000000">
                      <a:alpha val="43137"/>
                    </a:srgbClr>
                  </a:outerShdw>
                </a:effectLst>
              </a:rPr>
              <a:t>1</a:t>
            </a:r>
            <a:r>
              <a:rPr lang="cs-CZ" sz="2400" b="1" dirty="0" smtClean="0">
                <a:effectLst>
                  <a:outerShdw blurRad="38100" dist="38100" dir="2700000" algn="tl">
                    <a:srgbClr val="000000">
                      <a:alpha val="43137"/>
                    </a:srgbClr>
                  </a:outerShdw>
                </a:effectLst>
              </a:rPr>
              <a:t>2</a:t>
            </a:r>
            <a:endParaRPr lang="en-GB" sz="2400" b="1" dirty="0" smtClean="0">
              <a:effectLst>
                <a:outerShdw blurRad="38100" dist="38100" dir="2700000" algn="tl">
                  <a:srgbClr val="000000">
                    <a:alpha val="43137"/>
                  </a:srgbClr>
                </a:outerShdw>
              </a:effectLst>
            </a:endParaRPr>
          </a:p>
        </p:txBody>
      </p:sp>
      <p:sp>
        <p:nvSpPr>
          <p:cNvPr id="155" name="TextovéPole 154"/>
          <p:cNvSpPr txBox="1"/>
          <p:nvPr/>
        </p:nvSpPr>
        <p:spPr>
          <a:xfrm>
            <a:off x="24531529" y="32168165"/>
            <a:ext cx="4077764" cy="1754326"/>
          </a:xfrm>
          <a:prstGeom prst="rect">
            <a:avLst/>
          </a:prstGeom>
          <a:noFill/>
        </p:spPr>
        <p:txBody>
          <a:bodyPr wrap="square" rtlCol="0">
            <a:spAutoFit/>
          </a:bodyPr>
          <a:lstStyle/>
          <a:p>
            <a:pPr marL="285750" indent="-285750" algn="just">
              <a:buFont typeface="Arial" panose="020B0604020202020204" pitchFamily="34" charset="0"/>
              <a:buChar char="•"/>
            </a:pPr>
            <a:r>
              <a:rPr lang="en-GB" sz="1800" b="1" dirty="0" smtClean="0">
                <a:solidFill>
                  <a:srgbClr val="FF0000"/>
                </a:solidFill>
                <a:effectLst>
                  <a:outerShdw blurRad="38100" dist="38100" dir="2700000" algn="tl">
                    <a:srgbClr val="000000">
                      <a:alpha val="43137"/>
                    </a:srgbClr>
                  </a:outerShdw>
                </a:effectLst>
              </a:rPr>
              <a:t>Good timing of MCS precipitation in the Czech Republic</a:t>
            </a:r>
          </a:p>
          <a:p>
            <a:pPr marL="285750" indent="-285750" algn="just">
              <a:buFont typeface="Arial" panose="020B0604020202020204" pitchFamily="34" charset="0"/>
              <a:buChar char="•"/>
            </a:pPr>
            <a:r>
              <a:rPr lang="en-GB" sz="1800" b="1" dirty="0" smtClean="0">
                <a:solidFill>
                  <a:srgbClr val="FF0000"/>
                </a:solidFill>
                <a:effectLst>
                  <a:outerShdw blurRad="38100" dist="38100" dir="2700000" algn="tl">
                    <a:srgbClr val="000000">
                      <a:alpha val="43137"/>
                    </a:srgbClr>
                  </a:outerShdw>
                </a:effectLst>
              </a:rPr>
              <a:t>Location of high precipitation similar in both model runs</a:t>
            </a:r>
          </a:p>
          <a:p>
            <a:pPr marL="285750" indent="-285750" algn="just">
              <a:buFont typeface="Arial" panose="020B0604020202020204" pitchFamily="34" charset="0"/>
              <a:buChar char="•"/>
            </a:pPr>
            <a:r>
              <a:rPr lang="en-GB" sz="1800" b="1" dirty="0" smtClean="0">
                <a:solidFill>
                  <a:srgbClr val="FF0000"/>
                </a:solidFill>
                <a:effectLst>
                  <a:outerShdw blurRad="38100" dist="38100" dir="2700000" algn="tl">
                    <a:srgbClr val="000000">
                      <a:alpha val="43137"/>
                    </a:srgbClr>
                  </a:outerShdw>
                </a:effectLst>
              </a:rPr>
              <a:t>Higher reproduced QPEs compared to observations</a:t>
            </a:r>
            <a:endParaRPr lang="en-GB" sz="1800" b="1" dirty="0">
              <a:solidFill>
                <a:srgbClr val="FF0000"/>
              </a:solidFill>
              <a:effectLst>
                <a:outerShdw blurRad="38100" dist="38100" dir="2700000" algn="tl">
                  <a:srgbClr val="000000">
                    <a:alpha val="43137"/>
                  </a:srgbClr>
                </a:outerShdw>
              </a:effectLst>
            </a:endParaRPr>
          </a:p>
        </p:txBody>
      </p:sp>
      <p:sp>
        <p:nvSpPr>
          <p:cNvPr id="115" name="TextovéPole 114"/>
          <p:cNvSpPr txBox="1"/>
          <p:nvPr/>
        </p:nvSpPr>
        <p:spPr>
          <a:xfrm>
            <a:off x="9781266" y="9418014"/>
            <a:ext cx="4671840" cy="1615827"/>
          </a:xfrm>
          <a:prstGeom prst="rect">
            <a:avLst/>
          </a:prstGeom>
          <a:noFill/>
        </p:spPr>
        <p:txBody>
          <a:bodyPr wrap="square" rtlCol="0">
            <a:spAutoFit/>
          </a:bodyPr>
          <a:lstStyle/>
          <a:p>
            <a:pPr algn="just">
              <a:spcAft>
                <a:spcPts val="1800"/>
              </a:spcAft>
              <a:buSzPct val="150000"/>
            </a:pPr>
            <a:r>
              <a:rPr lang="en-GB" sz="2400" b="1" dirty="0" smtClean="0"/>
              <a:t>ALADIN/Reanalysis (ALADIN AAA):</a:t>
            </a:r>
          </a:p>
          <a:p>
            <a:pPr marL="342900" indent="-342900" algn="just">
              <a:buSzPct val="150000"/>
              <a:buFont typeface="Wingdings" panose="05000000000000000000" pitchFamily="2" charset="2"/>
              <a:buChar char="ü"/>
            </a:pPr>
            <a:r>
              <a:rPr lang="en-GB" sz="2000" dirty="0" smtClean="0"/>
              <a:t>Full assimilation of the observed data every 6 hours</a:t>
            </a:r>
          </a:p>
          <a:p>
            <a:pPr marL="342900" indent="-342900" algn="just">
              <a:spcAft>
                <a:spcPts val="1800"/>
              </a:spcAft>
              <a:buSzPct val="150000"/>
              <a:buFont typeface="Wingdings" panose="05000000000000000000" pitchFamily="2" charset="2"/>
              <a:buChar char="ü"/>
            </a:pPr>
            <a:r>
              <a:rPr lang="en-GB" sz="2000" dirty="0" smtClean="0"/>
              <a:t>4D-VAR assimilation scheme</a:t>
            </a:r>
            <a:endParaRPr lang="en-GB" sz="2000" dirty="0"/>
          </a:p>
        </p:txBody>
      </p:sp>
      <p:sp>
        <p:nvSpPr>
          <p:cNvPr id="117" name="TextovéPole 116"/>
          <p:cNvSpPr txBox="1"/>
          <p:nvPr/>
        </p:nvSpPr>
        <p:spPr>
          <a:xfrm>
            <a:off x="9781265" y="11080917"/>
            <a:ext cx="5242257" cy="1615827"/>
          </a:xfrm>
          <a:prstGeom prst="rect">
            <a:avLst/>
          </a:prstGeom>
          <a:noFill/>
        </p:spPr>
        <p:txBody>
          <a:bodyPr wrap="square" rtlCol="0">
            <a:spAutoFit/>
          </a:bodyPr>
          <a:lstStyle/>
          <a:p>
            <a:pPr algn="just">
              <a:spcAft>
                <a:spcPts val="1800"/>
              </a:spcAft>
              <a:buSzPct val="150000"/>
            </a:pPr>
            <a:r>
              <a:rPr lang="en-GB" sz="2400" b="1" dirty="0" smtClean="0"/>
              <a:t>ALADIN/Evaluation Run (ALADIN AAB):</a:t>
            </a:r>
          </a:p>
          <a:p>
            <a:pPr marL="342900" indent="-342900" algn="just">
              <a:buSzPct val="150000"/>
              <a:buFont typeface="Wingdings" panose="05000000000000000000" pitchFamily="2" charset="2"/>
              <a:buChar char="ü"/>
            </a:pPr>
            <a:r>
              <a:rPr lang="en-GB" sz="2000" dirty="0" smtClean="0"/>
              <a:t>Boundary conditions taken from the ERA-5 global reanalysis</a:t>
            </a:r>
          </a:p>
          <a:p>
            <a:pPr marL="342900" indent="-342900" algn="just">
              <a:buSzPct val="150000"/>
              <a:buFont typeface="Wingdings" panose="05000000000000000000" pitchFamily="2" charset="2"/>
              <a:buChar char="ü"/>
            </a:pPr>
            <a:r>
              <a:rPr lang="en-GB" sz="2000" dirty="0" smtClean="0"/>
              <a:t>Input data are not modified in any way</a:t>
            </a:r>
            <a:endParaRPr lang="en-GB" sz="2000" dirty="0"/>
          </a:p>
        </p:txBody>
      </p:sp>
      <p:pic>
        <p:nvPicPr>
          <p:cNvPr id="21" name="Obráze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1934" y="14558181"/>
            <a:ext cx="8806091" cy="4778305"/>
          </a:xfrm>
          <a:prstGeom prst="rect">
            <a:avLst/>
          </a:prstGeom>
        </p:spPr>
      </p:pic>
      <p:sp>
        <p:nvSpPr>
          <p:cNvPr id="121" name="TextovéPole 120"/>
          <p:cNvSpPr txBox="1"/>
          <p:nvPr/>
        </p:nvSpPr>
        <p:spPr>
          <a:xfrm>
            <a:off x="2171935" y="19487305"/>
            <a:ext cx="8918028" cy="1200329"/>
          </a:xfrm>
          <a:prstGeom prst="rect">
            <a:avLst/>
          </a:prstGeom>
          <a:noFill/>
        </p:spPr>
        <p:txBody>
          <a:bodyPr wrap="square" rtlCol="0">
            <a:spAutoFit/>
          </a:bodyPr>
          <a:lstStyle/>
          <a:p>
            <a:pPr algn="just"/>
            <a:r>
              <a:rPr lang="en-GB" sz="1800" b="1" i="1" dirty="0" smtClean="0">
                <a:solidFill>
                  <a:srgbClr val="004B91"/>
                </a:solidFill>
                <a:cs typeface="Segoe UI" panose="020B0502040204020203" pitchFamily="34" charset="0"/>
              </a:rPr>
              <a:t>Fig. 2.</a:t>
            </a:r>
            <a:r>
              <a:rPr lang="en-GB" sz="1800" i="1" dirty="0" smtClean="0">
                <a:solidFill>
                  <a:srgbClr val="004B91"/>
                </a:solidFill>
                <a:cs typeface="Segoe UI" panose="020B0502040204020203" pitchFamily="34" charset="0"/>
              </a:rPr>
              <a:t> </a:t>
            </a:r>
            <a:r>
              <a:rPr lang="en-GB" sz="1800" i="1" dirty="0" smtClean="0">
                <a:solidFill>
                  <a:srgbClr val="004B91"/>
                </a:solidFill>
              </a:rPr>
              <a:t>Areal seasonal precipitation sums averaged over the entire considered period (2002-2019) </a:t>
            </a:r>
            <a:r>
              <a:rPr lang="cs-CZ" sz="1800" i="1" dirty="0">
                <a:solidFill>
                  <a:srgbClr val="004B91"/>
                </a:solidFill>
              </a:rPr>
              <a:t>o</a:t>
            </a:r>
            <a:r>
              <a:rPr lang="en-GB" sz="1800" i="1" dirty="0" err="1" smtClean="0">
                <a:solidFill>
                  <a:srgbClr val="004B91"/>
                </a:solidFill>
              </a:rPr>
              <a:t>bserved</a:t>
            </a:r>
            <a:r>
              <a:rPr lang="en-GB" sz="1800" i="1" dirty="0" smtClean="0">
                <a:solidFill>
                  <a:srgbClr val="004B91"/>
                </a:solidFill>
              </a:rPr>
              <a:t> by weather radars adjusted by daily rain gauge measurements (a) and simulated by the NWP model ALADIN AAA (b) and ALADIN AAB (c). Seasonal precipitation sums averaged over the whole area for each year is shown in (d).</a:t>
            </a:r>
          </a:p>
        </p:txBody>
      </p:sp>
      <p:sp>
        <p:nvSpPr>
          <p:cNvPr id="126" name="TextovéPole 125"/>
          <p:cNvSpPr txBox="1"/>
          <p:nvPr/>
        </p:nvSpPr>
        <p:spPr>
          <a:xfrm>
            <a:off x="2112180" y="27891188"/>
            <a:ext cx="8977781" cy="1477328"/>
          </a:xfrm>
          <a:prstGeom prst="rect">
            <a:avLst/>
          </a:prstGeom>
          <a:noFill/>
        </p:spPr>
        <p:txBody>
          <a:bodyPr wrap="square" rtlCol="0">
            <a:spAutoFit/>
          </a:bodyPr>
          <a:lstStyle/>
          <a:p>
            <a:pPr algn="just"/>
            <a:r>
              <a:rPr lang="en-GB" sz="1800" b="1" i="1" dirty="0" smtClean="0">
                <a:solidFill>
                  <a:srgbClr val="004B91"/>
                </a:solidFill>
                <a:cs typeface="Segoe UI" panose="020B0502040204020203" pitchFamily="34" charset="0"/>
              </a:rPr>
              <a:t>Fig. </a:t>
            </a:r>
            <a:r>
              <a:rPr lang="cs-CZ" sz="1800" b="1" i="1" dirty="0">
                <a:solidFill>
                  <a:srgbClr val="004B91"/>
                </a:solidFill>
                <a:cs typeface="Segoe UI" panose="020B0502040204020203" pitchFamily="34" charset="0"/>
              </a:rPr>
              <a:t>3</a:t>
            </a:r>
            <a:r>
              <a:rPr lang="en-GB" sz="1800" b="1" i="1" dirty="0" smtClean="0">
                <a:solidFill>
                  <a:srgbClr val="004B91"/>
                </a:solidFill>
                <a:cs typeface="Segoe UI" panose="020B0502040204020203" pitchFamily="34" charset="0"/>
              </a:rPr>
              <a:t>.</a:t>
            </a:r>
            <a:r>
              <a:rPr lang="en-GB" sz="1800" i="1" dirty="0" smtClean="0">
                <a:solidFill>
                  <a:srgbClr val="004B91"/>
                </a:solidFill>
                <a:cs typeface="Segoe UI" panose="020B0502040204020203" pitchFamily="34" charset="0"/>
              </a:rPr>
              <a:t> Scatterplots of the </a:t>
            </a:r>
            <a:r>
              <a:rPr lang="en-GB" sz="1800" i="1" dirty="0" smtClean="0">
                <a:solidFill>
                  <a:srgbClr val="004B91"/>
                </a:solidFill>
              </a:rPr>
              <a:t>mean (1</a:t>
            </a:r>
            <a:r>
              <a:rPr lang="en-GB" sz="1800" i="1" baseline="30000" dirty="0" smtClean="0">
                <a:solidFill>
                  <a:srgbClr val="004B91"/>
                </a:solidFill>
              </a:rPr>
              <a:t>st</a:t>
            </a:r>
            <a:r>
              <a:rPr lang="en-GB" sz="1800" i="1" dirty="0" smtClean="0">
                <a:solidFill>
                  <a:srgbClr val="004B91"/>
                </a:solidFill>
              </a:rPr>
              <a:t> row) and maximal (2</a:t>
            </a:r>
            <a:r>
              <a:rPr lang="en-GB" sz="1800" i="1" baseline="30000" dirty="0" smtClean="0">
                <a:solidFill>
                  <a:srgbClr val="004B91"/>
                </a:solidFill>
              </a:rPr>
              <a:t>nd</a:t>
            </a:r>
            <a:r>
              <a:rPr lang="en-GB" sz="1800" i="1" dirty="0" smtClean="0">
                <a:solidFill>
                  <a:srgbClr val="004B91"/>
                </a:solidFill>
              </a:rPr>
              <a:t> row) </a:t>
            </a:r>
            <a:r>
              <a:rPr lang="cs-CZ" sz="1800" i="1" dirty="0" smtClean="0">
                <a:solidFill>
                  <a:srgbClr val="004B91"/>
                </a:solidFill>
              </a:rPr>
              <a:t>1-h</a:t>
            </a:r>
            <a:r>
              <a:rPr lang="en-GB" sz="1800" i="1" dirty="0" smtClean="0">
                <a:solidFill>
                  <a:srgbClr val="004B91"/>
                </a:solidFill>
              </a:rPr>
              <a:t> precipitation totals </a:t>
            </a:r>
            <a:endParaRPr lang="cs-CZ" sz="1800" i="1" dirty="0" smtClean="0">
              <a:solidFill>
                <a:srgbClr val="004B91"/>
              </a:solidFill>
            </a:endParaRPr>
          </a:p>
          <a:p>
            <a:pPr algn="just"/>
            <a:r>
              <a:rPr lang="cs-CZ" sz="1800" i="1" dirty="0">
                <a:solidFill>
                  <a:srgbClr val="004B91"/>
                </a:solidFill>
              </a:rPr>
              <a:t>o</a:t>
            </a:r>
            <a:r>
              <a:rPr lang="en-GB" sz="1800" i="1" dirty="0" err="1">
                <a:solidFill>
                  <a:srgbClr val="004B91"/>
                </a:solidFill>
              </a:rPr>
              <a:t>bserved</a:t>
            </a:r>
            <a:r>
              <a:rPr lang="en-GB" sz="1800" i="1" dirty="0">
                <a:solidFill>
                  <a:srgbClr val="004B91"/>
                </a:solidFill>
              </a:rPr>
              <a:t> by weather radars adjusted by daily rain gauge </a:t>
            </a:r>
            <a:r>
              <a:rPr lang="en-GB" sz="1800" i="1" dirty="0" smtClean="0">
                <a:solidFill>
                  <a:srgbClr val="004B91"/>
                </a:solidFill>
              </a:rPr>
              <a:t>measurements</a:t>
            </a:r>
            <a:r>
              <a:rPr lang="cs-CZ" sz="1800" i="1" dirty="0" smtClean="0">
                <a:solidFill>
                  <a:srgbClr val="004B91"/>
                </a:solidFill>
              </a:rPr>
              <a:t> </a:t>
            </a:r>
            <a:r>
              <a:rPr lang="en-GB" sz="1800" i="1" dirty="0" smtClean="0">
                <a:solidFill>
                  <a:srgbClr val="004B91"/>
                </a:solidFill>
              </a:rPr>
              <a:t>(RADAR + GAUGE) against ALADIN AAA (1</a:t>
            </a:r>
            <a:r>
              <a:rPr lang="en-GB" sz="1800" i="1" baseline="30000" dirty="0" smtClean="0">
                <a:solidFill>
                  <a:srgbClr val="004B91"/>
                </a:solidFill>
              </a:rPr>
              <a:t>st</a:t>
            </a:r>
            <a:r>
              <a:rPr lang="en-GB" sz="1800" i="1" dirty="0" smtClean="0">
                <a:solidFill>
                  <a:srgbClr val="004B91"/>
                </a:solidFill>
              </a:rPr>
              <a:t> column) and ALADIN AAB (2</a:t>
            </a:r>
            <a:r>
              <a:rPr lang="en-GB" sz="1800" i="1" baseline="30000" dirty="0" smtClean="0">
                <a:solidFill>
                  <a:srgbClr val="004B91"/>
                </a:solidFill>
              </a:rPr>
              <a:t>nd</a:t>
            </a:r>
            <a:r>
              <a:rPr lang="en-GB" sz="1800" i="1" dirty="0" smtClean="0">
                <a:solidFill>
                  <a:srgbClr val="004B91"/>
                </a:solidFill>
              </a:rPr>
              <a:t> column) reanalysis. Each dot represents precipitation total averaged over the whole CR. Pearson’s correlation coefficient (C) is shown in the lower right corner.</a:t>
            </a:r>
          </a:p>
        </p:txBody>
      </p:sp>
      <p:pic>
        <p:nvPicPr>
          <p:cNvPr id="55" name="Obrázek 5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45306" y="20903207"/>
            <a:ext cx="9044656" cy="6781722"/>
          </a:xfrm>
          <a:prstGeom prst="rect">
            <a:avLst/>
          </a:prstGeom>
        </p:spPr>
      </p:pic>
      <p:pic>
        <p:nvPicPr>
          <p:cNvPr id="57" name="Obrázek 5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6575" y="31537634"/>
            <a:ext cx="22498203" cy="5196983"/>
          </a:xfrm>
          <a:prstGeom prst="rect">
            <a:avLst/>
          </a:prstGeom>
        </p:spPr>
      </p:pic>
      <p:pic>
        <p:nvPicPr>
          <p:cNvPr id="96" name="Obrázek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03459" y="30170630"/>
            <a:ext cx="2043643" cy="1532732"/>
          </a:xfrm>
          <a:prstGeom prst="rect">
            <a:avLst/>
          </a:prstGeom>
        </p:spPr>
      </p:pic>
      <p:sp>
        <p:nvSpPr>
          <p:cNvPr id="100" name="TextovéPole 99"/>
          <p:cNvSpPr txBox="1"/>
          <p:nvPr/>
        </p:nvSpPr>
        <p:spPr>
          <a:xfrm>
            <a:off x="25468331" y="31502208"/>
            <a:ext cx="1638103" cy="215444"/>
          </a:xfrm>
          <a:prstGeom prst="rect">
            <a:avLst/>
          </a:prstGeom>
          <a:noFill/>
        </p:spPr>
        <p:txBody>
          <a:bodyPr wrap="square" rtlCol="0">
            <a:spAutoFit/>
          </a:bodyPr>
          <a:lstStyle/>
          <a:p>
            <a:r>
              <a:rPr lang="en-GB" sz="800" b="1" dirty="0" smtClean="0">
                <a:solidFill>
                  <a:schemeClr val="bg1"/>
                </a:solidFill>
              </a:rPr>
              <a:t>Author: </a:t>
            </a:r>
            <a:r>
              <a:rPr lang="en-GB" sz="800" b="1" dirty="0" err="1" smtClean="0">
                <a:solidFill>
                  <a:schemeClr val="bg1"/>
                </a:solidFill>
              </a:rPr>
              <a:t>Lukáš</a:t>
            </a:r>
            <a:r>
              <a:rPr lang="en-GB" sz="800" b="1" dirty="0" smtClean="0">
                <a:solidFill>
                  <a:schemeClr val="bg1"/>
                </a:solidFill>
              </a:rPr>
              <a:t> </a:t>
            </a:r>
            <a:r>
              <a:rPr lang="en-GB" sz="800" b="1" dirty="0" err="1" smtClean="0">
                <a:solidFill>
                  <a:schemeClr val="bg1"/>
                </a:solidFill>
              </a:rPr>
              <a:t>Ronge</a:t>
            </a:r>
            <a:endParaRPr lang="en-GB" sz="800" b="1" dirty="0">
              <a:solidFill>
                <a:schemeClr val="bg1"/>
              </a:solidFill>
            </a:endParaRPr>
          </a:p>
        </p:txBody>
      </p:sp>
      <p:sp>
        <p:nvSpPr>
          <p:cNvPr id="165" name="Zaoblený obdélník 164"/>
          <p:cNvSpPr/>
          <p:nvPr/>
        </p:nvSpPr>
        <p:spPr>
          <a:xfrm>
            <a:off x="12178034" y="13344741"/>
            <a:ext cx="16653744" cy="16250039"/>
          </a:xfrm>
          <a:prstGeom prst="roundRect">
            <a:avLst>
              <a:gd name="adj" fmla="val 3547"/>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6" name="TextovéPole 165"/>
          <p:cNvSpPr txBox="1"/>
          <p:nvPr/>
        </p:nvSpPr>
        <p:spPr>
          <a:xfrm>
            <a:off x="12634225" y="13365726"/>
            <a:ext cx="9281376" cy="804836"/>
          </a:xfrm>
          <a:prstGeom prst="rect">
            <a:avLst/>
          </a:prstGeom>
          <a:noFill/>
        </p:spPr>
        <p:txBody>
          <a:bodyPr wrap="square" rtlCol="0">
            <a:spAutoFit/>
          </a:bodyPr>
          <a:lstStyle/>
          <a:p>
            <a:pPr>
              <a:lnSpc>
                <a:spcPts val="6000"/>
              </a:lnSpc>
            </a:pPr>
            <a:r>
              <a:rPr lang="en-GB" sz="4000" b="1" dirty="0" smtClean="0">
                <a:solidFill>
                  <a:srgbClr val="7030A0"/>
                </a:solidFill>
                <a:effectLst>
                  <a:outerShdw blurRad="38100" dist="38100" dir="2700000" algn="tl">
                    <a:srgbClr val="000000">
                      <a:alpha val="43137"/>
                    </a:srgbClr>
                  </a:outerShdw>
                </a:effectLst>
              </a:rPr>
              <a:t>4. Evaluation of high precipitation</a:t>
            </a:r>
          </a:p>
        </p:txBody>
      </p:sp>
      <p:pic>
        <p:nvPicPr>
          <p:cNvPr id="60" name="Obrázek 5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39558" y="13515237"/>
            <a:ext cx="5197203" cy="8420990"/>
          </a:xfrm>
          <a:prstGeom prst="rect">
            <a:avLst/>
          </a:prstGeom>
        </p:spPr>
      </p:pic>
      <p:sp>
        <p:nvSpPr>
          <p:cNvPr id="124" name="TextovéPole 123"/>
          <p:cNvSpPr txBox="1"/>
          <p:nvPr/>
        </p:nvSpPr>
        <p:spPr>
          <a:xfrm>
            <a:off x="22659702" y="27537886"/>
            <a:ext cx="5984291" cy="2031325"/>
          </a:xfrm>
          <a:prstGeom prst="rect">
            <a:avLst/>
          </a:prstGeom>
          <a:noFill/>
        </p:spPr>
        <p:txBody>
          <a:bodyPr wrap="square" rtlCol="0">
            <a:spAutoFit/>
          </a:bodyPr>
          <a:lstStyle/>
          <a:p>
            <a:pPr algn="just"/>
            <a:r>
              <a:rPr lang="en-GB" sz="1800" b="1" i="1" dirty="0" smtClean="0">
                <a:solidFill>
                  <a:srgbClr val="004B91"/>
                </a:solidFill>
                <a:cs typeface="Segoe UI" panose="020B0502040204020203" pitchFamily="34" charset="0"/>
              </a:rPr>
              <a:t>Fig. </a:t>
            </a:r>
            <a:r>
              <a:rPr lang="cs-CZ" sz="1800" b="1" i="1" dirty="0">
                <a:solidFill>
                  <a:srgbClr val="004B91"/>
                </a:solidFill>
                <a:cs typeface="Segoe UI" panose="020B0502040204020203" pitchFamily="34" charset="0"/>
              </a:rPr>
              <a:t>7</a:t>
            </a:r>
            <a:r>
              <a:rPr lang="en-GB" sz="1800" b="1" i="1" dirty="0" smtClean="0">
                <a:solidFill>
                  <a:srgbClr val="004B91"/>
                </a:solidFill>
                <a:cs typeface="Segoe UI" panose="020B0502040204020203" pitchFamily="34" charset="0"/>
              </a:rPr>
              <a:t>.</a:t>
            </a:r>
            <a:r>
              <a:rPr lang="en-GB" sz="1800" i="1" dirty="0" smtClean="0">
                <a:solidFill>
                  <a:srgbClr val="004B91"/>
                </a:solidFill>
                <a:cs typeface="Segoe UI" panose="020B0502040204020203" pitchFamily="34" charset="0"/>
              </a:rPr>
              <a:t> </a:t>
            </a:r>
            <a:r>
              <a:rPr lang="en-GB" sz="1800" i="1" dirty="0" smtClean="0">
                <a:solidFill>
                  <a:srgbClr val="004B91"/>
                </a:solidFill>
              </a:rPr>
              <a:t>Averaged ratio [%] of 1-h precipitation totals equal to or exceeding a given threshold (x-axis) from ALADIN AAA (blue curve), ALADIN AAB (red curve) and weather radar adjusted by rain gauge measurements (green curve). The ratio is calculated from the 1-h precipitation totals at all grid points on each day (i.e. 06-06 UTC of the following day) and averaged over the entire considered period (2002-2019).</a:t>
            </a:r>
            <a:endParaRPr lang="en-GB" sz="1800" i="1" dirty="0">
              <a:solidFill>
                <a:srgbClr val="004B91"/>
              </a:solidFill>
            </a:endParaRPr>
          </a:p>
        </p:txBody>
      </p:sp>
      <p:sp>
        <p:nvSpPr>
          <p:cNvPr id="132" name="TextovéPole 131"/>
          <p:cNvSpPr txBox="1"/>
          <p:nvPr/>
        </p:nvSpPr>
        <p:spPr>
          <a:xfrm>
            <a:off x="20568343" y="24688079"/>
            <a:ext cx="1947576" cy="3416320"/>
          </a:xfrm>
          <a:prstGeom prst="rect">
            <a:avLst/>
          </a:prstGeom>
          <a:noFill/>
        </p:spPr>
        <p:txBody>
          <a:bodyPr wrap="square" rtlCol="0">
            <a:spAutoFit/>
          </a:bodyPr>
          <a:lstStyle/>
          <a:p>
            <a:pPr algn="just"/>
            <a:r>
              <a:rPr lang="en-GB" sz="1800" b="1" i="1" dirty="0" smtClean="0">
                <a:solidFill>
                  <a:srgbClr val="004B91"/>
                </a:solidFill>
                <a:cs typeface="Segoe UI" panose="020B0502040204020203" pitchFamily="34" charset="0"/>
              </a:rPr>
              <a:t>Fig. </a:t>
            </a:r>
            <a:r>
              <a:rPr lang="cs-CZ" sz="1800" b="1" i="1" dirty="0">
                <a:solidFill>
                  <a:srgbClr val="004B91"/>
                </a:solidFill>
                <a:cs typeface="Segoe UI" panose="020B0502040204020203" pitchFamily="34" charset="0"/>
              </a:rPr>
              <a:t>6</a:t>
            </a:r>
            <a:r>
              <a:rPr lang="en-GB" sz="1800" b="1" i="1" dirty="0" smtClean="0">
                <a:solidFill>
                  <a:srgbClr val="004B91"/>
                </a:solidFill>
                <a:cs typeface="Segoe UI" panose="020B0502040204020203" pitchFamily="34" charset="0"/>
              </a:rPr>
              <a:t>.</a:t>
            </a:r>
            <a:r>
              <a:rPr lang="en-GB" sz="1800" i="1" dirty="0" smtClean="0">
                <a:solidFill>
                  <a:srgbClr val="004B91"/>
                </a:solidFill>
                <a:cs typeface="Segoe UI" panose="020B0502040204020203" pitchFamily="34" charset="0"/>
              </a:rPr>
              <a:t> </a:t>
            </a:r>
            <a:r>
              <a:rPr lang="en-GB" sz="1800" i="1" dirty="0" smtClean="0">
                <a:solidFill>
                  <a:srgbClr val="004B91"/>
                </a:solidFill>
              </a:rPr>
              <a:t>Diurnal cycle of mean warm-season</a:t>
            </a:r>
            <a:r>
              <a:rPr lang="cs-CZ" sz="1800" i="1" dirty="0" smtClean="0">
                <a:solidFill>
                  <a:srgbClr val="004B91"/>
                </a:solidFill>
              </a:rPr>
              <a:t> 1-h</a:t>
            </a:r>
            <a:r>
              <a:rPr lang="en-GB" sz="1800" i="1" dirty="0" smtClean="0">
                <a:solidFill>
                  <a:srgbClr val="004B91"/>
                </a:solidFill>
              </a:rPr>
              <a:t> precipitation totals in the CR equal to or exceeding a given threshold </a:t>
            </a:r>
            <a:r>
              <a:rPr lang="en-GB" sz="1800" i="1" dirty="0" err="1" smtClean="0">
                <a:solidFill>
                  <a:srgbClr val="004B91"/>
                </a:solidFill>
              </a:rPr>
              <a:t>Th</a:t>
            </a:r>
            <a:r>
              <a:rPr lang="en-GB" sz="1800" i="1" dirty="0" smtClean="0">
                <a:solidFill>
                  <a:srgbClr val="004B91"/>
                </a:solidFill>
              </a:rPr>
              <a:t> for ALADIN AAA (blue line), ALADIN AAB (green line) and observation (green line).</a:t>
            </a:r>
          </a:p>
        </p:txBody>
      </p:sp>
      <p:grpSp>
        <p:nvGrpSpPr>
          <p:cNvPr id="163" name="Skupina 162"/>
          <p:cNvGrpSpPr/>
          <p:nvPr/>
        </p:nvGrpSpPr>
        <p:grpSpPr>
          <a:xfrm>
            <a:off x="12552303" y="14109140"/>
            <a:ext cx="10187255" cy="10485496"/>
            <a:chOff x="12453949" y="14381503"/>
            <a:chExt cx="10187255" cy="10485496"/>
          </a:xfrm>
        </p:grpSpPr>
        <p:sp>
          <p:nvSpPr>
            <p:cNvPr id="123" name="TextovéPole 122"/>
            <p:cNvSpPr txBox="1"/>
            <p:nvPr/>
          </p:nvSpPr>
          <p:spPr>
            <a:xfrm>
              <a:off x="12453949" y="23112673"/>
              <a:ext cx="9965698" cy="1754326"/>
            </a:xfrm>
            <a:prstGeom prst="rect">
              <a:avLst/>
            </a:prstGeom>
            <a:noFill/>
          </p:spPr>
          <p:txBody>
            <a:bodyPr wrap="square" rtlCol="0">
              <a:spAutoFit/>
            </a:bodyPr>
            <a:lstStyle/>
            <a:p>
              <a:pPr algn="just"/>
              <a:r>
                <a:rPr lang="en-GB" sz="1800" b="1" i="1" dirty="0" smtClean="0">
                  <a:solidFill>
                    <a:srgbClr val="004B91"/>
                  </a:solidFill>
                  <a:cs typeface="Segoe UI" panose="020B0502040204020203" pitchFamily="34" charset="0"/>
                </a:rPr>
                <a:t>Fig. </a:t>
              </a:r>
              <a:r>
                <a:rPr lang="cs-CZ" sz="1800" b="1" i="1" dirty="0">
                  <a:solidFill>
                    <a:srgbClr val="004B91"/>
                  </a:solidFill>
                  <a:cs typeface="Segoe UI" panose="020B0502040204020203" pitchFamily="34" charset="0"/>
                </a:rPr>
                <a:t>4</a:t>
              </a:r>
              <a:r>
                <a:rPr lang="en-GB" sz="1800" b="1" i="1" dirty="0" smtClean="0">
                  <a:solidFill>
                    <a:srgbClr val="004B91"/>
                  </a:solidFill>
                  <a:cs typeface="Segoe UI" panose="020B0502040204020203" pitchFamily="34" charset="0"/>
                </a:rPr>
                <a:t>.</a:t>
              </a:r>
              <a:r>
                <a:rPr lang="en-GB" sz="1800" i="1" dirty="0" smtClean="0">
                  <a:solidFill>
                    <a:srgbClr val="004B91"/>
                  </a:solidFill>
                  <a:cs typeface="Segoe UI" panose="020B0502040204020203" pitchFamily="34" charset="0"/>
                </a:rPr>
                <a:t> </a:t>
              </a:r>
              <a:r>
                <a:rPr lang="en-GB" sz="1800" i="1" dirty="0" smtClean="0">
                  <a:solidFill>
                    <a:srgbClr val="004B91"/>
                  </a:solidFill>
                </a:rPr>
                <a:t>Differences in the number of 1-h precipitation totals equal to or exceeding a given threshold (</a:t>
              </a:r>
              <a:r>
                <a:rPr lang="en-GB" sz="1800" i="1" dirty="0" err="1" smtClean="0">
                  <a:solidFill>
                    <a:srgbClr val="004B91"/>
                  </a:solidFill>
                </a:rPr>
                <a:t>Th</a:t>
              </a:r>
              <a:r>
                <a:rPr lang="en-GB" sz="1800" i="1" dirty="0" smtClean="0">
                  <a:solidFill>
                    <a:srgbClr val="004B91"/>
                  </a:solidFill>
                </a:rPr>
                <a:t>) between ALADIN AAA reanalysis and observations (left panels) and ALADIN AAB and observations (right panels) within a single day (i.e., 06-06 UTC the following day) over the whole Czech Republic. The numbers at the bottom of each panel indicate the ratio between the number of differences in each season. The R-value shown in the upper right corner of each panel indicates the ratio between the number of differences over the entire considered period (2002-2019).</a:t>
              </a:r>
            </a:p>
          </p:txBody>
        </p:sp>
        <p:grpSp>
          <p:nvGrpSpPr>
            <p:cNvPr id="160" name="Skupina 159"/>
            <p:cNvGrpSpPr/>
            <p:nvPr/>
          </p:nvGrpSpPr>
          <p:grpSpPr>
            <a:xfrm>
              <a:off x="12801543" y="14749769"/>
              <a:ext cx="9839661" cy="8326418"/>
              <a:chOff x="12332309" y="14747540"/>
              <a:chExt cx="10112371" cy="9748719"/>
            </a:xfrm>
          </p:grpSpPr>
          <p:pic>
            <p:nvPicPr>
              <p:cNvPr id="152" name="Obrázek 1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2309" y="14747540"/>
                <a:ext cx="10058400" cy="5044287"/>
              </a:xfrm>
              <a:prstGeom prst="rect">
                <a:avLst/>
              </a:prstGeom>
            </p:spPr>
          </p:pic>
          <p:pic>
            <p:nvPicPr>
              <p:cNvPr id="153" name="Obrázek 1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386280" y="19451972"/>
                <a:ext cx="10058400" cy="5044287"/>
              </a:xfrm>
              <a:prstGeom prst="rect">
                <a:avLst/>
              </a:prstGeom>
            </p:spPr>
          </p:pic>
        </p:grpSp>
        <p:sp>
          <p:nvSpPr>
            <p:cNvPr id="154" name="TextovéPole 153"/>
            <p:cNvSpPr txBox="1"/>
            <p:nvPr/>
          </p:nvSpPr>
          <p:spPr>
            <a:xfrm rot="16200000">
              <a:off x="9437418" y="18261429"/>
              <a:ext cx="6433172" cy="400110"/>
            </a:xfrm>
            <a:prstGeom prst="rect">
              <a:avLst/>
            </a:prstGeom>
            <a:noFill/>
          </p:spPr>
          <p:txBody>
            <a:bodyPr wrap="square" rtlCol="0">
              <a:spAutoFit/>
            </a:bodyPr>
            <a:lstStyle/>
            <a:p>
              <a:r>
                <a:rPr lang="en-GB" sz="2000" b="1" dirty="0" smtClean="0"/>
                <a:t>Difference in the number of 1-h precipitation totals </a:t>
              </a:r>
              <a:endParaRPr lang="en-GB" sz="2000" b="1" dirty="0"/>
            </a:p>
          </p:txBody>
        </p:sp>
        <p:sp>
          <p:nvSpPr>
            <p:cNvPr id="157" name="TextovéPole 156"/>
            <p:cNvSpPr txBox="1"/>
            <p:nvPr/>
          </p:nvSpPr>
          <p:spPr>
            <a:xfrm>
              <a:off x="14858476" y="14381504"/>
              <a:ext cx="1817475" cy="461665"/>
            </a:xfrm>
            <a:prstGeom prst="rect">
              <a:avLst/>
            </a:prstGeom>
            <a:noFill/>
          </p:spPr>
          <p:txBody>
            <a:bodyPr wrap="square" rtlCol="0">
              <a:spAutoFit/>
            </a:bodyPr>
            <a:lstStyle/>
            <a:p>
              <a:r>
                <a:rPr lang="cs-CZ" sz="2400" b="1" dirty="0" smtClean="0"/>
                <a:t>ALADIN AAA</a:t>
              </a:r>
              <a:endParaRPr lang="cs-CZ" sz="2400" b="1" dirty="0"/>
            </a:p>
          </p:txBody>
        </p:sp>
        <p:sp>
          <p:nvSpPr>
            <p:cNvPr id="171" name="TextovéPole 170"/>
            <p:cNvSpPr txBox="1"/>
            <p:nvPr/>
          </p:nvSpPr>
          <p:spPr>
            <a:xfrm>
              <a:off x="19367063" y="14381503"/>
              <a:ext cx="1817475" cy="461665"/>
            </a:xfrm>
            <a:prstGeom prst="rect">
              <a:avLst/>
            </a:prstGeom>
            <a:noFill/>
          </p:spPr>
          <p:txBody>
            <a:bodyPr wrap="square" rtlCol="0">
              <a:spAutoFit/>
            </a:bodyPr>
            <a:lstStyle/>
            <a:p>
              <a:r>
                <a:rPr lang="cs-CZ" sz="2400" b="1" dirty="0" smtClean="0"/>
                <a:t>ALADIN AAB</a:t>
              </a:r>
              <a:endParaRPr lang="cs-CZ" sz="2400" b="1" dirty="0"/>
            </a:p>
          </p:txBody>
        </p:sp>
      </p:grpSp>
      <p:sp>
        <p:nvSpPr>
          <p:cNvPr id="136" name="TextovéPole 135"/>
          <p:cNvSpPr txBox="1"/>
          <p:nvPr/>
        </p:nvSpPr>
        <p:spPr>
          <a:xfrm>
            <a:off x="22623209" y="22162833"/>
            <a:ext cx="6048124" cy="1754326"/>
          </a:xfrm>
          <a:prstGeom prst="rect">
            <a:avLst/>
          </a:prstGeom>
          <a:noFill/>
        </p:spPr>
        <p:txBody>
          <a:bodyPr wrap="square" rtlCol="0">
            <a:spAutoFit/>
          </a:bodyPr>
          <a:lstStyle/>
          <a:p>
            <a:pPr algn="just"/>
            <a:r>
              <a:rPr lang="en-GB" sz="1800" b="1" i="1" dirty="0" smtClean="0">
                <a:solidFill>
                  <a:srgbClr val="004B91"/>
                </a:solidFill>
                <a:cs typeface="Segoe UI" panose="020B0502040204020203" pitchFamily="34" charset="0"/>
              </a:rPr>
              <a:t>Fig. </a:t>
            </a:r>
            <a:r>
              <a:rPr lang="cs-CZ" sz="1800" b="1" i="1" dirty="0">
                <a:solidFill>
                  <a:srgbClr val="004B91"/>
                </a:solidFill>
                <a:cs typeface="Segoe UI" panose="020B0502040204020203" pitchFamily="34" charset="0"/>
              </a:rPr>
              <a:t>5</a:t>
            </a:r>
            <a:r>
              <a:rPr lang="en-GB" sz="1800" b="1" i="1" dirty="0" smtClean="0">
                <a:solidFill>
                  <a:srgbClr val="004B91"/>
                </a:solidFill>
                <a:cs typeface="Segoe UI" panose="020B0502040204020203" pitchFamily="34" charset="0"/>
              </a:rPr>
              <a:t>.</a:t>
            </a:r>
            <a:r>
              <a:rPr lang="en-GB" sz="1800" i="1" dirty="0" smtClean="0">
                <a:solidFill>
                  <a:srgbClr val="004B91"/>
                </a:solidFill>
                <a:cs typeface="Segoe UI" panose="020B0502040204020203" pitchFamily="34" charset="0"/>
              </a:rPr>
              <a:t> </a:t>
            </a:r>
            <a:r>
              <a:rPr lang="en-GB" sz="1800" i="1" dirty="0" smtClean="0">
                <a:solidFill>
                  <a:srgbClr val="004B91"/>
                </a:solidFill>
              </a:rPr>
              <a:t>Frequency bias (BIAS) of 1-h precipitation totals derived from ALADIN AAA (1st column) and ALADIN AAB (2nd column)  against observations. BIAS is calculated by comparing the number of measured and simulated 1-h precipitation totals equal to or exceeding a given threshold </a:t>
            </a:r>
            <a:r>
              <a:rPr lang="en-GB" sz="1800" i="1" dirty="0" err="1" smtClean="0">
                <a:solidFill>
                  <a:srgbClr val="004B91"/>
                </a:solidFill>
              </a:rPr>
              <a:t>Th</a:t>
            </a:r>
            <a:r>
              <a:rPr lang="en-GB" sz="1800" i="1" dirty="0" smtClean="0">
                <a:solidFill>
                  <a:srgbClr val="004B91"/>
                </a:solidFill>
              </a:rPr>
              <a:t> at a given grid point over the entire considered period (2002-2019).</a:t>
            </a:r>
          </a:p>
        </p:txBody>
      </p:sp>
      <p:sp>
        <p:nvSpPr>
          <p:cNvPr id="164" name="TextovéPole 163"/>
          <p:cNvSpPr txBox="1"/>
          <p:nvPr/>
        </p:nvSpPr>
        <p:spPr>
          <a:xfrm rot="5400000">
            <a:off x="26780788" y="19578734"/>
            <a:ext cx="2935986" cy="521674"/>
          </a:xfrm>
          <a:prstGeom prst="rect">
            <a:avLst/>
          </a:prstGeom>
          <a:noFill/>
        </p:spPr>
        <p:txBody>
          <a:bodyPr wrap="square" rtlCol="0">
            <a:spAutoFit/>
          </a:bodyPr>
          <a:lstStyle/>
          <a:p>
            <a:r>
              <a:rPr lang="en-GB" sz="2800" b="1" dirty="0" smtClean="0">
                <a:solidFill>
                  <a:srgbClr val="004B91"/>
                </a:solidFill>
              </a:rPr>
              <a:t>Underestimation</a:t>
            </a:r>
            <a:endParaRPr lang="en-GB" sz="2800" b="1" dirty="0">
              <a:solidFill>
                <a:srgbClr val="004B91"/>
              </a:solidFill>
            </a:endParaRPr>
          </a:p>
        </p:txBody>
      </p:sp>
      <p:sp>
        <p:nvSpPr>
          <p:cNvPr id="180" name="TextovéPole 179"/>
          <p:cNvSpPr txBox="1"/>
          <p:nvPr/>
        </p:nvSpPr>
        <p:spPr>
          <a:xfrm rot="5400000">
            <a:off x="26860804" y="15604523"/>
            <a:ext cx="2777501" cy="523220"/>
          </a:xfrm>
          <a:prstGeom prst="rect">
            <a:avLst/>
          </a:prstGeom>
          <a:noFill/>
        </p:spPr>
        <p:txBody>
          <a:bodyPr wrap="square" rtlCol="0">
            <a:spAutoFit/>
          </a:bodyPr>
          <a:lstStyle/>
          <a:p>
            <a:r>
              <a:rPr lang="en-GB" sz="2800" b="1" dirty="0" smtClean="0">
                <a:solidFill>
                  <a:srgbClr val="C00000"/>
                </a:solidFill>
              </a:rPr>
              <a:t>Overestimation</a:t>
            </a:r>
            <a:endParaRPr lang="en-GB" sz="2800" b="1" dirty="0">
              <a:solidFill>
                <a:srgbClr val="C00000"/>
              </a:solidFill>
            </a:endParaRPr>
          </a:p>
        </p:txBody>
      </p:sp>
      <p:sp>
        <p:nvSpPr>
          <p:cNvPr id="168" name="TextovéPole 167"/>
          <p:cNvSpPr txBox="1"/>
          <p:nvPr/>
        </p:nvSpPr>
        <p:spPr>
          <a:xfrm>
            <a:off x="26476393" y="25693098"/>
            <a:ext cx="1682619" cy="646331"/>
          </a:xfrm>
          <a:prstGeom prst="rect">
            <a:avLst/>
          </a:prstGeom>
          <a:noFill/>
        </p:spPr>
        <p:txBody>
          <a:bodyPr wrap="square" rtlCol="0">
            <a:spAutoFit/>
          </a:bodyPr>
          <a:lstStyle/>
          <a:p>
            <a:r>
              <a:rPr lang="en-GB" sz="1800" b="1" dirty="0" smtClean="0">
                <a:solidFill>
                  <a:srgbClr val="FF0000"/>
                </a:solidFill>
                <a:effectLst>
                  <a:outerShdw blurRad="38100" dist="38100" dir="2700000" algn="tl">
                    <a:srgbClr val="000000">
                      <a:alpha val="43137"/>
                    </a:srgbClr>
                  </a:outerShdw>
                </a:effectLst>
              </a:rPr>
              <a:t>Inflection point</a:t>
            </a:r>
            <a:r>
              <a:rPr lang="cs-CZ" sz="1800" b="1" dirty="0" smtClean="0">
                <a:solidFill>
                  <a:srgbClr val="FF0000"/>
                </a:solidFill>
                <a:effectLst>
                  <a:outerShdw blurRad="38100" dist="38100" dir="2700000" algn="tl">
                    <a:srgbClr val="000000">
                      <a:alpha val="43137"/>
                    </a:srgbClr>
                  </a:outerShdw>
                </a:effectLst>
              </a:rPr>
              <a:t> </a:t>
            </a:r>
          </a:p>
          <a:p>
            <a:r>
              <a:rPr lang="cs-CZ" sz="1800" b="1" dirty="0" smtClean="0">
                <a:solidFill>
                  <a:srgbClr val="FF0000"/>
                </a:solidFill>
                <a:effectLst>
                  <a:outerShdw blurRad="38100" dist="38100" dir="2700000" algn="tl">
                    <a:srgbClr val="000000">
                      <a:alpha val="43137"/>
                    </a:srgbClr>
                  </a:outerShdw>
                </a:effectLst>
              </a:rPr>
              <a:t>15 – 20 mm</a:t>
            </a:r>
            <a:endParaRPr lang="en-GB" sz="1800" b="1" dirty="0">
              <a:solidFill>
                <a:srgbClr val="FF0000"/>
              </a:solidFill>
              <a:effectLst>
                <a:outerShdw blurRad="38100" dist="38100" dir="2700000" algn="tl">
                  <a:srgbClr val="000000">
                    <a:alpha val="43137"/>
                  </a:srgbClr>
                </a:outerShdw>
              </a:effectLst>
            </a:endParaRPr>
          </a:p>
        </p:txBody>
      </p:sp>
      <p:cxnSp>
        <p:nvCxnSpPr>
          <p:cNvPr id="173" name="Přímá spojnice se šipkou 172"/>
          <p:cNvCxnSpPr/>
          <p:nvPr/>
        </p:nvCxnSpPr>
        <p:spPr>
          <a:xfrm flipH="1">
            <a:off x="26185254" y="26049052"/>
            <a:ext cx="277720"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TextovéPole 173"/>
          <p:cNvSpPr txBox="1"/>
          <p:nvPr/>
        </p:nvSpPr>
        <p:spPr>
          <a:xfrm>
            <a:off x="20593598" y="28129299"/>
            <a:ext cx="1948944" cy="1200329"/>
          </a:xfrm>
          <a:prstGeom prst="rect">
            <a:avLst/>
          </a:prstGeom>
          <a:noFill/>
        </p:spPr>
        <p:txBody>
          <a:bodyPr wrap="square" rtlCol="0">
            <a:spAutoFit/>
          </a:bodyPr>
          <a:lstStyle/>
          <a:p>
            <a:r>
              <a:rPr lang="en-GB" sz="1800" b="1" dirty="0" smtClean="0">
                <a:solidFill>
                  <a:srgbClr val="FF0000"/>
                </a:solidFill>
                <a:effectLst>
                  <a:outerShdw blurRad="38100" dist="38100" dir="2700000" algn="tl">
                    <a:srgbClr val="000000">
                      <a:alpha val="43137"/>
                    </a:srgbClr>
                  </a:outerShdw>
                </a:effectLst>
              </a:rPr>
              <a:t>Underestimation of afternoon high precipitation in both model runs</a:t>
            </a:r>
            <a:endParaRPr lang="en-GB" sz="1800" b="1" dirty="0">
              <a:solidFill>
                <a:srgbClr val="FF0000"/>
              </a:solidFill>
              <a:effectLst>
                <a:outerShdw blurRad="38100" dist="38100" dir="2700000" algn="tl">
                  <a:srgbClr val="000000">
                    <a:alpha val="43137"/>
                  </a:srgbClr>
                </a:outerShdw>
              </a:effectLst>
            </a:endParaRPr>
          </a:p>
        </p:txBody>
      </p:sp>
      <p:cxnSp>
        <p:nvCxnSpPr>
          <p:cNvPr id="176" name="Přímá spojnice se šipkou 175"/>
          <p:cNvCxnSpPr/>
          <p:nvPr/>
        </p:nvCxnSpPr>
        <p:spPr>
          <a:xfrm>
            <a:off x="18987323" y="26332454"/>
            <a:ext cx="0" cy="44490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1" name="Přímá spojnice se šipkou 190"/>
          <p:cNvCxnSpPr/>
          <p:nvPr/>
        </p:nvCxnSpPr>
        <p:spPr>
          <a:xfrm>
            <a:off x="19203347" y="28073499"/>
            <a:ext cx="0" cy="26262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3" name="Přímá spojnice se šipkou 192"/>
          <p:cNvCxnSpPr/>
          <p:nvPr/>
        </p:nvCxnSpPr>
        <p:spPr>
          <a:xfrm>
            <a:off x="15023523" y="27857475"/>
            <a:ext cx="2484" cy="34733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6" name="Přímá spojnice 185"/>
          <p:cNvCxnSpPr/>
          <p:nvPr/>
        </p:nvCxnSpPr>
        <p:spPr>
          <a:xfrm>
            <a:off x="26118402" y="24104836"/>
            <a:ext cx="0" cy="302433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2" name="TextovéPole 201"/>
          <p:cNvSpPr txBox="1"/>
          <p:nvPr/>
        </p:nvSpPr>
        <p:spPr>
          <a:xfrm>
            <a:off x="24025235" y="24687708"/>
            <a:ext cx="1855866" cy="369332"/>
          </a:xfrm>
          <a:prstGeom prst="rect">
            <a:avLst/>
          </a:prstGeom>
          <a:noFill/>
        </p:spPr>
        <p:txBody>
          <a:bodyPr wrap="square" rtlCol="0">
            <a:spAutoFit/>
          </a:bodyPr>
          <a:lstStyle/>
          <a:p>
            <a:r>
              <a:rPr lang="en-GB" sz="1800" b="1" dirty="0" smtClean="0">
                <a:solidFill>
                  <a:srgbClr val="004B91"/>
                </a:solidFill>
              </a:rPr>
              <a:t>Underestimation</a:t>
            </a:r>
            <a:endParaRPr lang="en-GB" sz="1800" b="1" dirty="0">
              <a:solidFill>
                <a:srgbClr val="004B91"/>
              </a:solidFill>
            </a:endParaRPr>
          </a:p>
        </p:txBody>
      </p:sp>
      <p:sp>
        <p:nvSpPr>
          <p:cNvPr id="203" name="TextovéPole 202"/>
          <p:cNvSpPr txBox="1"/>
          <p:nvPr/>
        </p:nvSpPr>
        <p:spPr>
          <a:xfrm>
            <a:off x="26444680" y="24683478"/>
            <a:ext cx="1746047" cy="369332"/>
          </a:xfrm>
          <a:prstGeom prst="rect">
            <a:avLst/>
          </a:prstGeom>
          <a:noFill/>
        </p:spPr>
        <p:txBody>
          <a:bodyPr wrap="square" rtlCol="0">
            <a:spAutoFit/>
          </a:bodyPr>
          <a:lstStyle/>
          <a:p>
            <a:r>
              <a:rPr lang="en-GB" sz="1800" b="1" dirty="0" smtClean="0">
                <a:solidFill>
                  <a:srgbClr val="FF0000"/>
                </a:solidFill>
              </a:rPr>
              <a:t>Overestimation</a:t>
            </a:r>
            <a:endParaRPr lang="en-GB" sz="1800" b="1" dirty="0">
              <a:solidFill>
                <a:srgbClr val="FF0000"/>
              </a:solidFill>
            </a:endParaRPr>
          </a:p>
        </p:txBody>
      </p:sp>
      <p:sp>
        <p:nvSpPr>
          <p:cNvPr id="204" name="TextovéPole 203"/>
          <p:cNvSpPr txBox="1"/>
          <p:nvPr/>
        </p:nvSpPr>
        <p:spPr>
          <a:xfrm>
            <a:off x="1745359" y="38168958"/>
            <a:ext cx="13972176" cy="2554545"/>
          </a:xfrm>
          <a:prstGeom prst="rect">
            <a:avLst/>
          </a:prstGeom>
          <a:noFill/>
        </p:spPr>
        <p:txBody>
          <a:bodyPr wrap="square" rtlCol="0">
            <a:spAutoFit/>
          </a:bodyPr>
          <a:lstStyle/>
          <a:p>
            <a:pPr marL="342900" indent="-342900" algn="just">
              <a:buFont typeface="Wingdings" panose="05000000000000000000" pitchFamily="2" charset="2"/>
              <a:buChar char="ü"/>
            </a:pPr>
            <a:r>
              <a:rPr lang="en-GB" sz="2000" dirty="0" smtClean="0"/>
              <a:t>Both ALADIN model runs generate higher precipitation totals in the long term compared to observations with a correlation of 0.84 and 0.75 for mean 1-h precipitation totals from ALADIN/Reanalysis and ALADIN/Evaluation Run, respectively.</a:t>
            </a:r>
          </a:p>
          <a:p>
            <a:pPr marL="342900" indent="-342900" algn="just">
              <a:buFont typeface="Wingdings" panose="05000000000000000000" pitchFamily="2" charset="2"/>
              <a:buChar char="ü"/>
            </a:pPr>
            <a:r>
              <a:rPr lang="en-GB" sz="2000" dirty="0" smtClean="0"/>
              <a:t>Simulated precipitation are overestimated for lower 1-h precipitation totals (i.e., below 15 mm) and underestimated for higher 1-h precipitation totals (i.e., above 15 mm).</a:t>
            </a:r>
          </a:p>
          <a:p>
            <a:pPr marL="342900" indent="-342900" algn="just">
              <a:buFont typeface="Wingdings" panose="05000000000000000000" pitchFamily="2" charset="2"/>
              <a:buChar char="ü"/>
            </a:pPr>
            <a:r>
              <a:rPr lang="en-GB" sz="2000" dirty="0"/>
              <a:t>ALADIN/Evaluation Run is </a:t>
            </a:r>
            <a:r>
              <a:rPr lang="en-GB" sz="2000" dirty="0" smtClean="0"/>
              <a:t>able to reproduce higher precipitation totals compared </a:t>
            </a:r>
            <a:r>
              <a:rPr lang="en-GB" sz="2000" dirty="0"/>
              <a:t>to ALADIN/Reanalysis, </a:t>
            </a:r>
            <a:r>
              <a:rPr lang="en-GB" sz="2000" dirty="0" smtClean="0"/>
              <a:t>but the location of high precipitation is comparable in both model runs.</a:t>
            </a:r>
          </a:p>
          <a:p>
            <a:pPr marL="342900" indent="-342900" algn="just">
              <a:buFont typeface="Wingdings" panose="05000000000000000000" pitchFamily="2" charset="2"/>
              <a:buChar char="ü"/>
            </a:pPr>
            <a:r>
              <a:rPr lang="en-GB" sz="2000" dirty="0" smtClean="0"/>
              <a:t>Lower 1-h precipitation totals (i.e., &lt;= 1 mm) are most inaccurate in mountainous areas along the Czech border, while the accuracy of the localization of higher 1-h precipitation totals (i.e., &gt;= 10 mm) appears to be randomly distributed.</a:t>
            </a:r>
          </a:p>
        </p:txBody>
      </p:sp>
      <p:sp>
        <p:nvSpPr>
          <p:cNvPr id="205" name="TextovéPole 204"/>
          <p:cNvSpPr txBox="1"/>
          <p:nvPr/>
        </p:nvSpPr>
        <p:spPr>
          <a:xfrm>
            <a:off x="15190431" y="28979564"/>
            <a:ext cx="2870020" cy="646331"/>
          </a:xfrm>
          <a:prstGeom prst="rect">
            <a:avLst/>
          </a:prstGeom>
          <a:noFill/>
        </p:spPr>
        <p:txBody>
          <a:bodyPr wrap="square" rtlCol="0">
            <a:spAutoFit/>
          </a:bodyPr>
          <a:lstStyle/>
          <a:p>
            <a:r>
              <a:rPr lang="en-GB" sz="1800" b="1" dirty="0" smtClean="0">
                <a:solidFill>
                  <a:srgbClr val="FF0000"/>
                </a:solidFill>
                <a:effectLst>
                  <a:outerShdw blurRad="38100" dist="38100" dir="2700000" algn="tl">
                    <a:srgbClr val="000000">
                      <a:alpha val="43137"/>
                    </a:srgbClr>
                  </a:outerShdw>
                </a:effectLst>
              </a:rPr>
              <a:t>Unrealistically high morning</a:t>
            </a:r>
            <a:r>
              <a:rPr lang="cs-CZ" sz="1800" b="1" dirty="0" smtClean="0">
                <a:solidFill>
                  <a:srgbClr val="FF0000"/>
                </a:solidFill>
                <a:effectLst>
                  <a:outerShdw blurRad="38100" dist="38100" dir="2700000" algn="tl">
                    <a:srgbClr val="000000">
                      <a:alpha val="43137"/>
                    </a:srgbClr>
                  </a:outerShdw>
                </a:effectLst>
              </a:rPr>
              <a:t> </a:t>
            </a:r>
            <a:r>
              <a:rPr lang="en-GB" sz="1800" b="1" dirty="0" smtClean="0">
                <a:solidFill>
                  <a:srgbClr val="FF0000"/>
                </a:solidFill>
                <a:effectLst>
                  <a:outerShdw blurRad="38100" dist="38100" dir="2700000" algn="tl">
                    <a:srgbClr val="000000">
                      <a:alpha val="43137"/>
                    </a:srgbClr>
                  </a:outerShdw>
                </a:effectLst>
              </a:rPr>
              <a:t>precipitation</a:t>
            </a:r>
            <a:r>
              <a:rPr lang="cs-CZ" sz="1800" b="1" dirty="0" smtClean="0">
                <a:solidFill>
                  <a:srgbClr val="FF0000"/>
                </a:solidFill>
                <a:effectLst>
                  <a:outerShdw blurRad="38100" dist="38100" dir="2700000" algn="tl">
                    <a:srgbClr val="000000">
                      <a:alpha val="43137"/>
                    </a:srgbClr>
                  </a:outerShdw>
                </a:effectLst>
              </a:rPr>
              <a:t> in ALADIN AAB</a:t>
            </a:r>
            <a:r>
              <a:rPr lang="en-GB" sz="1800" b="1" dirty="0" smtClean="0">
                <a:solidFill>
                  <a:srgbClr val="FF0000"/>
                </a:solidFill>
                <a:effectLst>
                  <a:outerShdw blurRad="38100" dist="38100" dir="2700000" algn="tl">
                    <a:srgbClr val="000000">
                      <a:alpha val="43137"/>
                    </a:srgbClr>
                  </a:outerShdw>
                </a:effectLst>
              </a:rPr>
              <a:t> </a:t>
            </a:r>
            <a:endParaRPr lang="en-GB" sz="1800" b="1" dirty="0">
              <a:solidFill>
                <a:srgbClr val="FF0000"/>
              </a:solidFill>
              <a:effectLst>
                <a:outerShdw blurRad="38100" dist="38100" dir="2700000" algn="tl">
                  <a:srgbClr val="000000">
                    <a:alpha val="43137"/>
                  </a:srgbClr>
                </a:outerShdw>
              </a:effectLst>
            </a:endParaRPr>
          </a:p>
        </p:txBody>
      </p:sp>
      <p:cxnSp>
        <p:nvCxnSpPr>
          <p:cNvPr id="1027" name="Přímá spojnice se šipkou 1026"/>
          <p:cNvCxnSpPr/>
          <p:nvPr/>
        </p:nvCxnSpPr>
        <p:spPr>
          <a:xfrm flipV="1">
            <a:off x="17532865" y="27827403"/>
            <a:ext cx="210278" cy="11066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1" name="Obdélník 1030"/>
          <p:cNvSpPr/>
          <p:nvPr/>
        </p:nvSpPr>
        <p:spPr>
          <a:xfrm>
            <a:off x="20568342" y="28094929"/>
            <a:ext cx="1902793" cy="1234699"/>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3" name="Obdélník 212"/>
          <p:cNvSpPr/>
          <p:nvPr/>
        </p:nvSpPr>
        <p:spPr>
          <a:xfrm>
            <a:off x="15239473" y="29031674"/>
            <a:ext cx="2820978" cy="529843"/>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4" name="Obdélník 213"/>
          <p:cNvSpPr/>
          <p:nvPr/>
        </p:nvSpPr>
        <p:spPr>
          <a:xfrm>
            <a:off x="26493271" y="25693098"/>
            <a:ext cx="1589900" cy="646332"/>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5" name="Obdélník 214"/>
          <p:cNvSpPr/>
          <p:nvPr/>
        </p:nvSpPr>
        <p:spPr>
          <a:xfrm>
            <a:off x="24541887" y="32182455"/>
            <a:ext cx="4102106" cy="1769108"/>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3" name="Obrázek 10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681101" y="3440096"/>
            <a:ext cx="4147946" cy="1819498"/>
          </a:xfrm>
          <a:prstGeom prst="rect">
            <a:avLst/>
          </a:prstGeom>
        </p:spPr>
      </p:pic>
      <p:pic>
        <p:nvPicPr>
          <p:cNvPr id="5" name="Obrázek 4"/>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929948" y="6755177"/>
            <a:ext cx="7408044" cy="4816562"/>
          </a:xfrm>
          <a:prstGeom prst="rect">
            <a:avLst/>
          </a:prstGeom>
        </p:spPr>
      </p:pic>
      <p:grpSp>
        <p:nvGrpSpPr>
          <p:cNvPr id="19" name="Skupina 18"/>
          <p:cNvGrpSpPr/>
          <p:nvPr/>
        </p:nvGrpSpPr>
        <p:grpSpPr>
          <a:xfrm>
            <a:off x="12127457" y="24634963"/>
            <a:ext cx="8300026" cy="4564079"/>
            <a:chOff x="12127457" y="24634963"/>
            <a:chExt cx="8300026" cy="4564079"/>
          </a:xfrm>
        </p:grpSpPr>
        <p:grpSp>
          <p:nvGrpSpPr>
            <p:cNvPr id="16" name="Skupina 15"/>
            <p:cNvGrpSpPr/>
            <p:nvPr/>
          </p:nvGrpSpPr>
          <p:grpSpPr>
            <a:xfrm>
              <a:off x="12127457" y="24634963"/>
              <a:ext cx="8300026" cy="4518656"/>
              <a:chOff x="12127457" y="24634963"/>
              <a:chExt cx="8300026" cy="4518656"/>
            </a:xfrm>
          </p:grpSpPr>
          <p:grpSp>
            <p:nvGrpSpPr>
              <p:cNvPr id="14" name="Skupina 13"/>
              <p:cNvGrpSpPr/>
              <p:nvPr/>
            </p:nvGrpSpPr>
            <p:grpSpPr>
              <a:xfrm>
                <a:off x="12319968" y="24634963"/>
                <a:ext cx="8107515" cy="4518656"/>
                <a:chOff x="12319968" y="24634963"/>
                <a:chExt cx="8107515" cy="4518656"/>
              </a:xfrm>
            </p:grpSpPr>
            <p:pic>
              <p:nvPicPr>
                <p:cNvPr id="58" name="Obrázek 57"/>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21210" y="24683478"/>
                  <a:ext cx="8006273" cy="4470141"/>
                </a:xfrm>
                <a:prstGeom prst="rect">
                  <a:avLst/>
                </a:prstGeom>
              </p:spPr>
            </p:pic>
            <p:sp>
              <p:nvSpPr>
                <p:cNvPr id="9" name="Obdélník 8"/>
                <p:cNvSpPr/>
                <p:nvPr/>
              </p:nvSpPr>
              <p:spPr>
                <a:xfrm rot="16200000">
                  <a:off x="11044036" y="27464397"/>
                  <a:ext cx="2795479" cy="216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2" name="Obdélník 81"/>
                <p:cNvSpPr/>
                <p:nvPr/>
              </p:nvSpPr>
              <p:spPr>
                <a:xfrm rot="16200000">
                  <a:off x="11746212" y="25208719"/>
                  <a:ext cx="1356989" cy="20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TextovéPole 14"/>
              <p:cNvSpPr txBox="1"/>
              <p:nvPr/>
            </p:nvSpPr>
            <p:spPr>
              <a:xfrm rot="16200000">
                <a:off x="10911524" y="26437028"/>
                <a:ext cx="2831976" cy="400110"/>
              </a:xfrm>
              <a:prstGeom prst="rect">
                <a:avLst/>
              </a:prstGeom>
              <a:noFill/>
            </p:spPr>
            <p:txBody>
              <a:bodyPr wrap="square" rtlCol="0">
                <a:spAutoFit/>
              </a:bodyPr>
              <a:lstStyle/>
              <a:p>
                <a:r>
                  <a:rPr lang="en-GB" sz="2000" b="1" dirty="0" smtClean="0"/>
                  <a:t>Precipitation total [mm]</a:t>
                </a:r>
                <a:endParaRPr lang="en-GB" sz="2000" b="1" dirty="0"/>
              </a:p>
            </p:txBody>
          </p:sp>
        </p:grpSp>
        <p:sp>
          <p:nvSpPr>
            <p:cNvPr id="17" name="Obdélník 16"/>
            <p:cNvSpPr/>
            <p:nvPr/>
          </p:nvSpPr>
          <p:spPr>
            <a:xfrm>
              <a:off x="14185627" y="29033317"/>
              <a:ext cx="595744" cy="16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7" name="Obdélník 86"/>
            <p:cNvSpPr/>
            <p:nvPr/>
          </p:nvSpPr>
          <p:spPr>
            <a:xfrm>
              <a:off x="18273058" y="29011022"/>
              <a:ext cx="595744" cy="16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2" name="TextovéPole 21"/>
          <p:cNvSpPr txBox="1"/>
          <p:nvPr/>
        </p:nvSpPr>
        <p:spPr>
          <a:xfrm>
            <a:off x="13926084" y="28994616"/>
            <a:ext cx="1364899" cy="400110"/>
          </a:xfrm>
          <a:prstGeom prst="rect">
            <a:avLst/>
          </a:prstGeom>
          <a:noFill/>
        </p:spPr>
        <p:txBody>
          <a:bodyPr wrap="square" rtlCol="0">
            <a:spAutoFit/>
          </a:bodyPr>
          <a:lstStyle/>
          <a:p>
            <a:r>
              <a:rPr lang="en-GB" sz="2000" b="1" dirty="0" smtClean="0"/>
              <a:t>Time [UTC]</a:t>
            </a:r>
            <a:endParaRPr lang="cs-CZ" sz="2000" b="1" dirty="0"/>
          </a:p>
        </p:txBody>
      </p:sp>
      <p:sp>
        <p:nvSpPr>
          <p:cNvPr id="91" name="TextovéPole 90"/>
          <p:cNvSpPr txBox="1"/>
          <p:nvPr/>
        </p:nvSpPr>
        <p:spPr>
          <a:xfrm>
            <a:off x="18050387" y="29010431"/>
            <a:ext cx="1364899" cy="400110"/>
          </a:xfrm>
          <a:prstGeom prst="rect">
            <a:avLst/>
          </a:prstGeom>
          <a:noFill/>
        </p:spPr>
        <p:txBody>
          <a:bodyPr wrap="square" rtlCol="0">
            <a:spAutoFit/>
          </a:bodyPr>
          <a:lstStyle/>
          <a:p>
            <a:r>
              <a:rPr lang="en-GB" sz="2000" b="1" dirty="0" smtClean="0"/>
              <a:t>Time [UTC]</a:t>
            </a:r>
            <a:endParaRPr lang="cs-CZ" sz="2000" b="1" dirty="0"/>
          </a:p>
        </p:txBody>
      </p:sp>
      <p:grpSp>
        <p:nvGrpSpPr>
          <p:cNvPr id="24" name="Skupina 23"/>
          <p:cNvGrpSpPr/>
          <p:nvPr/>
        </p:nvGrpSpPr>
        <p:grpSpPr>
          <a:xfrm>
            <a:off x="22600493" y="24043189"/>
            <a:ext cx="5870365" cy="3469591"/>
            <a:chOff x="22600493" y="24043189"/>
            <a:chExt cx="5870365" cy="3469591"/>
          </a:xfrm>
        </p:grpSpPr>
        <p:pic>
          <p:nvPicPr>
            <p:cNvPr id="66" name="Obrázek 65"/>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87042" y="24043189"/>
              <a:ext cx="5783816" cy="3401758"/>
            </a:xfrm>
            <a:prstGeom prst="rect">
              <a:avLst/>
            </a:prstGeom>
          </p:spPr>
        </p:pic>
        <p:sp>
          <p:nvSpPr>
            <p:cNvPr id="23" name="Obdélník 22"/>
            <p:cNvSpPr/>
            <p:nvPr/>
          </p:nvSpPr>
          <p:spPr>
            <a:xfrm>
              <a:off x="24633970" y="27294241"/>
              <a:ext cx="2300986" cy="218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7" name="Obdélník 96"/>
            <p:cNvSpPr/>
            <p:nvPr/>
          </p:nvSpPr>
          <p:spPr>
            <a:xfrm rot="16200000">
              <a:off x="21559270" y="25368257"/>
              <a:ext cx="2300986" cy="218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2" name="TextovéPole 91"/>
          <p:cNvSpPr txBox="1"/>
          <p:nvPr/>
        </p:nvSpPr>
        <p:spPr>
          <a:xfrm rot="16200000">
            <a:off x="21996551" y="25416948"/>
            <a:ext cx="1364899" cy="400110"/>
          </a:xfrm>
          <a:prstGeom prst="rect">
            <a:avLst/>
          </a:prstGeom>
          <a:noFill/>
        </p:spPr>
        <p:txBody>
          <a:bodyPr wrap="square" rtlCol="0">
            <a:spAutoFit/>
          </a:bodyPr>
          <a:lstStyle/>
          <a:p>
            <a:r>
              <a:rPr lang="en-GB" sz="2000" b="1" dirty="0" smtClean="0"/>
              <a:t>Percentage</a:t>
            </a:r>
            <a:endParaRPr lang="cs-CZ" sz="2000" b="1" dirty="0"/>
          </a:p>
        </p:txBody>
      </p:sp>
      <p:sp>
        <p:nvSpPr>
          <p:cNvPr id="95" name="TextovéPole 94"/>
          <p:cNvSpPr txBox="1"/>
          <p:nvPr/>
        </p:nvSpPr>
        <p:spPr>
          <a:xfrm>
            <a:off x="24166605" y="27211146"/>
            <a:ext cx="3560118" cy="400110"/>
          </a:xfrm>
          <a:prstGeom prst="rect">
            <a:avLst/>
          </a:prstGeom>
          <a:noFill/>
        </p:spPr>
        <p:txBody>
          <a:bodyPr wrap="square" rtlCol="0">
            <a:spAutoFit/>
          </a:bodyPr>
          <a:lstStyle/>
          <a:p>
            <a:r>
              <a:rPr lang="en-GB" sz="2000" b="1" dirty="0" smtClean="0"/>
              <a:t>Precipitation threshold [mm]</a:t>
            </a:r>
            <a:endParaRPr lang="cs-CZ" sz="2000" b="1" dirty="0"/>
          </a:p>
        </p:txBody>
      </p:sp>
    </p:spTree>
    <p:extLst>
      <p:ext uri="{BB962C8B-B14F-4D97-AF65-F5344CB8AC3E}">
        <p14:creationId xmlns:p14="http://schemas.microsoft.com/office/powerpoint/2010/main" val="1453362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121818</TotalTime>
  <Words>1276</Words>
  <Application>Microsoft Office PowerPoint</Application>
  <PresentationFormat>Vlastní</PresentationFormat>
  <Paragraphs>76</Paragraphs>
  <Slides>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vt:i4>
      </vt:variant>
    </vt:vector>
  </HeadingPairs>
  <TitlesOfParts>
    <vt:vector size="6" baseType="lpstr">
      <vt:lpstr>Arial</vt:lpstr>
      <vt:lpstr>Calibri</vt:lpstr>
      <vt:lpstr>Segoe UI</vt:lpstr>
      <vt:lpstr>Wingdings</vt:lpstr>
      <vt:lpstr>Motiv systému Office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Pešice</dc:creator>
  <cp:lastModifiedBy>Vojta</cp:lastModifiedBy>
  <cp:revision>476</cp:revision>
  <cp:lastPrinted>2023-04-26T09:10:25Z</cp:lastPrinted>
  <dcterms:created xsi:type="dcterms:W3CDTF">2014-08-22T09:53:56Z</dcterms:created>
  <dcterms:modified xsi:type="dcterms:W3CDTF">2023-05-03T08:27:58Z</dcterms:modified>
</cp:coreProperties>
</file>