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4"/>
    <p:sldMasterId id="2147487729" r:id="rId5"/>
  </p:sldMasterIdLst>
  <p:notesMasterIdLst>
    <p:notesMasterId r:id="rId19"/>
  </p:notesMasterIdLst>
  <p:handoutMasterIdLst>
    <p:handoutMasterId r:id="rId20"/>
  </p:handoutMasterIdLst>
  <p:sldIdLst>
    <p:sldId id="610" r:id="rId6"/>
    <p:sldId id="606" r:id="rId7"/>
    <p:sldId id="638" r:id="rId8"/>
    <p:sldId id="658" r:id="rId9"/>
    <p:sldId id="639" r:id="rId10"/>
    <p:sldId id="641" r:id="rId11"/>
    <p:sldId id="643" r:id="rId12"/>
    <p:sldId id="644" r:id="rId13"/>
    <p:sldId id="619" r:id="rId14"/>
    <p:sldId id="647" r:id="rId15"/>
    <p:sldId id="653" r:id="rId16"/>
    <p:sldId id="657" r:id="rId17"/>
    <p:sldId id="613" r:id="rId18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4" autoAdjust="0"/>
    <p:restoredTop sz="90299" autoAdjust="0"/>
  </p:normalViewPr>
  <p:slideViewPr>
    <p:cSldViewPr snapToGrid="0">
      <p:cViewPr varScale="1">
        <p:scale>
          <a:sx n="60" d="100"/>
          <a:sy n="60" d="100"/>
        </p:scale>
        <p:origin x="68" y="35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Title slide template 2 of 2 with presentation</a:t>
            </a:r>
            <a:r>
              <a:rPr lang="en-GB" sz="1200" b="0" baseline="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title/information on the right. Please choose between slide 1 or 2 for the title slide and delete the other.</a:t>
            </a:r>
            <a:endParaRPr lang="en-GB" sz="1200" b="0" dirty="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kLwWbFdUC-W6bMnSXlNAIWt6q72IxT-pB_1w8yZU45A/edit#gid=1171846391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0" y="1209554"/>
            <a:ext cx="9537540" cy="536486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9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20" y="56029"/>
            <a:ext cx="1390888" cy="554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887" y="-36493"/>
            <a:ext cx="2080482" cy="7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Agenda - Corpor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898" y="1"/>
            <a:ext cx="11126102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20" y="56029"/>
            <a:ext cx="1390888" cy="554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887" y="-36493"/>
            <a:ext cx="2080482" cy="70297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8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8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28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" y="832743"/>
            <a:ext cx="10243595" cy="576202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7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42" y="1119822"/>
            <a:ext cx="9687003" cy="5448939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7"/>
            <a:ext cx="9687640" cy="544929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72527" y="69903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7911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21"/>
            <a:ext cx="2380891" cy="9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41" y="68482"/>
            <a:ext cx="1647645" cy="6573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3419" y="-20653"/>
            <a:ext cx="2080482" cy="7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355" y="11436"/>
            <a:ext cx="1647645" cy="6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7992918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20" y="56029"/>
            <a:ext cx="1390888" cy="554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887" y="-36493"/>
            <a:ext cx="2080482" cy="7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20" y="56029"/>
            <a:ext cx="1390888" cy="554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887" y="-36493"/>
            <a:ext cx="2080482" cy="7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20" y="56029"/>
            <a:ext cx="1390888" cy="554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887" y="-36493"/>
            <a:ext cx="2080482" cy="7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4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802457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20" y="56029"/>
            <a:ext cx="1390888" cy="554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887" y="-36493"/>
            <a:ext cx="2080482" cy="7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EUM/IM/TEM/21/1250548, v1, 19 October 2021</a:t>
            </a: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C1BB-AD8F-47F9-B321-DB3383DDF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1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2" r:id="rId1"/>
    <p:sldLayoutId id="2147487713" r:id="rId2"/>
    <p:sldLayoutId id="2147487714" r:id="rId3"/>
    <p:sldLayoutId id="2147487721" r:id="rId4"/>
    <p:sldLayoutId id="2147487715" r:id="rId5"/>
    <p:sldLayoutId id="2147487716" r:id="rId6"/>
    <p:sldLayoutId id="2147487717" r:id="rId7"/>
    <p:sldLayoutId id="2147487718" r:id="rId8"/>
    <p:sldLayoutId id="2147487719" r:id="rId9"/>
    <p:sldLayoutId id="2147487720" r:id="rId10"/>
    <p:sldLayoutId id="2147487728" r:id="rId11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3545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hape 28"/>
          <p:cNvSpPr/>
          <p:nvPr userDrawn="1"/>
        </p:nvSpPr>
        <p:spPr>
          <a:xfrm>
            <a:off x="1" y="6087639"/>
            <a:ext cx="12192000" cy="3796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87"/>
          </a:p>
        </p:txBody>
      </p:sp>
      <p:sp>
        <p:nvSpPr>
          <p:cNvPr id="17" name="Shape 30"/>
          <p:cNvSpPr/>
          <p:nvPr userDrawn="1"/>
        </p:nvSpPr>
        <p:spPr>
          <a:xfrm>
            <a:off x="526852" y="6165690"/>
            <a:ext cx="2446181" cy="223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sz="1800" b="1">
                <a:solidFill>
                  <a:srgbClr val="FFFFFF"/>
                </a:solidFill>
              </a:defRPr>
            </a:lvl1pPr>
          </a:lstStyle>
          <a:p>
            <a:pPr algn="l"/>
            <a:r>
              <a:rPr lang="en-GB" sz="984" b="0" dirty="0">
                <a:latin typeface="+mn-lt"/>
              </a:rPr>
              <a:t>Weather and Climate Information Services</a:t>
            </a:r>
            <a:endParaRPr sz="984" b="0" dirty="0"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63C420-FCF5-4E61-9475-53441D20AC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1" y="5371526"/>
            <a:ext cx="2100904" cy="50625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81819" y="6491883"/>
            <a:ext cx="10710183" cy="366117"/>
          </a:xfrm>
          <a:prstGeom prst="rect">
            <a:avLst/>
          </a:prstGeom>
          <a:solidFill>
            <a:srgbClr val="19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20" name="Isosceles Triangle 19"/>
          <p:cNvSpPr/>
          <p:nvPr userDrawn="1"/>
        </p:nvSpPr>
        <p:spPr>
          <a:xfrm flipV="1">
            <a:off x="1421374" y="6345261"/>
            <a:ext cx="8737781" cy="659021"/>
          </a:xfrm>
          <a:prstGeom prst="triangle">
            <a:avLst>
              <a:gd name="adj" fmla="val 0"/>
            </a:avLst>
          </a:prstGeom>
          <a:solidFill>
            <a:srgbClr val="EF7D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8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600" y="6496362"/>
            <a:ext cx="1911957" cy="343088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" y="6508893"/>
            <a:ext cx="1481817" cy="331756"/>
          </a:xfrm>
          <a:prstGeom prst="rect">
            <a:avLst/>
          </a:prstGeom>
          <a:solidFill>
            <a:srgbClr val="EF7D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8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47" y="6417137"/>
            <a:ext cx="949266" cy="5033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9" y="6556433"/>
            <a:ext cx="2892199" cy="2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30" r:id="rId1"/>
    <p:sldLayoutId id="2147487732" r:id="rId2"/>
  </p:sldLayoutIdLst>
  <p:timing>
    <p:tnLst>
      <p:par>
        <p:cTn id="1" dur="indefinite" restart="never" nodeType="tmRoot"/>
      </p:par>
    </p:tnLst>
  </p:timing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899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6881091" y="1884153"/>
            <a:ext cx="5310909" cy="282572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Guidelines for Satellite-based </a:t>
            </a:r>
            <a:r>
              <a:rPr lang="en-GB" sz="3200" b="0" kern="0" dirty="0" err="1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Nowcasting</a:t>
            </a: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 in Africa </a:t>
            </a:r>
            <a:endParaRPr lang="en-GB" sz="3200" b="0" kern="0" dirty="0" smtClean="0">
              <a:solidFill>
                <a:schemeClr val="tx1"/>
              </a:solidFill>
              <a:latin typeface="Dosis" panose="02010503020202060003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3200" b="0" kern="0" dirty="0">
              <a:solidFill>
                <a:schemeClr val="tx1"/>
              </a:solidFill>
              <a:latin typeface="Dosis" panose="02010503020202060003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3200" b="0" kern="0" dirty="0" smtClean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Estelle </a:t>
            </a: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De </a:t>
            </a:r>
            <a:r>
              <a:rPr lang="en-GB" sz="3200" b="0" kern="0" dirty="0" smtClean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Coning, WMO </a:t>
            </a:r>
          </a:p>
          <a:p>
            <a:pPr>
              <a:defRPr/>
            </a:pPr>
            <a:r>
              <a:rPr lang="en-GB" sz="3200" b="0" kern="0" dirty="0" smtClean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Vesa Nietosvaara, EUMETSAT</a:t>
            </a:r>
            <a:endParaRPr lang="en-GB" sz="3200" b="0" kern="0" dirty="0">
              <a:solidFill>
                <a:schemeClr val="tx1"/>
              </a:solidFill>
              <a:latin typeface="Dosis" panose="0201050302020206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6315" y="1656221"/>
            <a:ext cx="8365749" cy="354555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CH" dirty="0">
                <a:latin typeface="Roboto Light" panose="02000000000000000000" pitchFamily="2" charset="0"/>
                <a:ea typeface="Roboto Light" panose="02000000000000000000" pitchFamily="2" charset="0"/>
              </a:rPr>
              <a:t>Duration: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2.5 years, Jan 2023-June 2025</a:t>
            </a:r>
            <a:endParaRPr lang="en-CH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CH" dirty="0">
                <a:latin typeface="Roboto Light" panose="02000000000000000000" pitchFamily="2" charset="0"/>
                <a:ea typeface="Roboto Light" panose="02000000000000000000" pitchFamily="2" charset="0"/>
              </a:rPr>
              <a:t>2 mill GBP</a:t>
            </a:r>
            <a:endParaRPr lang="en-GB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 forecasting testbeds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CH" dirty="0">
                <a:latin typeface="Roboto Light" panose="02000000000000000000" pitchFamily="2" charset="0"/>
                <a:ea typeface="Roboto Light" panose="02000000000000000000" pitchFamily="2" charset="0"/>
              </a:rPr>
              <a:t>February 2024 (Zambia)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and February 2025</a:t>
            </a:r>
            <a:r>
              <a:rPr lang="en-CH" dirty="0">
                <a:latin typeface="Roboto Light" panose="02000000000000000000" pitchFamily="2" charset="0"/>
                <a:ea typeface="Roboto Light" panose="02000000000000000000" pitchFamily="2" charset="0"/>
              </a:rPr>
              <a:t> (TBC)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Short-range forecasting and nowcasting (0-48 hours).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Focussing on marginalised groups.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29" dirty="0">
                <a:latin typeface="Dosis" panose="02010303020202060003" pitchFamily="2" charset="0"/>
              </a:rPr>
              <a:t>Overview</a:t>
            </a:r>
            <a:r>
              <a:rPr lang="en-CH" sz="3629" dirty="0">
                <a:latin typeface="Dosis" panose="02010303020202060003" pitchFamily="2" charset="0"/>
              </a:rPr>
              <a:t> of </a:t>
            </a:r>
            <a:r>
              <a:rPr lang="en-GB" sz="3629" dirty="0">
                <a:latin typeface="Dosis" panose="02010303020202060003" pitchFamily="2" charset="0"/>
              </a:rPr>
              <a:t>WISER Early Warnings for Southern Africa (WISER-EWSA)</a:t>
            </a:r>
            <a:r>
              <a:rPr lang="en-CH" sz="3629" dirty="0">
                <a:latin typeface="Dosis" panose="02010303020202060003" pitchFamily="2" charset="0"/>
              </a:rPr>
              <a:t> </a:t>
            </a:r>
            <a:endParaRPr lang="en-GB" sz="3629" dirty="0">
              <a:latin typeface="Dosis" panose="02010303020202060003" pitchFamily="2" charset="0"/>
            </a:endParaRPr>
          </a:p>
        </p:txBody>
      </p:sp>
      <p:pic>
        <p:nvPicPr>
          <p:cNvPr id="1026" name="Picture 2" descr="Funded by the UK Government | ICS">
            <a:extLst>
              <a:ext uri="{FF2B5EF4-FFF2-40B4-BE49-F238E27FC236}">
                <a16:creationId xmlns:a16="http://schemas.microsoft.com/office/drawing/2014/main" id="{030E90C9-9211-7EBB-89AA-6B1BAFEB8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11434" r="65805" b="7950"/>
          <a:stretch/>
        </p:blipFill>
        <p:spPr bwMode="auto">
          <a:xfrm>
            <a:off x="9931877" y="5201780"/>
            <a:ext cx="867618" cy="8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06" y="5369600"/>
            <a:ext cx="1377706" cy="553785"/>
          </a:xfrm>
          <a:prstGeom prst="rect">
            <a:avLst/>
          </a:prstGeom>
        </p:spPr>
      </p:pic>
      <p:pic>
        <p:nvPicPr>
          <p:cNvPr id="9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66" y="533460"/>
            <a:ext cx="2540910" cy="1429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24" y="689328"/>
            <a:ext cx="2361741" cy="1377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D4BEC8-73F8-BD4B-B4C1-5277FABE367E}"/>
              </a:ext>
            </a:extLst>
          </p:cNvPr>
          <p:cNvSpPr/>
          <p:nvPr/>
        </p:nvSpPr>
        <p:spPr>
          <a:xfrm>
            <a:off x="1629262" y="1779118"/>
            <a:ext cx="7694003" cy="354259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txBody>
          <a:bodyPr wrap="square">
            <a:normAutofit/>
          </a:bodyPr>
          <a:lstStyle/>
          <a:p>
            <a:pPr defTabSz="7275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 will perform </a:t>
            </a:r>
            <a:r>
              <a:rPr lang="en-GB" sz="2177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testing in real time</a:t>
            </a: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forecasting &amp; nowcasting. </a:t>
            </a:r>
            <a:endParaRPr lang="en-CH" sz="2177" b="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defTabSz="72751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177" b="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7347" indent="-227347" defTabSz="72751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GB" sz="2177" b="0" dirty="0">
                <a:solidFill>
                  <a:srgbClr val="9BBB59">
                    <a:lumMod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Forecasters, researchers and users will </a:t>
            </a:r>
            <a:r>
              <a:rPr lang="en-GB" sz="2177" b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co-produce solutions, </a:t>
            </a:r>
            <a:r>
              <a:rPr lang="en-GB" sz="2177" b="0" dirty="0">
                <a:solidFill>
                  <a:srgbClr val="9BBB59">
                    <a:lumMod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 preparation for the events.</a:t>
            </a:r>
          </a:p>
          <a:p>
            <a:pPr marL="227347" indent="-227347" defTabSz="72751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GB" sz="2177" b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Forecasters and researchers </a:t>
            </a: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jointly create forecasts. </a:t>
            </a:r>
          </a:p>
          <a:p>
            <a:pPr marL="227347" indent="-227347" defTabSz="72751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 use </a:t>
            </a:r>
            <a:r>
              <a:rPr lang="en-GB" sz="2177" b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real-time observations </a:t>
            </a: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and explore their value.</a:t>
            </a:r>
          </a:p>
          <a:p>
            <a:pPr marL="227347" indent="-227347" defTabSz="72751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 </a:t>
            </a:r>
            <a:r>
              <a:rPr lang="en-GB" sz="2177" b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evaluate methods from a user perspective</a:t>
            </a: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pPr marL="227347" indent="-227347" defTabSz="72751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GB" sz="2177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 generate </a:t>
            </a:r>
            <a:r>
              <a:rPr lang="en-GB" sz="2177" b="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new Standard Operating Procedures </a:t>
            </a:r>
            <a:r>
              <a:rPr lang="en-GB" sz="2177" b="0" dirty="0">
                <a:solidFill>
                  <a:srgbClr val="9BBB59">
                    <a:lumMod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user-focussed forecasting and nowcasting.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844A77-ECE2-C846-8560-44E8F3BA2278}"/>
              </a:ext>
            </a:extLst>
          </p:cNvPr>
          <p:cNvSpPr txBox="1"/>
          <p:nvPr/>
        </p:nvSpPr>
        <p:spPr>
          <a:xfrm>
            <a:off x="1743766" y="-816"/>
            <a:ext cx="90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5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Dosis" panose="02010303020202060003" pitchFamily="2" charset="0"/>
                <a:cs typeface="Arial Black" panose="020B0604020202020204" pitchFamily="34" charset="0"/>
              </a:rPr>
              <a:t>Weather Forecast Testbeds, </a:t>
            </a:r>
            <a:r>
              <a:rPr lang="en-CH" sz="3200" dirty="0">
                <a:solidFill>
                  <a:srgbClr val="9BBB59">
                    <a:lumMod val="50000"/>
                  </a:srgbClr>
                </a:solidFill>
                <a:latin typeface="Dosis" panose="02010303020202060003" pitchFamily="2" charset="0"/>
                <a:cs typeface="Arial Black" panose="020B0604020202020204" pitchFamily="34" charset="0"/>
              </a:rPr>
              <a:t>Feb 2024 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Dosis" panose="02010303020202060003" pitchFamily="2" charset="0"/>
                <a:cs typeface="Arial Black" panose="020B0604020202020204" pitchFamily="34" charset="0"/>
              </a:rPr>
              <a:t>and Feb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64371-717E-C6CF-A6C2-3054EF9A0FB8}"/>
              </a:ext>
            </a:extLst>
          </p:cNvPr>
          <p:cNvSpPr txBox="1"/>
          <p:nvPr/>
        </p:nvSpPr>
        <p:spPr>
          <a:xfrm>
            <a:off x="3822191" y="5341227"/>
            <a:ext cx="3562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275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9BBB59">
                    <a:lumMod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Modelled on the SWIFT Weather Forecast Testbeds.</a:t>
            </a:r>
          </a:p>
          <a:p>
            <a:pPr algn="r" defTabSz="7275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9BBB59">
                    <a:lumMod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See Fletcher et al. BAMS 2023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1248091-3DE2-D046-9CDB-B0E84AA69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625" y="606842"/>
            <a:ext cx="2666302" cy="1834612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Picture 2" descr="Funded by the UK Government | ICS">
            <a:extLst>
              <a:ext uri="{FF2B5EF4-FFF2-40B4-BE49-F238E27FC236}">
                <a16:creationId xmlns:a16="http://schemas.microsoft.com/office/drawing/2014/main" id="{4AAEF2C9-614B-1EEA-5E5F-0211522C3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11434" r="65805" b="7950"/>
          <a:stretch/>
        </p:blipFill>
        <p:spPr bwMode="auto">
          <a:xfrm>
            <a:off x="9931877" y="5201780"/>
            <a:ext cx="867618" cy="8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55" y="3024280"/>
            <a:ext cx="2106885" cy="8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09" y="4065133"/>
            <a:ext cx="2469258" cy="180452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6291" y="3550942"/>
            <a:ext cx="5593286" cy="34944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latin typeface="Roboto Light" panose="02000000000000000000" pitchFamily="2" charset="0"/>
                <a:ea typeface="Roboto Light" panose="02000000000000000000" pitchFamily="2" charset="0"/>
              </a:rPr>
              <a:t>New rainfall retrieval</a:t>
            </a:r>
            <a:r>
              <a:rPr lang="en-GB" sz="2200" dirty="0">
                <a:latin typeface="Roboto Light" panose="02000000000000000000" pitchFamily="2" charset="0"/>
                <a:ea typeface="Roboto Light" panose="02000000000000000000" pitchFamily="2" charset="0"/>
              </a:rPr>
              <a:t>: Random forest (AI/ML) vs NWCSAF CRR product (Pickering et al, in prep)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9832" y="463302"/>
            <a:ext cx="8949067" cy="687437"/>
          </a:xfrm>
        </p:spPr>
        <p:txBody>
          <a:bodyPr>
            <a:noAutofit/>
          </a:bodyPr>
          <a:lstStyle/>
          <a:p>
            <a:r>
              <a:rPr lang="en-GB" sz="3629" b="1" dirty="0"/>
              <a:t>New products</a:t>
            </a:r>
            <a:r>
              <a:rPr lang="en-CH" sz="3629" b="1" dirty="0"/>
              <a:t> and their verification</a:t>
            </a:r>
            <a:endParaRPr lang="en-GB" sz="3629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6E5DB9-53B1-6D47-A31A-D9C504E131E8}"/>
              </a:ext>
            </a:extLst>
          </p:cNvPr>
          <p:cNvGrpSpPr>
            <a:grpSpLocks noChangeAspect="1"/>
          </p:cNvGrpSpPr>
          <p:nvPr/>
        </p:nvGrpSpPr>
        <p:grpSpPr>
          <a:xfrm>
            <a:off x="1388518" y="1538549"/>
            <a:ext cx="4921900" cy="1929280"/>
            <a:chOff x="-2803321" y="1087031"/>
            <a:chExt cx="9163935" cy="3592068"/>
          </a:xfrm>
        </p:grpSpPr>
        <p:pic>
          <p:nvPicPr>
            <p:cNvPr id="5" name="Picture 4" descr="Chart, bar chart, treemap chart&#10;&#10;Description automatically generated">
              <a:extLst>
                <a:ext uri="{FF2B5EF4-FFF2-40B4-BE49-F238E27FC236}">
                  <a16:creationId xmlns:a16="http://schemas.microsoft.com/office/drawing/2014/main" id="{BC2DDE6F-0716-A443-BAA9-BA3C173D4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39"/>
            <a:stretch/>
          </p:blipFill>
          <p:spPr>
            <a:xfrm>
              <a:off x="-2803321" y="1087031"/>
              <a:ext cx="3054645" cy="3582627"/>
            </a:xfrm>
            <a:prstGeom prst="rect">
              <a:avLst/>
            </a:prstGeom>
          </p:spPr>
        </p:pic>
        <p:pic>
          <p:nvPicPr>
            <p:cNvPr id="6" name="Picture 5" descr="Chart, bar chart&#10;&#10;Description automatically generated">
              <a:extLst>
                <a:ext uri="{FF2B5EF4-FFF2-40B4-BE49-F238E27FC236}">
                  <a16:creationId xmlns:a16="http://schemas.microsoft.com/office/drawing/2014/main" id="{28441381-1E53-9746-B320-F405F5376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1"/>
            <a:stretch/>
          </p:blipFill>
          <p:spPr>
            <a:xfrm>
              <a:off x="3305969" y="1087031"/>
              <a:ext cx="3054645" cy="3592068"/>
            </a:xfrm>
            <a:prstGeom prst="rect">
              <a:avLst/>
            </a:prstGeom>
          </p:spPr>
        </p:pic>
        <p:pic>
          <p:nvPicPr>
            <p:cNvPr id="7" name="Picture 6" descr="Chart, bar chart, histogram&#10;&#10;Description automatically generated">
              <a:extLst>
                <a:ext uri="{FF2B5EF4-FFF2-40B4-BE49-F238E27FC236}">
                  <a16:creationId xmlns:a16="http://schemas.microsoft.com/office/drawing/2014/main" id="{A070B9F9-09BF-304E-95F6-677C28B81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1"/>
            <a:stretch/>
          </p:blipFill>
          <p:spPr>
            <a:xfrm>
              <a:off x="251324" y="1087031"/>
              <a:ext cx="3054645" cy="359206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946041" y="2500654"/>
            <a:ext cx="33102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414772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New sources of information</a:t>
            </a:r>
            <a:r>
              <a:rPr lang="en-GB" sz="2200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: Land surface temperature anomalies (Taylor et al, 2022, </a:t>
            </a:r>
            <a:r>
              <a:rPr lang="en-GB" sz="2200" b="0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Env</a:t>
            </a:r>
            <a:r>
              <a:rPr lang="en-GB" sz="2200" b="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 Res. Lett.)</a:t>
            </a:r>
            <a:endParaRPr lang="en-GB" sz="2200" b="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" name="Picture 2" descr="Funded by the UK Government | ICS">
            <a:extLst>
              <a:ext uri="{FF2B5EF4-FFF2-40B4-BE49-F238E27FC236}">
                <a16:creationId xmlns:a16="http://schemas.microsoft.com/office/drawing/2014/main" id="{7959902C-FC9E-18E7-1D3F-385D6AD12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11434" r="65805" b="7950"/>
          <a:stretch/>
        </p:blipFill>
        <p:spPr bwMode="auto">
          <a:xfrm>
            <a:off x="9931877" y="5201780"/>
            <a:ext cx="867618" cy="8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6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Thank you!</a:t>
            </a:r>
          </a:p>
          <a:p>
            <a:pPr algn="ctr"/>
            <a:endParaRPr lang="en-GB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fi-FI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edeconing@wmo.int</a:t>
            </a:r>
          </a:p>
          <a:p>
            <a:pPr algn="ctr"/>
            <a:r>
              <a:rPr lang="fi-FI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v</a:t>
            </a:r>
            <a:r>
              <a:rPr lang="fi-FI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esa.nietosvaara@eumetsat.int</a:t>
            </a:r>
            <a:endParaRPr lang="en-GB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45" y="-38100"/>
            <a:ext cx="487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1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 for Guidelines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16133" y="1139429"/>
            <a:ext cx="5456259" cy="5262675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Africa is big…</a:t>
            </a:r>
          </a:p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…and many regions and people in Africa regularly suffer from weather-related hazards. </a:t>
            </a:r>
          </a:p>
          <a:p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Underutilization of </a:t>
            </a:r>
            <a:r>
              <a:rPr lang="en-GB" dirty="0" err="1">
                <a:latin typeface="Roboto Light" panose="02000000000000000000" pitchFamily="2" charset="0"/>
                <a:ea typeface="Roboto Light" panose="02000000000000000000" pitchFamily="2" charset="0"/>
              </a:rPr>
              <a:t>nowcasts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 and reliable weather 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forecasts.</a:t>
            </a:r>
          </a:p>
          <a:p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Economical challenges and poverty make the continent a priority for the development of </a:t>
            </a:r>
            <a:r>
              <a:rPr lang="en-GB" dirty="0" err="1">
                <a:latin typeface="Roboto Light" panose="02000000000000000000" pitchFamily="2" charset="0"/>
                <a:ea typeface="Roboto Light" panose="02000000000000000000" pitchFamily="2" charset="0"/>
              </a:rPr>
              <a:t>nowcasting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Timely warnings help in taking action.</a:t>
            </a:r>
            <a:endParaRPr lang="en-GB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GB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GB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71525"/>
            <a:ext cx="608647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480" y="-71022"/>
            <a:ext cx="11254467" cy="640079"/>
          </a:xfrm>
        </p:spPr>
        <p:txBody>
          <a:bodyPr/>
          <a:lstStyle/>
          <a:p>
            <a:r>
              <a:rPr lang="en-GB" dirty="0" smtClean="0"/>
              <a:t>WIDER CONTEXT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650"/>
            <a:ext cx="3066213" cy="1895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67" y="1506917"/>
            <a:ext cx="4495800" cy="1952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506917"/>
            <a:ext cx="4495800" cy="1952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0" y="3654852"/>
            <a:ext cx="4495800" cy="2000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654852"/>
            <a:ext cx="4495800" cy="2000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654852"/>
            <a:ext cx="3009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Roboto Light" panose="02000000000000000000" pitchFamily="2" charset="0"/>
                <a:ea typeface="Roboto Light" panose="02000000000000000000" pitchFamily="2" charset="0"/>
              </a:rPr>
              <a:t>UN/WMO: “People least responsible for climate change suffer most from extreme weather”…</a:t>
            </a:r>
          </a:p>
          <a:p>
            <a:r>
              <a:rPr lang="en-GB" sz="1800" b="0" dirty="0">
                <a:latin typeface="Roboto Light" panose="02000000000000000000" pitchFamily="2" charset="0"/>
                <a:ea typeface="Roboto Light" panose="02000000000000000000" pitchFamily="2" charset="0"/>
              </a:rPr>
              <a:t>“…Early warnings are efficient and cost-effective form of climate adaptation</a:t>
            </a:r>
            <a:r>
              <a:rPr lang="en-GB" sz="1800" b="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”</a:t>
            </a:r>
            <a:endParaRPr lang="en-GB" sz="1800" b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56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Nowcasting Guidelines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36488" y="1139429"/>
            <a:ext cx="7040594" cy="526267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Guidelines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for the implementation of a range of 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satellite </a:t>
            </a:r>
            <a:r>
              <a:rPr lang="en-GB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nowcasting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options; </a:t>
            </a:r>
          </a:p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Coincides with the advent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of the </a:t>
            </a:r>
            <a:r>
              <a:rPr lang="en-GB" dirty="0" err="1">
                <a:latin typeface="Roboto Light" panose="02000000000000000000" pitchFamily="2" charset="0"/>
                <a:ea typeface="Roboto Light" panose="02000000000000000000" pitchFamily="2" charset="0"/>
              </a:rPr>
              <a:t>Meteosat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 Third Generation (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MTG) satellite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system. </a:t>
            </a:r>
            <a:endParaRPr lang="en-GB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Recommendations to help facilitate near-term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implementation, 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capacity development and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sustainability of services 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over time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en-GB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Can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be used to create templates 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and roadmaps 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for the establishment and maintenance of </a:t>
            </a:r>
            <a:r>
              <a:rPr lang="en-GB" dirty="0" err="1">
                <a:latin typeface="Roboto Light" panose="02000000000000000000" pitchFamily="2" charset="0"/>
                <a:ea typeface="Roboto Light" panose="02000000000000000000" pitchFamily="2" charset="0"/>
              </a:rPr>
              <a:t>nowcasting</a:t>
            </a:r>
            <a:r>
              <a:rPr lang="en-GB" dirty="0">
                <a:latin typeface="Roboto Light" panose="02000000000000000000" pitchFamily="2" charset="0"/>
                <a:ea typeface="Roboto Light" panose="02000000000000000000" pitchFamily="2" charset="0"/>
              </a:rPr>
              <a:t> functions in African countries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en-GB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4" y="1139784"/>
            <a:ext cx="3738863" cy="526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7" r="46842"/>
          <a:stretch/>
        </p:blipFill>
        <p:spPr>
          <a:xfrm>
            <a:off x="229454" y="2707690"/>
            <a:ext cx="3845395" cy="36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42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</a:t>
            </a:r>
            <a:r>
              <a:rPr lang="en-GB" dirty="0" smtClean="0"/>
              <a:t>FOR </a:t>
            </a:r>
            <a:r>
              <a:rPr lang="en-GB" dirty="0"/>
              <a:t>NOWCASTING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 smtClean="0"/>
              <a:t>Observations…</a:t>
            </a:r>
            <a:endParaRPr lang="en-GB" sz="2800" dirty="0"/>
          </a:p>
          <a:p>
            <a:pPr marL="0" indent="0">
              <a:buNone/>
            </a:pP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… are the backbone for Nowcasting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… in Africa…</a:t>
            </a:r>
            <a:endParaRPr lang="en-GB" sz="2800" dirty="0"/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Great variety of observation density depending on regional capacity. 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Satellite observations hugely mitigate this imbalance. 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Together with NWP 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they are the most </a:t>
            </a: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critical tools to provide </a:t>
            </a:r>
            <a:r>
              <a:rPr lang="en-US" sz="20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nowcasts</a:t>
            </a: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… are improving</a:t>
            </a:r>
            <a:endParaRPr lang="en-GB" sz="2800" dirty="0"/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New satellite generations will very soon further enhance the capabilities of applying new nowcasting services in Africa.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6300" y="3497560"/>
            <a:ext cx="2392136" cy="1384995"/>
          </a:xfrm>
          <a:prstGeom prst="rect">
            <a:avLst/>
          </a:prstGeom>
          <a:gradFill flip="none" rotWithShape="1">
            <a:gsLst>
              <a:gs pos="0">
                <a:srgbClr val="00B2A9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400" b="0" dirty="0">
                <a:latin typeface="Dosis" panose="02010303020202060003" pitchFamily="2" charset="0"/>
              </a:rPr>
              <a:t>Numerical weather prediction </a:t>
            </a:r>
          </a:p>
          <a:p>
            <a:pPr marL="0" indent="0" algn="r">
              <a:buNone/>
            </a:pPr>
            <a:r>
              <a:rPr lang="en-US" sz="1400" b="0" dirty="0">
                <a:solidFill>
                  <a:srgbClr val="FF0000"/>
                </a:solidFill>
                <a:latin typeface="Dosis" panose="02010303020202060003" pitchFamily="2" charset="0"/>
              </a:rPr>
              <a:t>Surface observations </a:t>
            </a:r>
          </a:p>
          <a:p>
            <a:pPr marL="0" indent="0" algn="r">
              <a:buNone/>
            </a:pPr>
            <a:r>
              <a:rPr lang="en-US" sz="1400" b="0" dirty="0">
                <a:solidFill>
                  <a:srgbClr val="FF0000"/>
                </a:solidFill>
                <a:latin typeface="Dosis" panose="02010303020202060003" pitchFamily="2" charset="0"/>
              </a:rPr>
              <a:t>Upper air observations </a:t>
            </a:r>
          </a:p>
          <a:p>
            <a:pPr marL="0" indent="0" algn="r">
              <a:buNone/>
            </a:pPr>
            <a:r>
              <a:rPr lang="en-US" sz="1400" b="0" dirty="0">
                <a:solidFill>
                  <a:srgbClr val="FF0000"/>
                </a:solidFill>
                <a:latin typeface="Dosis" panose="02010303020202060003" pitchFamily="2" charset="0"/>
              </a:rPr>
              <a:t>Radar </a:t>
            </a:r>
          </a:p>
          <a:p>
            <a:pPr marL="0" indent="0" algn="r">
              <a:buNone/>
            </a:pPr>
            <a:r>
              <a:rPr lang="en-US" sz="1400" b="0" dirty="0">
                <a:latin typeface="Dosis" panose="02010303020202060003" pitchFamily="2" charset="0"/>
              </a:rPr>
              <a:t>Lightning detection </a:t>
            </a:r>
          </a:p>
          <a:p>
            <a:pPr marL="0" indent="0" algn="r">
              <a:buNone/>
            </a:pPr>
            <a:r>
              <a:rPr lang="en-US" sz="1400" b="0" dirty="0">
                <a:latin typeface="Dosis" panose="02010303020202060003" pitchFamily="2" charset="0"/>
              </a:rPr>
              <a:t>Satellite </a:t>
            </a:r>
            <a:endParaRPr lang="en-GB" sz="1400" b="0" dirty="0">
              <a:latin typeface="Dosis" panose="020103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9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179"/>
            <a:ext cx="12191999" cy="6747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Satellite capabilities for nowcasting in Africa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6554" y="1325860"/>
            <a:ext cx="8679993" cy="526267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 data-sparse </a:t>
            </a:r>
            <a:r>
              <a:rPr lang="en-US" dirty="0" smtClean="0">
                <a:solidFill>
                  <a:schemeClr val="tx1"/>
                </a:solidFill>
              </a:rPr>
              <a:t>regions an invaluable </a:t>
            </a:r>
            <a:r>
              <a:rPr lang="en-US" dirty="0">
                <a:solidFill>
                  <a:schemeClr val="tx1"/>
                </a:solidFill>
              </a:rPr>
              <a:t>tool for </a:t>
            </a:r>
            <a:r>
              <a:rPr lang="en-US" dirty="0" smtClean="0">
                <a:solidFill>
                  <a:schemeClr val="tx1"/>
                </a:solidFill>
              </a:rPr>
              <a:t>nowcasting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Essential for providing </a:t>
            </a:r>
            <a:r>
              <a:rPr lang="en-US" dirty="0">
                <a:solidFill>
                  <a:schemeClr val="tx1"/>
                </a:solidFill>
              </a:rPr>
              <a:t>operational nowcasting services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Geostationary </a:t>
            </a:r>
            <a:r>
              <a:rPr lang="en-US" dirty="0">
                <a:solidFill>
                  <a:schemeClr val="tx1"/>
                </a:solidFill>
              </a:rPr>
              <a:t>satellites provide excellent spatial and temporal </a:t>
            </a:r>
            <a:r>
              <a:rPr lang="en-US" dirty="0" smtClean="0">
                <a:solidFill>
                  <a:schemeClr val="tx1"/>
                </a:solidFill>
              </a:rPr>
              <a:t>coverages.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Storm </a:t>
            </a:r>
            <a:r>
              <a:rPr lang="en-US" dirty="0">
                <a:solidFill>
                  <a:schemeClr val="tx1"/>
                </a:solidFill>
              </a:rPr>
              <a:t>tracking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ainfall </a:t>
            </a:r>
            <a:r>
              <a:rPr lang="en-US" dirty="0">
                <a:solidFill>
                  <a:schemeClr val="tx1"/>
                </a:solidFill>
              </a:rPr>
              <a:t>estimates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nstability </a:t>
            </a:r>
            <a:r>
              <a:rPr lang="en-US" dirty="0">
                <a:solidFill>
                  <a:schemeClr val="tx1"/>
                </a:solidFill>
              </a:rPr>
              <a:t>indices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xtrapolated </a:t>
            </a:r>
            <a:r>
              <a:rPr lang="en-US" dirty="0" err="1" smtClean="0">
                <a:solidFill>
                  <a:schemeClr val="tx1"/>
                </a:solidFill>
              </a:rPr>
              <a:t>nowcasts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Need for advanced nowcasting systems to assist the operational meteorologists (NWC-SAF)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12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Nowcasting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highly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dependent on rapidly updating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information</a:t>
            </a:r>
          </a:p>
          <a:p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Near-real-time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observations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critical: </a:t>
            </a:r>
          </a:p>
          <a:p>
            <a:pPr lvl="1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Weather radars every 5-10 minutes</a:t>
            </a:r>
          </a:p>
          <a:p>
            <a:pPr lvl="1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MSG satellite every 15 minutes</a:t>
            </a:r>
          </a:p>
          <a:p>
            <a:pPr lvl="1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MTG every 10 minutes; </a:t>
            </a:r>
          </a:p>
          <a:p>
            <a:pPr lvl="1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lightning detection systems in a matter of seconds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Stable communication links and rapid processing of nowcasting products is essential. </a:t>
            </a:r>
            <a:endParaRPr lang="en-GB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US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2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and upcoming Methodologies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development of nowcasting applications, algorithms, and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methods is evolving rapidly through:</a:t>
            </a:r>
          </a:p>
          <a:p>
            <a:pPr lvl="1"/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expanding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earth observation observational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capacity</a:t>
            </a:r>
          </a:p>
          <a:p>
            <a:pPr lvl="1"/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new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satellite instrumentation and measurement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techniques</a:t>
            </a:r>
          </a:p>
          <a:p>
            <a:pPr lvl="1"/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increased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possibilities for advanced and massive data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processing</a:t>
            </a:r>
          </a:p>
          <a:p>
            <a:pPr lvl="1"/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incorporation of new analysis techniques, </a:t>
            </a:r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AI</a:t>
            </a:r>
            <a:r>
              <a:rPr lang="en-GB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/ML</a:t>
            </a:r>
          </a:p>
          <a:p>
            <a:pPr lvl="1"/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improving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understanding of atmospheric phenomena. </a:t>
            </a:r>
            <a:endParaRPr lang="en-US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It is vital for the user community to be an active partner in this development</a:t>
            </a:r>
            <a:endParaRPr lang="en-GB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38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Application example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900" dirty="0">
                <a:latin typeface="Dosis" panose="02010303020202060003" pitchFamily="2" charset="0"/>
              </a:rPr>
              <a:t>Early Warnings for Southern Africa:</a:t>
            </a:r>
            <a:br>
              <a:rPr lang="en-GB" sz="4900" dirty="0">
                <a:latin typeface="Dosis" panose="02010303020202060003" pitchFamily="2" charset="0"/>
              </a:rPr>
            </a:br>
            <a:r>
              <a:rPr lang="en-GB" sz="4900" dirty="0">
                <a:latin typeface="Dosis" panose="02010303020202060003" pitchFamily="2" charset="0"/>
              </a:rPr>
              <a:t> </a:t>
            </a:r>
            <a:br>
              <a:rPr lang="en-GB" sz="4900" dirty="0">
                <a:latin typeface="Dosis" panose="02010303020202060003" pitchFamily="2" charset="0"/>
              </a:rPr>
            </a:br>
            <a:r>
              <a:rPr lang="en-GB" sz="4900" dirty="0">
                <a:latin typeface="Dosis" panose="02010303020202060003" pitchFamily="2" charset="0"/>
              </a:rPr>
              <a:t>WISER-</a:t>
            </a:r>
            <a:r>
              <a:rPr lang="en-GB" sz="4900" dirty="0">
                <a:latin typeface="Dosis" panose="02010303020202060003" pitchFamily="2" charset="0"/>
                <a:sym typeface="Wingdings" panose="05000000000000000000" pitchFamily="2" charset="2"/>
              </a:rPr>
              <a:t>EWSA</a:t>
            </a:r>
            <a:endParaRPr lang="en-GB" sz="4900" dirty="0">
              <a:latin typeface="Dosis" panose="02010303020202060003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3716" y="2624052"/>
            <a:ext cx="10516196" cy="15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5443" b="0">
                <a:solidFill>
                  <a:schemeClr val="tx1"/>
                </a:solidFill>
                <a:latin typeface="Dosis" panose="02010503020202060003" pitchFamily="2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endParaRPr lang="en-GB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210" y="2117802"/>
            <a:ext cx="1997700" cy="50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26" y="3902259"/>
            <a:ext cx="1334784" cy="50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84" y="6281537"/>
            <a:ext cx="3639126" cy="50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162" y="3307440"/>
            <a:ext cx="842747" cy="50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10" y="976721"/>
            <a:ext cx="2880000" cy="506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12" y="5091898"/>
            <a:ext cx="2249998" cy="50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963" y="2712621"/>
            <a:ext cx="972947" cy="506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5" y="1586847"/>
            <a:ext cx="2712106" cy="427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63" y="5686717"/>
            <a:ext cx="2718647" cy="506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87" y="4497078"/>
            <a:ext cx="2093023" cy="506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9616" y="2247384"/>
            <a:ext cx="3225943" cy="45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51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dirty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4CD0C685-E8B2-479C-8DD6-3527AD1B3464}" vid="{65B87853-DECE-41D6-9D35-5899237FF6BB}"/>
    </a:ext>
  </a:extLst>
</a:theme>
</file>

<file path=ppt/theme/theme2.xml><?xml version="1.0" encoding="utf-8"?>
<a:theme xmlns:a="http://schemas.openxmlformats.org/drawingml/2006/main" name="EWSA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ER_EWSA.potx" id="{38F611F0-28E9-4FAD-99EA-B06435020855}" vid="{3AEA0CB1-9DD4-446D-95B7-A4E4363142B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41b720-5404-4d66-b2a9-245407d2cd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16B1E4CF7D741A75CF35C9EE064DF" ma:contentTypeVersion="15" ma:contentTypeDescription="Create a new document." ma:contentTypeScope="" ma:versionID="695eede8cf2a6846577f796d8b07e702">
  <xsd:schema xmlns:xsd="http://www.w3.org/2001/XMLSchema" xmlns:xs="http://www.w3.org/2001/XMLSchema" xmlns:p="http://schemas.microsoft.com/office/2006/metadata/properties" xmlns:ns3="1e41b720-5404-4d66-b2a9-245407d2cd3e" xmlns:ns4="06b08dc2-c207-4fd2-bf87-8e5cf14a1749" targetNamespace="http://schemas.microsoft.com/office/2006/metadata/properties" ma:root="true" ma:fieldsID="df169007b483e65ad49fcef772fd3231" ns3:_="" ns4:_="">
    <xsd:import namespace="1e41b720-5404-4d66-b2a9-245407d2cd3e"/>
    <xsd:import namespace="06b08dc2-c207-4fd2-bf87-8e5cf14a17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1b720-5404-4d66-b2a9-245407d2c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08dc2-c207-4fd2-bf87-8e5cf14a174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CE5D03-453B-47B5-A1B8-E920BDE33A4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6b08dc2-c207-4fd2-bf87-8e5cf14a1749"/>
    <ds:schemaRef ds:uri="http://purl.org/dc/elements/1.1/"/>
    <ds:schemaRef ds:uri="http://schemas.microsoft.com/office/2006/metadata/properties"/>
    <ds:schemaRef ds:uri="1e41b720-5404-4d66-b2a9-245407d2cd3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1BBB3D-4636-4EA3-B6DA-CEAD6F6C95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EA0E7B-5779-481E-8C61-466055A78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41b720-5404-4d66-b2a9-245407d2cd3e"/>
    <ds:schemaRef ds:uri="06b08dc2-c207-4fd2-bf87-8e5cf14a17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</Template>
  <TotalTime>5161</TotalTime>
  <Words>637</Words>
  <Application>Microsoft Office PowerPoint</Application>
  <PresentationFormat>Widescreen</PresentationFormat>
  <Paragraphs>86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 Black</vt:lpstr>
      <vt:lpstr>Century Gothic</vt:lpstr>
      <vt:lpstr>Dosis</vt:lpstr>
      <vt:lpstr>Helvetica</vt:lpstr>
      <vt:lpstr>Helvetica Light</vt:lpstr>
      <vt:lpstr>Roboto</vt:lpstr>
      <vt:lpstr>Roboto Light</vt:lpstr>
      <vt:lpstr>Tahoma</vt:lpstr>
      <vt:lpstr>Times New Roman</vt:lpstr>
      <vt:lpstr>Wingdings</vt:lpstr>
      <vt:lpstr>3_Programmes Template</vt:lpstr>
      <vt:lpstr>EWSA Master</vt:lpstr>
      <vt:lpstr>PowerPoint Presentation</vt:lpstr>
      <vt:lpstr>Motivation for Guidelines</vt:lpstr>
      <vt:lpstr>WIDER CONTEXT</vt:lpstr>
      <vt:lpstr>Nowcasting Guidelines</vt:lpstr>
      <vt:lpstr>DATA FOR NOWCASTING</vt:lpstr>
      <vt:lpstr>Satellite capabilities for nowcasting in Africa</vt:lpstr>
      <vt:lpstr>Timeliness</vt:lpstr>
      <vt:lpstr>Current and upcoming Methodologies </vt:lpstr>
      <vt:lpstr>Application example</vt:lpstr>
      <vt:lpstr>Overview of WISER Early Warnings for Southern Africa (WISER-EWSA) </vt:lpstr>
      <vt:lpstr>PowerPoint Presentation</vt:lpstr>
      <vt:lpstr>New products and their verification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Vesa Nietosvaara</dc:creator>
  <cp:lastModifiedBy>Vesa Nietosvaara</cp:lastModifiedBy>
  <cp:revision>42</cp:revision>
  <cp:lastPrinted>2006-03-06T14:11:17Z</cp:lastPrinted>
  <dcterms:created xsi:type="dcterms:W3CDTF">2021-12-01T11:32:11Z</dcterms:created>
  <dcterms:modified xsi:type="dcterms:W3CDTF">2023-05-08T06:26:08Z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1250548</vt:lpwstr>
  </property>
  <property fmtid="{D5CDD505-2E9C-101B-9397-08002B2CF9AE}" pid="3" name="DM_DOCNAME">
    <vt:lpwstr>Presentation Landscape Template (Programmes)</vt:lpwstr>
  </property>
  <property fmtid="{D5CDD505-2E9C-101B-9397-08002B2CF9AE}" pid="4" name="DM_AUTHOR">
    <vt:lpwstr>Gesa Buettner</vt:lpwstr>
  </property>
  <property fmtid="{D5CDD505-2E9C-101B-9397-08002B2CF9AE}" pid="5" name="DM_E_DOC_NO">
    <vt:lpwstr>EUM/IM/TEM/21/1250548</vt:lpwstr>
  </property>
  <property fmtid="{D5CDD505-2E9C-101B-9397-08002B2CF9AE}" pid="6" name="DM_E_VER_NO">
    <vt:lpwstr>1</vt:lpwstr>
  </property>
  <property fmtid="{D5CDD505-2E9C-101B-9397-08002B2CF9AE}" pid="7" name="DM_E_ISS_DATE">
    <vt:lpwstr>19 October 2021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  <property fmtid="{D5CDD505-2E9C-101B-9397-08002B2CF9AE}" pid="13" name="ContentTypeId">
    <vt:lpwstr>0x01010099E16B1E4CF7D741A75CF35C9EE064DF</vt:lpwstr>
  </property>
</Properties>
</file>