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527" r:id="rId2"/>
    <p:sldId id="411" r:id="rId3"/>
    <p:sldId id="414" r:id="rId4"/>
    <p:sldId id="415" r:id="rId5"/>
    <p:sldId id="417" r:id="rId6"/>
    <p:sldId id="265" r:id="rId7"/>
    <p:sldId id="418" r:id="rId8"/>
    <p:sldId id="269" r:id="rId9"/>
    <p:sldId id="528" r:id="rId10"/>
    <p:sldId id="529" r:id="rId11"/>
    <p:sldId id="530" r:id="rId12"/>
    <p:sldId id="531" r:id="rId13"/>
    <p:sldId id="53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F4524"/>
    <a:srgbClr val="ACB4A4"/>
    <a:srgbClr val="D4BC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96" autoAdjust="0"/>
    <p:restoredTop sz="86422" autoAdjust="0"/>
  </p:normalViewPr>
  <p:slideViewPr>
    <p:cSldViewPr snapToGrid="0" snapToObjects="1">
      <p:cViewPr varScale="1">
        <p:scale>
          <a:sx n="105" d="100"/>
          <a:sy n="105" d="100"/>
        </p:scale>
        <p:origin x="1080"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3" d="100"/>
          <a:sy n="93" d="100"/>
        </p:scale>
        <p:origin x="407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17359-000A-9044-B834-9FBD0018D5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98B882-BA21-D947-B59A-B375F7B01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73F5E-F60B-3D42-A6DD-6D5611C2F6EE}" type="datetimeFigureOut">
              <a:rPr lang="en-US" smtClean="0"/>
              <a:t>11/21/25</a:t>
            </a:fld>
            <a:endParaRPr lang="en-US" dirty="0"/>
          </a:p>
        </p:txBody>
      </p:sp>
      <p:sp>
        <p:nvSpPr>
          <p:cNvPr id="4" name="Footer Placeholder 3">
            <a:extLst>
              <a:ext uri="{FF2B5EF4-FFF2-40B4-BE49-F238E27FC236}">
                <a16:creationId xmlns:a16="http://schemas.microsoft.com/office/drawing/2014/main" id="{8219AD5B-1A75-1A4A-8459-A96AB79E9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49C6818-84EB-2D43-AA44-FC64C4595B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8A1AC-D174-D44D-BB31-612041F19AA1}" type="slidenum">
              <a:rPr lang="en-US" smtClean="0"/>
              <a:t>‹#›</a:t>
            </a:fld>
            <a:endParaRPr lang="en-US" dirty="0"/>
          </a:p>
        </p:txBody>
      </p:sp>
    </p:spTree>
    <p:extLst>
      <p:ext uri="{BB962C8B-B14F-4D97-AF65-F5344CB8AC3E}">
        <p14:creationId xmlns:p14="http://schemas.microsoft.com/office/powerpoint/2010/main" val="3575170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ED196-3CDA-C347-93EC-DA4BF9FCB4C0}" type="datetimeFigureOut">
              <a:rPr lang="en-US" smtClean="0"/>
              <a:t>11/21/25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3E976-693D-5844-9150-E15083E9771D}" type="slidenum">
              <a:rPr lang="en-US" smtClean="0"/>
              <a:t>‹#›</a:t>
            </a:fld>
            <a:endParaRPr lang="en-US"/>
          </a:p>
        </p:txBody>
      </p:sp>
    </p:spTree>
    <p:extLst>
      <p:ext uri="{BB962C8B-B14F-4D97-AF65-F5344CB8AC3E}">
        <p14:creationId xmlns:p14="http://schemas.microsoft.com/office/powerpoint/2010/main" val="4042415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3E976-693D-5844-9150-E15083E9771D}" type="slidenum">
              <a:rPr lang="en-US" smtClean="0"/>
              <a:t>1</a:t>
            </a:fld>
            <a:endParaRPr lang="en-US"/>
          </a:p>
        </p:txBody>
      </p:sp>
    </p:spTree>
    <p:extLst>
      <p:ext uri="{BB962C8B-B14F-4D97-AF65-F5344CB8AC3E}">
        <p14:creationId xmlns:p14="http://schemas.microsoft.com/office/powerpoint/2010/main" val="303768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a:extLst>
            <a:ext uri="{FF2B5EF4-FFF2-40B4-BE49-F238E27FC236}">
              <a16:creationId xmlns:a16="http://schemas.microsoft.com/office/drawing/2014/main" id="{50EB2639-57C6-81E3-4712-2CF9E35E81C9}"/>
            </a:ext>
          </a:extLst>
        </p:cNvPr>
        <p:cNvGrpSpPr/>
        <p:nvPr/>
      </p:nvGrpSpPr>
      <p:grpSpPr>
        <a:xfrm>
          <a:off x="0" y="0"/>
          <a:ext cx="0" cy="0"/>
          <a:chOff x="0" y="0"/>
          <a:chExt cx="0" cy="0"/>
        </a:xfrm>
      </p:grpSpPr>
      <p:sp>
        <p:nvSpPr>
          <p:cNvPr id="477" name="Google Shape;477;p9:notes">
            <a:extLst>
              <a:ext uri="{FF2B5EF4-FFF2-40B4-BE49-F238E27FC236}">
                <a16:creationId xmlns:a16="http://schemas.microsoft.com/office/drawing/2014/main" id="{D20B8322-38E4-9B42-CEF5-F3E9BF35023D}"/>
              </a:ext>
            </a:extLst>
          </p:cNvPr>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78" name="Google Shape;478;p9:notes">
            <a:extLst>
              <a:ext uri="{FF2B5EF4-FFF2-40B4-BE49-F238E27FC236}">
                <a16:creationId xmlns:a16="http://schemas.microsoft.com/office/drawing/2014/main" id="{A86C4682-A660-5533-4D22-CAC394A622C3}"/>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09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515" name="Google Shape;515;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3E976-693D-5844-9150-E15083E9771D}" type="slidenum">
              <a:rPr lang="en-US" smtClean="0"/>
              <a:t>12</a:t>
            </a:fld>
            <a:endParaRPr lang="en-US"/>
          </a:p>
        </p:txBody>
      </p:sp>
    </p:spTree>
    <p:extLst>
      <p:ext uri="{BB962C8B-B14F-4D97-AF65-F5344CB8AC3E}">
        <p14:creationId xmlns:p14="http://schemas.microsoft.com/office/powerpoint/2010/main" val="1429772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026C2-CC53-8FFD-29BD-14FC5F40C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F4B17-EC8E-1F64-2B19-D6E5122DD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98FC9-CD41-01D0-30FF-2C8F5D9BDA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4000AA-A332-9E04-8199-5143792EF699}"/>
              </a:ext>
            </a:extLst>
          </p:cNvPr>
          <p:cNvSpPr>
            <a:spLocks noGrp="1"/>
          </p:cNvSpPr>
          <p:nvPr>
            <p:ph type="sldNum" sz="quarter" idx="5"/>
          </p:nvPr>
        </p:nvSpPr>
        <p:spPr/>
        <p:txBody>
          <a:bodyPr/>
          <a:lstStyle/>
          <a:p>
            <a:fld id="{05D3E976-693D-5844-9150-E15083E9771D}" type="slidenum">
              <a:rPr lang="en-US" smtClean="0"/>
              <a:t>2</a:t>
            </a:fld>
            <a:endParaRPr lang="en-US"/>
          </a:p>
        </p:txBody>
      </p:sp>
    </p:spTree>
    <p:extLst>
      <p:ext uri="{BB962C8B-B14F-4D97-AF65-F5344CB8AC3E}">
        <p14:creationId xmlns:p14="http://schemas.microsoft.com/office/powerpoint/2010/main" val="3320185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C203A-3878-405F-7014-DC5FEF8F8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E23CB-1B7D-D0A4-971F-CCA45FC99E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273AB-346E-BD28-36D8-C8B4039913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F99ABF-DE74-AAC9-660A-A98BDC028269}"/>
              </a:ext>
            </a:extLst>
          </p:cNvPr>
          <p:cNvSpPr>
            <a:spLocks noGrp="1"/>
          </p:cNvSpPr>
          <p:nvPr>
            <p:ph type="sldNum" sz="quarter" idx="5"/>
          </p:nvPr>
        </p:nvSpPr>
        <p:spPr/>
        <p:txBody>
          <a:bodyPr/>
          <a:lstStyle/>
          <a:p>
            <a:fld id="{05D3E976-693D-5844-9150-E15083E9771D}" type="slidenum">
              <a:rPr lang="en-US" smtClean="0"/>
              <a:t>3</a:t>
            </a:fld>
            <a:endParaRPr lang="en-US"/>
          </a:p>
        </p:txBody>
      </p:sp>
    </p:spTree>
    <p:extLst>
      <p:ext uri="{BB962C8B-B14F-4D97-AF65-F5344CB8AC3E}">
        <p14:creationId xmlns:p14="http://schemas.microsoft.com/office/powerpoint/2010/main" val="2579323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C53AE-B8D9-A409-6A49-62DC5382A2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06618-E9BE-4865-3606-5516CD4696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73C0C-F5E6-B85A-953C-5CE659480D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0C4296-E585-DFBC-55F2-225322EE2AD9}"/>
              </a:ext>
            </a:extLst>
          </p:cNvPr>
          <p:cNvSpPr>
            <a:spLocks noGrp="1"/>
          </p:cNvSpPr>
          <p:nvPr>
            <p:ph type="sldNum" sz="quarter" idx="5"/>
          </p:nvPr>
        </p:nvSpPr>
        <p:spPr/>
        <p:txBody>
          <a:bodyPr/>
          <a:lstStyle/>
          <a:p>
            <a:fld id="{05D3E976-693D-5844-9150-E15083E9771D}" type="slidenum">
              <a:rPr lang="en-US" smtClean="0"/>
              <a:t>4</a:t>
            </a:fld>
            <a:endParaRPr lang="en-US"/>
          </a:p>
        </p:txBody>
      </p:sp>
    </p:spTree>
    <p:extLst>
      <p:ext uri="{BB962C8B-B14F-4D97-AF65-F5344CB8AC3E}">
        <p14:creationId xmlns:p14="http://schemas.microsoft.com/office/powerpoint/2010/main" val="746289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9026C-BC14-5D46-2518-530CF69DB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79D1F-8738-5D6D-FD62-219A98E13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F6F31-3326-08D8-A00F-38A6B2D9F7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5E2BE8-9469-C5B0-60D4-38CF8FD805FA}"/>
              </a:ext>
            </a:extLst>
          </p:cNvPr>
          <p:cNvSpPr>
            <a:spLocks noGrp="1"/>
          </p:cNvSpPr>
          <p:nvPr>
            <p:ph type="sldNum" sz="quarter" idx="5"/>
          </p:nvPr>
        </p:nvSpPr>
        <p:spPr/>
        <p:txBody>
          <a:bodyPr/>
          <a:lstStyle/>
          <a:p>
            <a:fld id="{05D3E976-693D-5844-9150-E15083E9771D}" type="slidenum">
              <a:rPr lang="en-US" smtClean="0"/>
              <a:t>5</a:t>
            </a:fld>
            <a:endParaRPr lang="en-US"/>
          </a:p>
        </p:txBody>
      </p:sp>
    </p:spTree>
    <p:extLst>
      <p:ext uri="{BB962C8B-B14F-4D97-AF65-F5344CB8AC3E}">
        <p14:creationId xmlns:p14="http://schemas.microsoft.com/office/powerpoint/2010/main" val="380581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742950" indent="-742950" algn="just">
              <a:buFont typeface="+mj-lt"/>
              <a:buAutoNum type="arabicPeriod"/>
            </a:pPr>
            <a:r>
              <a:rPr lang="en-US" sz="1200" u="sng" dirty="0">
                <a:solidFill>
                  <a:srgbClr val="014C4F"/>
                </a:solidFill>
                <a:latin typeface="Helvetica" pitchFamily="2" charset="0"/>
              </a:rPr>
              <a:t>Advance</a:t>
            </a:r>
            <a:r>
              <a:rPr lang="en-US" sz="1200" dirty="0">
                <a:solidFill>
                  <a:srgbClr val="014C4F"/>
                </a:solidFill>
                <a:latin typeface="Helvetica" pitchFamily="2" charset="0"/>
              </a:rPr>
              <a:t> the knowledge of convective-scale dynamics over LVB with high-resolution observations</a:t>
            </a:r>
          </a:p>
          <a:p>
            <a:pPr marL="742950" indent="-742950" algn="just">
              <a:buFont typeface="+mj-lt"/>
              <a:buAutoNum type="arabicPeriod"/>
            </a:pPr>
            <a:r>
              <a:rPr lang="en-US" sz="1200" u="sng" dirty="0">
                <a:solidFill>
                  <a:srgbClr val="014C4F"/>
                </a:solidFill>
                <a:latin typeface="Helvetica" pitchFamily="2" charset="0"/>
              </a:rPr>
              <a:t>Improve</a:t>
            </a:r>
            <a:r>
              <a:rPr lang="en-US" sz="1200" dirty="0">
                <a:solidFill>
                  <a:srgbClr val="014C4F"/>
                </a:solidFill>
                <a:latin typeface="Helvetica" pitchFamily="2" charset="0"/>
              </a:rPr>
              <a:t> the nowcasting of severe thunderstorms</a:t>
            </a:r>
          </a:p>
          <a:p>
            <a:pPr marL="742950" marR="0" lvl="0" indent="-742950" algn="just"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sz="1200" dirty="0">
                <a:solidFill>
                  <a:srgbClr val="014C4F"/>
                </a:solidFill>
                <a:latin typeface="Helvetica" pitchFamily="2" charset="0"/>
              </a:rPr>
              <a:t>To understand variability in thunderstorm initiation, intensification and evolution over LVB, using S-band dual-pol radar observations</a:t>
            </a:r>
          </a:p>
          <a:p>
            <a:pPr marL="742950" marR="0" lvl="0" indent="-742950" algn="just"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sz="1200" dirty="0">
                <a:solidFill>
                  <a:srgbClr val="014C4F"/>
                </a:solidFill>
                <a:latin typeface="Helvetica" pitchFamily="2" charset="0"/>
              </a:rPr>
              <a:t>To distinguish main convective-modes conducive to severe weather-related hazards (focused on strong convective winds)</a:t>
            </a:r>
          </a:p>
          <a:p>
            <a:pPr marL="742950" marR="0" lvl="0" indent="-742950" algn="just"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endParaRPr lang="en-US" sz="1200" dirty="0">
              <a:solidFill>
                <a:srgbClr val="014C4F"/>
              </a:solidFill>
              <a:latin typeface="Helvetica" pitchFamily="2" charset="0"/>
            </a:endParaRPr>
          </a:p>
          <a:p>
            <a:pPr marL="742950" indent="-742950" algn="just">
              <a:buFont typeface="+mj-lt"/>
              <a:buAutoNum type="arabicPeriod"/>
            </a:pPr>
            <a:endParaRPr lang="en-US" sz="1200" dirty="0">
              <a:solidFill>
                <a:srgbClr val="014C4F"/>
              </a:solidFill>
              <a:latin typeface="Helvetica" pitchFamily="2" charset="0"/>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get a statistical analysis for a long period of time (shown in the results Oct-December period), we use the open-source Thunderstorm Identification and Tracking Algorithm TITAN, developed at NCAR. The NMHS offices have access to that software installed in their systems, but it is not currently being used due to the unfamiliarity with the software and its capabilities. So we hope our research can demonstrate how valuable the information from TITAN is, and that  TITAN can be used to monitor and warn about the storms in real time. </a:t>
            </a:r>
          </a:p>
          <a:p>
            <a:pPr marL="0" lvl="0" indent="0" algn="l" rtl="0">
              <a:spcBef>
                <a:spcPts val="0"/>
              </a:spcBef>
              <a:spcAft>
                <a:spcPts val="0"/>
              </a:spcAft>
              <a:buNone/>
            </a:pPr>
            <a:r>
              <a:rPr lang="en-US" dirty="0"/>
              <a:t>We designed an automatic classification of the convective modes occurring on the Lake, based on morphological parameters, such as the major axis, the ratio of the major/minor axis and the maximum reflectivity. The classification contains 6 different modes from isolated storms to upscale modes (linear and round) and the label of the complex is given by the maximum organization found within the entire track. Other stratifications for our analysis </a:t>
            </a:r>
            <a:r>
              <a:rPr lang="en-US" dirty="0" err="1"/>
              <a:t>hase</a:t>
            </a:r>
            <a:r>
              <a:rPr lang="en-US" dirty="0"/>
              <a:t> been based on the duration of such complexes, the time of the day based on the operational forecast and the lake operational </a:t>
            </a:r>
            <a:r>
              <a:rPr lang="en-US" dirty="0" err="1"/>
              <a:t>regionsl</a:t>
            </a:r>
            <a:r>
              <a:rPr lang="en-US" dirty="0"/>
              <a:t> so our research outcome can be used in future nowcast efforts and match with the expertise of the forecasters of the region. </a:t>
            </a:r>
          </a:p>
          <a:p>
            <a:pPr marL="0" lvl="0" indent="0" algn="l" rtl="0">
              <a:spcBef>
                <a:spcPts val="0"/>
              </a:spcBef>
              <a:spcAft>
                <a:spcPts val="0"/>
              </a:spcAft>
              <a:buNone/>
            </a:pPr>
            <a:endParaRPr dirty="0"/>
          </a:p>
        </p:txBody>
      </p:sp>
      <p:sp>
        <p:nvSpPr>
          <p:cNvPr id="167" name="Google Shape;167;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3786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match the operational forecasts time slots with the diurnal cycle, we analyze the spatial distribution of the isolated mode over the lake, since is the one with highest occurrences.</a:t>
            </a:r>
          </a:p>
          <a:p>
            <a:r>
              <a:rPr lang="en-US" dirty="0"/>
              <a:t>The picture shows the spatial distribution inside the lake perimeter, for each hour in local time (UTC+3). </a:t>
            </a:r>
          </a:p>
          <a:p>
            <a:endParaRPr lang="en-US" dirty="0"/>
          </a:p>
          <a:p>
            <a:r>
              <a:rPr lang="en-US" dirty="0"/>
              <a:t>Colors represent a spatial density distribution normalized to one, to be comparable between them, and the black dots represent the centroids of the storms on which that distribution is based. The lines on the lake represent  the sectors.</a:t>
            </a:r>
          </a:p>
          <a:p>
            <a:endParaRPr lang="en-US" dirty="0"/>
          </a:p>
          <a:p>
            <a:r>
              <a:rPr lang="en-US" dirty="0"/>
              <a:t>CLICK:  We can see how  there’s a marked diurnal cycle over the lake,  with first maximum </a:t>
            </a:r>
            <a:r>
              <a:rPr lang="en-US" sz="1200" dirty="0"/>
              <a:t>between 22 and 03 Local time, with storms affecting the North Eastern and Center regions of the Lake, affecting mostly Kenya and Tanzania forecast sectors.</a:t>
            </a:r>
          </a:p>
          <a:p>
            <a:endParaRPr lang="en-US" sz="1200" dirty="0"/>
          </a:p>
          <a:p>
            <a:r>
              <a:rPr lang="en-US" sz="1200" dirty="0"/>
              <a:t>CLICK: A second more pronounced maximum is found around sunrise hours (+-3 h), with storms affecting the South western and western sectors, and for which the monitoring of Tanzania and Uganda is of major importance.</a:t>
            </a:r>
          </a:p>
          <a:p>
            <a:endParaRPr lang="en-US" sz="1200" dirty="0"/>
          </a:p>
          <a:p>
            <a:r>
              <a:rPr lang="en-US" sz="1200" dirty="0"/>
              <a:t>The minimum activity over the lake is found early in the afternoon. In this period, most of the storms are being formed outside the lake region usually in the Kenyan highlands.</a:t>
            </a:r>
          </a:p>
          <a:p>
            <a:endParaRPr lang="en-US" sz="1200"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1843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162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7D8A20B4-0009-AC34-432F-06F8DBBD04C6}"/>
            </a:ext>
          </a:extLst>
        </p:cNvPr>
        <p:cNvGrpSpPr/>
        <p:nvPr/>
      </p:nvGrpSpPr>
      <p:grpSpPr>
        <a:xfrm>
          <a:off x="0" y="0"/>
          <a:ext cx="0" cy="0"/>
          <a:chOff x="0" y="0"/>
          <a:chExt cx="0" cy="0"/>
        </a:xfrm>
      </p:grpSpPr>
      <p:sp>
        <p:nvSpPr>
          <p:cNvPr id="145" name="Google Shape;145;p3:notes">
            <a:extLst>
              <a:ext uri="{FF2B5EF4-FFF2-40B4-BE49-F238E27FC236}">
                <a16:creationId xmlns:a16="http://schemas.microsoft.com/office/drawing/2014/main" id="{EC715DAC-9D0C-32B3-BAB4-DF2774EC75E4}"/>
              </a:ext>
            </a:extLst>
          </p:cNvPr>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p3:notes">
            <a:extLst>
              <a:ext uri="{FF2B5EF4-FFF2-40B4-BE49-F238E27FC236}">
                <a16:creationId xmlns:a16="http://schemas.microsoft.com/office/drawing/2014/main" id="{EF0FE497-E521-A70E-2555-D56E7A0C02AD}"/>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7249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28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496456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780326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20737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81424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957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2183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9264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7893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8996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37568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en-US" noProof="0"/>
              <a:t>Click icon to add picture</a:t>
            </a:r>
            <a:endParaRPr lang="en-US" noProof="0"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44026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4"/>
        <p:cNvGrpSpPr/>
        <p:nvPr/>
      </p:nvGrpSpPr>
      <p:grpSpPr>
        <a:xfrm>
          <a:off x="0" y="0"/>
          <a:ext cx="0" cy="0"/>
          <a:chOff x="0" y="0"/>
          <a:chExt cx="0" cy="0"/>
        </a:xfrm>
      </p:grpSpPr>
      <p:sp>
        <p:nvSpPr>
          <p:cNvPr id="115" name="Google Shape;115;p31"/>
          <p:cNvSpPr txBox="1">
            <a:spLocks noGrp="1"/>
          </p:cNvSpPr>
          <p:nvPr>
            <p:ph type="title"/>
          </p:nvPr>
        </p:nvSpPr>
        <p:spPr>
          <a:xfrm>
            <a:off x="609600" y="156304"/>
            <a:ext cx="10972800" cy="37698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6" name="Google Shape;116;p31"/>
          <p:cNvSpPr txBox="1">
            <a:spLocks noGrp="1"/>
          </p:cNvSpPr>
          <p:nvPr>
            <p:ph type="body" idx="1"/>
          </p:nvPr>
        </p:nvSpPr>
        <p:spPr>
          <a:xfrm>
            <a:off x="609604" y="1535122"/>
            <a:ext cx="5386917" cy="639763"/>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1pPr>
            <a:lvl2pPr marL="914400" marR="0" lvl="1"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600" marR="0" lvl="2" indent="-228600" algn="l" rtl="0">
              <a:spcBef>
                <a:spcPts val="318"/>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800" marR="0" lvl="3"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6000" marR="0" lvl="4"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200" marR="0" lvl="5"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400" marR="0" lvl="6"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600" marR="0" lvl="7"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800" marR="0" lvl="8"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117" name="Google Shape;117;p31"/>
          <p:cNvSpPr txBox="1">
            <a:spLocks noGrp="1"/>
          </p:cNvSpPr>
          <p:nvPr>
            <p:ph type="body" idx="2"/>
          </p:nvPr>
        </p:nvSpPr>
        <p:spPr>
          <a:xfrm>
            <a:off x="609604" y="2174875"/>
            <a:ext cx="5386917" cy="3951288"/>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400" marR="0" lvl="6"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600" marR="0" lvl="7"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800" marR="0" lvl="8"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
        <p:nvSpPr>
          <p:cNvPr id="118" name="Google Shape;118;p31"/>
          <p:cNvSpPr txBox="1">
            <a:spLocks noGrp="1"/>
          </p:cNvSpPr>
          <p:nvPr>
            <p:ph type="body" idx="3"/>
          </p:nvPr>
        </p:nvSpPr>
        <p:spPr>
          <a:xfrm>
            <a:off x="6193382" y="1535122"/>
            <a:ext cx="5389033" cy="639763"/>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1pPr>
            <a:lvl2pPr marL="914400" marR="0" lvl="1"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600" marR="0" lvl="2" indent="-228600" algn="l" rtl="0">
              <a:spcBef>
                <a:spcPts val="318"/>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800" marR="0" lvl="3"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6000" marR="0" lvl="4"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200" marR="0" lvl="5"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400" marR="0" lvl="6"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600" marR="0" lvl="7"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800" marR="0" lvl="8"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119" name="Google Shape;119;p31"/>
          <p:cNvSpPr txBox="1">
            <a:spLocks noGrp="1"/>
          </p:cNvSpPr>
          <p:nvPr>
            <p:ph type="body" idx="4"/>
          </p:nvPr>
        </p:nvSpPr>
        <p:spPr>
          <a:xfrm>
            <a:off x="6193382" y="2174875"/>
            <a:ext cx="5389033" cy="3951288"/>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400" marR="0" lvl="6"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600" marR="0" lvl="7"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800" marR="0" lvl="8"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0859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2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2471"/>
              <a:buFont typeface="Helvetica Neue"/>
              <a:buNone/>
              <a:defRPr sz="1853" b="1" i="0" u="none" strike="noStrike" cap="none">
                <a:solidFill>
                  <a:schemeClr val="dk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350"/>
            </a:lvl2pPr>
            <a:lvl3pPr lvl="2" algn="l">
              <a:lnSpc>
                <a:spcPct val="100000"/>
              </a:lnSpc>
              <a:spcBef>
                <a:spcPts val="0"/>
              </a:spcBef>
              <a:spcAft>
                <a:spcPts val="0"/>
              </a:spcAft>
              <a:buSzPts val="1400"/>
              <a:buNone/>
              <a:defRPr sz="1350"/>
            </a:lvl3pPr>
            <a:lvl4pPr lvl="3" algn="l">
              <a:lnSpc>
                <a:spcPct val="100000"/>
              </a:lnSpc>
              <a:spcBef>
                <a:spcPts val="0"/>
              </a:spcBef>
              <a:spcAft>
                <a:spcPts val="0"/>
              </a:spcAft>
              <a:buSzPts val="1400"/>
              <a:buNone/>
              <a:defRPr sz="1350"/>
            </a:lvl4pPr>
            <a:lvl5pPr lvl="4" algn="l">
              <a:lnSpc>
                <a:spcPct val="100000"/>
              </a:lnSpc>
              <a:spcBef>
                <a:spcPts val="0"/>
              </a:spcBef>
              <a:spcAft>
                <a:spcPts val="0"/>
              </a:spcAft>
              <a:buSzPts val="1400"/>
              <a:buNone/>
              <a:defRPr sz="1350"/>
            </a:lvl5pPr>
            <a:lvl6pPr lvl="5" algn="l">
              <a:lnSpc>
                <a:spcPct val="100000"/>
              </a:lnSpc>
              <a:spcBef>
                <a:spcPts val="0"/>
              </a:spcBef>
              <a:spcAft>
                <a:spcPts val="0"/>
              </a:spcAft>
              <a:buSzPts val="1400"/>
              <a:buNone/>
              <a:defRPr sz="1350"/>
            </a:lvl6pPr>
            <a:lvl7pPr lvl="6" algn="l">
              <a:lnSpc>
                <a:spcPct val="100000"/>
              </a:lnSpc>
              <a:spcBef>
                <a:spcPts val="0"/>
              </a:spcBef>
              <a:spcAft>
                <a:spcPts val="0"/>
              </a:spcAft>
              <a:buSzPts val="1400"/>
              <a:buNone/>
              <a:defRPr sz="1350"/>
            </a:lvl7pPr>
            <a:lvl8pPr lvl="7" algn="l">
              <a:lnSpc>
                <a:spcPct val="100000"/>
              </a:lnSpc>
              <a:spcBef>
                <a:spcPts val="0"/>
              </a:spcBef>
              <a:spcAft>
                <a:spcPts val="0"/>
              </a:spcAft>
              <a:buSzPts val="1400"/>
              <a:buNone/>
              <a:defRPr sz="1350"/>
            </a:lvl8pPr>
            <a:lvl9pPr lvl="8" algn="l">
              <a:lnSpc>
                <a:spcPct val="100000"/>
              </a:lnSpc>
              <a:spcBef>
                <a:spcPts val="0"/>
              </a:spcBef>
              <a:spcAft>
                <a:spcPts val="0"/>
              </a:spcAft>
              <a:buSzPts val="1400"/>
              <a:buNone/>
              <a:defRPr sz="1350"/>
            </a:lvl9pPr>
          </a:lstStyle>
          <a:p>
            <a:endParaRPr/>
          </a:p>
        </p:txBody>
      </p:sp>
    </p:spTree>
    <p:extLst>
      <p:ext uri="{BB962C8B-B14F-4D97-AF65-F5344CB8AC3E}">
        <p14:creationId xmlns:p14="http://schemas.microsoft.com/office/powerpoint/2010/main" val="7868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9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11/21/25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56824-A55C-4F44-B9CB-109B027241D7}" type="datetimeFigureOut">
              <a:rPr lang="en-US" smtClean="0"/>
              <a:t>11/21/25</a:t>
            </a:fld>
            <a:endParaRPr lang="en-US" dirty="0"/>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6627B-E4D5-2947-8E88-B84039729B99}" type="slidenum">
              <a:rPr lang="en-US" smtClean="0"/>
              <a:t>‹#›</a:t>
            </a:fld>
            <a:endParaRPr lang="en-US" dirty="0"/>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61" r:id="rId5"/>
    <p:sldLayoutId id="2147483676" r:id="rId6"/>
    <p:sldLayoutId id="2147483675" r:id="rId7"/>
    <p:sldLayoutId id="2147483677" r:id="rId8"/>
    <p:sldLayoutId id="2147483678" r:id="rId9"/>
    <p:sldLayoutId id="2147483679" r:id="rId10"/>
    <p:sldLayoutId id="2147483681" r:id="rId11"/>
    <p:sldLayoutId id="2147483682" r:id="rId12"/>
    <p:sldLayoutId id="2147483686" r:id="rId13"/>
    <p:sldLayoutId id="2147483683" r:id="rId14"/>
    <p:sldLayoutId id="2147483685" r:id="rId15"/>
    <p:sldLayoutId id="2147483684" r:id="rId16"/>
    <p:sldLayoutId id="2147483680" r:id="rId17"/>
    <p:sldLayoutId id="2147483691" r:id="rId18"/>
    <p:sldLayoutId id="2147483692" r:id="rId19"/>
    <p:sldLayoutId id="2147483693" r:id="rId20"/>
    <p:sldLayoutId id="2147483694" r:id="rId21"/>
    <p:sldLayoutId id="2147483688" r:id="rId22"/>
    <p:sldLayoutId id="2147483687" r:id="rId23"/>
    <p:sldLayoutId id="2147483689" r:id="rId24"/>
    <p:sldLayoutId id="2147483690" r:id="rId25"/>
    <p:sldLayoutId id="2147483695" r:id="rId26"/>
    <p:sldLayoutId id="2147483696" r:id="rId27"/>
    <p:sldLayoutId id="2147483697" r:id="rId28"/>
    <p:sldLayoutId id="2147483698" r:id="rId29"/>
    <p:sldLayoutId id="2147483703" r:id="rId30"/>
    <p:sldLayoutId id="2147483704" r:id="rId31"/>
    <p:sldLayoutId id="2147483705" r:id="rId32"/>
    <p:sldLayoutId id="2147483706" r:id="rId33"/>
    <p:sldLayoutId id="2147483700" r:id="rId34"/>
    <p:sldLayoutId id="2147483699" r:id="rId35"/>
    <p:sldLayoutId id="2147483701" r:id="rId36"/>
    <p:sldLayoutId id="2147483702" r:id="rId37"/>
    <p:sldLayoutId id="2147483707" r:id="rId38"/>
    <p:sldLayoutId id="2147483709"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524000" y="5286196"/>
            <a:ext cx="4179375" cy="356462"/>
          </a:xfrm>
        </p:spPr>
        <p:txBody>
          <a:bodyPr/>
          <a:lstStyle/>
          <a:p>
            <a:r>
              <a:rPr lang="en-US"/>
              <a:t>SUBTITLE HERE</a:t>
            </a:r>
            <a:endParaRPr lang="id-ID"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4179376" cy="2387600"/>
          </a:xfrm>
        </p:spPr>
        <p:txBody>
          <a:bodyPr/>
          <a:lstStyle/>
          <a:p>
            <a:r>
              <a:rPr lang="en-US" dirty="0"/>
              <a:t>Your Title goes Here</a:t>
            </a:r>
          </a:p>
        </p:txBody>
      </p:sp>
      <p:pic>
        <p:nvPicPr>
          <p:cNvPr id="7" name="Picture Placeholder 6">
            <a:extLst>
              <a:ext uri="{FF2B5EF4-FFF2-40B4-BE49-F238E27FC236}">
                <a16:creationId xmlns:a16="http://schemas.microsoft.com/office/drawing/2014/main" id="{501DE3DF-F07B-0432-ABCA-8B06AA2AAE22}"/>
              </a:ext>
            </a:extLst>
          </p:cNvPr>
          <p:cNvPicPr>
            <a:picLocks noGrp="1" noChangeAspect="1"/>
          </p:cNvPicPr>
          <p:nvPr>
            <p:ph type="pic" sz="quarter" idx="4294967295"/>
          </p:nvPr>
        </p:nvPicPr>
        <p:blipFill>
          <a:blip r:embed="rId3">
            <a:alphaModFix/>
          </a:blip>
          <a:srcRect t="994" b="994"/>
          <a:stretch>
            <a:fillRect/>
          </a:stretch>
        </p:blipFill>
        <p:spPr>
          <a:xfrm>
            <a:off x="1" y="0"/>
            <a:ext cx="12192000" cy="6858000"/>
          </a:xfrm>
          <a:solidFill>
            <a:schemeClr val="accent4">
              <a:lumMod val="50000"/>
              <a:alpha val="69218"/>
            </a:schemeClr>
          </a:solidFill>
        </p:spPr>
      </p:pic>
      <p:sp>
        <p:nvSpPr>
          <p:cNvPr id="10" name="Title 4">
            <a:extLst>
              <a:ext uri="{FF2B5EF4-FFF2-40B4-BE49-F238E27FC236}">
                <a16:creationId xmlns:a16="http://schemas.microsoft.com/office/drawing/2014/main" id="{46B1E844-371B-392B-4234-16B5CE4E2E92}"/>
              </a:ext>
            </a:extLst>
          </p:cNvPr>
          <p:cNvSpPr txBox="1">
            <a:spLocks/>
          </p:cNvSpPr>
          <p:nvPr/>
        </p:nvSpPr>
        <p:spPr>
          <a:xfrm>
            <a:off x="0" y="2196821"/>
            <a:ext cx="12192000" cy="1924613"/>
          </a:xfrm>
          <a:prstGeom prst="rect">
            <a:avLst/>
          </a:prstGeom>
          <a:solidFill>
            <a:srgbClr val="FFFFFF">
              <a:alpha val="95244"/>
            </a:srgbClr>
          </a:solidFill>
        </p:spPr>
        <p:txBody>
          <a:bodyPr vert="horz" lIns="0" tIns="45720" rIns="0" bIns="45720" rtlCol="0" anchor="b">
            <a:normAutofit fontScale="47500" lnSpcReduction="20000"/>
          </a:bodyPr>
          <a:lstStyle>
            <a:lvl1pPr algn="l" defTabSz="914400" rtl="0" eaLnBrk="1" latinLnBrk="0" hangingPunct="1">
              <a:lnSpc>
                <a:spcPct val="90000"/>
              </a:lnSpc>
              <a:spcBef>
                <a:spcPct val="0"/>
              </a:spcBef>
              <a:buNone/>
              <a:defRPr sz="4800" b="0" i="0" kern="1200" cap="all" baseline="0">
                <a:solidFill>
                  <a:schemeClr val="bg1"/>
                </a:solidFill>
                <a:latin typeface="Sagona ExtraLight" panose="02020303050505020204" pitchFamily="18" charset="0"/>
                <a:ea typeface="+mj-ea"/>
                <a:cs typeface="+mj-cs"/>
              </a:defRPr>
            </a:lvl1pPr>
          </a:lstStyle>
          <a:p>
            <a:pPr algn="ctr">
              <a:lnSpc>
                <a:spcPct val="120000"/>
              </a:lnSpc>
            </a:pPr>
            <a:r>
              <a:rPr lang="en-US" sz="7500" dirty="0">
                <a:solidFill>
                  <a:srgbClr val="2F4524"/>
                </a:solidFill>
                <a:effectLst/>
              </a:rPr>
              <a:t>FROM OBSERVATIONS TO ACTION: </a:t>
            </a:r>
            <a:r>
              <a:rPr lang="en-US" sz="7500" cap="none" dirty="0">
                <a:solidFill>
                  <a:srgbClr val="2F4524"/>
                </a:solidFill>
                <a:effectLst/>
              </a:rPr>
              <a:t>Enhancing  Forecasting Capabilities Over Lake Victoria Through Radar Analysis And Regional Collaboration</a:t>
            </a:r>
          </a:p>
        </p:txBody>
      </p:sp>
      <p:sp>
        <p:nvSpPr>
          <p:cNvPr id="12" name="TextBox 11">
            <a:extLst>
              <a:ext uri="{FF2B5EF4-FFF2-40B4-BE49-F238E27FC236}">
                <a16:creationId xmlns:a16="http://schemas.microsoft.com/office/drawing/2014/main" id="{1714EFB0-AEBF-9D51-AB27-DB610CF5103E}"/>
              </a:ext>
            </a:extLst>
          </p:cNvPr>
          <p:cNvSpPr txBox="1"/>
          <p:nvPr/>
        </p:nvSpPr>
        <p:spPr>
          <a:xfrm>
            <a:off x="1524000" y="5103699"/>
            <a:ext cx="9171709" cy="1538883"/>
          </a:xfrm>
          <a:prstGeom prst="rect">
            <a:avLst/>
          </a:prstGeom>
          <a:noFill/>
        </p:spPr>
        <p:txBody>
          <a:bodyPr wrap="square" rtlCol="0">
            <a:spAutoFit/>
          </a:bodyPr>
          <a:lstStyle/>
          <a:p>
            <a:pPr algn="ctr"/>
            <a:r>
              <a:rPr lang="en-US" sz="2400" b="1" dirty="0">
                <a:solidFill>
                  <a:schemeClr val="bg1"/>
                </a:solidFill>
                <a:latin typeface="+mj-lt"/>
              </a:rPr>
              <a:t>Anna del Moral Méndez</a:t>
            </a:r>
            <a:r>
              <a:rPr lang="en-US" sz="2400" dirty="0">
                <a:solidFill>
                  <a:schemeClr val="bg1"/>
                </a:solidFill>
                <a:latin typeface="+mj-lt"/>
              </a:rPr>
              <a:t>, C.D. Wirz, T.M. </a:t>
            </a:r>
            <a:r>
              <a:rPr lang="en-US" sz="2400" dirty="0" err="1">
                <a:solidFill>
                  <a:schemeClr val="bg1"/>
                </a:solidFill>
                <a:latin typeface="+mj-lt"/>
              </a:rPr>
              <a:t>Weckwerth</a:t>
            </a:r>
            <a:r>
              <a:rPr lang="en-US" sz="2400" dirty="0">
                <a:solidFill>
                  <a:schemeClr val="bg1"/>
                </a:solidFill>
                <a:latin typeface="+mj-lt"/>
              </a:rPr>
              <a:t>, </a:t>
            </a:r>
          </a:p>
          <a:p>
            <a:pPr algn="ctr"/>
            <a:r>
              <a:rPr lang="en-US" sz="2400" dirty="0">
                <a:solidFill>
                  <a:schemeClr val="bg1"/>
                </a:solidFill>
                <a:latin typeface="+mj-lt"/>
              </a:rPr>
              <a:t>R.D. Roberts, and J. W. Wilson </a:t>
            </a:r>
          </a:p>
          <a:p>
            <a:pPr algn="ctr"/>
            <a:r>
              <a:rPr lang="en-US" dirty="0">
                <a:solidFill>
                  <a:schemeClr val="bg1"/>
                </a:solidFill>
                <a:latin typeface="+mj-lt"/>
              </a:rPr>
              <a:t>NSF National Center for Atmospheric Research, and University of Illinois Urbana -Champaign </a:t>
            </a:r>
            <a:endParaRPr lang="en-US" sz="1200" dirty="0">
              <a:solidFill>
                <a:schemeClr val="bg1"/>
              </a:solidFill>
              <a:latin typeface="+mj-lt"/>
              <a:ea typeface="Helvetica Neue" panose="02000503000000020004" pitchFamily="2" charset="0"/>
              <a:cs typeface="Helvetica Neue" panose="02000503000000020004" pitchFamily="2" charset="0"/>
            </a:endParaRPr>
          </a:p>
          <a:p>
            <a:pPr algn="ctr"/>
            <a:endParaRPr lang="en-US" sz="1400" dirty="0">
              <a:solidFill>
                <a:schemeClr val="bg1"/>
              </a:solidFill>
              <a:latin typeface="+mj-lt"/>
              <a:ea typeface="Helvetica Neue" panose="02000503000000020004" pitchFamily="2" charset="0"/>
              <a:cs typeface="Helvetica Neue" panose="02000503000000020004" pitchFamily="2" charset="0"/>
            </a:endParaRPr>
          </a:p>
          <a:p>
            <a:pPr algn="ctr"/>
            <a:r>
              <a:rPr lang="en-US" sz="1400" i="1" dirty="0">
                <a:solidFill>
                  <a:schemeClr val="bg1"/>
                </a:solidFill>
                <a:latin typeface="+mj-lt"/>
                <a:ea typeface="Helvetica Neue" panose="02000503000000020004" pitchFamily="2" charset="0"/>
                <a:cs typeface="Helvetica Neue" panose="02000503000000020004" pitchFamily="2" charset="0"/>
              </a:rPr>
              <a:t>12</a:t>
            </a:r>
            <a:r>
              <a:rPr lang="en-US" sz="1400" i="1" baseline="30000" dirty="0">
                <a:solidFill>
                  <a:schemeClr val="bg1"/>
                </a:solidFill>
                <a:latin typeface="+mj-lt"/>
                <a:ea typeface="Helvetica Neue" panose="02000503000000020004" pitchFamily="2" charset="0"/>
                <a:cs typeface="Helvetica Neue" panose="02000503000000020004" pitchFamily="2" charset="0"/>
              </a:rPr>
              <a:t>th</a:t>
            </a:r>
            <a:r>
              <a:rPr lang="en-US" sz="1400" i="1" dirty="0">
                <a:solidFill>
                  <a:schemeClr val="bg1"/>
                </a:solidFill>
                <a:latin typeface="+mj-lt"/>
                <a:ea typeface="Helvetica Neue" panose="02000503000000020004" pitchFamily="2" charset="0"/>
                <a:cs typeface="Helvetica Neue" panose="02000503000000020004" pitchFamily="2" charset="0"/>
              </a:rPr>
              <a:t> European Conference on Severe Storms- November  2025</a:t>
            </a:r>
            <a:endParaRPr lang="en-US" sz="2000" i="1" dirty="0">
              <a:solidFill>
                <a:schemeClr val="bg1"/>
              </a:solidFill>
              <a:latin typeface="+mj-lt"/>
              <a:ea typeface="Helvetica Neue" panose="02000503000000020004" pitchFamily="2" charset="0"/>
              <a:cs typeface="Helvetica Neue" panose="02000503000000020004" pitchFamily="2" charset="0"/>
            </a:endParaRPr>
          </a:p>
        </p:txBody>
      </p:sp>
      <p:sp>
        <p:nvSpPr>
          <p:cNvPr id="15" name="Google Shape;21;p4">
            <a:extLst>
              <a:ext uri="{FF2B5EF4-FFF2-40B4-BE49-F238E27FC236}">
                <a16:creationId xmlns:a16="http://schemas.microsoft.com/office/drawing/2014/main" id="{80CDECF2-5824-FC5B-4E78-68113E4B4B68}"/>
              </a:ext>
            </a:extLst>
          </p:cNvPr>
          <p:cNvSpPr txBox="1"/>
          <p:nvPr/>
        </p:nvSpPr>
        <p:spPr>
          <a:xfrm>
            <a:off x="2276657" y="6682500"/>
            <a:ext cx="8136300" cy="17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solidFill>
                  <a:srgbClr val="FFFFFF"/>
                </a:solidFill>
                <a:latin typeface="Helvetica Neue"/>
                <a:ea typeface="Helvetica Neue"/>
                <a:cs typeface="Helvetica Neue"/>
                <a:sym typeface="Helvetica Neue"/>
              </a:rPr>
              <a:t>This material is based upon work supported by the NSF National Center for Atmospheric Research, which is a major facility sponsored by the National Science Foundation under Cooperative Agreement No. 1852977.</a:t>
            </a:r>
            <a:endParaRPr sz="600" dirty="0">
              <a:solidFill>
                <a:srgbClr val="FFFFFF"/>
              </a:solidFill>
              <a:latin typeface="Helvetica Neue"/>
              <a:ea typeface="Helvetica Neue"/>
              <a:cs typeface="Helvetica Neue"/>
              <a:sym typeface="Helvetica Neue"/>
            </a:endParaRPr>
          </a:p>
        </p:txBody>
      </p:sp>
      <p:pic>
        <p:nvPicPr>
          <p:cNvPr id="16" name="Google Shape;15;p9">
            <a:extLst>
              <a:ext uri="{FF2B5EF4-FFF2-40B4-BE49-F238E27FC236}">
                <a16:creationId xmlns:a16="http://schemas.microsoft.com/office/drawing/2014/main" id="{AEAA821A-9D66-B508-0D3A-0334F00C6560}"/>
              </a:ext>
            </a:extLst>
          </p:cNvPr>
          <p:cNvPicPr preferRelativeResize="0"/>
          <p:nvPr/>
        </p:nvPicPr>
        <p:blipFill>
          <a:blip r:embed="rId4">
            <a:alphaModFix/>
          </a:blip>
          <a:stretch>
            <a:fillRect/>
          </a:stretch>
        </p:blipFill>
        <p:spPr>
          <a:xfrm>
            <a:off x="520700" y="342900"/>
            <a:ext cx="3289300" cy="1059988"/>
          </a:xfrm>
          <a:prstGeom prst="rect">
            <a:avLst/>
          </a:prstGeom>
          <a:noFill/>
          <a:ln>
            <a:noFill/>
          </a:ln>
        </p:spPr>
      </p:pic>
    </p:spTree>
    <p:extLst>
      <p:ext uri="{BB962C8B-B14F-4D97-AF65-F5344CB8AC3E}">
        <p14:creationId xmlns:p14="http://schemas.microsoft.com/office/powerpoint/2010/main" val="110368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9">
          <a:extLst>
            <a:ext uri="{FF2B5EF4-FFF2-40B4-BE49-F238E27FC236}">
              <a16:creationId xmlns:a16="http://schemas.microsoft.com/office/drawing/2014/main" id="{D68023B0-89C9-9203-8D66-EE4B7A8D7B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78A80ED-4005-2D15-DDD7-F9EE25F2FEAD}"/>
              </a:ext>
            </a:extLst>
          </p:cNvPr>
          <p:cNvPicPr>
            <a:picLocks noChangeAspect="1"/>
          </p:cNvPicPr>
          <p:nvPr/>
        </p:nvPicPr>
        <p:blipFill>
          <a:blip r:embed="rId3"/>
          <a:srcRect l="39085" t="19981" r="31608" b="21021"/>
          <a:stretch>
            <a:fillRect/>
          </a:stretch>
        </p:blipFill>
        <p:spPr>
          <a:xfrm>
            <a:off x="702180" y="896213"/>
            <a:ext cx="7344124" cy="5881622"/>
          </a:xfrm>
          <a:prstGeom prst="rect">
            <a:avLst/>
          </a:prstGeom>
        </p:spPr>
      </p:pic>
      <p:sp>
        <p:nvSpPr>
          <p:cNvPr id="480" name="Google Shape;480;p9">
            <a:extLst>
              <a:ext uri="{FF2B5EF4-FFF2-40B4-BE49-F238E27FC236}">
                <a16:creationId xmlns:a16="http://schemas.microsoft.com/office/drawing/2014/main" id="{C650F5D6-5D21-2650-B260-FF9C08041454}"/>
              </a:ext>
            </a:extLst>
          </p:cNvPr>
          <p:cNvSpPr/>
          <p:nvPr/>
        </p:nvSpPr>
        <p:spPr>
          <a:xfrm>
            <a:off x="1524000" y="2"/>
            <a:ext cx="9144000" cy="5664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1" name="Google Shape;481;p9">
            <a:extLst>
              <a:ext uri="{FF2B5EF4-FFF2-40B4-BE49-F238E27FC236}">
                <a16:creationId xmlns:a16="http://schemas.microsoft.com/office/drawing/2014/main" id="{5B66E3B8-9EDA-5B37-0629-72F3090D4C83}"/>
              </a:ext>
            </a:extLst>
          </p:cNvPr>
          <p:cNvSpPr txBox="1">
            <a:spLocks noGrp="1"/>
          </p:cNvSpPr>
          <p:nvPr>
            <p:ph type="title"/>
          </p:nvPr>
        </p:nvSpPr>
        <p:spPr>
          <a:xfrm>
            <a:off x="697164" y="58155"/>
            <a:ext cx="10523303" cy="861222"/>
          </a:xfrm>
          <a:prstGeom prst="rect">
            <a:avLst/>
          </a:prstGeom>
          <a:noFill/>
          <a:ln>
            <a:noFill/>
          </a:ln>
        </p:spPr>
        <p:txBody>
          <a:bodyPr spcFirstLastPara="1" wrap="square" lIns="68550" tIns="34275" rIns="68550" bIns="34275" anchor="ctr" anchorCtr="0">
            <a:noAutofit/>
          </a:bodyPr>
          <a:lstStyle/>
          <a:p>
            <a:pPr marL="0" lvl="0" indent="0" algn="l" rtl="0">
              <a:lnSpc>
                <a:spcPct val="100000"/>
              </a:lnSpc>
              <a:spcBef>
                <a:spcPts val="0"/>
              </a:spcBef>
              <a:spcAft>
                <a:spcPts val="0"/>
              </a:spcAft>
              <a:buSzPts val="2471"/>
              <a:buNone/>
            </a:pPr>
            <a:r>
              <a:rPr lang="en-US" sz="4000" b="0" dirty="0">
                <a:solidFill>
                  <a:srgbClr val="2F4524"/>
                </a:solidFill>
                <a:latin typeface="Sagona ExtraLight" panose="02020303050505020204" pitchFamily="18" charset="0"/>
                <a:ea typeface="Arial"/>
                <a:cs typeface="Arial"/>
                <a:sym typeface="Arial"/>
              </a:rPr>
              <a:t>Data collection process… a long journey</a:t>
            </a:r>
            <a:endParaRPr sz="2000" b="0" dirty="0">
              <a:latin typeface="Sagona ExtraLight" panose="02020303050505020204" pitchFamily="18" charset="0"/>
              <a:ea typeface="Arial"/>
              <a:cs typeface="Arial"/>
              <a:sym typeface="Arial"/>
            </a:endParaRPr>
          </a:p>
        </p:txBody>
      </p:sp>
      <p:sp>
        <p:nvSpPr>
          <p:cNvPr id="483" name="Google Shape;483;p9">
            <a:extLst>
              <a:ext uri="{FF2B5EF4-FFF2-40B4-BE49-F238E27FC236}">
                <a16:creationId xmlns:a16="http://schemas.microsoft.com/office/drawing/2014/main" id="{307584E6-909F-2BAB-82B2-CE3B535A63C8}"/>
              </a:ext>
            </a:extLst>
          </p:cNvPr>
          <p:cNvSpPr/>
          <p:nvPr/>
        </p:nvSpPr>
        <p:spPr>
          <a:xfrm>
            <a:off x="6244662" y="1120468"/>
            <a:ext cx="1763486" cy="59789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119995" y="264584"/>
                </a:lnTo>
              </a:path>
            </a:pathLst>
          </a:custGeom>
          <a:solidFill>
            <a:srgbClr val="4B6882"/>
          </a:solidFill>
          <a:ln w="12700" cap="flat" cmpd="sng">
            <a:solidFill>
              <a:srgbClr val="0858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4" name="Google Shape;484;p9">
            <a:extLst>
              <a:ext uri="{FF2B5EF4-FFF2-40B4-BE49-F238E27FC236}">
                <a16:creationId xmlns:a16="http://schemas.microsoft.com/office/drawing/2014/main" id="{B13C4755-4A7F-33B7-3883-CBB69B6AE9B8}"/>
              </a:ext>
            </a:extLst>
          </p:cNvPr>
          <p:cNvSpPr/>
          <p:nvPr/>
        </p:nvSpPr>
        <p:spPr>
          <a:xfrm>
            <a:off x="6329674" y="3391244"/>
            <a:ext cx="1306256" cy="50280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004" y="30294"/>
                </a:moveTo>
                <a:lnTo>
                  <a:pt x="-126883" y="140086"/>
                </a:lnTo>
              </a:path>
            </a:pathLst>
          </a:custGeom>
          <a:solidFill>
            <a:srgbClr val="4B6882"/>
          </a:solidFill>
          <a:ln w="12700" cap="flat" cmpd="sng">
            <a:solidFill>
              <a:srgbClr val="0858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5" name="Google Shape;485;p9">
            <a:extLst>
              <a:ext uri="{FF2B5EF4-FFF2-40B4-BE49-F238E27FC236}">
                <a16:creationId xmlns:a16="http://schemas.microsoft.com/office/drawing/2014/main" id="{61B0B4A3-5E33-DA85-BA7C-D711ABEEAB3A}"/>
              </a:ext>
            </a:extLst>
          </p:cNvPr>
          <p:cNvSpPr/>
          <p:nvPr/>
        </p:nvSpPr>
        <p:spPr>
          <a:xfrm>
            <a:off x="1548688" y="3608424"/>
            <a:ext cx="1388098" cy="4572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3440" y="65357"/>
                </a:moveTo>
                <a:lnTo>
                  <a:pt x="201319" y="75001"/>
                </a:lnTo>
              </a:path>
            </a:pathLst>
          </a:custGeom>
          <a:solidFill>
            <a:srgbClr val="4B6882"/>
          </a:solidFill>
          <a:ln w="12700" cap="flat" cmpd="sng">
            <a:solidFill>
              <a:srgbClr val="0858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p9">
            <a:extLst>
              <a:ext uri="{FF2B5EF4-FFF2-40B4-BE49-F238E27FC236}">
                <a16:creationId xmlns:a16="http://schemas.microsoft.com/office/drawing/2014/main" id="{33D93EA8-F9CF-23AB-7855-D7AEF0675B17}"/>
              </a:ext>
            </a:extLst>
          </p:cNvPr>
          <p:cNvSpPr txBox="1"/>
          <p:nvPr/>
        </p:nvSpPr>
        <p:spPr>
          <a:xfrm>
            <a:off x="6288623" y="1180957"/>
            <a:ext cx="17634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chemeClr val="lt1"/>
                </a:solidFill>
                <a:latin typeface="Calibri"/>
                <a:ea typeface="Calibri"/>
                <a:cs typeface="Calibri"/>
                <a:sym typeface="Calibri"/>
              </a:rPr>
              <a:t>Ethiopia (2)</a:t>
            </a:r>
            <a:endParaRPr sz="1400" b="0" i="0" u="none" strike="noStrike" cap="none" dirty="0">
              <a:solidFill>
                <a:srgbClr val="000000"/>
              </a:solidFill>
              <a:latin typeface="Arial"/>
              <a:ea typeface="Arial"/>
              <a:cs typeface="Arial"/>
              <a:sym typeface="Arial"/>
            </a:endParaRPr>
          </a:p>
        </p:txBody>
      </p:sp>
      <p:sp>
        <p:nvSpPr>
          <p:cNvPr id="487" name="Google Shape;487;p9">
            <a:extLst>
              <a:ext uri="{FF2B5EF4-FFF2-40B4-BE49-F238E27FC236}">
                <a16:creationId xmlns:a16="http://schemas.microsoft.com/office/drawing/2014/main" id="{73701432-F1BA-9CED-2710-404380DE9B60}"/>
              </a:ext>
            </a:extLst>
          </p:cNvPr>
          <p:cNvSpPr txBox="1"/>
          <p:nvPr/>
        </p:nvSpPr>
        <p:spPr>
          <a:xfrm>
            <a:off x="1524000" y="3625924"/>
            <a:ext cx="1597223"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chemeClr val="lt1"/>
                </a:solidFill>
                <a:latin typeface="Calibri"/>
                <a:ea typeface="Calibri"/>
                <a:cs typeface="Calibri"/>
                <a:sym typeface="Calibri"/>
              </a:rPr>
              <a:t>Uganda (1)</a:t>
            </a:r>
            <a:endParaRPr sz="1400" b="0" i="0" u="none" strike="noStrike" cap="none" dirty="0">
              <a:solidFill>
                <a:srgbClr val="000000"/>
              </a:solidFill>
              <a:latin typeface="Arial"/>
              <a:ea typeface="Arial"/>
              <a:cs typeface="Arial"/>
              <a:sym typeface="Arial"/>
            </a:endParaRPr>
          </a:p>
        </p:txBody>
      </p:sp>
      <p:sp>
        <p:nvSpPr>
          <p:cNvPr id="488" name="Google Shape;488;p9">
            <a:extLst>
              <a:ext uri="{FF2B5EF4-FFF2-40B4-BE49-F238E27FC236}">
                <a16:creationId xmlns:a16="http://schemas.microsoft.com/office/drawing/2014/main" id="{7F392F62-6D66-F817-3D26-33BBDFDEE8C5}"/>
              </a:ext>
            </a:extLst>
          </p:cNvPr>
          <p:cNvSpPr txBox="1"/>
          <p:nvPr/>
        </p:nvSpPr>
        <p:spPr>
          <a:xfrm>
            <a:off x="6407716" y="3446817"/>
            <a:ext cx="17634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chemeClr val="lt1"/>
                </a:solidFill>
                <a:latin typeface="Calibri"/>
                <a:ea typeface="Calibri"/>
                <a:cs typeface="Calibri"/>
                <a:sym typeface="Calibri"/>
              </a:rPr>
              <a:t>Kenya (1)</a:t>
            </a:r>
            <a:endParaRPr sz="1400" b="0" i="0" u="none" strike="noStrike" cap="none" dirty="0">
              <a:solidFill>
                <a:srgbClr val="000000"/>
              </a:solidFill>
              <a:latin typeface="Arial"/>
              <a:ea typeface="Arial"/>
              <a:cs typeface="Arial"/>
              <a:sym typeface="Arial"/>
            </a:endParaRPr>
          </a:p>
        </p:txBody>
      </p:sp>
      <p:sp>
        <p:nvSpPr>
          <p:cNvPr id="489" name="Google Shape;489;p9">
            <a:extLst>
              <a:ext uri="{FF2B5EF4-FFF2-40B4-BE49-F238E27FC236}">
                <a16:creationId xmlns:a16="http://schemas.microsoft.com/office/drawing/2014/main" id="{23006175-8D8B-04DE-5266-D6FE052E0A3E}"/>
              </a:ext>
            </a:extLst>
          </p:cNvPr>
          <p:cNvSpPr/>
          <p:nvPr/>
        </p:nvSpPr>
        <p:spPr>
          <a:xfrm>
            <a:off x="871837" y="1764068"/>
            <a:ext cx="1763486" cy="4572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4349" y="95357"/>
                </a:moveTo>
                <a:lnTo>
                  <a:pt x="173616" y="315001"/>
                </a:lnTo>
              </a:path>
            </a:pathLst>
          </a:custGeom>
          <a:solidFill>
            <a:schemeClr val="lt1"/>
          </a:solidFill>
          <a:ln w="12700" cap="flat" cmpd="sng">
            <a:solidFill>
              <a:srgbClr val="0858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0" name="Google Shape;490;p9">
            <a:extLst>
              <a:ext uri="{FF2B5EF4-FFF2-40B4-BE49-F238E27FC236}">
                <a16:creationId xmlns:a16="http://schemas.microsoft.com/office/drawing/2014/main" id="{07F5AD45-4DF6-5C97-A5DE-B93B42C4418B}"/>
              </a:ext>
            </a:extLst>
          </p:cNvPr>
          <p:cNvSpPr/>
          <p:nvPr/>
        </p:nvSpPr>
        <p:spPr>
          <a:xfrm>
            <a:off x="750076" y="4653761"/>
            <a:ext cx="1597223" cy="430887"/>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1626" y="26785"/>
                </a:moveTo>
                <a:lnTo>
                  <a:pt x="197396" y="-62405"/>
                </a:lnTo>
              </a:path>
            </a:pathLst>
          </a:custGeom>
          <a:solidFill>
            <a:schemeClr val="lt1"/>
          </a:solidFill>
          <a:ln w="12700" cap="flat" cmpd="sng">
            <a:solidFill>
              <a:srgbClr val="0858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1" name="Google Shape;491;p9">
            <a:extLst>
              <a:ext uri="{FF2B5EF4-FFF2-40B4-BE49-F238E27FC236}">
                <a16:creationId xmlns:a16="http://schemas.microsoft.com/office/drawing/2014/main" id="{30F45598-1E1F-F333-6C30-BC3BABAB440E}"/>
              </a:ext>
            </a:extLst>
          </p:cNvPr>
          <p:cNvSpPr/>
          <p:nvPr/>
        </p:nvSpPr>
        <p:spPr>
          <a:xfrm>
            <a:off x="1279458" y="5813229"/>
            <a:ext cx="1579853" cy="430887"/>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7116" y="5357"/>
                </a:moveTo>
                <a:lnTo>
                  <a:pt x="161797" y="-316308"/>
                </a:lnTo>
              </a:path>
            </a:pathLst>
          </a:custGeom>
          <a:solidFill>
            <a:srgbClr val="4B6882"/>
          </a:solidFill>
          <a:ln w="12700" cap="flat" cmpd="sng">
            <a:solidFill>
              <a:srgbClr val="0858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92" name="Google Shape;492;p9">
            <a:extLst>
              <a:ext uri="{FF2B5EF4-FFF2-40B4-BE49-F238E27FC236}">
                <a16:creationId xmlns:a16="http://schemas.microsoft.com/office/drawing/2014/main" id="{B410B05D-4C66-020A-5F10-720711BBCCFD}"/>
              </a:ext>
            </a:extLst>
          </p:cNvPr>
          <p:cNvSpPr txBox="1"/>
          <p:nvPr/>
        </p:nvSpPr>
        <p:spPr>
          <a:xfrm>
            <a:off x="952753" y="1796781"/>
            <a:ext cx="17634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South Sudan</a:t>
            </a:r>
            <a:endParaRPr sz="1400" b="0" i="0" u="none" strike="noStrike" cap="none">
              <a:solidFill>
                <a:srgbClr val="000000"/>
              </a:solidFill>
              <a:latin typeface="Arial"/>
              <a:ea typeface="Arial"/>
              <a:cs typeface="Arial"/>
              <a:sym typeface="Arial"/>
            </a:endParaRPr>
          </a:p>
        </p:txBody>
      </p:sp>
      <p:sp>
        <p:nvSpPr>
          <p:cNvPr id="493" name="Google Shape;493;p9">
            <a:extLst>
              <a:ext uri="{FF2B5EF4-FFF2-40B4-BE49-F238E27FC236}">
                <a16:creationId xmlns:a16="http://schemas.microsoft.com/office/drawing/2014/main" id="{B6A7BB9C-00CA-27D8-4226-02B786270D42}"/>
              </a:ext>
            </a:extLst>
          </p:cNvPr>
          <p:cNvSpPr txBox="1"/>
          <p:nvPr/>
        </p:nvSpPr>
        <p:spPr>
          <a:xfrm>
            <a:off x="952753" y="4623402"/>
            <a:ext cx="17634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Calibri"/>
                <a:ea typeface="Calibri"/>
                <a:cs typeface="Calibri"/>
                <a:sym typeface="Calibri"/>
              </a:rPr>
              <a:t>Rwanda</a:t>
            </a:r>
            <a:endParaRPr sz="1400" b="0" i="0" u="none" strike="noStrike" cap="none" dirty="0">
              <a:solidFill>
                <a:srgbClr val="000000"/>
              </a:solidFill>
              <a:latin typeface="Arial"/>
              <a:ea typeface="Arial"/>
              <a:cs typeface="Arial"/>
              <a:sym typeface="Arial"/>
            </a:endParaRPr>
          </a:p>
        </p:txBody>
      </p:sp>
      <p:sp>
        <p:nvSpPr>
          <p:cNvPr id="494" name="Google Shape;494;p9">
            <a:extLst>
              <a:ext uri="{FF2B5EF4-FFF2-40B4-BE49-F238E27FC236}">
                <a16:creationId xmlns:a16="http://schemas.microsoft.com/office/drawing/2014/main" id="{1DCC2C0D-1170-4361-72E0-E6360DAE5A14}"/>
              </a:ext>
            </a:extLst>
          </p:cNvPr>
          <p:cNvSpPr txBox="1"/>
          <p:nvPr/>
        </p:nvSpPr>
        <p:spPr>
          <a:xfrm>
            <a:off x="1345359" y="5825438"/>
            <a:ext cx="17634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chemeClr val="bg1"/>
                </a:solidFill>
                <a:latin typeface="Calibri"/>
                <a:ea typeface="Calibri"/>
                <a:cs typeface="Calibri"/>
                <a:sym typeface="Calibri"/>
              </a:rPr>
              <a:t>Burundi (1)</a:t>
            </a:r>
            <a:endParaRPr sz="1400" b="0" i="0" u="none" strike="noStrike" cap="none" dirty="0">
              <a:solidFill>
                <a:schemeClr val="bg1"/>
              </a:solidFill>
              <a:latin typeface="Arial"/>
              <a:ea typeface="Arial"/>
              <a:cs typeface="Arial"/>
              <a:sym typeface="Arial"/>
            </a:endParaRPr>
          </a:p>
        </p:txBody>
      </p:sp>
      <p:sp>
        <p:nvSpPr>
          <p:cNvPr id="495" name="Google Shape;495;p9">
            <a:extLst>
              <a:ext uri="{FF2B5EF4-FFF2-40B4-BE49-F238E27FC236}">
                <a16:creationId xmlns:a16="http://schemas.microsoft.com/office/drawing/2014/main" id="{5DD23DD5-8592-A303-D9AD-CDE6FF83278E}"/>
              </a:ext>
            </a:extLst>
          </p:cNvPr>
          <p:cNvSpPr txBox="1"/>
          <p:nvPr/>
        </p:nvSpPr>
        <p:spPr>
          <a:xfrm>
            <a:off x="5526407" y="5431384"/>
            <a:ext cx="2122715" cy="369332"/>
          </a:xfrm>
          <a:prstGeom prst="rect">
            <a:avLst/>
          </a:prstGeom>
          <a:solidFill>
            <a:srgbClr val="4B688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alibri"/>
                <a:ea typeface="Calibri"/>
                <a:cs typeface="Calibri"/>
                <a:sym typeface="Calibri"/>
              </a:rPr>
              <a:t>Responses to date</a:t>
            </a:r>
            <a:endParaRPr sz="1400" b="0" i="0" u="none" strike="noStrike" cap="none" dirty="0">
              <a:solidFill>
                <a:srgbClr val="000000"/>
              </a:solidFill>
              <a:latin typeface="Arial"/>
              <a:ea typeface="Arial"/>
              <a:cs typeface="Arial"/>
              <a:sym typeface="Arial"/>
            </a:endParaRPr>
          </a:p>
        </p:txBody>
      </p:sp>
      <p:sp>
        <p:nvSpPr>
          <p:cNvPr id="496" name="Google Shape;496;p9">
            <a:extLst>
              <a:ext uri="{FF2B5EF4-FFF2-40B4-BE49-F238E27FC236}">
                <a16:creationId xmlns:a16="http://schemas.microsoft.com/office/drawing/2014/main" id="{FD9ED59C-4CD2-575E-2540-3F7732F62488}"/>
              </a:ext>
            </a:extLst>
          </p:cNvPr>
          <p:cNvSpPr txBox="1"/>
          <p:nvPr/>
        </p:nvSpPr>
        <p:spPr>
          <a:xfrm>
            <a:off x="5526407" y="5844650"/>
            <a:ext cx="2122715" cy="646290"/>
          </a:xfrm>
          <a:prstGeom prst="rect">
            <a:avLst/>
          </a:prstGeom>
          <a:solidFill>
            <a:schemeClr val="lt1"/>
          </a:solidFill>
          <a:ln w="9525" cap="flat" cmpd="sng">
            <a:solidFill>
              <a:srgbClr val="4B688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4B6882"/>
                </a:solidFill>
                <a:latin typeface="Calibri"/>
                <a:ea typeface="Calibri"/>
                <a:cs typeface="Calibri"/>
                <a:sym typeface="Calibri"/>
              </a:rPr>
              <a:t>Future conversations</a:t>
            </a:r>
            <a:endParaRPr sz="1400" b="0" i="0" u="none" strike="noStrike" cap="none" dirty="0">
              <a:solidFill>
                <a:srgbClr val="000000"/>
              </a:solidFill>
              <a:latin typeface="Arial"/>
              <a:ea typeface="Arial"/>
              <a:cs typeface="Arial"/>
              <a:sym typeface="Arial"/>
            </a:endParaRPr>
          </a:p>
        </p:txBody>
      </p:sp>
      <p:sp>
        <p:nvSpPr>
          <p:cNvPr id="497" name="Google Shape;497;p9">
            <a:extLst>
              <a:ext uri="{FF2B5EF4-FFF2-40B4-BE49-F238E27FC236}">
                <a16:creationId xmlns:a16="http://schemas.microsoft.com/office/drawing/2014/main" id="{0C27CB37-A08D-655A-2821-9AAEEBB7AA6C}"/>
              </a:ext>
            </a:extLst>
          </p:cNvPr>
          <p:cNvSpPr txBox="1"/>
          <p:nvPr/>
        </p:nvSpPr>
        <p:spPr>
          <a:xfrm>
            <a:off x="7898656" y="815742"/>
            <a:ext cx="4224600" cy="55707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2F4524"/>
                </a:solidFill>
                <a:latin typeface="+mj-lt"/>
                <a:ea typeface="Calibri"/>
                <a:cs typeface="Calibri"/>
                <a:sym typeface="Calibri"/>
              </a:rPr>
              <a:t>Adaptation through the interview processes due to challenges:</a:t>
            </a:r>
            <a:endParaRPr sz="1400" b="0" i="0" u="none" strike="noStrike" cap="none" dirty="0">
              <a:solidFill>
                <a:srgbClr val="2F4524"/>
              </a:solidFill>
              <a:latin typeface="+mj-lt"/>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2F4524"/>
              </a:solidFill>
              <a:latin typeface="+mj-lt"/>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Arial"/>
              <a:buChar char="•"/>
            </a:pPr>
            <a:r>
              <a:rPr lang="en-US" sz="2000" b="0" i="0" u="none" strike="noStrike" cap="none" dirty="0">
                <a:solidFill>
                  <a:srgbClr val="2F4524"/>
                </a:solidFill>
                <a:latin typeface="+mj-lt"/>
                <a:ea typeface="Calibri"/>
                <a:cs typeface="Calibri"/>
                <a:sym typeface="Calibri"/>
              </a:rPr>
              <a:t>Need to change the interview type to an open-question online survey (connectivity issues)</a:t>
            </a:r>
            <a:endParaRPr sz="1400" b="0" i="0" u="none" strike="noStrike" cap="none" dirty="0">
              <a:solidFill>
                <a:srgbClr val="2F4524"/>
              </a:solidFill>
              <a:latin typeface="+mj-lt"/>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2F4524"/>
              </a:solidFill>
              <a:latin typeface="+mj-lt"/>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Arial"/>
              <a:buChar char="•"/>
            </a:pPr>
            <a:r>
              <a:rPr lang="en-US" sz="2000" b="0" i="0" u="none" strike="noStrike" cap="none" dirty="0">
                <a:solidFill>
                  <a:srgbClr val="2F4524"/>
                </a:solidFill>
                <a:latin typeface="+mj-lt"/>
                <a:ea typeface="Calibri"/>
                <a:cs typeface="Calibri"/>
                <a:sym typeface="Calibri"/>
              </a:rPr>
              <a:t>Need to add other languages</a:t>
            </a:r>
            <a:endParaRPr sz="1400" b="0" i="0" u="none" strike="noStrike" cap="none" dirty="0">
              <a:solidFill>
                <a:srgbClr val="2F4524"/>
              </a:solidFill>
              <a:latin typeface="+mj-lt"/>
              <a:ea typeface="Arial"/>
              <a:cs typeface="Arial"/>
              <a:sym typeface="Arial"/>
            </a:endParaRPr>
          </a:p>
          <a:p>
            <a:pPr marL="285750" marR="0" lvl="0" indent="-158750" algn="l" rtl="0">
              <a:lnSpc>
                <a:spcPct val="100000"/>
              </a:lnSpc>
              <a:spcBef>
                <a:spcPts val="0"/>
              </a:spcBef>
              <a:spcAft>
                <a:spcPts val="0"/>
              </a:spcAft>
              <a:buClr>
                <a:schemeClr val="dk1"/>
              </a:buClr>
              <a:buSzPts val="2000"/>
              <a:buFont typeface="Arial"/>
              <a:buNone/>
            </a:pPr>
            <a:endParaRPr sz="2000" b="0" i="0" u="none" strike="noStrike" cap="none" dirty="0">
              <a:solidFill>
                <a:srgbClr val="2F4524"/>
              </a:solidFill>
              <a:latin typeface="+mj-lt"/>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Arial"/>
              <a:buChar char="•"/>
            </a:pPr>
            <a:r>
              <a:rPr lang="en-US" sz="2000" b="0" i="0" u="none" strike="noStrike" cap="none" dirty="0">
                <a:solidFill>
                  <a:srgbClr val="2F4524"/>
                </a:solidFill>
                <a:latin typeface="+mj-lt"/>
                <a:ea typeface="Calibri"/>
                <a:cs typeface="Calibri"/>
                <a:sym typeface="Calibri"/>
              </a:rPr>
              <a:t>Need to explore other communication channels aside from e-mail</a:t>
            </a:r>
            <a:endParaRPr sz="1400" b="0" i="0" u="none" strike="noStrike" cap="none" dirty="0">
              <a:solidFill>
                <a:srgbClr val="2F4524"/>
              </a:solidFill>
              <a:latin typeface="+mj-lt"/>
              <a:ea typeface="Arial"/>
              <a:cs typeface="Arial"/>
              <a:sym typeface="Arial"/>
            </a:endParaRPr>
          </a:p>
          <a:p>
            <a:pPr marL="285750" marR="0" lvl="0" indent="-158750" algn="l" rtl="0">
              <a:lnSpc>
                <a:spcPct val="100000"/>
              </a:lnSpc>
              <a:spcBef>
                <a:spcPts val="0"/>
              </a:spcBef>
              <a:spcAft>
                <a:spcPts val="0"/>
              </a:spcAft>
              <a:buClr>
                <a:schemeClr val="dk1"/>
              </a:buClr>
              <a:buSzPts val="2000"/>
              <a:buFont typeface="Arial"/>
              <a:buNone/>
            </a:pPr>
            <a:endParaRPr sz="2000" b="0" i="0" u="none" strike="noStrike" cap="none" dirty="0">
              <a:solidFill>
                <a:srgbClr val="2F4524"/>
              </a:solidFill>
              <a:latin typeface="+mj-lt"/>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Arial"/>
              <a:buChar char="•"/>
            </a:pPr>
            <a:r>
              <a:rPr lang="en-US" sz="3200" b="1" i="0" u="none" strike="noStrike" cap="none" dirty="0">
                <a:solidFill>
                  <a:srgbClr val="2F4524"/>
                </a:solidFill>
                <a:latin typeface="+mj-lt"/>
                <a:ea typeface="Calibri"/>
                <a:cs typeface="Calibri"/>
                <a:sym typeface="Calibri"/>
              </a:rPr>
              <a:t>Build Trust, Trust, Trust!...</a:t>
            </a:r>
            <a:endParaRPr sz="2000" b="0" i="0" u="none" strike="noStrike" cap="none" dirty="0">
              <a:solidFill>
                <a:srgbClr val="2F4524"/>
              </a:solidFill>
              <a:latin typeface="+mj-lt"/>
              <a:ea typeface="Arial"/>
              <a:cs typeface="Arial"/>
              <a:sym typeface="Arial"/>
            </a:endParaRPr>
          </a:p>
        </p:txBody>
      </p:sp>
      <p:sp>
        <p:nvSpPr>
          <p:cNvPr id="4" name="Line Callout 1 3">
            <a:extLst>
              <a:ext uri="{FF2B5EF4-FFF2-40B4-BE49-F238E27FC236}">
                <a16:creationId xmlns:a16="http://schemas.microsoft.com/office/drawing/2014/main" id="{13327E97-D77D-4F06-4206-ACDF65C5ACEE}"/>
              </a:ext>
            </a:extLst>
          </p:cNvPr>
          <p:cNvSpPr/>
          <p:nvPr/>
        </p:nvSpPr>
        <p:spPr>
          <a:xfrm>
            <a:off x="3774005" y="6288341"/>
            <a:ext cx="1444264" cy="470816"/>
          </a:xfrm>
          <a:prstGeom prst="borderCallout1">
            <a:avLst>
              <a:gd name="adj1" fmla="val -18243"/>
              <a:gd name="adj2" fmla="val 39035"/>
              <a:gd name="adj3" fmla="val -317550"/>
              <a:gd name="adj4" fmla="val 33154"/>
            </a:avLst>
          </a:prstGeom>
          <a:solidFill>
            <a:schemeClr val="bg1"/>
          </a:solidFill>
          <a:ln w="6350">
            <a:solidFill>
              <a:srgbClr val="4B6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Tanzania</a:t>
            </a:r>
          </a:p>
        </p:txBody>
      </p:sp>
    </p:spTree>
    <p:extLst>
      <p:ext uri="{BB962C8B-B14F-4D97-AF65-F5344CB8AC3E}">
        <p14:creationId xmlns:p14="http://schemas.microsoft.com/office/powerpoint/2010/main" val="3545296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11"/>
          <p:cNvPicPr preferRelativeResize="0"/>
          <p:nvPr/>
        </p:nvPicPr>
        <p:blipFill rotWithShape="1">
          <a:blip r:embed="rId3">
            <a:alphaModFix/>
          </a:blip>
          <a:srcRect l="28629" t="25466" r="14911" b="27345"/>
          <a:stretch/>
        </p:blipFill>
        <p:spPr>
          <a:xfrm>
            <a:off x="441006" y="705243"/>
            <a:ext cx="11739355" cy="6132189"/>
          </a:xfrm>
          <a:prstGeom prst="rect">
            <a:avLst/>
          </a:prstGeom>
          <a:noFill/>
          <a:ln>
            <a:noFill/>
          </a:ln>
        </p:spPr>
      </p:pic>
      <p:sp>
        <p:nvSpPr>
          <p:cNvPr id="518" name="Google Shape;518;p11"/>
          <p:cNvSpPr/>
          <p:nvPr/>
        </p:nvSpPr>
        <p:spPr>
          <a:xfrm>
            <a:off x="1524000" y="2"/>
            <a:ext cx="9144000" cy="56641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9" name="Google Shape;519;p11"/>
          <p:cNvSpPr txBox="1">
            <a:spLocks noGrp="1"/>
          </p:cNvSpPr>
          <p:nvPr>
            <p:ph type="title"/>
          </p:nvPr>
        </p:nvSpPr>
        <p:spPr>
          <a:xfrm>
            <a:off x="497226" y="138830"/>
            <a:ext cx="11197548" cy="566414"/>
          </a:xfrm>
          <a:prstGeom prst="rect">
            <a:avLst/>
          </a:prstGeom>
          <a:noFill/>
          <a:ln>
            <a:noFill/>
          </a:ln>
        </p:spPr>
        <p:txBody>
          <a:bodyPr spcFirstLastPara="1" wrap="square" lIns="68550" tIns="34275" rIns="68550" bIns="34275" anchor="ctr" anchorCtr="0">
            <a:noAutofit/>
          </a:bodyPr>
          <a:lstStyle/>
          <a:p>
            <a:pPr marL="0" lvl="0" indent="0" algn="l" rtl="0">
              <a:lnSpc>
                <a:spcPct val="100000"/>
              </a:lnSpc>
              <a:spcBef>
                <a:spcPts val="0"/>
              </a:spcBef>
              <a:spcAft>
                <a:spcPts val="0"/>
              </a:spcAft>
              <a:buSzPts val="2471"/>
              <a:buNone/>
            </a:pPr>
            <a:r>
              <a:rPr lang="en-US" sz="4000" b="0" dirty="0">
                <a:solidFill>
                  <a:srgbClr val="2F4524"/>
                </a:solidFill>
                <a:latin typeface="Sagona ExtraLight" panose="02020303050505020204" pitchFamily="18" charset="0"/>
                <a:ea typeface="Arial"/>
                <a:cs typeface="Arial"/>
                <a:sym typeface="Arial"/>
              </a:rPr>
              <a:t>Risk Communication and Challenges</a:t>
            </a:r>
            <a:endParaRPr sz="2000" b="0" dirty="0">
              <a:latin typeface="Sagona ExtraLight" panose="02020303050505020204" pitchFamily="18" charset="0"/>
              <a:ea typeface="Arial"/>
              <a:cs typeface="Arial"/>
              <a:sym typeface="Arial"/>
            </a:endParaRPr>
          </a:p>
        </p:txBody>
      </p:sp>
      <p:sp>
        <p:nvSpPr>
          <p:cNvPr id="521" name="Google Shape;521;p11"/>
          <p:cNvSpPr txBox="1"/>
          <p:nvPr/>
        </p:nvSpPr>
        <p:spPr>
          <a:xfrm>
            <a:off x="7037608" y="779082"/>
            <a:ext cx="4981387" cy="5940088"/>
          </a:xfrm>
          <a:prstGeom prst="rect">
            <a:avLst/>
          </a:prstGeom>
          <a:solidFill>
            <a:schemeClr val="lt1">
              <a:alpha val="78823"/>
            </a:schemeClr>
          </a:solidFill>
          <a:ln w="34925" cap="flat" cmpd="sng">
            <a:solidFill>
              <a:srgbClr val="2F4524"/>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Arial"/>
              <a:buChar char="•"/>
            </a:pPr>
            <a:r>
              <a:rPr lang="en-US" sz="2000" b="1">
                <a:solidFill>
                  <a:srgbClr val="2F4524"/>
                </a:solidFill>
                <a:latin typeface="+mj-lt"/>
                <a:ea typeface="Calibri"/>
                <a:cs typeface="Calibri"/>
                <a:sym typeface="Calibri"/>
              </a:rPr>
              <a:t>Use of impact-based warnings</a:t>
            </a:r>
            <a:endParaRPr>
              <a:solidFill>
                <a:srgbClr val="2F4524"/>
              </a:solidFill>
              <a:latin typeface="+mj-lt"/>
            </a:endParaRPr>
          </a:p>
          <a:p>
            <a:pPr marL="285750" marR="0" lvl="0" indent="-285750" algn="l" rtl="0">
              <a:spcBef>
                <a:spcPts val="0"/>
              </a:spcBef>
              <a:spcAft>
                <a:spcPts val="0"/>
              </a:spcAft>
              <a:buClr>
                <a:schemeClr val="dk1"/>
              </a:buClr>
              <a:buSzPts val="2000"/>
              <a:buFont typeface="Arial"/>
              <a:buChar char="•"/>
            </a:pPr>
            <a:r>
              <a:rPr lang="en-US" sz="2000">
                <a:solidFill>
                  <a:srgbClr val="2F4524"/>
                </a:solidFill>
                <a:latin typeface="+mj-lt"/>
                <a:ea typeface="Calibri"/>
                <a:cs typeface="Calibri"/>
                <a:sym typeface="Calibri"/>
              </a:rPr>
              <a:t>Forecasters </a:t>
            </a:r>
            <a:r>
              <a:rPr lang="en-US" sz="2000" b="1">
                <a:solidFill>
                  <a:srgbClr val="2F4524"/>
                </a:solidFill>
                <a:latin typeface="+mj-lt"/>
                <a:ea typeface="Calibri"/>
                <a:cs typeface="Calibri"/>
                <a:sym typeface="Calibri"/>
              </a:rPr>
              <a:t>work in shifts</a:t>
            </a:r>
            <a:endParaRPr>
              <a:solidFill>
                <a:srgbClr val="2F4524"/>
              </a:solidFill>
              <a:latin typeface="+mj-lt"/>
            </a:endParaRPr>
          </a:p>
          <a:p>
            <a:pPr marL="0" marR="0" lvl="0" indent="0" algn="l" rtl="0">
              <a:spcBef>
                <a:spcPts val="0"/>
              </a:spcBef>
              <a:spcAft>
                <a:spcPts val="0"/>
              </a:spcAft>
              <a:buNone/>
            </a:pPr>
            <a:endParaRPr sz="2000" b="1">
              <a:solidFill>
                <a:srgbClr val="2F4524"/>
              </a:solidFill>
              <a:latin typeface="+mj-lt"/>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en-US" sz="2000">
                <a:solidFill>
                  <a:srgbClr val="2F4524"/>
                </a:solidFill>
                <a:latin typeface="+mj-lt"/>
                <a:ea typeface="Calibri"/>
                <a:cs typeface="Calibri"/>
                <a:sym typeface="Calibri"/>
              </a:rPr>
              <a:t>The </a:t>
            </a:r>
            <a:r>
              <a:rPr lang="en-US" sz="2000" b="1">
                <a:solidFill>
                  <a:srgbClr val="2F4524"/>
                </a:solidFill>
                <a:latin typeface="+mj-lt"/>
                <a:ea typeface="Calibri"/>
                <a:cs typeface="Calibri"/>
                <a:sym typeface="Calibri"/>
              </a:rPr>
              <a:t>forecast is also tailored for different stakeholder sectors </a:t>
            </a:r>
            <a:r>
              <a:rPr lang="en-US" sz="2000">
                <a:solidFill>
                  <a:srgbClr val="2F4524"/>
                </a:solidFill>
                <a:latin typeface="+mj-lt"/>
                <a:ea typeface="Calibri"/>
                <a:cs typeface="Calibri"/>
                <a:sym typeface="Calibri"/>
              </a:rPr>
              <a:t>and Kenya </a:t>
            </a:r>
            <a:r>
              <a:rPr lang="en-US" sz="2000" b="1">
                <a:solidFill>
                  <a:srgbClr val="2F4524"/>
                </a:solidFill>
                <a:latin typeface="+mj-lt"/>
                <a:ea typeface="Calibri"/>
                <a:cs typeface="Calibri"/>
                <a:sym typeface="Calibri"/>
              </a:rPr>
              <a:t>regions</a:t>
            </a:r>
            <a:endParaRPr>
              <a:solidFill>
                <a:srgbClr val="2F4524"/>
              </a:solidFill>
              <a:latin typeface="+mj-lt"/>
            </a:endParaRPr>
          </a:p>
          <a:p>
            <a:pPr marL="0" marR="0" lvl="0" indent="0" algn="l" rtl="0">
              <a:spcBef>
                <a:spcPts val="0"/>
              </a:spcBef>
              <a:spcAft>
                <a:spcPts val="0"/>
              </a:spcAft>
              <a:buNone/>
            </a:pPr>
            <a:endParaRPr sz="2000">
              <a:solidFill>
                <a:srgbClr val="2F4524"/>
              </a:solidFill>
              <a:latin typeface="+mj-lt"/>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en-US" sz="2000">
                <a:solidFill>
                  <a:srgbClr val="2F4524"/>
                </a:solidFill>
                <a:latin typeface="+mj-lt"/>
                <a:ea typeface="Calibri"/>
                <a:cs typeface="Calibri"/>
                <a:sym typeface="Calibri"/>
              </a:rPr>
              <a:t>Main communication channels: </a:t>
            </a:r>
            <a:r>
              <a:rPr lang="en-US" sz="2000" b="1" i="1">
                <a:solidFill>
                  <a:srgbClr val="2F4524"/>
                </a:solidFill>
                <a:latin typeface="+mj-lt"/>
                <a:ea typeface="Calibri"/>
                <a:cs typeface="Calibri"/>
                <a:sym typeface="Calibri"/>
              </a:rPr>
              <a:t>WhatsApp</a:t>
            </a:r>
            <a:r>
              <a:rPr lang="en-US" sz="2000" b="1">
                <a:solidFill>
                  <a:srgbClr val="2F4524"/>
                </a:solidFill>
                <a:latin typeface="+mj-lt"/>
                <a:ea typeface="Calibri"/>
                <a:cs typeface="Calibri"/>
                <a:sym typeface="Calibri"/>
              </a:rPr>
              <a:t>, Radio </a:t>
            </a:r>
            <a:r>
              <a:rPr lang="en-US" sz="2000">
                <a:solidFill>
                  <a:srgbClr val="2F4524"/>
                </a:solidFill>
                <a:latin typeface="+mj-lt"/>
                <a:ea typeface="Calibri"/>
                <a:cs typeface="Calibri"/>
                <a:sym typeface="Calibri"/>
              </a:rPr>
              <a:t>(especially for seasonal forecasts), </a:t>
            </a:r>
            <a:r>
              <a:rPr lang="en-US" sz="2000" b="1">
                <a:solidFill>
                  <a:srgbClr val="2F4524"/>
                </a:solidFill>
                <a:latin typeface="+mj-lt"/>
                <a:ea typeface="Calibri"/>
                <a:cs typeface="Calibri"/>
                <a:sym typeface="Calibri"/>
              </a:rPr>
              <a:t>Social Media</a:t>
            </a:r>
            <a:r>
              <a:rPr lang="en-US" sz="2000">
                <a:solidFill>
                  <a:srgbClr val="2F4524"/>
                </a:solidFill>
                <a:latin typeface="+mj-lt"/>
                <a:ea typeface="Calibri"/>
                <a:cs typeface="Calibri"/>
                <a:sym typeface="Calibri"/>
              </a:rPr>
              <a:t>, Mailing lists, TV, and local newspapers.</a:t>
            </a:r>
            <a:endParaRPr>
              <a:solidFill>
                <a:srgbClr val="2F4524"/>
              </a:solidFill>
              <a:latin typeface="+mj-lt"/>
            </a:endParaRPr>
          </a:p>
          <a:p>
            <a:pPr marL="0" marR="0" lvl="0" indent="0" algn="l" rtl="0">
              <a:spcBef>
                <a:spcPts val="0"/>
              </a:spcBef>
              <a:spcAft>
                <a:spcPts val="0"/>
              </a:spcAft>
              <a:buNone/>
            </a:pPr>
            <a:endParaRPr sz="2000">
              <a:solidFill>
                <a:srgbClr val="2F4524"/>
              </a:solidFill>
              <a:latin typeface="+mj-lt"/>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en-US" sz="2000">
                <a:solidFill>
                  <a:srgbClr val="2F4524"/>
                </a:solidFill>
                <a:latin typeface="+mj-lt"/>
                <a:ea typeface="Calibri"/>
                <a:cs typeface="Calibri"/>
                <a:sym typeface="Calibri"/>
              </a:rPr>
              <a:t>Official languages: Swahili and English, </a:t>
            </a:r>
            <a:r>
              <a:rPr lang="en-US" sz="2000" b="1">
                <a:solidFill>
                  <a:srgbClr val="2F4524"/>
                </a:solidFill>
                <a:latin typeface="+mj-lt"/>
                <a:ea typeface="Calibri"/>
                <a:cs typeface="Calibri"/>
                <a:sym typeface="Calibri"/>
              </a:rPr>
              <a:t>but more than 68 languages </a:t>
            </a:r>
            <a:r>
              <a:rPr lang="en-US" sz="2000">
                <a:solidFill>
                  <a:srgbClr val="2F4524"/>
                </a:solidFill>
                <a:latin typeface="+mj-lt"/>
                <a:ea typeface="Calibri"/>
                <a:cs typeface="Calibri"/>
                <a:sym typeface="Calibri"/>
              </a:rPr>
              <a:t>are spoken in Kenya. </a:t>
            </a:r>
            <a:endParaRPr>
              <a:solidFill>
                <a:srgbClr val="2F4524"/>
              </a:solidFill>
              <a:latin typeface="+mj-lt"/>
            </a:endParaRPr>
          </a:p>
          <a:p>
            <a:pPr marL="0" marR="0" lvl="0" indent="0" algn="l" rtl="0">
              <a:spcBef>
                <a:spcPts val="0"/>
              </a:spcBef>
              <a:spcAft>
                <a:spcPts val="0"/>
              </a:spcAft>
              <a:buNone/>
            </a:pPr>
            <a:endParaRPr sz="2000">
              <a:solidFill>
                <a:srgbClr val="2F4524"/>
              </a:solidFill>
              <a:latin typeface="+mj-lt"/>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en-US" sz="2000" b="1">
                <a:solidFill>
                  <a:srgbClr val="2F4524"/>
                </a:solidFill>
                <a:latin typeface="+mj-lt"/>
                <a:ea typeface="Calibri"/>
                <a:cs typeface="Calibri"/>
                <a:sym typeface="Calibri"/>
              </a:rPr>
              <a:t>The Red Cross helps disseminate the official forecast </a:t>
            </a:r>
            <a:r>
              <a:rPr lang="en-US" sz="2000">
                <a:solidFill>
                  <a:srgbClr val="2F4524"/>
                </a:solidFill>
                <a:latin typeface="+mj-lt"/>
                <a:ea typeface="Calibri"/>
                <a:cs typeface="Calibri"/>
                <a:sym typeface="Calibri"/>
              </a:rPr>
              <a:t>to the county directors (regional offices), who will communicate it through local stations and languages.</a:t>
            </a:r>
            <a:endParaRPr>
              <a:solidFill>
                <a:srgbClr val="2F4524"/>
              </a:solidFill>
              <a:latin typeface="+mj-lt"/>
            </a:endParaRPr>
          </a:p>
        </p:txBody>
      </p:sp>
      <p:cxnSp>
        <p:nvCxnSpPr>
          <p:cNvPr id="522" name="Google Shape;522;p11"/>
          <p:cNvCxnSpPr/>
          <p:nvPr/>
        </p:nvCxnSpPr>
        <p:spPr>
          <a:xfrm rot="10800000" flipH="1">
            <a:off x="6096000" y="779081"/>
            <a:ext cx="941608" cy="4109894"/>
          </a:xfrm>
          <a:prstGeom prst="straightConnector1">
            <a:avLst/>
          </a:prstGeom>
          <a:noFill/>
          <a:ln w="19050" cap="flat" cmpd="sng">
            <a:solidFill>
              <a:srgbClr val="2F4524"/>
            </a:solidFill>
            <a:prstDash val="solid"/>
            <a:miter lim="800000"/>
            <a:headEnd type="none" w="sm" len="sm"/>
            <a:tailEnd type="none" w="sm" len="sm"/>
          </a:ln>
        </p:spPr>
      </p:cxnSp>
      <p:cxnSp>
        <p:nvCxnSpPr>
          <p:cNvPr id="523" name="Google Shape;523;p11"/>
          <p:cNvCxnSpPr/>
          <p:nvPr/>
        </p:nvCxnSpPr>
        <p:spPr>
          <a:xfrm>
            <a:off x="6095999" y="4888975"/>
            <a:ext cx="941609" cy="1830195"/>
          </a:xfrm>
          <a:prstGeom prst="straightConnector1">
            <a:avLst/>
          </a:prstGeom>
          <a:noFill/>
          <a:ln w="19050" cap="flat" cmpd="sng">
            <a:solidFill>
              <a:srgbClr val="2F4524"/>
            </a:solidFill>
            <a:prstDash val="solid"/>
            <a:miter lim="800000"/>
            <a:headEnd type="none" w="sm" len="sm"/>
            <a:tailEnd type="none" w="sm" len="sm"/>
          </a:ln>
        </p:spPr>
      </p:cxnSp>
      <p:sp>
        <p:nvSpPr>
          <p:cNvPr id="524" name="Google Shape;524;p11"/>
          <p:cNvSpPr txBox="1"/>
          <p:nvPr/>
        </p:nvSpPr>
        <p:spPr>
          <a:xfrm>
            <a:off x="173004" y="877057"/>
            <a:ext cx="3926541"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2F4524"/>
                </a:solidFill>
                <a:latin typeface="Calibri"/>
                <a:ea typeface="Calibri"/>
                <a:cs typeface="Calibri"/>
                <a:sym typeface="Calibri"/>
              </a:rPr>
              <a:t>KENYA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FAFB9-9A5F-A848-0310-4D9A9C3205A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A491C28-0BDF-5279-FF0E-B7ACB7F14A60}"/>
              </a:ext>
            </a:extLst>
          </p:cNvPr>
          <p:cNvSpPr txBox="1"/>
          <p:nvPr/>
        </p:nvSpPr>
        <p:spPr>
          <a:xfrm>
            <a:off x="218690" y="149613"/>
            <a:ext cx="9306077" cy="1323439"/>
          </a:xfrm>
          <a:prstGeom prst="rect">
            <a:avLst/>
          </a:prstGeom>
          <a:noFill/>
        </p:spPr>
        <p:txBody>
          <a:bodyPr wrap="square">
            <a:spAutoFit/>
          </a:bodyPr>
          <a:lstStyle/>
          <a:p>
            <a:r>
              <a:rPr lang="en-US" sz="4000" dirty="0">
                <a:solidFill>
                  <a:srgbClr val="2F4524"/>
                </a:solidFill>
                <a:latin typeface="Sagona ExtraLight" panose="02020303050505020204" pitchFamily="18" charset="0"/>
              </a:rPr>
              <a:t>Supporting African-led</a:t>
            </a:r>
            <a:r>
              <a:rPr lang="en-US" sz="4000" b="0" cap="none" dirty="0">
                <a:solidFill>
                  <a:srgbClr val="2F4524"/>
                </a:solidFill>
                <a:latin typeface="Sagona ExtraLight" panose="02020303050505020204" pitchFamily="18" charset="0"/>
              </a:rPr>
              <a:t> </a:t>
            </a:r>
            <a:r>
              <a:rPr lang="en-US" sz="4000" dirty="0">
                <a:solidFill>
                  <a:srgbClr val="2F4524"/>
                </a:solidFill>
                <a:latin typeface="Sagona ExtraLight" panose="02020303050505020204" pitchFamily="18" charset="0"/>
              </a:rPr>
              <a:t>research and capacity building</a:t>
            </a:r>
          </a:p>
        </p:txBody>
      </p:sp>
      <p:sp>
        <p:nvSpPr>
          <p:cNvPr id="9" name="TextBox 8">
            <a:extLst>
              <a:ext uri="{FF2B5EF4-FFF2-40B4-BE49-F238E27FC236}">
                <a16:creationId xmlns:a16="http://schemas.microsoft.com/office/drawing/2014/main" id="{E040813E-47F7-E142-14CF-04D503A8D09E}"/>
              </a:ext>
            </a:extLst>
          </p:cNvPr>
          <p:cNvSpPr txBox="1"/>
          <p:nvPr/>
        </p:nvSpPr>
        <p:spPr>
          <a:xfrm>
            <a:off x="218690" y="1586951"/>
            <a:ext cx="6123708" cy="430887"/>
          </a:xfrm>
          <a:prstGeom prst="rect">
            <a:avLst/>
          </a:prstGeom>
          <a:noFill/>
        </p:spPr>
        <p:txBody>
          <a:bodyPr wrap="square">
            <a:spAutoFit/>
          </a:bodyPr>
          <a:lstStyle/>
          <a:p>
            <a:r>
              <a:rPr lang="en-US" sz="2100" dirty="0">
                <a:latin typeface="+mj-lt"/>
              </a:rPr>
              <a:t>Fostering African-based and community-led research</a:t>
            </a:r>
          </a:p>
        </p:txBody>
      </p:sp>
      <p:pic>
        <p:nvPicPr>
          <p:cNvPr id="12" name="Picture 6">
            <a:extLst>
              <a:ext uri="{FF2B5EF4-FFF2-40B4-BE49-F238E27FC236}">
                <a16:creationId xmlns:a16="http://schemas.microsoft.com/office/drawing/2014/main" id="{E337BC98-9627-548B-0978-7C314588E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544" y="882934"/>
            <a:ext cx="4838393" cy="362879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2A6AE9-B65C-BF9F-7EC7-1C6DC4CC84C9}"/>
              </a:ext>
            </a:extLst>
          </p:cNvPr>
          <p:cNvSpPr txBox="1"/>
          <p:nvPr/>
        </p:nvSpPr>
        <p:spPr>
          <a:xfrm>
            <a:off x="239776" y="2079433"/>
            <a:ext cx="6123708" cy="430887"/>
          </a:xfrm>
          <a:prstGeom prst="rect">
            <a:avLst/>
          </a:prstGeom>
          <a:noFill/>
        </p:spPr>
        <p:txBody>
          <a:bodyPr wrap="square">
            <a:spAutoFit/>
          </a:bodyPr>
          <a:lstStyle/>
          <a:p>
            <a:r>
              <a:rPr lang="en-US" sz="2100" dirty="0">
                <a:latin typeface="+mj-lt"/>
              </a:rPr>
              <a:t>Fostering partnerships beyond academia</a:t>
            </a:r>
          </a:p>
        </p:txBody>
      </p:sp>
      <p:sp>
        <p:nvSpPr>
          <p:cNvPr id="11" name="TextBox 10">
            <a:extLst>
              <a:ext uri="{FF2B5EF4-FFF2-40B4-BE49-F238E27FC236}">
                <a16:creationId xmlns:a16="http://schemas.microsoft.com/office/drawing/2014/main" id="{24A3E700-EED2-8E37-979F-D99F635F98D4}"/>
              </a:ext>
            </a:extLst>
          </p:cNvPr>
          <p:cNvSpPr txBox="1"/>
          <p:nvPr/>
        </p:nvSpPr>
        <p:spPr>
          <a:xfrm>
            <a:off x="7222389" y="3865400"/>
            <a:ext cx="4472547" cy="646331"/>
          </a:xfrm>
          <a:prstGeom prst="rect">
            <a:avLst/>
          </a:prstGeom>
          <a:solidFill>
            <a:schemeClr val="bg1">
              <a:alpha val="83000"/>
            </a:schemeClr>
          </a:solidFill>
        </p:spPr>
        <p:txBody>
          <a:bodyPr wrap="square">
            <a:spAutoFit/>
          </a:bodyPr>
          <a:lstStyle/>
          <a:p>
            <a:pPr algn="ctr"/>
            <a:r>
              <a:rPr lang="en-US" dirty="0">
                <a:latin typeface="+mj-lt"/>
              </a:rPr>
              <a:t>UCAR Africa Initiative Workshop</a:t>
            </a:r>
          </a:p>
          <a:p>
            <a:pPr algn="ctr"/>
            <a:r>
              <a:rPr lang="en-US" dirty="0">
                <a:latin typeface="+mj-lt"/>
              </a:rPr>
              <a:t> (March  2024)</a:t>
            </a:r>
          </a:p>
        </p:txBody>
      </p:sp>
      <p:pic>
        <p:nvPicPr>
          <p:cNvPr id="17" name="Picture 16">
            <a:extLst>
              <a:ext uri="{FF2B5EF4-FFF2-40B4-BE49-F238E27FC236}">
                <a16:creationId xmlns:a16="http://schemas.microsoft.com/office/drawing/2014/main" id="{5036CA3D-4514-E5C2-0A33-5F6D311318F2}"/>
              </a:ext>
            </a:extLst>
          </p:cNvPr>
          <p:cNvPicPr>
            <a:picLocks noChangeAspect="1"/>
          </p:cNvPicPr>
          <p:nvPr/>
        </p:nvPicPr>
        <p:blipFill>
          <a:blip r:embed="rId4"/>
          <a:srcRect t="15049" b="8130"/>
          <a:stretch/>
        </p:blipFill>
        <p:spPr>
          <a:xfrm>
            <a:off x="260861" y="3637957"/>
            <a:ext cx="5619838" cy="3237895"/>
          </a:xfrm>
          <a:prstGeom prst="rect">
            <a:avLst/>
          </a:prstGeom>
        </p:spPr>
      </p:pic>
      <p:sp>
        <p:nvSpPr>
          <p:cNvPr id="18" name="TextBox 17">
            <a:extLst>
              <a:ext uri="{FF2B5EF4-FFF2-40B4-BE49-F238E27FC236}">
                <a16:creationId xmlns:a16="http://schemas.microsoft.com/office/drawing/2014/main" id="{B3320262-5ADB-D9C0-1D2D-B934012083BD}"/>
              </a:ext>
            </a:extLst>
          </p:cNvPr>
          <p:cNvSpPr txBox="1"/>
          <p:nvPr/>
        </p:nvSpPr>
        <p:spPr>
          <a:xfrm>
            <a:off x="637885" y="6211669"/>
            <a:ext cx="5327490" cy="646331"/>
          </a:xfrm>
          <a:prstGeom prst="rect">
            <a:avLst/>
          </a:prstGeom>
          <a:solidFill>
            <a:schemeClr val="bg1">
              <a:alpha val="83000"/>
            </a:schemeClr>
          </a:solidFill>
        </p:spPr>
        <p:txBody>
          <a:bodyPr wrap="square">
            <a:spAutoFit/>
          </a:bodyPr>
          <a:lstStyle/>
          <a:p>
            <a:pPr algn="ctr"/>
            <a:r>
              <a:rPr lang="en-US" dirty="0" err="1">
                <a:latin typeface="+mj-lt"/>
              </a:rPr>
              <a:t>Meteo</a:t>
            </a:r>
            <a:r>
              <a:rPr lang="en-US" dirty="0">
                <a:latin typeface="+mj-lt"/>
              </a:rPr>
              <a:t> Rwanda, NSF NCAR, and </a:t>
            </a:r>
            <a:r>
              <a:rPr lang="en-US" dirty="0" err="1">
                <a:latin typeface="+mj-lt"/>
              </a:rPr>
              <a:t>TomorrowNow.org</a:t>
            </a:r>
            <a:r>
              <a:rPr lang="en-US" dirty="0">
                <a:latin typeface="+mj-lt"/>
              </a:rPr>
              <a:t> meeting in Rwanda during the WWRPC 2023</a:t>
            </a:r>
          </a:p>
        </p:txBody>
      </p:sp>
      <p:sp>
        <p:nvSpPr>
          <p:cNvPr id="4" name="TextBox 3">
            <a:extLst>
              <a:ext uri="{FF2B5EF4-FFF2-40B4-BE49-F238E27FC236}">
                <a16:creationId xmlns:a16="http://schemas.microsoft.com/office/drawing/2014/main" id="{9A7A8A48-4FA3-E841-D862-0D664BCC409C}"/>
              </a:ext>
            </a:extLst>
          </p:cNvPr>
          <p:cNvSpPr txBox="1"/>
          <p:nvPr/>
        </p:nvSpPr>
        <p:spPr>
          <a:xfrm>
            <a:off x="260861" y="2571915"/>
            <a:ext cx="5619838" cy="1015663"/>
          </a:xfrm>
          <a:prstGeom prst="rect">
            <a:avLst/>
          </a:prstGeom>
          <a:noFill/>
        </p:spPr>
        <p:txBody>
          <a:bodyPr wrap="square">
            <a:spAutoFit/>
          </a:bodyPr>
          <a:lstStyle/>
          <a:p>
            <a:r>
              <a:rPr lang="en-US" sz="2000" dirty="0">
                <a:latin typeface="+mj-lt"/>
              </a:rPr>
              <a:t>Bridging the gap and approaching open software and </a:t>
            </a:r>
          </a:p>
          <a:p>
            <a:r>
              <a:rPr lang="en-US" sz="2000" dirty="0">
                <a:latin typeface="+mj-lt"/>
              </a:rPr>
              <a:t>tools for operational services (e.g., with </a:t>
            </a:r>
            <a:r>
              <a:rPr lang="en-US" sz="2000" dirty="0" err="1">
                <a:latin typeface="+mj-lt"/>
              </a:rPr>
              <a:t>Meteo</a:t>
            </a:r>
            <a:r>
              <a:rPr lang="en-US" sz="2000" dirty="0">
                <a:latin typeface="+mj-lt"/>
              </a:rPr>
              <a:t> Rwanda, Egypt Meteorological Authority)</a:t>
            </a:r>
          </a:p>
        </p:txBody>
      </p:sp>
      <p:pic>
        <p:nvPicPr>
          <p:cNvPr id="6" name="Graphic 5">
            <a:extLst>
              <a:ext uri="{FF2B5EF4-FFF2-40B4-BE49-F238E27FC236}">
                <a16:creationId xmlns:a16="http://schemas.microsoft.com/office/drawing/2014/main" id="{B60746D5-C797-05DE-2F31-9732FE64F8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19850" y="4809514"/>
            <a:ext cx="2288195" cy="1184958"/>
          </a:xfrm>
          <a:prstGeom prst="rect">
            <a:avLst/>
          </a:prstGeom>
        </p:spPr>
      </p:pic>
      <p:pic>
        <p:nvPicPr>
          <p:cNvPr id="8" name="Picture 7">
            <a:extLst>
              <a:ext uri="{FF2B5EF4-FFF2-40B4-BE49-F238E27FC236}">
                <a16:creationId xmlns:a16="http://schemas.microsoft.com/office/drawing/2014/main" id="{99A35211-80BE-BF9F-75B2-D92AAA4AB459}"/>
              </a:ext>
            </a:extLst>
          </p:cNvPr>
          <p:cNvPicPr>
            <a:picLocks noChangeAspect="1"/>
          </p:cNvPicPr>
          <p:nvPr/>
        </p:nvPicPr>
        <p:blipFill>
          <a:blip r:embed="rId7"/>
          <a:srcRect l="48128" t="25954" r="15152" b="31550"/>
          <a:stretch/>
        </p:blipFill>
        <p:spPr>
          <a:xfrm>
            <a:off x="9406741" y="4574464"/>
            <a:ext cx="2288195" cy="1655057"/>
          </a:xfrm>
          <a:prstGeom prst="rect">
            <a:avLst/>
          </a:prstGeom>
        </p:spPr>
      </p:pic>
      <p:sp>
        <p:nvSpPr>
          <p:cNvPr id="13" name="TextBox 12">
            <a:extLst>
              <a:ext uri="{FF2B5EF4-FFF2-40B4-BE49-F238E27FC236}">
                <a16:creationId xmlns:a16="http://schemas.microsoft.com/office/drawing/2014/main" id="{7217281D-0B20-DCE6-A145-4AE903494B59}"/>
              </a:ext>
            </a:extLst>
          </p:cNvPr>
          <p:cNvSpPr txBox="1"/>
          <p:nvPr/>
        </p:nvSpPr>
        <p:spPr>
          <a:xfrm>
            <a:off x="6436914" y="6229521"/>
            <a:ext cx="5342262" cy="646331"/>
          </a:xfrm>
          <a:prstGeom prst="rect">
            <a:avLst/>
          </a:prstGeom>
          <a:noFill/>
        </p:spPr>
        <p:txBody>
          <a:bodyPr wrap="square">
            <a:spAutoFit/>
          </a:bodyPr>
          <a:lstStyle/>
          <a:p>
            <a:r>
              <a:rPr lang="en-US" b="0" i="0" dirty="0">
                <a:solidFill>
                  <a:srgbClr val="4D5156"/>
                </a:solidFill>
                <a:effectLst/>
                <a:latin typeface="+mj-lt"/>
              </a:rPr>
              <a:t>Lidar Radar Open Software Environment (NSF NCAR – CSU)</a:t>
            </a:r>
            <a:endParaRPr lang="en-US" dirty="0">
              <a:latin typeface="+mj-lt"/>
            </a:endParaRPr>
          </a:p>
        </p:txBody>
      </p:sp>
    </p:spTree>
    <p:extLst>
      <p:ext uri="{BB962C8B-B14F-4D97-AF65-F5344CB8AC3E}">
        <p14:creationId xmlns:p14="http://schemas.microsoft.com/office/powerpoint/2010/main" val="774417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1" grpId="0" animBg="1"/>
      <p:bldP spid="18" grpId="0" animBg="1"/>
      <p:bldP spid="4"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7280A-E886-0C42-4A6D-00EA4694A84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57B53E6-B82D-3115-D687-4626BBECB9D9}"/>
              </a:ext>
            </a:extLst>
          </p:cNvPr>
          <p:cNvPicPr>
            <a:picLocks noChangeAspect="1"/>
          </p:cNvPicPr>
          <p:nvPr/>
        </p:nvPicPr>
        <p:blipFill>
          <a:blip r:embed="rId2"/>
          <a:stretch>
            <a:fillRect/>
          </a:stretch>
        </p:blipFill>
        <p:spPr>
          <a:xfrm>
            <a:off x="-62477" y="0"/>
            <a:ext cx="12316953" cy="6911179"/>
          </a:xfrm>
          <a:prstGeom prst="rect">
            <a:avLst/>
          </a:prstGeom>
        </p:spPr>
      </p:pic>
      <p:sp>
        <p:nvSpPr>
          <p:cNvPr id="8" name="TextBox 7">
            <a:extLst>
              <a:ext uri="{FF2B5EF4-FFF2-40B4-BE49-F238E27FC236}">
                <a16:creationId xmlns:a16="http://schemas.microsoft.com/office/drawing/2014/main" id="{A25C4550-CE3D-1AF7-2A80-5283BAFC7E65}"/>
              </a:ext>
            </a:extLst>
          </p:cNvPr>
          <p:cNvSpPr txBox="1"/>
          <p:nvPr/>
        </p:nvSpPr>
        <p:spPr>
          <a:xfrm>
            <a:off x="-62478" y="5626802"/>
            <a:ext cx="12316953" cy="954107"/>
          </a:xfrm>
          <a:prstGeom prst="rect">
            <a:avLst/>
          </a:prstGeom>
          <a:solidFill>
            <a:schemeClr val="bg1">
              <a:alpha val="90000"/>
            </a:schemeClr>
          </a:solidFill>
        </p:spPr>
        <p:txBody>
          <a:bodyPr wrap="square">
            <a:spAutoFit/>
          </a:bodyPr>
          <a:lstStyle/>
          <a:p>
            <a:pPr algn="ctr"/>
            <a:r>
              <a:rPr lang="en-US" sz="2400" dirty="0">
                <a:latin typeface="+mj-lt"/>
              </a:rPr>
              <a:t>“ […] </a:t>
            </a:r>
            <a:r>
              <a:rPr lang="en-US" sz="2400" i="1" dirty="0">
                <a:latin typeface="+mj-lt"/>
              </a:rPr>
              <a:t>conditions when dark clouds descend in the form of a tail and touch the water surface</a:t>
            </a:r>
            <a:r>
              <a:rPr lang="en-US" sz="2400" dirty="0">
                <a:latin typeface="+mj-lt"/>
              </a:rPr>
              <a:t>,” referred to locally as </a:t>
            </a:r>
            <a:r>
              <a:rPr lang="en-US" sz="2400" b="1" dirty="0">
                <a:solidFill>
                  <a:srgbClr val="2F4524"/>
                </a:solidFill>
                <a:latin typeface="+mj-lt"/>
              </a:rPr>
              <a:t>“</a:t>
            </a:r>
            <a:r>
              <a:rPr lang="en-US" sz="2400" b="1" dirty="0" err="1">
                <a:solidFill>
                  <a:srgbClr val="2F4524"/>
                </a:solidFill>
                <a:latin typeface="+mj-lt"/>
              </a:rPr>
              <a:t>Nsoke</a:t>
            </a:r>
            <a:r>
              <a:rPr lang="en-US" sz="2400" b="1" dirty="0">
                <a:solidFill>
                  <a:srgbClr val="2F4524"/>
                </a:solidFill>
                <a:latin typeface="+mj-lt"/>
              </a:rPr>
              <a:t>” </a:t>
            </a:r>
            <a:r>
              <a:rPr lang="en-US" sz="2400" dirty="0">
                <a:latin typeface="+mj-lt"/>
              </a:rPr>
              <a:t>(waterspouts</a:t>
            </a:r>
            <a:r>
              <a:rPr lang="en-US" sz="2800" dirty="0">
                <a:latin typeface="+mj-lt"/>
              </a:rPr>
              <a:t>) </a:t>
            </a:r>
            <a:r>
              <a:rPr lang="en-US" sz="3200" i="1" dirty="0">
                <a:latin typeface="+mj-lt"/>
              </a:rPr>
              <a:t>- </a:t>
            </a:r>
            <a:r>
              <a:rPr lang="en-US" sz="2400" i="1" dirty="0">
                <a:latin typeface="+mj-lt"/>
              </a:rPr>
              <a:t>Kiwanuka-Tondo, J. et al. (2019) </a:t>
            </a:r>
            <a:endParaRPr lang="en-US" sz="2800" i="1" dirty="0">
              <a:latin typeface="+mj-lt"/>
            </a:endParaRPr>
          </a:p>
        </p:txBody>
      </p:sp>
      <p:sp>
        <p:nvSpPr>
          <p:cNvPr id="5" name="TextBox 4">
            <a:extLst>
              <a:ext uri="{FF2B5EF4-FFF2-40B4-BE49-F238E27FC236}">
                <a16:creationId xmlns:a16="http://schemas.microsoft.com/office/drawing/2014/main" id="{BC031D6E-BFFA-EFEB-64A4-6E8E10C96F91}"/>
              </a:ext>
            </a:extLst>
          </p:cNvPr>
          <p:cNvSpPr txBox="1"/>
          <p:nvPr/>
        </p:nvSpPr>
        <p:spPr>
          <a:xfrm>
            <a:off x="9958388" y="6580909"/>
            <a:ext cx="2686050" cy="369332"/>
          </a:xfrm>
          <a:prstGeom prst="rect">
            <a:avLst/>
          </a:prstGeom>
          <a:noFill/>
        </p:spPr>
        <p:txBody>
          <a:bodyPr wrap="square" rtlCol="0">
            <a:spAutoFit/>
          </a:bodyPr>
          <a:lstStyle/>
          <a:p>
            <a:r>
              <a:rPr lang="en-US" dirty="0">
                <a:solidFill>
                  <a:schemeClr val="bg1"/>
                </a:solidFill>
                <a:latin typeface="+mj-lt"/>
              </a:rPr>
              <a:t>Photo: </a:t>
            </a:r>
            <a:r>
              <a:rPr lang="en-US" dirty="0" err="1">
                <a:solidFill>
                  <a:schemeClr val="bg1"/>
                </a:solidFill>
                <a:latin typeface="+mj-lt"/>
              </a:rPr>
              <a:t>filiphellings</a:t>
            </a:r>
            <a:r>
              <a:rPr lang="en-US" dirty="0">
                <a:solidFill>
                  <a:schemeClr val="bg1"/>
                </a:solidFill>
                <a:latin typeface="+mj-lt"/>
              </a:rPr>
              <a:t>/ X</a:t>
            </a:r>
          </a:p>
        </p:txBody>
      </p:sp>
      <p:sp>
        <p:nvSpPr>
          <p:cNvPr id="3" name="TextBox 2">
            <a:extLst>
              <a:ext uri="{FF2B5EF4-FFF2-40B4-BE49-F238E27FC236}">
                <a16:creationId xmlns:a16="http://schemas.microsoft.com/office/drawing/2014/main" id="{4057AC60-B941-6BEE-ED9D-AFC81375BE71}"/>
              </a:ext>
            </a:extLst>
          </p:cNvPr>
          <p:cNvSpPr txBox="1"/>
          <p:nvPr/>
        </p:nvSpPr>
        <p:spPr>
          <a:xfrm>
            <a:off x="136646" y="277091"/>
            <a:ext cx="5959352" cy="923330"/>
          </a:xfrm>
          <a:prstGeom prst="rect">
            <a:avLst/>
          </a:prstGeom>
          <a:noFill/>
        </p:spPr>
        <p:txBody>
          <a:bodyPr wrap="square" rtlCol="0">
            <a:spAutoFit/>
          </a:bodyPr>
          <a:lstStyle/>
          <a:p>
            <a:pPr algn="ctr"/>
            <a:r>
              <a:rPr lang="en-US" sz="5400" dirty="0">
                <a:solidFill>
                  <a:schemeClr val="bg1"/>
                </a:solidFill>
                <a:latin typeface="Sagona ExtraLight" panose="02020303050505020204" pitchFamily="18" charset="0"/>
                <a:ea typeface="Helvetica Neue" panose="02000503000000020004" pitchFamily="2" charset="0"/>
                <a:cs typeface="Helvetica Neue" panose="02000503000000020004" pitchFamily="2" charset="0"/>
              </a:rPr>
              <a:t>THANK YOU</a:t>
            </a:r>
          </a:p>
        </p:txBody>
      </p:sp>
    </p:spTree>
    <p:extLst>
      <p:ext uri="{BB962C8B-B14F-4D97-AF65-F5344CB8AC3E}">
        <p14:creationId xmlns:p14="http://schemas.microsoft.com/office/powerpoint/2010/main" val="3881236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a:extLst>
            <a:ext uri="{FF2B5EF4-FFF2-40B4-BE49-F238E27FC236}">
              <a16:creationId xmlns:a16="http://schemas.microsoft.com/office/drawing/2014/main" id="{6C4F4DFD-9E88-20BB-5865-EEFC1566F59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640CE1-52A5-BAD6-20AF-241FD302576B}"/>
              </a:ext>
            </a:extLst>
          </p:cNvPr>
          <p:cNvSpPr>
            <a:spLocks noGrp="1"/>
          </p:cNvSpPr>
          <p:nvPr>
            <p:ph type="ctrTitle"/>
          </p:nvPr>
        </p:nvSpPr>
        <p:spPr>
          <a:xfrm>
            <a:off x="499095" y="151718"/>
            <a:ext cx="10564679" cy="834941"/>
          </a:xfrm>
        </p:spPr>
        <p:txBody>
          <a:bodyPr/>
          <a:lstStyle/>
          <a:p>
            <a:r>
              <a:rPr lang="en-US" cap="none" dirty="0">
                <a:solidFill>
                  <a:srgbClr val="2F4524"/>
                </a:solidFill>
              </a:rPr>
              <a:t>Some facts about Lake Victoria</a:t>
            </a:r>
          </a:p>
        </p:txBody>
      </p:sp>
      <p:cxnSp>
        <p:nvCxnSpPr>
          <p:cNvPr id="12" name="Straight Connector 11">
            <a:extLst>
              <a:ext uri="{FF2B5EF4-FFF2-40B4-BE49-F238E27FC236}">
                <a16:creationId xmlns:a16="http://schemas.microsoft.com/office/drawing/2014/main" id="{679EC71D-CD33-9832-B267-C85146AC9020}"/>
              </a:ext>
            </a:extLst>
          </p:cNvPr>
          <p:cNvCxnSpPr/>
          <p:nvPr/>
        </p:nvCxnSpPr>
        <p:spPr>
          <a:xfrm flipV="1">
            <a:off x="3826944" y="1603987"/>
            <a:ext cx="336788" cy="2737846"/>
          </a:xfrm>
          <a:prstGeom prst="line">
            <a:avLst/>
          </a:prstGeom>
          <a:ln w="19050">
            <a:no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03AA2A9-5EE6-EC99-03F1-E21F472B1F86}"/>
              </a:ext>
            </a:extLst>
          </p:cNvPr>
          <p:cNvSpPr txBox="1"/>
          <p:nvPr/>
        </p:nvSpPr>
        <p:spPr>
          <a:xfrm>
            <a:off x="0" y="4962887"/>
            <a:ext cx="12192000" cy="1938992"/>
          </a:xfrm>
          <a:prstGeom prst="rect">
            <a:avLst/>
          </a:prstGeom>
          <a:solidFill>
            <a:schemeClr val="bg1">
              <a:alpha val="94000"/>
            </a:schemeClr>
          </a:solidFill>
        </p:spPr>
        <p:txBody>
          <a:bodyPr wrap="square">
            <a:spAutoFit/>
          </a:bodyPr>
          <a:lstStyle/>
          <a:p>
            <a:pPr marL="285750" indent="-285750">
              <a:buFont typeface="Arial" panose="020B0604020202020204" pitchFamily="34" charset="0"/>
              <a:buChar char="•"/>
            </a:pPr>
            <a:r>
              <a:rPr lang="en-US" sz="2400" b="1" dirty="0">
                <a:latin typeface="+mj-lt"/>
              </a:rPr>
              <a:t>Largest freshwater body in Africa</a:t>
            </a:r>
            <a:r>
              <a:rPr lang="en-US" sz="2400" dirty="0">
                <a:latin typeface="+mj-lt"/>
              </a:rPr>
              <a:t> (second biggest lake in the world after Lake Superior)</a:t>
            </a:r>
          </a:p>
          <a:p>
            <a:pPr marL="285750" indent="-285750">
              <a:buFont typeface="Arial" panose="020B0604020202020204" pitchFamily="34" charset="0"/>
              <a:buChar char="•"/>
            </a:pPr>
            <a:r>
              <a:rPr lang="en-US" sz="2400" b="0" i="0" dirty="0">
                <a:effectLst/>
                <a:latin typeface="+mj-lt"/>
                <a:cs typeface="Calibri" panose="020F0502020204030204" pitchFamily="34" charset="0"/>
              </a:rPr>
              <a:t>Nearly </a:t>
            </a:r>
            <a:r>
              <a:rPr lang="en-US" sz="2400" b="1" i="0" dirty="0">
                <a:effectLst/>
                <a:latin typeface="+mj-lt"/>
                <a:cs typeface="Calibri" panose="020F0502020204030204" pitchFamily="34" charset="0"/>
              </a:rPr>
              <a:t>85% of the water inflow </a:t>
            </a:r>
            <a:r>
              <a:rPr lang="en-US" sz="2400" b="0" i="0" dirty="0">
                <a:effectLst/>
                <a:latin typeface="+mj-lt"/>
              </a:rPr>
              <a:t>and 15% of the water outflow in the lake is mainly caused by evaporation and </a:t>
            </a:r>
            <a:r>
              <a:rPr lang="en-US" sz="2400" b="1" i="0" dirty="0">
                <a:effectLst/>
                <a:latin typeface="+mj-lt"/>
              </a:rPr>
              <a:t>rainfall</a:t>
            </a:r>
            <a:r>
              <a:rPr lang="en-US" sz="2400" b="0" i="0" dirty="0">
                <a:effectLst/>
                <a:latin typeface="+mj-lt"/>
              </a:rPr>
              <a:t> instead of rivers.</a:t>
            </a:r>
            <a:endParaRPr lang="en-US" sz="2400" dirty="0">
              <a:latin typeface="+mj-lt"/>
            </a:endParaRPr>
          </a:p>
          <a:p>
            <a:pPr marL="285750" indent="-285750">
              <a:buFont typeface="Arial" panose="020B0604020202020204" pitchFamily="34" charset="0"/>
              <a:buChar char="•"/>
            </a:pPr>
            <a:r>
              <a:rPr lang="en-US" sz="2400" b="1" dirty="0">
                <a:latin typeface="+mj-lt"/>
              </a:rPr>
              <a:t>Supporting life of &gt; 5 million people </a:t>
            </a:r>
          </a:p>
          <a:p>
            <a:pPr marL="285750" indent="-285750">
              <a:buFont typeface="Arial" panose="020B0604020202020204" pitchFamily="34" charset="0"/>
              <a:buChar char="•"/>
            </a:pPr>
            <a:r>
              <a:rPr lang="en-US" sz="2400" dirty="0">
                <a:latin typeface="+mj-lt"/>
              </a:rPr>
              <a:t>217,000 fishermen go out every day </a:t>
            </a:r>
          </a:p>
        </p:txBody>
      </p:sp>
      <p:sp>
        <p:nvSpPr>
          <p:cNvPr id="19" name="TextBox 18">
            <a:extLst>
              <a:ext uri="{FF2B5EF4-FFF2-40B4-BE49-F238E27FC236}">
                <a16:creationId xmlns:a16="http://schemas.microsoft.com/office/drawing/2014/main" id="{BF31CF35-7B28-7FCF-F9E1-190680F7DA69}"/>
              </a:ext>
            </a:extLst>
          </p:cNvPr>
          <p:cNvSpPr txBox="1"/>
          <p:nvPr/>
        </p:nvSpPr>
        <p:spPr>
          <a:xfrm>
            <a:off x="8543109" y="6488668"/>
            <a:ext cx="3829049" cy="369332"/>
          </a:xfrm>
          <a:prstGeom prst="rect">
            <a:avLst/>
          </a:prstGeom>
          <a:noFill/>
        </p:spPr>
        <p:txBody>
          <a:bodyPr wrap="square" rtlCol="0">
            <a:spAutoFit/>
          </a:bodyPr>
          <a:lstStyle/>
          <a:p>
            <a:r>
              <a:rPr lang="en-US" dirty="0">
                <a:latin typeface="+mj-lt"/>
              </a:rPr>
              <a:t>Photo: </a:t>
            </a:r>
            <a:r>
              <a:rPr lang="en-US" dirty="0" err="1">
                <a:latin typeface="+mj-lt"/>
              </a:rPr>
              <a:t>sarahemcc</a:t>
            </a:r>
            <a:r>
              <a:rPr lang="en-US" dirty="0">
                <a:latin typeface="+mj-lt"/>
              </a:rPr>
              <a:t>/</a:t>
            </a:r>
            <a:r>
              <a:rPr lang="en-US" dirty="0" err="1">
                <a:latin typeface="+mj-lt"/>
              </a:rPr>
              <a:t>Wikicommons</a:t>
            </a:r>
            <a:endParaRPr lang="en-US" dirty="0">
              <a:latin typeface="+mj-lt"/>
            </a:endParaRPr>
          </a:p>
        </p:txBody>
      </p:sp>
      <p:pic>
        <p:nvPicPr>
          <p:cNvPr id="10" name="Picture 2" descr="undefined">
            <a:extLst>
              <a:ext uri="{FF2B5EF4-FFF2-40B4-BE49-F238E27FC236}">
                <a16:creationId xmlns:a16="http://schemas.microsoft.com/office/drawing/2014/main" id="{024093F9-57DF-EB78-0C7D-A6886E48A8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948" y="-12232"/>
            <a:ext cx="3025923" cy="4975119"/>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3D96769-D377-E5B6-E775-97654447E62C}"/>
              </a:ext>
            </a:extLst>
          </p:cNvPr>
          <p:cNvSpPr/>
          <p:nvPr/>
        </p:nvSpPr>
        <p:spPr>
          <a:xfrm>
            <a:off x="9172621" y="0"/>
            <a:ext cx="3025923" cy="4962888"/>
          </a:xfrm>
          <a:prstGeom prst="rect">
            <a:avLst/>
          </a:prstGeom>
          <a:solidFill>
            <a:schemeClr val="bg1">
              <a:alpha val="5508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undefined">
            <a:extLst>
              <a:ext uri="{FF2B5EF4-FFF2-40B4-BE49-F238E27FC236}">
                <a16:creationId xmlns:a16="http://schemas.microsoft.com/office/drawing/2014/main" id="{43A804D2-A778-67ED-DC3A-15B9997289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70" t="52403" r="11409" b="16055"/>
          <a:stretch/>
        </p:blipFill>
        <p:spPr bwMode="auto">
          <a:xfrm>
            <a:off x="9521798" y="2607213"/>
            <a:ext cx="2327567" cy="1463746"/>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837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F4524"/>
        </a:solidFill>
        <a:effectLst/>
      </p:bgPr>
    </p:bg>
    <p:spTree>
      <p:nvGrpSpPr>
        <p:cNvPr id="1" name="">
          <a:extLst>
            <a:ext uri="{FF2B5EF4-FFF2-40B4-BE49-F238E27FC236}">
              <a16:creationId xmlns:a16="http://schemas.microsoft.com/office/drawing/2014/main" id="{6F787DAA-123A-6A85-BC19-5EDE0CA5A54F}"/>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C751FD0-AFDE-1B04-BB4D-AA52BC1ED6B6}"/>
              </a:ext>
            </a:extLst>
          </p:cNvPr>
          <p:cNvCxnSpPr/>
          <p:nvPr/>
        </p:nvCxnSpPr>
        <p:spPr>
          <a:xfrm flipV="1">
            <a:off x="3823858" y="1603987"/>
            <a:ext cx="336788" cy="2737846"/>
          </a:xfrm>
          <a:prstGeom prst="line">
            <a:avLst/>
          </a:prstGeom>
          <a:ln w="19050">
            <a:no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8A34432-5E6E-6718-3407-38A7BB93A348}"/>
              </a:ext>
            </a:extLst>
          </p:cNvPr>
          <p:cNvSpPr txBox="1"/>
          <p:nvPr/>
        </p:nvSpPr>
        <p:spPr>
          <a:xfrm>
            <a:off x="784024" y="1234655"/>
            <a:ext cx="10699558" cy="738664"/>
          </a:xfrm>
          <a:prstGeom prst="rect">
            <a:avLst/>
          </a:prstGeom>
          <a:noFill/>
        </p:spPr>
        <p:txBody>
          <a:bodyPr wrap="square">
            <a:spAutoFit/>
          </a:bodyPr>
          <a:lstStyle/>
          <a:p>
            <a:pPr marL="342900" indent="-342900">
              <a:buFont typeface="Arial" panose="020B0604020202020204" pitchFamily="34" charset="0"/>
              <a:buChar char="•"/>
            </a:pPr>
            <a:r>
              <a:rPr lang="en-US" sz="2100" i="0" dirty="0">
                <a:solidFill>
                  <a:schemeClr val="bg1"/>
                </a:solidFill>
                <a:effectLst/>
                <a:latin typeface="+mj-lt"/>
              </a:rPr>
              <a:t>Up to 1,500 fishers drown on Lake Victoria every year: </a:t>
            </a:r>
            <a:r>
              <a:rPr lang="en-US" sz="2100" dirty="0">
                <a:solidFill>
                  <a:schemeClr val="bg1"/>
                </a:solidFill>
                <a:latin typeface="+mj-lt"/>
              </a:rPr>
              <a:t> </a:t>
            </a:r>
            <a:r>
              <a:rPr lang="en-US" sz="2100" dirty="0">
                <a:solidFill>
                  <a:schemeClr val="bg1"/>
                </a:solidFill>
              </a:rPr>
              <a:t>~ </a:t>
            </a:r>
            <a:r>
              <a:rPr lang="en-US" sz="2100" b="1" i="0" dirty="0">
                <a:solidFill>
                  <a:schemeClr val="bg1"/>
                </a:solidFill>
                <a:effectLst/>
              </a:rPr>
              <a:t>estimated 1,000 during severe weather</a:t>
            </a:r>
            <a:endParaRPr lang="en-US" sz="2100" b="1" dirty="0">
              <a:solidFill>
                <a:schemeClr val="bg1"/>
              </a:solidFill>
            </a:endParaRPr>
          </a:p>
        </p:txBody>
      </p:sp>
      <p:sp>
        <p:nvSpPr>
          <p:cNvPr id="25" name="TextBox 24">
            <a:extLst>
              <a:ext uri="{FF2B5EF4-FFF2-40B4-BE49-F238E27FC236}">
                <a16:creationId xmlns:a16="http://schemas.microsoft.com/office/drawing/2014/main" id="{4AE7AE66-2EF3-DBE4-E230-5D1C5BE07BD8}"/>
              </a:ext>
            </a:extLst>
          </p:cNvPr>
          <p:cNvSpPr txBox="1"/>
          <p:nvPr/>
        </p:nvSpPr>
        <p:spPr>
          <a:xfrm>
            <a:off x="784024" y="2066524"/>
            <a:ext cx="10699557" cy="738664"/>
          </a:xfrm>
          <a:prstGeom prst="rect">
            <a:avLst/>
          </a:prstGeom>
          <a:noFill/>
        </p:spPr>
        <p:txBody>
          <a:bodyPr wrap="square" rtlCol="0">
            <a:spAutoFit/>
          </a:bodyPr>
          <a:lstStyle/>
          <a:p>
            <a:pPr marL="342900" indent="-342900">
              <a:buFont typeface="Arial" panose="020B0604020202020204" pitchFamily="34" charset="0"/>
              <a:buChar char="•"/>
            </a:pPr>
            <a:r>
              <a:rPr lang="en-US" sz="2100" b="1" i="0" dirty="0">
                <a:solidFill>
                  <a:schemeClr val="bg1"/>
                </a:solidFill>
                <a:effectLst/>
              </a:rPr>
              <a:t>Fishers need to go deeper into the lake and fish at night</a:t>
            </a:r>
            <a:r>
              <a:rPr lang="en-US" sz="2100" b="0" i="0" dirty="0">
                <a:solidFill>
                  <a:schemeClr val="bg1"/>
                </a:solidFill>
                <a:effectLst/>
              </a:rPr>
              <a:t> </a:t>
            </a:r>
            <a:r>
              <a:rPr lang="en-US" sz="2100" b="0" i="0" dirty="0">
                <a:solidFill>
                  <a:schemeClr val="bg1"/>
                </a:solidFill>
                <a:effectLst/>
                <a:latin typeface="+mj-lt"/>
              </a:rPr>
              <a:t>for sardine-like </a:t>
            </a:r>
            <a:r>
              <a:rPr lang="en-US" sz="2100" b="0" i="0" dirty="0" err="1">
                <a:solidFill>
                  <a:schemeClr val="bg1"/>
                </a:solidFill>
                <a:effectLst/>
                <a:latin typeface="+mj-lt"/>
              </a:rPr>
              <a:t>omena</a:t>
            </a:r>
            <a:r>
              <a:rPr lang="en-US" sz="2100" b="0" i="0" dirty="0">
                <a:solidFill>
                  <a:schemeClr val="bg1"/>
                </a:solidFill>
                <a:effectLst/>
                <a:latin typeface="+mj-lt"/>
              </a:rPr>
              <a:t> (the Nile perch, a day catch, has been depleted</a:t>
            </a:r>
            <a:r>
              <a:rPr lang="en-US" sz="2100" dirty="0">
                <a:solidFill>
                  <a:schemeClr val="bg1"/>
                </a:solidFill>
                <a:latin typeface="+mj-lt"/>
              </a:rPr>
              <a:t>)</a:t>
            </a:r>
          </a:p>
        </p:txBody>
      </p:sp>
      <p:sp>
        <p:nvSpPr>
          <p:cNvPr id="26" name="TextBox 25">
            <a:extLst>
              <a:ext uri="{FF2B5EF4-FFF2-40B4-BE49-F238E27FC236}">
                <a16:creationId xmlns:a16="http://schemas.microsoft.com/office/drawing/2014/main" id="{A1D4EC80-26A7-1D83-EC74-77A2EB69D24C}"/>
              </a:ext>
            </a:extLst>
          </p:cNvPr>
          <p:cNvSpPr txBox="1"/>
          <p:nvPr/>
        </p:nvSpPr>
        <p:spPr>
          <a:xfrm>
            <a:off x="784023" y="3059730"/>
            <a:ext cx="10509300" cy="430887"/>
          </a:xfrm>
          <a:prstGeom prst="rect">
            <a:avLst/>
          </a:prstGeom>
          <a:noFill/>
        </p:spPr>
        <p:txBody>
          <a:bodyPr wrap="square" rtlCol="0">
            <a:spAutoFit/>
          </a:bodyPr>
          <a:lstStyle/>
          <a:p>
            <a:pPr marL="342900" indent="-342900">
              <a:buFont typeface="Arial" panose="020B0604020202020204" pitchFamily="34" charset="0"/>
              <a:buChar char="•"/>
            </a:pPr>
            <a:r>
              <a:rPr lang="en-US" sz="2100" b="1" dirty="0">
                <a:solidFill>
                  <a:schemeClr val="bg1"/>
                </a:solidFill>
                <a:effectLst/>
                <a:latin typeface="Calibri" panose="020F0502020204030204" pitchFamily="34" charset="0"/>
                <a:cs typeface="Calibri" panose="020F0502020204030204" pitchFamily="34" charset="0"/>
              </a:rPr>
              <a:t>Bad weather </a:t>
            </a:r>
            <a:r>
              <a:rPr lang="en-US" sz="2100" b="1" i="0" dirty="0">
                <a:solidFill>
                  <a:schemeClr val="bg1"/>
                </a:solidFill>
                <a:effectLst/>
                <a:latin typeface="+mj-lt"/>
              </a:rPr>
              <a:t>conditions: cause </a:t>
            </a:r>
            <a:r>
              <a:rPr lang="en-US" sz="2100" b="1" i="0" dirty="0">
                <a:solidFill>
                  <a:schemeClr val="bg1"/>
                </a:solidFill>
                <a:effectLst/>
                <a:latin typeface="Calibri" panose="020F0502020204030204" pitchFamily="34" charset="0"/>
                <a:cs typeface="Calibri" panose="020F0502020204030204" pitchFamily="34" charset="0"/>
              </a:rPr>
              <a:t>42% of recent fisher drowning deaths</a:t>
            </a:r>
          </a:p>
        </p:txBody>
      </p:sp>
      <p:sp>
        <p:nvSpPr>
          <p:cNvPr id="27" name="TextBox 26">
            <a:extLst>
              <a:ext uri="{FF2B5EF4-FFF2-40B4-BE49-F238E27FC236}">
                <a16:creationId xmlns:a16="http://schemas.microsoft.com/office/drawing/2014/main" id="{1EAD38DC-8B47-5314-BA16-AE7D60949EDF}"/>
              </a:ext>
            </a:extLst>
          </p:cNvPr>
          <p:cNvSpPr txBox="1"/>
          <p:nvPr/>
        </p:nvSpPr>
        <p:spPr>
          <a:xfrm>
            <a:off x="784022" y="3687107"/>
            <a:ext cx="10509300" cy="1384995"/>
          </a:xfrm>
          <a:prstGeom prst="rect">
            <a:avLst/>
          </a:prstGeom>
          <a:noFill/>
        </p:spPr>
        <p:txBody>
          <a:bodyPr wrap="square" rtlCol="0">
            <a:spAutoFit/>
          </a:bodyPr>
          <a:lstStyle/>
          <a:p>
            <a:pPr marL="342900" indent="-342900">
              <a:buFont typeface="Arial" panose="020B0604020202020204" pitchFamily="34" charset="0"/>
              <a:buChar char="•"/>
            </a:pPr>
            <a:r>
              <a:rPr lang="en-US" sz="2100" b="1" i="0" dirty="0">
                <a:solidFill>
                  <a:schemeClr val="bg1"/>
                </a:solidFill>
                <a:effectLst/>
                <a:latin typeface="Calibri" panose="020F0502020204030204" pitchFamily="34" charset="0"/>
                <a:cs typeface="Calibri" panose="020F0502020204030204" pitchFamily="34" charset="0"/>
              </a:rPr>
              <a:t>Other risk factors </a:t>
            </a:r>
            <a:r>
              <a:rPr lang="en-US" sz="2100" b="0" i="0" dirty="0">
                <a:solidFill>
                  <a:schemeClr val="bg1"/>
                </a:solidFill>
                <a:effectLst/>
                <a:latin typeface="+mj-lt"/>
              </a:rPr>
              <a:t>linked to drowning:</a:t>
            </a:r>
          </a:p>
          <a:p>
            <a:pPr lvl="2"/>
            <a:r>
              <a:rPr lang="en-US" sz="2100" dirty="0">
                <a:solidFill>
                  <a:schemeClr val="bg1"/>
                </a:solidFill>
                <a:latin typeface="+mj-lt"/>
              </a:rPr>
              <a:t>No navigation systems/equipment; Storms overnight imply reduced or no visibility for anticipation or rescue crew operations; No lifejackets; </a:t>
            </a:r>
            <a:r>
              <a:rPr lang="en-US" sz="2100" b="0" i="0" dirty="0">
                <a:solidFill>
                  <a:schemeClr val="bg1"/>
                </a:solidFill>
                <a:effectLst/>
                <a:latin typeface="+mj-lt"/>
              </a:rPr>
              <a:t>Inability to swim; </a:t>
            </a:r>
            <a:r>
              <a:rPr lang="en-US" sz="2100" dirty="0">
                <a:solidFill>
                  <a:schemeClr val="bg1"/>
                </a:solidFill>
                <a:latin typeface="+mj-lt"/>
              </a:rPr>
              <a:t>Non-motorized boats and/or poor boat maintenance; overload of vessels; </a:t>
            </a:r>
            <a:r>
              <a:rPr lang="en-US" sz="2100" b="0" i="0" dirty="0">
                <a:solidFill>
                  <a:schemeClr val="bg1"/>
                </a:solidFill>
                <a:effectLst/>
                <a:latin typeface="+mj-lt"/>
              </a:rPr>
              <a:t>Use of alcohol</a:t>
            </a:r>
            <a:r>
              <a:rPr lang="en-US" sz="2100" dirty="0">
                <a:solidFill>
                  <a:schemeClr val="bg1"/>
                </a:solidFill>
                <a:latin typeface="+mj-lt"/>
              </a:rPr>
              <a:t>/drugs</a:t>
            </a:r>
          </a:p>
        </p:txBody>
      </p:sp>
      <p:sp>
        <p:nvSpPr>
          <p:cNvPr id="28" name="TextBox 27">
            <a:extLst>
              <a:ext uri="{FF2B5EF4-FFF2-40B4-BE49-F238E27FC236}">
                <a16:creationId xmlns:a16="http://schemas.microsoft.com/office/drawing/2014/main" id="{6E082BE9-8DF3-8D04-82DF-0944A430AABD}"/>
              </a:ext>
            </a:extLst>
          </p:cNvPr>
          <p:cNvSpPr txBox="1"/>
          <p:nvPr/>
        </p:nvSpPr>
        <p:spPr>
          <a:xfrm>
            <a:off x="784023" y="5522747"/>
            <a:ext cx="11060476" cy="1384995"/>
          </a:xfrm>
          <a:prstGeom prst="rect">
            <a:avLst/>
          </a:prstGeom>
          <a:noFill/>
        </p:spPr>
        <p:txBody>
          <a:bodyPr wrap="square" rtlCol="0">
            <a:spAutoFit/>
          </a:bodyPr>
          <a:lstStyle/>
          <a:p>
            <a:pPr marL="285750" indent="-285750">
              <a:buFont typeface="Arial" panose="020B0604020202020204" pitchFamily="34" charset="0"/>
              <a:buChar char="•"/>
            </a:pPr>
            <a:r>
              <a:rPr lang="en-US" sz="2100" b="1" dirty="0">
                <a:solidFill>
                  <a:schemeClr val="bg1"/>
                </a:solidFill>
                <a:latin typeface="Calibri" panose="020F0502020204030204" pitchFamily="34" charset="0"/>
                <a:cs typeface="Calibri" panose="020F0502020204030204" pitchFamily="34" charset="0"/>
              </a:rPr>
              <a:t>F</a:t>
            </a:r>
            <a:r>
              <a:rPr lang="en-US" sz="2100" b="1" i="0" dirty="0">
                <a:solidFill>
                  <a:schemeClr val="bg1"/>
                </a:solidFill>
                <a:effectLst/>
                <a:latin typeface="Calibri" panose="020F0502020204030204" pitchFamily="34" charset="0"/>
                <a:cs typeface="Calibri" panose="020F0502020204030204" pitchFamily="34" charset="0"/>
              </a:rPr>
              <a:t>ishers are the main income source in their families</a:t>
            </a:r>
            <a:r>
              <a:rPr lang="en-US" sz="2100" b="0" i="0" dirty="0">
                <a:solidFill>
                  <a:schemeClr val="bg1"/>
                </a:solidFill>
                <a:effectLst/>
                <a:latin typeface="+mj-lt"/>
              </a:rPr>
              <a:t>:  these tragic events put at risk the livelihoods of hundreds of thousands of family members, increasing vulnerability and poverty in the region.</a:t>
            </a:r>
            <a:endParaRPr lang="en-US" sz="2100" u="sng" dirty="0">
              <a:solidFill>
                <a:schemeClr val="bg1"/>
              </a:solidFill>
              <a:latin typeface="+mj-lt"/>
            </a:endParaRPr>
          </a:p>
          <a:p>
            <a:endParaRPr lang="en-US" sz="2100" dirty="0">
              <a:latin typeface="+mj-lt"/>
            </a:endParaRPr>
          </a:p>
        </p:txBody>
      </p:sp>
      <p:sp>
        <p:nvSpPr>
          <p:cNvPr id="29" name="TextBox 28">
            <a:extLst>
              <a:ext uri="{FF2B5EF4-FFF2-40B4-BE49-F238E27FC236}">
                <a16:creationId xmlns:a16="http://schemas.microsoft.com/office/drawing/2014/main" id="{19BC1EE9-C690-AB3E-5CE8-40F759E17E81}"/>
              </a:ext>
            </a:extLst>
          </p:cNvPr>
          <p:cNvSpPr txBox="1"/>
          <p:nvPr/>
        </p:nvSpPr>
        <p:spPr>
          <a:xfrm>
            <a:off x="5926167" y="6416558"/>
            <a:ext cx="6872122" cy="338554"/>
          </a:xfrm>
          <a:prstGeom prst="rect">
            <a:avLst/>
          </a:prstGeom>
          <a:noFill/>
        </p:spPr>
        <p:txBody>
          <a:bodyPr wrap="square" rtlCol="0">
            <a:spAutoFit/>
          </a:bodyPr>
          <a:lstStyle/>
          <a:p>
            <a:r>
              <a:rPr lang="en-US" sz="1600" dirty="0">
                <a:solidFill>
                  <a:schemeClr val="bg1"/>
                </a:solidFill>
                <a:latin typeface="+mj-lt"/>
                <a:cs typeface="Calibri" panose="020F0502020204030204" pitchFamily="34" charset="0"/>
              </a:rPr>
              <a:t>Roberts et al. 2020; </a:t>
            </a:r>
            <a:r>
              <a:rPr lang="en-US" sz="1600" b="0" i="0" dirty="0">
                <a:solidFill>
                  <a:schemeClr val="bg1"/>
                </a:solidFill>
                <a:effectLst/>
                <a:latin typeface="+mj-lt"/>
                <a:cs typeface="Calibri" panose="020F0502020204030204" pitchFamily="34" charset="0"/>
              </a:rPr>
              <a:t> Rasolofoson et al. 2024; </a:t>
            </a:r>
            <a:r>
              <a:rPr lang="en-US" sz="1600" dirty="0">
                <a:solidFill>
                  <a:schemeClr val="bg1"/>
                </a:solidFill>
                <a:latin typeface="+mj-lt"/>
                <a:cs typeface="Calibri" panose="020F0502020204030204" pitchFamily="34" charset="0"/>
              </a:rPr>
              <a:t> Atieno et al. 2017</a:t>
            </a:r>
          </a:p>
        </p:txBody>
      </p:sp>
      <p:sp>
        <p:nvSpPr>
          <p:cNvPr id="9" name="Title 2">
            <a:extLst>
              <a:ext uri="{FF2B5EF4-FFF2-40B4-BE49-F238E27FC236}">
                <a16:creationId xmlns:a16="http://schemas.microsoft.com/office/drawing/2014/main" id="{9B24D6E5-0C25-1F5F-B63A-279C9C1C7A39}"/>
              </a:ext>
            </a:extLst>
          </p:cNvPr>
          <p:cNvSpPr>
            <a:spLocks noGrp="1"/>
          </p:cNvSpPr>
          <p:nvPr>
            <p:ph type="ctrTitle"/>
          </p:nvPr>
        </p:nvSpPr>
        <p:spPr>
          <a:xfrm>
            <a:off x="851464" y="-59934"/>
            <a:ext cx="10564679" cy="1002552"/>
          </a:xfrm>
        </p:spPr>
        <p:txBody>
          <a:bodyPr/>
          <a:lstStyle/>
          <a:p>
            <a:r>
              <a:rPr lang="en-US" cap="none" dirty="0">
                <a:solidFill>
                  <a:schemeClr val="bg1"/>
                </a:solidFill>
              </a:rPr>
              <a:t>The other face of Lake Victoria</a:t>
            </a:r>
          </a:p>
        </p:txBody>
      </p:sp>
    </p:spTree>
    <p:extLst>
      <p:ext uri="{BB962C8B-B14F-4D97-AF65-F5344CB8AC3E}">
        <p14:creationId xmlns:p14="http://schemas.microsoft.com/office/powerpoint/2010/main" val="21521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8F43A-7537-50C4-A604-70639B4D55DB}"/>
            </a:ext>
          </a:extLst>
        </p:cNvPr>
        <p:cNvGrpSpPr/>
        <p:nvPr/>
      </p:nvGrpSpPr>
      <p:grpSpPr>
        <a:xfrm>
          <a:off x="0" y="0"/>
          <a:ext cx="0" cy="0"/>
          <a:chOff x="0" y="0"/>
          <a:chExt cx="0" cy="0"/>
        </a:xfrm>
      </p:grpSpPr>
      <p:pic>
        <p:nvPicPr>
          <p:cNvPr id="35" name="Picture 34">
            <a:extLst>
              <a:ext uri="{FF2B5EF4-FFF2-40B4-BE49-F238E27FC236}">
                <a16:creationId xmlns:a16="http://schemas.microsoft.com/office/drawing/2014/main" id="{ABC55D37-56E2-88ED-88E4-58FDE9686D43}"/>
              </a:ext>
            </a:extLst>
          </p:cNvPr>
          <p:cNvPicPr>
            <a:picLocks noChangeAspect="1"/>
          </p:cNvPicPr>
          <p:nvPr/>
        </p:nvPicPr>
        <p:blipFill>
          <a:blip r:embed="rId3"/>
          <a:srcRect l="2852" t="18404" r="81266" b="65793"/>
          <a:stretch/>
        </p:blipFill>
        <p:spPr>
          <a:xfrm>
            <a:off x="10216290" y="185667"/>
            <a:ext cx="806072" cy="501276"/>
          </a:xfrm>
          <a:prstGeom prst="rect">
            <a:avLst/>
          </a:prstGeom>
        </p:spPr>
      </p:pic>
      <p:pic>
        <p:nvPicPr>
          <p:cNvPr id="37" name="Picture 36">
            <a:extLst>
              <a:ext uri="{FF2B5EF4-FFF2-40B4-BE49-F238E27FC236}">
                <a16:creationId xmlns:a16="http://schemas.microsoft.com/office/drawing/2014/main" id="{F563ADC5-C069-D17A-405F-142174501CCA}"/>
              </a:ext>
            </a:extLst>
          </p:cNvPr>
          <p:cNvPicPr>
            <a:picLocks noChangeAspect="1"/>
          </p:cNvPicPr>
          <p:nvPr/>
        </p:nvPicPr>
        <p:blipFill>
          <a:blip r:embed="rId3"/>
          <a:srcRect l="78788" t="22340" r="7032" b="65184"/>
          <a:stretch/>
        </p:blipFill>
        <p:spPr>
          <a:xfrm>
            <a:off x="11057277" y="119136"/>
            <a:ext cx="1018116" cy="559840"/>
          </a:xfrm>
          <a:prstGeom prst="rect">
            <a:avLst/>
          </a:prstGeom>
        </p:spPr>
      </p:pic>
      <p:sp>
        <p:nvSpPr>
          <p:cNvPr id="3" name="Title 2">
            <a:extLst>
              <a:ext uri="{FF2B5EF4-FFF2-40B4-BE49-F238E27FC236}">
                <a16:creationId xmlns:a16="http://schemas.microsoft.com/office/drawing/2014/main" id="{56CBB500-7FAA-D131-36E6-847FA638964D}"/>
              </a:ext>
            </a:extLst>
          </p:cNvPr>
          <p:cNvSpPr>
            <a:spLocks noGrp="1"/>
          </p:cNvSpPr>
          <p:nvPr>
            <p:ph type="ctrTitle"/>
          </p:nvPr>
        </p:nvSpPr>
        <p:spPr>
          <a:xfrm>
            <a:off x="1377937" y="260956"/>
            <a:ext cx="10564679" cy="1002552"/>
          </a:xfrm>
        </p:spPr>
        <p:txBody>
          <a:bodyPr/>
          <a:lstStyle/>
          <a:p>
            <a:r>
              <a:rPr lang="en-US" sz="4000" cap="none" dirty="0">
                <a:solidFill>
                  <a:srgbClr val="2F4524"/>
                </a:solidFill>
              </a:rPr>
              <a:t>The high impact weather lake system (HIGHWAY) project</a:t>
            </a:r>
          </a:p>
        </p:txBody>
      </p:sp>
      <p:cxnSp>
        <p:nvCxnSpPr>
          <p:cNvPr id="12" name="Straight Connector 11">
            <a:extLst>
              <a:ext uri="{FF2B5EF4-FFF2-40B4-BE49-F238E27FC236}">
                <a16:creationId xmlns:a16="http://schemas.microsoft.com/office/drawing/2014/main" id="{E924EBBF-840B-95D5-7804-D7FDAD6274AF}"/>
              </a:ext>
            </a:extLst>
          </p:cNvPr>
          <p:cNvCxnSpPr/>
          <p:nvPr/>
        </p:nvCxnSpPr>
        <p:spPr>
          <a:xfrm flipV="1">
            <a:off x="3823858" y="1603987"/>
            <a:ext cx="336788" cy="2737846"/>
          </a:xfrm>
          <a:prstGeom prst="line">
            <a:avLst/>
          </a:prstGeom>
          <a:ln w="19050">
            <a:no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950B04-4FC4-BBFE-673E-4436A7D95208}"/>
              </a:ext>
            </a:extLst>
          </p:cNvPr>
          <p:cNvCxnSpPr/>
          <p:nvPr/>
        </p:nvCxnSpPr>
        <p:spPr>
          <a:xfrm>
            <a:off x="1134723"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7075581-7BEA-F784-71B8-A4D8AD03616F}"/>
              </a:ext>
            </a:extLst>
          </p:cNvPr>
          <p:cNvSpPr/>
          <p:nvPr/>
        </p:nvSpPr>
        <p:spPr>
          <a:xfrm>
            <a:off x="0" y="0"/>
            <a:ext cx="1134723"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 application&#10;&#10;Description automatically generated">
            <a:extLst>
              <a:ext uri="{FF2B5EF4-FFF2-40B4-BE49-F238E27FC236}">
                <a16:creationId xmlns:a16="http://schemas.microsoft.com/office/drawing/2014/main" id="{7693BF01-68C2-4392-83E0-E30806701D70}"/>
              </a:ext>
            </a:extLst>
          </p:cNvPr>
          <p:cNvPicPr>
            <a:picLocks noChangeAspect="1"/>
          </p:cNvPicPr>
          <p:nvPr/>
        </p:nvPicPr>
        <p:blipFill rotWithShape="1">
          <a:blip r:embed="rId4"/>
          <a:srcRect l="4043" t="2277" r="3171" b="2273"/>
          <a:stretch/>
        </p:blipFill>
        <p:spPr>
          <a:xfrm>
            <a:off x="2281084" y="1246307"/>
            <a:ext cx="8532976" cy="5009784"/>
          </a:xfrm>
          <a:prstGeom prst="rect">
            <a:avLst/>
          </a:prstGeom>
        </p:spPr>
      </p:pic>
      <p:sp>
        <p:nvSpPr>
          <p:cNvPr id="14" name="TextBox 13">
            <a:extLst>
              <a:ext uri="{FF2B5EF4-FFF2-40B4-BE49-F238E27FC236}">
                <a16:creationId xmlns:a16="http://schemas.microsoft.com/office/drawing/2014/main" id="{C35A9A38-72C1-66E8-FC61-54FA134C05EA}"/>
              </a:ext>
            </a:extLst>
          </p:cNvPr>
          <p:cNvSpPr txBox="1"/>
          <p:nvPr/>
        </p:nvSpPr>
        <p:spPr>
          <a:xfrm>
            <a:off x="1169635" y="6310914"/>
            <a:ext cx="10345707" cy="461665"/>
          </a:xfrm>
          <a:prstGeom prst="rect">
            <a:avLst/>
          </a:prstGeom>
          <a:noFill/>
        </p:spPr>
        <p:txBody>
          <a:bodyPr wrap="square" rtlCol="0">
            <a:spAutoFit/>
          </a:bodyPr>
          <a:lstStyle/>
          <a:p>
            <a:r>
              <a:rPr lang="en-US" sz="1200" i="1" dirty="0">
                <a:latin typeface="+mj-lt"/>
              </a:rPr>
              <a:t>Source: World Meteorological Organization (WMO) https://</a:t>
            </a:r>
            <a:r>
              <a:rPr lang="en-US" sz="1200" i="1" dirty="0" err="1">
                <a:latin typeface="+mj-lt"/>
              </a:rPr>
              <a:t>www.metoffice.gov.uk</a:t>
            </a:r>
            <a:r>
              <a:rPr lang="en-US" sz="1200" i="1" dirty="0">
                <a:latin typeface="+mj-lt"/>
              </a:rPr>
              <a:t>/binaries/content/assets/</a:t>
            </a:r>
            <a:r>
              <a:rPr lang="en-US" sz="1200" i="1" dirty="0" err="1">
                <a:latin typeface="+mj-lt"/>
              </a:rPr>
              <a:t>metofficegovuk</a:t>
            </a:r>
            <a:r>
              <a:rPr lang="en-US" sz="1200" i="1" dirty="0">
                <a:latin typeface="+mj-lt"/>
              </a:rPr>
              <a:t>/pdf/business/international/wiser/wiser0306_highway-project-flyer_en.pdf</a:t>
            </a:r>
          </a:p>
        </p:txBody>
      </p:sp>
      <p:sp>
        <p:nvSpPr>
          <p:cNvPr id="15" name="Rectangle 14">
            <a:extLst>
              <a:ext uri="{FF2B5EF4-FFF2-40B4-BE49-F238E27FC236}">
                <a16:creationId xmlns:a16="http://schemas.microsoft.com/office/drawing/2014/main" id="{148152B1-C3C9-E600-9BEF-DEAA7CCD7813}"/>
              </a:ext>
            </a:extLst>
          </p:cNvPr>
          <p:cNvSpPr/>
          <p:nvPr/>
        </p:nvSpPr>
        <p:spPr>
          <a:xfrm>
            <a:off x="2269446" y="1263508"/>
            <a:ext cx="1332736" cy="4333728"/>
          </a:xfrm>
          <a:prstGeom prst="rect">
            <a:avLst/>
          </a:prstGeom>
          <a:noFill/>
          <a:ln w="28575">
            <a:solidFill>
              <a:srgbClr val="2F45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DB12299-54FD-869D-852F-20AF79E3067F}"/>
              </a:ext>
            </a:extLst>
          </p:cNvPr>
          <p:cNvSpPr/>
          <p:nvPr/>
        </p:nvSpPr>
        <p:spPr>
          <a:xfrm>
            <a:off x="0" y="-18656"/>
            <a:ext cx="12192000" cy="6876656"/>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B00EA925-3B32-FC99-86FD-9C3A097E6F49}"/>
              </a:ext>
            </a:extLst>
          </p:cNvPr>
          <p:cNvGrpSpPr/>
          <p:nvPr/>
        </p:nvGrpSpPr>
        <p:grpSpPr>
          <a:xfrm>
            <a:off x="2466433" y="966555"/>
            <a:ext cx="7749857" cy="5378730"/>
            <a:chOff x="3816219" y="2803877"/>
            <a:chExt cx="4909592" cy="3218295"/>
          </a:xfrm>
          <a:effectLst>
            <a:reflection blurRad="6350" stA="12944" endPos="12000" dir="5400000" sy="-100000" algn="bl" rotWithShape="0"/>
          </a:effectLst>
        </p:grpSpPr>
        <p:pic>
          <p:nvPicPr>
            <p:cNvPr id="19" name="Picture 18" descr="Map&#10;&#10;Description automatically generated">
              <a:extLst>
                <a:ext uri="{FF2B5EF4-FFF2-40B4-BE49-F238E27FC236}">
                  <a16:creationId xmlns:a16="http://schemas.microsoft.com/office/drawing/2014/main" id="{21220D1A-A41B-5920-2578-43FD93CB6285}"/>
                </a:ext>
              </a:extLst>
            </p:cNvPr>
            <p:cNvPicPr>
              <a:picLocks noChangeAspect="1"/>
            </p:cNvPicPr>
            <p:nvPr/>
          </p:nvPicPr>
          <p:blipFill>
            <a:blip r:embed="rId5"/>
            <a:srcRect l="9219" t="23363" r="14314" b="19828"/>
            <a:stretch/>
          </p:blipFill>
          <p:spPr>
            <a:xfrm>
              <a:off x="3816219" y="2803877"/>
              <a:ext cx="4909592" cy="3218295"/>
            </a:xfrm>
            <a:prstGeom prst="rect">
              <a:avLst/>
            </a:prstGeom>
          </p:spPr>
        </p:pic>
        <p:sp>
          <p:nvSpPr>
            <p:cNvPr id="20" name="TextBox 19">
              <a:extLst>
                <a:ext uri="{FF2B5EF4-FFF2-40B4-BE49-F238E27FC236}">
                  <a16:creationId xmlns:a16="http://schemas.microsoft.com/office/drawing/2014/main" id="{10BFDCA7-57EF-E32C-2712-67B372F7E732}"/>
                </a:ext>
              </a:extLst>
            </p:cNvPr>
            <p:cNvSpPr txBox="1"/>
            <p:nvPr/>
          </p:nvSpPr>
          <p:spPr>
            <a:xfrm>
              <a:off x="7623671" y="3971577"/>
              <a:ext cx="1102139" cy="253971"/>
            </a:xfrm>
            <a:prstGeom prst="rect">
              <a:avLst/>
            </a:prstGeom>
            <a:noFill/>
          </p:spPr>
          <p:txBody>
            <a:bodyPr wrap="square" rtlCol="0">
              <a:spAutoFit/>
            </a:bodyPr>
            <a:lstStyle/>
            <a:p>
              <a:r>
                <a:rPr lang="en-US" sz="1400" dirty="0">
                  <a:solidFill>
                    <a:schemeClr val="bg1"/>
                  </a:solidFill>
                  <a:latin typeface="+mj-lt"/>
                </a:rPr>
                <a:t>Kenya</a:t>
              </a:r>
            </a:p>
          </p:txBody>
        </p:sp>
        <p:sp>
          <p:nvSpPr>
            <p:cNvPr id="21" name="TextBox 20">
              <a:extLst>
                <a:ext uri="{FF2B5EF4-FFF2-40B4-BE49-F238E27FC236}">
                  <a16:creationId xmlns:a16="http://schemas.microsoft.com/office/drawing/2014/main" id="{4E679697-56B0-DDD1-0957-A5A6CF14F6F3}"/>
                </a:ext>
              </a:extLst>
            </p:cNvPr>
            <p:cNvSpPr txBox="1"/>
            <p:nvPr/>
          </p:nvSpPr>
          <p:spPr>
            <a:xfrm>
              <a:off x="4482523" y="3802300"/>
              <a:ext cx="1102139" cy="253971"/>
            </a:xfrm>
            <a:prstGeom prst="rect">
              <a:avLst/>
            </a:prstGeom>
            <a:noFill/>
          </p:spPr>
          <p:txBody>
            <a:bodyPr wrap="square" rtlCol="0">
              <a:spAutoFit/>
            </a:bodyPr>
            <a:lstStyle/>
            <a:p>
              <a:r>
                <a:rPr lang="en-US" sz="1400" dirty="0">
                  <a:solidFill>
                    <a:schemeClr val="bg1"/>
                  </a:solidFill>
                  <a:latin typeface="+mj-lt"/>
                </a:rPr>
                <a:t>Uganda</a:t>
              </a:r>
            </a:p>
          </p:txBody>
        </p:sp>
        <p:sp>
          <p:nvSpPr>
            <p:cNvPr id="22" name="TextBox 21">
              <a:extLst>
                <a:ext uri="{FF2B5EF4-FFF2-40B4-BE49-F238E27FC236}">
                  <a16:creationId xmlns:a16="http://schemas.microsoft.com/office/drawing/2014/main" id="{B7978AAB-FE5D-3437-2AA7-AFEF085FCC0A}"/>
                </a:ext>
              </a:extLst>
            </p:cNvPr>
            <p:cNvSpPr txBox="1"/>
            <p:nvPr/>
          </p:nvSpPr>
          <p:spPr>
            <a:xfrm>
              <a:off x="4482523" y="4164966"/>
              <a:ext cx="1102139" cy="253971"/>
            </a:xfrm>
            <a:prstGeom prst="rect">
              <a:avLst/>
            </a:prstGeom>
            <a:noFill/>
          </p:spPr>
          <p:txBody>
            <a:bodyPr wrap="square" rtlCol="0">
              <a:spAutoFit/>
            </a:bodyPr>
            <a:lstStyle/>
            <a:p>
              <a:r>
                <a:rPr lang="en-US" sz="1400" dirty="0">
                  <a:solidFill>
                    <a:schemeClr val="bg1"/>
                  </a:solidFill>
                  <a:latin typeface="+mj-lt"/>
                </a:rPr>
                <a:t>Tanzania</a:t>
              </a:r>
            </a:p>
          </p:txBody>
        </p:sp>
        <p:sp>
          <p:nvSpPr>
            <p:cNvPr id="23" name="TextBox 22">
              <a:extLst>
                <a:ext uri="{FF2B5EF4-FFF2-40B4-BE49-F238E27FC236}">
                  <a16:creationId xmlns:a16="http://schemas.microsoft.com/office/drawing/2014/main" id="{2F0FFA9A-8A0B-95A7-943B-7AA38894BCFD}"/>
                </a:ext>
              </a:extLst>
            </p:cNvPr>
            <p:cNvSpPr txBox="1"/>
            <p:nvPr/>
          </p:nvSpPr>
          <p:spPr>
            <a:xfrm>
              <a:off x="3852001" y="5683618"/>
              <a:ext cx="1102139" cy="253971"/>
            </a:xfrm>
            <a:prstGeom prst="rect">
              <a:avLst/>
            </a:prstGeom>
            <a:noFill/>
          </p:spPr>
          <p:txBody>
            <a:bodyPr wrap="square" rtlCol="0">
              <a:spAutoFit/>
            </a:bodyPr>
            <a:lstStyle/>
            <a:p>
              <a:r>
                <a:rPr lang="en-US" sz="1400" dirty="0">
                  <a:solidFill>
                    <a:schemeClr val="bg1"/>
                  </a:solidFill>
                  <a:latin typeface="+mj-lt"/>
                </a:rPr>
                <a:t>Burundi</a:t>
              </a:r>
            </a:p>
          </p:txBody>
        </p:sp>
        <p:sp>
          <p:nvSpPr>
            <p:cNvPr id="24" name="TextBox 23">
              <a:extLst>
                <a:ext uri="{FF2B5EF4-FFF2-40B4-BE49-F238E27FC236}">
                  <a16:creationId xmlns:a16="http://schemas.microsoft.com/office/drawing/2014/main" id="{EA7B329A-BC8D-A22C-9C06-27FEDFF2C3FF}"/>
                </a:ext>
              </a:extLst>
            </p:cNvPr>
            <p:cNvSpPr txBox="1"/>
            <p:nvPr/>
          </p:nvSpPr>
          <p:spPr>
            <a:xfrm>
              <a:off x="3842148" y="4644506"/>
              <a:ext cx="1102139" cy="253971"/>
            </a:xfrm>
            <a:prstGeom prst="rect">
              <a:avLst/>
            </a:prstGeom>
            <a:noFill/>
          </p:spPr>
          <p:txBody>
            <a:bodyPr wrap="square" rtlCol="0">
              <a:spAutoFit/>
            </a:bodyPr>
            <a:lstStyle/>
            <a:p>
              <a:r>
                <a:rPr lang="en-US" sz="1400" dirty="0">
                  <a:solidFill>
                    <a:schemeClr val="bg1"/>
                  </a:solidFill>
                  <a:latin typeface="+mj-lt"/>
                </a:rPr>
                <a:t>Rwanda</a:t>
              </a:r>
            </a:p>
          </p:txBody>
        </p:sp>
        <p:sp>
          <p:nvSpPr>
            <p:cNvPr id="25" name="TextBox 24">
              <a:extLst>
                <a:ext uri="{FF2B5EF4-FFF2-40B4-BE49-F238E27FC236}">
                  <a16:creationId xmlns:a16="http://schemas.microsoft.com/office/drawing/2014/main" id="{F9C79DB2-1454-666C-E015-C5D83DD567DC}"/>
                </a:ext>
              </a:extLst>
            </p:cNvPr>
            <p:cNvSpPr txBox="1"/>
            <p:nvPr/>
          </p:nvSpPr>
          <p:spPr>
            <a:xfrm>
              <a:off x="7006414" y="5378853"/>
              <a:ext cx="1464749" cy="607709"/>
            </a:xfrm>
            <a:prstGeom prst="rect">
              <a:avLst/>
            </a:prstGeom>
            <a:solidFill>
              <a:schemeClr val="bg1"/>
            </a:solidFill>
          </p:spPr>
          <p:txBody>
            <a:bodyPr wrap="square" rtlCol="0">
              <a:spAutoFit/>
            </a:bodyPr>
            <a:lstStyle/>
            <a:p>
              <a:r>
                <a:rPr lang="en-US" sz="2000" b="1" dirty="0">
                  <a:latin typeface="+mj-lt"/>
                </a:rPr>
                <a:t>Uganda</a:t>
              </a:r>
              <a:r>
                <a:rPr lang="en-US" sz="2000" dirty="0">
                  <a:latin typeface="+mj-lt"/>
                </a:rPr>
                <a:t>: I, II, VII, X</a:t>
              </a:r>
            </a:p>
            <a:p>
              <a:r>
                <a:rPr lang="en-US" sz="2000" b="1" dirty="0">
                  <a:latin typeface="+mj-lt"/>
                </a:rPr>
                <a:t>Tanzania: </a:t>
              </a:r>
              <a:r>
                <a:rPr lang="en-US" sz="2000" dirty="0">
                  <a:latin typeface="+mj-lt"/>
                </a:rPr>
                <a:t>III, IV, V, VI</a:t>
              </a:r>
            </a:p>
            <a:p>
              <a:r>
                <a:rPr lang="en-US" sz="2000" b="1" dirty="0">
                  <a:latin typeface="+mj-lt"/>
                </a:rPr>
                <a:t>Kenya:</a:t>
              </a:r>
              <a:r>
                <a:rPr lang="en-US" sz="2000" dirty="0">
                  <a:latin typeface="+mj-lt"/>
                </a:rPr>
                <a:t> VIII, IX</a:t>
              </a:r>
            </a:p>
          </p:txBody>
        </p:sp>
      </p:grpSp>
    </p:spTree>
    <p:extLst>
      <p:ext uri="{BB962C8B-B14F-4D97-AF65-F5344CB8AC3E}">
        <p14:creationId xmlns:p14="http://schemas.microsoft.com/office/powerpoint/2010/main" val="157295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47A94-C54F-E610-E364-7CF58B43B563}"/>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86995D-E4E6-D34A-5A4E-43527CC5B24E}"/>
              </a:ext>
            </a:extLst>
          </p:cNvPr>
          <p:cNvCxnSpPr/>
          <p:nvPr/>
        </p:nvCxnSpPr>
        <p:spPr>
          <a:xfrm flipV="1">
            <a:off x="5759212" y="1624555"/>
            <a:ext cx="336788" cy="2737846"/>
          </a:xfrm>
          <a:prstGeom prst="line">
            <a:avLst/>
          </a:prstGeom>
          <a:ln w="19050">
            <a:noFill/>
          </a:ln>
        </p:spPr>
        <p:style>
          <a:lnRef idx="1">
            <a:schemeClr val="accent1"/>
          </a:lnRef>
          <a:fillRef idx="0">
            <a:schemeClr val="accent1"/>
          </a:fillRef>
          <a:effectRef idx="0">
            <a:schemeClr val="accent1"/>
          </a:effectRef>
          <a:fontRef idx="minor">
            <a:schemeClr val="tx1"/>
          </a:fontRef>
        </p:style>
      </p:cxnSp>
      <p:pic>
        <p:nvPicPr>
          <p:cNvPr id="21" name="Picture 20" descr="A picture containing grass, sky, building, outdoor&#10;&#10;Description automatically generated">
            <a:extLst>
              <a:ext uri="{FF2B5EF4-FFF2-40B4-BE49-F238E27FC236}">
                <a16:creationId xmlns:a16="http://schemas.microsoft.com/office/drawing/2014/main" id="{2FF818A0-4248-BA5E-F7C2-D45479C17171}"/>
              </a:ext>
            </a:extLst>
          </p:cNvPr>
          <p:cNvPicPr>
            <a:picLocks noChangeAspect="1"/>
          </p:cNvPicPr>
          <p:nvPr/>
        </p:nvPicPr>
        <p:blipFill>
          <a:blip r:embed="rId3"/>
          <a:stretch>
            <a:fillRect/>
          </a:stretch>
        </p:blipFill>
        <p:spPr>
          <a:xfrm>
            <a:off x="8106820" y="82078"/>
            <a:ext cx="3792296" cy="6736315"/>
          </a:xfrm>
          <a:prstGeom prst="rect">
            <a:avLst/>
          </a:prstGeom>
        </p:spPr>
      </p:pic>
      <p:pic>
        <p:nvPicPr>
          <p:cNvPr id="22" name="Picture 21" descr="A person sitting at a desk with several computer monitors&#10;&#10;Description automatically generated with medium confidence">
            <a:extLst>
              <a:ext uri="{FF2B5EF4-FFF2-40B4-BE49-F238E27FC236}">
                <a16:creationId xmlns:a16="http://schemas.microsoft.com/office/drawing/2014/main" id="{73F0857A-8466-6A29-BE73-5F9575E33C15}"/>
              </a:ext>
            </a:extLst>
          </p:cNvPr>
          <p:cNvPicPr>
            <a:picLocks noChangeAspect="1"/>
          </p:cNvPicPr>
          <p:nvPr/>
        </p:nvPicPr>
        <p:blipFill>
          <a:blip r:embed="rId4"/>
          <a:stretch>
            <a:fillRect/>
          </a:stretch>
        </p:blipFill>
        <p:spPr>
          <a:xfrm>
            <a:off x="251741" y="2738967"/>
            <a:ext cx="7170906" cy="4036955"/>
          </a:xfrm>
          <a:prstGeom prst="rect">
            <a:avLst/>
          </a:prstGeom>
        </p:spPr>
      </p:pic>
      <p:sp>
        <p:nvSpPr>
          <p:cNvPr id="19" name="TextBox 18">
            <a:extLst>
              <a:ext uri="{FF2B5EF4-FFF2-40B4-BE49-F238E27FC236}">
                <a16:creationId xmlns:a16="http://schemas.microsoft.com/office/drawing/2014/main" id="{6B0A1DDF-1FFB-09DA-F48B-873FEAA54627}"/>
              </a:ext>
            </a:extLst>
          </p:cNvPr>
          <p:cNvSpPr txBox="1"/>
          <p:nvPr/>
        </p:nvSpPr>
        <p:spPr>
          <a:xfrm>
            <a:off x="4999444" y="6419690"/>
            <a:ext cx="2762951" cy="338554"/>
          </a:xfrm>
          <a:prstGeom prst="rect">
            <a:avLst/>
          </a:prstGeom>
          <a:noFill/>
        </p:spPr>
        <p:txBody>
          <a:bodyPr wrap="square">
            <a:spAutoFit/>
          </a:bodyPr>
          <a:lstStyle/>
          <a:p>
            <a:r>
              <a:rPr lang="en-US" sz="1600" b="1" dirty="0" err="1">
                <a:solidFill>
                  <a:schemeClr val="bg1"/>
                </a:solidFill>
                <a:latin typeface="+mj-lt"/>
                <a:ea typeface="Helvetica Neue" panose="02000503000000020004" pitchFamily="2" charset="0"/>
                <a:cs typeface="Helvetica Neue" panose="02000503000000020004" pitchFamily="2" charset="0"/>
              </a:rPr>
              <a:t>Benedicto</a:t>
            </a:r>
            <a:r>
              <a:rPr lang="en-US" sz="1600" b="1" dirty="0">
                <a:solidFill>
                  <a:schemeClr val="bg1"/>
                </a:solidFill>
                <a:latin typeface="+mj-lt"/>
                <a:ea typeface="Helvetica Neue" panose="02000503000000020004" pitchFamily="2" charset="0"/>
                <a:cs typeface="Helvetica Neue" panose="02000503000000020004" pitchFamily="2" charset="0"/>
              </a:rPr>
              <a:t> </a:t>
            </a:r>
            <a:r>
              <a:rPr lang="en-US" sz="1600" b="1" dirty="0" err="1">
                <a:solidFill>
                  <a:schemeClr val="bg1"/>
                </a:solidFill>
                <a:latin typeface="+mj-lt"/>
                <a:ea typeface="Helvetica Neue" panose="02000503000000020004" pitchFamily="2" charset="0"/>
                <a:cs typeface="Helvetica Neue" panose="02000503000000020004" pitchFamily="2" charset="0"/>
              </a:rPr>
              <a:t>Katole</a:t>
            </a:r>
            <a:r>
              <a:rPr lang="en-US" sz="1600" b="1" dirty="0">
                <a:solidFill>
                  <a:schemeClr val="bg1"/>
                </a:solidFill>
                <a:latin typeface="+mj-lt"/>
                <a:ea typeface="Helvetica Neue" panose="02000503000000020004" pitchFamily="2" charset="0"/>
                <a:cs typeface="Helvetica Neue" panose="02000503000000020004" pitchFamily="2" charset="0"/>
              </a:rPr>
              <a:t>, TMA</a:t>
            </a:r>
            <a:endParaRPr lang="en-US" sz="1600" b="1" dirty="0">
              <a:solidFill>
                <a:schemeClr val="bg1"/>
              </a:solidFill>
              <a:latin typeface="+mj-lt"/>
            </a:endParaRPr>
          </a:p>
        </p:txBody>
      </p:sp>
      <p:sp>
        <p:nvSpPr>
          <p:cNvPr id="34" name="TextBox 33">
            <a:extLst>
              <a:ext uri="{FF2B5EF4-FFF2-40B4-BE49-F238E27FC236}">
                <a16:creationId xmlns:a16="http://schemas.microsoft.com/office/drawing/2014/main" id="{4A31D78F-0EDB-8FE6-DB66-69A9D4737DED}"/>
              </a:ext>
            </a:extLst>
          </p:cNvPr>
          <p:cNvSpPr txBox="1"/>
          <p:nvPr/>
        </p:nvSpPr>
        <p:spPr>
          <a:xfrm>
            <a:off x="10574239" y="6481245"/>
            <a:ext cx="401185" cy="276999"/>
          </a:xfrm>
          <a:prstGeom prst="rect">
            <a:avLst/>
          </a:prstGeom>
          <a:noFill/>
        </p:spPr>
        <p:txBody>
          <a:bodyPr wrap="square" rtlCol="0">
            <a:spAutoFit/>
          </a:bodyPr>
          <a:lstStyle/>
          <a:p>
            <a:r>
              <a:rPr lang="en-US" sz="1200" dirty="0">
                <a:solidFill>
                  <a:schemeClr val="bg1">
                    <a:lumMod val="50000"/>
                  </a:schemeClr>
                </a:solidFill>
                <a:latin typeface="Helvetica" pitchFamily="2" charset="0"/>
              </a:rPr>
              <a:t>9</a:t>
            </a:r>
          </a:p>
        </p:txBody>
      </p:sp>
      <p:sp>
        <p:nvSpPr>
          <p:cNvPr id="2" name="Title 2">
            <a:extLst>
              <a:ext uri="{FF2B5EF4-FFF2-40B4-BE49-F238E27FC236}">
                <a16:creationId xmlns:a16="http://schemas.microsoft.com/office/drawing/2014/main" id="{B5AB9C62-B764-BED1-6EA1-358F7332EC0D}"/>
              </a:ext>
            </a:extLst>
          </p:cNvPr>
          <p:cNvSpPr>
            <a:spLocks noGrp="1"/>
          </p:cNvSpPr>
          <p:nvPr>
            <p:ph type="ctrTitle"/>
          </p:nvPr>
        </p:nvSpPr>
        <p:spPr>
          <a:xfrm>
            <a:off x="313510" y="407679"/>
            <a:ext cx="11585606" cy="1002552"/>
          </a:xfrm>
        </p:spPr>
        <p:txBody>
          <a:bodyPr/>
          <a:lstStyle/>
          <a:p>
            <a:r>
              <a:rPr lang="en-US" cap="none" dirty="0">
                <a:solidFill>
                  <a:srgbClr val="2F4524"/>
                </a:solidFill>
              </a:rPr>
              <a:t>S-band Mwanza Radar </a:t>
            </a:r>
            <a:br>
              <a:rPr lang="en-US" cap="none" dirty="0">
                <a:solidFill>
                  <a:srgbClr val="2F4524"/>
                </a:solidFill>
              </a:rPr>
            </a:br>
            <a:r>
              <a:rPr lang="en-US" sz="4000" cap="none" dirty="0">
                <a:solidFill>
                  <a:srgbClr val="2F4524"/>
                </a:solidFill>
              </a:rPr>
              <a:t>(Tanzania)</a:t>
            </a:r>
            <a:endParaRPr lang="en-US" cap="none" dirty="0">
              <a:solidFill>
                <a:srgbClr val="2F4524"/>
              </a:solidFill>
            </a:endParaRPr>
          </a:p>
        </p:txBody>
      </p:sp>
      <p:sp>
        <p:nvSpPr>
          <p:cNvPr id="3" name="TextBox 2">
            <a:extLst>
              <a:ext uri="{FF2B5EF4-FFF2-40B4-BE49-F238E27FC236}">
                <a16:creationId xmlns:a16="http://schemas.microsoft.com/office/drawing/2014/main" id="{3A8532A2-9868-58C3-62FB-997927665F94}"/>
              </a:ext>
            </a:extLst>
          </p:cNvPr>
          <p:cNvSpPr txBox="1"/>
          <p:nvPr/>
        </p:nvSpPr>
        <p:spPr>
          <a:xfrm>
            <a:off x="251741" y="1572057"/>
            <a:ext cx="7170906" cy="1846659"/>
          </a:xfrm>
          <a:prstGeom prst="rect">
            <a:avLst/>
          </a:prstGeom>
          <a:solidFill>
            <a:schemeClr val="bg1"/>
          </a:solidFill>
          <a:ln>
            <a:noFill/>
          </a:ln>
        </p:spPr>
        <p:txBody>
          <a:bodyPr wrap="square" rtlCol="0">
            <a:spAutoFit/>
          </a:bodyPr>
          <a:lstStyle/>
          <a:p>
            <a:r>
              <a:rPr lang="en-US" sz="1600" b="1" dirty="0">
                <a:latin typeface="+mj-lt"/>
              </a:rPr>
              <a:t>Elevation [</a:t>
            </a:r>
            <a:r>
              <a:rPr lang="en-US" sz="1600" b="1" dirty="0" err="1">
                <a:latin typeface="+mj-lt"/>
              </a:rPr>
              <a:t>m.a.s.l</a:t>
            </a:r>
            <a:r>
              <a:rPr lang="en-US" sz="1600" b="1" dirty="0">
                <a:latin typeface="+mj-lt"/>
              </a:rPr>
              <a:t>]: </a:t>
            </a:r>
            <a:r>
              <a:rPr lang="en-US" sz="1600" dirty="0">
                <a:latin typeface="+mj-lt"/>
              </a:rPr>
              <a:t>1150</a:t>
            </a:r>
          </a:p>
          <a:p>
            <a:r>
              <a:rPr lang="en-US" sz="1600" b="1" dirty="0">
                <a:latin typeface="+mj-lt"/>
              </a:rPr>
              <a:t>Manufacturer:</a:t>
            </a:r>
            <a:r>
              <a:rPr lang="en-US" sz="1600" dirty="0">
                <a:latin typeface="+mj-lt"/>
              </a:rPr>
              <a:t> Enterprise Electronics Corporation (EEC)</a:t>
            </a:r>
          </a:p>
          <a:p>
            <a:r>
              <a:rPr lang="en-US" sz="1600" b="1" dirty="0">
                <a:latin typeface="+mj-lt"/>
              </a:rPr>
              <a:t>Wavelength [cm]: </a:t>
            </a:r>
            <a:r>
              <a:rPr lang="en-US" sz="1600" dirty="0">
                <a:latin typeface="+mj-lt"/>
              </a:rPr>
              <a:t>10</a:t>
            </a:r>
          </a:p>
          <a:p>
            <a:r>
              <a:rPr lang="en-US" sz="1600" b="1" dirty="0">
                <a:latin typeface="+mj-lt"/>
              </a:rPr>
              <a:t>Beamwidth [°]: </a:t>
            </a:r>
            <a:r>
              <a:rPr lang="en-US" sz="1600" dirty="0">
                <a:latin typeface="+mj-lt"/>
              </a:rPr>
              <a:t>1</a:t>
            </a:r>
          </a:p>
          <a:p>
            <a:r>
              <a:rPr lang="en-US" sz="1600" b="1" dirty="0">
                <a:latin typeface="+mj-lt"/>
              </a:rPr>
              <a:t>Gate width [km]: </a:t>
            </a:r>
            <a:r>
              <a:rPr lang="en-US" sz="1600" dirty="0">
                <a:latin typeface="+mj-lt"/>
              </a:rPr>
              <a:t>0.125</a:t>
            </a:r>
          </a:p>
          <a:p>
            <a:r>
              <a:rPr lang="en-US" sz="1600" b="1" dirty="0">
                <a:latin typeface="+mj-lt"/>
              </a:rPr>
              <a:t>Moments: </a:t>
            </a:r>
            <a:r>
              <a:rPr lang="en-US" sz="1600" dirty="0">
                <a:latin typeface="+mj-lt"/>
              </a:rPr>
              <a:t>Z, V, SW, ZDR, KDP*, 𝜌HV*</a:t>
            </a:r>
          </a:p>
          <a:p>
            <a:r>
              <a:rPr lang="en-US" sz="1600" b="1" dirty="0">
                <a:latin typeface="+mj-lt"/>
              </a:rPr>
              <a:t>PRF [pulses s</a:t>
            </a:r>
            <a:r>
              <a:rPr lang="en-US" sz="1600" b="1" baseline="30000" dirty="0">
                <a:latin typeface="+mj-lt"/>
              </a:rPr>
              <a:t>-1</a:t>
            </a:r>
            <a:r>
              <a:rPr lang="en-US" sz="1600" b="1" dirty="0">
                <a:latin typeface="+mj-lt"/>
              </a:rPr>
              <a:t>]:  </a:t>
            </a:r>
            <a:r>
              <a:rPr lang="en-US" sz="1600" dirty="0">
                <a:latin typeface="+mj-lt"/>
              </a:rPr>
              <a:t>Dual: High (1000)/Low (400)</a:t>
            </a:r>
          </a:p>
        </p:txBody>
      </p:sp>
      <p:sp>
        <p:nvSpPr>
          <p:cNvPr id="4" name="TextBox 3">
            <a:extLst>
              <a:ext uri="{FF2B5EF4-FFF2-40B4-BE49-F238E27FC236}">
                <a16:creationId xmlns:a16="http://schemas.microsoft.com/office/drawing/2014/main" id="{D363760A-100A-6EB6-28D0-B627C9D39D15}"/>
              </a:ext>
            </a:extLst>
          </p:cNvPr>
          <p:cNvSpPr txBox="1"/>
          <p:nvPr/>
        </p:nvSpPr>
        <p:spPr>
          <a:xfrm>
            <a:off x="8313989" y="6437368"/>
            <a:ext cx="3149376" cy="338554"/>
          </a:xfrm>
          <a:prstGeom prst="rect">
            <a:avLst/>
          </a:prstGeom>
          <a:noFill/>
        </p:spPr>
        <p:txBody>
          <a:bodyPr wrap="square" rtlCol="0">
            <a:spAutoFit/>
          </a:bodyPr>
          <a:lstStyle/>
          <a:p>
            <a:r>
              <a:rPr lang="en-US" sz="1600" i="1" dirty="0">
                <a:solidFill>
                  <a:schemeClr val="bg1"/>
                </a:solidFill>
                <a:latin typeface="+mj-lt"/>
                <a:ea typeface="Helvetica Neue" panose="02000503000000020004" pitchFamily="2" charset="0"/>
                <a:cs typeface="Helvetica Neue" panose="02000503000000020004" pitchFamily="2" charset="0"/>
              </a:rPr>
              <a:t>Pictures courtesy of R. Roberts</a:t>
            </a:r>
          </a:p>
        </p:txBody>
      </p:sp>
    </p:spTree>
    <p:extLst>
      <p:ext uri="{BB962C8B-B14F-4D97-AF65-F5344CB8AC3E}">
        <p14:creationId xmlns:p14="http://schemas.microsoft.com/office/powerpoint/2010/main" val="426994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4" name="Picture 3" descr="A picture containing text, indoor, colorful, different&#10;&#10;Description automatically generated">
            <a:extLst>
              <a:ext uri="{FF2B5EF4-FFF2-40B4-BE49-F238E27FC236}">
                <a16:creationId xmlns:a16="http://schemas.microsoft.com/office/drawing/2014/main" id="{10936480-AE32-E54F-868D-CFF268CBEFCF}"/>
              </a:ext>
            </a:extLst>
          </p:cNvPr>
          <p:cNvPicPr>
            <a:picLocks noChangeAspect="1"/>
          </p:cNvPicPr>
          <p:nvPr/>
        </p:nvPicPr>
        <p:blipFill>
          <a:blip r:embed="rId3"/>
          <a:stretch>
            <a:fillRect/>
          </a:stretch>
        </p:blipFill>
        <p:spPr>
          <a:xfrm>
            <a:off x="5151569" y="858691"/>
            <a:ext cx="6568405" cy="5943869"/>
          </a:xfrm>
          <a:prstGeom prst="rect">
            <a:avLst/>
          </a:prstGeom>
        </p:spPr>
      </p:pic>
      <p:sp>
        <p:nvSpPr>
          <p:cNvPr id="5" name="TextBox 4">
            <a:extLst>
              <a:ext uri="{FF2B5EF4-FFF2-40B4-BE49-F238E27FC236}">
                <a16:creationId xmlns:a16="http://schemas.microsoft.com/office/drawing/2014/main" id="{91014C0F-B289-3241-805F-82CDAB04A502}"/>
              </a:ext>
            </a:extLst>
          </p:cNvPr>
          <p:cNvSpPr txBox="1"/>
          <p:nvPr/>
        </p:nvSpPr>
        <p:spPr>
          <a:xfrm>
            <a:off x="689356" y="989405"/>
            <a:ext cx="4115413" cy="1200329"/>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rtlCol="0">
            <a:spAutoFit/>
          </a:bodyPr>
          <a:lstStyle/>
          <a:p>
            <a:r>
              <a:rPr lang="en-US" b="1" dirty="0">
                <a:solidFill>
                  <a:schemeClr val="tx1"/>
                </a:solidFill>
                <a:latin typeface="+mj-lt"/>
                <a:ea typeface="Helvetica Neue" panose="02000503000000020004" pitchFamily="2" charset="0"/>
                <a:cs typeface="Helvetica Neue" panose="02000503000000020004" pitchFamily="2" charset="0"/>
              </a:rPr>
              <a:t>Storm ID and Tracking:   </a:t>
            </a:r>
          </a:p>
          <a:p>
            <a:pPr marL="285750" indent="-285750">
              <a:buFont typeface="Arial" panose="020B0604020202020204" pitchFamily="34" charset="0"/>
              <a:buChar char="•"/>
            </a:pPr>
            <a:r>
              <a:rPr lang="en-US" b="1" dirty="0">
                <a:solidFill>
                  <a:schemeClr val="tx1"/>
                </a:solidFill>
                <a:latin typeface="+mj-lt"/>
                <a:ea typeface="Helvetica Neue" panose="02000503000000020004" pitchFamily="2" charset="0"/>
                <a:cs typeface="Helvetica Neue" panose="02000503000000020004" pitchFamily="2" charset="0"/>
              </a:rPr>
              <a:t>T</a:t>
            </a:r>
            <a:r>
              <a:rPr lang="en-US" dirty="0">
                <a:solidFill>
                  <a:schemeClr val="tx1"/>
                </a:solidFill>
                <a:latin typeface="+mj-lt"/>
                <a:ea typeface="Helvetica Neue" panose="02000503000000020004" pitchFamily="2" charset="0"/>
                <a:cs typeface="Helvetica Neue" panose="02000503000000020004" pitchFamily="2" charset="0"/>
              </a:rPr>
              <a:t>hunderstorm </a:t>
            </a:r>
            <a:r>
              <a:rPr lang="en-US" b="1" dirty="0">
                <a:solidFill>
                  <a:schemeClr val="tx1"/>
                </a:solidFill>
                <a:latin typeface="+mj-lt"/>
                <a:ea typeface="Helvetica Neue" panose="02000503000000020004" pitchFamily="2" charset="0"/>
                <a:cs typeface="Helvetica Neue" panose="02000503000000020004" pitchFamily="2" charset="0"/>
              </a:rPr>
              <a:t>I</a:t>
            </a:r>
            <a:r>
              <a:rPr lang="en-US" dirty="0">
                <a:solidFill>
                  <a:schemeClr val="tx1"/>
                </a:solidFill>
                <a:latin typeface="+mj-lt"/>
                <a:ea typeface="Helvetica Neue" panose="02000503000000020004" pitchFamily="2" charset="0"/>
                <a:cs typeface="Helvetica Neue" panose="02000503000000020004" pitchFamily="2" charset="0"/>
              </a:rPr>
              <a:t>dentification </a:t>
            </a:r>
            <a:r>
              <a:rPr lang="en-US" b="1" dirty="0">
                <a:solidFill>
                  <a:schemeClr val="tx1"/>
                </a:solidFill>
                <a:latin typeface="+mj-lt"/>
                <a:ea typeface="Helvetica Neue" panose="02000503000000020004" pitchFamily="2" charset="0"/>
                <a:cs typeface="Helvetica Neue" panose="02000503000000020004" pitchFamily="2" charset="0"/>
              </a:rPr>
              <a:t>T</a:t>
            </a:r>
            <a:r>
              <a:rPr lang="en-US" dirty="0">
                <a:solidFill>
                  <a:schemeClr val="tx1"/>
                </a:solidFill>
                <a:latin typeface="+mj-lt"/>
                <a:ea typeface="Helvetica Neue" panose="02000503000000020004" pitchFamily="2" charset="0"/>
                <a:cs typeface="Helvetica Neue" panose="02000503000000020004" pitchFamily="2" charset="0"/>
              </a:rPr>
              <a:t>racking </a:t>
            </a:r>
            <a:r>
              <a:rPr lang="en-US" b="1" dirty="0">
                <a:solidFill>
                  <a:schemeClr val="tx1"/>
                </a:solidFill>
                <a:latin typeface="+mj-lt"/>
                <a:ea typeface="Helvetica Neue" panose="02000503000000020004" pitchFamily="2" charset="0"/>
                <a:cs typeface="Helvetica Neue" panose="02000503000000020004" pitchFamily="2" charset="0"/>
              </a:rPr>
              <a:t>A</a:t>
            </a:r>
            <a:r>
              <a:rPr lang="en-US" dirty="0">
                <a:solidFill>
                  <a:schemeClr val="tx1"/>
                </a:solidFill>
                <a:latin typeface="+mj-lt"/>
                <a:ea typeface="Helvetica Neue" panose="02000503000000020004" pitchFamily="2" charset="0"/>
                <a:cs typeface="Helvetica Neue" panose="02000503000000020004" pitchFamily="2" charset="0"/>
              </a:rPr>
              <a:t>nalysis and </a:t>
            </a:r>
            <a:r>
              <a:rPr lang="en-US" b="1" dirty="0">
                <a:solidFill>
                  <a:schemeClr val="tx1"/>
                </a:solidFill>
                <a:latin typeface="+mj-lt"/>
                <a:ea typeface="Helvetica Neue" panose="02000503000000020004" pitchFamily="2" charset="0"/>
                <a:cs typeface="Helvetica Neue" panose="02000503000000020004" pitchFamily="2" charset="0"/>
              </a:rPr>
              <a:t>N</a:t>
            </a:r>
            <a:r>
              <a:rPr lang="en-US" dirty="0">
                <a:solidFill>
                  <a:schemeClr val="tx1"/>
                </a:solidFill>
                <a:latin typeface="+mj-lt"/>
                <a:ea typeface="Helvetica Neue" panose="02000503000000020004" pitchFamily="2" charset="0"/>
                <a:cs typeface="Helvetica Neue" panose="02000503000000020004" pitchFamily="2" charset="0"/>
              </a:rPr>
              <a:t>owcasting algorithm (Dixon and Wiener 1993)</a:t>
            </a:r>
          </a:p>
        </p:txBody>
      </p:sp>
      <p:sp>
        <p:nvSpPr>
          <p:cNvPr id="14" name="TextBox 13">
            <a:extLst>
              <a:ext uri="{FF2B5EF4-FFF2-40B4-BE49-F238E27FC236}">
                <a16:creationId xmlns:a16="http://schemas.microsoft.com/office/drawing/2014/main" id="{845073E7-ED44-FB40-86A5-F86DF70054DC}"/>
              </a:ext>
            </a:extLst>
          </p:cNvPr>
          <p:cNvSpPr txBox="1"/>
          <p:nvPr/>
        </p:nvSpPr>
        <p:spPr>
          <a:xfrm>
            <a:off x="689356" y="2255001"/>
            <a:ext cx="3066874" cy="1477328"/>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rtlCol="0">
            <a:spAutoFit/>
          </a:bodyPr>
          <a:lstStyle/>
          <a:p>
            <a:r>
              <a:rPr lang="en-US" b="1" dirty="0">
                <a:solidFill>
                  <a:schemeClr val="tx1"/>
                </a:solidFill>
                <a:latin typeface="+mj-lt"/>
                <a:ea typeface="Helvetica Neue" panose="02000503000000020004" pitchFamily="2" charset="0"/>
                <a:cs typeface="Helvetica Neue" panose="02000503000000020004" pitchFamily="2" charset="0"/>
              </a:rPr>
              <a:t>Six different type of complexes:</a:t>
            </a:r>
            <a:endParaRPr lang="en-US" dirty="0">
              <a:solidFill>
                <a:schemeClr val="tx1"/>
              </a:solidFill>
              <a:latin typeface="+mj-lt"/>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dirty="0">
                <a:solidFill>
                  <a:schemeClr val="tx1"/>
                </a:solidFill>
                <a:latin typeface="+mj-lt"/>
                <a:ea typeface="Helvetica Neue" panose="02000503000000020004" pitchFamily="2" charset="0"/>
                <a:cs typeface="Helvetica Neue" panose="02000503000000020004" pitchFamily="2" charset="0"/>
              </a:rPr>
              <a:t>Major Axis</a:t>
            </a:r>
          </a:p>
          <a:p>
            <a:pPr marL="285750" indent="-285750">
              <a:buFont typeface="Arial" panose="020B0604020202020204" pitchFamily="34" charset="0"/>
              <a:buChar char="•"/>
            </a:pPr>
            <a:r>
              <a:rPr lang="en-US" dirty="0">
                <a:solidFill>
                  <a:schemeClr val="tx1"/>
                </a:solidFill>
                <a:latin typeface="+mj-lt"/>
                <a:ea typeface="Helvetica Neue" panose="02000503000000020004" pitchFamily="2" charset="0"/>
                <a:cs typeface="Helvetica Neue" panose="02000503000000020004" pitchFamily="2" charset="0"/>
              </a:rPr>
              <a:t>Ratio Major/ Minor axis</a:t>
            </a:r>
          </a:p>
          <a:p>
            <a:pPr marL="285750" indent="-285750">
              <a:buFont typeface="Arial" panose="020B0604020202020204" pitchFamily="34" charset="0"/>
              <a:buChar char="•"/>
            </a:pPr>
            <a:r>
              <a:rPr lang="en-US" dirty="0">
                <a:solidFill>
                  <a:schemeClr val="tx1"/>
                </a:solidFill>
                <a:latin typeface="+mj-lt"/>
                <a:ea typeface="Helvetica Neue" panose="02000503000000020004" pitchFamily="2" charset="0"/>
                <a:cs typeface="Helvetica Neue" panose="02000503000000020004" pitchFamily="2" charset="0"/>
              </a:rPr>
              <a:t>Max Reflectivity</a:t>
            </a:r>
          </a:p>
        </p:txBody>
      </p:sp>
      <p:sp>
        <p:nvSpPr>
          <p:cNvPr id="15" name="TextBox 14">
            <a:extLst>
              <a:ext uri="{FF2B5EF4-FFF2-40B4-BE49-F238E27FC236}">
                <a16:creationId xmlns:a16="http://schemas.microsoft.com/office/drawing/2014/main" id="{EFCF98E3-814A-1B4A-B1FB-50C2F30628B2}"/>
              </a:ext>
            </a:extLst>
          </p:cNvPr>
          <p:cNvSpPr txBox="1"/>
          <p:nvPr/>
        </p:nvSpPr>
        <p:spPr>
          <a:xfrm>
            <a:off x="596401" y="3696348"/>
            <a:ext cx="2921179" cy="923330"/>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rtlCol="0">
            <a:spAutoFit/>
          </a:bodyPr>
          <a:lstStyle/>
          <a:p>
            <a:r>
              <a:rPr lang="en-US" b="1" dirty="0">
                <a:solidFill>
                  <a:schemeClr val="tx1"/>
                </a:solidFill>
                <a:latin typeface="+mj-lt"/>
                <a:ea typeface="Helvetica Neue" panose="02000503000000020004" pitchFamily="2" charset="0"/>
                <a:cs typeface="Helvetica Neue" panose="02000503000000020004" pitchFamily="2" charset="0"/>
              </a:rPr>
              <a:t>Complex definition:</a:t>
            </a:r>
            <a:endParaRPr lang="en-US" dirty="0">
              <a:solidFill>
                <a:schemeClr val="tx1"/>
              </a:solidFill>
              <a:latin typeface="+mj-lt"/>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dirty="0">
                <a:solidFill>
                  <a:schemeClr val="tx1"/>
                </a:solidFill>
                <a:latin typeface="+mj-lt"/>
                <a:ea typeface="Helvetica Neue" panose="02000503000000020004" pitchFamily="2" charset="0"/>
                <a:cs typeface="Helvetica Neue" panose="02000503000000020004" pitchFamily="2" charset="0"/>
              </a:rPr>
              <a:t>Maximum organization in operational timeslot </a:t>
            </a:r>
          </a:p>
        </p:txBody>
      </p:sp>
      <p:sp>
        <p:nvSpPr>
          <p:cNvPr id="7" name="TextBox 6">
            <a:extLst>
              <a:ext uri="{FF2B5EF4-FFF2-40B4-BE49-F238E27FC236}">
                <a16:creationId xmlns:a16="http://schemas.microsoft.com/office/drawing/2014/main" id="{63F2FA78-BDBF-2498-0547-E87D72850EEC}"/>
              </a:ext>
            </a:extLst>
          </p:cNvPr>
          <p:cNvSpPr txBox="1"/>
          <p:nvPr/>
        </p:nvSpPr>
        <p:spPr>
          <a:xfrm>
            <a:off x="620440" y="4797279"/>
            <a:ext cx="3529064" cy="1754326"/>
          </a:xfrm>
          <a:prstGeom prst="rect">
            <a:avLst/>
          </a:prstGeom>
          <a:noFill/>
        </p:spPr>
        <p:txBody>
          <a:bodyPr wrap="square">
            <a:spAutoFit/>
          </a:bodyPr>
          <a:lstStyle/>
          <a:p>
            <a:r>
              <a:rPr lang="en-US" b="1" dirty="0">
                <a:latin typeface="+mj-lt"/>
              </a:rPr>
              <a:t>Stratification:</a:t>
            </a:r>
          </a:p>
          <a:p>
            <a:pPr marL="285750" lvl="1" indent="-285750">
              <a:buFont typeface="Arial" panose="020B0604020202020204" pitchFamily="34" charset="0"/>
              <a:buChar char="•"/>
            </a:pPr>
            <a:r>
              <a:rPr lang="en-US" dirty="0">
                <a:latin typeface="+mj-lt"/>
              </a:rPr>
              <a:t>Time of day</a:t>
            </a:r>
          </a:p>
          <a:p>
            <a:pPr marL="285750" lvl="1" indent="-285750">
              <a:buFont typeface="Arial" panose="020B0604020202020204" pitchFamily="34" charset="0"/>
              <a:buChar char="•"/>
            </a:pPr>
            <a:r>
              <a:rPr lang="en-US" dirty="0">
                <a:latin typeface="+mj-lt"/>
              </a:rPr>
              <a:t>Duration &gt;6 h: short/long</a:t>
            </a:r>
          </a:p>
          <a:p>
            <a:pPr marL="285750" lvl="1" indent="-285750">
              <a:buFont typeface="Arial" panose="020B0604020202020204" pitchFamily="34" charset="0"/>
              <a:buChar char="•"/>
            </a:pPr>
            <a:r>
              <a:rPr lang="en-US" dirty="0">
                <a:latin typeface="+mj-lt"/>
              </a:rPr>
              <a:t>Lake sectors</a:t>
            </a:r>
          </a:p>
          <a:p>
            <a:pPr marL="285750" lvl="1" indent="-285750">
              <a:buFont typeface="Arial" panose="020B0604020202020204" pitchFamily="34" charset="0"/>
              <a:buChar char="•"/>
            </a:pPr>
            <a:r>
              <a:rPr lang="en-US" dirty="0">
                <a:latin typeface="+mj-lt"/>
              </a:rPr>
              <a:t>Wet season I (March-May) and II (Oct-Dec)</a:t>
            </a:r>
          </a:p>
        </p:txBody>
      </p:sp>
      <p:sp>
        <p:nvSpPr>
          <p:cNvPr id="10" name="TextBox 9">
            <a:extLst>
              <a:ext uri="{FF2B5EF4-FFF2-40B4-BE49-F238E27FC236}">
                <a16:creationId xmlns:a16="http://schemas.microsoft.com/office/drawing/2014/main" id="{3E89818E-AC25-82FB-5AC4-34E84D2AA10F}"/>
              </a:ext>
            </a:extLst>
          </p:cNvPr>
          <p:cNvSpPr txBox="1"/>
          <p:nvPr/>
        </p:nvSpPr>
        <p:spPr>
          <a:xfrm>
            <a:off x="10162886" y="6460678"/>
            <a:ext cx="401185" cy="276999"/>
          </a:xfrm>
          <a:prstGeom prst="rect">
            <a:avLst/>
          </a:prstGeom>
          <a:noFill/>
        </p:spPr>
        <p:txBody>
          <a:bodyPr wrap="square" rtlCol="0">
            <a:spAutoFit/>
          </a:bodyPr>
          <a:lstStyle/>
          <a:p>
            <a:r>
              <a:rPr lang="en-US" sz="1200" dirty="0">
                <a:solidFill>
                  <a:schemeClr val="bg1"/>
                </a:solidFill>
                <a:latin typeface="Helvetica" pitchFamily="2" charset="0"/>
              </a:rPr>
              <a:t>12</a:t>
            </a:r>
          </a:p>
        </p:txBody>
      </p:sp>
      <p:sp>
        <p:nvSpPr>
          <p:cNvPr id="8" name="Rectangle 7">
            <a:extLst>
              <a:ext uri="{FF2B5EF4-FFF2-40B4-BE49-F238E27FC236}">
                <a16:creationId xmlns:a16="http://schemas.microsoft.com/office/drawing/2014/main" id="{FD0A75D4-8029-B0CF-63D2-98E472954397}"/>
              </a:ext>
            </a:extLst>
          </p:cNvPr>
          <p:cNvSpPr/>
          <p:nvPr/>
        </p:nvSpPr>
        <p:spPr>
          <a:xfrm>
            <a:off x="358591" y="120323"/>
            <a:ext cx="8892356" cy="707886"/>
          </a:xfrm>
          <a:prstGeom prst="rect">
            <a:avLst/>
          </a:prstGeom>
        </p:spPr>
        <p:txBody>
          <a:bodyPr wrap="square">
            <a:spAutoFit/>
          </a:bodyPr>
          <a:lstStyle/>
          <a:p>
            <a:r>
              <a:rPr lang="en-US" sz="4000" dirty="0">
                <a:solidFill>
                  <a:srgbClr val="2F4524"/>
                </a:solidFill>
                <a:latin typeface="Sagona ExtraLight" panose="02020303050505020204" pitchFamily="18" charset="0"/>
              </a:rPr>
              <a:t>Convective mode classification </a:t>
            </a:r>
          </a:p>
        </p:txBody>
      </p:sp>
      <p:sp>
        <p:nvSpPr>
          <p:cNvPr id="11" name="TextBox 10">
            <a:extLst>
              <a:ext uri="{FF2B5EF4-FFF2-40B4-BE49-F238E27FC236}">
                <a16:creationId xmlns:a16="http://schemas.microsoft.com/office/drawing/2014/main" id="{2879D7E6-C323-72D5-5456-C8B2CDBB0975}"/>
              </a:ext>
            </a:extLst>
          </p:cNvPr>
          <p:cNvSpPr txBox="1"/>
          <p:nvPr/>
        </p:nvSpPr>
        <p:spPr>
          <a:xfrm>
            <a:off x="8341850" y="474266"/>
            <a:ext cx="3642071" cy="400110"/>
          </a:xfrm>
          <a:prstGeom prst="rect">
            <a:avLst/>
          </a:prstGeom>
          <a:noFill/>
        </p:spPr>
        <p:txBody>
          <a:bodyPr wrap="square">
            <a:spAutoFit/>
          </a:bodyPr>
          <a:lstStyle/>
          <a:p>
            <a:r>
              <a:rPr lang="en-US" sz="2000" dirty="0">
                <a:latin typeface="+mj-lt"/>
                <a:ea typeface="Calibri"/>
                <a:cs typeface="Calibri"/>
                <a:sym typeface="Calibri"/>
              </a:rPr>
              <a:t> del Moral Méndez et al. (2023)</a:t>
            </a:r>
            <a:endParaRPr lang="en-US" sz="2000" dirty="0">
              <a:latin typeface="+mj-lt"/>
            </a:endParaRPr>
          </a:p>
        </p:txBody>
      </p:sp>
    </p:spTree>
    <p:extLst>
      <p:ext uri="{BB962C8B-B14F-4D97-AF65-F5344CB8AC3E}">
        <p14:creationId xmlns:p14="http://schemas.microsoft.com/office/powerpoint/2010/main" val="919379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dish&#10;&#10;Description automatically generated">
            <a:extLst>
              <a:ext uri="{FF2B5EF4-FFF2-40B4-BE49-F238E27FC236}">
                <a16:creationId xmlns:a16="http://schemas.microsoft.com/office/drawing/2014/main" id="{12F95CC0-3C20-2445-813B-D33733E15035}"/>
              </a:ext>
            </a:extLst>
          </p:cNvPr>
          <p:cNvPicPr>
            <a:picLocks noChangeAspect="1"/>
          </p:cNvPicPr>
          <p:nvPr/>
        </p:nvPicPr>
        <p:blipFill rotWithShape="1">
          <a:blip r:embed="rId3"/>
          <a:srcRect l="7960" r="6541" b="1862"/>
          <a:stretch/>
        </p:blipFill>
        <p:spPr>
          <a:xfrm>
            <a:off x="1961323" y="796608"/>
            <a:ext cx="8602769" cy="5924698"/>
          </a:xfrm>
          <a:prstGeom prst="rect">
            <a:avLst/>
          </a:prstGeom>
        </p:spPr>
      </p:pic>
      <p:sp>
        <p:nvSpPr>
          <p:cNvPr id="12" name="TextBox 11">
            <a:extLst>
              <a:ext uri="{FF2B5EF4-FFF2-40B4-BE49-F238E27FC236}">
                <a16:creationId xmlns:a16="http://schemas.microsoft.com/office/drawing/2014/main" id="{575469C3-3A85-6A43-8ACA-A4D39BA9BA98}"/>
              </a:ext>
            </a:extLst>
          </p:cNvPr>
          <p:cNvSpPr txBox="1"/>
          <p:nvPr/>
        </p:nvSpPr>
        <p:spPr>
          <a:xfrm>
            <a:off x="9357717" y="54999"/>
            <a:ext cx="2412748" cy="646331"/>
          </a:xfrm>
          <a:prstGeom prst="rect">
            <a:avLst/>
          </a:prstGeom>
          <a:solidFill>
            <a:schemeClr val="lt1">
              <a:alpha val="74984"/>
            </a:schemeClr>
          </a:solidFill>
          <a:ln>
            <a:solidFill>
              <a:schemeClr val="bg1"/>
            </a:solidFill>
          </a:ln>
        </p:spPr>
        <p:txBody>
          <a:bodyPr wrap="square" rtlCol="0">
            <a:spAutoFit/>
          </a:bodyPr>
          <a:lstStyle/>
          <a:p>
            <a:pPr algn="ctr"/>
            <a:r>
              <a:rPr lang="en-US" dirty="0">
                <a:solidFill>
                  <a:schemeClr val="tx1">
                    <a:lumMod val="50000"/>
                  </a:schemeClr>
                </a:solidFill>
                <a:latin typeface="Helvetica" pitchFamily="2" charset="0"/>
              </a:rPr>
              <a:t>  </a:t>
            </a:r>
            <a:r>
              <a:rPr lang="en-US" dirty="0">
                <a:solidFill>
                  <a:srgbClr val="6599CC"/>
                </a:solidFill>
                <a:latin typeface="Helvetica" pitchFamily="2" charset="0"/>
              </a:rPr>
              <a:t>ISOLATED</a:t>
            </a:r>
          </a:p>
          <a:p>
            <a:pPr algn="ctr"/>
            <a:r>
              <a:rPr lang="en-US" dirty="0">
                <a:latin typeface="Helvetica" pitchFamily="2" charset="0"/>
              </a:rPr>
              <a:t>PERIOD: OCT-DEC</a:t>
            </a:r>
            <a:endParaRPr lang="en-US" dirty="0">
              <a:solidFill>
                <a:srgbClr val="6599CC"/>
              </a:solidFill>
              <a:latin typeface="Helvetica" pitchFamily="2" charset="0"/>
            </a:endParaRPr>
          </a:p>
        </p:txBody>
      </p:sp>
      <p:sp>
        <p:nvSpPr>
          <p:cNvPr id="2" name="Rectangle 1">
            <a:extLst>
              <a:ext uri="{FF2B5EF4-FFF2-40B4-BE49-F238E27FC236}">
                <a16:creationId xmlns:a16="http://schemas.microsoft.com/office/drawing/2014/main" id="{80CCC3FE-16C7-C347-AC53-855DD2F495CE}"/>
              </a:ext>
            </a:extLst>
          </p:cNvPr>
          <p:cNvSpPr/>
          <p:nvPr/>
        </p:nvSpPr>
        <p:spPr>
          <a:xfrm>
            <a:off x="7331766" y="3731391"/>
            <a:ext cx="2630557" cy="1437734"/>
          </a:xfrm>
          <a:prstGeom prst="rect">
            <a:avLst/>
          </a:prstGeom>
          <a:noFill/>
          <a:ln w="19050">
            <a:solidFill>
              <a:srgbClr val="36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F4934D4-E8FB-2A4A-8190-86E8E0F3B69B}"/>
              </a:ext>
            </a:extLst>
          </p:cNvPr>
          <p:cNvSpPr/>
          <p:nvPr/>
        </p:nvSpPr>
        <p:spPr>
          <a:xfrm>
            <a:off x="1756855" y="5169126"/>
            <a:ext cx="5574911" cy="1664575"/>
          </a:xfrm>
          <a:prstGeom prst="rect">
            <a:avLst/>
          </a:prstGeom>
          <a:noFill/>
          <a:ln w="19050">
            <a:solidFill>
              <a:srgbClr val="36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E0548A5-5B27-8943-8EDF-7610BE5F6ECE}"/>
              </a:ext>
            </a:extLst>
          </p:cNvPr>
          <p:cNvSpPr/>
          <p:nvPr/>
        </p:nvSpPr>
        <p:spPr>
          <a:xfrm>
            <a:off x="7331766" y="5169125"/>
            <a:ext cx="2630557" cy="1664575"/>
          </a:xfrm>
          <a:prstGeom prst="rect">
            <a:avLst/>
          </a:prstGeom>
          <a:noFill/>
          <a:ln w="19050">
            <a:solidFill>
              <a:srgbClr val="36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EE618F9-937D-2D4A-B44A-36A8D7AEB20E}"/>
              </a:ext>
            </a:extLst>
          </p:cNvPr>
          <p:cNvSpPr/>
          <p:nvPr/>
        </p:nvSpPr>
        <p:spPr>
          <a:xfrm>
            <a:off x="1756855" y="796609"/>
            <a:ext cx="8473823" cy="1437734"/>
          </a:xfrm>
          <a:prstGeom prst="rect">
            <a:avLst/>
          </a:prstGeom>
          <a:noFill/>
          <a:ln w="19050">
            <a:solidFill>
              <a:srgbClr val="36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6F1F125-8E95-59FE-A3FD-DFA740024BE4}"/>
              </a:ext>
            </a:extLst>
          </p:cNvPr>
          <p:cNvSpPr txBox="1"/>
          <p:nvPr/>
        </p:nvSpPr>
        <p:spPr>
          <a:xfrm>
            <a:off x="2634427" y="793941"/>
            <a:ext cx="671240" cy="215444"/>
          </a:xfrm>
          <a:prstGeom prst="rect">
            <a:avLst/>
          </a:prstGeom>
          <a:noFill/>
        </p:spPr>
        <p:txBody>
          <a:bodyPr wrap="square" rtlCol="0">
            <a:spAutoFit/>
          </a:bodyPr>
          <a:lstStyle/>
          <a:p>
            <a:r>
              <a:rPr lang="en-US" sz="800" dirty="0">
                <a:solidFill>
                  <a:srgbClr val="A1423F"/>
                </a:solidFill>
              </a:rPr>
              <a:t>h (EAT)</a:t>
            </a:r>
          </a:p>
        </p:txBody>
      </p:sp>
      <p:sp>
        <p:nvSpPr>
          <p:cNvPr id="17" name="TextBox 16">
            <a:extLst>
              <a:ext uri="{FF2B5EF4-FFF2-40B4-BE49-F238E27FC236}">
                <a16:creationId xmlns:a16="http://schemas.microsoft.com/office/drawing/2014/main" id="{C6D08987-E185-3EFA-1A85-6F34E7059F0A}"/>
              </a:ext>
            </a:extLst>
          </p:cNvPr>
          <p:cNvSpPr txBox="1"/>
          <p:nvPr/>
        </p:nvSpPr>
        <p:spPr>
          <a:xfrm>
            <a:off x="3978772" y="793941"/>
            <a:ext cx="671240" cy="215444"/>
          </a:xfrm>
          <a:prstGeom prst="rect">
            <a:avLst/>
          </a:prstGeom>
          <a:noFill/>
        </p:spPr>
        <p:txBody>
          <a:bodyPr wrap="square" rtlCol="0">
            <a:spAutoFit/>
          </a:bodyPr>
          <a:lstStyle/>
          <a:p>
            <a:r>
              <a:rPr lang="en-US" sz="800" dirty="0">
                <a:solidFill>
                  <a:srgbClr val="A1423F"/>
                </a:solidFill>
              </a:rPr>
              <a:t>h (EAT)</a:t>
            </a:r>
          </a:p>
        </p:txBody>
      </p:sp>
      <p:sp>
        <p:nvSpPr>
          <p:cNvPr id="18" name="TextBox 17">
            <a:extLst>
              <a:ext uri="{FF2B5EF4-FFF2-40B4-BE49-F238E27FC236}">
                <a16:creationId xmlns:a16="http://schemas.microsoft.com/office/drawing/2014/main" id="{2F3BCC09-B054-1363-0B0C-58257208EF6E}"/>
              </a:ext>
            </a:extLst>
          </p:cNvPr>
          <p:cNvSpPr txBox="1"/>
          <p:nvPr/>
        </p:nvSpPr>
        <p:spPr>
          <a:xfrm>
            <a:off x="5323117" y="793941"/>
            <a:ext cx="671240" cy="215444"/>
          </a:xfrm>
          <a:prstGeom prst="rect">
            <a:avLst/>
          </a:prstGeom>
          <a:noFill/>
        </p:spPr>
        <p:txBody>
          <a:bodyPr wrap="square" rtlCol="0">
            <a:spAutoFit/>
          </a:bodyPr>
          <a:lstStyle/>
          <a:p>
            <a:r>
              <a:rPr lang="en-US" sz="800" dirty="0">
                <a:solidFill>
                  <a:srgbClr val="A1423F"/>
                </a:solidFill>
              </a:rPr>
              <a:t>h (EAT)</a:t>
            </a:r>
          </a:p>
        </p:txBody>
      </p:sp>
      <p:sp>
        <p:nvSpPr>
          <p:cNvPr id="19" name="TextBox 18">
            <a:extLst>
              <a:ext uri="{FF2B5EF4-FFF2-40B4-BE49-F238E27FC236}">
                <a16:creationId xmlns:a16="http://schemas.microsoft.com/office/drawing/2014/main" id="{653600C7-94C8-2E89-EC35-F7BA375AF9DA}"/>
              </a:ext>
            </a:extLst>
          </p:cNvPr>
          <p:cNvSpPr txBox="1"/>
          <p:nvPr/>
        </p:nvSpPr>
        <p:spPr>
          <a:xfrm>
            <a:off x="6660525" y="793941"/>
            <a:ext cx="671240" cy="215444"/>
          </a:xfrm>
          <a:prstGeom prst="rect">
            <a:avLst/>
          </a:prstGeom>
          <a:noFill/>
        </p:spPr>
        <p:txBody>
          <a:bodyPr wrap="square" rtlCol="0">
            <a:spAutoFit/>
          </a:bodyPr>
          <a:lstStyle/>
          <a:p>
            <a:r>
              <a:rPr lang="en-US" sz="800" dirty="0">
                <a:solidFill>
                  <a:srgbClr val="A1423F"/>
                </a:solidFill>
              </a:rPr>
              <a:t>h (EAT)</a:t>
            </a:r>
          </a:p>
        </p:txBody>
      </p:sp>
      <p:sp>
        <p:nvSpPr>
          <p:cNvPr id="20" name="TextBox 19">
            <a:extLst>
              <a:ext uri="{FF2B5EF4-FFF2-40B4-BE49-F238E27FC236}">
                <a16:creationId xmlns:a16="http://schemas.microsoft.com/office/drawing/2014/main" id="{E944A343-8133-F73D-2EF1-9DFF71CF9849}"/>
              </a:ext>
            </a:extLst>
          </p:cNvPr>
          <p:cNvSpPr txBox="1"/>
          <p:nvPr/>
        </p:nvSpPr>
        <p:spPr>
          <a:xfrm>
            <a:off x="7988052" y="796710"/>
            <a:ext cx="671240" cy="215444"/>
          </a:xfrm>
          <a:prstGeom prst="rect">
            <a:avLst/>
          </a:prstGeom>
          <a:noFill/>
        </p:spPr>
        <p:txBody>
          <a:bodyPr wrap="square" rtlCol="0">
            <a:spAutoFit/>
          </a:bodyPr>
          <a:lstStyle/>
          <a:p>
            <a:r>
              <a:rPr lang="en-US" sz="800" dirty="0">
                <a:solidFill>
                  <a:srgbClr val="A1423F"/>
                </a:solidFill>
              </a:rPr>
              <a:t>h (EAT)</a:t>
            </a:r>
          </a:p>
        </p:txBody>
      </p:sp>
      <p:sp>
        <p:nvSpPr>
          <p:cNvPr id="21" name="TextBox 20">
            <a:extLst>
              <a:ext uri="{FF2B5EF4-FFF2-40B4-BE49-F238E27FC236}">
                <a16:creationId xmlns:a16="http://schemas.microsoft.com/office/drawing/2014/main" id="{077B2BE1-C4D0-3CD1-C482-0D65B1301187}"/>
              </a:ext>
            </a:extLst>
          </p:cNvPr>
          <p:cNvSpPr txBox="1"/>
          <p:nvPr/>
        </p:nvSpPr>
        <p:spPr>
          <a:xfrm>
            <a:off x="9325460" y="797730"/>
            <a:ext cx="671240" cy="215444"/>
          </a:xfrm>
          <a:prstGeom prst="rect">
            <a:avLst/>
          </a:prstGeom>
          <a:noFill/>
        </p:spPr>
        <p:txBody>
          <a:bodyPr wrap="square" rtlCol="0">
            <a:spAutoFit/>
          </a:bodyPr>
          <a:lstStyle/>
          <a:p>
            <a:r>
              <a:rPr lang="en-US" sz="800" dirty="0">
                <a:solidFill>
                  <a:srgbClr val="A1423F"/>
                </a:solidFill>
              </a:rPr>
              <a:t>h (EAT)</a:t>
            </a:r>
          </a:p>
        </p:txBody>
      </p:sp>
      <p:sp>
        <p:nvSpPr>
          <p:cNvPr id="22" name="TextBox 21">
            <a:extLst>
              <a:ext uri="{FF2B5EF4-FFF2-40B4-BE49-F238E27FC236}">
                <a16:creationId xmlns:a16="http://schemas.microsoft.com/office/drawing/2014/main" id="{DA14EF25-5109-4520-E9D3-CFCB7F240F0B}"/>
              </a:ext>
            </a:extLst>
          </p:cNvPr>
          <p:cNvSpPr txBox="1"/>
          <p:nvPr/>
        </p:nvSpPr>
        <p:spPr>
          <a:xfrm>
            <a:off x="9325460" y="2251187"/>
            <a:ext cx="671240" cy="215444"/>
          </a:xfrm>
          <a:prstGeom prst="rect">
            <a:avLst/>
          </a:prstGeom>
          <a:noFill/>
        </p:spPr>
        <p:txBody>
          <a:bodyPr wrap="square" rtlCol="0">
            <a:spAutoFit/>
          </a:bodyPr>
          <a:lstStyle/>
          <a:p>
            <a:r>
              <a:rPr lang="en-US" sz="800" dirty="0">
                <a:solidFill>
                  <a:srgbClr val="A1423F"/>
                </a:solidFill>
              </a:rPr>
              <a:t>h (EAT)</a:t>
            </a:r>
          </a:p>
        </p:txBody>
      </p:sp>
      <p:sp>
        <p:nvSpPr>
          <p:cNvPr id="23" name="TextBox 22">
            <a:extLst>
              <a:ext uri="{FF2B5EF4-FFF2-40B4-BE49-F238E27FC236}">
                <a16:creationId xmlns:a16="http://schemas.microsoft.com/office/drawing/2014/main" id="{009BD0C7-2AEF-9211-51A6-B7C670415646}"/>
              </a:ext>
            </a:extLst>
          </p:cNvPr>
          <p:cNvSpPr txBox="1"/>
          <p:nvPr/>
        </p:nvSpPr>
        <p:spPr>
          <a:xfrm>
            <a:off x="9319212" y="3693383"/>
            <a:ext cx="671240" cy="215444"/>
          </a:xfrm>
          <a:prstGeom prst="rect">
            <a:avLst/>
          </a:prstGeom>
          <a:noFill/>
        </p:spPr>
        <p:txBody>
          <a:bodyPr wrap="square" rtlCol="0">
            <a:spAutoFit/>
          </a:bodyPr>
          <a:lstStyle/>
          <a:p>
            <a:r>
              <a:rPr lang="en-US" sz="800" dirty="0">
                <a:solidFill>
                  <a:srgbClr val="A1423F"/>
                </a:solidFill>
              </a:rPr>
              <a:t>h (EAT)</a:t>
            </a:r>
          </a:p>
        </p:txBody>
      </p:sp>
      <p:sp>
        <p:nvSpPr>
          <p:cNvPr id="24" name="TextBox 23">
            <a:extLst>
              <a:ext uri="{FF2B5EF4-FFF2-40B4-BE49-F238E27FC236}">
                <a16:creationId xmlns:a16="http://schemas.microsoft.com/office/drawing/2014/main" id="{7BEB2513-922B-BC17-494D-079D500F29D4}"/>
              </a:ext>
            </a:extLst>
          </p:cNvPr>
          <p:cNvSpPr txBox="1"/>
          <p:nvPr/>
        </p:nvSpPr>
        <p:spPr>
          <a:xfrm>
            <a:off x="9323517" y="5145567"/>
            <a:ext cx="671240" cy="215444"/>
          </a:xfrm>
          <a:prstGeom prst="rect">
            <a:avLst/>
          </a:prstGeom>
          <a:noFill/>
        </p:spPr>
        <p:txBody>
          <a:bodyPr wrap="square" rtlCol="0">
            <a:spAutoFit/>
          </a:bodyPr>
          <a:lstStyle/>
          <a:p>
            <a:r>
              <a:rPr lang="en-US" sz="800" dirty="0">
                <a:solidFill>
                  <a:srgbClr val="A1423F"/>
                </a:solidFill>
              </a:rPr>
              <a:t>h (EAT)</a:t>
            </a:r>
          </a:p>
        </p:txBody>
      </p:sp>
      <p:sp>
        <p:nvSpPr>
          <p:cNvPr id="25" name="TextBox 24">
            <a:extLst>
              <a:ext uri="{FF2B5EF4-FFF2-40B4-BE49-F238E27FC236}">
                <a16:creationId xmlns:a16="http://schemas.microsoft.com/office/drawing/2014/main" id="{01E87527-0E2B-DCB5-F61E-5DC000920688}"/>
              </a:ext>
            </a:extLst>
          </p:cNvPr>
          <p:cNvSpPr txBox="1"/>
          <p:nvPr/>
        </p:nvSpPr>
        <p:spPr>
          <a:xfrm>
            <a:off x="7988052" y="3693383"/>
            <a:ext cx="671240" cy="215444"/>
          </a:xfrm>
          <a:prstGeom prst="rect">
            <a:avLst/>
          </a:prstGeom>
          <a:noFill/>
        </p:spPr>
        <p:txBody>
          <a:bodyPr wrap="square" rtlCol="0">
            <a:spAutoFit/>
          </a:bodyPr>
          <a:lstStyle/>
          <a:p>
            <a:r>
              <a:rPr lang="en-US" sz="800" dirty="0">
                <a:solidFill>
                  <a:srgbClr val="A1423F"/>
                </a:solidFill>
              </a:rPr>
              <a:t>h (EAT)</a:t>
            </a:r>
          </a:p>
        </p:txBody>
      </p:sp>
      <p:sp>
        <p:nvSpPr>
          <p:cNvPr id="26" name="TextBox 25">
            <a:extLst>
              <a:ext uri="{FF2B5EF4-FFF2-40B4-BE49-F238E27FC236}">
                <a16:creationId xmlns:a16="http://schemas.microsoft.com/office/drawing/2014/main" id="{E021B0ED-B5B9-04DF-94BD-F9F4B9CCB7FD}"/>
              </a:ext>
            </a:extLst>
          </p:cNvPr>
          <p:cNvSpPr txBox="1"/>
          <p:nvPr/>
        </p:nvSpPr>
        <p:spPr>
          <a:xfrm>
            <a:off x="6660525" y="3693383"/>
            <a:ext cx="671240" cy="215444"/>
          </a:xfrm>
          <a:prstGeom prst="rect">
            <a:avLst/>
          </a:prstGeom>
          <a:noFill/>
        </p:spPr>
        <p:txBody>
          <a:bodyPr wrap="square" rtlCol="0">
            <a:spAutoFit/>
          </a:bodyPr>
          <a:lstStyle/>
          <a:p>
            <a:r>
              <a:rPr lang="en-US" sz="800" dirty="0">
                <a:solidFill>
                  <a:srgbClr val="A1423F"/>
                </a:solidFill>
              </a:rPr>
              <a:t>h (EAT)</a:t>
            </a:r>
          </a:p>
        </p:txBody>
      </p:sp>
      <p:sp>
        <p:nvSpPr>
          <p:cNvPr id="27" name="TextBox 26">
            <a:extLst>
              <a:ext uri="{FF2B5EF4-FFF2-40B4-BE49-F238E27FC236}">
                <a16:creationId xmlns:a16="http://schemas.microsoft.com/office/drawing/2014/main" id="{2EE045C5-D688-5C5D-7985-3C55FEE323E3}"/>
              </a:ext>
            </a:extLst>
          </p:cNvPr>
          <p:cNvSpPr txBox="1"/>
          <p:nvPr/>
        </p:nvSpPr>
        <p:spPr>
          <a:xfrm>
            <a:off x="5332998" y="3693383"/>
            <a:ext cx="671240" cy="215444"/>
          </a:xfrm>
          <a:prstGeom prst="rect">
            <a:avLst/>
          </a:prstGeom>
          <a:noFill/>
        </p:spPr>
        <p:txBody>
          <a:bodyPr wrap="square" rtlCol="0">
            <a:spAutoFit/>
          </a:bodyPr>
          <a:lstStyle/>
          <a:p>
            <a:r>
              <a:rPr lang="en-US" sz="800" dirty="0">
                <a:solidFill>
                  <a:srgbClr val="A1423F"/>
                </a:solidFill>
              </a:rPr>
              <a:t>h (EAT)</a:t>
            </a:r>
          </a:p>
        </p:txBody>
      </p:sp>
      <p:sp>
        <p:nvSpPr>
          <p:cNvPr id="28" name="TextBox 27">
            <a:extLst>
              <a:ext uri="{FF2B5EF4-FFF2-40B4-BE49-F238E27FC236}">
                <a16:creationId xmlns:a16="http://schemas.microsoft.com/office/drawing/2014/main" id="{657CAFF5-643C-CB9C-F100-965B575B1AD6}"/>
              </a:ext>
            </a:extLst>
          </p:cNvPr>
          <p:cNvSpPr txBox="1"/>
          <p:nvPr/>
        </p:nvSpPr>
        <p:spPr>
          <a:xfrm>
            <a:off x="4006311" y="3693383"/>
            <a:ext cx="671240" cy="215444"/>
          </a:xfrm>
          <a:prstGeom prst="rect">
            <a:avLst/>
          </a:prstGeom>
          <a:noFill/>
        </p:spPr>
        <p:txBody>
          <a:bodyPr wrap="square" rtlCol="0">
            <a:spAutoFit/>
          </a:bodyPr>
          <a:lstStyle/>
          <a:p>
            <a:r>
              <a:rPr lang="en-US" sz="800" dirty="0">
                <a:solidFill>
                  <a:srgbClr val="A1423F"/>
                </a:solidFill>
              </a:rPr>
              <a:t>h (EAT)</a:t>
            </a:r>
          </a:p>
        </p:txBody>
      </p:sp>
      <p:sp>
        <p:nvSpPr>
          <p:cNvPr id="29" name="TextBox 28">
            <a:extLst>
              <a:ext uri="{FF2B5EF4-FFF2-40B4-BE49-F238E27FC236}">
                <a16:creationId xmlns:a16="http://schemas.microsoft.com/office/drawing/2014/main" id="{3B0E6CC3-9DDA-397F-DB92-2B32574C3EF6}"/>
              </a:ext>
            </a:extLst>
          </p:cNvPr>
          <p:cNvSpPr txBox="1"/>
          <p:nvPr/>
        </p:nvSpPr>
        <p:spPr>
          <a:xfrm>
            <a:off x="2678784" y="3693383"/>
            <a:ext cx="671240" cy="215444"/>
          </a:xfrm>
          <a:prstGeom prst="rect">
            <a:avLst/>
          </a:prstGeom>
          <a:noFill/>
        </p:spPr>
        <p:txBody>
          <a:bodyPr wrap="square" rtlCol="0">
            <a:spAutoFit/>
          </a:bodyPr>
          <a:lstStyle/>
          <a:p>
            <a:r>
              <a:rPr lang="en-US" sz="800" dirty="0">
                <a:solidFill>
                  <a:srgbClr val="A1423F"/>
                </a:solidFill>
              </a:rPr>
              <a:t>h (EAT)</a:t>
            </a:r>
          </a:p>
        </p:txBody>
      </p:sp>
      <p:sp>
        <p:nvSpPr>
          <p:cNvPr id="30" name="TextBox 29">
            <a:extLst>
              <a:ext uri="{FF2B5EF4-FFF2-40B4-BE49-F238E27FC236}">
                <a16:creationId xmlns:a16="http://schemas.microsoft.com/office/drawing/2014/main" id="{9B6B46B7-18C8-D07B-CC25-D327AF67200E}"/>
              </a:ext>
            </a:extLst>
          </p:cNvPr>
          <p:cNvSpPr txBox="1"/>
          <p:nvPr/>
        </p:nvSpPr>
        <p:spPr>
          <a:xfrm>
            <a:off x="2676008" y="5145567"/>
            <a:ext cx="671240" cy="215444"/>
          </a:xfrm>
          <a:prstGeom prst="rect">
            <a:avLst/>
          </a:prstGeom>
          <a:noFill/>
        </p:spPr>
        <p:txBody>
          <a:bodyPr wrap="square" rtlCol="0">
            <a:spAutoFit/>
          </a:bodyPr>
          <a:lstStyle/>
          <a:p>
            <a:r>
              <a:rPr lang="en-US" sz="800" dirty="0">
                <a:solidFill>
                  <a:srgbClr val="A1423F"/>
                </a:solidFill>
              </a:rPr>
              <a:t>h (EAT)</a:t>
            </a:r>
          </a:p>
        </p:txBody>
      </p:sp>
      <p:sp>
        <p:nvSpPr>
          <p:cNvPr id="31" name="TextBox 30">
            <a:extLst>
              <a:ext uri="{FF2B5EF4-FFF2-40B4-BE49-F238E27FC236}">
                <a16:creationId xmlns:a16="http://schemas.microsoft.com/office/drawing/2014/main" id="{D088BB82-DD57-503F-0032-A43098D9B54E}"/>
              </a:ext>
            </a:extLst>
          </p:cNvPr>
          <p:cNvSpPr txBox="1"/>
          <p:nvPr/>
        </p:nvSpPr>
        <p:spPr>
          <a:xfrm>
            <a:off x="3991286" y="5145567"/>
            <a:ext cx="671240" cy="215444"/>
          </a:xfrm>
          <a:prstGeom prst="rect">
            <a:avLst/>
          </a:prstGeom>
          <a:noFill/>
        </p:spPr>
        <p:txBody>
          <a:bodyPr wrap="square" rtlCol="0">
            <a:spAutoFit/>
          </a:bodyPr>
          <a:lstStyle/>
          <a:p>
            <a:r>
              <a:rPr lang="en-US" sz="800" dirty="0">
                <a:solidFill>
                  <a:srgbClr val="A1423F"/>
                </a:solidFill>
              </a:rPr>
              <a:t>h (EAT)</a:t>
            </a:r>
          </a:p>
        </p:txBody>
      </p:sp>
      <p:sp>
        <p:nvSpPr>
          <p:cNvPr id="32" name="TextBox 31">
            <a:extLst>
              <a:ext uri="{FF2B5EF4-FFF2-40B4-BE49-F238E27FC236}">
                <a16:creationId xmlns:a16="http://schemas.microsoft.com/office/drawing/2014/main" id="{8FD81BA9-ACAC-0834-E546-DAC4D927BC03}"/>
              </a:ext>
            </a:extLst>
          </p:cNvPr>
          <p:cNvSpPr txBox="1"/>
          <p:nvPr/>
        </p:nvSpPr>
        <p:spPr>
          <a:xfrm>
            <a:off x="5321965" y="5145567"/>
            <a:ext cx="671240" cy="215444"/>
          </a:xfrm>
          <a:prstGeom prst="rect">
            <a:avLst/>
          </a:prstGeom>
          <a:noFill/>
        </p:spPr>
        <p:txBody>
          <a:bodyPr wrap="square" rtlCol="0">
            <a:spAutoFit/>
          </a:bodyPr>
          <a:lstStyle/>
          <a:p>
            <a:r>
              <a:rPr lang="en-US" sz="800" dirty="0">
                <a:solidFill>
                  <a:srgbClr val="A1423F"/>
                </a:solidFill>
              </a:rPr>
              <a:t>h (EAT)</a:t>
            </a:r>
          </a:p>
        </p:txBody>
      </p:sp>
      <p:sp>
        <p:nvSpPr>
          <p:cNvPr id="33" name="TextBox 32">
            <a:extLst>
              <a:ext uri="{FF2B5EF4-FFF2-40B4-BE49-F238E27FC236}">
                <a16:creationId xmlns:a16="http://schemas.microsoft.com/office/drawing/2014/main" id="{0C87D255-4957-2A53-0450-5DA7525C856A}"/>
              </a:ext>
            </a:extLst>
          </p:cNvPr>
          <p:cNvSpPr txBox="1"/>
          <p:nvPr/>
        </p:nvSpPr>
        <p:spPr>
          <a:xfrm>
            <a:off x="6707509" y="5145567"/>
            <a:ext cx="671240" cy="215444"/>
          </a:xfrm>
          <a:prstGeom prst="rect">
            <a:avLst/>
          </a:prstGeom>
          <a:noFill/>
        </p:spPr>
        <p:txBody>
          <a:bodyPr wrap="square" rtlCol="0">
            <a:spAutoFit/>
          </a:bodyPr>
          <a:lstStyle/>
          <a:p>
            <a:r>
              <a:rPr lang="en-US" sz="800" dirty="0">
                <a:solidFill>
                  <a:srgbClr val="A1423F"/>
                </a:solidFill>
              </a:rPr>
              <a:t>h (EAT)</a:t>
            </a:r>
          </a:p>
        </p:txBody>
      </p:sp>
      <p:sp>
        <p:nvSpPr>
          <p:cNvPr id="34" name="TextBox 33">
            <a:extLst>
              <a:ext uri="{FF2B5EF4-FFF2-40B4-BE49-F238E27FC236}">
                <a16:creationId xmlns:a16="http://schemas.microsoft.com/office/drawing/2014/main" id="{271D0A7C-0E0F-B848-5E6A-4645FF0A4580}"/>
              </a:ext>
            </a:extLst>
          </p:cNvPr>
          <p:cNvSpPr txBox="1"/>
          <p:nvPr/>
        </p:nvSpPr>
        <p:spPr>
          <a:xfrm>
            <a:off x="8018492" y="5145567"/>
            <a:ext cx="671240" cy="215444"/>
          </a:xfrm>
          <a:prstGeom prst="rect">
            <a:avLst/>
          </a:prstGeom>
          <a:noFill/>
        </p:spPr>
        <p:txBody>
          <a:bodyPr wrap="square" rtlCol="0">
            <a:spAutoFit/>
          </a:bodyPr>
          <a:lstStyle/>
          <a:p>
            <a:r>
              <a:rPr lang="en-US" sz="800" dirty="0">
                <a:solidFill>
                  <a:srgbClr val="A1423F"/>
                </a:solidFill>
              </a:rPr>
              <a:t>h (EAT)</a:t>
            </a:r>
          </a:p>
        </p:txBody>
      </p:sp>
      <p:sp>
        <p:nvSpPr>
          <p:cNvPr id="35" name="TextBox 34">
            <a:extLst>
              <a:ext uri="{FF2B5EF4-FFF2-40B4-BE49-F238E27FC236}">
                <a16:creationId xmlns:a16="http://schemas.microsoft.com/office/drawing/2014/main" id="{03A08ADE-6BF7-2BD8-53D3-40355C449A3F}"/>
              </a:ext>
            </a:extLst>
          </p:cNvPr>
          <p:cNvSpPr txBox="1"/>
          <p:nvPr/>
        </p:nvSpPr>
        <p:spPr>
          <a:xfrm>
            <a:off x="7988052" y="2251187"/>
            <a:ext cx="671240" cy="215444"/>
          </a:xfrm>
          <a:prstGeom prst="rect">
            <a:avLst/>
          </a:prstGeom>
          <a:noFill/>
        </p:spPr>
        <p:txBody>
          <a:bodyPr wrap="square" rtlCol="0">
            <a:spAutoFit/>
          </a:bodyPr>
          <a:lstStyle/>
          <a:p>
            <a:r>
              <a:rPr lang="en-US" sz="800" dirty="0">
                <a:solidFill>
                  <a:srgbClr val="A1423F"/>
                </a:solidFill>
              </a:rPr>
              <a:t>h (EAT)</a:t>
            </a:r>
          </a:p>
        </p:txBody>
      </p:sp>
      <p:sp>
        <p:nvSpPr>
          <p:cNvPr id="36" name="TextBox 35">
            <a:extLst>
              <a:ext uri="{FF2B5EF4-FFF2-40B4-BE49-F238E27FC236}">
                <a16:creationId xmlns:a16="http://schemas.microsoft.com/office/drawing/2014/main" id="{13A44C91-3F32-2F13-C82F-7773BD5160F3}"/>
              </a:ext>
            </a:extLst>
          </p:cNvPr>
          <p:cNvSpPr txBox="1"/>
          <p:nvPr/>
        </p:nvSpPr>
        <p:spPr>
          <a:xfrm>
            <a:off x="6645496" y="2251187"/>
            <a:ext cx="671240" cy="215444"/>
          </a:xfrm>
          <a:prstGeom prst="rect">
            <a:avLst/>
          </a:prstGeom>
          <a:noFill/>
        </p:spPr>
        <p:txBody>
          <a:bodyPr wrap="square" rtlCol="0">
            <a:spAutoFit/>
          </a:bodyPr>
          <a:lstStyle/>
          <a:p>
            <a:r>
              <a:rPr lang="en-US" sz="800" dirty="0">
                <a:solidFill>
                  <a:srgbClr val="A1423F"/>
                </a:solidFill>
              </a:rPr>
              <a:t>h (EAT)</a:t>
            </a:r>
          </a:p>
        </p:txBody>
      </p:sp>
      <p:sp>
        <p:nvSpPr>
          <p:cNvPr id="37" name="TextBox 36">
            <a:extLst>
              <a:ext uri="{FF2B5EF4-FFF2-40B4-BE49-F238E27FC236}">
                <a16:creationId xmlns:a16="http://schemas.microsoft.com/office/drawing/2014/main" id="{F8D2562E-C540-BD69-47DB-E761CE7860C0}"/>
              </a:ext>
            </a:extLst>
          </p:cNvPr>
          <p:cNvSpPr txBox="1"/>
          <p:nvPr/>
        </p:nvSpPr>
        <p:spPr>
          <a:xfrm>
            <a:off x="5347520" y="2252484"/>
            <a:ext cx="671240" cy="215444"/>
          </a:xfrm>
          <a:prstGeom prst="rect">
            <a:avLst/>
          </a:prstGeom>
          <a:noFill/>
        </p:spPr>
        <p:txBody>
          <a:bodyPr wrap="square" rtlCol="0">
            <a:spAutoFit/>
          </a:bodyPr>
          <a:lstStyle/>
          <a:p>
            <a:r>
              <a:rPr lang="en-US" sz="800" dirty="0">
                <a:solidFill>
                  <a:srgbClr val="A1423F"/>
                </a:solidFill>
              </a:rPr>
              <a:t>h (EAT)</a:t>
            </a:r>
          </a:p>
        </p:txBody>
      </p:sp>
      <p:sp>
        <p:nvSpPr>
          <p:cNvPr id="38" name="TextBox 37">
            <a:extLst>
              <a:ext uri="{FF2B5EF4-FFF2-40B4-BE49-F238E27FC236}">
                <a16:creationId xmlns:a16="http://schemas.microsoft.com/office/drawing/2014/main" id="{BFCAF3DE-744A-122B-0730-7316C5C96D94}"/>
              </a:ext>
            </a:extLst>
          </p:cNvPr>
          <p:cNvSpPr txBox="1"/>
          <p:nvPr/>
        </p:nvSpPr>
        <p:spPr>
          <a:xfrm>
            <a:off x="4007077" y="2251187"/>
            <a:ext cx="671240" cy="215444"/>
          </a:xfrm>
          <a:prstGeom prst="rect">
            <a:avLst/>
          </a:prstGeom>
          <a:noFill/>
        </p:spPr>
        <p:txBody>
          <a:bodyPr wrap="square" rtlCol="0">
            <a:spAutoFit/>
          </a:bodyPr>
          <a:lstStyle/>
          <a:p>
            <a:r>
              <a:rPr lang="en-US" sz="800" dirty="0">
                <a:solidFill>
                  <a:srgbClr val="A1423F"/>
                </a:solidFill>
              </a:rPr>
              <a:t>h (EAT)</a:t>
            </a:r>
          </a:p>
        </p:txBody>
      </p:sp>
      <p:sp>
        <p:nvSpPr>
          <p:cNvPr id="39" name="TextBox 38">
            <a:extLst>
              <a:ext uri="{FF2B5EF4-FFF2-40B4-BE49-F238E27FC236}">
                <a16:creationId xmlns:a16="http://schemas.microsoft.com/office/drawing/2014/main" id="{4A173BCC-2330-2E0C-6CFF-76ADE2423AC6}"/>
              </a:ext>
            </a:extLst>
          </p:cNvPr>
          <p:cNvSpPr txBox="1"/>
          <p:nvPr/>
        </p:nvSpPr>
        <p:spPr>
          <a:xfrm>
            <a:off x="2667556" y="2251187"/>
            <a:ext cx="671240" cy="215444"/>
          </a:xfrm>
          <a:prstGeom prst="rect">
            <a:avLst/>
          </a:prstGeom>
          <a:noFill/>
        </p:spPr>
        <p:txBody>
          <a:bodyPr wrap="square" rtlCol="0">
            <a:spAutoFit/>
          </a:bodyPr>
          <a:lstStyle/>
          <a:p>
            <a:r>
              <a:rPr lang="en-US" sz="800" dirty="0">
                <a:solidFill>
                  <a:srgbClr val="A1423F"/>
                </a:solidFill>
              </a:rPr>
              <a:t>h (EAT)</a:t>
            </a:r>
          </a:p>
        </p:txBody>
      </p:sp>
      <p:sp>
        <p:nvSpPr>
          <p:cNvPr id="40" name="Rectangle 39">
            <a:extLst>
              <a:ext uri="{FF2B5EF4-FFF2-40B4-BE49-F238E27FC236}">
                <a16:creationId xmlns:a16="http://schemas.microsoft.com/office/drawing/2014/main" id="{425A3136-5C5C-064C-AAB6-96B7D276F149}"/>
              </a:ext>
            </a:extLst>
          </p:cNvPr>
          <p:cNvSpPr/>
          <p:nvPr/>
        </p:nvSpPr>
        <p:spPr>
          <a:xfrm>
            <a:off x="4677552" y="2289668"/>
            <a:ext cx="5284770" cy="1437734"/>
          </a:xfrm>
          <a:prstGeom prst="rect">
            <a:avLst/>
          </a:prstGeom>
          <a:noFill/>
          <a:ln w="19050">
            <a:solidFill>
              <a:srgbClr val="36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6E916A3-8690-FDFE-23EF-6DD2B83F34DF}"/>
              </a:ext>
            </a:extLst>
          </p:cNvPr>
          <p:cNvSpPr/>
          <p:nvPr/>
        </p:nvSpPr>
        <p:spPr>
          <a:xfrm>
            <a:off x="1709869" y="738892"/>
            <a:ext cx="8854222" cy="6129651"/>
          </a:xfrm>
          <a:prstGeom prst="rect">
            <a:avLst/>
          </a:prstGeom>
          <a:solidFill>
            <a:srgbClr val="FFFFFF">
              <a:alpha val="8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35EF1D-7A93-6739-760E-1F6D6BF2DB41}"/>
              </a:ext>
            </a:extLst>
          </p:cNvPr>
          <p:cNvSpPr txBox="1"/>
          <p:nvPr/>
        </p:nvSpPr>
        <p:spPr>
          <a:xfrm>
            <a:off x="3532709" y="2269683"/>
            <a:ext cx="5241303" cy="3170099"/>
          </a:xfrm>
          <a:prstGeom prst="rect">
            <a:avLst/>
          </a:prstGeom>
          <a:solidFill>
            <a:schemeClr val="bg1"/>
          </a:solidFill>
          <a:ln>
            <a:solidFill>
              <a:schemeClr val="tx1"/>
            </a:solidFill>
          </a:ln>
        </p:spPr>
        <p:txBody>
          <a:bodyPr wrap="square" rtlCol="0">
            <a:spAutoFit/>
          </a:bodyPr>
          <a:lstStyle/>
          <a:p>
            <a:pPr algn="ctr"/>
            <a:r>
              <a:rPr lang="en-US" b="1" dirty="0">
                <a:solidFill>
                  <a:schemeClr val="tx1">
                    <a:lumMod val="50000"/>
                  </a:schemeClr>
                </a:solidFill>
                <a:latin typeface="+mj-lt"/>
              </a:rPr>
              <a:t>DEFINITION OF HOURS IN TIME SLOTS:</a:t>
            </a:r>
          </a:p>
          <a:p>
            <a:r>
              <a:rPr lang="en-US" sz="2000" dirty="0">
                <a:solidFill>
                  <a:schemeClr val="tx1">
                    <a:lumMod val="50000"/>
                  </a:schemeClr>
                </a:solidFill>
                <a:latin typeface="+mj-lt"/>
              </a:rPr>
              <a:t> </a:t>
            </a:r>
          </a:p>
          <a:p>
            <a:r>
              <a:rPr lang="en-US" b="1" dirty="0">
                <a:latin typeface="+mj-lt"/>
              </a:rPr>
              <a:t>AFTERNOON: </a:t>
            </a:r>
            <a:r>
              <a:rPr lang="en-US" dirty="0">
                <a:latin typeface="+mj-lt"/>
              </a:rPr>
              <a:t>12.00 - 17.59  EAT*</a:t>
            </a:r>
          </a:p>
          <a:p>
            <a:endParaRPr lang="en-US" b="1" dirty="0">
              <a:latin typeface="+mj-lt"/>
            </a:endParaRPr>
          </a:p>
          <a:p>
            <a:r>
              <a:rPr lang="en-US" b="1" dirty="0">
                <a:latin typeface="+mj-lt"/>
              </a:rPr>
              <a:t>NIGHT BEFORE MIDNIGHT: </a:t>
            </a:r>
            <a:r>
              <a:rPr lang="en-US" dirty="0">
                <a:latin typeface="+mj-lt"/>
              </a:rPr>
              <a:t>18.00 - 23.59 EAT </a:t>
            </a:r>
          </a:p>
          <a:p>
            <a:endParaRPr lang="en-US" b="1" dirty="0">
              <a:latin typeface="+mj-lt"/>
            </a:endParaRPr>
          </a:p>
          <a:p>
            <a:r>
              <a:rPr lang="en-US" b="1" dirty="0">
                <a:latin typeface="+mj-lt"/>
              </a:rPr>
              <a:t>NIGHT AFTER MIDNIGHT: </a:t>
            </a:r>
            <a:r>
              <a:rPr lang="en-US" dirty="0">
                <a:latin typeface="+mj-lt"/>
              </a:rPr>
              <a:t>00.00 - 05.59  EAT</a:t>
            </a:r>
          </a:p>
          <a:p>
            <a:endParaRPr lang="en-US" b="1" dirty="0">
              <a:latin typeface="+mj-lt"/>
            </a:endParaRPr>
          </a:p>
          <a:p>
            <a:r>
              <a:rPr lang="en-US" b="1" dirty="0">
                <a:latin typeface="+mj-lt"/>
              </a:rPr>
              <a:t>MORNING: </a:t>
            </a:r>
            <a:r>
              <a:rPr lang="en-US" dirty="0">
                <a:latin typeface="+mj-lt"/>
              </a:rPr>
              <a:t>6.00 - 11.59 AM EAT </a:t>
            </a:r>
          </a:p>
          <a:p>
            <a:endParaRPr lang="en-US" dirty="0">
              <a:solidFill>
                <a:schemeClr val="tx1">
                  <a:lumMod val="50000"/>
                </a:schemeClr>
              </a:solidFill>
              <a:latin typeface="+mj-lt"/>
            </a:endParaRPr>
          </a:p>
          <a:p>
            <a:pPr algn="r"/>
            <a:r>
              <a:rPr lang="en-US" dirty="0">
                <a:solidFill>
                  <a:schemeClr val="tx1">
                    <a:lumMod val="50000"/>
                  </a:schemeClr>
                </a:solidFill>
                <a:latin typeface="+mj-lt"/>
              </a:rPr>
              <a:t>*EAT = UTC +3h</a:t>
            </a:r>
          </a:p>
        </p:txBody>
      </p:sp>
      <p:sp>
        <p:nvSpPr>
          <p:cNvPr id="11" name="TextBox 10">
            <a:extLst>
              <a:ext uri="{FF2B5EF4-FFF2-40B4-BE49-F238E27FC236}">
                <a16:creationId xmlns:a16="http://schemas.microsoft.com/office/drawing/2014/main" id="{971B9018-2326-657D-5462-4D0520244BEC}"/>
              </a:ext>
            </a:extLst>
          </p:cNvPr>
          <p:cNvSpPr txBox="1"/>
          <p:nvPr/>
        </p:nvSpPr>
        <p:spPr>
          <a:xfrm>
            <a:off x="9319212" y="6495146"/>
            <a:ext cx="3642071" cy="338554"/>
          </a:xfrm>
          <a:prstGeom prst="rect">
            <a:avLst/>
          </a:prstGeom>
          <a:noFill/>
        </p:spPr>
        <p:txBody>
          <a:bodyPr wrap="square">
            <a:spAutoFit/>
          </a:bodyPr>
          <a:lstStyle/>
          <a:p>
            <a:r>
              <a:rPr lang="en-US" sz="1600" dirty="0">
                <a:latin typeface="+mj-lt"/>
                <a:ea typeface="Calibri"/>
                <a:cs typeface="Calibri"/>
                <a:sym typeface="Calibri"/>
              </a:rPr>
              <a:t> del Moral Méndez, et al. 2023</a:t>
            </a:r>
            <a:endParaRPr lang="en-US" sz="1600" dirty="0">
              <a:latin typeface="+mj-lt"/>
            </a:endParaRPr>
          </a:p>
        </p:txBody>
      </p:sp>
      <p:sp>
        <p:nvSpPr>
          <p:cNvPr id="13" name="Rectangle 12">
            <a:extLst>
              <a:ext uri="{FF2B5EF4-FFF2-40B4-BE49-F238E27FC236}">
                <a16:creationId xmlns:a16="http://schemas.microsoft.com/office/drawing/2014/main" id="{1DFA84D3-A9BE-F9EF-8B1F-7BB04D475B8D}"/>
              </a:ext>
            </a:extLst>
          </p:cNvPr>
          <p:cNvSpPr/>
          <p:nvPr/>
        </p:nvSpPr>
        <p:spPr>
          <a:xfrm>
            <a:off x="901342" y="120439"/>
            <a:ext cx="8892356" cy="707886"/>
          </a:xfrm>
          <a:prstGeom prst="rect">
            <a:avLst/>
          </a:prstGeom>
        </p:spPr>
        <p:txBody>
          <a:bodyPr wrap="square">
            <a:spAutoFit/>
          </a:bodyPr>
          <a:lstStyle/>
          <a:p>
            <a:r>
              <a:rPr lang="en-US" sz="4000" dirty="0">
                <a:solidFill>
                  <a:srgbClr val="2F4524"/>
                </a:solidFill>
                <a:latin typeface="Sagona ExtraLight" panose="02020303050505020204" pitchFamily="18" charset="0"/>
              </a:rPr>
              <a:t>Results: hourly composites</a:t>
            </a:r>
          </a:p>
        </p:txBody>
      </p:sp>
    </p:spTree>
    <p:extLst>
      <p:ext uri="{BB962C8B-B14F-4D97-AF65-F5344CB8AC3E}">
        <p14:creationId xmlns:p14="http://schemas.microsoft.com/office/powerpoint/2010/main" val="3273566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3" grpId="0" animBg="1"/>
      <p:bldP spid="3" grpId="1" animBg="1"/>
      <p:bldP spid="9" grpId="0" animBg="1"/>
      <p:bldP spid="9" grpId="1" animBg="1"/>
      <p:bldP spid="40" grpId="0" animBg="1"/>
      <p:bldP spid="40" grpId="1" animBg="1"/>
      <p:bldP spid="41" grpId="0" animBg="1"/>
      <p:bldP spid="7"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 name="Rectangle 1">
            <a:extLst>
              <a:ext uri="{FF2B5EF4-FFF2-40B4-BE49-F238E27FC236}">
                <a16:creationId xmlns:a16="http://schemas.microsoft.com/office/drawing/2014/main" id="{68267733-42FD-1EAF-23EB-1DD26BFAD826}"/>
              </a:ext>
            </a:extLst>
          </p:cNvPr>
          <p:cNvSpPr/>
          <p:nvPr/>
        </p:nvSpPr>
        <p:spPr>
          <a:xfrm>
            <a:off x="1524000" y="85882"/>
            <a:ext cx="9144000" cy="566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27C3F34-A9AF-7463-730A-55F90F5C7098}"/>
              </a:ext>
            </a:extLst>
          </p:cNvPr>
          <p:cNvPicPr>
            <a:picLocks noChangeAspect="1"/>
          </p:cNvPicPr>
          <p:nvPr/>
        </p:nvPicPr>
        <p:blipFill>
          <a:blip r:embed="rId3"/>
          <a:srcRect t="8899"/>
          <a:stretch/>
        </p:blipFill>
        <p:spPr>
          <a:xfrm>
            <a:off x="7230767" y="1159105"/>
            <a:ext cx="4217218" cy="2881460"/>
          </a:xfrm>
          <a:prstGeom prst="rect">
            <a:avLst/>
          </a:prstGeom>
          <a:effectLst/>
        </p:spPr>
      </p:pic>
      <p:sp>
        <p:nvSpPr>
          <p:cNvPr id="11" name="Google Shape;135;p2">
            <a:extLst>
              <a:ext uri="{FF2B5EF4-FFF2-40B4-BE49-F238E27FC236}">
                <a16:creationId xmlns:a16="http://schemas.microsoft.com/office/drawing/2014/main" id="{9ACFFC62-991C-AF3A-7D08-98F138BC375C}"/>
              </a:ext>
            </a:extLst>
          </p:cNvPr>
          <p:cNvSpPr txBox="1">
            <a:spLocks noGrp="1"/>
          </p:cNvSpPr>
          <p:nvPr>
            <p:ph type="title"/>
          </p:nvPr>
        </p:nvSpPr>
        <p:spPr>
          <a:xfrm>
            <a:off x="425706" y="744065"/>
            <a:ext cx="11022279" cy="452053"/>
          </a:xfrm>
        </p:spPr>
        <p:txBody>
          <a:bodyPr spcFirstLastPara="1" vert="horz" wrap="square" lIns="68569" tIns="34275" rIns="68569" bIns="34275" rtlCol="0" anchor="ctr" anchorCtr="0">
            <a:noAutofit/>
          </a:bodyPr>
          <a:lstStyle/>
          <a:p>
            <a:pPr algn="l"/>
            <a:r>
              <a:rPr lang="en-US" sz="4400" b="0" dirty="0">
                <a:solidFill>
                  <a:srgbClr val="2F4524"/>
                </a:solidFill>
                <a:latin typeface="Sagona ExtraLight" panose="02020303050505020204" pitchFamily="18" charset="0"/>
              </a:rPr>
              <a:t>From science to training and engagement</a:t>
            </a:r>
            <a:br>
              <a:rPr lang="en-US" sz="4400" b="0" cap="none" dirty="0">
                <a:solidFill>
                  <a:srgbClr val="2F4524"/>
                </a:solidFill>
                <a:latin typeface="Sagona ExtraLight" panose="02020303050505020204" pitchFamily="18" charset="0"/>
              </a:rPr>
            </a:br>
            <a:br>
              <a:rPr lang="en-US" sz="4000" b="0" cap="none" dirty="0">
                <a:solidFill>
                  <a:srgbClr val="2F4524"/>
                </a:solidFill>
                <a:latin typeface="Sagona" panose="02010004040101010103" pitchFamily="2" charset="0"/>
              </a:rPr>
            </a:br>
            <a:endParaRPr lang="en-US" sz="4000" b="0" dirty="0">
              <a:latin typeface="Sagona" panose="02010004040101010103" pitchFamily="2" charset="0"/>
            </a:endParaRPr>
          </a:p>
        </p:txBody>
      </p:sp>
      <p:sp>
        <p:nvSpPr>
          <p:cNvPr id="8" name="TextBox 7">
            <a:extLst>
              <a:ext uri="{FF2B5EF4-FFF2-40B4-BE49-F238E27FC236}">
                <a16:creationId xmlns:a16="http://schemas.microsoft.com/office/drawing/2014/main" id="{E19C86FF-1A55-A383-4103-3201A5BAF811}"/>
              </a:ext>
            </a:extLst>
          </p:cNvPr>
          <p:cNvSpPr txBox="1"/>
          <p:nvPr/>
        </p:nvSpPr>
        <p:spPr>
          <a:xfrm>
            <a:off x="6364628" y="5802848"/>
            <a:ext cx="5721831" cy="830997"/>
          </a:xfrm>
          <a:prstGeom prst="rect">
            <a:avLst/>
          </a:prstGeom>
          <a:solidFill>
            <a:schemeClr val="bg1">
              <a:alpha val="72122"/>
            </a:schemeClr>
          </a:solidFill>
        </p:spPr>
        <p:txBody>
          <a:bodyPr wrap="square" rtlCol="0">
            <a:spAutoFit/>
          </a:bodyPr>
          <a:lstStyle/>
          <a:p>
            <a:pPr algn="ctr"/>
            <a:r>
              <a:rPr lang="en-US" sz="1600" dirty="0">
                <a:latin typeface="+mj-lt"/>
              </a:rPr>
              <a:t>CREWS/SWFP–Eastern Africa Training Workshop on Severe Weather and Impact-based Forecast and Warning Services </a:t>
            </a:r>
          </a:p>
          <a:p>
            <a:pPr algn="ctr"/>
            <a:r>
              <a:rPr lang="en-US" sz="1600" dirty="0">
                <a:latin typeface="+mj-lt"/>
              </a:rPr>
              <a:t>(Kigali, Rwanda, 13-23 June 2023, and Entebbe 2025 (online))</a:t>
            </a:r>
          </a:p>
        </p:txBody>
      </p:sp>
      <p:pic>
        <p:nvPicPr>
          <p:cNvPr id="9" name="Picture 8">
            <a:extLst>
              <a:ext uri="{FF2B5EF4-FFF2-40B4-BE49-F238E27FC236}">
                <a16:creationId xmlns:a16="http://schemas.microsoft.com/office/drawing/2014/main" id="{F12ABFA4-08F3-9EBB-1A10-196C46D9E57F}"/>
              </a:ext>
            </a:extLst>
          </p:cNvPr>
          <p:cNvPicPr>
            <a:picLocks noChangeAspect="1"/>
          </p:cNvPicPr>
          <p:nvPr/>
        </p:nvPicPr>
        <p:blipFill rotWithShape="1">
          <a:blip r:embed="rId4"/>
          <a:srcRect t="15873"/>
          <a:stretch/>
        </p:blipFill>
        <p:spPr>
          <a:xfrm>
            <a:off x="9839806" y="3429000"/>
            <a:ext cx="1990621" cy="2232882"/>
          </a:xfrm>
          <a:prstGeom prst="rect">
            <a:avLst/>
          </a:prstGeom>
          <a:effectLst/>
        </p:spPr>
      </p:pic>
      <p:pic>
        <p:nvPicPr>
          <p:cNvPr id="4" name="Picture 2">
            <a:extLst>
              <a:ext uri="{FF2B5EF4-FFF2-40B4-BE49-F238E27FC236}">
                <a16:creationId xmlns:a16="http://schemas.microsoft.com/office/drawing/2014/main" id="{E0A6CDA4-116E-3E3E-CE88-448787F5E9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57" y="853037"/>
            <a:ext cx="5443087" cy="29190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2074E9C-7BEF-EFC5-9E0A-930CA6C5C0DE}"/>
              </a:ext>
            </a:extLst>
          </p:cNvPr>
          <p:cNvPicPr>
            <a:picLocks noChangeAspect="1"/>
          </p:cNvPicPr>
          <p:nvPr/>
        </p:nvPicPr>
        <p:blipFill>
          <a:blip r:embed="rId6"/>
          <a:stretch>
            <a:fillRect/>
          </a:stretch>
        </p:blipFill>
        <p:spPr>
          <a:xfrm>
            <a:off x="1233403" y="3772081"/>
            <a:ext cx="4386003" cy="3027202"/>
          </a:xfrm>
          <a:prstGeom prst="rect">
            <a:avLst/>
          </a:prstGeom>
        </p:spPr>
      </p:pic>
      <p:sp>
        <p:nvSpPr>
          <p:cNvPr id="6" name="Chevron 5">
            <a:extLst>
              <a:ext uri="{FF2B5EF4-FFF2-40B4-BE49-F238E27FC236}">
                <a16:creationId xmlns:a16="http://schemas.microsoft.com/office/drawing/2014/main" id="{FA70F5C3-FCCA-6A3E-7757-B1401546393F}"/>
              </a:ext>
            </a:extLst>
          </p:cNvPr>
          <p:cNvSpPr/>
          <p:nvPr/>
        </p:nvSpPr>
        <p:spPr>
          <a:xfrm>
            <a:off x="6246357" y="3586121"/>
            <a:ext cx="773497" cy="573024"/>
          </a:xfrm>
          <a:prstGeom prst="chevron">
            <a:avLst/>
          </a:prstGeom>
          <a:solidFill>
            <a:srgbClr val="2F4524"/>
          </a:solidFill>
          <a:ln>
            <a:solidFill>
              <a:srgbClr val="2F45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37138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640D604B-AD96-1AA3-86FC-AA9F27849F5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6CCDECA-8E3C-401E-A07A-12633674F013}"/>
              </a:ext>
            </a:extLst>
          </p:cNvPr>
          <p:cNvSpPr/>
          <p:nvPr/>
        </p:nvSpPr>
        <p:spPr>
          <a:xfrm>
            <a:off x="1524000" y="2"/>
            <a:ext cx="9144000" cy="566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35;p2">
            <a:extLst>
              <a:ext uri="{FF2B5EF4-FFF2-40B4-BE49-F238E27FC236}">
                <a16:creationId xmlns:a16="http://schemas.microsoft.com/office/drawing/2014/main" id="{79C561B2-D157-69B2-F8A2-668ABC7EDD80}"/>
              </a:ext>
            </a:extLst>
          </p:cNvPr>
          <p:cNvSpPr txBox="1">
            <a:spLocks noGrp="1"/>
          </p:cNvSpPr>
          <p:nvPr>
            <p:ph type="title"/>
          </p:nvPr>
        </p:nvSpPr>
        <p:spPr>
          <a:xfrm>
            <a:off x="542144" y="472862"/>
            <a:ext cx="11137691" cy="535427"/>
          </a:xfrm>
        </p:spPr>
        <p:txBody>
          <a:bodyPr spcFirstLastPara="1" vert="horz" wrap="square" lIns="68569" tIns="34275" rIns="68569" bIns="34275" rtlCol="0" anchor="ctr" anchorCtr="0">
            <a:noAutofit/>
          </a:bodyPr>
          <a:lstStyle/>
          <a:p>
            <a:pPr algn="l"/>
            <a:r>
              <a:rPr lang="en-US" sz="4000" b="0" cap="none" dirty="0">
                <a:solidFill>
                  <a:srgbClr val="2F4524"/>
                </a:solidFill>
                <a:latin typeface="Sagona ExtraLight" panose="02020303050505020204" pitchFamily="18" charset="0"/>
              </a:rPr>
              <a:t>Fostering meaningful engagement and motivating the agenda of the current research</a:t>
            </a:r>
            <a:endParaRPr lang="en-US" sz="2000" b="0" dirty="0">
              <a:latin typeface="Sagona" panose="02010004040101010103" pitchFamily="2" charset="0"/>
            </a:endParaRPr>
          </a:p>
        </p:txBody>
      </p:sp>
      <p:pic>
        <p:nvPicPr>
          <p:cNvPr id="10" name="Picture 9">
            <a:extLst>
              <a:ext uri="{FF2B5EF4-FFF2-40B4-BE49-F238E27FC236}">
                <a16:creationId xmlns:a16="http://schemas.microsoft.com/office/drawing/2014/main" id="{D2CF9622-276E-E4AA-E345-48EC0FA119AB}"/>
              </a:ext>
            </a:extLst>
          </p:cNvPr>
          <p:cNvPicPr>
            <a:picLocks noChangeAspect="1"/>
          </p:cNvPicPr>
          <p:nvPr/>
        </p:nvPicPr>
        <p:blipFill>
          <a:blip r:embed="rId3"/>
          <a:stretch>
            <a:fillRect/>
          </a:stretch>
        </p:blipFill>
        <p:spPr>
          <a:xfrm>
            <a:off x="706144" y="1481149"/>
            <a:ext cx="5404845" cy="4053633"/>
          </a:xfrm>
          <a:prstGeom prst="rect">
            <a:avLst/>
          </a:prstGeom>
        </p:spPr>
      </p:pic>
      <p:sp>
        <p:nvSpPr>
          <p:cNvPr id="5" name="TextBox 4">
            <a:extLst>
              <a:ext uri="{FF2B5EF4-FFF2-40B4-BE49-F238E27FC236}">
                <a16:creationId xmlns:a16="http://schemas.microsoft.com/office/drawing/2014/main" id="{14449167-F9ED-7FFE-9B40-9DBAFFF86A60}"/>
              </a:ext>
            </a:extLst>
          </p:cNvPr>
          <p:cNvSpPr txBox="1"/>
          <p:nvPr/>
        </p:nvSpPr>
        <p:spPr>
          <a:xfrm>
            <a:off x="7303897" y="1869188"/>
            <a:ext cx="4480622" cy="4031873"/>
          </a:xfrm>
          <a:prstGeom prst="rect">
            <a:avLst/>
          </a:prstGeom>
          <a:noFill/>
        </p:spPr>
        <p:txBody>
          <a:bodyPr wrap="square" rtlCol="0">
            <a:spAutoFit/>
          </a:bodyPr>
          <a:lstStyle/>
          <a:p>
            <a:r>
              <a:rPr lang="en-US" sz="2800" b="1" dirty="0">
                <a:latin typeface="+mj-lt"/>
              </a:rPr>
              <a:t>Interview protocol (ongoing):</a:t>
            </a:r>
          </a:p>
          <a:p>
            <a:endParaRPr lang="en-US" sz="2800" b="1" dirty="0">
              <a:latin typeface="+mj-lt"/>
            </a:endParaRPr>
          </a:p>
          <a:p>
            <a:pPr marL="285750" indent="-285750">
              <a:buFontTx/>
              <a:buChar char="-"/>
            </a:pPr>
            <a:r>
              <a:rPr lang="en-US" sz="2000" dirty="0">
                <a:latin typeface="+mj-lt"/>
              </a:rPr>
              <a:t>1-hour recorded video 1-on-1 interview in English</a:t>
            </a:r>
          </a:p>
          <a:p>
            <a:pPr marL="285750" indent="-285750">
              <a:buFontTx/>
              <a:buChar char="-"/>
            </a:pPr>
            <a:endParaRPr lang="en-US" sz="2000" dirty="0">
              <a:latin typeface="+mj-lt"/>
            </a:endParaRPr>
          </a:p>
          <a:p>
            <a:pPr marL="285750" indent="-285750">
              <a:buFontTx/>
              <a:buChar char="-"/>
            </a:pPr>
            <a:r>
              <a:rPr lang="en-US" sz="2000" dirty="0">
                <a:latin typeface="+mj-lt"/>
              </a:rPr>
              <a:t>Open questions covering 4 main themes: </a:t>
            </a:r>
            <a:r>
              <a:rPr lang="en-US" sz="2000" b="1" dirty="0">
                <a:latin typeface="+mj-lt"/>
              </a:rPr>
              <a:t>Met service organization, forecasting for challenging weather situations, risk communication and challenges, international collab. And capacity building </a:t>
            </a:r>
            <a:r>
              <a:rPr lang="en-US" sz="2000" dirty="0">
                <a:latin typeface="+mj-lt"/>
              </a:rPr>
              <a:t>( 15 questions in total) </a:t>
            </a:r>
          </a:p>
        </p:txBody>
      </p:sp>
      <p:sp>
        <p:nvSpPr>
          <p:cNvPr id="6" name="Chevron 5">
            <a:extLst>
              <a:ext uri="{FF2B5EF4-FFF2-40B4-BE49-F238E27FC236}">
                <a16:creationId xmlns:a16="http://schemas.microsoft.com/office/drawing/2014/main" id="{C16BEBFB-95FE-88C7-7A2C-35867107E75A}"/>
              </a:ext>
            </a:extLst>
          </p:cNvPr>
          <p:cNvSpPr/>
          <p:nvPr/>
        </p:nvSpPr>
        <p:spPr>
          <a:xfrm>
            <a:off x="6759868" y="3885125"/>
            <a:ext cx="527987" cy="456708"/>
          </a:xfrm>
          <a:prstGeom prst="chevron">
            <a:avLst/>
          </a:prstGeom>
          <a:solidFill>
            <a:srgbClr val="ACB4A4"/>
          </a:solidFill>
          <a:ln>
            <a:solidFill>
              <a:srgbClr val="2F45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a:extLst>
              <a:ext uri="{FF2B5EF4-FFF2-40B4-BE49-F238E27FC236}">
                <a16:creationId xmlns:a16="http://schemas.microsoft.com/office/drawing/2014/main" id="{5C5E0AA2-24D0-D401-3356-A138C2F75BAA}"/>
              </a:ext>
            </a:extLst>
          </p:cNvPr>
          <p:cNvSpPr/>
          <p:nvPr/>
        </p:nvSpPr>
        <p:spPr>
          <a:xfrm>
            <a:off x="6231881" y="3885125"/>
            <a:ext cx="527987" cy="456708"/>
          </a:xfrm>
          <a:prstGeom prst="chevron">
            <a:avLst/>
          </a:prstGeom>
          <a:solidFill>
            <a:srgbClr val="ACB4A4"/>
          </a:solidFill>
          <a:ln>
            <a:solidFill>
              <a:srgbClr val="2F45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AF3787B1-433E-193F-6AE8-823121831DAE}"/>
              </a:ext>
            </a:extLst>
          </p:cNvPr>
          <p:cNvSpPr txBox="1"/>
          <p:nvPr/>
        </p:nvSpPr>
        <p:spPr>
          <a:xfrm>
            <a:off x="690176" y="5703838"/>
            <a:ext cx="6069692" cy="923330"/>
          </a:xfrm>
          <a:prstGeom prst="rect">
            <a:avLst/>
          </a:prstGeom>
          <a:noFill/>
        </p:spPr>
        <p:txBody>
          <a:bodyPr wrap="square" rtlCol="0">
            <a:spAutoFit/>
          </a:bodyPr>
          <a:lstStyle/>
          <a:p>
            <a:r>
              <a:rPr lang="en-US" b="1" dirty="0">
                <a:latin typeface="+mj-lt"/>
              </a:rPr>
              <a:t>Understanding how to focus the training sessions according to the background knowledge, capacities, needs, and interests from the group</a:t>
            </a:r>
          </a:p>
        </p:txBody>
      </p:sp>
    </p:spTree>
    <p:extLst>
      <p:ext uri="{BB962C8B-B14F-4D97-AF65-F5344CB8AC3E}">
        <p14:creationId xmlns:p14="http://schemas.microsoft.com/office/powerpoint/2010/main" val="1546388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theme/theme1.xml><?xml version="1.0" encoding="utf-8"?>
<a:theme xmlns:a="http://schemas.openxmlformats.org/drawingml/2006/main" name="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r Title goes Here" id="{216E2A47-1B33-481B-B469-F891BA0BB112}" vid="{A834A686-415F-444B-99EF-70560C1C6F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4859</TotalTime>
  <Words>1653</Words>
  <Application>Microsoft Macintosh PowerPoint</Application>
  <PresentationFormat>Widescreen</PresentationFormat>
  <Paragraphs>178</Paragraphs>
  <Slides>13</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Aptos</vt:lpstr>
      <vt:lpstr>Arial</vt:lpstr>
      <vt:lpstr>Calibri</vt:lpstr>
      <vt:lpstr>Calibri Light</vt:lpstr>
      <vt:lpstr>Helvetica</vt:lpstr>
      <vt:lpstr>Helvetica Neue</vt:lpstr>
      <vt:lpstr>Sagona</vt:lpstr>
      <vt:lpstr>Sagona ExtraLight</vt:lpstr>
      <vt:lpstr>Speak Pro</vt:lpstr>
      <vt:lpstr>Office Theme</vt:lpstr>
      <vt:lpstr>Your Title goes Here</vt:lpstr>
      <vt:lpstr>Some facts about Lake Victoria</vt:lpstr>
      <vt:lpstr>The other face of Lake Victoria</vt:lpstr>
      <vt:lpstr>The high impact weather lake system (HIGHWAY) project</vt:lpstr>
      <vt:lpstr>S-band Mwanza Radar  (Tanzania)</vt:lpstr>
      <vt:lpstr>PowerPoint Presentation</vt:lpstr>
      <vt:lpstr>PowerPoint Presentation</vt:lpstr>
      <vt:lpstr>From science to training and engagement  </vt:lpstr>
      <vt:lpstr>Fostering meaningful engagement and motivating the agenda of the current research</vt:lpstr>
      <vt:lpstr>Data collection process… a long journey</vt:lpstr>
      <vt:lpstr>Risk Communication and Challenges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del Moral Mendez</dc:creator>
  <cp:lastModifiedBy>Anna del Moral Mendez</cp:lastModifiedBy>
  <cp:revision>28</cp:revision>
  <dcterms:created xsi:type="dcterms:W3CDTF">2024-10-28T15:25:44Z</dcterms:created>
  <dcterms:modified xsi:type="dcterms:W3CDTF">2025-11-21T11:11:48Z</dcterms:modified>
</cp:coreProperties>
</file>