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37" r:id="rId2"/>
    <p:sldId id="382" r:id="rId3"/>
    <p:sldId id="375" r:id="rId4"/>
    <p:sldId id="394" r:id="rId5"/>
    <p:sldId id="372" r:id="rId6"/>
    <p:sldId id="377" r:id="rId7"/>
    <p:sldId id="383" r:id="rId8"/>
    <p:sldId id="389" r:id="rId9"/>
    <p:sldId id="388" r:id="rId10"/>
    <p:sldId id="386" r:id="rId11"/>
    <p:sldId id="387" r:id="rId12"/>
    <p:sldId id="378" r:id="rId13"/>
    <p:sldId id="392" r:id="rId14"/>
    <p:sldId id="391" r:id="rId15"/>
    <p:sldId id="354" r:id="rId16"/>
    <p:sldId id="380" r:id="rId17"/>
    <p:sldId id="395" r:id="rId18"/>
    <p:sldId id="270" r:id="rId19"/>
    <p:sldId id="418" r:id="rId20"/>
    <p:sldId id="400" r:id="rId21"/>
    <p:sldId id="403" r:id="rId22"/>
    <p:sldId id="364" r:id="rId23"/>
    <p:sldId id="361" r:id="rId24"/>
    <p:sldId id="405" r:id="rId25"/>
    <p:sldId id="409" r:id="rId26"/>
    <p:sldId id="408" r:id="rId27"/>
    <p:sldId id="410" r:id="rId28"/>
    <p:sldId id="411" r:id="rId29"/>
    <p:sldId id="412" r:id="rId30"/>
    <p:sldId id="413" r:id="rId31"/>
    <p:sldId id="414" r:id="rId32"/>
    <p:sldId id="4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FFFF"/>
    <a:srgbClr val="F27900"/>
    <a:srgbClr val="2419FF"/>
    <a:srgbClr val="F0261C"/>
    <a:srgbClr val="3A709C"/>
    <a:srgbClr val="B9494C"/>
    <a:srgbClr val="323232"/>
    <a:srgbClr val="F25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4" autoAdjust="0"/>
    <p:restoredTop sz="90557" autoAdjust="0"/>
  </p:normalViewPr>
  <p:slideViewPr>
    <p:cSldViewPr snapToGrid="0">
      <p:cViewPr varScale="1">
        <p:scale>
          <a:sx n="88" d="100"/>
          <a:sy n="88" d="100"/>
        </p:scale>
        <p:origin x="1248" y="306"/>
      </p:cViewPr>
      <p:guideLst>
        <p:guide orient="horz" pos="2886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0932EC-C1E0-3EEE-A5EC-F3A52B0C07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46462-8DFC-3FA0-A677-F02F4FFD24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0E3E4-CD39-46B7-AC05-1327F66AAF9A}" type="datetimeFigureOut">
              <a:rPr lang="en-NZ" smtClean="0"/>
              <a:t>3/12/2025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6DC6D-8B45-D667-EEE4-30C18533C1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FE135-B290-1E7B-CA60-904AF5E976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EAA40-593B-4243-845D-085E9C6F9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296262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2FED7-C603-4DBD-A39A-1E5860598A55}" type="datetimeFigureOut">
              <a:rPr lang="en-NZ" smtClean="0"/>
              <a:t>3/12/2025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8A844-23A7-4B5F-83F0-8D751C8876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1451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29063-7C9E-F25D-C571-84D7D9EBF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E22B7-D074-D1F3-4C2B-F4E62CECD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3403E9-FD7B-1A5E-1ED4-682429827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Name = Tribute to an ancestor of </a:t>
            </a:r>
            <a:r>
              <a:rPr lang="en-NZ" dirty="0" err="1"/>
              <a:t>Wairewa</a:t>
            </a:r>
            <a:r>
              <a:rPr lang="en-NZ" dirty="0"/>
              <a:t> </a:t>
            </a:r>
            <a:r>
              <a:rPr lang="en-NZ" dirty="0" err="1"/>
              <a:t>Rūnanga</a:t>
            </a:r>
            <a:r>
              <a:rPr lang="en-NZ" dirty="0"/>
              <a:t> (local community) partner</a:t>
            </a:r>
          </a:p>
          <a:p>
            <a:r>
              <a:rPr lang="en-NZ" dirty="0"/>
              <a:t>    . Funding figure: Centuries ago – After travelling from Eastern Polynesia to NZ SI, dug up major lakes with magical ko (digging stick) and filled them with water</a:t>
            </a:r>
          </a:p>
          <a:p>
            <a:r>
              <a:rPr lang="en-NZ" dirty="0"/>
              <a:t>Project also known as “Increasing flood resilience in Aotearoa New Zealand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9F17B-96B6-E66C-6B9C-DCA65F91E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6613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316C7-7132-C736-DE1B-5796FDC84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569A8-2A93-F0BD-E81E-49C502175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D9C71B-8A37-1745-5296-EACD6B16A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41D88-983F-A69F-BEF2-8863A381E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77112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57939-950E-7BB5-28C4-5072F49A1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A535D-2FF7-1A79-D2A0-A8F580230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1DFC6-D89E-B380-6617-157D8E550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39F92-4D14-0AFB-47E7-8095FE94E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6700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C81D2-3265-1B35-4401-EACFCFC1A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680F8-182B-C9AE-2802-7A6531BAD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97BD8-AF81-9BAA-31BD-AE6C99589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A7A51-7821-79DF-46EF-0CFE32629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9164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C38DC-26AB-BDC3-27F0-5E09CD98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4FDADD-295A-E539-9064-6A3B85FB8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323F3-0B80-2AC8-D3B4-DE7690C5E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63104-11AC-580D-C5AD-583150AFE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5650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0538C-49B8-73A2-D0FD-3E103AA1A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B7525-FE1B-3186-9EF4-6D60247ED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E7F5B9-F707-559C-905D-EE81AA6EE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B5ED-C9AA-B190-6316-3984F01B8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7322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74500-2499-06F5-5DB3-0F955D8CD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47A73-A2AD-9749-FB98-961FED939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BE3CF-7E45-F544-DC7D-F2F73961C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94EA1-1221-5844-9FD0-DBFC71A6E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4793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7E717-DBF8-0C99-EE22-DB781D8A5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9021E7-9E37-7E48-DD6E-7D25C9272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E77223-08AE-DCE9-C81C-4192CAFFB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F0D33-5C15-74B2-E3D3-671C01C96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258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B3F0F-2479-FD3D-3B70-F4067B819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3D4FBB-0673-7721-1151-5C702D94CB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49E764-56AE-BFDA-F4B9-16002E30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Name = Tribute to an ancestor of </a:t>
            </a:r>
            <a:r>
              <a:rPr lang="en-NZ" dirty="0" err="1"/>
              <a:t>Wairewa</a:t>
            </a:r>
            <a:r>
              <a:rPr lang="en-NZ" dirty="0"/>
              <a:t> </a:t>
            </a:r>
            <a:r>
              <a:rPr lang="en-NZ" dirty="0" err="1"/>
              <a:t>Rūnanga</a:t>
            </a:r>
            <a:r>
              <a:rPr lang="en-NZ" dirty="0"/>
              <a:t> (local community) partner</a:t>
            </a:r>
          </a:p>
          <a:p>
            <a:r>
              <a:rPr lang="en-NZ" dirty="0"/>
              <a:t>    . Funding figure: Centuries ago – After travelling from Eastern Polynesia to NZ SI, dug up major lakes with magical ko (digging stick) and filled them with water</a:t>
            </a:r>
          </a:p>
          <a:p>
            <a:r>
              <a:rPr lang="en-NZ" dirty="0"/>
              <a:t>Project also known as “Increasing flood resilience in Aotearoa New Zealand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AD4B1-0475-BA7E-C944-5AE7C8427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2208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DC93B-5C9B-71B7-EAE6-A2B02E573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F0313F-7563-B2BA-392E-0EFF7102E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41B98-3ED0-2829-3D82-8843A824F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Name = Tribute to an ancestor of </a:t>
            </a:r>
            <a:r>
              <a:rPr lang="en-NZ" dirty="0" err="1"/>
              <a:t>Wairewa</a:t>
            </a:r>
            <a:r>
              <a:rPr lang="en-NZ" dirty="0"/>
              <a:t> </a:t>
            </a:r>
            <a:r>
              <a:rPr lang="en-NZ" dirty="0" err="1"/>
              <a:t>Rūnanga</a:t>
            </a:r>
            <a:r>
              <a:rPr lang="en-NZ" dirty="0"/>
              <a:t> (local community) partner</a:t>
            </a:r>
          </a:p>
          <a:p>
            <a:r>
              <a:rPr lang="en-NZ" dirty="0"/>
              <a:t>    . Funding figure: Centuries ago – After travelling from Eastern Polynesia to NZ SI, dug up major lakes with magical ko (digging stick) and filled them with water</a:t>
            </a:r>
          </a:p>
          <a:p>
            <a:r>
              <a:rPr lang="en-NZ" dirty="0"/>
              <a:t>Project also known as “Increasing flood resilience in Aotearoa New Zealand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2C72C-DF9C-1A87-AC24-9274E65A9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9504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304AF-EF69-A41C-3B7B-D7D5E945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41578A-BEC9-681C-B253-5A378D53FB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B9CB4-1283-46FA-963B-C4FDB78A1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AB8A0-A92B-74B0-F847-571FC8174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80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DCA9A-5B94-E486-FB4F-7E34C5039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61FF75-998C-9C0D-2513-FC4823FDB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BB002-AEE8-ABF8-615A-5E6762B00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E8B64-E355-F657-7F5E-899F9AFA1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4444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FB478-3DF9-6CFB-5FC9-23B0BEBE5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98157-CB51-AA01-C524-CB62DEDFC0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B26EA-F745-4292-34FE-84A36F6DA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36843-EBB5-9B39-F7E1-702F5D8FC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5050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D6075-C970-66BD-54BA-41CD5A8B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02509A-5462-B041-AF3A-B8CB8EC6E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187EA-FB2B-EE98-E104-61BCD27D4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34D06-8310-CD19-2EB3-F8DFDBCA5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472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8EE09-E66F-6471-085C-BB53BFAD1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22D29-B3E3-A22D-5302-5DB523AB1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3223CA-6FEB-A994-1C97-D1990AFAA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34CA0-11B7-D963-F091-101F90EC8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9104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DB4F5-A120-DB6B-EA2D-DE74344AB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AD2C2-ABFD-D807-3F2A-FDF23786C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E4BF6-B50C-6FEB-A389-BFC34D0C6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88A3C-1CB8-09E2-6CF8-6EC4A033F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8A844-23A7-4B5F-83F0-8D751C8876D0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795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1684-2775-51E4-C820-6F4AE8375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9A947-55BE-EBA3-41DC-FDC408E44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9813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49B9-BA2E-2308-F3CD-4FD78DF8F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B74DF-279C-339E-8200-7AC765D40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0108C-6C2A-5742-A61C-BDCC50C4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B1627-F2BE-49F1-B562-5EFF8284CFA1}" type="datetime1">
              <a:rPr lang="en-NZ" smtClean="0"/>
              <a:t>3/12/2025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8BF8-625C-91F3-B23B-1BC4590F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GIS IN DISASTER RISK MANAGEMENT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AAF81-9851-4951-731C-F0B31B297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224" y="6356350"/>
            <a:ext cx="790575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748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E4905A-F0A9-28E6-8FF6-1EF1F08B86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FA6C6-829C-72D7-2880-E7AFFCF3E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ED83-D7B8-73CF-2DCE-80785611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F5B957-B43E-43BD-B764-D679ED98F844}" type="datetime1">
              <a:rPr lang="en-NZ" smtClean="0"/>
              <a:t>3/12/2025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02B9-3BB3-FE00-124D-62090CD55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GIS IN DISASTER RISK MANAGEMENT</a:t>
            </a: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FA71F-9537-1E67-AEC8-BAB7BC90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224" y="6356350"/>
            <a:ext cx="790575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235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4BF5-F374-DD0D-86B8-3ECCE537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80000"/>
            <a:ext cx="8244000" cy="719999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1245E-1182-B8B2-858A-0D1B4F392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40000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35C24-B4BD-0E92-6822-19327F3146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49171" cy="365125"/>
          </a:xfrm>
          <a:prstGeom prst="rect">
            <a:avLst/>
          </a:prstGeom>
        </p:spPr>
        <p:txBody>
          <a:bodyPr/>
          <a:lstStyle/>
          <a:p>
            <a:fld id="{CABCD89D-06FB-4284-91FA-6F6457C3D9BC}" type="datetime1">
              <a:rPr lang="en-NZ" smtClean="0"/>
              <a:t>3/12/2025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DC296-C1A4-77F4-A0A6-3804F168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625" y="6356350"/>
            <a:ext cx="79100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cap="all" dirty="0">
                <a:solidFill>
                  <a:srgbClr val="00467F"/>
                </a:solidFill>
              </a:rPr>
              <a:t>framework for the modelling of extreme weather flood hazards in Aotearoa New Zealand</a:t>
            </a:r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187F-B5E2-22EE-A5BF-64E93DC6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225" y="6356350"/>
            <a:ext cx="629574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7647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077B9-04AF-331B-5545-11842D1C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A9585-D38F-4ECC-16C2-0F2DE9866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670A0E6-B91B-77FB-C9CC-9EBDA1D8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49171" cy="365125"/>
          </a:xfrm>
          <a:prstGeom prst="rect">
            <a:avLst/>
          </a:prstGeom>
        </p:spPr>
        <p:txBody>
          <a:bodyPr/>
          <a:lstStyle/>
          <a:p>
            <a:fld id="{CABCD89D-06FB-4284-91FA-6F6457C3D9BC}" type="datetime1">
              <a:rPr lang="en-NZ" smtClean="0"/>
              <a:t>3/12/2025</a:t>
            </a:fld>
            <a:endParaRPr lang="en-NZ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7EBCF7F-2459-4196-1C60-CA7634B7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625" y="6356350"/>
            <a:ext cx="79100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cap="all" dirty="0">
                <a:solidFill>
                  <a:srgbClr val="00467F"/>
                </a:solidFill>
              </a:rPr>
              <a:t>framework for the modelling of extreme weather flood hazards in Aotearoa New Zealand</a:t>
            </a:r>
            <a:endParaRPr lang="en-NZ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231C443-2FE7-DA22-3F72-38AF95AC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225" y="6356350"/>
            <a:ext cx="629574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491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C0C3-C427-7E31-163B-CFBAED3F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056" y="201183"/>
            <a:ext cx="9364743" cy="7199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F643B-AB9D-77BF-B171-53B56A120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F617B-EB56-6F3A-0DD0-CC4107AC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B8953C2-B69D-B98D-1F87-982A0C1C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49171" cy="365125"/>
          </a:xfrm>
          <a:prstGeom prst="rect">
            <a:avLst/>
          </a:prstGeom>
        </p:spPr>
        <p:txBody>
          <a:bodyPr/>
          <a:lstStyle/>
          <a:p>
            <a:fld id="{CABCD89D-06FB-4284-91FA-6F6457C3D9BC}" type="datetime1">
              <a:rPr lang="en-NZ" smtClean="0"/>
              <a:t>3/12/2025</a:t>
            </a:fld>
            <a:endParaRPr lang="en-NZ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00E15F0-69FA-7817-853C-3741958A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625" y="6356350"/>
            <a:ext cx="79100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cap="all" dirty="0">
                <a:solidFill>
                  <a:srgbClr val="00467F"/>
                </a:solidFill>
              </a:rPr>
              <a:t>framework for the modelling of extreme weather flood hazards in Aotearoa New Zealand</a:t>
            </a:r>
            <a:endParaRPr lang="en-NZ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0504393-653F-36C2-E785-456E5378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225" y="6356350"/>
            <a:ext cx="629574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268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EA5B8-598E-E4F4-83AC-D8C10011F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8B294-FA24-2C41-E4FB-13F8FEC6E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DFF9A-2FA1-ADA5-2208-A1BF66831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3C06A9-ABE0-F487-B7B8-EEB93C2CE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A73D2E4-9FA9-0052-B707-03695E19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056" y="201183"/>
            <a:ext cx="9364744" cy="7199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393FFD8-14E2-B545-2947-245B31366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49171" cy="365125"/>
          </a:xfrm>
          <a:prstGeom prst="rect">
            <a:avLst/>
          </a:prstGeom>
        </p:spPr>
        <p:txBody>
          <a:bodyPr/>
          <a:lstStyle/>
          <a:p>
            <a:fld id="{CABCD89D-06FB-4284-91FA-6F6457C3D9BC}" type="datetime1">
              <a:rPr lang="en-NZ" smtClean="0"/>
              <a:t>3/12/2025</a:t>
            </a:fld>
            <a:endParaRPr lang="en-NZ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717B7B6-A547-CACA-E388-33A833D5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625" y="6356350"/>
            <a:ext cx="79100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cap="all" dirty="0">
                <a:solidFill>
                  <a:srgbClr val="00467F"/>
                </a:solidFill>
              </a:rPr>
              <a:t>framework for the modelling of extreme weather flood hazards in Aotearoa New Zealand</a:t>
            </a:r>
            <a:endParaRPr lang="en-NZ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F6B452C-594B-1883-7426-724790020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225" y="6356350"/>
            <a:ext cx="629574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564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A0499-110C-96DB-729C-58D86670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440" y="201183"/>
            <a:ext cx="9357360" cy="719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01193B3-00CA-BB32-79EE-49F2B13D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49171" cy="365125"/>
          </a:xfrm>
          <a:prstGeom prst="rect">
            <a:avLst/>
          </a:prstGeom>
        </p:spPr>
        <p:txBody>
          <a:bodyPr/>
          <a:lstStyle/>
          <a:p>
            <a:fld id="{CABCD89D-06FB-4284-91FA-6F6457C3D9BC}" type="datetime1">
              <a:rPr lang="en-NZ" smtClean="0"/>
              <a:t>3/12/2025</a:t>
            </a:fld>
            <a:endParaRPr lang="en-NZ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632E0C-C448-5B53-C7C5-C6954F98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625" y="6356350"/>
            <a:ext cx="79100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cap="all" dirty="0">
                <a:solidFill>
                  <a:srgbClr val="00467F"/>
                </a:solidFill>
              </a:rPr>
              <a:t>framework for the modelling of extreme weather flood hazards in Aotearoa New Zealand</a:t>
            </a:r>
            <a:endParaRPr lang="en-NZ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24DE02-F792-0900-6134-673B3795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225" y="6356350"/>
            <a:ext cx="629574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537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52339-ECC1-B1FA-AB53-D7BAF78E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C714C7-3E47-4BE8-942F-410ABE635307}" type="datetime1">
              <a:rPr lang="en-NZ" smtClean="0"/>
              <a:t>3/12/2025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A199E-EB72-0A94-CCF7-9F04FE10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GIS IN DISASTER RISK MANAGEMENT</a:t>
            </a:r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681BA-6CC6-0E9F-5D2D-1C9BB076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224" y="6356350"/>
            <a:ext cx="790575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881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8AE9-8977-03D2-6766-471F10A47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4A846-7382-3114-E9CF-7D2BC9C97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4B7D6-50BE-0D2F-F441-857BC8069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805C19-2BD3-F029-D241-6C997089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49171" cy="365125"/>
          </a:xfrm>
          <a:prstGeom prst="rect">
            <a:avLst/>
          </a:prstGeom>
        </p:spPr>
        <p:txBody>
          <a:bodyPr/>
          <a:lstStyle/>
          <a:p>
            <a:fld id="{CABCD89D-06FB-4284-91FA-6F6457C3D9BC}" type="datetime1">
              <a:rPr lang="en-NZ" smtClean="0"/>
              <a:t>3/12/2025</a:t>
            </a:fld>
            <a:endParaRPr lang="en-NZ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90DE611-CB3C-6B31-FBE4-55C73B54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625" y="6356350"/>
            <a:ext cx="79100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cap="all" dirty="0">
                <a:solidFill>
                  <a:srgbClr val="00467F"/>
                </a:solidFill>
              </a:rPr>
              <a:t>framework for the modelling of extreme weather flood hazards in Aotearoa New Zealand</a:t>
            </a:r>
            <a:endParaRPr lang="en-NZ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0C77177-A506-6BC1-DAA3-ABE9A7F9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225" y="6356350"/>
            <a:ext cx="629574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542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BFCD-27F7-236D-8FD8-0D4924C9D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72414-5D76-6311-E9EF-56E8EF9716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99E71-3A65-3FBF-026D-A698A25B9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AE6D1-7845-5B9F-1693-5537263B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CCF36-F0D5-4E22-9F46-FEA74E058575}" type="datetime1">
              <a:rPr lang="en-NZ" smtClean="0"/>
              <a:t>3/12/2025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AB707-A686-0C5B-D7DC-D4737F96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GIS IN DISASTER RISK MANAGEMENT</a:t>
            </a:r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60B9A-80FC-5618-629B-6DCF1436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224" y="6356350"/>
            <a:ext cx="790575" cy="365125"/>
          </a:xfrm>
          <a:prstGeom prst="rect">
            <a:avLst/>
          </a:prstGeom>
        </p:spPr>
        <p:txBody>
          <a:bodyPr/>
          <a:lstStyle/>
          <a:p>
            <a:fld id="{367D4688-DB61-4FE8-989D-AD21859F3F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502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2131E8-89D6-1FEC-A937-BE7C6A838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800" y="201183"/>
            <a:ext cx="8244000" cy="71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A4D27-580B-FD72-43DE-7677E21C5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8E4EB-33EE-7120-6022-A3F9EA3E0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83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CAA6834C-B0B5-44E3-9D18-B36E3A4F70A5}" type="datetime1">
              <a:rPr lang="en-NZ" smtClean="0"/>
              <a:t>3/12/2025</a:t>
            </a:fld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D265-BF60-0A80-5DC7-3E068D5F1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3224" y="6356350"/>
            <a:ext cx="790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67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367D4688-DB61-4FE8-989D-AD21859F3F87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8EAACE2A-83D0-E18F-17C1-2662E3F02BE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23" y="201182"/>
            <a:ext cx="2016000" cy="720000"/>
          </a:xfrm>
          <a:prstGeom prst="rect">
            <a:avLst/>
          </a:prstGeom>
        </p:spPr>
      </p:pic>
      <p:pic>
        <p:nvPicPr>
          <p:cNvPr id="8" name="Picture 7" descr="A logo with blue text&#10;&#10;Description automatically generated">
            <a:extLst>
              <a:ext uri="{FF2B5EF4-FFF2-40B4-BE49-F238E27FC236}">
                <a16:creationId xmlns:a16="http://schemas.microsoft.com/office/drawing/2014/main" id="{7DD31EEA-DAB4-4959-8D9D-24026301BD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427" y="255993"/>
            <a:ext cx="1652703" cy="701438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AFB61F2-5AA9-D773-306A-F5A8CCDCE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4625" y="6356350"/>
            <a:ext cx="7910004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accent4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cap="all" dirty="0">
                <a:solidFill>
                  <a:srgbClr val="00467F"/>
                </a:solidFill>
              </a:rPr>
              <a:t>framework for the modelling of extreme weather flood hazards in Aotearoa New Zealand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2683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67F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7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0467F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7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rgbClr val="00467F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7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00467F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7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0467F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7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00467F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niwa.co.nz/hazards/ma-te-haumaru-o-nga-puna-wai-o-rakaihautu-ka-ora-mo-ake-tonu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41.png"/><Relationship Id="rId7" Type="http://schemas.openxmlformats.org/officeDocument/2006/relationships/hyperlink" Target="https://hirds.niwa.co.nz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hyperlink" Target="https://hirds.niwa.co.nz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ECC6E-1DD1-9C05-83C5-640E9F28B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8E6A1A-FC35-7C8E-0EEB-C1630BB616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605" y="159216"/>
            <a:ext cx="6480000" cy="471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E8D74-5994-277F-E197-03B89B771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972" y="2101345"/>
            <a:ext cx="8115137" cy="2205759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sz="2800" cap="small" dirty="0">
                <a:solidFill>
                  <a:schemeClr val="tx1"/>
                </a:solidFill>
              </a:rPr>
              <a:t>Inundation map </a:t>
            </a:r>
            <a:r>
              <a:rPr lang="en-NZ" sz="2800" cap="small" dirty="0">
                <a:solidFill>
                  <a:schemeClr val="tx1"/>
                </a:solidFill>
              </a:rPr>
              <a:t>interpolation</a:t>
            </a:r>
            <a:br>
              <a:rPr lang="en-NZ" sz="2800" cap="small" dirty="0">
                <a:solidFill>
                  <a:schemeClr val="tx1"/>
                </a:solidFill>
              </a:rPr>
            </a:br>
            <a:r>
              <a:rPr lang="en-NZ" sz="2800" cap="small" dirty="0">
                <a:solidFill>
                  <a:schemeClr val="tx1"/>
                </a:solidFill>
              </a:rPr>
              <a:t>from design storms under global</a:t>
            </a:r>
            <a:br>
              <a:rPr lang="en-NZ" sz="2800" cap="small" dirty="0">
                <a:solidFill>
                  <a:schemeClr val="tx1"/>
                </a:solidFill>
              </a:rPr>
            </a:br>
            <a:r>
              <a:rPr lang="en-NZ" sz="2800" cap="small" dirty="0">
                <a:solidFill>
                  <a:schemeClr val="tx1"/>
                </a:solidFill>
              </a:rPr>
              <a:t>warming using a national hydrodynamic</a:t>
            </a:r>
            <a:br>
              <a:rPr lang="en-NZ" sz="2800" cap="small" dirty="0">
                <a:solidFill>
                  <a:schemeClr val="tx1"/>
                </a:solidFill>
              </a:rPr>
            </a:br>
            <a:r>
              <a:rPr lang="en-NZ" sz="2800" cap="small" dirty="0">
                <a:solidFill>
                  <a:schemeClr val="tx1"/>
                </a:solidFill>
              </a:rPr>
              <a:t>model database in Aotearoa New Zealand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5AD76-B9D4-C7D8-6F0F-FD39E864F4EB}"/>
              </a:ext>
            </a:extLst>
          </p:cNvPr>
          <p:cNvSpPr txBox="1"/>
          <p:nvPr/>
        </p:nvSpPr>
        <p:spPr>
          <a:xfrm>
            <a:off x="6399213" y="5113735"/>
            <a:ext cx="5640392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NZ" sz="1600" dirty="0">
                <a:solidFill>
                  <a:schemeClr val="accent3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Jo</a:t>
            </a:r>
            <a:r>
              <a:rPr lang="fr-FR" sz="1600" dirty="0">
                <a:solidFill>
                  <a:schemeClr val="accent3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ë </a:t>
            </a:r>
            <a:r>
              <a:rPr lang="en-NZ" sz="1600" dirty="0">
                <a:solidFill>
                  <a:schemeClr val="accent3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Pelmard</a:t>
            </a:r>
            <a:r>
              <a:rPr lang="en-NZ" sz="1600" baseline="30000" dirty="0">
                <a:solidFill>
                  <a:schemeClr val="accent3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  <a:r>
              <a:rPr lang="en-NZ" sz="1600" dirty="0">
                <a:solidFill>
                  <a:schemeClr val="accent3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NZ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Alice Harang</a:t>
            </a:r>
            <a:r>
              <a:rPr lang="en-NZ" sz="1600" baseline="300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NZ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Cyprien Bosserelle</a:t>
            </a:r>
            <a:r>
              <a:rPr lang="en-NZ" sz="1600" baseline="300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NZ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Rose Pearson</a:t>
            </a:r>
            <a:r>
              <a:rPr lang="en-NZ" sz="1600" baseline="300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Trevor Carey-Smith</a:t>
            </a:r>
            <a:r>
              <a:rPr lang="en-NZ" sz="1600" baseline="300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Emily Lane</a:t>
            </a:r>
            <a:r>
              <a:rPr lang="en-NZ" sz="1600" baseline="300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Luisa Hosse</a:t>
            </a:r>
            <a:r>
              <a:rPr lang="en-NZ" sz="1600" baseline="300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Ryan Paulik</a:t>
            </a:r>
            <a:r>
              <a:rPr lang="en-NZ" sz="1600" baseline="300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Shaun Williams</a:t>
            </a:r>
            <a:r>
              <a:rPr lang="en-US" sz="1600" baseline="300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Conrad Zorn</a:t>
            </a:r>
            <a:r>
              <a:rPr lang="en-NZ" sz="1600" baseline="30000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600" dirty="0">
              <a:solidFill>
                <a:schemeClr val="accent3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NZ" sz="1600" dirty="0">
              <a:solidFill>
                <a:schemeClr val="accent3">
                  <a:lumMod val="1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NZ" sz="1400" i="1" baseline="30000" dirty="0">
                <a:solidFill>
                  <a:schemeClr val="accent3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  <a:r>
              <a:rPr lang="en-NZ" sz="1400" i="1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University of Auckland, New Zealand</a:t>
            </a:r>
          </a:p>
          <a:p>
            <a:r>
              <a:rPr lang="en-NZ" sz="1400" i="1" baseline="30000" dirty="0">
                <a:solidFill>
                  <a:schemeClr val="accent3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  <a:r>
              <a:rPr lang="en-NZ" sz="1400" i="1" dirty="0">
                <a:solidFill>
                  <a:schemeClr val="accent3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NZ" sz="1400" i="1" dirty="0">
                <a:solidFill>
                  <a:schemeClr val="accent3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Earth Sciences New Zealand (ex-NIWA)</a:t>
            </a:r>
            <a:endParaRPr lang="en-NZ" sz="1400" i="1" dirty="0">
              <a:solidFill>
                <a:schemeClr val="accent3">
                  <a:lumMod val="1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 descr="A logo with blue text&#10;&#10;Description automatically generated">
            <a:extLst>
              <a:ext uri="{FF2B5EF4-FFF2-40B4-BE49-F238E27FC236}">
                <a16:creationId xmlns:a16="http://schemas.microsoft.com/office/drawing/2014/main" id="{1117BDD1-1D6E-3642-615B-AE026B2EE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100" y="323340"/>
            <a:ext cx="1652703" cy="701438"/>
          </a:xfrm>
          <a:prstGeom prst="rect">
            <a:avLst/>
          </a:prstGeom>
        </p:spPr>
      </p:pic>
      <p:pic>
        <p:nvPicPr>
          <p:cNvPr id="1026" name="Picture 5" descr="Image">
            <a:extLst>
              <a:ext uri="{FF2B5EF4-FFF2-40B4-BE49-F238E27FC236}">
                <a16:creationId xmlns:a16="http://schemas.microsoft.com/office/drawing/2014/main" id="{B73763A3-D0E4-76BD-5365-3AC704D67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8" y="150299"/>
            <a:ext cx="1866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A26DB1-1677-2B51-0A9C-6DD41D2FF158}"/>
              </a:ext>
            </a:extLst>
          </p:cNvPr>
          <p:cNvSpPr txBox="1"/>
          <p:nvPr/>
        </p:nvSpPr>
        <p:spPr>
          <a:xfrm>
            <a:off x="529084" y="4654492"/>
            <a:ext cx="5473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ECSS2025 12</a:t>
            </a:r>
            <a:r>
              <a:rPr lang="en-US" sz="1600" i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</a:t>
            </a:r>
            <a:r>
              <a:rPr lang="en-US" sz="16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European Conference on Severe Storms</a:t>
            </a:r>
            <a:endParaRPr lang="en-GB" sz="1400" b="1" i="1" dirty="0"/>
          </a:p>
        </p:txBody>
      </p:sp>
      <p:pic>
        <p:nvPicPr>
          <p:cNvPr id="4" name="Picture 3" descr="A close-up of a cloud&#10;&#10;AI-generated content may be incorrect.">
            <a:extLst>
              <a:ext uri="{FF2B5EF4-FFF2-40B4-BE49-F238E27FC236}">
                <a16:creationId xmlns:a16="http://schemas.microsoft.com/office/drawing/2014/main" id="{F3924AA5-F3F6-1FC3-240E-2385E3EAC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28" y="5131540"/>
            <a:ext cx="1755025" cy="12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44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6AEB8-CCCD-F342-243A-0AA4474D4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E5C16D7-0929-643E-C2BB-E4D730222620}"/>
              </a:ext>
            </a:extLst>
          </p:cNvPr>
          <p:cNvGrpSpPr>
            <a:grpSpLocks noChangeAspect="1"/>
          </p:cNvGrpSpPr>
          <p:nvPr/>
        </p:nvGrpSpPr>
        <p:grpSpPr>
          <a:xfrm>
            <a:off x="11079390" y="4581525"/>
            <a:ext cx="1112610" cy="1432061"/>
            <a:chOff x="433637" y="1080768"/>
            <a:chExt cx="1779308" cy="2290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B212F8-0E85-8C30-7375-92C34FB60E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637" y="1080768"/>
              <a:ext cx="1779308" cy="2290180"/>
              <a:chOff x="7101247" y="571500"/>
              <a:chExt cx="4025737" cy="5181600"/>
            </a:xfrm>
          </p:grpSpPr>
          <p:pic>
            <p:nvPicPr>
              <p:cNvPr id="18" name="Picture 17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FA45EFD3-F83A-1C5F-580D-8F15CFBA6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17" t="12375" r="7141" b="14486"/>
              <a:stretch>
                <a:fillRect/>
              </a:stretch>
            </p:blipFill>
            <p:spPr>
              <a:xfrm>
                <a:off x="7101247" y="719610"/>
                <a:ext cx="4025737" cy="5015840"/>
              </a:xfrm>
              <a:prstGeom prst="rect">
                <a:avLst/>
              </a:prstGeom>
              <a:ln>
                <a:noFill/>
                <a:prstDash val="solid"/>
              </a:ln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6B320C0-08A0-65A7-CB52-5E2F3601E20B}"/>
                  </a:ext>
                </a:extLst>
              </p:cNvPr>
              <p:cNvSpPr/>
              <p:nvPr/>
            </p:nvSpPr>
            <p:spPr>
              <a:xfrm>
                <a:off x="8115300" y="4940300"/>
                <a:ext cx="3011684" cy="812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B87B3B9-249E-C609-94E2-2FAECBABA2DD}"/>
                  </a:ext>
                </a:extLst>
              </p:cNvPr>
              <p:cNvSpPr/>
              <p:nvPr/>
            </p:nvSpPr>
            <p:spPr>
              <a:xfrm>
                <a:off x="8610600" y="3784601"/>
                <a:ext cx="2516384" cy="1155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1BDACB9-31EF-973A-ED0A-4CCDB47E677E}"/>
                  </a:ext>
                </a:extLst>
              </p:cNvPr>
              <p:cNvSpPr/>
              <p:nvPr/>
            </p:nvSpPr>
            <p:spPr>
              <a:xfrm>
                <a:off x="10363200" y="571500"/>
                <a:ext cx="763784" cy="3265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8BFF5BC-DF7E-44A8-DA31-31035204ECDB}"/>
                </a:ext>
              </a:extLst>
            </p:cNvPr>
            <p:cNvSpPr/>
            <p:nvPr/>
          </p:nvSpPr>
          <p:spPr>
            <a:xfrm>
              <a:off x="547688" y="2523975"/>
              <a:ext cx="276226" cy="266849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B4ED9D1-47AD-1535-9E25-86D0C45AD55F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Temporal validation – Gauge records hydrographs</a:t>
            </a:r>
            <a:endParaRPr lang="en-NZ" sz="3000" dirty="0">
              <a:solidFill>
                <a:schemeClr val="accent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ED0118-83D7-ADCE-B5CC-4BFA2D520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350" y="1382520"/>
            <a:ext cx="4026739" cy="4425238"/>
          </a:xfrm>
          <a:prstGeom prst="rect">
            <a:avLst/>
          </a:prstGeom>
          <a:noFill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011F638-2C7F-5C2F-59E6-5178F3BB491D}"/>
              </a:ext>
            </a:extLst>
          </p:cNvPr>
          <p:cNvGrpSpPr>
            <a:grpSpLocks noChangeAspect="1"/>
          </p:cNvGrpSpPr>
          <p:nvPr/>
        </p:nvGrpSpPr>
        <p:grpSpPr>
          <a:xfrm>
            <a:off x="318349" y="931298"/>
            <a:ext cx="1112610" cy="1432061"/>
            <a:chOff x="433637" y="1080768"/>
            <a:chExt cx="1779308" cy="229018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5853C60-881D-6DC8-3E5C-0D6FC61AF6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637" y="1080768"/>
              <a:ext cx="1779308" cy="2290180"/>
              <a:chOff x="7101247" y="571500"/>
              <a:chExt cx="4025737" cy="5181600"/>
            </a:xfrm>
          </p:grpSpPr>
          <p:pic>
            <p:nvPicPr>
              <p:cNvPr id="33" name="Picture 32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0F364EC7-C2FA-B7AD-5E7A-2A7883BCB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17" t="12375" r="7141" b="14486"/>
              <a:stretch>
                <a:fillRect/>
              </a:stretch>
            </p:blipFill>
            <p:spPr>
              <a:xfrm>
                <a:off x="7101247" y="719610"/>
                <a:ext cx="4025737" cy="5015840"/>
              </a:xfrm>
              <a:prstGeom prst="rect">
                <a:avLst/>
              </a:prstGeom>
              <a:ln>
                <a:noFill/>
                <a:prstDash val="solid"/>
              </a:ln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C41C412-224C-2A21-074E-155DCE26EE3C}"/>
                  </a:ext>
                </a:extLst>
              </p:cNvPr>
              <p:cNvSpPr/>
              <p:nvPr/>
            </p:nvSpPr>
            <p:spPr>
              <a:xfrm>
                <a:off x="8115300" y="4940300"/>
                <a:ext cx="3011684" cy="812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D2C6ABE-89E6-8012-E60F-96983EDBE72F}"/>
                  </a:ext>
                </a:extLst>
              </p:cNvPr>
              <p:cNvSpPr/>
              <p:nvPr/>
            </p:nvSpPr>
            <p:spPr>
              <a:xfrm>
                <a:off x="8610600" y="3784601"/>
                <a:ext cx="2516384" cy="1155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B95B737-2731-89C1-25AC-5D14C539BC7F}"/>
                  </a:ext>
                </a:extLst>
              </p:cNvPr>
              <p:cNvSpPr/>
              <p:nvPr/>
            </p:nvSpPr>
            <p:spPr>
              <a:xfrm>
                <a:off x="10363200" y="571500"/>
                <a:ext cx="763784" cy="3265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86E5218-B9E0-EA6B-9D24-C57D1EA4E0B3}"/>
                </a:ext>
              </a:extLst>
            </p:cNvPr>
            <p:cNvSpPr/>
            <p:nvPr/>
          </p:nvSpPr>
          <p:spPr>
            <a:xfrm>
              <a:off x="1236130" y="1756934"/>
              <a:ext cx="281805" cy="44215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17F541B-F98B-9E21-0141-F591CBA33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66" y="1658904"/>
            <a:ext cx="5290419" cy="4267798"/>
          </a:xfrm>
          <a:prstGeom prst="rect">
            <a:avLst/>
          </a:prstGeom>
          <a:noFill/>
        </p:spPr>
      </p:pic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AAA979F9-E13C-D0B0-3B84-3B096BEA55AF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Framework validation – Feb 2023 extra tropical Cyclone Gabrielle</a:t>
            </a:r>
          </a:p>
        </p:txBody>
      </p:sp>
    </p:spTree>
    <p:extLst>
      <p:ext uri="{BB962C8B-B14F-4D97-AF65-F5344CB8AC3E}">
        <p14:creationId xmlns:p14="http://schemas.microsoft.com/office/powerpoint/2010/main" val="936717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DE55-B566-5EC1-840E-16AD107F2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81AA214-5F17-F498-2DA1-3987A9A33C00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Quantitative assessment – high-water elevation surveys</a:t>
            </a:r>
            <a:endParaRPr lang="en-NZ" sz="3000" dirty="0">
              <a:solidFill>
                <a:schemeClr val="accent4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B90D3E6-A162-990F-B2F3-F2C9517EF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533" y="1741584"/>
            <a:ext cx="5347607" cy="356507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CF46669-C551-6901-4F3F-C52896530ACC}"/>
              </a:ext>
            </a:extLst>
          </p:cNvPr>
          <p:cNvGrpSpPr/>
          <p:nvPr/>
        </p:nvGrpSpPr>
        <p:grpSpPr>
          <a:xfrm>
            <a:off x="836847" y="1200433"/>
            <a:ext cx="4790683" cy="4799134"/>
            <a:chOff x="718094" y="1200433"/>
            <a:chExt cx="4790683" cy="47991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F92074-DF99-8CFC-FCED-938A4397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94" y="1200433"/>
              <a:ext cx="4790683" cy="47991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3819094-9D07-5DDD-78DF-BA02D531773C}"/>
                </a:ext>
              </a:extLst>
            </p:cNvPr>
            <p:cNvGrpSpPr/>
            <p:nvPr/>
          </p:nvGrpSpPr>
          <p:grpSpPr>
            <a:xfrm>
              <a:off x="1530243" y="1265985"/>
              <a:ext cx="3917766" cy="4135791"/>
              <a:chOff x="1530243" y="1265985"/>
              <a:chExt cx="3917766" cy="4135791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FDB5B2-102A-8469-6985-75B7E78616DE}"/>
                  </a:ext>
                </a:extLst>
              </p:cNvPr>
              <p:cNvSpPr txBox="1"/>
              <p:nvPr/>
            </p:nvSpPr>
            <p:spPr>
              <a:xfrm>
                <a:off x="3229641" y="1265986"/>
                <a:ext cx="458439" cy="1902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</a:t>
                </a:r>
                <a:endParaRPr lang="en-NZ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CB875D6-8F5B-A6BE-2668-88D1E6AC86F8}"/>
                  </a:ext>
                </a:extLst>
              </p:cNvPr>
              <p:cNvSpPr txBox="1"/>
              <p:nvPr/>
            </p:nvSpPr>
            <p:spPr>
              <a:xfrm>
                <a:off x="4777120" y="1265985"/>
                <a:ext cx="670889" cy="1902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Calibrated</a:t>
                </a:r>
                <a:endParaRPr lang="en-NZ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B96C3A4-E306-510B-B4C4-7C8F224B1097}"/>
                  </a:ext>
                </a:extLst>
              </p:cNvPr>
              <p:cNvSpPr txBox="1"/>
              <p:nvPr/>
            </p:nvSpPr>
            <p:spPr>
              <a:xfrm>
                <a:off x="1721516" y="4129899"/>
                <a:ext cx="458439" cy="1902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</a:t>
                </a:r>
                <a:endParaRPr lang="en-NZ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52D8D27-4DD9-6E6F-17DF-9BEB2BE1243D}"/>
                  </a:ext>
                </a:extLst>
              </p:cNvPr>
              <p:cNvSpPr txBox="1"/>
              <p:nvPr/>
            </p:nvSpPr>
            <p:spPr>
              <a:xfrm>
                <a:off x="1530243" y="4977233"/>
                <a:ext cx="670889" cy="1902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Calibrated</a:t>
                </a:r>
                <a:endParaRPr lang="en-NZ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7075789-8CAA-B5BE-2E8E-252119FB98B2}"/>
                  </a:ext>
                </a:extLst>
              </p:cNvPr>
              <p:cNvSpPr txBox="1"/>
              <p:nvPr/>
            </p:nvSpPr>
            <p:spPr>
              <a:xfrm>
                <a:off x="2685477" y="5211536"/>
                <a:ext cx="458439" cy="1902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</a:t>
                </a:r>
                <a:endParaRPr lang="en-NZ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054E068-27EF-1EF2-A4AC-2B2F5A0BF6E3}"/>
                  </a:ext>
                </a:extLst>
              </p:cNvPr>
              <p:cNvSpPr txBox="1"/>
              <p:nvPr/>
            </p:nvSpPr>
            <p:spPr>
              <a:xfrm>
                <a:off x="4025654" y="5211535"/>
                <a:ext cx="670889" cy="1902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Calibrated</a:t>
                </a:r>
                <a:endParaRPr lang="en-NZ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5" name="Content Placeholder 17">
            <a:extLst>
              <a:ext uri="{FF2B5EF4-FFF2-40B4-BE49-F238E27FC236}">
                <a16:creationId xmlns:a16="http://schemas.microsoft.com/office/drawing/2014/main" id="{5A062B73-09EE-8A04-2474-6DD9BF7F887B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Framework validation – Feb 2023 extra tropical Cyclone Gabrielle</a:t>
            </a:r>
          </a:p>
        </p:txBody>
      </p:sp>
    </p:spTree>
    <p:extLst>
      <p:ext uri="{BB962C8B-B14F-4D97-AF65-F5344CB8AC3E}">
        <p14:creationId xmlns:p14="http://schemas.microsoft.com/office/powerpoint/2010/main" val="942444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9A6E0-94F0-E580-7242-F391026EF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D9994CC0-4930-6AF4-B09E-E4F6E7C4A359}"/>
              </a:ext>
            </a:extLst>
          </p:cNvPr>
          <p:cNvSpPr txBox="1">
            <a:spLocks/>
          </p:cNvSpPr>
          <p:nvPr/>
        </p:nvSpPr>
        <p:spPr>
          <a:xfrm>
            <a:off x="1980000" y="1800000"/>
            <a:ext cx="9486786" cy="4639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4m resolution curated dataset</a:t>
            </a:r>
          </a:p>
          <a:p>
            <a:pPr marL="254250" indent="0">
              <a:buNone/>
            </a:pPr>
            <a:endParaRPr lang="en-NZ" sz="5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Annual Recurrence Interval (ARI): 100y (1% AEP)</a:t>
            </a: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Climate warming: 0°C, +1°C, +2°C,+3°C</a:t>
            </a: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Sea level rise: 0m, +1.5m</a:t>
            </a: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Public facing visualisation portal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3A3463-BBD1-B576-FBFD-9D424775E9F3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NZ" sz="3000" dirty="0">
                <a:solidFill>
                  <a:schemeClr val="accent4"/>
                </a:solidFill>
              </a:rPr>
              <a:t>Curated dataset on 100y return period design storm*</a:t>
            </a:r>
          </a:p>
        </p:txBody>
      </p:sp>
      <p:sp>
        <p:nvSpPr>
          <p:cNvPr id="69" name="Content Placeholder 17">
            <a:extLst>
              <a:ext uri="{FF2B5EF4-FFF2-40B4-BE49-F238E27FC236}">
                <a16:creationId xmlns:a16="http://schemas.microsoft.com/office/drawing/2014/main" id="{C42765E5-0EDC-7748-3851-E9834402D383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flood hazard mapping</a:t>
            </a:r>
          </a:p>
        </p:txBody>
      </p:sp>
    </p:spTree>
    <p:extLst>
      <p:ext uri="{BB962C8B-B14F-4D97-AF65-F5344CB8AC3E}">
        <p14:creationId xmlns:p14="http://schemas.microsoft.com/office/powerpoint/2010/main" val="321253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05830-AC16-B6F9-EE95-CAE32E231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1E6E1B9-2B56-95D8-8745-4C3E26469D09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NZ" sz="3000" dirty="0">
                <a:solidFill>
                  <a:schemeClr val="accent4"/>
                </a:solidFill>
              </a:rPr>
              <a:t>Curated dataset on 100y return period design storm*</a:t>
            </a:r>
          </a:p>
        </p:txBody>
      </p:sp>
      <p:sp>
        <p:nvSpPr>
          <p:cNvPr id="2" name="Content Placeholder 17">
            <a:extLst>
              <a:ext uri="{FF2B5EF4-FFF2-40B4-BE49-F238E27FC236}">
                <a16:creationId xmlns:a16="http://schemas.microsoft.com/office/drawing/2014/main" id="{4BB5ADF3-7B56-FCE1-AC7A-E789F7DE4E6F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flood hazard mapping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9FD2D-BD93-B810-975E-F3329D99903D}"/>
              </a:ext>
            </a:extLst>
          </p:cNvPr>
          <p:cNvSpPr txBox="1"/>
          <p:nvPr/>
        </p:nvSpPr>
        <p:spPr>
          <a:xfrm>
            <a:off x="648712" y="909907"/>
            <a:ext cx="80952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i="1" dirty="0"/>
              <a:t>*Data accessibility: </a:t>
            </a:r>
            <a:r>
              <a:rPr lang="en-NZ" sz="1200" i="1" dirty="0">
                <a:hlinkClick r:id="rId3"/>
              </a:rPr>
              <a:t>https://niwa.co.nz/hazards/ma-te-haumaru-o-nga-puna-wai-o-rakaihautu-ka-ora-mo-ake-tonu</a:t>
            </a:r>
            <a:endParaRPr lang="en-NZ" sz="1200" i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7544EB-49E7-02F1-332D-C894FEC1E244}"/>
              </a:ext>
            </a:extLst>
          </p:cNvPr>
          <p:cNvGrpSpPr/>
          <p:nvPr/>
        </p:nvGrpSpPr>
        <p:grpSpPr>
          <a:xfrm>
            <a:off x="395701" y="1277780"/>
            <a:ext cx="11667145" cy="4824531"/>
            <a:chOff x="395701" y="1277780"/>
            <a:chExt cx="11667145" cy="482453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A07F424-0815-FBED-F964-AD9F467C6D71}"/>
                </a:ext>
              </a:extLst>
            </p:cNvPr>
            <p:cNvGrpSpPr/>
            <p:nvPr/>
          </p:nvGrpSpPr>
          <p:grpSpPr>
            <a:xfrm>
              <a:off x="395701" y="1277780"/>
              <a:ext cx="11667145" cy="4824531"/>
              <a:chOff x="395701" y="1277780"/>
              <a:chExt cx="11667145" cy="4824531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C049F2C8-69E9-76F7-0899-062A1C9B9C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5701" y="1277780"/>
                <a:ext cx="11667145" cy="4824531"/>
                <a:chOff x="2628518" y="2715185"/>
                <a:chExt cx="8999888" cy="3721582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19E2C998-31B1-0C18-0E85-6E1F328B169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628518" y="2715185"/>
                  <a:ext cx="8999888" cy="3721582"/>
                  <a:chOff x="1625214" y="1506957"/>
                  <a:chExt cx="10697474" cy="4423558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F3741755-72B3-02EC-8644-AE22F8AE20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625214" y="1506957"/>
                    <a:ext cx="6215907" cy="4423558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C0C8FD8E-5B1D-383A-C50C-38C7C28A70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904621" y="1885039"/>
                    <a:ext cx="2170743" cy="4045476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4542901A-0FFD-85AC-E625-868E14E306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151564" y="1885039"/>
                    <a:ext cx="2171124" cy="404547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6F90AF3-CCAB-C91A-A6D4-51F9E2F71A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62307" y="3108244"/>
                  <a:ext cx="796916" cy="723901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62BDFA84-99F2-5B10-E762-E4664D204F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92087" y="3964282"/>
                  <a:ext cx="974055" cy="103825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AC429CD-FDC2-1A90-446D-FA291877F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09306" y="4666841"/>
                  <a:ext cx="972701" cy="924510"/>
                </a:xfrm>
                <a:prstGeom prst="rect">
                  <a:avLst/>
                </a:prstGeom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8AFBD19-87A6-730B-E794-11D753B66A00}"/>
                    </a:ext>
                  </a:extLst>
                </p:cNvPr>
                <p:cNvSpPr/>
                <p:nvPr/>
              </p:nvSpPr>
              <p:spPr>
                <a:xfrm>
                  <a:off x="4521994" y="4610100"/>
                  <a:ext cx="57150" cy="56741"/>
                </a:xfrm>
                <a:prstGeom prst="rect">
                  <a:avLst/>
                </a:prstGeom>
                <a:ln w="6350"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6EB868A-A155-5ABC-EF27-EFF88F241CC6}"/>
                    </a:ext>
                  </a:extLst>
                </p:cNvPr>
                <p:cNvSpPr/>
                <p:nvPr/>
              </p:nvSpPr>
              <p:spPr>
                <a:xfrm>
                  <a:off x="4947617" y="4172915"/>
                  <a:ext cx="45719" cy="45719"/>
                </a:xfrm>
                <a:prstGeom prst="rect">
                  <a:avLst/>
                </a:prstGeom>
                <a:ln w="6350"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A245AD7-CC1D-738A-6935-BB927649C3DE}"/>
                    </a:ext>
                  </a:extLst>
                </p:cNvPr>
                <p:cNvSpPr/>
                <p:nvPr/>
              </p:nvSpPr>
              <p:spPr>
                <a:xfrm>
                  <a:off x="4859643" y="3971671"/>
                  <a:ext cx="45719" cy="45719"/>
                </a:xfrm>
                <a:prstGeom prst="rect">
                  <a:avLst/>
                </a:prstGeom>
                <a:ln w="6350"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636FA82-FD50-85E8-DF2E-5B546E8916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6142" y="3964282"/>
                  <a:ext cx="655852" cy="645818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7F65AF8-F916-0442-EA3A-7490E62EBC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66142" y="4666841"/>
                  <a:ext cx="655852" cy="335695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C902924-F435-CA56-3480-02AEB4B64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09306" y="4218634"/>
                  <a:ext cx="138311" cy="448207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E5160B30-BDFF-A30B-A40B-2CE65E839F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93336" y="4215275"/>
                  <a:ext cx="788671" cy="451566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3C916B8-1B8F-9E6B-49AD-F9DD20FDE8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05362" y="3832145"/>
                  <a:ext cx="256945" cy="139526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1C6DFD8-7D8C-7DB0-47F3-110C84CA67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59643" y="3108244"/>
                  <a:ext cx="302664" cy="863427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1778268-484C-7FA0-889C-27E669BA91A6}"/>
                  </a:ext>
                </a:extLst>
              </p:cNvPr>
              <p:cNvSpPr/>
              <p:nvPr/>
            </p:nvSpPr>
            <p:spPr>
              <a:xfrm>
                <a:off x="1908007" y="2939393"/>
                <a:ext cx="18000" cy="180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00000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NZ" b="1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2BDC4B-73B3-4D49-5D0D-C1E6C615396D}"/>
                </a:ext>
              </a:extLst>
            </p:cNvPr>
            <p:cNvSpPr/>
            <p:nvPr/>
          </p:nvSpPr>
          <p:spPr>
            <a:xfrm>
              <a:off x="1066377" y="3830746"/>
              <a:ext cx="18000" cy="180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00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b="1"/>
            </a:p>
          </p:txBody>
        </p:sp>
      </p:grpSp>
    </p:spTree>
    <p:extLst>
      <p:ext uri="{BB962C8B-B14F-4D97-AF65-F5344CB8AC3E}">
        <p14:creationId xmlns:p14="http://schemas.microsoft.com/office/powerpoint/2010/main" val="1528307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F908-BD01-33BA-47E5-62298491F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E890A2E9-C860-3420-119E-D87C21DB779B}"/>
              </a:ext>
            </a:extLst>
          </p:cNvPr>
          <p:cNvSpPr txBox="1">
            <a:spLocks/>
          </p:cNvSpPr>
          <p:nvPr/>
        </p:nvSpPr>
        <p:spPr>
          <a:xfrm>
            <a:off x="1980000" y="1800000"/>
            <a:ext cx="9486786" cy="4639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8m resolution systematic dataset</a:t>
            </a:r>
          </a:p>
          <a:p>
            <a:pPr marL="254250" indent="0">
              <a:buNone/>
            </a:pPr>
            <a:endParaRPr lang="en-NZ" sz="5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600" b="1" dirty="0">
                <a:solidFill>
                  <a:schemeClr val="tx1"/>
                </a:solidFill>
              </a:rPr>
              <a:t>7 ARIs</a:t>
            </a:r>
            <a:r>
              <a:rPr lang="en-NZ" sz="1600" dirty="0">
                <a:solidFill>
                  <a:schemeClr val="tx1"/>
                </a:solidFill>
              </a:rPr>
              <a:t>: 10y, 20y, 50y, 100y, 200y, 500y, 1000y</a:t>
            </a: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Minimal quality control</a:t>
            </a: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Intern dataset</a:t>
            </a: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Aggregated regional and nationwide risk and damage/cost assessment</a:t>
            </a: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Production time: </a:t>
            </a:r>
            <a:r>
              <a:rPr lang="en-NZ" sz="1600" b="1" dirty="0">
                <a:solidFill>
                  <a:schemeClr val="tx1"/>
                </a:solidFill>
              </a:rPr>
              <a:t>6 to 9 months</a:t>
            </a: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997E7A-4BB3-6501-7982-1277AD1179B6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NZ" sz="3000" dirty="0">
                <a:solidFill>
                  <a:schemeClr val="accent4"/>
                </a:solidFill>
              </a:rPr>
              <a:t>Risk assessment dataset</a:t>
            </a:r>
          </a:p>
        </p:txBody>
      </p:sp>
      <p:sp>
        <p:nvSpPr>
          <p:cNvPr id="2" name="Content Placeholder 17">
            <a:extLst>
              <a:ext uri="{FF2B5EF4-FFF2-40B4-BE49-F238E27FC236}">
                <a16:creationId xmlns:a16="http://schemas.microsoft.com/office/drawing/2014/main" id="{D95777D5-8BC5-BA08-D52C-C13FFA6D13F7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flood hazard mapping</a:t>
            </a:r>
          </a:p>
        </p:txBody>
      </p:sp>
    </p:spTree>
    <p:extLst>
      <p:ext uri="{BB962C8B-B14F-4D97-AF65-F5344CB8AC3E}">
        <p14:creationId xmlns:p14="http://schemas.microsoft.com/office/powerpoint/2010/main" val="188885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23BC7-B041-A89A-7A10-F8EE6E3B6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A24F6A1B-75A5-EEB7-E1D3-415C44F58F38}"/>
              </a:ext>
            </a:extLst>
          </p:cNvPr>
          <p:cNvSpPr txBox="1">
            <a:spLocks/>
          </p:cNvSpPr>
          <p:nvPr/>
        </p:nvSpPr>
        <p:spPr>
          <a:xfrm>
            <a:off x="1980000" y="1800000"/>
            <a:ext cx="9486786" cy="451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Leveraging existing datasets to gain insights into</a:t>
            </a:r>
          </a:p>
          <a:p>
            <a:pPr marL="540000" indent="-285750">
              <a:buFont typeface="Wingdings" panose="05000000000000000000" pitchFamily="2" charset="2"/>
              <a:buChar char="Ø"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800" dirty="0">
                <a:solidFill>
                  <a:schemeClr val="tx1"/>
                </a:solidFill>
              </a:rPr>
              <a:t>Temperature warming projections: +1°C, +2°C, +3°C</a:t>
            </a:r>
          </a:p>
          <a:p>
            <a:pPr marL="540000" indent="-285750">
              <a:buFont typeface="Wingdings" panose="05000000000000000000" pitchFamily="2" charset="2"/>
              <a:buChar char="Ø"/>
            </a:pPr>
            <a:endParaRPr lang="en-NZ" sz="18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800" dirty="0">
                <a:solidFill>
                  <a:schemeClr val="tx1"/>
                </a:solidFill>
              </a:rPr>
              <a:t>Non-modelled ARIs</a:t>
            </a:r>
          </a:p>
          <a:p>
            <a:pPr marL="254250" indent="0">
              <a:buNone/>
            </a:pPr>
            <a:endParaRPr lang="en-NZ" sz="18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endParaRPr lang="en-NZ" sz="1800" dirty="0">
              <a:solidFill>
                <a:schemeClr val="tx1"/>
              </a:solidFill>
            </a:endParaRPr>
          </a:p>
          <a:p>
            <a:pPr marL="540000" indent="-285750">
              <a:buFont typeface="Wingdings" panose="05000000000000000000" pitchFamily="2" charset="2"/>
              <a:buChar char="Ø"/>
            </a:pPr>
            <a:endParaRPr lang="en-NZ" sz="1600" dirty="0">
              <a:solidFill>
                <a:schemeClr val="tx1"/>
              </a:solidFill>
            </a:endParaRP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F1463B3-72EE-61C5-4722-D4AE720C1228}"/>
              </a:ext>
            </a:extLst>
          </p:cNvPr>
          <p:cNvSpPr txBox="1">
            <a:spLocks/>
          </p:cNvSpPr>
          <p:nvPr/>
        </p:nvSpPr>
        <p:spPr>
          <a:xfrm>
            <a:off x="1742264" y="4486275"/>
            <a:ext cx="7858936" cy="71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flood map estimates</a:t>
            </a:r>
            <a:endParaRPr lang="en-NZ" sz="1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C146B4-22D5-0BB6-FBDB-B4FF982F2D7F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NZ" sz="3000" dirty="0">
                <a:solidFill>
                  <a:schemeClr val="accent4"/>
                </a:solidFill>
              </a:rPr>
              <a:t>Reinterpreting current maps under future climate?</a:t>
            </a:r>
          </a:p>
        </p:txBody>
      </p:sp>
      <p:sp>
        <p:nvSpPr>
          <p:cNvPr id="2" name="Content Placeholder 17">
            <a:extLst>
              <a:ext uri="{FF2B5EF4-FFF2-40B4-BE49-F238E27FC236}">
                <a16:creationId xmlns:a16="http://schemas.microsoft.com/office/drawing/2014/main" id="{59D8C219-363C-0067-8EBF-037C245A8833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</p:spTree>
    <p:extLst>
      <p:ext uri="{BB962C8B-B14F-4D97-AF65-F5344CB8AC3E}">
        <p14:creationId xmlns:p14="http://schemas.microsoft.com/office/powerpoint/2010/main" val="188625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709F5-2D74-E693-BB49-D2AC10CD4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F113D37-A76F-B1A5-724C-46CC43981028}"/>
              </a:ext>
            </a:extLst>
          </p:cNvPr>
          <p:cNvGrpSpPr>
            <a:grpSpLocks noChangeAspect="1"/>
          </p:cNvGrpSpPr>
          <p:nvPr/>
        </p:nvGrpSpPr>
        <p:grpSpPr>
          <a:xfrm>
            <a:off x="5826940" y="1993464"/>
            <a:ext cx="6250915" cy="3920308"/>
            <a:chOff x="5144135" y="2002327"/>
            <a:chExt cx="6630770" cy="415853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05FE4AF-4B96-E689-E087-AFD328E0EF9B}"/>
                </a:ext>
              </a:extLst>
            </p:cNvPr>
            <p:cNvGrpSpPr/>
            <p:nvPr/>
          </p:nvGrpSpPr>
          <p:grpSpPr>
            <a:xfrm>
              <a:off x="5144135" y="2002327"/>
              <a:ext cx="6495415" cy="4158537"/>
              <a:chOff x="2942775" y="2002327"/>
              <a:chExt cx="6495415" cy="415853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83E0E03-57B5-0863-B253-EA889F4A66D2}"/>
                  </a:ext>
                </a:extLst>
              </p:cNvPr>
              <p:cNvGrpSpPr/>
              <p:nvPr/>
            </p:nvGrpSpPr>
            <p:grpSpPr>
              <a:xfrm>
                <a:off x="6468525" y="2002327"/>
                <a:ext cx="2969665" cy="4158537"/>
                <a:chOff x="12315727" y="2202426"/>
                <a:chExt cx="2969665" cy="4158537"/>
              </a:xfrm>
            </p:grpSpPr>
            <p:pic>
              <p:nvPicPr>
                <p:cNvPr id="37" name="Picture 36" descr="A map of new zealand with red and blue colors&#10;&#10;Description automatically generated">
                  <a:extLst>
                    <a:ext uri="{FF2B5EF4-FFF2-40B4-BE49-F238E27FC236}">
                      <a16:creationId xmlns:a16="http://schemas.microsoft.com/office/drawing/2014/main" id="{4F3B6F8F-7785-2056-820C-208658AE44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15727" y="2202426"/>
                  <a:ext cx="2969665" cy="4158537"/>
                </a:xfrm>
                <a:prstGeom prst="rect">
                  <a:avLst/>
                </a:prstGeom>
              </p:spPr>
            </p:pic>
            <p:sp>
              <p:nvSpPr>
                <p:cNvPr id="38" name="Content Placeholder 17">
                  <a:extLst>
                    <a:ext uri="{FF2B5EF4-FFF2-40B4-BE49-F238E27FC236}">
                      <a16:creationId xmlns:a16="http://schemas.microsoft.com/office/drawing/2014/main" id="{816FACED-92EA-64CE-A8E9-561E4267B12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958539" y="2399699"/>
                  <a:ext cx="1142999" cy="31442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858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11430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6002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20574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000" dirty="0">
                      <a:solidFill>
                        <a:schemeClr val="tx1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ARI 500yrs</a:t>
                  </a:r>
                  <a:endParaRPr lang="en-NZ" sz="1000" dirty="0">
                    <a:solidFill>
                      <a:schemeClr val="tx1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E06D06D-F9FD-21BE-4928-F5C7FEA87308}"/>
                  </a:ext>
                </a:extLst>
              </p:cNvPr>
              <p:cNvGrpSpPr/>
              <p:nvPr/>
            </p:nvGrpSpPr>
            <p:grpSpPr>
              <a:xfrm>
                <a:off x="5293275" y="2002327"/>
                <a:ext cx="2969665" cy="4158537"/>
                <a:chOff x="8813189" y="2202426"/>
                <a:chExt cx="2969665" cy="4158537"/>
              </a:xfrm>
            </p:grpSpPr>
            <p:pic>
              <p:nvPicPr>
                <p:cNvPr id="35" name="Picture 34" descr="A map of new zealand with red and blue colors&#10;&#10;Description automatically generated">
                  <a:extLst>
                    <a:ext uri="{FF2B5EF4-FFF2-40B4-BE49-F238E27FC236}">
                      <a16:creationId xmlns:a16="http://schemas.microsoft.com/office/drawing/2014/main" id="{5A16AB6A-9522-6DE2-D4F9-738395671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13189" y="2202426"/>
                  <a:ext cx="2969665" cy="4158537"/>
                </a:xfrm>
                <a:prstGeom prst="rect">
                  <a:avLst/>
                </a:prstGeom>
              </p:spPr>
            </p:pic>
            <p:sp>
              <p:nvSpPr>
                <p:cNvPr id="36" name="Content Placeholder 17">
                  <a:extLst>
                    <a:ext uri="{FF2B5EF4-FFF2-40B4-BE49-F238E27FC236}">
                      <a16:creationId xmlns:a16="http://schemas.microsoft.com/office/drawing/2014/main" id="{0083D774-9E8A-91C6-9F81-294404B11F5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456001" y="2401265"/>
                  <a:ext cx="1142999" cy="31442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858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11430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6002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20574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000" dirty="0">
                      <a:solidFill>
                        <a:schemeClr val="tx1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ARI 100yrs</a:t>
                  </a:r>
                  <a:endParaRPr lang="en-NZ" sz="1000" dirty="0">
                    <a:solidFill>
                      <a:schemeClr val="tx1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7FABC69-006C-DD6D-889E-D554D525F9B7}"/>
                  </a:ext>
                </a:extLst>
              </p:cNvPr>
              <p:cNvGrpSpPr/>
              <p:nvPr/>
            </p:nvGrpSpPr>
            <p:grpSpPr>
              <a:xfrm>
                <a:off x="4118025" y="2002327"/>
                <a:ext cx="2969665" cy="4158537"/>
                <a:chOff x="5280761" y="2202426"/>
                <a:chExt cx="2969665" cy="4158537"/>
              </a:xfrm>
            </p:grpSpPr>
            <p:pic>
              <p:nvPicPr>
                <p:cNvPr id="33" name="Picture 32" descr="A map of new zealand with red and blue colors&#10;&#10;Description automatically generated">
                  <a:extLst>
                    <a:ext uri="{FF2B5EF4-FFF2-40B4-BE49-F238E27FC236}">
                      <a16:creationId xmlns:a16="http://schemas.microsoft.com/office/drawing/2014/main" id="{512A90A4-008E-2D0E-7F3B-1805E28EB8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761" y="2202426"/>
                  <a:ext cx="2969665" cy="4158537"/>
                </a:xfrm>
                <a:prstGeom prst="rect">
                  <a:avLst/>
                </a:prstGeom>
              </p:spPr>
            </p:pic>
            <p:sp>
              <p:nvSpPr>
                <p:cNvPr id="34" name="Content Placeholder 17">
                  <a:extLst>
                    <a:ext uri="{FF2B5EF4-FFF2-40B4-BE49-F238E27FC236}">
                      <a16:creationId xmlns:a16="http://schemas.microsoft.com/office/drawing/2014/main" id="{C66FE72B-705E-1E01-92B5-7D1AFA1076C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923573" y="2401266"/>
                  <a:ext cx="1142999" cy="31442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858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11430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6002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20574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000" dirty="0">
                      <a:solidFill>
                        <a:schemeClr val="tx1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ARI 50yrs</a:t>
                  </a:r>
                  <a:endParaRPr lang="en-NZ" sz="1000" dirty="0">
                    <a:solidFill>
                      <a:schemeClr val="tx1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0C46B32-4CAA-D061-44B3-60BB3621D9EC}"/>
                  </a:ext>
                </a:extLst>
              </p:cNvPr>
              <p:cNvGrpSpPr/>
              <p:nvPr/>
            </p:nvGrpSpPr>
            <p:grpSpPr>
              <a:xfrm>
                <a:off x="2942775" y="2002327"/>
                <a:ext cx="2969665" cy="4158537"/>
                <a:chOff x="3581401" y="2202426"/>
                <a:chExt cx="2969665" cy="4158537"/>
              </a:xfrm>
            </p:grpSpPr>
            <p:pic>
              <p:nvPicPr>
                <p:cNvPr id="31" name="Picture 30" descr="A map of new zealand with different colors&#10;&#10;Description automatically generated">
                  <a:extLst>
                    <a:ext uri="{FF2B5EF4-FFF2-40B4-BE49-F238E27FC236}">
                      <a16:creationId xmlns:a16="http://schemas.microsoft.com/office/drawing/2014/main" id="{5EFA3867-BFF3-6319-A917-928E9AB724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1401" y="2202426"/>
                  <a:ext cx="2969665" cy="4158537"/>
                </a:xfrm>
                <a:prstGeom prst="rect">
                  <a:avLst/>
                </a:prstGeom>
              </p:spPr>
            </p:pic>
            <p:sp>
              <p:nvSpPr>
                <p:cNvPr id="32" name="Content Placeholder 17">
                  <a:extLst>
                    <a:ext uri="{FF2B5EF4-FFF2-40B4-BE49-F238E27FC236}">
                      <a16:creationId xmlns:a16="http://schemas.microsoft.com/office/drawing/2014/main" id="{5CB281F2-9741-695A-C331-3D2F523650E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2387" y="2401267"/>
                  <a:ext cx="1142999" cy="31442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858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11430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6002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20574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000" dirty="0">
                      <a:solidFill>
                        <a:schemeClr val="tx1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ARI 10yrs</a:t>
                  </a:r>
                  <a:endParaRPr lang="en-NZ" sz="1000" dirty="0">
                    <a:solidFill>
                      <a:schemeClr val="tx1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</p:grpSp>
        <p:pic>
          <p:nvPicPr>
            <p:cNvPr id="23" name="Picture 22" descr="A rainbow colored bar with black text&#10;&#10;Description automatically generated">
              <a:extLst>
                <a:ext uri="{FF2B5EF4-FFF2-40B4-BE49-F238E27FC236}">
                  <a16:creationId xmlns:a16="http://schemas.microsoft.com/office/drawing/2014/main" id="{78DE5FB2-CB7C-8C24-D164-2FC2E5899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2723" y="4343972"/>
              <a:ext cx="1202182" cy="1562837"/>
            </a:xfrm>
            <a:prstGeom prst="rect">
              <a:avLst/>
            </a:prstGeom>
          </p:spPr>
        </p:pic>
      </p:grp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2E52076-683A-1E0D-4767-CC0BCB97B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440000"/>
            <a:ext cx="10515600" cy="114965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Depth-Duration-Frequency dataset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7B6CCA-0A6C-3F82-047B-7B22B8C1CCF5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/>
              <a:t>HIRDS v4.2 Design Storm*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274B4B-6B78-7874-D85E-C8BB20978ACB}"/>
              </a:ext>
            </a:extLst>
          </p:cNvPr>
          <p:cNvSpPr txBox="1"/>
          <p:nvPr/>
        </p:nvSpPr>
        <p:spPr>
          <a:xfrm>
            <a:off x="648712" y="909907"/>
            <a:ext cx="80952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dirty="0"/>
              <a:t>* Online platform: </a:t>
            </a:r>
            <a:r>
              <a:rPr lang="en-NZ" sz="1200" i="1" dirty="0">
                <a:hlinkClick r:id="rId7"/>
              </a:rPr>
              <a:t>https://hirds.niwa.co.nz</a:t>
            </a:r>
            <a:endParaRPr lang="en-NZ" sz="1200" i="1" dirty="0"/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7FA911DF-97C2-F487-11D0-C13D743EB3E5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0348989"/>
              </p:ext>
            </p:extLst>
          </p:nvPr>
        </p:nvGraphicFramePr>
        <p:xfrm>
          <a:off x="700777" y="3482788"/>
          <a:ext cx="4864049" cy="2733929"/>
        </p:xfrm>
        <a:graphic>
          <a:graphicData uri="http://schemas.openxmlformats.org/drawingml/2006/table">
            <a:tbl>
              <a:tblPr/>
              <a:tblGrid>
                <a:gridCol w="587962">
                  <a:extLst>
                    <a:ext uri="{9D8B030D-6E8A-4147-A177-3AD203B41FA5}">
                      <a16:colId xmlns:a16="http://schemas.microsoft.com/office/drawing/2014/main" val="3505483938"/>
                    </a:ext>
                  </a:extLst>
                </a:gridCol>
                <a:gridCol w="384847">
                  <a:extLst>
                    <a:ext uri="{9D8B030D-6E8A-4147-A177-3AD203B41FA5}">
                      <a16:colId xmlns:a16="http://schemas.microsoft.com/office/drawing/2014/main" val="4188846816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3189219685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2019021888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179445182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1547359281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3970469375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2707181149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3021709785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1871014276"/>
                    </a:ext>
                  </a:extLst>
                </a:gridCol>
              </a:tblGrid>
              <a:tr h="29555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Dur</a:t>
                      </a:r>
                    </a:p>
                    <a:p>
                      <a:pPr marL="36000" algn="l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1hr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2hr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6hr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12hr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24hr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48hr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72hr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96hr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120hr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559608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1.58yr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152854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2yr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63297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5yr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926108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10yr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16356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20yr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707811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30yr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648679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40yr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012301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50yr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62857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60yr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777431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80yr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105844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100yr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8764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A4F062-F015-5B59-E826-519D5006BA6B}"/>
                  </a:ext>
                </a:extLst>
              </p:cNvPr>
              <p:cNvSpPr txBox="1"/>
              <p:nvPr/>
            </p:nvSpPr>
            <p:spPr>
              <a:xfrm>
                <a:off x="1411760" y="2179436"/>
                <a:ext cx="3442081" cy="61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kern="10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800" kern="10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NZ" sz="1800" b="1" i="1" kern="10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NZ" sz="1800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NZ" sz="1800" b="1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𝑨𝑹𝑰</m:t>
                          </m:r>
                          <m:r>
                            <a:rPr lang="en-NZ" sz="1800" b="1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NZ" sz="1800" b="1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𝒅𝒖𝒓𝒂𝒕𝒊𝒐𝒏</m:t>
                          </m:r>
                        </m:e>
                      </m:d>
                    </m:oMath>
                  </m:oMathPara>
                </a14:m>
                <a:endParaRPr lang="en-NZ" sz="1800" kern="100" dirty="0">
                  <a:solidFill>
                    <a:sysClr val="windowText" lastClr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A4F062-F015-5B59-E826-519D5006B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760" y="2179436"/>
                <a:ext cx="3442081" cy="6104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A867DAB6-0B09-37FB-F99C-6E1E8549F652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</p:spTree>
    <p:extLst>
      <p:ext uri="{BB962C8B-B14F-4D97-AF65-F5344CB8AC3E}">
        <p14:creationId xmlns:p14="http://schemas.microsoft.com/office/powerpoint/2010/main" val="25350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FD3CC-EC4E-2D28-FAA6-8B2593409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F194261-32F2-E99B-AFFA-9D20B68F3A1C}"/>
              </a:ext>
            </a:extLst>
          </p:cNvPr>
          <p:cNvGrpSpPr>
            <a:grpSpLocks noChangeAspect="1"/>
          </p:cNvGrpSpPr>
          <p:nvPr/>
        </p:nvGrpSpPr>
        <p:grpSpPr>
          <a:xfrm>
            <a:off x="5826940" y="1993464"/>
            <a:ext cx="6250915" cy="3920308"/>
            <a:chOff x="5144135" y="2002327"/>
            <a:chExt cx="6630770" cy="415853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F0980ED-2C67-27C4-45A1-AC6AE59CEF90}"/>
                </a:ext>
              </a:extLst>
            </p:cNvPr>
            <p:cNvGrpSpPr/>
            <p:nvPr/>
          </p:nvGrpSpPr>
          <p:grpSpPr>
            <a:xfrm>
              <a:off x="5144135" y="2002327"/>
              <a:ext cx="6495415" cy="4158537"/>
              <a:chOff x="2942775" y="2002327"/>
              <a:chExt cx="6495415" cy="415853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08D4A38-6C81-33E2-2A05-C612E6D096CD}"/>
                  </a:ext>
                </a:extLst>
              </p:cNvPr>
              <p:cNvGrpSpPr/>
              <p:nvPr/>
            </p:nvGrpSpPr>
            <p:grpSpPr>
              <a:xfrm>
                <a:off x="6468525" y="2002327"/>
                <a:ext cx="2969665" cy="4158537"/>
                <a:chOff x="12315727" y="2202426"/>
                <a:chExt cx="2969665" cy="4158537"/>
              </a:xfrm>
            </p:grpSpPr>
            <p:pic>
              <p:nvPicPr>
                <p:cNvPr id="37" name="Picture 36" descr="A map of new zealand with red and blue colors&#10;&#10;Description automatically generated">
                  <a:extLst>
                    <a:ext uri="{FF2B5EF4-FFF2-40B4-BE49-F238E27FC236}">
                      <a16:creationId xmlns:a16="http://schemas.microsoft.com/office/drawing/2014/main" id="{DEBD7B4B-C1E7-5065-653A-E10DAF1E04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15727" y="2202426"/>
                  <a:ext cx="2969665" cy="4158537"/>
                </a:xfrm>
                <a:prstGeom prst="rect">
                  <a:avLst/>
                </a:prstGeom>
              </p:spPr>
            </p:pic>
            <p:sp>
              <p:nvSpPr>
                <p:cNvPr id="38" name="Content Placeholder 17">
                  <a:extLst>
                    <a:ext uri="{FF2B5EF4-FFF2-40B4-BE49-F238E27FC236}">
                      <a16:creationId xmlns:a16="http://schemas.microsoft.com/office/drawing/2014/main" id="{D45A32BA-C007-9B49-0A67-DC04BD12834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958539" y="2399699"/>
                  <a:ext cx="1142999" cy="31442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858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11430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6002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20574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000" dirty="0">
                      <a:solidFill>
                        <a:schemeClr val="tx1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ARI 500yrs</a:t>
                  </a:r>
                  <a:endParaRPr lang="en-NZ" sz="1000" dirty="0">
                    <a:solidFill>
                      <a:schemeClr val="tx1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6AFB996-C928-13A7-007E-9EF7F87A621D}"/>
                  </a:ext>
                </a:extLst>
              </p:cNvPr>
              <p:cNvGrpSpPr/>
              <p:nvPr/>
            </p:nvGrpSpPr>
            <p:grpSpPr>
              <a:xfrm>
                <a:off x="5293275" y="2002327"/>
                <a:ext cx="2969665" cy="4158537"/>
                <a:chOff x="8813189" y="2202426"/>
                <a:chExt cx="2969665" cy="4158537"/>
              </a:xfrm>
            </p:grpSpPr>
            <p:pic>
              <p:nvPicPr>
                <p:cNvPr id="35" name="Picture 34" descr="A map of new zealand with red and blue colors&#10;&#10;Description automatically generated">
                  <a:extLst>
                    <a:ext uri="{FF2B5EF4-FFF2-40B4-BE49-F238E27FC236}">
                      <a16:creationId xmlns:a16="http://schemas.microsoft.com/office/drawing/2014/main" id="{99D3F87D-11DF-5020-64D7-45F019237A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13189" y="2202426"/>
                  <a:ext cx="2969665" cy="4158537"/>
                </a:xfrm>
                <a:prstGeom prst="rect">
                  <a:avLst/>
                </a:prstGeom>
              </p:spPr>
            </p:pic>
            <p:sp>
              <p:nvSpPr>
                <p:cNvPr id="36" name="Content Placeholder 17">
                  <a:extLst>
                    <a:ext uri="{FF2B5EF4-FFF2-40B4-BE49-F238E27FC236}">
                      <a16:creationId xmlns:a16="http://schemas.microsoft.com/office/drawing/2014/main" id="{D7C1567E-EAB8-0463-7794-E2C9D1004EF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456001" y="2401265"/>
                  <a:ext cx="1142999" cy="31442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858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11430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6002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20574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000" dirty="0">
                      <a:solidFill>
                        <a:schemeClr val="tx1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ARI 100yrs</a:t>
                  </a:r>
                  <a:endParaRPr lang="en-NZ" sz="1000" dirty="0">
                    <a:solidFill>
                      <a:schemeClr val="tx1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7B51870-7951-5DF9-1764-BE7275F3CF80}"/>
                  </a:ext>
                </a:extLst>
              </p:cNvPr>
              <p:cNvGrpSpPr/>
              <p:nvPr/>
            </p:nvGrpSpPr>
            <p:grpSpPr>
              <a:xfrm>
                <a:off x="4118025" y="2002327"/>
                <a:ext cx="2969665" cy="4158537"/>
                <a:chOff x="5280761" y="2202426"/>
                <a:chExt cx="2969665" cy="4158537"/>
              </a:xfrm>
            </p:grpSpPr>
            <p:pic>
              <p:nvPicPr>
                <p:cNvPr id="33" name="Picture 32" descr="A map of new zealand with red and blue colors&#10;&#10;Description automatically generated">
                  <a:extLst>
                    <a:ext uri="{FF2B5EF4-FFF2-40B4-BE49-F238E27FC236}">
                      <a16:creationId xmlns:a16="http://schemas.microsoft.com/office/drawing/2014/main" id="{A722DC8C-CC79-1EC3-CCDF-1463CDB3CC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761" y="2202426"/>
                  <a:ext cx="2969665" cy="4158537"/>
                </a:xfrm>
                <a:prstGeom prst="rect">
                  <a:avLst/>
                </a:prstGeom>
              </p:spPr>
            </p:pic>
            <p:sp>
              <p:nvSpPr>
                <p:cNvPr id="34" name="Content Placeholder 17">
                  <a:extLst>
                    <a:ext uri="{FF2B5EF4-FFF2-40B4-BE49-F238E27FC236}">
                      <a16:creationId xmlns:a16="http://schemas.microsoft.com/office/drawing/2014/main" id="{2CE0247F-54F9-23F8-70C3-B874FD8C8A5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923573" y="2401266"/>
                  <a:ext cx="1142999" cy="31442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858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11430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6002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20574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000" dirty="0">
                      <a:solidFill>
                        <a:schemeClr val="tx1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ARI 50yrs</a:t>
                  </a:r>
                  <a:endParaRPr lang="en-NZ" sz="1000" dirty="0">
                    <a:solidFill>
                      <a:schemeClr val="tx1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6307BDB-6F20-96D9-56DC-FFACCDE0613F}"/>
                  </a:ext>
                </a:extLst>
              </p:cNvPr>
              <p:cNvGrpSpPr/>
              <p:nvPr/>
            </p:nvGrpSpPr>
            <p:grpSpPr>
              <a:xfrm>
                <a:off x="2942775" y="2002327"/>
                <a:ext cx="2969665" cy="4158537"/>
                <a:chOff x="3581401" y="2202426"/>
                <a:chExt cx="2969665" cy="4158537"/>
              </a:xfrm>
            </p:grpSpPr>
            <p:pic>
              <p:nvPicPr>
                <p:cNvPr id="31" name="Picture 30" descr="A map of new zealand with different colors&#10;&#10;Description automatically generated">
                  <a:extLst>
                    <a:ext uri="{FF2B5EF4-FFF2-40B4-BE49-F238E27FC236}">
                      <a16:creationId xmlns:a16="http://schemas.microsoft.com/office/drawing/2014/main" id="{2F55A00F-13C3-6A29-0A8D-1327BB322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1401" y="2202426"/>
                  <a:ext cx="2969665" cy="4158537"/>
                </a:xfrm>
                <a:prstGeom prst="rect">
                  <a:avLst/>
                </a:prstGeom>
              </p:spPr>
            </p:pic>
            <p:sp>
              <p:nvSpPr>
                <p:cNvPr id="32" name="Content Placeholder 17">
                  <a:extLst>
                    <a:ext uri="{FF2B5EF4-FFF2-40B4-BE49-F238E27FC236}">
                      <a16:creationId xmlns:a16="http://schemas.microsoft.com/office/drawing/2014/main" id="{239B1784-8AAF-11AC-32CF-AA97B1E1A1C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22387" y="2401267"/>
                  <a:ext cx="1142999" cy="31442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858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11430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6002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20574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000" dirty="0">
                      <a:solidFill>
                        <a:schemeClr val="tx1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ARI 10yrs</a:t>
                  </a:r>
                  <a:endParaRPr lang="en-NZ" sz="1000" dirty="0">
                    <a:solidFill>
                      <a:schemeClr val="tx1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</p:grpSp>
        <p:pic>
          <p:nvPicPr>
            <p:cNvPr id="23" name="Picture 22" descr="A rainbow colored bar with black text&#10;&#10;Description automatically generated">
              <a:extLst>
                <a:ext uri="{FF2B5EF4-FFF2-40B4-BE49-F238E27FC236}">
                  <a16:creationId xmlns:a16="http://schemas.microsoft.com/office/drawing/2014/main" id="{D84CBE81-0F15-8159-0830-D90BC16C8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2723" y="4343972"/>
              <a:ext cx="1202182" cy="1562837"/>
            </a:xfrm>
            <a:prstGeom prst="rect">
              <a:avLst/>
            </a:prstGeom>
          </p:spPr>
        </p:pic>
      </p:grp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E9AD410-C78B-6A8F-288A-D81A52AB6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440000"/>
            <a:ext cx="10515600" cy="114965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Depth-Duration-Frequency-Temperature dataset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B9472E-A5EC-F9D2-2B8B-48E35236E76B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/>
              <a:t>HIRDS v4.2 Design Storm*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A6CB0F-8685-0F27-2CC0-8E722A6531C5}"/>
              </a:ext>
            </a:extLst>
          </p:cNvPr>
          <p:cNvSpPr txBox="1"/>
          <p:nvPr/>
        </p:nvSpPr>
        <p:spPr>
          <a:xfrm>
            <a:off x="648712" y="909907"/>
            <a:ext cx="80952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dirty="0"/>
              <a:t>* Online platform: </a:t>
            </a:r>
            <a:r>
              <a:rPr lang="en-NZ" sz="1200" i="1" dirty="0">
                <a:hlinkClick r:id="rId7"/>
              </a:rPr>
              <a:t>https://hirds.niwa.co.nz</a:t>
            </a:r>
            <a:endParaRPr lang="en-NZ" sz="1200" i="1" dirty="0"/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592D926D-A950-92A5-CF27-881AFACCAB2F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00777" y="3482788"/>
          <a:ext cx="4864049" cy="2733929"/>
        </p:xfrm>
        <a:graphic>
          <a:graphicData uri="http://schemas.openxmlformats.org/drawingml/2006/table">
            <a:tbl>
              <a:tblPr/>
              <a:tblGrid>
                <a:gridCol w="587962">
                  <a:extLst>
                    <a:ext uri="{9D8B030D-6E8A-4147-A177-3AD203B41FA5}">
                      <a16:colId xmlns:a16="http://schemas.microsoft.com/office/drawing/2014/main" val="3505483938"/>
                    </a:ext>
                  </a:extLst>
                </a:gridCol>
                <a:gridCol w="384847">
                  <a:extLst>
                    <a:ext uri="{9D8B030D-6E8A-4147-A177-3AD203B41FA5}">
                      <a16:colId xmlns:a16="http://schemas.microsoft.com/office/drawing/2014/main" val="4188846816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3189219685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2019021888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179445182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1547359281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3970469375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2707181149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3021709785"/>
                    </a:ext>
                  </a:extLst>
                </a:gridCol>
                <a:gridCol w="486405">
                  <a:extLst>
                    <a:ext uri="{9D8B030D-6E8A-4147-A177-3AD203B41FA5}">
                      <a16:colId xmlns:a16="http://schemas.microsoft.com/office/drawing/2014/main" val="1871014276"/>
                    </a:ext>
                  </a:extLst>
                </a:gridCol>
              </a:tblGrid>
              <a:tr h="29555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Dur</a:t>
                      </a:r>
                    </a:p>
                    <a:p>
                      <a:pPr marL="36000" algn="l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1hr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2hr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6hr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12hr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24hr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48hr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72hr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96hr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120hr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559608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1.58yr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152854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2yr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63297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5yr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926108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10yr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16356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20yr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707811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30yr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648679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40yr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012301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50yr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62857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60yr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777431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80yr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105844"/>
                  </a:ext>
                </a:extLst>
              </a:tr>
              <a:tr h="219964"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100yr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8764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648B9D-1C09-2AB0-0FDB-CCBC295A1FCF}"/>
                  </a:ext>
                </a:extLst>
              </p:cNvPr>
              <p:cNvSpPr txBox="1"/>
              <p:nvPr/>
            </p:nvSpPr>
            <p:spPr>
              <a:xfrm>
                <a:off x="1411760" y="2179436"/>
                <a:ext cx="3442081" cy="1128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kern="10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800" kern="10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NZ" sz="1800" b="1" i="1" kern="10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NZ" sz="1800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NZ" sz="1800" b="1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𝑨𝑹𝑰</m:t>
                          </m:r>
                          <m:r>
                            <a:rPr lang="en-NZ" sz="1800" b="1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NZ" sz="1800" b="1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𝒅𝒖𝒓𝒂𝒕𝒊𝒐𝒏</m:t>
                          </m:r>
                        </m:e>
                      </m:d>
                    </m:oMath>
                  </m:oMathPara>
                </a14:m>
                <a:endParaRPr lang="en-NZ" sz="1800" kern="100" dirty="0">
                  <a:solidFill>
                    <a:sysClr val="windowText" lastClr="000000"/>
                  </a:solidFill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NZ" sz="1800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</m:fName>
                        <m:e>
                          <m:d>
                            <m:dPr>
                              <m:ctrlPr>
                                <a:rPr lang="en-NZ" sz="1800" i="1" kern="10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800" b="0" i="1" kern="1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  <m:r>
                        <a:rPr lang="en-US" sz="1800" kern="10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kern="10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en-US" sz="1800" b="0" i="1" kern="10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800" i="1" kern="10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800" b="0" i="1" kern="10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800" b="0" i="1" kern="10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NZ" sz="1800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</m:fName>
                        <m:e>
                          <m:d>
                            <m:dPr>
                              <m:ctrlPr>
                                <a:rPr lang="en-NZ" sz="1800" i="1" kern="10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800" b="0" i="1" kern="1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800" b="0" i="1" kern="1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NZ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648B9D-1C09-2AB0-0FDB-CCBC295A1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760" y="2179436"/>
                <a:ext cx="3442081" cy="11285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03A1DC3-539A-EDAC-3E90-1B379C098869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</p:spTree>
    <p:extLst>
      <p:ext uri="{BB962C8B-B14F-4D97-AF65-F5344CB8AC3E}">
        <p14:creationId xmlns:p14="http://schemas.microsoft.com/office/powerpoint/2010/main" val="41687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71B35-C6B0-703A-472F-170D6FC91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screen with white lines&#10;&#10;AI-generated content may be incorrect.">
            <a:extLst>
              <a:ext uri="{FF2B5EF4-FFF2-40B4-BE49-F238E27FC236}">
                <a16:creationId xmlns:a16="http://schemas.microsoft.com/office/drawing/2014/main" id="{32F9DEEA-F89E-6D87-01E8-071E3FB85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6" b="-1"/>
          <a:stretch>
            <a:fillRect/>
          </a:stretch>
        </p:blipFill>
        <p:spPr>
          <a:xfrm>
            <a:off x="720000" y="1097280"/>
            <a:ext cx="4788000" cy="5033265"/>
          </a:xfrm>
          <a:prstGeom prst="rect">
            <a:avLst/>
          </a:prstGeom>
        </p:spPr>
      </p:pic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5AE9B984-CE5F-611C-0C75-19E95426513B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2316CDD-225C-79D1-C105-B7622536EFA5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/>
              <a:t>Conceptual framework</a:t>
            </a:r>
            <a:endParaRPr lang="en-NZ" sz="3000" dirty="0">
              <a:solidFill>
                <a:schemeClr val="accent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82B6D6-6478-E612-297D-7593AC1B6C81}"/>
              </a:ext>
            </a:extLst>
          </p:cNvPr>
          <p:cNvGrpSpPr/>
          <p:nvPr/>
        </p:nvGrpSpPr>
        <p:grpSpPr>
          <a:xfrm>
            <a:off x="6840000" y="3999767"/>
            <a:ext cx="4306984" cy="1787448"/>
            <a:chOff x="6840000" y="3999767"/>
            <a:chExt cx="4306984" cy="1787448"/>
          </a:xfrm>
        </p:grpSpPr>
        <p:sp>
          <p:nvSpPr>
            <p:cNvPr id="3" name="Flowchart: Magnetic Disk 2">
              <a:extLst>
                <a:ext uri="{FF2B5EF4-FFF2-40B4-BE49-F238E27FC236}">
                  <a16:creationId xmlns:a16="http://schemas.microsoft.com/office/drawing/2014/main" id="{4D716164-79DB-968B-BB55-1949EBC940E8}"/>
                </a:ext>
              </a:extLst>
            </p:cNvPr>
            <p:cNvSpPr/>
            <p:nvPr/>
          </p:nvSpPr>
          <p:spPr>
            <a:xfrm>
              <a:off x="6840000" y="4139668"/>
              <a:ext cx="1717075" cy="812251"/>
            </a:xfrm>
            <a:prstGeom prst="flowChartMagneticDisk">
              <a:avLst/>
            </a:prstGeom>
            <a:solidFill>
              <a:srgbClr val="FFFFFF">
                <a:alpha val="30196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36000" rIns="1800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1400" dirty="0">
                  <a:solidFill>
                    <a:sysClr val="windowText" lastClr="000000"/>
                  </a:solidFill>
                  <a:effectLst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Inundation maps Database</a:t>
              </a:r>
              <a:endParaRPr lang="en-NZ" sz="1400" dirty="0">
                <a:solidFill>
                  <a:sysClr val="windowText" lastClr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B865C428-00A8-063A-9E09-919AC9A036B7}"/>
                </a:ext>
              </a:extLst>
            </p:cNvPr>
            <p:cNvSpPr/>
            <p:nvPr/>
          </p:nvSpPr>
          <p:spPr>
            <a:xfrm>
              <a:off x="9346422" y="5220666"/>
              <a:ext cx="1800562" cy="566549"/>
            </a:xfrm>
            <a:prstGeom prst="parallelogram">
              <a:avLst>
                <a:gd name="adj" fmla="val 19047"/>
              </a:avLst>
            </a:prstGeom>
            <a:solidFill>
              <a:srgbClr val="0000CC">
                <a:alpha val="30196"/>
              </a:srgb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NZ" sz="140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Interpolated inundation map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9BAB552B-EFF4-24C9-40DA-131A7DBA9077}"/>
                </a:ext>
              </a:extLst>
            </p:cNvPr>
            <p:cNvSpPr/>
            <p:nvPr/>
          </p:nvSpPr>
          <p:spPr>
            <a:xfrm>
              <a:off x="10127950" y="3999767"/>
              <a:ext cx="237506" cy="1104405"/>
            </a:xfrm>
            <a:prstGeom prst="down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93ED50DD-C60D-A28F-5E04-BE3D02B111F8}"/>
                </a:ext>
              </a:extLst>
            </p:cNvPr>
            <p:cNvSpPr/>
            <p:nvPr/>
          </p:nvSpPr>
          <p:spPr>
            <a:xfrm rot="16200000">
              <a:off x="9269413" y="3999766"/>
              <a:ext cx="237506" cy="1104405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A0B2F-ADAC-EBA8-6F7B-59291AD580EB}"/>
              </a:ext>
            </a:extLst>
          </p:cNvPr>
          <p:cNvGrpSpPr/>
          <p:nvPr/>
        </p:nvGrpSpPr>
        <p:grpSpPr>
          <a:xfrm>
            <a:off x="7011770" y="1412784"/>
            <a:ext cx="4093471" cy="2470490"/>
            <a:chOff x="7011770" y="1412784"/>
            <a:chExt cx="4093471" cy="2470490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A9E8C9E6-A7AB-CF3C-8005-F0C388B84FE8}"/>
                </a:ext>
              </a:extLst>
            </p:cNvPr>
            <p:cNvSpPr/>
            <p:nvPr/>
          </p:nvSpPr>
          <p:spPr>
            <a:xfrm>
              <a:off x="9485167" y="1412784"/>
              <a:ext cx="1523074" cy="566549"/>
            </a:xfrm>
            <a:prstGeom prst="parallelogram">
              <a:avLst>
                <a:gd name="adj" fmla="val 19047"/>
              </a:avLst>
            </a:prstGeom>
            <a:solidFill>
              <a:schemeClr val="tx1">
                <a:alpha val="30196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NZ" sz="140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Target</a:t>
              </a:r>
            </a:p>
            <a:p>
              <a:pPr lvl="0" algn="ctr">
                <a:defRPr/>
              </a:pPr>
              <a:r>
                <a:rPr lang="en-NZ" sz="140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[ ARI ; D</a:t>
              </a:r>
              <a:r>
                <a:rPr lang="en-NZ" sz="1400" i="1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 </a:t>
              </a:r>
              <a:r>
                <a:rPr lang="en-NZ" sz="140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]</a:t>
              </a:r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E61CA9C5-E5E4-6168-5659-FD7F729A656D}"/>
                </a:ext>
              </a:extLst>
            </p:cNvPr>
            <p:cNvSpPr/>
            <p:nvPr/>
          </p:nvSpPr>
          <p:spPr>
            <a:xfrm>
              <a:off x="9388166" y="3316725"/>
              <a:ext cx="1717075" cy="566549"/>
            </a:xfrm>
            <a:prstGeom prst="parallelogram">
              <a:avLst>
                <a:gd name="adj" fmla="val 19047"/>
              </a:avLst>
            </a:prstGeom>
            <a:solidFill>
              <a:srgbClr val="FF0000">
                <a:alpha val="30196"/>
              </a:srgb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NZ" sz="140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Corresponding ARI</a:t>
              </a:r>
              <a:r>
                <a:rPr lang="en-NZ" sz="1400" baseline="-2500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0</a:t>
              </a:r>
              <a:r>
                <a:rPr lang="en-NZ" sz="1400" baseline="-25000" dirty="0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°C</a:t>
              </a:r>
              <a:endParaRPr lang="en-NZ" sz="1400" dirty="0">
                <a:solidFill>
                  <a:sysClr val="windowText" lastClr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" name="Flowchart: Magnetic Disk 7">
              <a:extLst>
                <a:ext uri="{FF2B5EF4-FFF2-40B4-BE49-F238E27FC236}">
                  <a16:creationId xmlns:a16="http://schemas.microsoft.com/office/drawing/2014/main" id="{10BD449E-5C70-4C6C-D99E-52A5C1817942}"/>
                </a:ext>
              </a:extLst>
            </p:cNvPr>
            <p:cNvSpPr/>
            <p:nvPr/>
          </p:nvSpPr>
          <p:spPr>
            <a:xfrm>
              <a:off x="7011770" y="2236132"/>
              <a:ext cx="1368000" cy="812251"/>
            </a:xfrm>
            <a:prstGeom prst="flowChartMagneticDisk">
              <a:avLst/>
            </a:prstGeom>
            <a:solidFill>
              <a:srgbClr val="FFFFFF">
                <a:alpha val="30196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36000" rIns="1800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1400" dirty="0">
                  <a:solidFill>
                    <a:sysClr val="windowText" lastClr="000000"/>
                  </a:solidFill>
                  <a:effectLst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Design storm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140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Database</a:t>
              </a: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24422F3F-8838-6482-8063-9F13AC39BB5A}"/>
                </a:ext>
              </a:extLst>
            </p:cNvPr>
            <p:cNvSpPr/>
            <p:nvPr/>
          </p:nvSpPr>
          <p:spPr>
            <a:xfrm>
              <a:off x="10127950" y="2090057"/>
              <a:ext cx="237506" cy="110440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E90AEC09-E7CE-FC93-D050-CF70B8D3FA36}"/>
                </a:ext>
              </a:extLst>
            </p:cNvPr>
            <p:cNvSpPr/>
            <p:nvPr/>
          </p:nvSpPr>
          <p:spPr>
            <a:xfrm rot="16200000">
              <a:off x="9269414" y="2090056"/>
              <a:ext cx="237506" cy="1104405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0406D35-55C9-1D66-8363-141768B0A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1"/>
          <a:stretch>
            <a:fillRect/>
          </a:stretch>
        </p:blipFill>
        <p:spPr>
          <a:xfrm>
            <a:off x="720000" y="1097280"/>
            <a:ext cx="4788000" cy="50383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A4F29D9-1185-A4D2-385E-435355442C10}"/>
              </a:ext>
            </a:extLst>
          </p:cNvPr>
          <p:cNvGrpSpPr/>
          <p:nvPr/>
        </p:nvGrpSpPr>
        <p:grpSpPr>
          <a:xfrm>
            <a:off x="2966848" y="3745706"/>
            <a:ext cx="718983" cy="1912144"/>
            <a:chOff x="2966848" y="3745706"/>
            <a:chExt cx="718983" cy="191214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30BB975-936D-BC73-28FE-568B17A3487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848" y="3748087"/>
              <a:ext cx="718983" cy="0"/>
            </a:xfrm>
            <a:prstGeom prst="line">
              <a:avLst/>
            </a:prstGeom>
            <a:ln w="95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4219B49-BE0D-0992-6274-86646716BB10}"/>
                </a:ext>
              </a:extLst>
            </p:cNvPr>
            <p:cNvCxnSpPr>
              <a:cxnSpLocks/>
            </p:cNvCxnSpPr>
            <p:nvPr/>
          </p:nvCxnSpPr>
          <p:spPr>
            <a:xfrm>
              <a:off x="3683443" y="3745706"/>
              <a:ext cx="0" cy="1912144"/>
            </a:xfrm>
            <a:prstGeom prst="line">
              <a:avLst/>
            </a:prstGeom>
            <a:ln w="95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727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80DDB-A4B6-B0DB-827A-044C6EC72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8D7C867-F9E6-C66E-EE2A-226CA40B9220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7C8C401-761D-D16E-A645-4C5D511FB6F4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/>
              <a:t>Conceptual framework</a:t>
            </a:r>
            <a:endParaRPr lang="en-NZ" sz="3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A graph with blue dots and red dots&#10;&#10;AI-generated content may be incorrect.">
            <a:extLst>
              <a:ext uri="{FF2B5EF4-FFF2-40B4-BE49-F238E27FC236}">
                <a16:creationId xmlns:a16="http://schemas.microsoft.com/office/drawing/2014/main" id="{0F8839B6-BDBF-7725-0542-722ED7D28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6"/>
          <a:stretch>
            <a:fillRect/>
          </a:stretch>
        </p:blipFill>
        <p:spPr>
          <a:xfrm>
            <a:off x="6855228" y="1092032"/>
            <a:ext cx="4773178" cy="50332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DF37F42-9712-52ED-1C6B-7D025350DBA8}"/>
              </a:ext>
            </a:extLst>
          </p:cNvPr>
          <p:cNvGrpSpPr/>
          <p:nvPr/>
        </p:nvGrpSpPr>
        <p:grpSpPr>
          <a:xfrm>
            <a:off x="720000" y="1097280"/>
            <a:ext cx="4788000" cy="5022718"/>
            <a:chOff x="720000" y="1097280"/>
            <a:chExt cx="4773178" cy="502271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F176EA-B38B-A3C1-B80A-AD7F89533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4" b="1"/>
            <a:stretch>
              <a:fillRect/>
            </a:stretch>
          </p:blipFill>
          <p:spPr>
            <a:xfrm>
              <a:off x="720000" y="1097280"/>
              <a:ext cx="4773178" cy="5022718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73E63D7-84AD-EC7F-E272-4DB8D7489B39}"/>
                </a:ext>
              </a:extLst>
            </p:cNvPr>
            <p:cNvCxnSpPr>
              <a:cxnSpLocks/>
            </p:cNvCxnSpPr>
            <p:nvPr/>
          </p:nvCxnSpPr>
          <p:spPr>
            <a:xfrm>
              <a:off x="2959893" y="3748087"/>
              <a:ext cx="716757" cy="0"/>
            </a:xfrm>
            <a:prstGeom prst="line">
              <a:avLst/>
            </a:prstGeom>
            <a:ln w="95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7440876-EF57-0206-5DC9-71AE78E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3674269" y="3745706"/>
              <a:ext cx="0" cy="1912144"/>
            </a:xfrm>
            <a:prstGeom prst="line">
              <a:avLst/>
            </a:prstGeom>
            <a:ln w="95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E75C7F8B-4B5B-4C22-C7ED-7BDBDF6668D5}"/>
              </a:ext>
            </a:extLst>
          </p:cNvPr>
          <p:cNvSpPr/>
          <p:nvPr/>
        </p:nvSpPr>
        <p:spPr>
          <a:xfrm>
            <a:off x="5633889" y="3186906"/>
            <a:ext cx="994650" cy="558800"/>
          </a:xfrm>
          <a:prstGeom prst="left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2AAB3E-60A3-081D-58EC-BCC6B9F5AC52}"/>
              </a:ext>
            </a:extLst>
          </p:cNvPr>
          <p:cNvSpPr txBox="1"/>
          <p:nvPr/>
        </p:nvSpPr>
        <p:spPr>
          <a:xfrm>
            <a:off x="5608838" y="3843222"/>
            <a:ext cx="1064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Equivalent</a:t>
            </a:r>
            <a:endParaRPr lang="en-NZ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8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6EC29-5FF7-DFAB-4D41-D72D09DF4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DC228BDF-FE4B-B98B-1B22-FC5A9482B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570" y="3905022"/>
            <a:ext cx="3143156" cy="1891753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DB315AFC-D9E5-7E0E-ACFF-10797C89483D}"/>
              </a:ext>
            </a:extLst>
          </p:cNvPr>
          <p:cNvSpPr/>
          <p:nvPr/>
        </p:nvSpPr>
        <p:spPr>
          <a:xfrm>
            <a:off x="8775091" y="4343400"/>
            <a:ext cx="2967329" cy="1321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B49A6BC-60C7-627B-A448-2DC003994AAF}"/>
              </a:ext>
            </a:extLst>
          </p:cNvPr>
          <p:cNvGrpSpPr/>
          <p:nvPr/>
        </p:nvGrpSpPr>
        <p:grpSpPr>
          <a:xfrm>
            <a:off x="3749956" y="1307032"/>
            <a:ext cx="3574315" cy="5031847"/>
            <a:chOff x="4403099" y="1473282"/>
            <a:chExt cx="3574315" cy="5031847"/>
          </a:xfrm>
        </p:grpSpPr>
        <p:pic>
          <p:nvPicPr>
            <p:cNvPr id="102" name="Picture 101" descr="A map of new zealand with lights&#10;&#10;AI-generated content may be incorrect.">
              <a:extLst>
                <a:ext uri="{FF2B5EF4-FFF2-40B4-BE49-F238E27FC236}">
                  <a16:creationId xmlns:a16="http://schemas.microsoft.com/office/drawing/2014/main" id="{60331A12-1120-FC60-5F1C-2A3737FF4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3099" y="1473282"/>
              <a:ext cx="3574315" cy="5031847"/>
            </a:xfrm>
            <a:prstGeom prst="rect">
              <a:avLst/>
            </a:prstGeom>
          </p:spPr>
        </p:pic>
        <p:pic>
          <p:nvPicPr>
            <p:cNvPr id="103" name="Picture 102" descr="A map of new zealand with a rainbow colored outline&#10;&#10;Description automatically generated">
              <a:extLst>
                <a:ext uri="{FF2B5EF4-FFF2-40B4-BE49-F238E27FC236}">
                  <a16:creationId xmlns:a16="http://schemas.microsoft.com/office/drawing/2014/main" id="{0649D436-29E6-980E-A83F-2F24A8B81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2018" y="2651532"/>
              <a:ext cx="1225664" cy="476574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D0B6B72-1A0E-7D49-4CE0-AEF61B2B9588}"/>
              </a:ext>
            </a:extLst>
          </p:cNvPr>
          <p:cNvGrpSpPr/>
          <p:nvPr/>
        </p:nvGrpSpPr>
        <p:grpSpPr>
          <a:xfrm>
            <a:off x="6677381" y="81493"/>
            <a:ext cx="3568296" cy="2709446"/>
            <a:chOff x="6677381" y="81493"/>
            <a:chExt cx="3568296" cy="270944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AD89D41-CC99-D4E2-2689-19B3F55B9D54}"/>
                </a:ext>
              </a:extLst>
            </p:cNvPr>
            <p:cNvGrpSpPr/>
            <p:nvPr/>
          </p:nvGrpSpPr>
          <p:grpSpPr>
            <a:xfrm>
              <a:off x="7693455" y="81493"/>
              <a:ext cx="2552222" cy="1829287"/>
              <a:chOff x="6546446" y="-236546"/>
              <a:chExt cx="2552222" cy="1829287"/>
            </a:xfrm>
          </p:grpSpPr>
          <p:pic>
            <p:nvPicPr>
              <p:cNvPr id="100" name="Picture 99" descr="Receding floodwaters reveal the damage to Edgecumbe after a flood bank was breached in April.">
                <a:extLst>
                  <a:ext uri="{FF2B5EF4-FFF2-40B4-BE49-F238E27FC236}">
                    <a16:creationId xmlns:a16="http://schemas.microsoft.com/office/drawing/2014/main" id="{88190B25-231B-E3CA-6D86-E9F6FB310C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6447" y="150808"/>
                <a:ext cx="2552221" cy="14419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TextBox 1">
                <a:extLst>
                  <a:ext uri="{FF2B5EF4-FFF2-40B4-BE49-F238E27FC236}">
                    <a16:creationId xmlns:a16="http://schemas.microsoft.com/office/drawing/2014/main" id="{D7A9DBD7-1093-D938-B563-54CBC0197C08}"/>
                  </a:ext>
                </a:extLst>
              </p:cNvPr>
              <p:cNvSpPr txBox="1"/>
              <p:nvPr/>
            </p:nvSpPr>
            <p:spPr>
              <a:xfrm>
                <a:off x="6546446" y="-236546"/>
                <a:ext cx="25414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04-2017 Edgecumbe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sz="1000" i="1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Cyclone Debbie</a:t>
                </a:r>
                <a:endParaRPr kumimoji="0" lang="en-NZ" sz="100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548F5AE-4474-5D7A-27C4-2EEEBC117147}"/>
                </a:ext>
              </a:extLst>
            </p:cNvPr>
            <p:cNvCxnSpPr>
              <a:cxnSpLocks/>
              <a:stCxn id="100" idx="1"/>
              <a:endCxn id="80" idx="7"/>
            </p:cNvCxnSpPr>
            <p:nvPr/>
          </p:nvCxnSpPr>
          <p:spPr>
            <a:xfrm flipH="1">
              <a:off x="6766273" y="1189814"/>
              <a:ext cx="927183" cy="1507854"/>
            </a:xfrm>
            <a:prstGeom prst="straightConnector1">
              <a:avLst/>
            </a:prstGeom>
            <a:ln w="28575" cap="flat" cmpd="sng" algn="ctr">
              <a:solidFill>
                <a:srgbClr val="3A709C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71A4F69-1B88-D753-0A63-AB9FA947D702}"/>
                </a:ext>
              </a:extLst>
            </p:cNvPr>
            <p:cNvSpPr/>
            <p:nvPr/>
          </p:nvSpPr>
          <p:spPr>
            <a:xfrm>
              <a:off x="6677381" y="2681665"/>
              <a:ext cx="104143" cy="109274"/>
            </a:xfrm>
            <a:prstGeom prst="ellipse">
              <a:avLst/>
            </a:prstGeom>
            <a:solidFill>
              <a:srgbClr val="17469E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b="1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BFAC86C-700B-253A-829E-6FF800914B33}"/>
              </a:ext>
            </a:extLst>
          </p:cNvPr>
          <p:cNvGrpSpPr/>
          <p:nvPr/>
        </p:nvGrpSpPr>
        <p:grpSpPr>
          <a:xfrm>
            <a:off x="6712076" y="1999269"/>
            <a:ext cx="4045201" cy="1584940"/>
            <a:chOff x="6712076" y="1999269"/>
            <a:chExt cx="4045201" cy="158494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2228DE1-9E3A-F372-A71D-340416C08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52752" y="1999269"/>
              <a:ext cx="2304525" cy="1584940"/>
              <a:chOff x="8509862" y="2417705"/>
              <a:chExt cx="3094909" cy="2128528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1EFAC5E9-3A06-FDC7-9774-DF1137751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09863" y="2928407"/>
                <a:ext cx="3094908" cy="1617826"/>
              </a:xfrm>
              <a:prstGeom prst="rect">
                <a:avLst/>
              </a:prstGeom>
            </p:spPr>
          </p:pic>
          <p:sp>
            <p:nvSpPr>
              <p:cNvPr id="93" name="TextBox 6153">
                <a:extLst>
                  <a:ext uri="{FF2B5EF4-FFF2-40B4-BE49-F238E27FC236}">
                    <a16:creationId xmlns:a16="http://schemas.microsoft.com/office/drawing/2014/main" id="{2B539D82-F348-9BF5-15FC-B57197047C96}"/>
                  </a:ext>
                </a:extLst>
              </p:cNvPr>
              <p:cNvSpPr txBox="1"/>
              <p:nvPr/>
            </p:nvSpPr>
            <p:spPr>
              <a:xfrm>
                <a:off x="8509862" y="2417705"/>
                <a:ext cx="3094908" cy="537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kumimoji="0" lang="en-NZ" sz="10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02-2023 Hawke’s Bay and</a:t>
                </a:r>
                <a:r>
                  <a:rPr lang="en-NZ" sz="1000" i="1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Tairāwhiti</a:t>
                </a:r>
              </a:p>
              <a:p>
                <a:pPr algn="ctr">
                  <a:defRPr/>
                </a:pPr>
                <a:r>
                  <a:rPr kumimoji="0" lang="en-NZ" sz="10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Cyclone Gabrielle</a:t>
                </a:r>
              </a:p>
            </p:txBody>
          </p: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16FB303-F5E9-85BE-EA45-F95CB00E8806}"/>
                </a:ext>
              </a:extLst>
            </p:cNvPr>
            <p:cNvCxnSpPr>
              <a:cxnSpLocks/>
              <a:stCxn id="92" idx="1"/>
              <a:endCxn id="81" idx="6"/>
            </p:cNvCxnSpPr>
            <p:nvPr/>
          </p:nvCxnSpPr>
          <p:spPr>
            <a:xfrm flipH="1">
              <a:off x="7073628" y="2981878"/>
              <a:ext cx="1379125" cy="89557"/>
            </a:xfrm>
            <a:prstGeom prst="straightConnector1">
              <a:avLst/>
            </a:prstGeom>
            <a:ln w="28575" cap="flat" cmpd="sng" algn="ctr">
              <a:solidFill>
                <a:srgbClr val="3A709C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160F43C-5B5A-9E60-E85E-C93BC3FCB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2076" y="2891435"/>
              <a:ext cx="361552" cy="360000"/>
            </a:xfrm>
            <a:prstGeom prst="ellipse">
              <a:avLst/>
            </a:prstGeom>
            <a:solidFill>
              <a:srgbClr val="17469E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b="1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93DADA5-31A3-D5B8-FC58-3252C9532EE0}"/>
              </a:ext>
            </a:extLst>
          </p:cNvPr>
          <p:cNvGrpSpPr/>
          <p:nvPr/>
        </p:nvGrpSpPr>
        <p:grpSpPr>
          <a:xfrm>
            <a:off x="5510961" y="3313298"/>
            <a:ext cx="2476635" cy="3190834"/>
            <a:chOff x="5510961" y="3313298"/>
            <a:chExt cx="2476635" cy="319083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5F52226-784B-E428-B831-A8E85C86CCD3}"/>
                </a:ext>
              </a:extLst>
            </p:cNvPr>
            <p:cNvGrpSpPr/>
            <p:nvPr/>
          </p:nvGrpSpPr>
          <p:grpSpPr>
            <a:xfrm>
              <a:off x="5510961" y="5006276"/>
              <a:ext cx="2476635" cy="1497856"/>
              <a:chOff x="7716247" y="-601532"/>
              <a:chExt cx="2556096" cy="1572964"/>
            </a:xfrm>
          </p:grpSpPr>
          <p:pic>
            <p:nvPicPr>
              <p:cNvPr id="96" name="Picture 95" descr="A small house in a body of water&#10;&#10;Description automatically generated">
                <a:extLst>
                  <a:ext uri="{FF2B5EF4-FFF2-40B4-BE49-F238E27FC236}">
                    <a16:creationId xmlns:a16="http://schemas.microsoft.com/office/drawing/2014/main" id="{D5707050-4653-4654-053D-CD0D77EE7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16247" y="-601532"/>
                <a:ext cx="2556093" cy="1329233"/>
              </a:xfrm>
              <a:prstGeom prst="rect">
                <a:avLst/>
              </a:prstGeom>
            </p:spPr>
          </p:pic>
          <p:sp>
            <p:nvSpPr>
              <p:cNvPr id="97" name="TextBox 18">
                <a:extLst>
                  <a:ext uri="{FF2B5EF4-FFF2-40B4-BE49-F238E27FC236}">
                    <a16:creationId xmlns:a16="http://schemas.microsoft.com/office/drawing/2014/main" id="{6DF68E0B-F181-69B6-C219-EDCD3BE814BD}"/>
                  </a:ext>
                </a:extLst>
              </p:cNvPr>
              <p:cNvSpPr txBox="1"/>
              <p:nvPr/>
            </p:nvSpPr>
            <p:spPr>
              <a:xfrm>
                <a:off x="7755166" y="712865"/>
                <a:ext cx="2517177" cy="258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11-2020 </a:t>
                </a:r>
                <a:r>
                  <a:rPr lang="en-NZ" sz="1000" i="1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Napier flooding</a:t>
                </a:r>
                <a:endParaRPr kumimoji="0" lang="en-NZ" sz="100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</p:grp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95E4968-17EA-8FDF-5473-03A2DA9E8C02}"/>
                </a:ext>
              </a:extLst>
            </p:cNvPr>
            <p:cNvCxnSpPr>
              <a:cxnSpLocks/>
              <a:stCxn id="96" idx="0"/>
              <a:endCxn id="82" idx="4"/>
            </p:cNvCxnSpPr>
            <p:nvPr/>
          </p:nvCxnSpPr>
          <p:spPr>
            <a:xfrm flipH="1" flipV="1">
              <a:off x="6712457" y="3422572"/>
              <a:ext cx="36820" cy="1583704"/>
            </a:xfrm>
            <a:prstGeom prst="straightConnector1">
              <a:avLst/>
            </a:prstGeom>
            <a:ln w="28575" cap="flat" cmpd="sng" algn="ctr">
              <a:solidFill>
                <a:srgbClr val="3A709C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14827DC-9C1A-7E40-F7AD-E8041E677C30}"/>
                </a:ext>
              </a:extLst>
            </p:cNvPr>
            <p:cNvSpPr/>
            <p:nvPr/>
          </p:nvSpPr>
          <p:spPr>
            <a:xfrm>
              <a:off x="6660385" y="3313298"/>
              <a:ext cx="104143" cy="109274"/>
            </a:xfrm>
            <a:prstGeom prst="ellipse">
              <a:avLst/>
            </a:prstGeom>
            <a:solidFill>
              <a:srgbClr val="17469E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b="1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0982C74-D8D2-2872-A96C-B4C4F927080C}"/>
              </a:ext>
            </a:extLst>
          </p:cNvPr>
          <p:cNvGrpSpPr/>
          <p:nvPr/>
        </p:nvGrpSpPr>
        <p:grpSpPr>
          <a:xfrm>
            <a:off x="903477" y="2697668"/>
            <a:ext cx="4358160" cy="1768705"/>
            <a:chOff x="903477" y="2697668"/>
            <a:chExt cx="4358160" cy="176870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70FAF37-1E8A-31D1-DFFD-FC010E2E548C}"/>
                </a:ext>
              </a:extLst>
            </p:cNvPr>
            <p:cNvGrpSpPr/>
            <p:nvPr/>
          </p:nvGrpSpPr>
          <p:grpSpPr>
            <a:xfrm>
              <a:off x="903477" y="2697668"/>
              <a:ext cx="2861896" cy="1768705"/>
              <a:chOff x="69634" y="4892591"/>
              <a:chExt cx="2861896" cy="1768705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CA357A29-CB99-37D0-CEB7-169681B473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794" y="5132967"/>
                <a:ext cx="2854736" cy="1528329"/>
              </a:xfrm>
              <a:prstGeom prst="rect">
                <a:avLst/>
              </a:prstGeom>
            </p:spPr>
          </p:pic>
          <p:sp>
            <p:nvSpPr>
              <p:cNvPr id="95" name="TextBox 6159">
                <a:extLst>
                  <a:ext uri="{FF2B5EF4-FFF2-40B4-BE49-F238E27FC236}">
                    <a16:creationId xmlns:a16="http://schemas.microsoft.com/office/drawing/2014/main" id="{9F4931BE-7019-F536-4F55-96E29C6A5A0B}"/>
                  </a:ext>
                </a:extLst>
              </p:cNvPr>
              <p:cNvSpPr txBox="1"/>
              <p:nvPr/>
            </p:nvSpPr>
            <p:spPr>
              <a:xfrm>
                <a:off x="69634" y="4892591"/>
                <a:ext cx="285473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2021 Westport</a:t>
                </a:r>
              </a:p>
            </p:txBody>
          </p:sp>
        </p:grp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2CFB1DD-E4D9-1A61-95EE-B8D46158E467}"/>
                </a:ext>
              </a:extLst>
            </p:cNvPr>
            <p:cNvCxnSpPr>
              <a:cxnSpLocks/>
              <a:stCxn id="94" idx="3"/>
              <a:endCxn id="83" idx="2"/>
            </p:cNvCxnSpPr>
            <p:nvPr/>
          </p:nvCxnSpPr>
          <p:spPr>
            <a:xfrm>
              <a:off x="3765373" y="3702209"/>
              <a:ext cx="1392121" cy="476574"/>
            </a:xfrm>
            <a:prstGeom prst="straightConnector1">
              <a:avLst/>
            </a:prstGeom>
            <a:ln w="28575" cap="flat" cmpd="sng" algn="ctr">
              <a:solidFill>
                <a:srgbClr val="3A709C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65DE862-6F1D-6B7E-8835-5636929C3A7A}"/>
                </a:ext>
              </a:extLst>
            </p:cNvPr>
            <p:cNvSpPr/>
            <p:nvPr/>
          </p:nvSpPr>
          <p:spPr>
            <a:xfrm>
              <a:off x="5157494" y="4124146"/>
              <a:ext cx="104143" cy="109274"/>
            </a:xfrm>
            <a:prstGeom prst="ellipse">
              <a:avLst/>
            </a:prstGeom>
            <a:solidFill>
              <a:srgbClr val="17469E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b="1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F4DAD3F-9536-7578-E656-B98D3974CED4}"/>
              </a:ext>
            </a:extLst>
          </p:cNvPr>
          <p:cNvGrpSpPr/>
          <p:nvPr/>
        </p:nvGrpSpPr>
        <p:grpSpPr>
          <a:xfrm>
            <a:off x="332677" y="4756073"/>
            <a:ext cx="4785900" cy="1314339"/>
            <a:chOff x="332677" y="4756073"/>
            <a:chExt cx="4785900" cy="131433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49F989D-2817-5F05-A51F-44AF39ECFD28}"/>
                </a:ext>
              </a:extLst>
            </p:cNvPr>
            <p:cNvGrpSpPr/>
            <p:nvPr/>
          </p:nvGrpSpPr>
          <p:grpSpPr>
            <a:xfrm>
              <a:off x="332677" y="4756073"/>
              <a:ext cx="3048094" cy="1314339"/>
              <a:chOff x="-4105774" y="2820120"/>
              <a:chExt cx="3656641" cy="2128029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A89A54C6-797A-A213-3786-453E158683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4105774" y="3226673"/>
                <a:ext cx="3656641" cy="1721476"/>
              </a:xfrm>
              <a:prstGeom prst="rect">
                <a:avLst/>
              </a:prstGeom>
            </p:spPr>
          </p:pic>
          <p:sp>
            <p:nvSpPr>
              <p:cNvPr id="99" name="TextBox 26">
                <a:extLst>
                  <a:ext uri="{FF2B5EF4-FFF2-40B4-BE49-F238E27FC236}">
                    <a16:creationId xmlns:a16="http://schemas.microsoft.com/office/drawing/2014/main" id="{C2F94589-108C-E624-E856-51564B1645AF}"/>
                  </a:ext>
                </a:extLst>
              </p:cNvPr>
              <p:cNvSpPr txBox="1"/>
              <p:nvPr/>
            </p:nvSpPr>
            <p:spPr>
              <a:xfrm>
                <a:off x="-4105774" y="2820120"/>
                <a:ext cx="3656641" cy="398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defRPr/>
                </a:pPr>
                <a:r>
                  <a:rPr lang="en-NZ" sz="1000" i="1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2019 </a:t>
                </a:r>
                <a:r>
                  <a:rPr kumimoji="0" lang="en-NZ" sz="1000" i="1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Rangitata</a:t>
                </a:r>
                <a:endParaRPr kumimoji="0" lang="en-NZ" sz="100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</p:grp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7D6CE25-E7AC-93FF-9466-C713EF8FCA84}"/>
                </a:ext>
              </a:extLst>
            </p:cNvPr>
            <p:cNvCxnSpPr>
              <a:cxnSpLocks/>
              <a:stCxn id="98" idx="3"/>
              <a:endCxn id="84" idx="2"/>
            </p:cNvCxnSpPr>
            <p:nvPr/>
          </p:nvCxnSpPr>
          <p:spPr>
            <a:xfrm flipV="1">
              <a:off x="3380771" y="5102486"/>
              <a:ext cx="1633663" cy="436307"/>
            </a:xfrm>
            <a:prstGeom prst="straightConnector1">
              <a:avLst/>
            </a:prstGeom>
            <a:ln w="28575" cap="flat" cmpd="sng" algn="ctr">
              <a:solidFill>
                <a:srgbClr val="3A709C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B27445F-2CFE-065F-4714-E974E0558BBB}"/>
                </a:ext>
              </a:extLst>
            </p:cNvPr>
            <p:cNvSpPr/>
            <p:nvPr/>
          </p:nvSpPr>
          <p:spPr>
            <a:xfrm>
              <a:off x="5014434" y="5047849"/>
              <a:ext cx="104143" cy="109274"/>
            </a:xfrm>
            <a:prstGeom prst="ellipse">
              <a:avLst/>
            </a:prstGeom>
            <a:solidFill>
              <a:srgbClr val="17469E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b="1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617F843-52EB-D31D-1E76-0FECDBC3AE6D}"/>
              </a:ext>
            </a:extLst>
          </p:cNvPr>
          <p:cNvGrpSpPr/>
          <p:nvPr/>
        </p:nvGrpSpPr>
        <p:grpSpPr>
          <a:xfrm>
            <a:off x="4710599" y="21636"/>
            <a:ext cx="2295114" cy="1971903"/>
            <a:chOff x="4710599" y="21636"/>
            <a:chExt cx="2295114" cy="1971903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BD2047E-BB52-D78B-E42B-FEC83F8D59E6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>
              <a:off x="5858156" y="1612694"/>
              <a:ext cx="0" cy="364968"/>
            </a:xfrm>
            <a:prstGeom prst="straightConnector1">
              <a:avLst/>
            </a:prstGeom>
            <a:ln w="28575" cap="flat" cmpd="sng" algn="ctr">
              <a:solidFill>
                <a:srgbClr val="3A709C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8DCE1D5-ADC6-11DE-615F-6B3C33D576CC}"/>
                </a:ext>
              </a:extLst>
            </p:cNvPr>
            <p:cNvSpPr/>
            <p:nvPr/>
          </p:nvSpPr>
          <p:spPr>
            <a:xfrm>
              <a:off x="5806085" y="1884265"/>
              <a:ext cx="104143" cy="109274"/>
            </a:xfrm>
            <a:prstGeom prst="ellipse">
              <a:avLst/>
            </a:prstGeom>
            <a:solidFill>
              <a:srgbClr val="17469E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b="1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EA64524-4D0D-9246-55CA-E0D093B4129D}"/>
                </a:ext>
              </a:extLst>
            </p:cNvPr>
            <p:cNvGrpSpPr/>
            <p:nvPr/>
          </p:nvGrpSpPr>
          <p:grpSpPr>
            <a:xfrm>
              <a:off x="4710599" y="21636"/>
              <a:ext cx="2295114" cy="1591058"/>
              <a:chOff x="3357393" y="-192759"/>
              <a:chExt cx="2295114" cy="1591058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97826FF6-63A9-946A-3CEE-D8EA7C89B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7393" y="78656"/>
                <a:ext cx="2295114" cy="1319643"/>
              </a:xfrm>
              <a:prstGeom prst="rect">
                <a:avLst/>
              </a:prstGeom>
            </p:spPr>
          </p:pic>
          <p:sp>
            <p:nvSpPr>
              <p:cNvPr id="89" name="TextBox 23">
                <a:extLst>
                  <a:ext uri="{FF2B5EF4-FFF2-40B4-BE49-F238E27FC236}">
                    <a16:creationId xmlns:a16="http://schemas.microsoft.com/office/drawing/2014/main" id="{F273883C-E69E-8C45-FEA0-361AEBBE6885}"/>
                  </a:ext>
                </a:extLst>
              </p:cNvPr>
              <p:cNvSpPr txBox="1"/>
              <p:nvPr/>
            </p:nvSpPr>
            <p:spPr>
              <a:xfrm>
                <a:off x="3375669" y="-192759"/>
                <a:ext cx="225274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2020 Northland</a:t>
                </a: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17D8D45-C9F1-933D-416A-2D130D95FAA1}"/>
              </a:ext>
            </a:extLst>
          </p:cNvPr>
          <p:cNvGrpSpPr/>
          <p:nvPr/>
        </p:nvGrpSpPr>
        <p:grpSpPr>
          <a:xfrm>
            <a:off x="1307970" y="731115"/>
            <a:ext cx="4970171" cy="1720419"/>
            <a:chOff x="1307970" y="731115"/>
            <a:chExt cx="4970171" cy="1720419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A4744C0-33EC-2E2F-F2E0-531FC8C6DF71}"/>
                </a:ext>
              </a:extLst>
            </p:cNvPr>
            <p:cNvCxnSpPr>
              <a:cxnSpLocks/>
              <a:stCxn id="90" idx="3"/>
              <a:endCxn id="87" idx="2"/>
            </p:cNvCxnSpPr>
            <p:nvPr/>
          </p:nvCxnSpPr>
          <p:spPr>
            <a:xfrm>
              <a:off x="4021483" y="1781442"/>
              <a:ext cx="1985495" cy="535092"/>
            </a:xfrm>
            <a:prstGeom prst="straightConnector1">
              <a:avLst/>
            </a:prstGeom>
            <a:ln w="28575" cap="flat" cmpd="sng" algn="ctr">
              <a:solidFill>
                <a:srgbClr val="3A709C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F78F0D7-C74D-0435-4BBD-464BB0E2FA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07970" y="731115"/>
              <a:ext cx="2854737" cy="1720419"/>
              <a:chOff x="124524" y="1507139"/>
              <a:chExt cx="3321586" cy="2001766"/>
            </a:xfrm>
          </p:grpSpPr>
          <p:pic>
            <p:nvPicPr>
              <p:cNvPr id="90" name="Picture 12">
                <a:extLst>
                  <a:ext uri="{FF2B5EF4-FFF2-40B4-BE49-F238E27FC236}">
                    <a16:creationId xmlns:a16="http://schemas.microsoft.com/office/drawing/2014/main" id="{F4D31EF4-9FBF-37E2-F156-95070DC385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844" y="1949555"/>
                <a:ext cx="2992947" cy="1559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TextBox 15">
                <a:extLst>
                  <a:ext uri="{FF2B5EF4-FFF2-40B4-BE49-F238E27FC236}">
                    <a16:creationId xmlns:a16="http://schemas.microsoft.com/office/drawing/2014/main" id="{9291057C-ADF6-A41E-8AC2-ED27C805A006}"/>
                  </a:ext>
                </a:extLst>
              </p:cNvPr>
              <p:cNvSpPr txBox="1"/>
              <p:nvPr/>
            </p:nvSpPr>
            <p:spPr>
              <a:xfrm>
                <a:off x="124524" y="1507139"/>
                <a:ext cx="3321586" cy="286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NZ" sz="1000" i="1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01-2023 Auckland Anniversary weekend floods</a:t>
                </a:r>
              </a:p>
            </p:txBody>
          </p:sp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9C3B346-B352-9D6E-F164-66C41F0B7C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6978" y="2181534"/>
              <a:ext cx="271163" cy="270000"/>
            </a:xfrm>
            <a:prstGeom prst="ellipse">
              <a:avLst/>
            </a:prstGeom>
            <a:solidFill>
              <a:srgbClr val="17469E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b="1" dirty="0"/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47A56A4-06C2-B5D7-814D-A0A036FB34B7}"/>
              </a:ext>
            </a:extLst>
          </p:cNvPr>
          <p:cNvSpPr/>
          <p:nvPr/>
        </p:nvSpPr>
        <p:spPr>
          <a:xfrm>
            <a:off x="9319892" y="4343400"/>
            <a:ext cx="2422528" cy="1321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5BD967C-8EA8-7854-79B5-DD5A612E94F4}"/>
              </a:ext>
            </a:extLst>
          </p:cNvPr>
          <p:cNvSpPr/>
          <p:nvPr/>
        </p:nvSpPr>
        <p:spPr>
          <a:xfrm>
            <a:off x="9949111" y="4343400"/>
            <a:ext cx="1793309" cy="1321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C754BAC-E347-7FD5-9188-CA427B12F924}"/>
              </a:ext>
            </a:extLst>
          </p:cNvPr>
          <p:cNvSpPr/>
          <p:nvPr/>
        </p:nvSpPr>
        <p:spPr>
          <a:xfrm>
            <a:off x="10529888" y="4343400"/>
            <a:ext cx="1212532" cy="1321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AF41EBF-04BB-0D38-08BC-EB2CAFEF6230}"/>
              </a:ext>
            </a:extLst>
          </p:cNvPr>
          <p:cNvSpPr/>
          <p:nvPr/>
        </p:nvSpPr>
        <p:spPr>
          <a:xfrm>
            <a:off x="11109960" y="4341459"/>
            <a:ext cx="632460" cy="1321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21" name="Content Placeholder 17">
            <a:extLst>
              <a:ext uri="{FF2B5EF4-FFF2-40B4-BE49-F238E27FC236}">
                <a16:creationId xmlns:a16="http://schemas.microsoft.com/office/drawing/2014/main" id="{7E25B93D-7821-A9C1-DC81-C6E411B4DA94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Extreme weather events in Aotearoa</a:t>
            </a:r>
          </a:p>
        </p:txBody>
      </p:sp>
      <p:sp>
        <p:nvSpPr>
          <p:cNvPr id="2" name="Content Placeholder 17">
            <a:extLst>
              <a:ext uri="{FF2B5EF4-FFF2-40B4-BE49-F238E27FC236}">
                <a16:creationId xmlns:a16="http://schemas.microsoft.com/office/drawing/2014/main" id="{CC0A04A7-3F92-EAC5-CF13-AE1943755D67}"/>
              </a:ext>
            </a:extLst>
          </p:cNvPr>
          <p:cNvSpPr txBox="1">
            <a:spLocks/>
          </p:cNvSpPr>
          <p:nvPr/>
        </p:nvSpPr>
        <p:spPr>
          <a:xfrm>
            <a:off x="8495995" y="5945285"/>
            <a:ext cx="3464305" cy="70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Driven by flood damages</a:t>
            </a:r>
          </a:p>
        </p:txBody>
      </p:sp>
    </p:spTree>
    <p:extLst>
      <p:ext uri="{BB962C8B-B14F-4D97-AF65-F5344CB8AC3E}">
        <p14:creationId xmlns:p14="http://schemas.microsoft.com/office/powerpoint/2010/main" val="264404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7" grpId="1" animBg="1"/>
      <p:bldP spid="119" grpId="0" animBg="1"/>
      <p:bldP spid="119" grpId="1" animBg="1"/>
      <p:bldP spid="115" grpId="0" animBg="1"/>
      <p:bldP spid="115" grpId="1" animBg="1"/>
      <p:bldP spid="118" grpId="0" animBg="1"/>
      <p:bldP spid="118" grpId="1" animBg="1"/>
      <p:bldP spid="120" grpId="0" animBg="1"/>
      <p:bldP spid="120" grpId="1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F7958-17E0-B32E-CA56-CF9E9B5F0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map of new zealand with a rainbow colored map&#10;&#10;AI-generated content may be incorrect.">
            <a:extLst>
              <a:ext uri="{FF2B5EF4-FFF2-40B4-BE49-F238E27FC236}">
                <a16:creationId xmlns:a16="http://schemas.microsoft.com/office/drawing/2014/main" id="{B085ACF6-5C67-1D74-6CD3-E30C17A93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732" r="66923"/>
          <a:stretch>
            <a:fillRect/>
          </a:stretch>
        </p:blipFill>
        <p:spPr>
          <a:xfrm>
            <a:off x="6855273" y="1673607"/>
            <a:ext cx="4219197" cy="4626393"/>
          </a:xfrm>
          <a:prstGeom prst="rect">
            <a:avLst/>
          </a:prstGeom>
        </p:spPr>
      </p:pic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6702C954-C532-F468-2E74-AEE8584B0742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D071CFE-4F89-1ECC-A339-4E171602C675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ARI projection under temperature warming</a:t>
            </a:r>
            <a:endParaRPr lang="en-NZ" sz="30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9C37E4-2F0D-F81E-6D8A-D663C7F69B5A}"/>
                  </a:ext>
                </a:extLst>
              </p:cNvPr>
              <p:cNvSpPr txBox="1"/>
              <p:nvPr/>
            </p:nvSpPr>
            <p:spPr>
              <a:xfrm>
                <a:off x="2094735" y="1183729"/>
                <a:ext cx="2028067" cy="61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b="0" i="1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0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100</m:t>
                          </m:r>
                          <m:r>
                            <m:rPr>
                              <m:sty m:val="p"/>
                            </m:rPr>
                            <a:rPr lang="en-US" sz="1800" b="0" i="0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sz="1800" b="0" i="0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, 24</m:t>
                          </m:r>
                          <m:r>
                            <m:rPr>
                              <m:sty m:val="p"/>
                            </m:rPr>
                            <a:rPr lang="en-US" sz="1800" b="0" i="0" kern="10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NZ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9C37E4-2F0D-F81E-6D8A-D663C7F69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735" y="1183729"/>
                <a:ext cx="2028067" cy="6104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C747A84-7F38-581F-84D4-6C9E0B2693D5}"/>
              </a:ext>
            </a:extLst>
          </p:cNvPr>
          <p:cNvGrpSpPr/>
          <p:nvPr/>
        </p:nvGrpSpPr>
        <p:grpSpPr>
          <a:xfrm>
            <a:off x="1560215" y="1945670"/>
            <a:ext cx="2960712" cy="3920308"/>
            <a:chOff x="1975851" y="1945670"/>
            <a:chExt cx="2960712" cy="3920308"/>
          </a:xfrm>
        </p:grpSpPr>
        <p:pic>
          <p:nvPicPr>
            <p:cNvPr id="11" name="Picture 10" descr="A map of new zealand with red and blue colors&#10;&#10;Description automatically generated">
              <a:extLst>
                <a:ext uri="{FF2B5EF4-FFF2-40B4-BE49-F238E27FC236}">
                  <a16:creationId xmlns:a16="http://schemas.microsoft.com/office/drawing/2014/main" id="{C57C97AE-358D-5D1D-D1C0-D210C1CAB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5851" y="1945670"/>
              <a:ext cx="2799543" cy="3920308"/>
            </a:xfrm>
            <a:prstGeom prst="rect">
              <a:avLst/>
            </a:prstGeom>
          </p:spPr>
        </p:pic>
        <p:pic>
          <p:nvPicPr>
            <p:cNvPr id="12" name="Picture 11" descr="A rainbow colored bar with black text&#10;&#10;Description automatically generated">
              <a:extLst>
                <a:ext uri="{FF2B5EF4-FFF2-40B4-BE49-F238E27FC236}">
                  <a16:creationId xmlns:a16="http://schemas.microsoft.com/office/drawing/2014/main" id="{39AE910B-B0B3-1B02-D816-47204A7C5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3250" y="4200964"/>
              <a:ext cx="1133313" cy="147330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DB67DF-BF5B-17CE-22B0-4D3532F851A1}"/>
                  </a:ext>
                </a:extLst>
              </p:cNvPr>
              <p:cNvSpPr txBox="1"/>
              <p:nvPr/>
            </p:nvSpPr>
            <p:spPr>
              <a:xfrm>
                <a:off x="6855273" y="1304275"/>
                <a:ext cx="47714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0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Return period map under </a:t>
                </a:r>
                <a14:m>
                  <m:oMath xmlns:m="http://schemas.openxmlformats.org/officeDocument/2006/math">
                    <m:r>
                      <a:rPr lang="en-US" b="0" i="1" kern="1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 kern="1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1°</m:t>
                    </m:r>
                    <m:r>
                      <a:rPr lang="en-US" b="0" i="1" kern="1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kern="10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projection</a:t>
                </a:r>
                <a:endParaRPr lang="en-NZ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DB67DF-BF5B-17CE-22B0-4D3532F85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273" y="1304275"/>
                <a:ext cx="4771485" cy="369332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row: Down 18">
            <a:extLst>
              <a:ext uri="{FF2B5EF4-FFF2-40B4-BE49-F238E27FC236}">
                <a16:creationId xmlns:a16="http://schemas.microsoft.com/office/drawing/2014/main" id="{D6485C38-3200-C5FB-41D0-5307073D4124}"/>
              </a:ext>
            </a:extLst>
          </p:cNvPr>
          <p:cNvSpPr/>
          <p:nvPr/>
        </p:nvSpPr>
        <p:spPr>
          <a:xfrm rot="16200000">
            <a:off x="5423374" y="3099177"/>
            <a:ext cx="720001" cy="8932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1876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2D160-AC0D-0706-B045-D88B7FF0A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C61818C3-20A2-D32A-6CCD-F929477A0E5C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7A7B502E-82BC-E9CE-74E5-97A05022C805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ARI projection under temperature warming</a:t>
            </a:r>
            <a:endParaRPr lang="en-NZ" sz="30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A map of new zealand and new zealand&#10;&#10;AI-generated content may be incorrect.">
            <a:extLst>
              <a:ext uri="{FF2B5EF4-FFF2-40B4-BE49-F238E27FC236}">
                <a16:creationId xmlns:a16="http://schemas.microsoft.com/office/drawing/2014/main" id="{136BEFC0-DCF1-D988-61EA-8A0DDD198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/>
          <a:stretch>
            <a:fillRect/>
          </a:stretch>
        </p:blipFill>
        <p:spPr>
          <a:xfrm>
            <a:off x="3906202" y="2006930"/>
            <a:ext cx="7745542" cy="429307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CCCDB1-E0DB-61CE-361E-9C99470D3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440000"/>
            <a:ext cx="10908406" cy="114965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Aggregation over watersheds</a:t>
            </a:r>
            <a:endParaRPr lang="en-NZ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A3C427-F55B-31C8-D0E1-1821DA9C3F80}"/>
                  </a:ext>
                </a:extLst>
              </p:cNvPr>
              <p:cNvSpPr txBox="1"/>
              <p:nvPr/>
            </p:nvSpPr>
            <p:spPr>
              <a:xfrm>
                <a:off x="540256" y="3313776"/>
                <a:ext cx="3029284" cy="1287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buNone/>
                </a:pPr>
                <a:r>
                  <a:rPr lang="en-US" b="0" kern="100" dirty="0">
                    <a:solidFill>
                      <a:sysClr val="windowText" lastClr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Return period projection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kern="100" smtClean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kern="100" smtClean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1000</m:t>
                        </m:r>
                        <m:r>
                          <m:rPr>
                            <m:sty m:val="p"/>
                          </m:rPr>
                          <a:rPr lang="en-US" b="0" i="0" kern="100" smtClean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b="0" i="0" kern="100" smtClean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24</m:t>
                        </m:r>
                        <m:r>
                          <m:rPr>
                            <m:sty m:val="p"/>
                          </m:rPr>
                          <a:rPr lang="en-US" b="0" i="0" kern="100" smtClean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NZ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design storm under </a:t>
                </a:r>
                <a:r>
                  <a:rPr lang="en-US" kern="100" dirty="0">
                    <a:solidFill>
                      <a:sysClr val="windowText" lastClr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+1</a:t>
                </a:r>
                <a:r>
                  <a:rPr lang="en-NZ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°C</a:t>
                </a:r>
                <a:r>
                  <a:rPr lang="en-US" kern="100" dirty="0">
                    <a:solidFill>
                      <a:sysClr val="windowText" lastClr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endParaRPr lang="en-NZ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A3C427-F55B-31C8-D0E1-1821DA9C3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56" y="3313776"/>
                <a:ext cx="3029284" cy="1287212"/>
              </a:xfrm>
              <a:prstGeom prst="rect">
                <a:avLst/>
              </a:prstGeom>
              <a:blipFill>
                <a:blip r:embed="rId3"/>
                <a:stretch>
                  <a:fillRect l="-1811" b="-7109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F7D6FF6-2003-4563-585C-A12F331E3D64}"/>
              </a:ext>
            </a:extLst>
          </p:cNvPr>
          <p:cNvGrpSpPr/>
          <p:nvPr/>
        </p:nvGrpSpPr>
        <p:grpSpPr>
          <a:xfrm>
            <a:off x="9525451" y="3907963"/>
            <a:ext cx="1508932" cy="1651695"/>
            <a:chOff x="9525451" y="3907963"/>
            <a:chExt cx="1508932" cy="165169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7D414A7-5CF2-430B-851D-18DA0FB743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58328" y="3907963"/>
              <a:ext cx="339393" cy="3007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023B102-22E7-4FAA-FE2C-2D3975C4F7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25451" y="4983546"/>
              <a:ext cx="365100" cy="35606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ontent Placeholder 17">
              <a:extLst>
                <a:ext uri="{FF2B5EF4-FFF2-40B4-BE49-F238E27FC236}">
                  <a16:creationId xmlns:a16="http://schemas.microsoft.com/office/drawing/2014/main" id="{044D875F-F473-9493-6414-3738F176C262}"/>
                </a:ext>
              </a:extLst>
            </p:cNvPr>
            <p:cNvSpPr txBox="1">
              <a:spLocks/>
            </p:cNvSpPr>
            <p:nvPr/>
          </p:nvSpPr>
          <p:spPr>
            <a:xfrm>
              <a:off x="10607860" y="4100297"/>
              <a:ext cx="426523" cy="3284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i="1" dirty="0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(1)</a:t>
              </a:r>
              <a:endParaRPr lang="en-NZ" sz="1400" i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3" name="Content Placeholder 17">
              <a:extLst>
                <a:ext uri="{FF2B5EF4-FFF2-40B4-BE49-F238E27FC236}">
                  <a16:creationId xmlns:a16="http://schemas.microsoft.com/office/drawing/2014/main" id="{C289E29E-4874-A921-FDDC-B773D4CEB6C6}"/>
                </a:ext>
              </a:extLst>
            </p:cNvPr>
            <p:cNvSpPr txBox="1">
              <a:spLocks/>
            </p:cNvSpPr>
            <p:nvPr/>
          </p:nvSpPr>
          <p:spPr>
            <a:xfrm>
              <a:off x="9759436" y="5231160"/>
              <a:ext cx="467777" cy="3284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i="1" dirty="0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(2)</a:t>
              </a:r>
              <a:endParaRPr lang="en-NZ" sz="1400" i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95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A3FAC-807E-B6B9-6FCA-F25EDE94F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33F23F62-C864-4230-7DC1-145B48163209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9486786" cy="54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Heretaunga Plains</a:t>
            </a:r>
            <a:endParaRPr lang="en-NZ" sz="1600" dirty="0">
              <a:solidFill>
                <a:schemeClr val="tx1"/>
              </a:solidFill>
            </a:endParaRPr>
          </a:p>
        </p:txBody>
      </p:sp>
      <p:pic>
        <p:nvPicPr>
          <p:cNvPr id="21" name="Picture 20" descr="A diagram of a weather forecast&#10;&#10;AI-generated content may be incorrect.">
            <a:extLst>
              <a:ext uri="{FF2B5EF4-FFF2-40B4-BE49-F238E27FC236}">
                <a16:creationId xmlns:a16="http://schemas.microsoft.com/office/drawing/2014/main" id="{BED51B0F-0B7E-7063-48BB-0A00FFE6C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91" y="3966863"/>
            <a:ext cx="4191000" cy="2286000"/>
          </a:xfrm>
          <a:prstGeom prst="rect">
            <a:avLst/>
          </a:prstGeom>
        </p:spPr>
      </p:pic>
      <p:pic>
        <p:nvPicPr>
          <p:cNvPr id="23" name="Picture 22" descr="A diagram of a weather forecast&#10;&#10;AI-generated content may be incorrect.">
            <a:extLst>
              <a:ext uri="{FF2B5EF4-FFF2-40B4-BE49-F238E27FC236}">
                <a16:creationId xmlns:a16="http://schemas.microsoft.com/office/drawing/2014/main" id="{F01DB2D8-30D9-FC73-4F15-29B8D3ECE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91" y="1143000"/>
            <a:ext cx="4191000" cy="2286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40553D-084D-8A29-F501-D2B0619B8351}"/>
              </a:ext>
            </a:extLst>
          </p:cNvPr>
          <p:cNvGrpSpPr>
            <a:grpSpLocks noChangeAspect="1"/>
          </p:cNvGrpSpPr>
          <p:nvPr/>
        </p:nvGrpSpPr>
        <p:grpSpPr>
          <a:xfrm>
            <a:off x="270000" y="4500000"/>
            <a:ext cx="1573783" cy="1740998"/>
            <a:chOff x="4380379" y="634545"/>
            <a:chExt cx="1391772" cy="15396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BEF3C4-2558-58E3-D6C7-E18CDF095F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80379" y="634545"/>
              <a:ext cx="1047151" cy="1539649"/>
              <a:chOff x="9066801" y="1690146"/>
              <a:chExt cx="2517570" cy="3701637"/>
            </a:xfrm>
          </p:grpSpPr>
          <p:pic>
            <p:nvPicPr>
              <p:cNvPr id="8" name="Picture 7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09D0F0B7-CF2F-2E05-42C8-CCBB3B8E0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36" t="13813" r="10774" b="10344"/>
              <a:stretch>
                <a:fillRect/>
              </a:stretch>
            </p:blipFill>
            <p:spPr>
              <a:xfrm>
                <a:off x="9066801" y="1690146"/>
                <a:ext cx="2517570" cy="3701637"/>
              </a:xfrm>
              <a:prstGeom prst="rect">
                <a:avLst/>
              </a:prstGeom>
            </p:spPr>
          </p:pic>
          <p:pic>
            <p:nvPicPr>
              <p:cNvPr id="10" name="Picture 9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FC84A4F1-0205-49EF-F57D-DA6483A50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71" t="5725" r="1159" b="1527"/>
              <a:stretch>
                <a:fillRect/>
              </a:stretch>
            </p:blipFill>
            <p:spPr>
              <a:xfrm>
                <a:off x="9324000" y="1907981"/>
                <a:ext cx="330639" cy="2302166"/>
              </a:xfrm>
              <a:prstGeom prst="rect">
                <a:avLst/>
              </a:prstGeom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415990B-5E5B-F564-0FD0-88BDC8BAA2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8788" y="1280602"/>
              <a:ext cx="51336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034E1F8E-BA3B-4EC5-9CA8-62A825E4277E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Return period projection under temperature warming</a:t>
            </a:r>
            <a:endParaRPr lang="en-NZ" sz="3000" dirty="0">
              <a:solidFill>
                <a:schemeClr val="accent4"/>
              </a:solidFill>
            </a:endParaRPr>
          </a:p>
        </p:txBody>
      </p:sp>
      <p:pic>
        <p:nvPicPr>
          <p:cNvPr id="24" name="Picture 23" descr="A diagram of a storm&#10;&#10;AI-generated content may be incorrect.">
            <a:extLst>
              <a:ext uri="{FF2B5EF4-FFF2-40B4-BE49-F238E27FC236}">
                <a16:creationId xmlns:a16="http://schemas.microsoft.com/office/drawing/2014/main" id="{8B4C2AD7-2FBB-D334-28B3-C6E4D1E5C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86" y="2478208"/>
            <a:ext cx="4191000" cy="2286000"/>
          </a:xfrm>
          <a:prstGeom prst="rect">
            <a:avLst/>
          </a:prstGeom>
        </p:spPr>
      </p:pic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1308AC06-87BF-2F74-6D9F-A7ECE0995319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EE60BD4-E256-C034-75F4-66258CA6D71D}"/>
              </a:ext>
            </a:extLst>
          </p:cNvPr>
          <p:cNvSpPr/>
          <p:nvPr/>
        </p:nvSpPr>
        <p:spPr>
          <a:xfrm rot="16200000">
            <a:off x="5736000" y="3099177"/>
            <a:ext cx="720001" cy="8932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4207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DBE44-7B2A-A1C9-743B-1FDF110D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map of the ocean&#10;&#10;AI-generated content may be incorrect.">
            <a:extLst>
              <a:ext uri="{FF2B5EF4-FFF2-40B4-BE49-F238E27FC236}">
                <a16:creationId xmlns:a16="http://schemas.microsoft.com/office/drawing/2014/main" id="{86F4D264-A5E6-B47E-F9BC-6A3C8E9C3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2632780"/>
            <a:ext cx="11880000" cy="3681695"/>
          </a:xfrm>
          <a:prstGeom prst="rect">
            <a:avLst/>
          </a:prstGeom>
        </p:spPr>
      </p:pic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8D24236D-D7AC-A42C-EC03-3FCBDBE9113F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9486786" cy="54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Heretaunga Plains</a:t>
            </a:r>
            <a:endParaRPr lang="en-NZ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17">
                <a:extLst>
                  <a:ext uri="{FF2B5EF4-FFF2-40B4-BE49-F238E27FC236}">
                    <a16:creationId xmlns:a16="http://schemas.microsoft.com/office/drawing/2014/main" id="{D38BFB57-6FA4-ACC3-E2C1-F29EDFAB2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6250" y="2229394"/>
                <a:ext cx="3573236" cy="385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=1000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∆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=0°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NZ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Content Placeholder 17">
                <a:extLst>
                  <a:ext uri="{FF2B5EF4-FFF2-40B4-BE49-F238E27FC236}">
                    <a16:creationId xmlns:a16="http://schemas.microsoft.com/office/drawing/2014/main" id="{D38BFB57-6FA4-ACC3-E2C1-F29EDFAB2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229394"/>
                <a:ext cx="3573236" cy="3851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17">
                <a:extLst>
                  <a:ext uri="{FF2B5EF4-FFF2-40B4-BE49-F238E27FC236}">
                    <a16:creationId xmlns:a16="http://schemas.microsoft.com/office/drawing/2014/main" id="{87941A01-62E4-45BF-9756-39F367A039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6537" y="2229394"/>
                <a:ext cx="3573237" cy="385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=467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∆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=+1°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NZ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Content Placeholder 17">
                <a:extLst>
                  <a:ext uri="{FF2B5EF4-FFF2-40B4-BE49-F238E27FC236}">
                    <a16:creationId xmlns:a16="http://schemas.microsoft.com/office/drawing/2014/main" id="{87941A01-62E4-45BF-9756-39F367A03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537" y="2229394"/>
                <a:ext cx="3573237" cy="3851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17">
                <a:extLst>
                  <a:ext uri="{FF2B5EF4-FFF2-40B4-BE49-F238E27FC236}">
                    <a16:creationId xmlns:a16="http://schemas.microsoft.com/office/drawing/2014/main" id="{0558FD2E-73D0-B2C5-D45D-545CEFAA05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36825" y="2229394"/>
                <a:ext cx="3573237" cy="385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=155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∆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=+3°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NZ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Content Placeholder 17">
                <a:extLst>
                  <a:ext uri="{FF2B5EF4-FFF2-40B4-BE49-F238E27FC236}">
                    <a16:creationId xmlns:a16="http://schemas.microsoft.com/office/drawing/2014/main" id="{0558FD2E-73D0-B2C5-D45D-545CEFAA0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25" y="2229394"/>
                <a:ext cx="3573237" cy="3851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969A4CB3-CACC-2458-E79C-9471AB37F41C}"/>
              </a:ext>
            </a:extLst>
          </p:cNvPr>
          <p:cNvGrpSpPr>
            <a:grpSpLocks noChangeAspect="1"/>
          </p:cNvGrpSpPr>
          <p:nvPr/>
        </p:nvGrpSpPr>
        <p:grpSpPr>
          <a:xfrm>
            <a:off x="3769033" y="789833"/>
            <a:ext cx="1275007" cy="1410477"/>
            <a:chOff x="4380379" y="634545"/>
            <a:chExt cx="1391772" cy="15396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5D6EE1-49AA-44B1-8145-683A9F9051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80379" y="634545"/>
              <a:ext cx="1047151" cy="1539649"/>
              <a:chOff x="9066801" y="1690146"/>
              <a:chExt cx="2517570" cy="3701637"/>
            </a:xfrm>
          </p:grpSpPr>
          <p:pic>
            <p:nvPicPr>
              <p:cNvPr id="12" name="Picture 11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39216AB0-7EA1-54AD-7062-E4ED66C08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36" t="13813" r="10774" b="10344"/>
              <a:stretch>
                <a:fillRect/>
              </a:stretch>
            </p:blipFill>
            <p:spPr>
              <a:xfrm>
                <a:off x="9066801" y="1690146"/>
                <a:ext cx="2517570" cy="3701637"/>
              </a:xfrm>
              <a:prstGeom prst="rect">
                <a:avLst/>
              </a:prstGeom>
            </p:spPr>
          </p:pic>
          <p:pic>
            <p:nvPicPr>
              <p:cNvPr id="13" name="Picture 12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EFE5597D-5C8E-6A60-8C63-959520A47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71" t="5725" r="1159" b="1527"/>
              <a:stretch>
                <a:fillRect/>
              </a:stretch>
            </p:blipFill>
            <p:spPr>
              <a:xfrm>
                <a:off x="9324000" y="1907981"/>
                <a:ext cx="330639" cy="2302166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BB2F2CF-F8C9-A127-D9A9-A27CEAA2FD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8788" y="1280602"/>
              <a:ext cx="51336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C0A6FA6C-ACD5-D789-9E9C-C6FAEF2A2849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Return period projection under temperature warming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F316FF1-B753-039B-6AC2-1636A6B5D8EA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</p:spTree>
    <p:extLst>
      <p:ext uri="{BB962C8B-B14F-4D97-AF65-F5344CB8AC3E}">
        <p14:creationId xmlns:p14="http://schemas.microsoft.com/office/powerpoint/2010/main" val="2299594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27032-6084-29CF-84FE-6032EA9FB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7694516A-157C-D966-1FB1-FB960F2D1A73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9486786" cy="54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Heretaunga Plains</a:t>
            </a:r>
            <a:endParaRPr lang="en-NZ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17">
                <a:extLst>
                  <a:ext uri="{FF2B5EF4-FFF2-40B4-BE49-F238E27FC236}">
                    <a16:creationId xmlns:a16="http://schemas.microsoft.com/office/drawing/2014/main" id="{8EF9DF83-E1E0-A950-096C-6E24D9161A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6250" y="2229394"/>
                <a:ext cx="3573236" cy="385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=1000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∆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=0°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NZ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Content Placeholder 17">
                <a:extLst>
                  <a:ext uri="{FF2B5EF4-FFF2-40B4-BE49-F238E27FC236}">
                    <a16:creationId xmlns:a16="http://schemas.microsoft.com/office/drawing/2014/main" id="{D38BFB57-6FA4-ACC3-E2C1-F29EDFAB2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229394"/>
                <a:ext cx="3573236" cy="3851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17">
                <a:extLst>
                  <a:ext uri="{FF2B5EF4-FFF2-40B4-BE49-F238E27FC236}">
                    <a16:creationId xmlns:a16="http://schemas.microsoft.com/office/drawing/2014/main" id="{6D9A645A-411B-B450-D468-45270D6F07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6537" y="2229394"/>
                <a:ext cx="3573237" cy="385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=467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∆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=+1°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NZ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Content Placeholder 17">
                <a:extLst>
                  <a:ext uri="{FF2B5EF4-FFF2-40B4-BE49-F238E27FC236}">
                    <a16:creationId xmlns:a16="http://schemas.microsoft.com/office/drawing/2014/main" id="{87941A01-62E4-45BF-9756-39F367A03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537" y="2229394"/>
                <a:ext cx="3573237" cy="3851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17">
                <a:extLst>
                  <a:ext uri="{FF2B5EF4-FFF2-40B4-BE49-F238E27FC236}">
                    <a16:creationId xmlns:a16="http://schemas.microsoft.com/office/drawing/2014/main" id="{DB6920D5-948A-7466-A93D-EF71332DEE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36825" y="2229394"/>
                <a:ext cx="3573237" cy="385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=155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∆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=+3°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NZ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Content Placeholder 17">
                <a:extLst>
                  <a:ext uri="{FF2B5EF4-FFF2-40B4-BE49-F238E27FC236}">
                    <a16:creationId xmlns:a16="http://schemas.microsoft.com/office/drawing/2014/main" id="{0558FD2E-73D0-B2C5-D45D-545CEFAA0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25" y="2229394"/>
                <a:ext cx="3573237" cy="3851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F3900E1-7850-B668-C64E-6BF1D6713DD9}"/>
              </a:ext>
            </a:extLst>
          </p:cNvPr>
          <p:cNvGrpSpPr>
            <a:grpSpLocks noChangeAspect="1"/>
          </p:cNvGrpSpPr>
          <p:nvPr/>
        </p:nvGrpSpPr>
        <p:grpSpPr>
          <a:xfrm>
            <a:off x="3769033" y="789833"/>
            <a:ext cx="1275007" cy="1410477"/>
            <a:chOff x="4380379" y="634545"/>
            <a:chExt cx="1391772" cy="15396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CFF1FD-02AD-E11E-B619-A5FA04E872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80379" y="634545"/>
              <a:ext cx="1047151" cy="1539649"/>
              <a:chOff x="9066801" y="1690146"/>
              <a:chExt cx="2517570" cy="3701637"/>
            </a:xfrm>
          </p:grpSpPr>
          <p:pic>
            <p:nvPicPr>
              <p:cNvPr id="12" name="Picture 11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730E3305-90DF-4230-4ECC-A88E33362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36" t="13813" r="10774" b="10344"/>
              <a:stretch>
                <a:fillRect/>
              </a:stretch>
            </p:blipFill>
            <p:spPr>
              <a:xfrm>
                <a:off x="9066801" y="1690146"/>
                <a:ext cx="2517570" cy="3701637"/>
              </a:xfrm>
              <a:prstGeom prst="rect">
                <a:avLst/>
              </a:prstGeom>
            </p:spPr>
          </p:pic>
          <p:pic>
            <p:nvPicPr>
              <p:cNvPr id="13" name="Picture 12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7EBF79F1-A594-2D1A-ED67-F87EFABFD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71" t="5725" r="1159" b="1527"/>
              <a:stretch>
                <a:fillRect/>
              </a:stretch>
            </p:blipFill>
            <p:spPr>
              <a:xfrm>
                <a:off x="9324000" y="1907981"/>
                <a:ext cx="330639" cy="2302166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45D5D21-B896-DB9D-5B71-D3AC795C17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8788" y="1280602"/>
              <a:ext cx="51336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7C1FF1DA-CAC7-271A-B1DE-A5E0CF7DF6D0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Return period projection under temperature warming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3453A492-52A2-4997-7961-050270737AD7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pic>
        <p:nvPicPr>
          <p:cNvPr id="2" name="Picture 1" descr="A map of the world&#10;&#10;AI-generated content may be incorrect.">
            <a:extLst>
              <a:ext uri="{FF2B5EF4-FFF2-40B4-BE49-F238E27FC236}">
                <a16:creationId xmlns:a16="http://schemas.microsoft.com/office/drawing/2014/main" id="{8114B6F1-97F9-E4DA-C4EB-E1B96D3319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2632780"/>
            <a:ext cx="11880000" cy="36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49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C4F7-D6FE-C27A-03CB-61CF21C5B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weather forecast&#10;&#10;AI-generated content may be incorrect.">
            <a:extLst>
              <a:ext uri="{FF2B5EF4-FFF2-40B4-BE49-F238E27FC236}">
                <a16:creationId xmlns:a16="http://schemas.microsoft.com/office/drawing/2014/main" id="{425D3135-EE1E-A185-4043-EC18D95AF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91" y="1130400"/>
            <a:ext cx="4191000" cy="2286000"/>
          </a:xfrm>
          <a:prstGeom prst="rect">
            <a:avLst/>
          </a:prstGeom>
        </p:spPr>
      </p:pic>
      <p:pic>
        <p:nvPicPr>
          <p:cNvPr id="4" name="Picture 3" descr="A close-up of a map&#10;&#10;AI-generated content may be incorrect.">
            <a:extLst>
              <a:ext uri="{FF2B5EF4-FFF2-40B4-BE49-F238E27FC236}">
                <a16:creationId xmlns:a16="http://schemas.microsoft.com/office/drawing/2014/main" id="{EA7931D8-42FD-7C15-58ED-876C57231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91" y="3966863"/>
            <a:ext cx="4191000" cy="2286000"/>
          </a:xfrm>
          <a:prstGeom prst="rect">
            <a:avLst/>
          </a:prstGeom>
        </p:spPr>
      </p:pic>
      <p:pic>
        <p:nvPicPr>
          <p:cNvPr id="2" name="Picture 1" descr="A close-up of a map&#10;&#10;AI-generated content may be incorrect.">
            <a:extLst>
              <a:ext uri="{FF2B5EF4-FFF2-40B4-BE49-F238E27FC236}">
                <a16:creationId xmlns:a16="http://schemas.microsoft.com/office/drawing/2014/main" id="{D1DE1B69-063A-BFF8-F26B-7D12931F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82" y="2463869"/>
            <a:ext cx="4191000" cy="2286000"/>
          </a:xfrm>
          <a:prstGeom prst="rect">
            <a:avLst/>
          </a:prstGeom>
        </p:spPr>
      </p:pic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C071D039-5A41-85B3-BF71-79CAC55954B8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9486786" cy="54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Rakaia</a:t>
            </a:r>
            <a:endParaRPr lang="en-NZ" sz="2000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4E97BF-6D6A-9D71-CC06-DDA8B1FE61C7}"/>
              </a:ext>
            </a:extLst>
          </p:cNvPr>
          <p:cNvGrpSpPr>
            <a:grpSpLocks noChangeAspect="1"/>
          </p:cNvGrpSpPr>
          <p:nvPr/>
        </p:nvGrpSpPr>
        <p:grpSpPr>
          <a:xfrm>
            <a:off x="270000" y="4500000"/>
            <a:ext cx="1184094" cy="1740998"/>
            <a:chOff x="4380379" y="634545"/>
            <a:chExt cx="1047151" cy="15396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3779E45-B2B0-6F34-A016-41B5C127C0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80379" y="634545"/>
              <a:ext cx="1047151" cy="1539649"/>
              <a:chOff x="9066801" y="1690146"/>
              <a:chExt cx="2517570" cy="3701637"/>
            </a:xfrm>
          </p:grpSpPr>
          <p:pic>
            <p:nvPicPr>
              <p:cNvPr id="8" name="Picture 7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75FB14BF-91FE-2FDB-108F-D16A5BF91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36" t="13813" r="10774" b="10344"/>
              <a:stretch>
                <a:fillRect/>
              </a:stretch>
            </p:blipFill>
            <p:spPr>
              <a:xfrm>
                <a:off x="9066801" y="1690146"/>
                <a:ext cx="2517570" cy="3701637"/>
              </a:xfrm>
              <a:prstGeom prst="rect">
                <a:avLst/>
              </a:prstGeom>
            </p:spPr>
          </p:pic>
          <p:pic>
            <p:nvPicPr>
              <p:cNvPr id="10" name="Picture 9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F5F8014B-038E-14B2-EBFB-4B376A36F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71" t="5725" r="1159" b="1527"/>
              <a:stretch>
                <a:fillRect/>
              </a:stretch>
            </p:blipFill>
            <p:spPr>
              <a:xfrm>
                <a:off x="9324000" y="1907981"/>
                <a:ext cx="330639" cy="2302166"/>
              </a:xfrm>
              <a:prstGeom prst="rect">
                <a:avLst/>
              </a:prstGeom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EBC544F-12B5-6D19-52A4-E6D59FEBE3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4786" y="1796324"/>
              <a:ext cx="251939" cy="29115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A27046E8-9270-7A23-8967-11667B8E0DEF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Return period projection under temperature warming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F211EF0E-8CC6-918F-FA5A-9ECBBD4C149C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742800EC-F3B7-A1B8-A57E-C717D8472FF2}"/>
              </a:ext>
            </a:extLst>
          </p:cNvPr>
          <p:cNvSpPr/>
          <p:nvPr/>
        </p:nvSpPr>
        <p:spPr>
          <a:xfrm rot="16200000">
            <a:off x="5736000" y="3099177"/>
            <a:ext cx="720001" cy="8932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3018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CFEA-93FE-6B93-4B68-EE589773B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D9B63260-7E8A-997B-200F-FE16D4E3C3C5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9486786" cy="54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Rakaia</a:t>
            </a:r>
            <a:endParaRPr lang="en-NZ" sz="2000" dirty="0">
              <a:solidFill>
                <a:schemeClr val="tx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CF8F124-65DE-53DB-EEE1-0CFAB90948B7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Return period projection under temperature warming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541027-122F-D2D9-0B24-4D2F8C225273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17">
                <a:extLst>
                  <a:ext uri="{FF2B5EF4-FFF2-40B4-BE49-F238E27FC236}">
                    <a16:creationId xmlns:a16="http://schemas.microsoft.com/office/drawing/2014/main" id="{B6D8283C-A57E-2F77-05A1-06D0B8E127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6250" y="2229394"/>
                <a:ext cx="3573236" cy="385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=1000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∆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=0°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NZ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17">
                <a:extLst>
                  <a:ext uri="{FF2B5EF4-FFF2-40B4-BE49-F238E27FC236}">
                    <a16:creationId xmlns:a16="http://schemas.microsoft.com/office/drawing/2014/main" id="{B6D8283C-A57E-2F77-05A1-06D0B8E12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229394"/>
                <a:ext cx="3573236" cy="3851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7">
                <a:extLst>
                  <a:ext uri="{FF2B5EF4-FFF2-40B4-BE49-F238E27FC236}">
                    <a16:creationId xmlns:a16="http://schemas.microsoft.com/office/drawing/2014/main" id="{041B2506-DFC0-E4B1-9C74-4056910718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6537" y="2229394"/>
                <a:ext cx="3573237" cy="385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=534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∆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=+1°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NZ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17">
                <a:extLst>
                  <a:ext uri="{FF2B5EF4-FFF2-40B4-BE49-F238E27FC236}">
                    <a16:creationId xmlns:a16="http://schemas.microsoft.com/office/drawing/2014/main" id="{041B2506-DFC0-E4B1-9C74-405691071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537" y="2229394"/>
                <a:ext cx="3573237" cy="3851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7">
                <a:extLst>
                  <a:ext uri="{FF2B5EF4-FFF2-40B4-BE49-F238E27FC236}">
                    <a16:creationId xmlns:a16="http://schemas.microsoft.com/office/drawing/2014/main" id="{C28F2432-4F54-AC3F-CE01-60A17AEAF3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36825" y="2229394"/>
                <a:ext cx="3573237" cy="385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=204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∆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=+3°</m:t>
                      </m:r>
                      <m:r>
                        <a:rPr lang="en-US" sz="14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NZ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17">
                <a:extLst>
                  <a:ext uri="{FF2B5EF4-FFF2-40B4-BE49-F238E27FC236}">
                    <a16:creationId xmlns:a16="http://schemas.microsoft.com/office/drawing/2014/main" id="{C28F2432-4F54-AC3F-CE01-60A17AEAF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25" y="2229394"/>
                <a:ext cx="3573237" cy="3851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close-up of a map&#10;&#10;AI-generated content may be incorrect.">
            <a:extLst>
              <a:ext uri="{FF2B5EF4-FFF2-40B4-BE49-F238E27FC236}">
                <a16:creationId xmlns:a16="http://schemas.microsoft.com/office/drawing/2014/main" id="{E2F6DFFA-93ED-6B63-D99F-39B29E111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2626856"/>
            <a:ext cx="11880000" cy="3681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2298C1-A3CE-0D96-F42B-866ABD106155}"/>
              </a:ext>
            </a:extLst>
          </p:cNvPr>
          <p:cNvGrpSpPr>
            <a:grpSpLocks noChangeAspect="1"/>
          </p:cNvGrpSpPr>
          <p:nvPr/>
        </p:nvGrpSpPr>
        <p:grpSpPr>
          <a:xfrm>
            <a:off x="3652082" y="760749"/>
            <a:ext cx="959791" cy="1411200"/>
            <a:chOff x="4380379" y="634545"/>
            <a:chExt cx="1047151" cy="15396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6E97A11-43E0-0B31-73DF-A340501FBF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80379" y="634545"/>
              <a:ext cx="1047151" cy="1539649"/>
              <a:chOff x="9066801" y="1690146"/>
              <a:chExt cx="2517570" cy="3701637"/>
            </a:xfrm>
          </p:grpSpPr>
          <p:pic>
            <p:nvPicPr>
              <p:cNvPr id="14" name="Picture 13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92E015DC-BCDF-4ECD-DA0F-10331A43F1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36" t="13813" r="10774" b="10344"/>
              <a:stretch>
                <a:fillRect/>
              </a:stretch>
            </p:blipFill>
            <p:spPr>
              <a:xfrm>
                <a:off x="9066801" y="1690146"/>
                <a:ext cx="2517570" cy="3701637"/>
              </a:xfrm>
              <a:prstGeom prst="rect">
                <a:avLst/>
              </a:prstGeom>
            </p:spPr>
          </p:pic>
          <p:pic>
            <p:nvPicPr>
              <p:cNvPr id="15" name="Picture 14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7765B30B-0E3F-455F-CE42-7D41080C2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71" t="5725" r="1159" b="1527"/>
              <a:stretch>
                <a:fillRect/>
              </a:stretch>
            </p:blipFill>
            <p:spPr>
              <a:xfrm>
                <a:off x="9324000" y="1907981"/>
                <a:ext cx="330639" cy="2302166"/>
              </a:xfrm>
              <a:prstGeom prst="rect">
                <a:avLst/>
              </a:prstGeom>
            </p:spPr>
          </p:pic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8037930-09B4-14F6-9692-27A6B800BE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4786" y="1796324"/>
              <a:ext cx="251939" cy="29115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1375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560B4-3589-7FA6-6987-624FBFFC0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63055007-52A0-416B-7B1C-C1437D87DDC2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9486786" cy="54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Rakaia</a:t>
            </a:r>
            <a:endParaRPr lang="en-NZ" sz="2000" dirty="0">
              <a:solidFill>
                <a:schemeClr val="tx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4C2CD84-243A-0E41-4A20-ADB8C2292006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Return period projection under temperature warming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C1CE2ED3-F3E4-9CCD-5B31-74898933FE76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4B51E3-26DF-C28C-6080-BFF0258065AA}"/>
              </a:ext>
            </a:extLst>
          </p:cNvPr>
          <p:cNvGrpSpPr>
            <a:grpSpLocks noChangeAspect="1"/>
          </p:cNvGrpSpPr>
          <p:nvPr/>
        </p:nvGrpSpPr>
        <p:grpSpPr>
          <a:xfrm>
            <a:off x="3652082" y="760749"/>
            <a:ext cx="959791" cy="1411200"/>
            <a:chOff x="4380379" y="634545"/>
            <a:chExt cx="1047151" cy="15396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BACBEA-3C0B-BAD0-8B39-EEE32E1418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80379" y="634545"/>
              <a:ext cx="1047151" cy="1539649"/>
              <a:chOff x="9066801" y="1690146"/>
              <a:chExt cx="2517570" cy="3701637"/>
            </a:xfrm>
          </p:grpSpPr>
          <p:pic>
            <p:nvPicPr>
              <p:cNvPr id="14" name="Picture 13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709CAE92-A2DC-FF18-AAE1-2841E1F1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36" t="13813" r="10774" b="10344"/>
              <a:stretch>
                <a:fillRect/>
              </a:stretch>
            </p:blipFill>
            <p:spPr>
              <a:xfrm>
                <a:off x="9066801" y="1690146"/>
                <a:ext cx="2517570" cy="3701637"/>
              </a:xfrm>
              <a:prstGeom prst="rect">
                <a:avLst/>
              </a:prstGeom>
            </p:spPr>
          </p:pic>
          <p:pic>
            <p:nvPicPr>
              <p:cNvPr id="15" name="Picture 14" descr="A map of new zealand and new zealand&#10;&#10;AI-generated content may be incorrect.">
                <a:extLst>
                  <a:ext uri="{FF2B5EF4-FFF2-40B4-BE49-F238E27FC236}">
                    <a16:creationId xmlns:a16="http://schemas.microsoft.com/office/drawing/2014/main" id="{83166FDD-5E3B-177E-CE97-1891DDD69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71" t="5725" r="1159" b="1527"/>
              <a:stretch>
                <a:fillRect/>
              </a:stretch>
            </p:blipFill>
            <p:spPr>
              <a:xfrm>
                <a:off x="9324000" y="1907981"/>
                <a:ext cx="330639" cy="2302166"/>
              </a:xfrm>
              <a:prstGeom prst="rect">
                <a:avLst/>
              </a:prstGeom>
            </p:spPr>
          </p:pic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3CA97B8-9148-36C4-8699-15EADBE6D0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4786" y="1796324"/>
              <a:ext cx="251939" cy="29115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0EAD9D-C307-792E-AE18-084344D5BF7B}"/>
              </a:ext>
            </a:extLst>
          </p:cNvPr>
          <p:cNvGrpSpPr>
            <a:grpSpLocks noChangeAspect="1"/>
          </p:cNvGrpSpPr>
          <p:nvPr/>
        </p:nvGrpSpPr>
        <p:grpSpPr>
          <a:xfrm>
            <a:off x="5474524" y="1502303"/>
            <a:ext cx="5757326" cy="4320000"/>
            <a:chOff x="5419400" y="1502303"/>
            <a:chExt cx="6589372" cy="4944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ontent Placeholder 17">
                  <a:extLst>
                    <a:ext uri="{FF2B5EF4-FFF2-40B4-BE49-F238E27FC236}">
                      <a16:creationId xmlns:a16="http://schemas.microsoft.com/office/drawing/2014/main" id="{D3BFB2BA-7AE1-41CC-1D76-8A3F3A8062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162257" y="1879786"/>
                  <a:ext cx="3573237" cy="38510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858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11430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6002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2057400" indent="-27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rgbClr val="00467F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𝐴𝑅𝐼</m:t>
                        </m:r>
                        <m:r>
                          <a:rPr lang="en-US" sz="14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=204</m:t>
                        </m:r>
                        <m:r>
                          <a:rPr lang="en-US" sz="14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 ∆</m:t>
                        </m:r>
                        <m:r>
                          <a:rPr lang="en-US" sz="14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14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=+3°</m:t>
                        </m:r>
                        <m:r>
                          <a:rPr lang="en-US" sz="14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NZ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Content Placeholder 17">
                  <a:extLst>
                    <a:ext uri="{FF2B5EF4-FFF2-40B4-BE49-F238E27FC236}">
                      <a16:creationId xmlns:a16="http://schemas.microsoft.com/office/drawing/2014/main" id="{7F9D695E-4CA7-A73D-8068-0CF692379B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257" y="1879786"/>
                  <a:ext cx="3573237" cy="38510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Z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19C3050-BDCA-DD96-81F9-C7CF53243670}"/>
                </a:ext>
              </a:extLst>
            </p:cNvPr>
            <p:cNvGrpSpPr/>
            <p:nvPr/>
          </p:nvGrpSpPr>
          <p:grpSpPr>
            <a:xfrm>
              <a:off x="6805206" y="2277248"/>
              <a:ext cx="4447780" cy="4169379"/>
              <a:chOff x="6995706" y="2626856"/>
              <a:chExt cx="4447780" cy="416937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59E28C9-2851-997E-A5AC-5424E5EEED68}"/>
                  </a:ext>
                </a:extLst>
              </p:cNvPr>
              <p:cNvGrpSpPr/>
              <p:nvPr/>
            </p:nvGrpSpPr>
            <p:grpSpPr>
              <a:xfrm>
                <a:off x="6995706" y="2626856"/>
                <a:ext cx="4056226" cy="3681694"/>
                <a:chOff x="6995706" y="2626856"/>
                <a:chExt cx="4056226" cy="3681694"/>
              </a:xfrm>
            </p:grpSpPr>
            <p:pic>
              <p:nvPicPr>
                <p:cNvPr id="26" name="Picture 25" descr="A close-up of a map&#10;&#10;AI-generated content may be incorrect.">
                  <a:extLst>
                    <a:ext uri="{FF2B5EF4-FFF2-40B4-BE49-F238E27FC236}">
                      <a16:creationId xmlns:a16="http://schemas.microsoft.com/office/drawing/2014/main" id="{DAFA4677-30CB-228A-661B-A17F56365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857"/>
                <a:stretch>
                  <a:fillRect/>
                </a:stretch>
              </p:blipFill>
              <p:spPr>
                <a:xfrm>
                  <a:off x="6995706" y="2626856"/>
                  <a:ext cx="4056226" cy="3681694"/>
                </a:xfrm>
                <a:prstGeom prst="rect">
                  <a:avLst/>
                </a:prstGeom>
              </p:spPr>
            </p:pic>
            <p:pic>
              <p:nvPicPr>
                <p:cNvPr id="27" name="Picture 26" descr="A close-up of a map&#10;&#10;AI-generated content may be incorrect.">
                  <a:extLst>
                    <a:ext uri="{FF2B5EF4-FFF2-40B4-BE49-F238E27FC236}">
                      <a16:creationId xmlns:a16="http://schemas.microsoft.com/office/drawing/2014/main" id="{3E502061-732A-0728-C4D0-175D10DE34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579" r="34166" b="53418"/>
                <a:stretch>
                  <a:fillRect/>
                </a:stretch>
              </p:blipFill>
              <p:spPr>
                <a:xfrm>
                  <a:off x="10316877" y="2626856"/>
                  <a:ext cx="624294" cy="1715021"/>
                </a:xfrm>
                <a:prstGeom prst="rect">
                  <a:avLst/>
                </a:prstGeom>
              </p:spPr>
            </p:pic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F09A8D6-FADF-008B-59F8-9CD57500D93C}"/>
                  </a:ext>
                </a:extLst>
              </p:cNvPr>
              <p:cNvSpPr/>
              <p:nvPr/>
            </p:nvSpPr>
            <p:spPr>
              <a:xfrm rot="2088494">
                <a:off x="7904704" y="3526825"/>
                <a:ext cx="3538782" cy="109199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7E3F056-AA52-9193-E095-C196C3DACF64}"/>
                  </a:ext>
                </a:extLst>
              </p:cNvPr>
              <p:cNvSpPr/>
              <p:nvPr/>
            </p:nvSpPr>
            <p:spPr>
              <a:xfrm rot="2731498">
                <a:off x="6811137" y="4516039"/>
                <a:ext cx="3729319" cy="83107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542A4FE-42A6-B8D0-277E-BE0AFD4C990F}"/>
                </a:ext>
              </a:extLst>
            </p:cNvPr>
            <p:cNvSpPr/>
            <p:nvPr/>
          </p:nvSpPr>
          <p:spPr>
            <a:xfrm>
              <a:off x="10476811" y="5372993"/>
              <a:ext cx="1531961" cy="3651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Rainfall runoff</a:t>
              </a:r>
              <a:endParaRPr lang="en-NZ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338F341-36DC-881D-DB5A-DE4D4EC12431}"/>
                </a:ext>
              </a:extLst>
            </p:cNvPr>
            <p:cNvCxnSpPr>
              <a:cxnSpLocks/>
              <a:stCxn id="16" idx="0"/>
              <a:endCxn id="24" idx="6"/>
            </p:cNvCxnSpPr>
            <p:nvPr/>
          </p:nvCxnSpPr>
          <p:spPr>
            <a:xfrm flipH="1" flipV="1">
              <a:off x="10936384" y="4733237"/>
              <a:ext cx="306408" cy="6397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B926682-0CB8-DAC8-8AEA-DEFD7DF8C9C5}"/>
                </a:ext>
              </a:extLst>
            </p:cNvPr>
            <p:cNvCxnSpPr>
              <a:cxnSpLocks/>
              <a:endCxn id="25" idx="7"/>
            </p:cNvCxnSpPr>
            <p:nvPr/>
          </p:nvCxnSpPr>
          <p:spPr>
            <a:xfrm flipH="1" flipV="1">
              <a:off x="9618708" y="5316945"/>
              <a:ext cx="867891" cy="2386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1E02F0E-7BA8-2B31-C720-7A083926E536}"/>
                </a:ext>
              </a:extLst>
            </p:cNvPr>
            <p:cNvSpPr/>
            <p:nvPr/>
          </p:nvSpPr>
          <p:spPr>
            <a:xfrm>
              <a:off x="5419400" y="1502303"/>
              <a:ext cx="2135228" cy="3651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Orographic contribution</a:t>
              </a:r>
              <a:endParaRPr lang="en-NZ" sz="12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5BC407-49F2-1D91-5CB0-7E008B1649BD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6487015" y="1867428"/>
              <a:ext cx="699632" cy="637402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EE8C10-A115-1EE3-0F55-461E28C9BB4E}"/>
              </a:ext>
            </a:extLst>
          </p:cNvPr>
          <p:cNvSpPr/>
          <p:nvPr/>
        </p:nvSpPr>
        <p:spPr>
          <a:xfrm>
            <a:off x="7253023" y="5918292"/>
            <a:ext cx="3301086" cy="3190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Competing effects </a:t>
            </a:r>
            <a:endParaRPr lang="en-NZ" sz="1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4A192D-323F-E576-6C32-A3049509FF0A}"/>
              </a:ext>
            </a:extLst>
          </p:cNvPr>
          <p:cNvGrpSpPr/>
          <p:nvPr/>
        </p:nvGrpSpPr>
        <p:grpSpPr>
          <a:xfrm>
            <a:off x="1342780" y="4314637"/>
            <a:ext cx="3600000" cy="1963636"/>
            <a:chOff x="1342780" y="4314637"/>
            <a:chExt cx="3600000" cy="1963636"/>
          </a:xfrm>
        </p:grpSpPr>
        <p:pic>
          <p:nvPicPr>
            <p:cNvPr id="10" name="Picture 9" descr="A close-up of a map&#10;&#10;AI-generated content may be incorrect.">
              <a:extLst>
                <a:ext uri="{FF2B5EF4-FFF2-40B4-BE49-F238E27FC236}">
                  <a16:creationId xmlns:a16="http://schemas.microsoft.com/office/drawing/2014/main" id="{F875E09C-688A-748E-9373-A3552B6F3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780" y="4314637"/>
              <a:ext cx="3600000" cy="1963636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0EEFDC9-CD31-4E83-EF8D-13BE866E37BA}"/>
                </a:ext>
              </a:extLst>
            </p:cNvPr>
            <p:cNvSpPr/>
            <p:nvPr/>
          </p:nvSpPr>
          <p:spPr>
            <a:xfrm rot="5400000">
              <a:off x="4502956" y="5854639"/>
              <a:ext cx="313606" cy="4517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185872-EFB8-83E6-ACFD-EBC5468BE9C1}"/>
              </a:ext>
            </a:extLst>
          </p:cNvPr>
          <p:cNvGrpSpPr/>
          <p:nvPr/>
        </p:nvGrpSpPr>
        <p:grpSpPr>
          <a:xfrm>
            <a:off x="1342780" y="2260161"/>
            <a:ext cx="3600000" cy="1963637"/>
            <a:chOff x="1342780" y="2260161"/>
            <a:chExt cx="3600000" cy="1963637"/>
          </a:xfrm>
        </p:grpSpPr>
        <p:pic>
          <p:nvPicPr>
            <p:cNvPr id="8" name="Picture 7" descr="A close-up of a map&#10;&#10;AI-generated content may be incorrect.">
              <a:extLst>
                <a:ext uri="{FF2B5EF4-FFF2-40B4-BE49-F238E27FC236}">
                  <a16:creationId xmlns:a16="http://schemas.microsoft.com/office/drawing/2014/main" id="{C88582DE-AD56-B087-7460-6811F5D2B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780" y="2260161"/>
              <a:ext cx="3600000" cy="196363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42DD009-3888-E4F5-2F23-4E0890439B15}"/>
                </a:ext>
              </a:extLst>
            </p:cNvPr>
            <p:cNvSpPr/>
            <p:nvPr/>
          </p:nvSpPr>
          <p:spPr>
            <a:xfrm rot="5400000">
              <a:off x="4502956" y="3810421"/>
              <a:ext cx="313606" cy="4517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436210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42D89-6E01-6ABA-3E80-BF6C3FB9F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32F591D9-6B85-C90E-1C50-BA9DBC1F54DC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Interpolation at unmapped ARI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CF990FD-45FF-9DDF-EAD9-907A4382C304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pic>
        <p:nvPicPr>
          <p:cNvPr id="41" name="Picture 40" descr="A graph of water depth&#10;&#10;AI-generated content may be incorrect.">
            <a:extLst>
              <a:ext uri="{FF2B5EF4-FFF2-40B4-BE49-F238E27FC236}">
                <a16:creationId xmlns:a16="http://schemas.microsoft.com/office/drawing/2014/main" id="{DEADD4DF-9BD9-4F08-3FB0-61DEA452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1707188"/>
            <a:ext cx="3785624" cy="3785624"/>
          </a:xfrm>
          <a:prstGeom prst="rect">
            <a:avLst/>
          </a:prstGeom>
        </p:spPr>
      </p:pic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3D43D658-6D4F-87A9-55F2-E6B7D0158023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6146300" cy="4639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3 main regression functions</a:t>
            </a:r>
            <a:endParaRPr lang="en-NZ" sz="7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N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N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N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Regression parameters stored at each pixel in </a:t>
            </a:r>
            <a:r>
              <a:rPr lang="en-NZ" dirty="0" err="1">
                <a:solidFill>
                  <a:schemeClr val="tx1"/>
                </a:solidFill>
              </a:rPr>
              <a:t>netCDF</a:t>
            </a:r>
            <a:endParaRPr lang="en-NZ" sz="5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800" dirty="0">
                <a:solidFill>
                  <a:schemeClr val="tx1"/>
                </a:solidFill>
              </a:rPr>
              <a:t>Instant reconstruction of the output map</a:t>
            </a:r>
          </a:p>
          <a:p>
            <a:pPr marL="0" indent="0">
              <a:buNone/>
            </a:pPr>
            <a:endParaRPr lang="en-N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NZ" dirty="0">
              <a:solidFill>
                <a:schemeClr val="tx1"/>
              </a:solidFill>
            </a:endParaRP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07BBBD4-B5F2-0C03-C170-294C9033D242}"/>
                  </a:ext>
                </a:extLst>
              </p:cNvPr>
              <p:cNvSpPr txBox="1"/>
              <p:nvPr/>
            </p:nvSpPr>
            <p:spPr>
              <a:xfrm>
                <a:off x="1651000" y="2025134"/>
                <a:ext cx="336550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kern="1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kern="1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kern="1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200" kern="1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NZ" sz="2200" b="1" i="1" kern="1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NZ" sz="2200" i="1" kern="1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200" b="0" i="0" kern="1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2200" b="0" i="1" kern="1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NZ" sz="2200" b="1" i="1" kern="1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𝑨𝑹𝑰</m:t>
                          </m:r>
                          <m:r>
                            <a:rPr lang="en-US" sz="2200" b="1" i="1" kern="1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NZ" sz="2200" kern="1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07BBBD4-B5F2-0C03-C170-294C9033D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000" y="2025134"/>
                <a:ext cx="3365500" cy="430887"/>
              </a:xfrm>
              <a:prstGeom prst="rect">
                <a:avLst/>
              </a:prstGeom>
              <a:blipFill>
                <a:blip r:embed="rId3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8086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F5FE3-16E5-0354-540F-58FE12DB5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CCA6D13-9C55-A779-BC95-B24373B1CC39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Interpolation at unmapped ARI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0521608-032F-CCA3-034C-6BB5B1189169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B16093-1F80-F965-CFD4-1101CE80A238}"/>
              </a:ext>
            </a:extLst>
          </p:cNvPr>
          <p:cNvGrpSpPr/>
          <p:nvPr/>
        </p:nvGrpSpPr>
        <p:grpSpPr>
          <a:xfrm>
            <a:off x="381217" y="1400333"/>
            <a:ext cx="11429566" cy="3566167"/>
            <a:chOff x="381217" y="1816916"/>
            <a:chExt cx="11429566" cy="3566167"/>
          </a:xfrm>
        </p:grpSpPr>
        <p:pic>
          <p:nvPicPr>
            <p:cNvPr id="40" name="Picture 39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9432C1E2-FA4B-3C1E-51DE-95885EE97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17" y="1816916"/>
              <a:ext cx="11429566" cy="3566167"/>
            </a:xfrm>
            <a:prstGeom prst="rect">
              <a:avLst/>
            </a:prstGeom>
          </p:spPr>
        </p:pic>
        <p:sp>
          <p:nvSpPr>
            <p:cNvPr id="3" name="Content Placeholder 17">
              <a:extLst>
                <a:ext uri="{FF2B5EF4-FFF2-40B4-BE49-F238E27FC236}">
                  <a16:creationId xmlns:a16="http://schemas.microsoft.com/office/drawing/2014/main" id="{FACA3B99-F27C-64F1-FA71-309F73E413A5}"/>
                </a:ext>
              </a:extLst>
            </p:cNvPr>
            <p:cNvSpPr txBox="1">
              <a:spLocks/>
            </p:cNvSpPr>
            <p:nvPr/>
          </p:nvSpPr>
          <p:spPr>
            <a:xfrm>
              <a:off x="9092895" y="4379178"/>
              <a:ext cx="1752905" cy="7014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NZ" sz="1800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Marginal</a:t>
              </a:r>
            </a:p>
          </p:txBody>
        </p:sp>
        <p:sp>
          <p:nvSpPr>
            <p:cNvPr id="4" name="Content Placeholder 17">
              <a:extLst>
                <a:ext uri="{FF2B5EF4-FFF2-40B4-BE49-F238E27FC236}">
                  <a16:creationId xmlns:a16="http://schemas.microsoft.com/office/drawing/2014/main" id="{5B23A18A-9DE5-EF6C-357A-FA4C2E0363CF}"/>
                </a:ext>
              </a:extLst>
            </p:cNvPr>
            <p:cNvSpPr txBox="1">
              <a:spLocks/>
            </p:cNvSpPr>
            <p:nvPr/>
          </p:nvSpPr>
          <p:spPr>
            <a:xfrm>
              <a:off x="4609795" y="4527550"/>
              <a:ext cx="1321105" cy="4046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11430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6002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2057400" indent="-27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467F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NZ" sz="1800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Outlier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C43AB27-B8A9-FE93-8367-1BE834DD8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310"/>
              </p:ext>
            </p:extLst>
          </p:nvPr>
        </p:nvGraphicFramePr>
        <p:xfrm>
          <a:off x="1248923" y="5040160"/>
          <a:ext cx="9850560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82954">
                  <a:extLst>
                    <a:ext uri="{9D8B030D-6E8A-4147-A177-3AD203B41FA5}">
                      <a16:colId xmlns:a16="http://schemas.microsoft.com/office/drawing/2014/main" val="2525199964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2100323592"/>
                    </a:ext>
                  </a:extLst>
                </a:gridCol>
                <a:gridCol w="4986306">
                  <a:extLst>
                    <a:ext uri="{9D8B030D-6E8A-4147-A177-3AD203B41FA5}">
                      <a16:colId xmlns:a16="http://schemas.microsoft.com/office/drawing/2014/main" val="4139698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Monotone cubic spline</a:t>
                      </a:r>
                      <a:endParaRPr lang="en-NZ" sz="14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Best fit</a:t>
                      </a:r>
                      <a:endParaRPr lang="en-NZ" sz="14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Sensitive to outliers</a:t>
                      </a:r>
                      <a:endParaRPr lang="en-NZ" sz="14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235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Adaptative polynomial</a:t>
                      </a:r>
                      <a:endParaRPr lang="en-NZ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Robust</a:t>
                      </a:r>
                      <a:endParaRPr lang="en-NZ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Degrades with increased curvature in the data</a:t>
                      </a:r>
                      <a:endParaRPr lang="en-NZ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17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strike="sngStrike" dirty="0"/>
                        <a:t>Logistic</a:t>
                      </a:r>
                      <a:endParaRPr lang="en-NZ" sz="1400" strike="sngStrike" dirty="0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Less sensitive to local curvature</a:t>
                      </a:r>
                      <a:endParaRPr lang="en-NZ" sz="1400" dirty="0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Not enough points for consistent parameters convergence</a:t>
                      </a:r>
                      <a:endParaRPr lang="en-NZ" sz="1400" dirty="0"/>
                    </a:p>
                  </a:txBody>
                  <a:tcPr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00157016"/>
                  </a:ext>
                </a:extLst>
              </a:tr>
            </a:tbl>
          </a:graphicData>
        </a:graphic>
      </p:graphicFrame>
      <p:sp>
        <p:nvSpPr>
          <p:cNvPr id="2" name="Content Placeholder 17">
            <a:extLst>
              <a:ext uri="{FF2B5EF4-FFF2-40B4-BE49-F238E27FC236}">
                <a16:creationId xmlns:a16="http://schemas.microsoft.com/office/drawing/2014/main" id="{A436B758-FC61-A516-43E9-005A74F8F71E}"/>
              </a:ext>
            </a:extLst>
          </p:cNvPr>
          <p:cNvSpPr txBox="1">
            <a:spLocks/>
          </p:cNvSpPr>
          <p:nvPr/>
        </p:nvSpPr>
        <p:spPr>
          <a:xfrm>
            <a:off x="1080000" y="900000"/>
            <a:ext cx="6146300" cy="4639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Interpolation limitations and outliers</a:t>
            </a:r>
            <a:endParaRPr lang="en-N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2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5736D-0E56-85DA-38E7-1E7B37408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F0F269E6-F5BA-97A9-9DB0-6F1417CF8E43}"/>
              </a:ext>
            </a:extLst>
          </p:cNvPr>
          <p:cNvSpPr txBox="1">
            <a:spLocks/>
          </p:cNvSpPr>
          <p:nvPr/>
        </p:nvSpPr>
        <p:spPr>
          <a:xfrm>
            <a:off x="1080000" y="2116894"/>
            <a:ext cx="10188406" cy="357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Mā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haumaru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o </a:t>
            </a: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ngā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puna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wai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o </a:t>
            </a: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Rākaihautū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ka ora </a:t>
            </a: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mō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ake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NZ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tonu</a:t>
            </a:r>
            <a:endParaRPr lang="en-NZ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 algn="ctr">
              <a:buNone/>
            </a:pPr>
            <a:endParaRPr lang="en-NZ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chemeClr val="tx1"/>
                </a:solidFill>
              </a:rPr>
              <a:t>“By keeping the water of </a:t>
            </a:r>
            <a:r>
              <a:rPr lang="en-GB" dirty="0" err="1">
                <a:solidFill>
                  <a:schemeClr val="tx1"/>
                </a:solidFill>
              </a:rPr>
              <a:t>Rākaihautū</a:t>
            </a:r>
            <a:r>
              <a:rPr lang="en-GB" dirty="0">
                <a:solidFill>
                  <a:schemeClr val="tx1"/>
                </a:solidFill>
              </a:rPr>
              <a:t> safe the water will survive eternally”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085D1-CE09-B8B5-50DD-3635ABE79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0908406" cy="720000"/>
          </a:xfrm>
        </p:spPr>
        <p:txBody>
          <a:bodyPr>
            <a:normAutofit/>
          </a:bodyPr>
          <a:lstStyle/>
          <a:p>
            <a:pPr algn="l"/>
            <a:r>
              <a:rPr lang="en-NZ" sz="3000" dirty="0">
                <a:solidFill>
                  <a:schemeClr val="accent4"/>
                </a:solidFill>
              </a:rPr>
              <a:t>Increasing flood resilience in Aotearoa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A7309CBF-C4F9-8C9C-426C-862DFA34A3BE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Increasing flood resilience in Aotearoa</a:t>
            </a:r>
          </a:p>
        </p:txBody>
      </p:sp>
    </p:spTree>
    <p:extLst>
      <p:ext uri="{BB962C8B-B14F-4D97-AF65-F5344CB8AC3E}">
        <p14:creationId xmlns:p14="http://schemas.microsoft.com/office/powerpoint/2010/main" val="2485236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675AB-24AF-5A78-4732-81A022630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A02C30-F452-A14F-C7EB-2BE0BDBF8626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Interpolation at unmapped ARI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EECDD63-CC13-7354-4FA9-9582ADB89098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7B697A-D4FB-DBF1-BAC8-51AA601249FF}"/>
              </a:ext>
            </a:extLst>
          </p:cNvPr>
          <p:cNvGrpSpPr/>
          <p:nvPr/>
        </p:nvGrpSpPr>
        <p:grpSpPr>
          <a:xfrm>
            <a:off x="218108" y="2610000"/>
            <a:ext cx="11621142" cy="3536083"/>
            <a:chOff x="139905" y="2421455"/>
            <a:chExt cx="11621142" cy="3536083"/>
          </a:xfrm>
        </p:grpSpPr>
        <p:pic>
          <p:nvPicPr>
            <p:cNvPr id="17" name="Picture 16" descr="A close-up of a map&#10;&#10;AI-generated content may be incorrect.">
              <a:extLst>
                <a:ext uri="{FF2B5EF4-FFF2-40B4-BE49-F238E27FC236}">
                  <a16:creationId xmlns:a16="http://schemas.microsoft.com/office/drawing/2014/main" id="{A279A360-BB7C-4A31-AEDD-C80BA62BC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76" y="2421455"/>
              <a:ext cx="10440000" cy="3536083"/>
            </a:xfrm>
            <a:prstGeom prst="rect">
              <a:avLst/>
            </a:prstGeom>
          </p:spPr>
        </p:pic>
        <p:pic>
          <p:nvPicPr>
            <p:cNvPr id="13" name="Picture 12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5CC8C000-B2B9-FEA3-0794-28BDB3DEC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14721" r="83799" b="16065"/>
            <a:stretch>
              <a:fillRect/>
            </a:stretch>
          </p:blipFill>
          <p:spPr>
            <a:xfrm>
              <a:off x="139905" y="2557875"/>
              <a:ext cx="590571" cy="1308092"/>
            </a:xfrm>
            <a:prstGeom prst="rect">
              <a:avLst/>
            </a:prstGeom>
          </p:spPr>
        </p:pic>
        <p:pic>
          <p:nvPicPr>
            <p:cNvPr id="20" name="Picture 19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8A4CE520-9928-1A48-8340-3E389979F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5" t="14721" r="71736" b="40624"/>
            <a:stretch>
              <a:fillRect/>
            </a:stretch>
          </p:blipFill>
          <p:spPr>
            <a:xfrm>
              <a:off x="11103797" y="2540123"/>
              <a:ext cx="657250" cy="8439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7">
                <a:extLst>
                  <a:ext uri="{FF2B5EF4-FFF2-40B4-BE49-F238E27FC236}">
                    <a16:creationId xmlns:a16="http://schemas.microsoft.com/office/drawing/2014/main" id="{6C09EA43-2B63-D367-05B5-B68D99460B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0000" y="1440000"/>
                <a:ext cx="10893892" cy="8439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7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467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NZ" dirty="0">
                    <a:solidFill>
                      <a:schemeClr val="tx1"/>
                    </a:solidFill>
                  </a:rPr>
                  <a:t>Simulation vs interpolation - </a:t>
                </a:r>
                <a14:m>
                  <m:oMath xmlns:m="http://schemas.openxmlformats.org/officeDocument/2006/math">
                    <m:r>
                      <a:rPr lang="en-US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𝐴𝑅𝐼</m:t>
                    </m:r>
                    <m:r>
                      <a:rPr lang="en-US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=1000</m:t>
                    </m:r>
                    <m:r>
                      <a:rPr lang="en-US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∆</m:t>
                    </m:r>
                    <m:r>
                      <a:rPr lang="en-US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=3°</m:t>
                    </m:r>
                    <m:r>
                      <a:rPr lang="en-US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endParaRPr lang="en-NZ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NZ" dirty="0">
                    <a:solidFill>
                      <a:schemeClr val="tx1"/>
                    </a:solidFill>
                  </a:rPr>
                  <a:t> </a:t>
                </a:r>
                <a:endParaRPr lang="en-NZ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7">
                <a:extLst>
                  <a:ext uri="{FF2B5EF4-FFF2-40B4-BE49-F238E27FC236}">
                    <a16:creationId xmlns:a16="http://schemas.microsoft.com/office/drawing/2014/main" id="{6C09EA43-2B63-D367-05B5-B68D99460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440000"/>
                <a:ext cx="10893892" cy="843946"/>
              </a:xfrm>
              <a:prstGeom prst="rect">
                <a:avLst/>
              </a:prstGeom>
              <a:blipFill>
                <a:blip r:embed="rId4"/>
                <a:stretch>
                  <a:fillRect l="-839" t="-9353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17">
            <a:extLst>
              <a:ext uri="{FF2B5EF4-FFF2-40B4-BE49-F238E27FC236}">
                <a16:creationId xmlns:a16="http://schemas.microsoft.com/office/drawing/2014/main" id="{7D3F3F05-DB96-8C72-F916-04D05BBBFDE0}"/>
              </a:ext>
            </a:extLst>
          </p:cNvPr>
          <p:cNvSpPr txBox="1">
            <a:spLocks/>
          </p:cNvSpPr>
          <p:nvPr/>
        </p:nvSpPr>
        <p:spPr>
          <a:xfrm>
            <a:off x="943320" y="2283946"/>
            <a:ext cx="3281529" cy="38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tx1"/>
                </a:solidFill>
              </a:rPr>
              <a:t>(1) Simulation</a:t>
            </a:r>
            <a:endParaRPr lang="en-NZ" sz="1400" dirty="0">
              <a:solidFill>
                <a:schemeClr val="tx1"/>
              </a:solidFill>
            </a:endParaRP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060EB749-7BBC-9031-3392-5FD5C28540B8}"/>
              </a:ext>
            </a:extLst>
          </p:cNvPr>
          <p:cNvSpPr txBox="1">
            <a:spLocks/>
          </p:cNvSpPr>
          <p:nvPr/>
        </p:nvSpPr>
        <p:spPr>
          <a:xfrm>
            <a:off x="4281856" y="2283946"/>
            <a:ext cx="3396599" cy="38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kern="100" dirty="0">
                <a:solidFill>
                  <a:schemeClr val="tx1"/>
                </a:solidFill>
              </a:rPr>
              <a:t>(2) Interpolation</a:t>
            </a:r>
            <a:endParaRPr lang="en-NZ" sz="1400" dirty="0">
              <a:solidFill>
                <a:schemeClr val="tx1"/>
              </a:solidFill>
            </a:endParaRPr>
          </a:p>
        </p:txBody>
      </p:sp>
      <p:sp>
        <p:nvSpPr>
          <p:cNvPr id="5" name="Content Placeholder 17">
            <a:extLst>
              <a:ext uri="{FF2B5EF4-FFF2-40B4-BE49-F238E27FC236}">
                <a16:creationId xmlns:a16="http://schemas.microsoft.com/office/drawing/2014/main" id="{B659F1F9-2ECB-F8F3-64F9-4910D5E71997}"/>
              </a:ext>
            </a:extLst>
          </p:cNvPr>
          <p:cNvSpPr txBox="1">
            <a:spLocks/>
          </p:cNvSpPr>
          <p:nvPr/>
        </p:nvSpPr>
        <p:spPr>
          <a:xfrm>
            <a:off x="7741085" y="2283946"/>
            <a:ext cx="3396599" cy="38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kern="100" dirty="0">
                <a:solidFill>
                  <a:schemeClr val="tx1"/>
                </a:solidFill>
              </a:rPr>
              <a:t>(1) – (2)</a:t>
            </a:r>
            <a:endParaRPr lang="en-NZ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13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66FAD-8D45-A9F8-7EEF-80377E0BF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599C689-1F96-6A0A-919E-58966A18727C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Applications: Peak depth increase under temperature warming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06CFEDC-D9D1-C3E8-C4C0-A14066530F0A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Reinterpreting current maps under future climate?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C9D648-E171-EF2B-A0AD-23D341448C2C}"/>
              </a:ext>
            </a:extLst>
          </p:cNvPr>
          <p:cNvGrpSpPr/>
          <p:nvPr/>
        </p:nvGrpSpPr>
        <p:grpSpPr>
          <a:xfrm>
            <a:off x="810000" y="2610000"/>
            <a:ext cx="11369474" cy="3524972"/>
            <a:chOff x="810000" y="2610000"/>
            <a:chExt cx="11369474" cy="3524972"/>
          </a:xfrm>
        </p:grpSpPr>
        <p:pic>
          <p:nvPicPr>
            <p:cNvPr id="6" name="Picture 5" descr="A map of the earth&#10;&#10;AI-generated content may be incorrect.">
              <a:extLst>
                <a:ext uri="{FF2B5EF4-FFF2-40B4-BE49-F238E27FC236}">
                  <a16:creationId xmlns:a16="http://schemas.microsoft.com/office/drawing/2014/main" id="{E4FC2608-A708-BC10-34CA-8247E777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00" y="2610000"/>
              <a:ext cx="10440000" cy="3524972"/>
            </a:xfrm>
            <a:prstGeom prst="rect">
              <a:avLst/>
            </a:prstGeom>
          </p:spPr>
        </p:pic>
        <p:pic>
          <p:nvPicPr>
            <p:cNvPr id="3" name="Picture 2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5EB1B4D-4A31-98C1-3E71-E7F1C0993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" t="2849" r="81840" b="50000"/>
            <a:stretch>
              <a:fillRect/>
            </a:stretch>
          </p:blipFill>
          <p:spPr>
            <a:xfrm>
              <a:off x="11223329" y="2735261"/>
              <a:ext cx="956145" cy="1014525"/>
            </a:xfrm>
            <a:prstGeom prst="rect">
              <a:avLst/>
            </a:prstGeom>
          </p:spPr>
        </p:pic>
      </p:grp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DE1DAA66-2139-CBBF-AB15-82E82893F419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10893892" cy="843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100y </a:t>
            </a:r>
            <a:r>
              <a:rPr lang="en-US" dirty="0">
                <a:solidFill>
                  <a:schemeClr val="tx1"/>
                </a:solidFill>
              </a:rPr>
              <a:t>event Peak depth increase under </a:t>
            </a:r>
            <a:r>
              <a:rPr lang="en-NZ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+1°C, +2°C, +3°C</a:t>
            </a:r>
          </a:p>
        </p:txBody>
      </p:sp>
      <p:sp>
        <p:nvSpPr>
          <p:cNvPr id="5" name="Content Placeholder 17">
            <a:extLst>
              <a:ext uri="{FF2B5EF4-FFF2-40B4-BE49-F238E27FC236}">
                <a16:creationId xmlns:a16="http://schemas.microsoft.com/office/drawing/2014/main" id="{A2C9CA1C-0095-307C-27A3-CE73B57EC89B}"/>
              </a:ext>
            </a:extLst>
          </p:cNvPr>
          <p:cNvSpPr txBox="1">
            <a:spLocks/>
          </p:cNvSpPr>
          <p:nvPr/>
        </p:nvSpPr>
        <p:spPr>
          <a:xfrm>
            <a:off x="943320" y="2283946"/>
            <a:ext cx="3281529" cy="38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1400" dirty="0">
                <a:solidFill>
                  <a:schemeClr val="tx1"/>
                </a:solidFill>
              </a:rPr>
              <a:t>+1°C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8C0D2B3D-E17C-60B8-EAF1-E10E83758234}"/>
              </a:ext>
            </a:extLst>
          </p:cNvPr>
          <p:cNvSpPr txBox="1">
            <a:spLocks/>
          </p:cNvSpPr>
          <p:nvPr/>
        </p:nvSpPr>
        <p:spPr>
          <a:xfrm>
            <a:off x="4281856" y="2283946"/>
            <a:ext cx="3396599" cy="38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1400" dirty="0">
                <a:solidFill>
                  <a:schemeClr val="tx1"/>
                </a:solidFill>
              </a:rPr>
              <a:t>+2°C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2C0448F8-C708-4848-6227-A1CCD2C3E3EF}"/>
              </a:ext>
            </a:extLst>
          </p:cNvPr>
          <p:cNvSpPr txBox="1">
            <a:spLocks/>
          </p:cNvSpPr>
          <p:nvPr/>
        </p:nvSpPr>
        <p:spPr>
          <a:xfrm>
            <a:off x="7741085" y="2283946"/>
            <a:ext cx="3396599" cy="38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1400" dirty="0">
                <a:solidFill>
                  <a:schemeClr val="tx1"/>
                </a:solidFill>
              </a:rPr>
              <a:t>+3°C</a:t>
            </a:r>
          </a:p>
        </p:txBody>
      </p:sp>
    </p:spTree>
    <p:extLst>
      <p:ext uri="{BB962C8B-B14F-4D97-AF65-F5344CB8AC3E}">
        <p14:creationId xmlns:p14="http://schemas.microsoft.com/office/powerpoint/2010/main" val="4149095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4020D-90D7-3961-81C5-A7C173E9E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FFAA7C51-6A7A-F583-0053-217E32F2C22E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Conclusions and outlook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5" name="Content Placeholder 17">
            <a:extLst>
              <a:ext uri="{FF2B5EF4-FFF2-40B4-BE49-F238E27FC236}">
                <a16:creationId xmlns:a16="http://schemas.microsoft.com/office/drawing/2014/main" id="{15748284-1016-19E1-049F-D6A16A870F26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10273800" cy="4639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Comprehensive assessment of flooding under climate projections</a:t>
            </a:r>
            <a:endParaRPr lang="en-NZ" sz="7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Comparable estimates at low computational costs</a:t>
            </a: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Scalable framework for progressive database enhancement starting from worst conditions (ARI&gt;500y)</a:t>
            </a: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Inclusion of sea-level rise enabling reconstruction of climate projection scenarios</a:t>
            </a: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Rapid forecast AI models training dataset</a:t>
            </a:r>
          </a:p>
          <a:p>
            <a:pPr marL="0" indent="0">
              <a:buNone/>
            </a:pPr>
            <a:endParaRPr lang="en-N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Framework upgrade: Streamline modelling of user-specified scenarios</a:t>
            </a:r>
            <a:endParaRPr lang="en-NZ" sz="5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Historical flood event database</a:t>
            </a: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Early warning and post-event emergency response</a:t>
            </a:r>
          </a:p>
          <a:p>
            <a:pPr marL="254250" indent="0">
              <a:buNone/>
            </a:pPr>
            <a:r>
              <a:rPr lang="en-NZ" sz="1600" dirty="0">
                <a:solidFill>
                  <a:schemeClr val="tx1"/>
                </a:solidFill>
              </a:rPr>
              <a:t>Flood events impact forecast</a:t>
            </a:r>
          </a:p>
          <a:p>
            <a:pPr marL="0" indent="0">
              <a:buNone/>
            </a:pPr>
            <a:endParaRPr lang="en-N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Major update of the design storm (pending funding application)</a:t>
            </a: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endParaRPr lang="en-N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81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D6A79-70E8-BC46-9A58-692393986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D2581-3CD9-C253-34BA-936092F0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0908406" cy="720000"/>
          </a:xfrm>
        </p:spPr>
        <p:txBody>
          <a:bodyPr>
            <a:normAutofit/>
          </a:bodyPr>
          <a:lstStyle/>
          <a:p>
            <a:pPr algn="l"/>
            <a:r>
              <a:rPr lang="en-NZ" sz="3000" dirty="0">
                <a:solidFill>
                  <a:schemeClr val="accent4"/>
                </a:solidFill>
              </a:rPr>
              <a:t>Increasing flood resilience in Aotearoa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31FEF-867E-3D7B-6535-A26B9A9AD0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80"/>
          <a:stretch>
            <a:fillRect/>
          </a:stretch>
        </p:blipFill>
        <p:spPr>
          <a:xfrm>
            <a:off x="1593101" y="1936142"/>
            <a:ext cx="9005798" cy="3689958"/>
          </a:xfrm>
          <a:prstGeom prst="rect">
            <a:avLst/>
          </a:prstGeom>
        </p:spPr>
      </p:pic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941E3272-C65B-E144-91EE-F5B5164BC35D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Increasing flood resilience in Aotearoa</a:t>
            </a:r>
          </a:p>
        </p:txBody>
      </p:sp>
    </p:spTree>
    <p:extLst>
      <p:ext uri="{BB962C8B-B14F-4D97-AF65-F5344CB8AC3E}">
        <p14:creationId xmlns:p14="http://schemas.microsoft.com/office/powerpoint/2010/main" val="1914765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E7882-3C9F-DCCF-FE8C-2AD432BF4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52BDEE1B-5383-8DC5-B8A0-BB0382B72B10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9486786" cy="451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>
                <a:solidFill>
                  <a:schemeClr val="tx1"/>
                </a:solidFill>
              </a:rPr>
              <a:t>National assessment of flood hazards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B03D5-CD91-3560-1A1B-2CD7E675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4688-DB61-4FE8-989D-AD21859F3F87}" type="slidenum">
              <a:rPr lang="en-NZ" smtClean="0"/>
              <a:t>5</a:t>
            </a:fld>
            <a:endParaRPr lang="en-NZ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642F7D2-996D-A621-2A16-A011BE7FEC55}"/>
              </a:ext>
            </a:extLst>
          </p:cNvPr>
          <p:cNvGrpSpPr>
            <a:grpSpLocks noChangeAspect="1"/>
          </p:cNvGrpSpPr>
          <p:nvPr/>
        </p:nvGrpSpPr>
        <p:grpSpPr>
          <a:xfrm>
            <a:off x="1324005" y="2339801"/>
            <a:ext cx="9617015" cy="3714698"/>
            <a:chOff x="97349" y="1065215"/>
            <a:chExt cx="11872656" cy="458596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B60048-A315-DF07-60C7-FFBC25D9B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995" y="1206815"/>
              <a:ext cx="11748010" cy="4444369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39A81F9-56BC-A38E-4068-B000AF32AB55}"/>
                </a:ext>
              </a:extLst>
            </p:cNvPr>
            <p:cNvSpPr/>
            <p:nvPr/>
          </p:nvSpPr>
          <p:spPr>
            <a:xfrm>
              <a:off x="97349" y="1065215"/>
              <a:ext cx="9440527" cy="3139668"/>
            </a:xfrm>
            <a:prstGeom prst="roundRect">
              <a:avLst>
                <a:gd name="adj" fmla="val 4619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808BD80-6A46-12B1-4839-BC86824B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0908406" cy="720000"/>
          </a:xfrm>
        </p:spPr>
        <p:txBody>
          <a:bodyPr>
            <a:normAutofit/>
          </a:bodyPr>
          <a:lstStyle/>
          <a:p>
            <a:pPr algn="l"/>
            <a:r>
              <a:rPr lang="en-NZ" sz="3000" dirty="0">
                <a:solidFill>
                  <a:schemeClr val="accent4"/>
                </a:solidFill>
              </a:rPr>
              <a:t>Increasing flood resilience in Aotearoa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2810A76C-3478-372B-A87A-EB1456826020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Increasing flood resilience in Aotearoa</a:t>
            </a:r>
          </a:p>
        </p:txBody>
      </p:sp>
    </p:spTree>
    <p:extLst>
      <p:ext uri="{BB962C8B-B14F-4D97-AF65-F5344CB8AC3E}">
        <p14:creationId xmlns:p14="http://schemas.microsoft.com/office/powerpoint/2010/main" val="124430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EFAA3-8C16-9DB1-76E1-867F2C6D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7C901B-D19B-70FE-F6F6-C1D323006384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NZ" sz="3000" dirty="0"/>
              <a:t>Multi-scale flood modelling framework</a:t>
            </a:r>
            <a:endParaRPr lang="en-NZ" sz="3000" dirty="0">
              <a:solidFill>
                <a:schemeClr val="accent4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D80845-8322-EEE0-E843-EF3EFE2DBE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805" y="1599525"/>
            <a:ext cx="3634042" cy="38357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4203BF-B2B8-12DC-F616-84E226C1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060" y="4612519"/>
            <a:ext cx="2057443" cy="1278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C2DFE7-5CAD-D4A7-0B9D-24155632A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14" y="839154"/>
            <a:ext cx="1845936" cy="1520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2F450CCF-3B14-4B74-0AE4-27B3B52053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871" y="1171008"/>
            <a:ext cx="1279253" cy="1937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omparison of a map&#10;&#10;AI-generated content may be incorrect.">
            <a:extLst>
              <a:ext uri="{FF2B5EF4-FFF2-40B4-BE49-F238E27FC236}">
                <a16:creationId xmlns:a16="http://schemas.microsoft.com/office/drawing/2014/main" id="{E5F4EEE8-A57A-A829-0107-F8D099036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99" y="2836918"/>
            <a:ext cx="2621102" cy="1360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satellite image of a river&#10;&#10;AI-generated content may be incorrect.">
            <a:extLst>
              <a:ext uri="{FF2B5EF4-FFF2-40B4-BE49-F238E27FC236}">
                <a16:creationId xmlns:a16="http://schemas.microsoft.com/office/drawing/2014/main" id="{92C476D2-7AE9-F783-5784-232925F603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b="3557"/>
          <a:stretch>
            <a:fillRect/>
          </a:stretch>
        </p:blipFill>
        <p:spPr>
          <a:xfrm>
            <a:off x="1873512" y="4197842"/>
            <a:ext cx="2345382" cy="1850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C824319-F845-0E62-24A3-705336E70E9C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5782271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Multi-scale flood modelling framework</a:t>
            </a:r>
          </a:p>
        </p:txBody>
      </p:sp>
    </p:spTree>
    <p:extLst>
      <p:ext uri="{BB962C8B-B14F-4D97-AF65-F5344CB8AC3E}">
        <p14:creationId xmlns:p14="http://schemas.microsoft.com/office/powerpoint/2010/main" val="165435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0CF75-69D3-2972-A5FB-F2A82F81B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2D0AC7-8B7D-0204-025C-B4B052C171BB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NZ" sz="3000" dirty="0"/>
              <a:t>Framework validation – Extra Tropical Cyclone Gabrielle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256DB712-C1AA-B919-ACB1-74091D615CA9}"/>
              </a:ext>
            </a:extLst>
          </p:cNvPr>
          <p:cNvSpPr txBox="1">
            <a:spLocks/>
          </p:cNvSpPr>
          <p:nvPr/>
        </p:nvSpPr>
        <p:spPr>
          <a:xfrm>
            <a:off x="1980000" y="1800000"/>
            <a:ext cx="10142182" cy="3938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13-14 Feb 2023 – Record breaking flood event</a:t>
            </a:r>
            <a:endParaRPr lang="en-NZ" sz="1600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Rainfall exceeding 500mm over 24h</a:t>
            </a:r>
          </a:p>
          <a:p>
            <a:pPr marL="54000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</a:endParaRPr>
          </a:p>
          <a:p>
            <a:pPr marL="54000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NZD $1.8B (€ 0.8B – 1B) estimated damage costs </a:t>
            </a:r>
            <a:r>
              <a:rPr lang="en-US" sz="1400" i="1" dirty="0">
                <a:solidFill>
                  <a:schemeClr val="tx1"/>
                </a:solidFill>
              </a:rPr>
              <a:t>(Insurance Council of New Zealand)</a:t>
            </a:r>
            <a:endParaRPr lang="en-NZ" sz="1400" i="1" dirty="0">
              <a:solidFill>
                <a:schemeClr val="tx1"/>
              </a:solidFill>
            </a:endParaRPr>
          </a:p>
          <a:p>
            <a:pPr marL="25425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11 loss-of-life, 2000+ damaged buildings</a:t>
            </a:r>
          </a:p>
          <a:p>
            <a:pPr marL="25425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Nationwide disruptions of transport and communication networks</a:t>
            </a:r>
          </a:p>
          <a:p>
            <a:pPr marL="25425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Full recovery timed in years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FB335C4-4B67-E517-EEB1-403A17373A52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Framework validation – Feb 2023 extra tropical Cyclone Gabrielle</a:t>
            </a:r>
          </a:p>
        </p:txBody>
      </p:sp>
    </p:spTree>
    <p:extLst>
      <p:ext uri="{BB962C8B-B14F-4D97-AF65-F5344CB8AC3E}">
        <p14:creationId xmlns:p14="http://schemas.microsoft.com/office/powerpoint/2010/main" val="537839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CF3E3-EC14-DC04-0BA2-F0388E24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B67AC-682E-D989-706A-0D41CAD26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61" y="969596"/>
            <a:ext cx="5435600" cy="5330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A4B01B3-9A4C-3945-1903-2C9470B0EDF3}"/>
              </a:ext>
            </a:extLst>
          </p:cNvPr>
          <p:cNvGrpSpPr>
            <a:grpSpLocks noChangeAspect="1"/>
          </p:cNvGrpSpPr>
          <p:nvPr/>
        </p:nvGrpSpPr>
        <p:grpSpPr>
          <a:xfrm>
            <a:off x="8088963" y="1844092"/>
            <a:ext cx="3141876" cy="4043965"/>
            <a:chOff x="7101247" y="571500"/>
            <a:chExt cx="4025737" cy="5181600"/>
          </a:xfrm>
        </p:grpSpPr>
        <p:pic>
          <p:nvPicPr>
            <p:cNvPr id="23" name="Picture 22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3446AD81-4790-889F-C1A3-B852C2D86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7" t="12375" r="7141" b="14486"/>
            <a:stretch>
              <a:fillRect/>
            </a:stretch>
          </p:blipFill>
          <p:spPr>
            <a:xfrm>
              <a:off x="7101247" y="719610"/>
              <a:ext cx="4025737" cy="501584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D1E2B12-05B6-2E90-02C8-50A62EE81552}"/>
                </a:ext>
              </a:extLst>
            </p:cNvPr>
            <p:cNvSpPr/>
            <p:nvPr/>
          </p:nvSpPr>
          <p:spPr>
            <a:xfrm>
              <a:off x="8115300" y="4940300"/>
              <a:ext cx="3011684" cy="812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772611-43B6-199C-65BE-6F18716B4414}"/>
                </a:ext>
              </a:extLst>
            </p:cNvPr>
            <p:cNvSpPr/>
            <p:nvPr/>
          </p:nvSpPr>
          <p:spPr>
            <a:xfrm>
              <a:off x="8610600" y="3784601"/>
              <a:ext cx="2516384" cy="1155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53AA91-5FA3-FD13-2DCB-4A751DEC6B55}"/>
                </a:ext>
              </a:extLst>
            </p:cNvPr>
            <p:cNvSpPr/>
            <p:nvPr/>
          </p:nvSpPr>
          <p:spPr>
            <a:xfrm>
              <a:off x="10363200" y="571500"/>
              <a:ext cx="763784" cy="3265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9" name="Picture 28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F8B2BC6F-5F96-8336-5201-DAEDDCC8D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53" t="60581" r="8215" b="15600"/>
            <a:stretch>
              <a:fillRect/>
            </a:stretch>
          </p:blipFill>
          <p:spPr>
            <a:xfrm>
              <a:off x="9598999" y="3836800"/>
              <a:ext cx="514350" cy="1633538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82C6409-F487-843E-232E-3E54B11B9581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5F5FC44-B24B-8CC9-BCF3-DEDC293E598E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Framework validation – Feb 2023 extra tropical Cyclone Gabrielle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CD40E1-6B50-D524-50E8-365E9F6C56C5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NZ" sz="3000" dirty="0"/>
              <a:t>Framework validation – Extra Tropical Cyclone Gabrielle</a:t>
            </a:r>
            <a:endParaRPr lang="en-NZ" sz="30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17">
            <a:extLst>
              <a:ext uri="{FF2B5EF4-FFF2-40B4-BE49-F238E27FC236}">
                <a16:creationId xmlns:a16="http://schemas.microsoft.com/office/drawing/2014/main" id="{9F4F968B-D343-6AF0-022F-8EB5D5A8F295}"/>
              </a:ext>
            </a:extLst>
          </p:cNvPr>
          <p:cNvSpPr txBox="1">
            <a:spLocks/>
          </p:cNvSpPr>
          <p:nvPr/>
        </p:nvSpPr>
        <p:spPr>
          <a:xfrm>
            <a:off x="6962775" y="1504523"/>
            <a:ext cx="5000625" cy="6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Merged regional inundation maps</a:t>
            </a:r>
            <a:endParaRPr lang="en-N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3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EAB3A-3F2E-A3DA-C633-5A252C916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eretaunga_Plains_sat_imagery_framerate10.5_timestamp">
            <a:hlinkClick r:id="" action="ppaction://media"/>
            <a:extLst>
              <a:ext uri="{FF2B5EF4-FFF2-40B4-BE49-F238E27FC236}">
                <a16:creationId xmlns:a16="http://schemas.microsoft.com/office/drawing/2014/main" id="{3068F948-1A37-0768-7812-B178EC51F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1391" y="1303440"/>
            <a:ext cx="4315427" cy="4996560"/>
          </a:xfrm>
          <a:prstGeom prst="rect">
            <a:avLst/>
          </a:prstGeom>
        </p:spPr>
      </p:pic>
      <p:pic>
        <p:nvPicPr>
          <p:cNvPr id="19" name="Dartmoor_sat_imagery_framerate10.5_timestamp">
            <a:hlinkClick r:id="" action="ppaction://media"/>
            <a:extLst>
              <a:ext uri="{FF2B5EF4-FFF2-40B4-BE49-F238E27FC236}">
                <a16:creationId xmlns:a16="http://schemas.microsoft.com/office/drawing/2014/main" id="{D55D9A6A-AA66-A391-48B0-B8A7766363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203" y="1261537"/>
            <a:ext cx="4272559" cy="268642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46A14A-95E4-9144-DD51-322FDB0BCB3D}"/>
              </a:ext>
            </a:extLst>
          </p:cNvPr>
          <p:cNvSpPr/>
          <p:nvPr/>
        </p:nvSpPr>
        <p:spPr>
          <a:xfrm>
            <a:off x="4534684" y="2927927"/>
            <a:ext cx="952500" cy="497337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13FEE0-D6FC-C6E0-48D6-6D71830C6702}"/>
              </a:ext>
            </a:extLst>
          </p:cNvPr>
          <p:cNvGrpSpPr/>
          <p:nvPr/>
        </p:nvGrpSpPr>
        <p:grpSpPr>
          <a:xfrm>
            <a:off x="433637" y="1261537"/>
            <a:ext cx="1779308" cy="2290180"/>
            <a:chOff x="433637" y="1080768"/>
            <a:chExt cx="1779308" cy="22901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B93DB8-7ABA-F52A-3898-BC5C0E151D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637" y="1080768"/>
              <a:ext cx="1779308" cy="2290180"/>
              <a:chOff x="7101247" y="571500"/>
              <a:chExt cx="4025737" cy="5181600"/>
            </a:xfrm>
          </p:grpSpPr>
          <p:pic>
            <p:nvPicPr>
              <p:cNvPr id="6" name="Picture 5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4054D24A-7590-9D7D-B9F6-9AA19F2F3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17" t="12375" r="7141" b="14486"/>
              <a:stretch>
                <a:fillRect/>
              </a:stretch>
            </p:blipFill>
            <p:spPr>
              <a:xfrm>
                <a:off x="7101247" y="719610"/>
                <a:ext cx="4025737" cy="5015840"/>
              </a:xfrm>
              <a:prstGeom prst="rect">
                <a:avLst/>
              </a:prstGeom>
              <a:ln>
                <a:noFill/>
                <a:prstDash val="solid"/>
              </a:ln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02BEA-161E-3A6B-7D89-3B1E7AEFA64C}"/>
                  </a:ext>
                </a:extLst>
              </p:cNvPr>
              <p:cNvSpPr/>
              <p:nvPr/>
            </p:nvSpPr>
            <p:spPr>
              <a:xfrm>
                <a:off x="8115300" y="4940300"/>
                <a:ext cx="3011684" cy="812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7A9B9FA-4054-BEDD-66F7-521324530755}"/>
                  </a:ext>
                </a:extLst>
              </p:cNvPr>
              <p:cNvSpPr/>
              <p:nvPr/>
            </p:nvSpPr>
            <p:spPr>
              <a:xfrm>
                <a:off x="8610600" y="3784601"/>
                <a:ext cx="2516384" cy="1155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51C52EE-4729-9042-BC32-4742FA2FD789}"/>
                  </a:ext>
                </a:extLst>
              </p:cNvPr>
              <p:cNvSpPr/>
              <p:nvPr/>
            </p:nvSpPr>
            <p:spPr>
              <a:xfrm>
                <a:off x="10363200" y="571500"/>
                <a:ext cx="763784" cy="3265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pic>
            <p:nvPicPr>
              <p:cNvPr id="11" name="Picture 10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8084EA14-64FE-0B68-0B65-566144187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53" t="60581" r="8215" b="15600"/>
              <a:stretch>
                <a:fillRect/>
              </a:stretch>
            </p:blipFill>
            <p:spPr>
              <a:xfrm>
                <a:off x="10106025" y="3946442"/>
                <a:ext cx="514350" cy="1633538"/>
              </a:xfrm>
              <a:prstGeom prst="rect">
                <a:avLst/>
              </a:prstGeom>
              <a:ln>
                <a:noFill/>
                <a:prstDash val="solid"/>
              </a:ln>
            </p:spPr>
          </p:pic>
        </p:grp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F55B1A0-AB8C-1A87-E43A-4FE70A32C035}"/>
                </a:ext>
              </a:extLst>
            </p:cNvPr>
            <p:cNvSpPr/>
            <p:nvPr/>
          </p:nvSpPr>
          <p:spPr>
            <a:xfrm>
              <a:off x="547688" y="2523975"/>
              <a:ext cx="276226" cy="266849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1714437B-8F33-1F02-6958-6A166E4A67B5}"/>
              </a:ext>
            </a:extLst>
          </p:cNvPr>
          <p:cNvSpPr txBox="1">
            <a:spLocks/>
          </p:cNvSpPr>
          <p:nvPr/>
        </p:nvSpPr>
        <p:spPr>
          <a:xfrm>
            <a:off x="720000" y="6300000"/>
            <a:ext cx="6709500" cy="4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67F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Framework validation – Feb 2023 extra tropical Cyclone Gabrielle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078F443-F031-AE0D-487E-7E00621A6BEE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090840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small" baseline="0">
                <a:solidFill>
                  <a:srgbClr val="00467F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sz="3000" dirty="0">
                <a:solidFill>
                  <a:schemeClr val="accent4"/>
                </a:solidFill>
              </a:rPr>
              <a:t>Qualitative spatial assessment – Flood extent</a:t>
            </a:r>
            <a:endParaRPr lang="en-NZ" sz="3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OA_design_240829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91B2D1"/>
      </a:accent1>
      <a:accent2>
        <a:srgbClr val="B6CCE1"/>
      </a:accent2>
      <a:accent3>
        <a:srgbClr val="DDE6EE"/>
      </a:accent3>
      <a:accent4>
        <a:srgbClr val="00467F"/>
      </a:accent4>
      <a:accent5>
        <a:srgbClr val="5888B5"/>
      </a:accent5>
      <a:accent6>
        <a:srgbClr val="B20062"/>
      </a:accent6>
      <a:hlink>
        <a:srgbClr val="E1A6C5"/>
      </a:hlink>
      <a:folHlink>
        <a:srgbClr val="A36E7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19478</TotalTime>
  <Words>1513</Words>
  <Application>Microsoft Office PowerPoint</Application>
  <PresentationFormat>Widescreen</PresentationFormat>
  <Paragraphs>382</Paragraphs>
  <Slides>32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Aptos Narrow</vt:lpstr>
      <vt:lpstr>Arial</vt:lpstr>
      <vt:lpstr>Calibri</vt:lpstr>
      <vt:lpstr>Cambria Math</vt:lpstr>
      <vt:lpstr>Segoe UI</vt:lpstr>
      <vt:lpstr>Segoe UI Light</vt:lpstr>
      <vt:lpstr>Segoe UI Semibold</vt:lpstr>
      <vt:lpstr>Segoe UI Semilight</vt:lpstr>
      <vt:lpstr>Times New Roman</vt:lpstr>
      <vt:lpstr>Wingdings</vt:lpstr>
      <vt:lpstr>Office Theme</vt:lpstr>
      <vt:lpstr>Inundation map interpolation from design storms under global warming using a national hydrodynamic model database in Aotearoa New Zealand</vt:lpstr>
      <vt:lpstr>PowerPoint Presentation</vt:lpstr>
      <vt:lpstr>Increasing flood resilience in Aotearoa</vt:lpstr>
      <vt:lpstr>Increasing flood resilience in Aotearoa</vt:lpstr>
      <vt:lpstr>Increasing flood resilience in Aotearoa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MULTI-SCENARIO APPROACH FOR LIQUEFACTION EXPOSURE ASSESSMENTS ACROSS NEW ZEALAND STATE HIGHWAYS</dc:title>
  <dc:creator>Amelia Lin</dc:creator>
  <cp:lastModifiedBy>Joe Pelmard</cp:lastModifiedBy>
  <cp:revision>263</cp:revision>
  <dcterms:created xsi:type="dcterms:W3CDTF">2024-04-03T21:21:47Z</dcterms:created>
  <dcterms:modified xsi:type="dcterms:W3CDTF">2025-12-03T11:22:53Z</dcterms:modified>
</cp:coreProperties>
</file>