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comments/modernComment_166_CBA1C214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93_D6CBB09F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26" r:id="rId2"/>
    <p:sldId id="263" r:id="rId3"/>
    <p:sldId id="358" r:id="rId4"/>
    <p:sldId id="389" r:id="rId5"/>
    <p:sldId id="423" r:id="rId6"/>
    <p:sldId id="425" r:id="rId7"/>
    <p:sldId id="432" r:id="rId8"/>
    <p:sldId id="402" r:id="rId9"/>
    <p:sldId id="405" r:id="rId10"/>
    <p:sldId id="426" r:id="rId11"/>
    <p:sldId id="420" r:id="rId12"/>
    <p:sldId id="403" r:id="rId13"/>
    <p:sldId id="404" r:id="rId14"/>
    <p:sldId id="431" r:id="rId15"/>
    <p:sldId id="430" r:id="rId16"/>
    <p:sldId id="398" r:id="rId17"/>
    <p:sldId id="424" r:id="rId18"/>
    <p:sldId id="422" r:id="rId19"/>
    <p:sldId id="433" r:id="rId20"/>
    <p:sldId id="421" r:id="rId21"/>
    <p:sldId id="400" r:id="rId22"/>
    <p:sldId id="427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FEC4F5-D502-97FA-F7EE-36971955B4BF}" name="Jourdain de Thieulloy Marilou" initials="MJ" userId="S::Marilou.JourdaindeThieulloy@meteoswiss.ch::a7636621-c673-4517-9263-2b2ff983373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rtmann Jannis" initials="PJ" lastIdx="1" clrIdx="0">
    <p:extLst>
      <p:ext uri="{19B8F6BF-5375-455C-9EA6-DF929625EA0E}">
        <p15:presenceInfo xmlns:p15="http://schemas.microsoft.com/office/powerpoint/2012/main" userId="S::Jannis.Portmann@meteoswiss.ch::2e255abf-e303-4b1e-8610-25ab9452eb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2" autoAdjust="0"/>
    <p:restoredTop sz="85410" autoAdjust="0"/>
  </p:normalViewPr>
  <p:slideViewPr>
    <p:cSldViewPr snapToGrid="0">
      <p:cViewPr varScale="1">
        <p:scale>
          <a:sx n="77" d="100"/>
          <a:sy n="77" d="100"/>
        </p:scale>
        <p:origin x="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omments/modernComment_166_CBA1C2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85D7A07-29B2-4577-82BF-4064D845E0E1}" authorId="{11FEC4F5-D502-97FA-F7EE-36971955B4BF}" status="resolved" created="2025-11-13T17:25:43.01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16375828" sldId="358"/>
      <ac:spMk id="4" creationId="{34951F4C-695C-2D74-5D6C-278217A7D6A4}"/>
      <ac:txMk cp="65" len="1">
        <ac:context len="129" hash="2960658071"/>
      </ac:txMk>
    </ac:txMkLst>
    <p188:pos x="5400362" y="325875"/>
    <p188:txBody>
      <a:bodyPr/>
      <a:lstStyle/>
      <a:p>
        <a:r>
          <a:rPr lang="en-US"/>
          <a:t>Maybe write the full word as it is important  ? </a:t>
        </a:r>
      </a:p>
    </p188:txBody>
  </p188:cm>
  <p188:cm id="{BA63D3FE-D57D-424D-A3E7-622CBDC9E302}" authorId="{11FEC4F5-D502-97FA-F7EE-36971955B4BF}" status="resolved" created="2025-11-13T17:28:46.32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16375828" sldId="358"/>
      <ac:spMk id="4" creationId="{34951F4C-695C-2D74-5D6C-278217A7D6A4}"/>
      <ac:txMk cp="4" len="1">
        <ac:context len="129" hash="2960658071"/>
      </ac:txMk>
    </ac:txMkLst>
    <p188:pos x="2110897" y="325875"/>
    <p188:txBody>
      <a:bodyPr/>
      <a:lstStyle/>
      <a:p>
        <a:r>
          <a:rPr lang="en-US"/>
          <a:t>Careful with the word accurate, some poeple can be picky. I would write maybe : “how representative “</a:t>
        </a:r>
      </a:p>
    </p188:txBody>
  </p188:cm>
  <p188:cm id="{35220B3C-186E-4E64-A1AA-94D8902831AB}" authorId="{11FEC4F5-D502-97FA-F7EE-36971955B4BF}" created="2025-11-13T17:32:01.61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16375828" sldId="358"/>
      <ac:spMk id="4" creationId="{34951F4C-695C-2D74-5D6C-278217A7D6A4}"/>
      <ac:txMk cp="67" len="17">
        <ac:context len="129" hash="2960658071"/>
      </ac:txMk>
    </ac:txMkLst>
    <p188:pos x="2882793" y="694010"/>
    <p188:txBody>
      <a:bodyPr/>
      <a:lstStyle/>
      <a:p>
        <a:r>
          <a:rPr lang="en-US"/>
          <a:t>Suggestion : Method applied to synthetic hail</a:t>
        </a:r>
      </a:p>
    </p188:txBody>
  </p188:cm>
  <p188:cm id="{87AB934B-5AEA-427B-BBD0-F04E90E09929}" authorId="{11FEC4F5-D502-97FA-F7EE-36971955B4BF}" status="resolved" created="2025-11-13T17:33:12.77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16375828" sldId="358"/>
      <ac:spMk id="4" creationId="{34951F4C-695C-2D74-5D6C-278217A7D6A4}"/>
      <ac:txMk cp="123" len="5">
        <ac:context len="129" hash="2960658071"/>
      </ac:txMk>
    </ac:txMkLst>
    <p188:pos x="2490908" y="1062145"/>
    <p188:txBody>
      <a:bodyPr/>
      <a:lstStyle/>
      <a:p>
        <a:r>
          <a:rPr lang="en-US"/>
          <a:t>Suggestion: Compared with annotated hail during a real event 
</a:t>
        </a:r>
      </a:p>
    </p188:txBody>
  </p188:cm>
</p188:cmLst>
</file>

<file path=ppt/comments/modernComment_193_D6CBB0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C2DAB1-E98E-4054-B570-FC6B571B49A0}" authorId="{11FEC4F5-D502-97FA-F7EE-36971955B4BF}" created="2025-11-13T17:41:08.281">
    <pc:sldMkLst xmlns:pc="http://schemas.microsoft.com/office/powerpoint/2013/main/command">
      <pc:docMk/>
      <pc:sldMk cId="3603673247" sldId="403"/>
    </pc:sldMkLst>
    <p188:txBody>
      <a:bodyPr/>
      <a:lstStyle/>
      <a:p>
        <a:r>
          <a:rPr lang="en-US"/>
          <a:t>Some advice for the structure of the conclusion:
 Main findings: 2–3 short bullet points summarizing your core results.
Interpretation: one line linking results to the research question.
Implications 
 future work
then when you speak you can have some structure and give the key takeways : 
Our data show that ___
These findings suggest ___
This is useful for _______ 
Future work will focus on ___
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15:22:25.4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2323 24575,'15'-20'0,"7"-18"0,26-29 0,-7 5 0,11-23 0,6-9 0,-2 1 0,-8 14-1406,-8 10 0,-4 8 0,5-8 1406,0 4 0,6-11 0,5-4 0,-2 1 0,-4 7 0,-9 13 0,5-10 0,-5 11 0,5 2 0,0 1 0,-2-6 0,-1 0-307,4 1 1,-1-1 306,-6 0 0,-1 0 0,4 0 0,0 1 0,-5 8 0,-3 2-205,-5 3 0,-2 1 205,24-26-39,-6 0 39,-16 28 2870,2 7-2870,-26 30 1823,3 4-1823,-5 3 535,4 5-535,0 7 52,9 15-52,2 7 0,8 10 0,7 5 0,14 21 0,2 6 0,-11-19 0,4 4 0,5 5 0,2 1-1450,0 1 0,1 1 1450,8 9 0,-1-2 0,-10-14 0,-1 0-840,2 9 1,0 0 839,-2-14 0,-1 0 0,2 7 0,0 1 0,-2-5 0,2 1 0,10 12 0,0 1 0,-8-3 0,3 5 0,4-5 0,5 5 0,-2-1 0,-10-7 0,-2-1 0,2 2 0,-3-9 0,3 3 0,-1-1 0,-3-4 0,11 19 0,-2-2 0,-2-6 0,2 4 0,-5-5 0,-6-4 0,0-1 0,-2-7 0,3 1 0,-2 0 0,6 18 0,-2-3 0,0-10 0,1 0 0,0 4 0,3 5 0,1-1 0,4 7 0,-5-8 0,-7-4 0,0-3 0,0-4 0,3 3 0,-6-7 0,17 29 0,-2-16-12,-2-3 12,-23-29 0,-5-8 0,-15-18 2620,-3-4-2620,1 0 1955,0-5-1955,7-7 16,7-11-16,4 1 0,9-14 0,5-3 0,18-14-521,-17 9 1,3 0 520,35-18 0,-30 16 0,6-5-171,1 4 1,6-3-1,0-1 171,-1-2 0,1-1 0,1-2 0,10-7 0,2-2 0,-3 3-608,-13 11 1,-3 1 0,-4 2 607,9-10 0,-2 3 0,-1 6 0,-1 1 0,-7-2 0,2-2 0,26-15 0,-4 5 0,-10 1 458,-14 12 0,-10 12-458,-31 29 487,-3-1-487,0 6 1972,1 3-1972,-1 2 0,1 3 0,1-1 0,0 1 0,16 19 0,-8-9 0,16 26 0,-10-11 0,18 14 0,-12-4 0,26 9 0,-14 12 0,29 5 0,-38-29 0,0 0-1159,8 2 0,1 1 1159,-2 2 0,3 5-2006,9 11 1,6 7-1,-2-4 2006,1 6 0,1 0 0,-7-12 0,3 2 0,-5-5-521,-2-3 0,-4-4 521,-5-6 0,0 1 0,9 11 0,0 0 0,-4-6 0,0 1 0,5 18 0,0-1 0,-6-20 0,0 0 0,8 22 0,-1 0 0,-6-19 0,0-1 0,5 9 0,-2 1 0,-5-4 0,-2-1 0,4 2 0,0-2 0,-11-8 0,2 1 0,13 12 0,-1-2-78,8 13 78,-18-29 0,-2-3 1407,4 6-1407,-18-21 6158,5 6-6158,-10-14 1745,3 4-1745,-7-11 145,3 5-145,-4-9 0,0 2 0,-1 0 0,3 0 0,1 1 0,-1 1 0,0-4 0,-2 2 0,2 0 0,-2-2 0,4 4 0,-2-1 0,3-1 0,0 2 0,-3-4 0,2 2 0,-4-2 0,2-2 0,-4 1 0,1-3 0,-1 1 0,2-2 0,-1 0 0,1 0 0,2 0 0,0 0 0,8 0 0,1 0 0,5 0 0,-5 0 0,14 0 0,10-6 0,7-1 0,40-7 0,-25-5 0,-12 10 0,0 0 0,10-9 0,27-4 0,-16 7-403,-7-5 0,5 0 403,-13 6 0,1 0 0,11-3 0,0-1 0,-12-1 0,1-1 0,15 2 0,2-1 0,-11-6 0,0-1 0,23 3 0,-5 0 0,6-13 0,-32 20 0,-3 1 0,9-11 0,17 4 0,-30 5 0,-12 8 806,-23 5-806,-6 0 0,-2 3 0,2 3 0,2 9 0,15 20 0,11 8 0,13 16 0,19 19 0,-9-15 0,-15-12 0,3 3-639,-1-5 0,2 2 639,10 6 0,2 2 0,-1 2 0,1 0 0,-3-4 0,2 0-1191,5 15 1,0 0 1190,-8-12 0,0 0 0,8 7 0,-1 0 0,-14-11 0,-2-5-73,-4-14 1,-1 0 72,-9 7 0,-2-2 0,29 6 0,-28 1 0,9-10 1109,-25-18-1109,3 3 2518,-9-12-2518,-4-1 177,2-2-177,-2-3 0,-3 2 0,3-3 0,-1 1 0,19 3 0,-4-4 0,33 4 0,-4 1 0,30 3 0,3-2 0,-26-3 0,3-1-2208,15-2 0,3-2 2208,0 1 0,5 0 0,8 0 0,7 0 0,-4 0 0,6 1 0,0-2 0,-14-1 0,4-1 0,-2 0 0,-13 3 0,-1 0 0,-2-2-722,24-6 0,5 0 722,-22 4 0,6 1 0,1 1 0,-3-1 0,8 0 0,-3-1 0,3 0 0,-8 0 0,4-1 0,0 0 0,-3 1-1163,16 3 1,-2 1 0,-2-1 1162,-7-2 0,-2 0 0,5 0 0,-6 1 0,6-1 0,0 1 0,-4 0 0,13 1 0,-4 0 0,7 0 0,-20 0 0,5-1 0,2-1 0,-1 1 0,-5 1 0,2 1 0,-4 0 0,1 0 0,3 0 0,-2-1 0,5-1 0,1 0 0,-1 0 0,-4 0-922,0-1 0,-5 1 0,1-1 0,4-1 922,-3 1 0,4-1 0,2-1 0,-3 1 0,-3-1 0,1 0 0,-4 0 0,-1 0 0,6 0 175,1 0 1,4 1 0,3 0 0,-1 0 0,-4 0-176,10-1 0,-4-1 0,0 1 0,3 0 0,-12 0 0,1 1 0,1 0 0,0-1 0,-1 2-472,15-1 1,0 2 0,-1-1-1,1 0 472,-16 0 0,0-2 0,1 1 0,-1 0 0,0 1 0,-1 2 0,-1 1 0,0 0 0,0 0 0,0-1 0,1-2 0,-1-1 0,1-1 0,1 1 0,0 1-157,5 2 0,2 1 1,0 0-1,0 0 0,-3-1 157,11-1 0,-2 0 0,0-1 0,1 1 0,-12 0 0,0 0 0,2 1 0,-1-1 0,0 0 228,0 0 0,0 0 1,0-1-1,-1 1 0,-1-1-228,9-2 0,-3 0 0,2 0 0,7-1 0,-17 2 0,6 0 0,3-1 0,3 1 0,-1-1 0,-3 1 0,-6 0 0,7-1 0,-6 0 0,-1 1 0,2-1 0,5 0 0,-7 1 0,4 0 0,3-1 0,1 0 0,1 1 0,-1 0 0,-3 0 0,10 0 0,0 0 0,-1 1 0,0 0 0,-3-1 0,-1 1-323,4-2 0,-3 1 1,-1-1-1,1 1 1,4 1 322,-3 0 0,3 1 0,3 1 0,-2-1 0,-2 0 0,-5 0 0,-6-2 0,-4 0 0,-2 0 0,-1 0 0,2 1 0,4 2 0,0 1 0,0 0 0,0 0 0,-1-1 51,-3-2 0,-2-1 0,0 0 1,-1 0-1,1 0-51,17 1 0,0 1 0,-1 0 0,1-2 0,-16-1 0,0-1 0,0 0 0,0-1 0,-2 0 0,13 0 0,-2-1 0,-1-1 0,-1 1 57,-8 0 1,-1 0-1,0 0 1,2 0-58,10 0 0,3 1 0,-1-1 0,-4 1 0,6 0 0,-3 1 0,6 0 0,-20 1 0,6 1 0,2 0 0,-2 0 0,-5 0 0,22-3 0,-6 0 0,5 0-238,-7 2 0,4-1 0,1 1 0,-7 1 238,2-1 0,-4 2 0,-1 0 0,2-1 0,1 1 0,-3 0 354,-8 1 1,-1-1 0,-2 0-355,-3-1 0,0 1 0,-2-1 487,27-1 0,-2-1-487,-27 1 0,0-2 0,-6 3 1319,3 2 1,-5 2-1320,-9-4 0,-4 0 4652,19-1-4652,-19 2 0,-22-3 3091,-3 4-3091,-8 2 2717,0 0-2717,-3-2 156,-4 1 1,-6-1 0,1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FB805-9D84-4A15-9547-80D5B8A1386A}" type="datetimeFigureOut">
              <a:rPr lang="de-CH" smtClean="0"/>
              <a:t>02.12.2025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F77F0-F4A7-44C1-A609-585CF12B9EA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052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487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Configuration</a:t>
            </a:r>
            <a:r>
              <a:rPr lang="de-CH" dirty="0"/>
              <a:t> </a:t>
            </a:r>
            <a:r>
              <a:rPr lang="de-CH" dirty="0" err="1"/>
              <a:t>correspond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surface</a:t>
            </a:r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77F0-F4A7-44C1-A609-585CF12B9EAB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846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Precision: How many of the detections were hail?</a:t>
            </a:r>
          </a:p>
          <a:p>
            <a:r>
              <a:rPr lang="en-US" dirty="0"/>
              <a:t>Recall: How many of the hail objects were detected?</a:t>
            </a:r>
          </a:p>
          <a:p>
            <a:r>
              <a:rPr lang="en-US" dirty="0"/>
              <a:t>F1: Harmonic mean</a:t>
            </a:r>
            <a:endParaRPr lang="it-CH" dirty="0"/>
          </a:p>
          <a:p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77F0-F4A7-44C1-A609-585CF12B9EAB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748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77F0-F4A7-44C1-A609-585CF12B9EAB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941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Focus on EPS, multiple </a:t>
            </a:r>
            <a:r>
              <a:rPr lang="de-CH" dirty="0" err="1"/>
              <a:t>sizes</a:t>
            </a:r>
            <a:r>
              <a:rPr lang="de-CH" dirty="0"/>
              <a:t> </a:t>
            </a:r>
            <a:r>
              <a:rPr lang="de-CH" dirty="0" err="1"/>
              <a:t>available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/>
              <a:t>Comparison</a:t>
            </a:r>
            <a:r>
              <a:rPr lang="de-CH" dirty="0"/>
              <a:t> </a:t>
            </a:r>
            <a:r>
              <a:rPr lang="de-CH" dirty="0" err="1"/>
              <a:t>against</a:t>
            </a:r>
            <a:r>
              <a:rPr lang="de-CH" dirty="0"/>
              <a:t> 2 </a:t>
            </a:r>
            <a:r>
              <a:rPr lang="de-CH" dirty="0" err="1"/>
              <a:t>ground</a:t>
            </a:r>
            <a:r>
              <a:rPr lang="de-CH" dirty="0"/>
              <a:t> </a:t>
            </a:r>
            <a:r>
              <a:rPr lang="de-CH" dirty="0" err="1"/>
              <a:t>truths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77F0-F4A7-44C1-A609-585CF12B9EAB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190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77F0-F4A7-44C1-A609-585CF12B9EAB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738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 b="20458"/>
          <a:stretch/>
        </p:blipFill>
        <p:spPr>
          <a:xfrm>
            <a:off x="88349" y="2485179"/>
            <a:ext cx="12015303" cy="4316023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85308" y="4805749"/>
            <a:ext cx="9144000" cy="864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457189" indent="-457189">
              <a:buNone/>
              <a:defRPr kumimoji="0" lang="de-DE" sz="2933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Untertitel Arial, 22 Punkt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29401" y="2458564"/>
            <a:ext cx="10156800" cy="2184000"/>
          </a:xfrm>
          <a:prstGeom prst="rect">
            <a:avLst/>
          </a:prstGeom>
        </p:spPr>
        <p:txBody>
          <a:bodyPr/>
          <a:lstStyle>
            <a:lvl1pPr>
              <a:defRPr kumimoji="0" lang="de-DE" sz="6933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Präsentationstitel Arial, 52 Punkt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6096000" y="505073"/>
            <a:ext cx="4775200" cy="33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1067"/>
              <a:t>Eidgenössisches Departement des Innern EDI</a:t>
            </a:r>
            <a:br>
              <a:rPr lang="de-CH" sz="1067"/>
            </a:br>
            <a:r>
              <a:rPr lang="de-CH" sz="1067" b="1"/>
              <a:t>Bundesamt für Meteorologie und Klimatologie </a:t>
            </a:r>
            <a:r>
              <a:rPr lang="de-CH" sz="1067" b="1" err="1"/>
              <a:t>MeteoSchweiz</a:t>
            </a:r>
            <a:endParaRPr lang="de-CH" sz="1067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1214917" y="483439"/>
            <a:ext cx="2682611" cy="698500"/>
            <a:chOff x="911188" y="362579"/>
            <a:chExt cx="2011958" cy="523875"/>
          </a:xfrm>
        </p:grpSpPr>
        <p:pic>
          <p:nvPicPr>
            <p:cNvPr id="11" name="Picture 37" descr="Logo_CMYK_pos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418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8547"/>
            <a:ext cx="12216000" cy="6876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043218" y="2410885"/>
            <a:ext cx="8109244" cy="284516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Statement Arial normal 18. </a:t>
            </a:r>
            <a:r>
              <a:rPr lang="de-CH" err="1"/>
              <a:t>Feugiamet</a:t>
            </a:r>
            <a:r>
              <a:rPr lang="de-CH"/>
              <a:t> ad </a:t>
            </a:r>
            <a:r>
              <a:rPr lang="de-CH" err="1"/>
              <a:t>delisl</a:t>
            </a:r>
            <a:r>
              <a:rPr lang="de-CH"/>
              <a:t> in </a:t>
            </a:r>
            <a:r>
              <a:rPr lang="de-CH" err="1"/>
              <a:t>hent</a:t>
            </a:r>
            <a:r>
              <a:rPr lang="de-CH"/>
              <a:t> ad </a:t>
            </a:r>
            <a:r>
              <a:rPr lang="de-CH" err="1"/>
              <a:t>estion</a:t>
            </a:r>
            <a:r>
              <a:rPr lang="de-CH"/>
              <a:t> </a:t>
            </a:r>
            <a:r>
              <a:rPr lang="de-CH" err="1"/>
              <a:t>hent</a:t>
            </a:r>
            <a:r>
              <a:rPr lang="de-CH"/>
              <a:t> </a:t>
            </a:r>
            <a:r>
              <a:rPr lang="de-CH" err="1"/>
              <a:t>prat</a:t>
            </a:r>
            <a:r>
              <a:rPr lang="de-CH"/>
              <a:t> </a:t>
            </a:r>
            <a:r>
              <a:rPr lang="de-CH" err="1"/>
              <a:t>lortincilit</a:t>
            </a:r>
            <a:r>
              <a:rPr lang="de-CH"/>
              <a:t> </a:t>
            </a:r>
            <a:r>
              <a:rPr lang="de-CH" err="1"/>
              <a:t>utem</a:t>
            </a:r>
            <a:r>
              <a:rPr lang="de-CH"/>
              <a:t> </a:t>
            </a:r>
            <a:r>
              <a:rPr lang="de-CH" err="1"/>
              <a:t>doloreet</a:t>
            </a:r>
            <a:r>
              <a:rPr lang="de-CH"/>
              <a:t> </a:t>
            </a:r>
            <a:r>
              <a:rPr lang="de-CH" err="1"/>
              <a:t>alisis</a:t>
            </a:r>
            <a:r>
              <a:rPr lang="de-CH"/>
              <a:t> </a:t>
            </a:r>
            <a:r>
              <a:rPr lang="de-CH" err="1"/>
              <a:t>auguerc</a:t>
            </a:r>
            <a:r>
              <a:rPr lang="de-CH"/>
              <a:t> </a:t>
            </a:r>
            <a:r>
              <a:rPr lang="de-CH" err="1"/>
              <a:t>iliquatum</a:t>
            </a:r>
            <a:r>
              <a:rPr lang="de-CH"/>
              <a:t> </a:t>
            </a:r>
            <a:r>
              <a:rPr lang="de-CH" err="1"/>
              <a:t>euipsuscilis</a:t>
            </a:r>
            <a:r>
              <a:rPr lang="de-CH"/>
              <a:t> </a:t>
            </a:r>
            <a:r>
              <a:rPr lang="de-CH" err="1"/>
              <a:t>augue</a:t>
            </a:r>
            <a:r>
              <a:rPr lang="de-CH"/>
              <a:t> do </a:t>
            </a:r>
            <a:r>
              <a:rPr lang="de-CH" err="1"/>
              <a:t>consequipis</a:t>
            </a:r>
            <a:r>
              <a:rPr lang="de-CH"/>
              <a:t> </a:t>
            </a:r>
            <a:r>
              <a:rPr lang="de-CH" err="1"/>
              <a:t>nulputpat</a:t>
            </a:r>
            <a:r>
              <a:rPr lang="de-CH"/>
              <a:t> </a:t>
            </a:r>
            <a:r>
              <a:rPr lang="de-CH" err="1"/>
              <a:t>lum</a:t>
            </a:r>
            <a:r>
              <a:rPr lang="de-CH"/>
              <a:t> </a:t>
            </a:r>
            <a:r>
              <a:rPr lang="de-CH" err="1"/>
              <a:t>dolobore</a:t>
            </a:r>
            <a:r>
              <a:rPr lang="de-CH"/>
              <a:t> </a:t>
            </a:r>
            <a:r>
              <a:rPr lang="de-CH" err="1"/>
              <a:t>diodolorem</a:t>
            </a:r>
            <a:r>
              <a:rPr lang="de-CH"/>
              <a:t> </a:t>
            </a:r>
            <a:r>
              <a:rPr lang="de-CH" err="1"/>
              <a:t>nullam</a:t>
            </a:r>
            <a:r>
              <a:rPr lang="de-CH"/>
              <a:t>, </a:t>
            </a:r>
            <a:r>
              <a:rPr lang="de-CH" err="1"/>
              <a:t>susting</a:t>
            </a:r>
            <a:r>
              <a:rPr lang="de-CH"/>
              <a:t> </a:t>
            </a:r>
            <a:r>
              <a:rPr lang="de-CH" err="1"/>
              <a:t>eumsan</a:t>
            </a:r>
            <a:r>
              <a:rPr lang="de-CH"/>
              <a:t> </a:t>
            </a:r>
            <a:r>
              <a:rPr lang="de-CH" err="1"/>
              <a:t>veliquismod</a:t>
            </a:r>
            <a:r>
              <a:rPr lang="de-CH"/>
              <a:t> </a:t>
            </a:r>
            <a:r>
              <a:rPr lang="de-CH" err="1"/>
              <a:t>mincin</a:t>
            </a:r>
            <a:r>
              <a:rPr lang="de-CH"/>
              <a:t> </a:t>
            </a:r>
            <a:r>
              <a:rPr lang="de-CH" err="1"/>
              <a:t>ulluptat</a:t>
            </a:r>
            <a:r>
              <a:rPr lang="de-CH"/>
              <a:t>. </a:t>
            </a:r>
            <a:r>
              <a:rPr lang="de-CH" err="1"/>
              <a:t>Nulla</a:t>
            </a:r>
            <a:r>
              <a:rPr lang="de-CH"/>
              <a:t> </a:t>
            </a:r>
            <a:r>
              <a:rPr lang="de-CH" err="1"/>
              <a:t>commy</a:t>
            </a:r>
            <a:r>
              <a:rPr lang="de-CH"/>
              <a:t> </a:t>
            </a:r>
            <a:r>
              <a:rPr lang="de-CH" err="1"/>
              <a:t>niam</a:t>
            </a:r>
            <a:r>
              <a:rPr lang="de-CH"/>
              <a:t>, </a:t>
            </a:r>
            <a:r>
              <a:rPr lang="de-CH" err="1"/>
              <a:t>quismodit</a:t>
            </a:r>
            <a:r>
              <a:rPr lang="de-CH"/>
              <a:t> </a:t>
            </a:r>
            <a:r>
              <a:rPr lang="de-CH" err="1"/>
              <a:t>irilit</a:t>
            </a:r>
            <a:r>
              <a:rPr lang="de-CH"/>
              <a:t> </a:t>
            </a:r>
            <a:r>
              <a:rPr lang="de-CH" err="1"/>
              <a:t>incinim</a:t>
            </a:r>
            <a:r>
              <a:rPr lang="de-CH"/>
              <a:t> </a:t>
            </a:r>
            <a:r>
              <a:rPr lang="de-CH" err="1"/>
              <a:t>velisi</a:t>
            </a:r>
            <a:r>
              <a:rPr lang="de-CH"/>
              <a:t> </a:t>
            </a:r>
            <a:r>
              <a:rPr lang="de-CH" err="1"/>
              <a:t>exero</a:t>
            </a:r>
            <a:r>
              <a:rPr lang="de-CH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8487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73107" y="1859279"/>
            <a:ext cx="10037235" cy="4217747"/>
          </a:xfrm>
          <a:prstGeom prst="rect">
            <a:avLst/>
          </a:prstGeom>
        </p:spPr>
        <p:txBody>
          <a:bodyPr/>
          <a:lstStyle>
            <a:lvl1pPr marL="355591" marR="0" indent="-355591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33"/>
            </a:lvl1pPr>
            <a:lvl2pPr marL="952476" indent="-342891">
              <a:buClrTx/>
              <a:buFont typeface="Symbol" panose="05050102010706020507" pitchFamily="18" charset="2"/>
              <a:buChar char="-"/>
              <a:defRPr sz="2133" baseline="0">
                <a:solidFill>
                  <a:schemeClr val="tx1"/>
                </a:solidFill>
              </a:defRPr>
            </a:lvl2pPr>
            <a:lvl3pPr>
              <a:buClrTx/>
              <a:defRPr sz="2133">
                <a:solidFill>
                  <a:schemeClr val="tx1"/>
                </a:solidFill>
              </a:defRPr>
            </a:lvl3pPr>
          </a:lstStyle>
          <a:p>
            <a:pPr lvl="0"/>
            <a:r>
              <a:rPr lang="de-CH"/>
              <a:t>Grundschrift mit Aufzählung, Arial normal, 16 Punkt</a:t>
            </a:r>
          </a:p>
          <a:p>
            <a:pPr lvl="1"/>
            <a:r>
              <a:rPr lang="de-CH"/>
              <a:t>Ebene zwei, 16 Punkt</a:t>
            </a:r>
          </a:p>
          <a:p>
            <a:pPr lvl="2"/>
            <a:endParaRPr lang="de-CH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581573" y="247614"/>
            <a:ext cx="10021344" cy="944109"/>
          </a:xfrm>
          <a:prstGeom prst="rect">
            <a:avLst/>
          </a:prstGeom>
        </p:spPr>
        <p:txBody>
          <a:bodyPr/>
          <a:lstStyle>
            <a:lvl1pPr>
              <a:defRPr sz="4267" b="0"/>
            </a:lvl1pPr>
          </a:lstStyle>
          <a:p>
            <a:r>
              <a:rPr lang="de-DE"/>
              <a:t>Titel, Arial, normal, 32 Punkt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3" y="499276"/>
            <a:ext cx="389467" cy="44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 bwMode="auto">
          <a:xfrm>
            <a:off x="1649764" y="6209409"/>
            <a:ext cx="1698803" cy="3484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1498723" y="6168653"/>
            <a:ext cx="1687156" cy="1197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2" name="Bild 6">
            <a:extLst>
              <a:ext uri="{FF2B5EF4-FFF2-40B4-BE49-F238E27FC236}">
                <a16:creationId xmlns:a16="http://schemas.microsoft.com/office/drawing/2014/main" id="{FC306014-3D63-4884-B801-81C52F4D4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/>
          <a:stretch/>
        </p:blipFill>
        <p:spPr>
          <a:xfrm>
            <a:off x="100221" y="5424631"/>
            <a:ext cx="12050471" cy="1364661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17BEFEB0-3C9D-4C3E-A1B9-2C6F37BD727B}"/>
              </a:ext>
            </a:extLst>
          </p:cNvPr>
          <p:cNvSpPr/>
          <p:nvPr userDrawn="1"/>
        </p:nvSpPr>
        <p:spPr bwMode="auto">
          <a:xfrm>
            <a:off x="1524093" y="6151606"/>
            <a:ext cx="1760651" cy="3718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2">
            <a:extLst>
              <a:ext uri="{FF2B5EF4-FFF2-40B4-BE49-F238E27FC236}">
                <a16:creationId xmlns:a16="http://schemas.microsoft.com/office/drawing/2014/main" id="{325DA8AE-E423-4DDB-933D-84164FF0A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899" y="6173587"/>
            <a:ext cx="1389280" cy="2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6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1649764" y="6209409"/>
            <a:ext cx="1698803" cy="3484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1498723" y="6168653"/>
            <a:ext cx="1687156" cy="1197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10212189" y="6482111"/>
            <a:ext cx="1433383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de-CH" sz="1067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120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1075600" y="1179680"/>
            <a:ext cx="4432624" cy="2841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sz="4267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de-CH" sz="4267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de-CH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de-CH" sz="3733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CH" sz="2400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</a:t>
            </a:r>
            <a:endParaRPr lang="en-US" sz="2400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Grafik 11" descr="cid:image003.png@01D6CCB4.C6FA4B8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301032"/>
            <a:ext cx="480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3" y="499276"/>
            <a:ext cx="389467" cy="44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912000" y="1200000"/>
            <a:ext cx="7812195" cy="482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CH" sz="4267" b="1" smtClean="0">
                <a:solidFill>
                  <a:schemeClr val="tx1"/>
                </a:solidFill>
                <a:effectLst/>
                <a:latin typeface="+mj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 sz="3733"/>
            </a:lvl3pPr>
          </a:lstStyle>
          <a:p>
            <a:pPr lvl="0"/>
            <a:r>
              <a:rPr lang="de-CH"/>
              <a:t>Titel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8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720304" y="4002147"/>
            <a:ext cx="3045353" cy="1436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867" b="1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867">
              <a:solidFill>
                <a:srgbClr val="000000"/>
              </a:solidFill>
              <a:latin typeface="Arial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867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867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867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867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867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5352504" y="4002147"/>
            <a:ext cx="2673896" cy="1436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867" b="1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867">
              <a:solidFill>
                <a:srgbClr val="000000"/>
              </a:solidFill>
              <a:latin typeface="Arial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867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867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867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867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867">
              <a:solidFill>
                <a:srgbClr val="000000"/>
              </a:solidFill>
              <a:latin typeface="Arial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867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8646037" y="4002147"/>
            <a:ext cx="2803907" cy="1436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867" b="1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867">
              <a:solidFill>
                <a:srgbClr val="000000"/>
              </a:solidFill>
              <a:latin typeface="Arial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867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867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867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867">
              <a:solidFill>
                <a:srgbClr val="000000"/>
              </a:solidFill>
              <a:latin typeface="Arial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867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867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867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867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703688" y="1623014"/>
            <a:ext cx="4588387" cy="164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133" b="1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2133" b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133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133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133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1774803" y="6077026"/>
            <a:ext cx="1687156" cy="1197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214917" y="483439"/>
            <a:ext cx="2682611" cy="698500"/>
            <a:chOff x="911188" y="362579"/>
            <a:chExt cx="2011958" cy="523875"/>
          </a:xfrm>
        </p:grpSpPr>
        <p:pic>
          <p:nvPicPr>
            <p:cNvPr id="17" name="Picture 37" descr="Logo_CMYK_pos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Bild 6">
            <a:extLst>
              <a:ext uri="{FF2B5EF4-FFF2-40B4-BE49-F238E27FC236}">
                <a16:creationId xmlns:a16="http://schemas.microsoft.com/office/drawing/2014/main" id="{D88F821A-4C72-4DC3-A539-933B97FCA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/>
          <a:stretch/>
        </p:blipFill>
        <p:spPr>
          <a:xfrm>
            <a:off x="100221" y="5424631"/>
            <a:ext cx="12050471" cy="1364661"/>
          </a:xfrm>
          <a:prstGeom prst="rect">
            <a:avLst/>
          </a:prstGeom>
        </p:spPr>
      </p:pic>
      <p:pic>
        <p:nvPicPr>
          <p:cNvPr id="11" name="Bild 2">
            <a:extLst>
              <a:ext uri="{FF2B5EF4-FFF2-40B4-BE49-F238E27FC236}">
                <a16:creationId xmlns:a16="http://schemas.microsoft.com/office/drawing/2014/main" id="{833F3F9C-17BB-4693-B6E7-4612CC2E7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899" y="6173587"/>
            <a:ext cx="1389280" cy="2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3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4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13716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46CD834-8C82-4281-B815-002F21AE8C08}"/>
              </a:ext>
            </a:extLst>
          </p:cNvPr>
          <p:cNvSpPr/>
          <p:nvPr userDrawn="1"/>
        </p:nvSpPr>
        <p:spPr bwMode="auto">
          <a:xfrm>
            <a:off x="7595164" y="6200754"/>
            <a:ext cx="3470769" cy="3683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60960" rIns="4800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noProof="0" dirty="0">
                <a:latin typeface="Roboto Light"/>
                <a:cs typeface="Roboto Light"/>
              </a:rPr>
              <a:t>17.11.2025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42F6F8E-9892-4212-9ED5-321537418980}"/>
              </a:ext>
            </a:extLst>
          </p:cNvPr>
          <p:cNvSpPr/>
          <p:nvPr userDrawn="1"/>
        </p:nvSpPr>
        <p:spPr>
          <a:xfrm>
            <a:off x="10212189" y="6200754"/>
            <a:ext cx="14333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12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2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676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8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800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800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800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800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800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3_D6CBB09F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amuel.monhart@meteoswiss.ch" TargetMode="External"/><Relationship Id="rId2" Type="http://schemas.openxmlformats.org/officeDocument/2006/relationships/hyperlink" Target="mailto:jannis.portmann@meteoswiss.ch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12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0.png"/><Relationship Id="rId10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6_CBA1C2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18">
            <a:extLst>
              <a:ext uri="{FF2B5EF4-FFF2-40B4-BE49-F238E27FC236}">
                <a16:creationId xmlns:a16="http://schemas.microsoft.com/office/drawing/2014/main" id="{176C303B-D464-4826-AA94-30771EB83B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7167"/>
            <a:ext cx="12192000" cy="59730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BDDA7E-7DF0-41D5-3187-6185908B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5" y="1548829"/>
            <a:ext cx="8382000" cy="2184000"/>
          </a:xfrm>
        </p:spPr>
        <p:txBody>
          <a:bodyPr lIns="121920" tIns="60960" rIns="121920" bIns="60960" anchor="t"/>
          <a:lstStyle/>
          <a:p>
            <a:r>
              <a:rPr lang="en-US" sz="3733" b="1" dirty="0">
                <a:solidFill>
                  <a:schemeClr val="bg1"/>
                </a:solidFill>
                <a:latin typeface="Calibri" panose="020F0502020204030204" pitchFamily="34" charset="0"/>
              </a:rPr>
              <a:t>Performance assessment of drone-based photogrammetry coupled with machine-learning for the estimation of hail size distributions on the ground</a:t>
            </a:r>
            <a:br>
              <a:rPr lang="en-US" sz="3733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3733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51A87E7-3B64-D786-7DD8-6B4990CF27AD}"/>
              </a:ext>
            </a:extLst>
          </p:cNvPr>
          <p:cNvSpPr txBox="1">
            <a:spLocks/>
          </p:cNvSpPr>
          <p:nvPr/>
        </p:nvSpPr>
        <p:spPr>
          <a:xfrm>
            <a:off x="195334" y="4255698"/>
            <a:ext cx="8504050" cy="864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000" tIns="62400" rIns="120000" bIns="624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-457189" defTabSz="1219170"/>
            <a:r>
              <a:rPr lang="en-US" sz="2400" dirty="0">
                <a:solidFill>
                  <a:schemeClr val="bg1"/>
                </a:solidFill>
                <a:cs typeface="Arial"/>
              </a:rPr>
              <a:t>Jannis Portmann, Martin Lainer, Killian P. Brennan, Marilou Jourdain de Thieulloy, Matteo Guidicelli, Samuel Monhart</a:t>
            </a:r>
          </a:p>
        </p:txBody>
      </p:sp>
    </p:spTree>
    <p:extLst>
      <p:ext uri="{BB962C8B-B14F-4D97-AF65-F5344CB8AC3E}">
        <p14:creationId xmlns:p14="http://schemas.microsoft.com/office/powerpoint/2010/main" val="53881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C0F13B-8A9F-42A4-9801-CFB55F645D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771" y="1573139"/>
            <a:ext cx="3998423" cy="4217747"/>
          </a:xfrm>
        </p:spPr>
        <p:txBody>
          <a:bodyPr/>
          <a:lstStyle/>
          <a:p>
            <a:r>
              <a:rPr lang="de-CH" dirty="0"/>
              <a:t>June 28 2022 in Locarno, </a:t>
            </a:r>
            <a:r>
              <a:rPr lang="de-CH" dirty="0" err="1"/>
              <a:t>Switzerland</a:t>
            </a:r>
            <a:endParaRPr lang="de-CH" dirty="0"/>
          </a:p>
          <a:p>
            <a:r>
              <a:rPr lang="de-CH" dirty="0"/>
              <a:t>20min </a:t>
            </a:r>
            <a:r>
              <a:rPr lang="de-CH" dirty="0" err="1"/>
              <a:t>until</a:t>
            </a:r>
            <a:r>
              <a:rPr lang="de-CH" dirty="0"/>
              <a:t> </a:t>
            </a:r>
            <a:r>
              <a:rPr lang="de-CH" dirty="0" err="1"/>
              <a:t>flight</a:t>
            </a:r>
            <a:endParaRPr lang="de-CH" dirty="0"/>
          </a:p>
          <a:p>
            <a:r>
              <a:rPr lang="de-CH" dirty="0"/>
              <a:t>194.6m² </a:t>
            </a:r>
            <a:r>
              <a:rPr lang="de-CH" dirty="0" err="1"/>
              <a:t>of</a:t>
            </a:r>
            <a:r>
              <a:rPr lang="de-CH" dirty="0"/>
              <a:t> 220.2m² </a:t>
            </a:r>
            <a:r>
              <a:rPr lang="de-CH" dirty="0" err="1"/>
              <a:t>used</a:t>
            </a:r>
            <a:endParaRPr lang="de-CH" dirty="0"/>
          </a:p>
          <a:p>
            <a:r>
              <a:rPr lang="de-CH" dirty="0"/>
              <a:t>Crowd-reports 20-30mm</a:t>
            </a:r>
          </a:p>
          <a:p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ground-truth</a:t>
            </a:r>
            <a:endParaRPr lang="de-CH" dirty="0"/>
          </a:p>
          <a:p>
            <a:r>
              <a:rPr lang="de-CH" dirty="0"/>
              <a:t>Annotation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random</a:t>
            </a:r>
            <a:r>
              <a:rPr lang="de-CH" dirty="0"/>
              <a:t> </a:t>
            </a:r>
            <a:r>
              <a:rPr lang="de-CH" dirty="0" err="1"/>
              <a:t>tiles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same 3 </a:t>
            </a:r>
            <a:r>
              <a:rPr lang="de-CH" dirty="0" err="1"/>
              <a:t>experts</a:t>
            </a:r>
            <a:r>
              <a:rPr lang="de-CH" dirty="0"/>
              <a:t> (</a:t>
            </a:r>
            <a:r>
              <a:rPr lang="de-CH" dirty="0" err="1"/>
              <a:t>train</a:t>
            </a:r>
            <a:r>
              <a:rPr lang="de-CH" dirty="0"/>
              <a:t>/</a:t>
            </a:r>
            <a:r>
              <a:rPr lang="de-CH" dirty="0" err="1"/>
              <a:t>val</a:t>
            </a:r>
            <a:r>
              <a:rPr lang="de-CH" dirty="0"/>
              <a:t>: 30, </a:t>
            </a:r>
            <a:r>
              <a:rPr lang="de-CH" dirty="0" err="1"/>
              <a:t>test</a:t>
            </a:r>
            <a:r>
              <a:rPr lang="de-CH" dirty="0"/>
              <a:t>: 10)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A53E302-9621-4E57-AF70-B125529A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Real </a:t>
            </a:r>
            <a:r>
              <a:rPr lang="de-CH" dirty="0" err="1"/>
              <a:t>event</a:t>
            </a:r>
            <a:r>
              <a:rPr lang="de-CH" dirty="0"/>
              <a:t> 2022</a:t>
            </a:r>
            <a:endParaRPr lang="it-CH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BE511BC-FE66-4139-8E87-AF98178F7810}"/>
              </a:ext>
            </a:extLst>
          </p:cNvPr>
          <p:cNvGrpSpPr/>
          <p:nvPr/>
        </p:nvGrpSpPr>
        <p:grpSpPr>
          <a:xfrm>
            <a:off x="4771795" y="661268"/>
            <a:ext cx="7269745" cy="5129618"/>
            <a:chOff x="4839361" y="179293"/>
            <a:chExt cx="7269745" cy="512961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E66E566-3A1A-41D9-BE04-81B192CCD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9361" y="598516"/>
              <a:ext cx="7269745" cy="3990161"/>
            </a:xfrm>
            <a:prstGeom prst="rect">
              <a:avLst/>
            </a:prstGeom>
          </p:spPr>
        </p:pic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13BA8B61-22D4-4D69-8802-44121925F836}"/>
                </a:ext>
              </a:extLst>
            </p:cNvPr>
            <p:cNvCxnSpPr/>
            <p:nvPr/>
          </p:nvCxnSpPr>
          <p:spPr bwMode="auto">
            <a:xfrm flipH="1" flipV="1">
              <a:off x="5320147" y="3516285"/>
              <a:ext cx="1914814" cy="13549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3AB7DC5B-5B20-46AE-A85E-ACA48EFCA48F}"/>
                </a:ext>
              </a:extLst>
            </p:cNvPr>
            <p:cNvCxnSpPr/>
            <p:nvPr/>
          </p:nvCxnSpPr>
          <p:spPr bwMode="auto">
            <a:xfrm flipV="1">
              <a:off x="7701742" y="4330932"/>
              <a:ext cx="694113" cy="5371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024098A7-64A4-4B92-BEDA-A094AC48B411}"/>
                </a:ext>
              </a:extLst>
            </p:cNvPr>
            <p:cNvCxnSpPr/>
            <p:nvPr/>
          </p:nvCxnSpPr>
          <p:spPr bwMode="auto">
            <a:xfrm flipV="1">
              <a:off x="7830589" y="3341716"/>
              <a:ext cx="4139738" cy="15263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39C9DB9-5050-419E-84F7-6AAC130FAC5E}"/>
                </a:ext>
              </a:extLst>
            </p:cNvPr>
            <p:cNvSpPr txBox="1"/>
            <p:nvPr/>
          </p:nvSpPr>
          <p:spPr>
            <a:xfrm>
              <a:off x="6252295" y="4939579"/>
              <a:ext cx="2441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err="1"/>
                <a:t>Mask</a:t>
              </a:r>
              <a:r>
                <a:rPr lang="de-CH" dirty="0"/>
                <a:t> </a:t>
              </a:r>
              <a:r>
                <a:rPr lang="de-CH" dirty="0" err="1"/>
                <a:t>unwanted</a:t>
              </a:r>
              <a:r>
                <a:rPr lang="de-CH" dirty="0"/>
                <a:t> </a:t>
              </a:r>
              <a:r>
                <a:rPr lang="de-CH" dirty="0" err="1"/>
                <a:t>areas</a:t>
              </a:r>
              <a:endParaRPr lang="it-CH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661F5BF-35F2-420A-849E-6CF072A2F577}"/>
                </a:ext>
              </a:extLst>
            </p:cNvPr>
            <p:cNvSpPr txBox="1"/>
            <p:nvPr/>
          </p:nvSpPr>
          <p:spPr>
            <a:xfrm>
              <a:off x="7160558" y="179293"/>
              <a:ext cx="2044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Challenges </a:t>
              </a:r>
              <a:r>
                <a:rPr lang="de-CH" dirty="0" err="1"/>
                <a:t>during</a:t>
              </a:r>
              <a:endParaRPr lang="de-CH" dirty="0"/>
            </a:p>
            <a:p>
              <a:pPr algn="ctr"/>
              <a:r>
                <a:rPr lang="de-CH" dirty="0" err="1"/>
                <a:t>annotation</a:t>
              </a:r>
              <a:endParaRPr lang="it-CH" dirty="0"/>
            </a:p>
          </p:txBody>
        </p: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BBA39445-9939-4B6D-9F72-956086A314B0}"/>
                </a:ext>
              </a:extLst>
            </p:cNvPr>
            <p:cNvCxnSpPr/>
            <p:nvPr/>
          </p:nvCxnSpPr>
          <p:spPr bwMode="auto">
            <a:xfrm flipV="1">
              <a:off x="7597833" y="2344189"/>
              <a:ext cx="2385752" cy="25270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8C500025-D1C9-4299-9F83-7161CE825E0D}"/>
                </a:ext>
              </a:extLst>
            </p:cNvPr>
            <p:cNvCxnSpPr/>
            <p:nvPr/>
          </p:nvCxnSpPr>
          <p:spPr bwMode="auto">
            <a:xfrm flipV="1">
              <a:off x="7489767" y="1604356"/>
              <a:ext cx="2244437" cy="32637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15B65CB4-C169-466B-9795-9D1209639F7B}"/>
                </a:ext>
              </a:extLst>
            </p:cNvPr>
            <p:cNvCxnSpPr/>
            <p:nvPr/>
          </p:nvCxnSpPr>
          <p:spPr bwMode="auto">
            <a:xfrm flipV="1">
              <a:off x="7319357" y="1795550"/>
              <a:ext cx="694112" cy="30725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9B6D6869-0B3E-4B18-9808-DAB3C2F2FA37}"/>
                </a:ext>
              </a:extLst>
            </p:cNvPr>
            <p:cNvCxnSpPr/>
            <p:nvPr/>
          </p:nvCxnSpPr>
          <p:spPr bwMode="auto">
            <a:xfrm flipV="1">
              <a:off x="7404562" y="2713623"/>
              <a:ext cx="690766" cy="21544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5661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A551418-9249-48C6-B6F7-FCF541C91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8727" y="1320126"/>
            <a:ext cx="3548775" cy="4217747"/>
          </a:xfrm>
        </p:spPr>
        <p:txBody>
          <a:bodyPr/>
          <a:lstStyle/>
          <a:p>
            <a:r>
              <a:rPr lang="de-CH" dirty="0" err="1"/>
              <a:t>Lowered</a:t>
            </a:r>
            <a:r>
              <a:rPr lang="de-CH" dirty="0"/>
              <a:t> </a:t>
            </a:r>
            <a:r>
              <a:rPr lang="de-CH" dirty="0" err="1"/>
              <a:t>scores</a:t>
            </a:r>
            <a:r>
              <a:rPr lang="de-CH" dirty="0"/>
              <a:t> </a:t>
            </a:r>
            <a:r>
              <a:rPr lang="de-CH" dirty="0" err="1"/>
              <a:t>compared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experiments</a:t>
            </a:r>
            <a:endParaRPr lang="de-CH" dirty="0"/>
          </a:p>
          <a:p>
            <a:r>
              <a:rPr lang="de-CH" dirty="0"/>
              <a:t>Still </a:t>
            </a:r>
            <a:r>
              <a:rPr lang="de-CH" dirty="0" err="1"/>
              <a:t>around</a:t>
            </a:r>
            <a:r>
              <a:rPr lang="de-CH" dirty="0"/>
              <a:t> 81%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hailstones</a:t>
            </a:r>
            <a:r>
              <a:rPr lang="de-CH" dirty="0"/>
              <a:t> </a:t>
            </a:r>
            <a:r>
              <a:rPr lang="de-CH" dirty="0" err="1"/>
              <a:t>correctly</a:t>
            </a:r>
            <a:r>
              <a:rPr lang="de-CH" dirty="0"/>
              <a:t> </a:t>
            </a:r>
            <a:r>
              <a:rPr lang="de-CH" dirty="0" err="1"/>
              <a:t>identified</a:t>
            </a:r>
            <a:endParaRPr lang="de-CH" dirty="0"/>
          </a:p>
          <a:p>
            <a:r>
              <a:rPr lang="de-CH" dirty="0" err="1"/>
              <a:t>Comparable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Lainer et al. (2024)</a:t>
            </a:r>
          </a:p>
          <a:p>
            <a:r>
              <a:rPr lang="de-CH" dirty="0" err="1"/>
              <a:t>Similar</a:t>
            </a:r>
            <a:r>
              <a:rPr lang="de-CH" dirty="0"/>
              <a:t> ∆d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annotations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in </a:t>
            </a:r>
            <a:r>
              <a:rPr lang="de-CH" dirty="0" err="1"/>
              <a:t>experiments</a:t>
            </a:r>
            <a:endParaRPr lang="de-CH" dirty="0"/>
          </a:p>
          <a:p>
            <a:endParaRPr lang="it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3AC4D6-7568-421A-AAAF-1600325B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Real </a:t>
            </a:r>
            <a:r>
              <a:rPr lang="de-CH" dirty="0" err="1"/>
              <a:t>event</a:t>
            </a:r>
            <a:r>
              <a:rPr lang="de-CH" dirty="0"/>
              <a:t> – </a:t>
            </a:r>
            <a:r>
              <a:rPr lang="de-CH" dirty="0" err="1"/>
              <a:t>Results</a:t>
            </a:r>
            <a:endParaRPr lang="it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CF3D5F-4E04-4733-A20B-CC263D417F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7424" y="1320126"/>
            <a:ext cx="1524489" cy="4818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34C0AF-2D55-D1CF-BA67-B778C54E47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274" y="952456"/>
            <a:ext cx="4865453" cy="5818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E083CD-D709-E82E-AFCD-4BC0FEE3FFD1}"/>
              </a:ext>
            </a:extLst>
          </p:cNvPr>
          <p:cNvSpPr txBox="1"/>
          <p:nvPr/>
        </p:nvSpPr>
        <p:spPr>
          <a:xfrm>
            <a:off x="1819221" y="100705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Detection</a:t>
            </a:r>
            <a:endParaRPr lang="it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78273-C5B2-DAF1-203E-44D483DC1165}"/>
              </a:ext>
            </a:extLst>
          </p:cNvPr>
          <p:cNvSpPr txBox="1"/>
          <p:nvPr/>
        </p:nvSpPr>
        <p:spPr>
          <a:xfrm>
            <a:off x="4617316" y="92800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HSD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70411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D80951-35F6-47A4-9D0C-1B3F98CA33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292" y="1033741"/>
            <a:ext cx="10037235" cy="197139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 findings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Large survey area allows for representative HSD estimation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detection of hailstones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bias under suitable conditions</a:t>
            </a:r>
          </a:p>
          <a:p>
            <a:pPr marL="59688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Suitable for radar verification purposes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277FEA-AAAB-4DF3-BBD6-FBF178D5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outlook</a:t>
            </a:r>
            <a:endParaRPr lang="de-CH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F7B9460-01D5-A1F1-31E8-F32160688A99}"/>
              </a:ext>
            </a:extLst>
          </p:cNvPr>
          <p:cNvSpPr/>
          <p:nvPr/>
        </p:nvSpPr>
        <p:spPr bwMode="auto">
          <a:xfrm>
            <a:off x="1581573" y="2632393"/>
            <a:ext cx="445347" cy="22352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5AECF-484D-F431-6C46-A650B1097930}"/>
              </a:ext>
            </a:extLst>
          </p:cNvPr>
          <p:cNvSpPr txBox="1"/>
          <p:nvPr/>
        </p:nvSpPr>
        <p:spPr>
          <a:xfrm>
            <a:off x="1498292" y="342900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capture more events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lighting solution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available data</a:t>
            </a:r>
          </a:p>
        </p:txBody>
      </p:sp>
    </p:spTree>
    <p:extLst>
      <p:ext uri="{BB962C8B-B14F-4D97-AF65-F5344CB8AC3E}">
        <p14:creationId xmlns:p14="http://schemas.microsoft.com/office/powerpoint/2010/main" val="360367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C065FA-96C8-4BC4-9A73-9C56587819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5413" y="1367569"/>
            <a:ext cx="10037235" cy="4217747"/>
          </a:xfrm>
        </p:spPr>
        <p:txBody>
          <a:bodyPr/>
          <a:lstStyle/>
          <a:p>
            <a:r>
              <a:rPr lang="it-CH" sz="1600" dirty="0"/>
              <a:t>Ferrone, A., Kopp, J., Lainer, M., Gabella, M., Germann, U., &amp; Berne, A. (2024). Double-moment </a:t>
            </a:r>
            <a:r>
              <a:rPr lang="it-CH" sz="1600" dirty="0" err="1"/>
              <a:t>normalization</a:t>
            </a:r>
            <a:r>
              <a:rPr lang="it-CH" sz="1600" dirty="0"/>
              <a:t> of </a:t>
            </a:r>
            <a:r>
              <a:rPr lang="it-CH" sz="1600" dirty="0" err="1"/>
              <a:t>hail</a:t>
            </a:r>
            <a:r>
              <a:rPr lang="it-CH" sz="1600" dirty="0"/>
              <a:t> size </a:t>
            </a:r>
            <a:r>
              <a:rPr lang="it-CH" sz="1600" dirty="0" err="1"/>
              <a:t>number</a:t>
            </a:r>
            <a:r>
              <a:rPr lang="it-CH" sz="1600" dirty="0"/>
              <a:t> </a:t>
            </a:r>
            <a:r>
              <a:rPr lang="it-CH" sz="1600" dirty="0" err="1"/>
              <a:t>distributions</a:t>
            </a:r>
            <a:r>
              <a:rPr lang="it-CH" sz="1600" dirty="0"/>
              <a:t> over </a:t>
            </a:r>
            <a:r>
              <a:rPr lang="it-CH" sz="1600" dirty="0" err="1"/>
              <a:t>Switzerland</a:t>
            </a:r>
            <a:r>
              <a:rPr lang="it-CH" sz="1600" dirty="0"/>
              <a:t>. </a:t>
            </a:r>
            <a:r>
              <a:rPr lang="it-CH" sz="1600" i="1" dirty="0" err="1"/>
              <a:t>Atmospheric</a:t>
            </a:r>
            <a:r>
              <a:rPr lang="it-CH" sz="1600" i="1" dirty="0"/>
              <a:t> </a:t>
            </a:r>
            <a:r>
              <a:rPr lang="it-CH" sz="1600" i="1" dirty="0" err="1"/>
              <a:t>Measurement</a:t>
            </a:r>
            <a:r>
              <a:rPr lang="it-CH" sz="1600" i="1" dirty="0"/>
              <a:t> Techniques</a:t>
            </a:r>
            <a:r>
              <a:rPr lang="it-CH" sz="1600" dirty="0"/>
              <a:t>, </a:t>
            </a:r>
            <a:r>
              <a:rPr lang="it-CH" sz="1600" i="1" dirty="0"/>
              <a:t>17</a:t>
            </a:r>
            <a:r>
              <a:rPr lang="it-CH" sz="1600" dirty="0"/>
              <a:t>(24), 7143–7168. https://doi.org/10.5194/amt-17-7143-2024</a:t>
            </a:r>
          </a:p>
          <a:p>
            <a:r>
              <a:rPr lang="it-CH" sz="1600" dirty="0"/>
              <a:t>Guidicelli, M., Ferrone, A., </a:t>
            </a:r>
            <a:r>
              <a:rPr lang="it-CH" sz="1600" dirty="0" err="1"/>
              <a:t>Ghiggi</a:t>
            </a:r>
            <a:r>
              <a:rPr lang="it-CH" sz="1600" dirty="0"/>
              <a:t>, G., Gabella, M., Germann, U., Berne, A. (in </a:t>
            </a:r>
            <a:r>
              <a:rPr lang="it-CH" sz="1600" dirty="0" err="1"/>
              <a:t>prep</a:t>
            </a:r>
            <a:r>
              <a:rPr lang="it-CH" sz="1600" dirty="0"/>
              <a:t>). </a:t>
            </a:r>
            <a:r>
              <a:rPr lang="en-US" sz="1600" dirty="0"/>
              <a:t>Retrieval of the hail size number distribution from polarimetric radar data using the double-moment normalization.</a:t>
            </a:r>
            <a:endParaRPr lang="it-CH" sz="1600" dirty="0"/>
          </a:p>
          <a:p>
            <a:r>
              <a:rPr lang="it-CH" sz="1600" dirty="0"/>
              <a:t>Lainer, M., Brennan, K. P., Hering, A., Kopp, J., Monhart, S., Wolfensberger, D., &amp; Germann, U. (2024). Drone-</a:t>
            </a:r>
            <a:r>
              <a:rPr lang="it-CH" sz="1600" dirty="0" err="1"/>
              <a:t>based</a:t>
            </a:r>
            <a:r>
              <a:rPr lang="it-CH" sz="1600" dirty="0"/>
              <a:t> </a:t>
            </a:r>
            <a:r>
              <a:rPr lang="it-CH" sz="1600" dirty="0" err="1"/>
              <a:t>photogrammetry</a:t>
            </a:r>
            <a:r>
              <a:rPr lang="it-CH" sz="1600" dirty="0"/>
              <a:t> </a:t>
            </a:r>
            <a:r>
              <a:rPr lang="it-CH" sz="1600" dirty="0" err="1"/>
              <a:t>combined</a:t>
            </a:r>
            <a:r>
              <a:rPr lang="it-CH" sz="1600" dirty="0"/>
              <a:t> with deep learning to estimate </a:t>
            </a:r>
            <a:r>
              <a:rPr lang="it-CH" sz="1600" dirty="0" err="1"/>
              <a:t>hail</a:t>
            </a:r>
            <a:r>
              <a:rPr lang="it-CH" sz="1600" dirty="0"/>
              <a:t> size </a:t>
            </a:r>
            <a:r>
              <a:rPr lang="it-CH" sz="1600" dirty="0" err="1"/>
              <a:t>distributions</a:t>
            </a:r>
            <a:r>
              <a:rPr lang="it-CH" sz="1600" dirty="0"/>
              <a:t> and melting of </a:t>
            </a:r>
            <a:r>
              <a:rPr lang="it-CH" sz="1600" dirty="0" err="1"/>
              <a:t>hail</a:t>
            </a:r>
            <a:r>
              <a:rPr lang="it-CH" sz="1600" dirty="0"/>
              <a:t> on the ground. </a:t>
            </a:r>
            <a:r>
              <a:rPr lang="it-CH" sz="1600" i="1" dirty="0" err="1"/>
              <a:t>Atmospheric</a:t>
            </a:r>
            <a:r>
              <a:rPr lang="it-CH" sz="1600" i="1" dirty="0"/>
              <a:t> </a:t>
            </a:r>
            <a:r>
              <a:rPr lang="it-CH" sz="1600" i="1" dirty="0" err="1"/>
              <a:t>Measurement</a:t>
            </a:r>
            <a:r>
              <a:rPr lang="it-CH" sz="1600" i="1" dirty="0"/>
              <a:t> Techniques</a:t>
            </a:r>
            <a:r>
              <a:rPr lang="it-CH" sz="1600" dirty="0"/>
              <a:t>, </a:t>
            </a:r>
            <a:r>
              <a:rPr lang="it-CH" sz="1600" i="1" dirty="0"/>
              <a:t>17</a:t>
            </a:r>
            <a:r>
              <a:rPr lang="it-CH" sz="1600" dirty="0"/>
              <a:t>(8), 2539–2557. https://doi.org/10.5194/amt-17-2539-2024</a:t>
            </a:r>
          </a:p>
          <a:p>
            <a:r>
              <a:rPr lang="it-CH" sz="1600" dirty="0"/>
              <a:t>Portmann, J., Lainer, M., Brennan, K. P., Jourdain De Thieulloy, M., Guidicelli, M., &amp; Monhart, S. (2025). Performance </a:t>
            </a:r>
            <a:r>
              <a:rPr lang="it-CH" sz="1600" dirty="0" err="1"/>
              <a:t>assessment</a:t>
            </a:r>
            <a:r>
              <a:rPr lang="it-CH" sz="1600" dirty="0"/>
              <a:t> of drone-</a:t>
            </a:r>
            <a:r>
              <a:rPr lang="it-CH" sz="1600" dirty="0" err="1"/>
              <a:t>based</a:t>
            </a:r>
            <a:r>
              <a:rPr lang="it-CH" sz="1600" dirty="0"/>
              <a:t> </a:t>
            </a:r>
            <a:r>
              <a:rPr lang="it-CH" sz="1600" dirty="0" err="1"/>
              <a:t>photogrammetry</a:t>
            </a:r>
            <a:r>
              <a:rPr lang="it-CH" sz="1600" dirty="0"/>
              <a:t> </a:t>
            </a:r>
            <a:r>
              <a:rPr lang="it-CH" sz="1600" dirty="0" err="1"/>
              <a:t>coupled</a:t>
            </a:r>
            <a:r>
              <a:rPr lang="it-CH" sz="1600" dirty="0"/>
              <a:t> with machine-learning for the </a:t>
            </a:r>
            <a:r>
              <a:rPr lang="it-CH" sz="1600" dirty="0" err="1"/>
              <a:t>estimation</a:t>
            </a:r>
            <a:r>
              <a:rPr lang="it-CH" sz="1600" dirty="0"/>
              <a:t> of </a:t>
            </a:r>
            <a:r>
              <a:rPr lang="it-CH" sz="1600" dirty="0" err="1"/>
              <a:t>hail</a:t>
            </a:r>
            <a:r>
              <a:rPr lang="it-CH" sz="1600" dirty="0"/>
              <a:t> size </a:t>
            </a:r>
            <a:r>
              <a:rPr lang="it-CH" sz="1600" dirty="0" err="1"/>
              <a:t>distributions</a:t>
            </a:r>
            <a:r>
              <a:rPr lang="it-CH" sz="1600" dirty="0"/>
              <a:t> on the ground. </a:t>
            </a:r>
            <a:r>
              <a:rPr lang="it-CH" sz="1600" i="1" dirty="0"/>
              <a:t>Frontiers in Environmental Science</a:t>
            </a:r>
            <a:r>
              <a:rPr lang="it-CH" sz="1600" dirty="0"/>
              <a:t>, </a:t>
            </a:r>
            <a:r>
              <a:rPr lang="it-CH" sz="1600" i="1" dirty="0"/>
              <a:t>13</a:t>
            </a:r>
            <a:r>
              <a:rPr lang="it-CH" sz="1600" dirty="0"/>
              <a:t>, 1602917. https://doi.org/10.3389/fenvs.2025.1602917</a:t>
            </a:r>
          </a:p>
          <a:p>
            <a:r>
              <a:rPr lang="it-CH" sz="1600" dirty="0"/>
              <a:t>Soderholm, J. S., </a:t>
            </a:r>
            <a:r>
              <a:rPr lang="it-CH" sz="1600" dirty="0" err="1"/>
              <a:t>Kumjian</a:t>
            </a:r>
            <a:r>
              <a:rPr lang="it-CH" sz="1600" dirty="0"/>
              <a:t>, M. R., McCarthy, N., Maldonado, P., &amp; Wang, M. (2020). </a:t>
            </a:r>
            <a:r>
              <a:rPr lang="it-CH" sz="1600" dirty="0" err="1"/>
              <a:t>Quantifying</a:t>
            </a:r>
            <a:r>
              <a:rPr lang="it-CH" sz="1600" dirty="0"/>
              <a:t> </a:t>
            </a:r>
            <a:r>
              <a:rPr lang="it-CH" sz="1600" dirty="0" err="1"/>
              <a:t>hail</a:t>
            </a:r>
            <a:r>
              <a:rPr lang="it-CH" sz="1600" dirty="0"/>
              <a:t> size </a:t>
            </a:r>
            <a:r>
              <a:rPr lang="it-CH" sz="1600" dirty="0" err="1"/>
              <a:t>distributions</a:t>
            </a:r>
            <a:r>
              <a:rPr lang="it-CH" sz="1600" dirty="0"/>
              <a:t> from the </a:t>
            </a:r>
            <a:r>
              <a:rPr lang="it-CH" sz="1600" dirty="0" err="1"/>
              <a:t>sky</a:t>
            </a:r>
            <a:r>
              <a:rPr lang="it-CH" sz="1600" dirty="0"/>
              <a:t> – </a:t>
            </a:r>
            <a:r>
              <a:rPr lang="it-CH" sz="1600" dirty="0" err="1"/>
              <a:t>application</a:t>
            </a:r>
            <a:r>
              <a:rPr lang="it-CH" sz="1600" dirty="0"/>
              <a:t> of drone </a:t>
            </a:r>
            <a:r>
              <a:rPr lang="it-CH" sz="1600" dirty="0" err="1"/>
              <a:t>aerial</a:t>
            </a:r>
            <a:r>
              <a:rPr lang="it-CH" sz="1600" dirty="0"/>
              <a:t> </a:t>
            </a:r>
            <a:r>
              <a:rPr lang="it-CH" sz="1600" dirty="0" err="1"/>
              <a:t>photogrammetry</a:t>
            </a:r>
            <a:r>
              <a:rPr lang="it-CH" sz="1600" dirty="0"/>
              <a:t>. </a:t>
            </a:r>
            <a:r>
              <a:rPr lang="it-CH" sz="1600" i="1" dirty="0" err="1"/>
              <a:t>Atmospheric</a:t>
            </a:r>
            <a:r>
              <a:rPr lang="it-CH" sz="1600" i="1" dirty="0"/>
              <a:t> </a:t>
            </a:r>
            <a:r>
              <a:rPr lang="it-CH" sz="1600" i="1" dirty="0" err="1"/>
              <a:t>Measurement</a:t>
            </a:r>
            <a:r>
              <a:rPr lang="it-CH" sz="1600" i="1" dirty="0"/>
              <a:t> Techniques</a:t>
            </a:r>
            <a:r>
              <a:rPr lang="it-CH" sz="1600" dirty="0"/>
              <a:t>, </a:t>
            </a:r>
            <a:r>
              <a:rPr lang="it-CH" sz="1600" i="1" dirty="0"/>
              <a:t>13</a:t>
            </a:r>
            <a:r>
              <a:rPr lang="it-CH" sz="1600" dirty="0"/>
              <a:t>(2), 747–754. https://doi.org/10.5194/amt-13-747-2020</a:t>
            </a:r>
            <a:endParaRPr lang="it-CH" sz="1600" dirty="0"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B62922-9805-4ADD-8E51-9D8D4390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387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A49F57-8CE5-C74F-7338-4073AEEE7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571ED4-A1BC-2015-8FB6-44023245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Publication</a:t>
            </a:r>
            <a:endParaRPr lang="it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6A63B-F2AD-CB17-7E82-84260F06C1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38" y="1019774"/>
            <a:ext cx="5086957" cy="3083491"/>
          </a:xfrm>
          <a:prstGeom prst="rect">
            <a:avLst/>
          </a:prstGeom>
        </p:spPr>
      </p:pic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68511B79-3B9C-D9B8-611A-E2105DEDF8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023" y="3968152"/>
            <a:ext cx="2207929" cy="2207929"/>
          </a:xfrm>
          <a:prstGeom prst="rect">
            <a:avLst/>
          </a:prstGeom>
        </p:spPr>
      </p:pic>
      <p:sp>
        <p:nvSpPr>
          <p:cNvPr id="6" name="Textfeld 31">
            <a:extLst>
              <a:ext uri="{FF2B5EF4-FFF2-40B4-BE49-F238E27FC236}">
                <a16:creationId xmlns:a16="http://schemas.microsoft.com/office/drawing/2014/main" id="{C5257D97-5967-D906-50DE-96C58E6DE473}"/>
              </a:ext>
            </a:extLst>
          </p:cNvPr>
          <p:cNvSpPr txBox="1"/>
          <p:nvPr/>
        </p:nvSpPr>
        <p:spPr>
          <a:xfrm>
            <a:off x="259166" y="4103265"/>
            <a:ext cx="4404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/>
              <a:t>Portmann et al., 2025</a:t>
            </a:r>
          </a:p>
        </p:txBody>
      </p:sp>
      <p:pic>
        <p:nvPicPr>
          <p:cNvPr id="7" name="Picture 6" descr="A map in the dark&#10;&#10;Description automatically generated">
            <a:extLst>
              <a:ext uri="{FF2B5EF4-FFF2-40B4-BE49-F238E27FC236}">
                <a16:creationId xmlns:a16="http://schemas.microsoft.com/office/drawing/2014/main" id="{D498CD46-7B5B-EB74-91E3-96F7D2381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1597" y="1019774"/>
            <a:ext cx="4531237" cy="4319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34EA2D-D373-6B28-7B45-5229AD7EB430}"/>
              </a:ext>
            </a:extLst>
          </p:cNvPr>
          <p:cNvSpPr txBox="1"/>
          <p:nvPr/>
        </p:nvSpPr>
        <p:spPr>
          <a:xfrm>
            <a:off x="1965789" y="4748950"/>
            <a:ext cx="230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Code on GitHub</a:t>
            </a:r>
          </a:p>
          <a:p>
            <a:r>
              <a:rPr lang="de-CH" b="1" dirty="0"/>
              <a:t>Data on </a:t>
            </a:r>
            <a:r>
              <a:rPr lang="de-CH" b="1" dirty="0" err="1"/>
              <a:t>zenodo</a:t>
            </a:r>
            <a:endParaRPr lang="it-CH" b="1" dirty="0"/>
          </a:p>
        </p:txBody>
      </p:sp>
    </p:spTree>
    <p:extLst>
      <p:ext uri="{BB962C8B-B14F-4D97-AF65-F5344CB8AC3E}">
        <p14:creationId xmlns:p14="http://schemas.microsoft.com/office/powerpoint/2010/main" val="4049542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DA4566-3BBE-0DD5-BD78-14D6F5F63B34}"/>
              </a:ext>
            </a:extLst>
          </p:cNvPr>
          <p:cNvSpPr txBox="1"/>
          <p:nvPr/>
        </p:nvSpPr>
        <p:spPr>
          <a:xfrm>
            <a:off x="6893755" y="1539825"/>
            <a:ext cx="41186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Jannis Portmann</a:t>
            </a:r>
          </a:p>
          <a:p>
            <a:r>
              <a:rPr lang="de-CH" sz="2000" dirty="0">
                <a:hlinkClick r:id="rId2"/>
              </a:rPr>
              <a:t>jannis.portmann@meteoswiss.ch</a:t>
            </a:r>
            <a:endParaRPr lang="de-CH" sz="2000" dirty="0"/>
          </a:p>
          <a:p>
            <a:endParaRPr lang="de-CH" sz="2000" dirty="0"/>
          </a:p>
          <a:p>
            <a:r>
              <a:rPr lang="de-CH" sz="2000" b="1" dirty="0"/>
              <a:t>Samuel Monhart</a:t>
            </a:r>
          </a:p>
          <a:p>
            <a:r>
              <a:rPr lang="de-CH" sz="2000" dirty="0">
                <a:hlinkClick r:id="rId3"/>
              </a:rPr>
              <a:t>samuel.monhart@meteoswiss.ch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058589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>
            <a:extLst>
              <a:ext uri="{FF2B5EF4-FFF2-40B4-BE49-F238E27FC236}">
                <a16:creationId xmlns:a16="http://schemas.microsoft.com/office/drawing/2014/main" id="{DFB4DF26-5C68-46B7-A5AC-5DBB7F412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1378" y="2006416"/>
            <a:ext cx="8109244" cy="2845167"/>
          </a:xfrm>
        </p:spPr>
        <p:txBody>
          <a:bodyPr anchor="ctr"/>
          <a:lstStyle/>
          <a:p>
            <a:pPr algn="ctr"/>
            <a:r>
              <a:rPr lang="de-CH" sz="4800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87876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D125E8-8187-4DDE-BEFE-9CFBAD4D9C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3107" y="1859279"/>
            <a:ext cx="4931295" cy="4217747"/>
          </a:xfrm>
        </p:spPr>
        <p:txBody>
          <a:bodyPr/>
          <a:lstStyle/>
          <a:p>
            <a:r>
              <a:rPr lang="de-CH" dirty="0"/>
              <a:t>Additional </a:t>
            </a:r>
            <a:r>
              <a:rPr lang="de-CH" dirty="0" err="1"/>
              <a:t>quadrants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hail</a:t>
            </a:r>
            <a:r>
              <a:rPr lang="de-CH" dirty="0"/>
              <a:t> </a:t>
            </a:r>
            <a:r>
              <a:rPr lang="de-CH" dirty="0" err="1"/>
              <a:t>objects</a:t>
            </a:r>
            <a:r>
              <a:rPr lang="de-CH" dirty="0"/>
              <a:t> </a:t>
            </a:r>
            <a:r>
              <a:rPr lang="de-CH" dirty="0" err="1"/>
              <a:t>arranged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clusters</a:t>
            </a:r>
            <a:endParaRPr lang="de-CH" dirty="0"/>
          </a:p>
          <a:p>
            <a:r>
              <a:rPr lang="de-CH" dirty="0"/>
              <a:t>Same </a:t>
            </a:r>
            <a:r>
              <a:rPr lang="de-CH" dirty="0" err="1"/>
              <a:t>size</a:t>
            </a:r>
            <a:r>
              <a:rPr lang="de-CH" dirty="0"/>
              <a:t> </a:t>
            </a:r>
            <a:r>
              <a:rPr lang="de-CH" dirty="0" err="1"/>
              <a:t>distribution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others</a:t>
            </a:r>
            <a:r>
              <a:rPr lang="de-CH" dirty="0"/>
              <a:t> </a:t>
            </a:r>
            <a:endParaRPr lang="it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5596D6-EDFE-48CB-B2DD-31BF19B9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Cluster </a:t>
            </a:r>
            <a:r>
              <a:rPr lang="de-CH" dirty="0" err="1"/>
              <a:t>setup</a:t>
            </a:r>
            <a:endParaRPr lang="it-CH" dirty="0"/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61AFDE73-7747-48CD-AC90-1C9900B46B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44" r="-12644"/>
          <a:stretch/>
        </p:blipFill>
        <p:spPr>
          <a:xfrm>
            <a:off x="6270251" y="1648915"/>
            <a:ext cx="5332666" cy="4256319"/>
          </a:xfrm>
          <a:prstGeom prst="rect">
            <a:avLst/>
          </a:prstGeom>
        </p:spPr>
      </p:pic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00FCA1EA-0482-4376-982D-D6138955F3BD}"/>
              </a:ext>
            </a:extLst>
          </p:cNvPr>
          <p:cNvSpPr/>
          <p:nvPr/>
        </p:nvSpPr>
        <p:spPr bwMode="auto">
          <a:xfrm rot="16200000">
            <a:off x="8708783" y="4100736"/>
            <a:ext cx="455602" cy="3364387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800" dirty="0">
              <a:latin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637B4E-5A5C-4394-88C9-ABE198C6A65C}"/>
              </a:ext>
            </a:extLst>
          </p:cNvPr>
          <p:cNvSpPr txBox="1"/>
          <p:nvPr/>
        </p:nvSpPr>
        <p:spPr>
          <a:xfrm>
            <a:off x="8648063" y="6063836"/>
            <a:ext cx="100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5m</a:t>
            </a:r>
          </a:p>
        </p:txBody>
      </p:sp>
    </p:spTree>
    <p:extLst>
      <p:ext uri="{BB962C8B-B14F-4D97-AF65-F5344CB8AC3E}">
        <p14:creationId xmlns:p14="http://schemas.microsoft.com/office/powerpoint/2010/main" val="1277013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70E9DB-8793-45E5-82CA-427870CEA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0351" y="1900101"/>
            <a:ext cx="4052930" cy="4217747"/>
          </a:xfrm>
        </p:spPr>
        <p:txBody>
          <a:bodyPr/>
          <a:lstStyle/>
          <a:p>
            <a:r>
              <a:rPr lang="en-US" dirty="0"/>
              <a:t>Slightly larger bias across all experiments, but comparable to EPS</a:t>
            </a:r>
          </a:p>
          <a:p>
            <a:r>
              <a:rPr lang="it-CH" dirty="0" err="1"/>
              <a:t>Larger</a:t>
            </a:r>
            <a:r>
              <a:rPr lang="it-CH" dirty="0"/>
              <a:t> </a:t>
            </a:r>
            <a:r>
              <a:rPr lang="it-CH" dirty="0" err="1"/>
              <a:t>differences</a:t>
            </a:r>
            <a:r>
              <a:rPr lang="it-CH" dirty="0"/>
              <a:t> </a:t>
            </a:r>
            <a:r>
              <a:rPr lang="it-CH" dirty="0" err="1"/>
              <a:t>between</a:t>
            </a:r>
            <a:r>
              <a:rPr lang="it-CH" dirty="0"/>
              <a:t> </a:t>
            </a:r>
            <a:r>
              <a:rPr lang="it-CH" dirty="0" err="1"/>
              <a:t>experiments</a:t>
            </a:r>
            <a:endParaRPr lang="it-CH" dirty="0"/>
          </a:p>
          <a:p>
            <a:endParaRPr lang="it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B6EBDF8-CD38-4B60-913C-188A23C3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Size </a:t>
            </a:r>
            <a:r>
              <a:rPr lang="de-CH" dirty="0" err="1"/>
              <a:t>estimation</a:t>
            </a:r>
            <a:r>
              <a:rPr lang="de-CH" dirty="0"/>
              <a:t> – Ice and Glass</a:t>
            </a:r>
            <a:endParaRPr lang="it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BED2C-8DE2-C5EB-708B-450BE60FC2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273" y="934100"/>
            <a:ext cx="5919307" cy="56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0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1EE6E1-FB9B-C713-85E9-49412085C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909" y="1701464"/>
            <a:ext cx="2771453" cy="4217747"/>
          </a:xfrm>
        </p:spPr>
        <p:txBody>
          <a:bodyPr/>
          <a:lstStyle/>
          <a:p>
            <a:r>
              <a:rPr lang="de-CH" dirty="0"/>
              <a:t>FN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mainly</a:t>
            </a:r>
            <a:r>
              <a:rPr lang="de-CH" dirty="0"/>
              <a:t> </a:t>
            </a:r>
            <a:r>
              <a:rPr lang="de-CH" dirty="0" err="1"/>
              <a:t>small</a:t>
            </a:r>
            <a:r>
              <a:rPr lang="de-CH" dirty="0"/>
              <a:t> </a:t>
            </a:r>
            <a:r>
              <a:rPr lang="de-CH" dirty="0" err="1"/>
              <a:t>hail</a:t>
            </a:r>
            <a:r>
              <a:rPr lang="de-CH" dirty="0"/>
              <a:t> </a:t>
            </a:r>
            <a:r>
              <a:rPr lang="de-CH" dirty="0" err="1"/>
              <a:t>objects</a:t>
            </a:r>
            <a:endParaRPr lang="de-CH" dirty="0"/>
          </a:p>
          <a:p>
            <a:r>
              <a:rPr lang="de-CH" dirty="0"/>
              <a:t>FP </a:t>
            </a:r>
            <a:r>
              <a:rPr lang="de-CH" dirty="0" err="1"/>
              <a:t>tend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also </a:t>
            </a:r>
            <a:r>
              <a:rPr lang="de-CH" dirty="0" err="1"/>
              <a:t>small</a:t>
            </a:r>
            <a:endParaRPr lang="de-CH" dirty="0"/>
          </a:p>
          <a:p>
            <a:r>
              <a:rPr lang="de-CH" dirty="0"/>
              <a:t>FP </a:t>
            </a:r>
            <a:r>
              <a:rPr lang="de-CH" dirty="0" err="1"/>
              <a:t>can</a:t>
            </a:r>
            <a:r>
              <a:rPr lang="de-CH" dirty="0"/>
              <a:t> also </a:t>
            </a:r>
            <a:r>
              <a:rPr lang="de-CH" dirty="0" err="1"/>
              <a:t>be</a:t>
            </a:r>
            <a:r>
              <a:rPr lang="de-CH" dirty="0"/>
              <a:t> large </a:t>
            </a:r>
            <a:r>
              <a:rPr lang="de-CH" dirty="0" err="1"/>
              <a:t>objects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     Check </a:t>
            </a:r>
            <a:r>
              <a:rPr lang="de-CH" dirty="0" err="1"/>
              <a:t>manually</a:t>
            </a:r>
            <a:endParaRPr lang="it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1848B4-1F06-D089-E401-92DFC373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Distribution </a:t>
            </a:r>
            <a:r>
              <a:rPr lang="de-CH" dirty="0" err="1"/>
              <a:t>of</a:t>
            </a:r>
            <a:r>
              <a:rPr lang="de-CH" dirty="0"/>
              <a:t> FN/FP</a:t>
            </a:r>
            <a:endParaRPr lang="it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EEB497-0881-6694-3B00-CC6CA2C039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969" y="1448995"/>
            <a:ext cx="8719756" cy="452013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3874900-193C-55A4-BB4F-D0C3DDADBC3C}"/>
              </a:ext>
            </a:extLst>
          </p:cNvPr>
          <p:cNvSpPr/>
          <p:nvPr/>
        </p:nvSpPr>
        <p:spPr bwMode="auto">
          <a:xfrm>
            <a:off x="427029" y="3968589"/>
            <a:ext cx="334197" cy="19494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3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F74920-87F0-4B48-47B5-36BB31ACBE44}"/>
              </a:ext>
            </a:extLst>
          </p:cNvPr>
          <p:cNvSpPr/>
          <p:nvPr/>
        </p:nvSpPr>
        <p:spPr bwMode="auto">
          <a:xfrm>
            <a:off x="-128311" y="140452"/>
            <a:ext cx="12872720" cy="709186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DBADF5-E19E-6074-3D22-13873B06E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437" y="1488672"/>
            <a:ext cx="1299634" cy="178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977B2B8-EC26-4963-8377-3B5F29678A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BCFAE0-DF77-E3E2-3C14-1516DA8877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0568" y="3932729"/>
            <a:ext cx="1236134" cy="17892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2F8D83-7AFD-4820-8130-11A9674A6646}"/>
                  </a:ext>
                </a:extLst>
              </p14:cNvPr>
              <p14:cNvContentPartPr/>
              <p14:nvPr/>
            </p14:nvContentPartPr>
            <p14:xfrm>
              <a:off x="562587" y="3189320"/>
              <a:ext cx="11842200" cy="253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2F8D83-7AFD-4820-8130-11A9674A66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587" y="3180320"/>
                <a:ext cx="11859840" cy="255168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4B6A5526-6541-3140-D500-DA79F5EFB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4092" y="4363886"/>
            <a:ext cx="1199444" cy="1199444"/>
          </a:xfrm>
          <a:prstGeom prst="rect">
            <a:avLst/>
          </a:prstGeom>
        </p:spPr>
      </p:pic>
      <p:pic>
        <p:nvPicPr>
          <p:cNvPr id="20" name="Graphic 19" descr="Smart Phone with solid fill">
            <a:extLst>
              <a:ext uri="{FF2B5EF4-FFF2-40B4-BE49-F238E27FC236}">
                <a16:creationId xmlns:a16="http://schemas.microsoft.com/office/drawing/2014/main" id="{41A7E6A3-926A-6D6E-8033-4FB19B446B8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558376">
            <a:off x="10510365" y="4741230"/>
            <a:ext cx="340040" cy="340040"/>
          </a:xfrm>
          <a:prstGeom prst="rect">
            <a:avLst/>
          </a:prstGeom>
        </p:spPr>
      </p:pic>
      <p:pic>
        <p:nvPicPr>
          <p:cNvPr id="22" name="Graphic 21" descr="Quadcopter with solid fill">
            <a:extLst>
              <a:ext uri="{FF2B5EF4-FFF2-40B4-BE49-F238E27FC236}">
                <a16:creationId xmlns:a16="http://schemas.microsoft.com/office/drawing/2014/main" id="{41663E99-28E4-DDC8-9EC6-1909057C92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9571" y="3601890"/>
            <a:ext cx="1299634" cy="129963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8F909BF-04E9-54C3-BEE9-1A9A21305E25}"/>
              </a:ext>
            </a:extLst>
          </p:cNvPr>
          <p:cNvSpPr txBox="1"/>
          <p:nvPr/>
        </p:nvSpPr>
        <p:spPr>
          <a:xfrm>
            <a:off x="1856195" y="545679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bg1"/>
                </a:solidFill>
              </a:rPr>
              <a:t>Ground obsertvations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179A21-DBFB-B7A8-7CE2-8921FBF97697}"/>
              </a:ext>
            </a:extLst>
          </p:cNvPr>
          <p:cNvSpPr txBox="1"/>
          <p:nvPr/>
        </p:nvSpPr>
        <p:spPr>
          <a:xfrm>
            <a:off x="731837" y="113464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bg1"/>
                </a:solidFill>
              </a:rPr>
              <a:t>Radar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990CE2-5B06-221A-E10C-FC63601766E7}"/>
              </a:ext>
            </a:extLst>
          </p:cNvPr>
          <p:cNvSpPr txBox="1"/>
          <p:nvPr/>
        </p:nvSpPr>
        <p:spPr>
          <a:xfrm>
            <a:off x="4969221" y="572201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bg1"/>
                </a:solidFill>
              </a:rPr>
              <a:t>Hail sensor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C5660D-38A3-2D2C-7FB9-4CF87E8A70E9}"/>
              </a:ext>
            </a:extLst>
          </p:cNvPr>
          <p:cNvSpPr txBox="1"/>
          <p:nvPr/>
        </p:nvSpPr>
        <p:spPr>
          <a:xfrm>
            <a:off x="10186923" y="560285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bg1"/>
                </a:solidFill>
              </a:rPr>
              <a:t>Crowd reports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87F755-FD73-CDDF-C465-96A33B2BD9A1}"/>
              </a:ext>
            </a:extLst>
          </p:cNvPr>
          <p:cNvSpPr txBox="1"/>
          <p:nvPr/>
        </p:nvSpPr>
        <p:spPr>
          <a:xfrm>
            <a:off x="7276682" y="561625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bg1"/>
                </a:solidFill>
              </a:rPr>
              <a:t>Photogrammetry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AFF895-943D-8454-9DCF-ECD01B549AF5}"/>
              </a:ext>
            </a:extLst>
          </p:cNvPr>
          <p:cNvSpPr txBox="1"/>
          <p:nvPr/>
        </p:nvSpPr>
        <p:spPr>
          <a:xfrm>
            <a:off x="9262992" y="94341"/>
            <a:ext cx="2929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H" dirty="0">
                <a:solidFill>
                  <a:schemeClr val="bg1"/>
                </a:solidFill>
              </a:rPr>
              <a:t>Images:</a:t>
            </a:r>
            <a:endParaRPr lang="de-CH" dirty="0">
              <a:solidFill>
                <a:schemeClr val="bg1"/>
              </a:solidFill>
            </a:endParaRPr>
          </a:p>
          <a:p>
            <a:pPr algn="r"/>
            <a:r>
              <a:rPr lang="en-CH" dirty="0">
                <a:solidFill>
                  <a:schemeClr val="bg1"/>
                </a:solidFill>
              </a:rPr>
              <a:t>MeteoSwiss</a:t>
            </a:r>
            <a:r>
              <a:rPr lang="de-CH" dirty="0">
                <a:solidFill>
                  <a:schemeClr val="bg1"/>
                </a:solidFill>
              </a:rPr>
              <a:t>,</a:t>
            </a:r>
          </a:p>
          <a:p>
            <a:pPr algn="r"/>
            <a:r>
              <a:rPr lang="en-CH" dirty="0">
                <a:solidFill>
                  <a:schemeClr val="bg1"/>
                </a:solidFill>
              </a:rPr>
              <a:t>Crosley via sturmforum.c</a:t>
            </a:r>
            <a:r>
              <a:rPr lang="de-CH" dirty="0">
                <a:solidFill>
                  <a:schemeClr val="bg1"/>
                </a:solidFill>
              </a:rPr>
              <a:t>h,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Manu Friederich</a:t>
            </a:r>
          </a:p>
        </p:txBody>
      </p:sp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49291F30-DE5A-C98B-694A-B52E9A0446A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8044" y="160194"/>
            <a:ext cx="5335865" cy="298755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548DCF2-5E14-430A-B803-4AD7F106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573" y="247614"/>
            <a:ext cx="10021344" cy="944109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Motivation – Hail </a:t>
            </a:r>
            <a:r>
              <a:rPr lang="de-CH" dirty="0" err="1">
                <a:solidFill>
                  <a:schemeClr val="bg1"/>
                </a:solidFill>
              </a:rPr>
              <a:t>observation</a:t>
            </a:r>
            <a:endParaRPr lang="it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1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50B0BAB-B2A5-4C6F-ACBC-00EDAEDC3E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1301" y="1191723"/>
            <a:ext cx="5456430" cy="4217747"/>
          </a:xfrm>
        </p:spPr>
        <p:txBody>
          <a:bodyPr/>
          <a:lstStyle/>
          <a:p>
            <a:r>
              <a:rPr lang="de-CH" dirty="0" err="1"/>
              <a:t>Crowd</a:t>
            </a:r>
            <a:r>
              <a:rPr lang="de-CH" dirty="0"/>
              <a:t> </a:t>
            </a:r>
            <a:r>
              <a:rPr lang="de-CH" dirty="0" err="1"/>
              <a:t>sourced</a:t>
            </a:r>
            <a:r>
              <a:rPr lang="de-CH" dirty="0"/>
              <a:t> </a:t>
            </a:r>
            <a:r>
              <a:rPr lang="de-CH" dirty="0" err="1"/>
              <a:t>reports</a:t>
            </a:r>
            <a:r>
              <a:rPr lang="de-CH" dirty="0"/>
              <a:t> </a:t>
            </a:r>
            <a:r>
              <a:rPr lang="de-CH" dirty="0" err="1"/>
              <a:t>around</a:t>
            </a:r>
            <a:r>
              <a:rPr lang="de-CH" dirty="0"/>
              <a:t> 20-30mm (</a:t>
            </a:r>
            <a:r>
              <a:rPr lang="de-CH" dirty="0" err="1"/>
              <a:t>max</a:t>
            </a:r>
            <a:r>
              <a:rPr lang="de-CH" dirty="0"/>
              <a:t> </a:t>
            </a:r>
            <a:r>
              <a:rPr lang="de-CH" dirty="0" err="1"/>
              <a:t>size</a:t>
            </a:r>
            <a:r>
              <a:rPr lang="de-CH" dirty="0"/>
              <a:t>)</a:t>
            </a:r>
            <a:endParaRPr lang="it-CH" dirty="0"/>
          </a:p>
          <a:p>
            <a:r>
              <a:rPr lang="it-CH" dirty="0"/>
              <a:t>Melting </a:t>
            </a:r>
            <a:r>
              <a:rPr lang="it-CH" dirty="0" err="1"/>
              <a:t>based</a:t>
            </a:r>
            <a:r>
              <a:rPr lang="it-CH" dirty="0"/>
              <a:t> on Lainer et al. (2024) </a:t>
            </a:r>
            <a:r>
              <a:rPr lang="it-CH" dirty="0" err="1"/>
              <a:t>around</a:t>
            </a:r>
            <a:r>
              <a:rPr lang="it-CH" dirty="0"/>
              <a:t> 10mm, </a:t>
            </a:r>
            <a:r>
              <a:rPr lang="it-CH" dirty="0" err="1"/>
              <a:t>but</a:t>
            </a:r>
            <a:r>
              <a:rPr lang="it-CH" dirty="0"/>
              <a:t> </a:t>
            </a:r>
            <a:r>
              <a:rPr lang="it-CH" dirty="0" err="1"/>
              <a:t>not</a:t>
            </a:r>
            <a:r>
              <a:rPr lang="it-CH" dirty="0"/>
              <a:t> </a:t>
            </a:r>
            <a:r>
              <a:rPr lang="it-CH" dirty="0" err="1"/>
              <a:t>directly</a:t>
            </a:r>
            <a:r>
              <a:rPr lang="it-CH" dirty="0"/>
              <a:t> </a:t>
            </a:r>
            <a:r>
              <a:rPr lang="it-CH" dirty="0" err="1"/>
              <a:t>applicable</a:t>
            </a:r>
            <a:endParaRPr lang="it-CH" dirty="0"/>
          </a:p>
          <a:p>
            <a:r>
              <a:rPr lang="it-CH" dirty="0" err="1"/>
              <a:t>Annotion</a:t>
            </a:r>
            <a:r>
              <a:rPr lang="it-CH" dirty="0"/>
              <a:t> </a:t>
            </a:r>
            <a:r>
              <a:rPr lang="it-CH" dirty="0" err="1"/>
              <a:t>distribution</a:t>
            </a:r>
            <a:r>
              <a:rPr lang="it-CH" dirty="0"/>
              <a:t> </a:t>
            </a:r>
            <a:r>
              <a:rPr lang="it-CH" dirty="0" err="1"/>
              <a:t>is</a:t>
            </a:r>
            <a:r>
              <a:rPr lang="it-CH" dirty="0"/>
              <a:t> </a:t>
            </a:r>
            <a:r>
              <a:rPr lang="it-CH" dirty="0" err="1"/>
              <a:t>wider</a:t>
            </a:r>
            <a:r>
              <a:rPr lang="it-CH" dirty="0"/>
              <a:t> </a:t>
            </a:r>
            <a:r>
              <a:rPr lang="it-CH" dirty="0" err="1"/>
              <a:t>than</a:t>
            </a:r>
            <a:r>
              <a:rPr lang="it-CH" dirty="0"/>
              <a:t> </a:t>
            </a:r>
            <a:r>
              <a:rPr lang="it-CH" dirty="0" err="1"/>
              <a:t>detected</a:t>
            </a:r>
            <a:r>
              <a:rPr lang="it-CH" dirty="0"/>
              <a:t> </a:t>
            </a:r>
            <a:r>
              <a:rPr lang="it-CH" dirty="0" err="1"/>
              <a:t>distribution</a:t>
            </a:r>
            <a:endParaRPr lang="it-CH" dirty="0"/>
          </a:p>
          <a:p>
            <a:r>
              <a:rPr lang="it-CH" dirty="0" err="1"/>
              <a:t>Bias</a:t>
            </a:r>
            <a:r>
              <a:rPr lang="it-CH" dirty="0"/>
              <a:t> </a:t>
            </a:r>
            <a:r>
              <a:rPr lang="it-CH" dirty="0" err="1"/>
              <a:t>larger</a:t>
            </a:r>
            <a:r>
              <a:rPr lang="it-CH" dirty="0"/>
              <a:t> for large </a:t>
            </a:r>
            <a:r>
              <a:rPr lang="it-CH" dirty="0" err="1"/>
              <a:t>hailstones</a:t>
            </a:r>
            <a:endParaRPr lang="it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47C4B61-04AF-42CE-8F4E-A4029F30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Real </a:t>
            </a:r>
            <a:r>
              <a:rPr lang="de-CH" dirty="0" err="1"/>
              <a:t>event</a:t>
            </a:r>
            <a:r>
              <a:rPr lang="de-CH" dirty="0"/>
              <a:t> – HSD</a:t>
            </a:r>
            <a:endParaRPr lang="it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95655A-6131-460C-8488-700E85F7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781" y="3752886"/>
            <a:ext cx="5715000" cy="28575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1E48E81-03C8-4F0E-B848-FD472B69F26A}"/>
              </a:ext>
            </a:extLst>
          </p:cNvPr>
          <p:cNvSpPr txBox="1"/>
          <p:nvPr/>
        </p:nvSpPr>
        <p:spPr>
          <a:xfrm rot="16200000">
            <a:off x="5159023" y="4862269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Bias in </a:t>
            </a:r>
            <a:r>
              <a:rPr lang="de-CH" dirty="0" err="1"/>
              <a:t>test</a:t>
            </a:r>
            <a:r>
              <a:rPr lang="de-CH" dirty="0"/>
              <a:t> </a:t>
            </a:r>
            <a:r>
              <a:rPr lang="de-CH" dirty="0" err="1"/>
              <a:t>set</a:t>
            </a:r>
            <a:endParaRPr lang="it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F69E48-831A-6900-3586-0C19551E2B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53" y="1015512"/>
            <a:ext cx="4334931" cy="518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5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F8AC31-E95E-47E1-8B22-74049329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Experiences – Night flights</a:t>
            </a:r>
            <a:endParaRPr lang="de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8E90B-BD0E-4742-BE8A-A103214E71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208" y="1198865"/>
            <a:ext cx="4917545" cy="4878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732B3-67D3-4068-ADE8-1F05A5F5EF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767" y="388910"/>
            <a:ext cx="2341789" cy="3122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39A6F9-8670-4DD1-9233-0F5205476466}"/>
              </a:ext>
            </a:extLst>
          </p:cNvPr>
          <p:cNvSpPr txBox="1"/>
          <p:nvPr/>
        </p:nvSpPr>
        <p:spPr>
          <a:xfrm>
            <a:off x="5502480" y="1059126"/>
            <a:ext cx="37453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100W output 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Powered by power-bank on top of the drone via USB-C 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input is currently unstable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quality, but still usable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Reflectivity of EPS vs real hail?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3B2DF06-8DCA-4505-A191-0C50ACB74BD2}"/>
              </a:ext>
            </a:extLst>
          </p:cNvPr>
          <p:cNvGrpSpPr/>
          <p:nvPr/>
        </p:nvGrpSpPr>
        <p:grpSpPr>
          <a:xfrm>
            <a:off x="5572645" y="3511296"/>
            <a:ext cx="4917543" cy="2760938"/>
            <a:chOff x="5547070" y="3643485"/>
            <a:chExt cx="4917543" cy="276093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8CD31E0-25AD-4DF8-8161-200CC76A6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9585" y="3989395"/>
              <a:ext cx="2415028" cy="24150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0FF14C-124B-456A-A09B-620A431E5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4557" y="3989395"/>
              <a:ext cx="2415028" cy="241502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85ABE7-CAEE-42F5-9EFF-57AFF5DA8111}"/>
                </a:ext>
              </a:extLst>
            </p:cNvPr>
            <p:cNvSpPr txBox="1"/>
            <p:nvPr/>
          </p:nvSpPr>
          <p:spPr>
            <a:xfrm>
              <a:off x="5547070" y="3643485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Day</a:t>
              </a:r>
              <a:endParaRPr lang="de-CH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2CF9A1-7D0A-4765-88E5-A5C4797D7720}"/>
                </a:ext>
              </a:extLst>
            </p:cNvPr>
            <p:cNvSpPr txBox="1"/>
            <p:nvPr/>
          </p:nvSpPr>
          <p:spPr>
            <a:xfrm>
              <a:off x="8015326" y="3670988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Night</a:t>
              </a:r>
              <a:endParaRPr lang="de-CH" dirty="0"/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80F4B3D-5B24-A351-FF71-40AA369F682F}"/>
              </a:ext>
            </a:extLst>
          </p:cNvPr>
          <p:cNvSpPr/>
          <p:nvPr/>
        </p:nvSpPr>
        <p:spPr bwMode="auto">
          <a:xfrm>
            <a:off x="9063940" y="1552224"/>
            <a:ext cx="1294931" cy="64403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Reflector</a:t>
            </a:r>
            <a:endParaRPr kumimoji="0" lang="it-CH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3D1BDF4-EA18-B459-08D8-4C73C67F29B9}"/>
              </a:ext>
            </a:extLst>
          </p:cNvPr>
          <p:cNvSpPr/>
          <p:nvPr/>
        </p:nvSpPr>
        <p:spPr bwMode="auto">
          <a:xfrm rot="19829027" flipH="1">
            <a:off x="10715445" y="423402"/>
            <a:ext cx="1520459" cy="64403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Light 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+ cooler</a:t>
            </a:r>
            <a:endParaRPr kumimoji="0" lang="it-CH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C47D2C5-D7FC-9977-2F27-36258ECD93CC}"/>
              </a:ext>
            </a:extLst>
          </p:cNvPr>
          <p:cNvSpPr/>
          <p:nvPr/>
        </p:nvSpPr>
        <p:spPr bwMode="auto">
          <a:xfrm>
            <a:off x="9247875" y="129567"/>
            <a:ext cx="1294931" cy="64403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Drone</a:t>
            </a:r>
            <a:endParaRPr kumimoji="0" lang="it-CH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7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E87AA69-3EA6-4B15-BF34-119C4E9533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5831" y="1652939"/>
            <a:ext cx="3525912" cy="4217747"/>
          </a:xfrm>
        </p:spPr>
        <p:txBody>
          <a:bodyPr/>
          <a:lstStyle/>
          <a:p>
            <a:r>
              <a:rPr lang="de-CH" dirty="0" err="1"/>
              <a:t>Melting</a:t>
            </a:r>
            <a:r>
              <a:rPr lang="de-CH" dirty="0"/>
              <a:t> </a:t>
            </a:r>
            <a:r>
              <a:rPr lang="de-CH" dirty="0" err="1"/>
              <a:t>experiments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ice</a:t>
            </a:r>
            <a:r>
              <a:rPr lang="de-CH" dirty="0"/>
              <a:t> </a:t>
            </a:r>
            <a:r>
              <a:rPr lang="de-CH" dirty="0" err="1"/>
              <a:t>cones</a:t>
            </a:r>
            <a:endParaRPr lang="de-CH" dirty="0"/>
          </a:p>
          <a:p>
            <a:r>
              <a:rPr lang="de-CH" dirty="0"/>
              <a:t>Multiple </a:t>
            </a:r>
            <a:r>
              <a:rPr lang="de-CH" dirty="0" err="1"/>
              <a:t>flights</a:t>
            </a:r>
            <a:r>
              <a:rPr lang="de-CH" dirty="0"/>
              <a:t> </a:t>
            </a:r>
            <a:r>
              <a:rPr lang="de-CH" dirty="0" err="1"/>
              <a:t>over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experimental </a:t>
            </a:r>
            <a:r>
              <a:rPr lang="de-CH" dirty="0" err="1"/>
              <a:t>setup</a:t>
            </a:r>
            <a:r>
              <a:rPr lang="de-CH" dirty="0"/>
              <a:t> </a:t>
            </a:r>
            <a:r>
              <a:rPr lang="de-CH" dirty="0" err="1"/>
              <a:t>were</a:t>
            </a:r>
            <a:r>
              <a:rPr lang="de-CH" dirty="0"/>
              <a:t> </a:t>
            </a:r>
            <a:r>
              <a:rPr lang="de-CH" dirty="0" err="1"/>
              <a:t>conducted</a:t>
            </a:r>
            <a:endParaRPr lang="de-CH" dirty="0"/>
          </a:p>
          <a:p>
            <a:r>
              <a:rPr lang="de-CH" dirty="0" err="1"/>
              <a:t>Representative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real </a:t>
            </a:r>
            <a:r>
              <a:rPr lang="de-CH" dirty="0" err="1"/>
              <a:t>hail</a:t>
            </a:r>
            <a:r>
              <a:rPr lang="de-CH" dirty="0"/>
              <a:t>?</a:t>
            </a:r>
          </a:p>
          <a:p>
            <a:r>
              <a:rPr lang="de-CH" dirty="0"/>
              <a:t>Not </a:t>
            </a:r>
            <a:r>
              <a:rPr lang="de-CH" dirty="0" err="1"/>
              <a:t>yet</a:t>
            </a:r>
            <a:r>
              <a:rPr lang="de-CH" dirty="0"/>
              <a:t> </a:t>
            </a:r>
            <a:r>
              <a:rPr lang="de-CH" dirty="0" err="1"/>
              <a:t>analyzed</a:t>
            </a:r>
            <a:endParaRPr lang="it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09DC68-51E9-4D85-8819-35ED00A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Melting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ground</a:t>
            </a:r>
            <a:endParaRPr lang="it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8CF32C-F3CE-4680-A438-805382BD43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539" y="1945728"/>
            <a:ext cx="8180461" cy="321860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6ACB5F4-6126-40FD-89E2-D253B2B4A76C}"/>
              </a:ext>
            </a:extLst>
          </p:cNvPr>
          <p:cNvSpPr txBox="1"/>
          <p:nvPr/>
        </p:nvSpPr>
        <p:spPr>
          <a:xfrm>
            <a:off x="4085522" y="1576396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Melting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hailstones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Lainer et al. (2024):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8729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6C2494-8950-E618-4785-9E5CA202D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25" y="247614"/>
            <a:ext cx="10550463" cy="944109"/>
          </a:xfrm>
        </p:spPr>
        <p:txBody>
          <a:bodyPr lIns="121920" tIns="60960" rIns="121920" bIns="60960" anchor="t"/>
          <a:lstStyle/>
          <a:p>
            <a:r>
              <a:rPr lang="en-US" sz="3200" dirty="0"/>
              <a:t>Motivation </a:t>
            </a:r>
            <a:r>
              <a:rPr lang="de-CH" sz="3200" dirty="0"/>
              <a:t>–</a:t>
            </a:r>
            <a:r>
              <a:rPr lang="en-US" sz="3200" dirty="0"/>
              <a:t> Scientific background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D19FFD-9A7F-47E0-B55A-4303BD53B74A}"/>
              </a:ext>
            </a:extLst>
          </p:cNvPr>
          <p:cNvSpPr/>
          <p:nvPr/>
        </p:nvSpPr>
        <p:spPr bwMode="auto">
          <a:xfrm>
            <a:off x="7936375" y="6417197"/>
            <a:ext cx="2367023" cy="3318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34089" y="1022446"/>
            <a:ext cx="4404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/>
              <a:t>Soderholm et al., 2020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8103DE-FEF9-7CD3-13E3-2510525C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24" y="1361000"/>
            <a:ext cx="5766576" cy="43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31">
            <a:extLst>
              <a:ext uri="{FF2B5EF4-FFF2-40B4-BE49-F238E27FC236}">
                <a16:creationId xmlns:a16="http://schemas.microsoft.com/office/drawing/2014/main" id="{42C31654-863D-7A9D-7F5B-08A6DAB60BF1}"/>
              </a:ext>
            </a:extLst>
          </p:cNvPr>
          <p:cNvSpPr txBox="1"/>
          <p:nvPr/>
        </p:nvSpPr>
        <p:spPr>
          <a:xfrm>
            <a:off x="6692988" y="933865"/>
            <a:ext cx="4404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/>
              <a:t>Lainer et al., 2024</a:t>
            </a:r>
          </a:p>
        </p:txBody>
      </p:sp>
      <p:pic>
        <p:nvPicPr>
          <p:cNvPr id="2" name="Grafik 14">
            <a:extLst>
              <a:ext uri="{FF2B5EF4-FFF2-40B4-BE49-F238E27FC236}">
                <a16:creationId xmlns:a16="http://schemas.microsoft.com/office/drawing/2014/main" id="{5953AE61-BC25-A88D-487C-57EFCDB965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570" y="1312985"/>
            <a:ext cx="4404965" cy="2530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951F4C-695C-2D74-5D6C-278217A7D6A4}"/>
              </a:ext>
            </a:extLst>
          </p:cNvPr>
          <p:cNvSpPr txBox="1"/>
          <p:nvPr/>
        </p:nvSpPr>
        <p:spPr>
          <a:xfrm>
            <a:off x="6402673" y="3964483"/>
            <a:ext cx="5570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err="1"/>
              <a:t>How</a:t>
            </a:r>
            <a:r>
              <a:rPr lang="de-CH" sz="2400" b="1" dirty="0"/>
              <a:t> </a:t>
            </a:r>
            <a:r>
              <a:rPr lang="de-CH" sz="2400" b="1" dirty="0" err="1"/>
              <a:t>representative</a:t>
            </a:r>
            <a:r>
              <a:rPr lang="de-CH" sz="2400" b="1" dirty="0"/>
              <a:t> </a:t>
            </a:r>
            <a:r>
              <a:rPr lang="de-CH" sz="2400" b="1" dirty="0" err="1"/>
              <a:t>are</a:t>
            </a:r>
            <a:r>
              <a:rPr lang="de-CH" sz="2400" b="1" dirty="0"/>
              <a:t> </a:t>
            </a:r>
            <a:r>
              <a:rPr lang="de-CH" sz="2400" b="1" dirty="0" err="1"/>
              <a:t>the</a:t>
            </a:r>
            <a:r>
              <a:rPr lang="de-CH" sz="2400" b="1" dirty="0"/>
              <a:t> </a:t>
            </a:r>
            <a:r>
              <a:rPr lang="de-CH" sz="2400" b="1" dirty="0" err="1"/>
              <a:t>retrived</a:t>
            </a:r>
            <a:endParaRPr lang="de-CH" sz="2400" b="1" dirty="0"/>
          </a:p>
          <a:p>
            <a:r>
              <a:rPr lang="de-CH" sz="2400" b="1" dirty="0" err="1"/>
              <a:t>hail</a:t>
            </a:r>
            <a:r>
              <a:rPr lang="de-CH" sz="2400" b="1" dirty="0"/>
              <a:t> </a:t>
            </a:r>
            <a:r>
              <a:rPr lang="de-CH" sz="2400" b="1" dirty="0" err="1"/>
              <a:t>size</a:t>
            </a:r>
            <a:r>
              <a:rPr lang="de-CH" sz="2400" b="1" dirty="0"/>
              <a:t> </a:t>
            </a:r>
            <a:r>
              <a:rPr lang="de-CH" sz="2400" b="1" dirty="0" err="1"/>
              <a:t>distributions</a:t>
            </a:r>
            <a:r>
              <a:rPr lang="de-CH" sz="2400" b="1" dirty="0"/>
              <a:t> (HSD)?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CH" sz="2400" dirty="0"/>
              <a:t>Experiments </a:t>
            </a:r>
            <a:r>
              <a:rPr lang="de-CH" sz="2400" dirty="0" err="1"/>
              <a:t>with</a:t>
            </a:r>
            <a:r>
              <a:rPr lang="de-CH" sz="2400" dirty="0"/>
              <a:t> </a:t>
            </a:r>
            <a:r>
              <a:rPr lang="de-CH" sz="2400" dirty="0" err="1"/>
              <a:t>synthetic</a:t>
            </a:r>
            <a:r>
              <a:rPr lang="de-CH" sz="2400" dirty="0"/>
              <a:t> </a:t>
            </a:r>
            <a:r>
              <a:rPr lang="de-CH" sz="2400" dirty="0" err="1"/>
              <a:t>hail</a:t>
            </a:r>
            <a:endParaRPr lang="de-CH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CH" sz="2400" dirty="0" err="1"/>
              <a:t>Comparison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real </a:t>
            </a:r>
            <a:r>
              <a:rPr lang="de-CH" sz="2400" dirty="0" err="1"/>
              <a:t>hail</a:t>
            </a:r>
            <a:r>
              <a:rPr lang="de-CH" sz="2400" dirty="0"/>
              <a:t> </a:t>
            </a:r>
            <a:r>
              <a:rPr lang="de-CH" sz="2400" dirty="0" err="1"/>
              <a:t>event</a:t>
            </a:r>
            <a:endParaRPr lang="it-CH" sz="2400" dirty="0"/>
          </a:p>
        </p:txBody>
      </p:sp>
    </p:spTree>
    <p:extLst>
      <p:ext uri="{BB962C8B-B14F-4D97-AF65-F5344CB8AC3E}">
        <p14:creationId xmlns:p14="http://schemas.microsoft.com/office/powerpoint/2010/main" val="341637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 uiExpand="1" build="allAtOnce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BCC070-CDCF-4210-83BB-4F3C8D9A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Experiments – Materials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ED43416-8092-4E70-838C-444DA95480A1}"/>
              </a:ext>
            </a:extLst>
          </p:cNvPr>
          <p:cNvSpPr txBox="1"/>
          <p:nvPr/>
        </p:nvSpPr>
        <p:spPr>
          <a:xfrm>
            <a:off x="954264" y="1105977"/>
            <a:ext cx="63417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Experiments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synthetic</a:t>
            </a:r>
            <a:r>
              <a:rPr lang="de-CH" dirty="0"/>
              <a:t> </a:t>
            </a:r>
            <a:r>
              <a:rPr lang="de-CH" dirty="0" err="1"/>
              <a:t>hail</a:t>
            </a:r>
            <a:r>
              <a:rPr lang="de-CH" dirty="0"/>
              <a:t> </a:t>
            </a:r>
            <a:r>
              <a:rPr lang="de-CH" dirty="0" err="1"/>
              <a:t>objects</a:t>
            </a:r>
            <a:r>
              <a:rPr lang="de-CH" dirty="0"/>
              <a:t> (EPS, </a:t>
            </a:r>
            <a:r>
              <a:rPr lang="de-CH" dirty="0" err="1"/>
              <a:t>glass</a:t>
            </a:r>
            <a:r>
              <a:rPr lang="de-CH" dirty="0"/>
              <a:t>, </a:t>
            </a:r>
            <a:r>
              <a:rPr lang="de-CH" dirty="0" err="1"/>
              <a:t>ice</a:t>
            </a:r>
            <a:r>
              <a:rPr lang="de-CH" dirty="0"/>
              <a:t>)</a:t>
            </a:r>
            <a:endParaRPr lang="de-CH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>
                <a:sym typeface="Wingdings" panose="05000000000000000000" pitchFamily="2" charset="2"/>
              </a:rPr>
              <a:t>Various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surfaces</a:t>
            </a:r>
            <a:r>
              <a:rPr lang="de-CH" dirty="0">
                <a:sym typeface="Wingdings" panose="05000000000000000000" pitchFamily="2" charset="2"/>
              </a:rPr>
              <a:t> a-e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250 </a:t>
            </a:r>
            <a:r>
              <a:rPr lang="de-CH" dirty="0" err="1">
                <a:sym typeface="Wingdings" panose="05000000000000000000" pitchFamily="2" charset="2"/>
              </a:rPr>
              <a:t>objects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of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each</a:t>
            </a:r>
            <a:r>
              <a:rPr lang="de-CH" dirty="0">
                <a:sym typeface="Wingdings" panose="05000000000000000000" pitchFamily="2" charset="2"/>
              </a:rPr>
              <a:t> material </a:t>
            </a:r>
            <a:r>
              <a:rPr lang="de-CH" dirty="0" err="1">
                <a:sym typeface="Wingdings" panose="05000000000000000000" pitchFamily="2" charset="2"/>
              </a:rPr>
              <a:t>placed</a:t>
            </a:r>
            <a:endParaRPr lang="de-CH" dirty="0">
              <a:sym typeface="Wingdings" panose="05000000000000000000" pitchFamily="2" charset="2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A7A8DD-DBA9-96BC-AB94-337B677F73AC}"/>
              </a:ext>
            </a:extLst>
          </p:cNvPr>
          <p:cNvGrpSpPr/>
          <p:nvPr/>
        </p:nvGrpSpPr>
        <p:grpSpPr>
          <a:xfrm>
            <a:off x="1" y="1435752"/>
            <a:ext cx="12191999" cy="4746189"/>
            <a:chOff x="0" y="1280209"/>
            <a:chExt cx="12191999" cy="474618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659BDED-C9A5-34DD-BEE7-04F1F614FFE1}"/>
                </a:ext>
              </a:extLst>
            </p:cNvPr>
            <p:cNvGrpSpPr/>
            <p:nvPr/>
          </p:nvGrpSpPr>
          <p:grpSpPr>
            <a:xfrm>
              <a:off x="0" y="2004640"/>
              <a:ext cx="12191999" cy="4021758"/>
              <a:chOff x="0" y="1868365"/>
              <a:chExt cx="12191999" cy="4021758"/>
            </a:xfrm>
          </p:grpSpPr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B1D6A056-BB95-4B72-96BD-CB3714F2D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868365"/>
                <a:ext cx="8043514" cy="4021758"/>
              </a:xfrm>
              <a:prstGeom prst="rect">
                <a:avLst/>
              </a:prstGeom>
            </p:spPr>
          </p:pic>
          <p:pic>
            <p:nvPicPr>
              <p:cNvPr id="5" name="Picture 4" descr="A measuring tape and white balls&#10;&#10;AI-generated content may be incorrect.">
                <a:extLst>
                  <a:ext uri="{FF2B5EF4-FFF2-40B4-BE49-F238E27FC236}">
                    <a16:creationId xmlns:a16="http://schemas.microsoft.com/office/drawing/2014/main" id="{A59DFE02-58B0-1AEC-2B6E-26A10B2C6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36038" y="1868365"/>
                <a:ext cx="4055961" cy="4021758"/>
              </a:xfrm>
              <a:prstGeom prst="rect">
                <a:avLst/>
              </a:prstGeom>
            </p:spPr>
          </p:pic>
        </p:grpSp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43B9185B-0A25-B6FA-AF72-1AF315AB76A6}"/>
                </a:ext>
              </a:extLst>
            </p:cNvPr>
            <p:cNvSpPr/>
            <p:nvPr/>
          </p:nvSpPr>
          <p:spPr bwMode="auto">
            <a:xfrm rot="16200000">
              <a:off x="9335729" y="471584"/>
              <a:ext cx="289896" cy="2689278"/>
            </a:xfrm>
            <a:prstGeom prst="rightBrac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C4460F90-D263-9D47-6098-1F7CC54AFA58}"/>
                </a:ext>
              </a:extLst>
            </p:cNvPr>
            <p:cNvSpPr/>
            <p:nvPr/>
          </p:nvSpPr>
          <p:spPr bwMode="auto">
            <a:xfrm rot="16200000">
              <a:off x="11330608" y="1231859"/>
              <a:ext cx="289896" cy="1168728"/>
            </a:xfrm>
            <a:prstGeom prst="rightBrac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5BCFAF-D967-D2C7-26C9-A38F05FA5808}"/>
                </a:ext>
              </a:extLst>
            </p:cNvPr>
            <p:cNvSpPr txBox="1"/>
            <p:nvPr/>
          </p:nvSpPr>
          <p:spPr>
            <a:xfrm>
              <a:off x="8907443" y="1280209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err="1"/>
                <a:t>Spherical</a:t>
              </a:r>
              <a:endParaRPr lang="it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26FE12-7BAD-5AD7-2679-1C3F77F68B65}"/>
                </a:ext>
              </a:extLst>
            </p:cNvPr>
            <p:cNvSpPr txBox="1"/>
            <p:nvPr/>
          </p:nvSpPr>
          <p:spPr>
            <a:xfrm>
              <a:off x="11145978" y="128020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Oval</a:t>
              </a:r>
              <a:endParaRPr lang="it-CH" dirty="0"/>
            </a:p>
          </p:txBody>
        </p:sp>
      </p:grpSp>
    </p:spTree>
    <p:extLst>
      <p:ext uri="{BB962C8B-B14F-4D97-AF65-F5344CB8AC3E}">
        <p14:creationId xmlns:p14="http://schemas.microsoft.com/office/powerpoint/2010/main" val="309697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57A19E2-5276-4376-A60D-B329E89DC6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32382" y="1397315"/>
            <a:ext cx="4042894" cy="4461444"/>
          </a:xfrm>
        </p:spPr>
        <p:txBody>
          <a:bodyPr/>
          <a:lstStyle/>
          <a:p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quadrant</a:t>
            </a:r>
            <a:r>
              <a:rPr lang="de-CH" dirty="0"/>
              <a:t> </a:t>
            </a:r>
            <a:r>
              <a:rPr lang="de-CH" dirty="0" err="1"/>
              <a:t>split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5x5 </a:t>
            </a:r>
            <a:r>
              <a:rPr lang="de-CH" dirty="0" err="1"/>
              <a:t>tiles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600x600px (100px </a:t>
            </a:r>
            <a:r>
              <a:rPr lang="de-CH" dirty="0" err="1"/>
              <a:t>overlap</a:t>
            </a:r>
            <a:r>
              <a:rPr lang="de-CH" dirty="0"/>
              <a:t>)</a:t>
            </a:r>
          </a:p>
          <a:p>
            <a:r>
              <a:rPr lang="de-CH" dirty="0" err="1"/>
              <a:t>Leave</a:t>
            </a:r>
            <a:r>
              <a:rPr lang="de-CH" dirty="0"/>
              <a:t>-</a:t>
            </a:r>
            <a:r>
              <a:rPr lang="de-CH" dirty="0" err="1"/>
              <a:t>one</a:t>
            </a:r>
            <a:r>
              <a:rPr lang="de-CH" dirty="0"/>
              <a:t>-out </a:t>
            </a:r>
            <a:r>
              <a:rPr lang="de-CH" dirty="0" err="1"/>
              <a:t>cross</a:t>
            </a:r>
            <a:r>
              <a:rPr lang="de-CH" dirty="0"/>
              <a:t>-validation (LOOCV)</a:t>
            </a:r>
          </a:p>
          <a:p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model</a:t>
            </a:r>
            <a:r>
              <a:rPr lang="de-CH" dirty="0"/>
              <a:t> </a:t>
            </a:r>
            <a:r>
              <a:rPr lang="de-CH" dirty="0" err="1"/>
              <a:t>trained</a:t>
            </a:r>
            <a:r>
              <a:rPr lang="de-CH" dirty="0"/>
              <a:t> per </a:t>
            </a:r>
            <a:r>
              <a:rPr lang="de-CH" dirty="0" err="1"/>
              <a:t>configuration</a:t>
            </a:r>
            <a:r>
              <a:rPr lang="de-CH" dirty="0"/>
              <a:t> </a:t>
            </a:r>
          </a:p>
          <a:p>
            <a:r>
              <a:rPr lang="it-CH" dirty="0" err="1"/>
              <a:t>All</a:t>
            </a:r>
            <a:r>
              <a:rPr lang="it-CH" dirty="0"/>
              <a:t> </a:t>
            </a:r>
            <a:r>
              <a:rPr lang="it-CH" dirty="0" err="1"/>
              <a:t>tiles</a:t>
            </a:r>
            <a:r>
              <a:rPr lang="it-CH" dirty="0"/>
              <a:t> </a:t>
            </a:r>
            <a:r>
              <a:rPr lang="it-CH" dirty="0" err="1"/>
              <a:t>annotated</a:t>
            </a:r>
            <a:endParaRPr lang="it-CH" dirty="0"/>
          </a:p>
          <a:p>
            <a:r>
              <a:rPr lang="it-CH" dirty="0"/>
              <a:t>GSD: 1mm</a:t>
            </a:r>
          </a:p>
          <a:p>
            <a:r>
              <a:rPr lang="it-CH" dirty="0"/>
              <a:t>Flight speed: 1m/s</a:t>
            </a:r>
          </a:p>
          <a:p>
            <a:endParaRPr lang="it-CH" dirty="0"/>
          </a:p>
          <a:p>
            <a:pPr marL="0" indent="0">
              <a:buNone/>
            </a:pPr>
            <a:endParaRPr lang="it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296EC1-4E8C-4227-B36D-CD01214D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Experiments – Setup</a:t>
            </a:r>
            <a:endParaRPr lang="it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E1715C-4F7C-4AC4-A1C7-2857AD729B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3" y="1397315"/>
            <a:ext cx="6937034" cy="41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82CFEDD-51E5-4A3A-8AE1-98AEF4E2B877}"/>
              </a:ext>
            </a:extLst>
          </p:cNvPr>
          <p:cNvGrpSpPr/>
          <p:nvPr/>
        </p:nvGrpSpPr>
        <p:grpSpPr>
          <a:xfrm>
            <a:off x="7789274" y="536027"/>
            <a:ext cx="4935758" cy="2504889"/>
            <a:chOff x="6788033" y="2107451"/>
            <a:chExt cx="5210007" cy="264407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FCD949F-1A75-451C-8A7C-EBC6335B9C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8033" y="2107451"/>
              <a:ext cx="5210007" cy="2274738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9A8AC2A-0AD6-4903-8C2F-BE365862C356}"/>
                </a:ext>
              </a:extLst>
            </p:cNvPr>
            <p:cNvSpPr txBox="1"/>
            <p:nvPr/>
          </p:nvSpPr>
          <p:spPr>
            <a:xfrm>
              <a:off x="7845176" y="4382189"/>
              <a:ext cx="3095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err="1"/>
                <a:t>Intersection</a:t>
              </a:r>
              <a:r>
                <a:rPr lang="de-CH" dirty="0"/>
                <a:t> </a:t>
              </a:r>
              <a:r>
                <a:rPr lang="de-CH" dirty="0" err="1"/>
                <a:t>over</a:t>
              </a:r>
              <a:r>
                <a:rPr lang="de-CH" dirty="0"/>
                <a:t> </a:t>
              </a:r>
              <a:r>
                <a:rPr lang="de-CH" dirty="0" err="1"/>
                <a:t>union</a:t>
              </a:r>
              <a:r>
                <a:rPr lang="de-CH" dirty="0"/>
                <a:t> (</a:t>
              </a:r>
              <a:r>
                <a:rPr lang="de-CH" dirty="0" err="1"/>
                <a:t>IoU</a:t>
              </a:r>
              <a:r>
                <a:rPr lang="de-CH" dirty="0"/>
                <a:t>)</a:t>
              </a:r>
              <a:endParaRPr lang="it-CH" dirty="0"/>
            </a:p>
          </p:txBody>
        </p:sp>
      </p:grp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935982C-7785-4BCC-8E94-9048CE58C8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2082" y="1684712"/>
            <a:ext cx="4935758" cy="4217747"/>
          </a:xfrm>
        </p:spPr>
        <p:txBody>
          <a:bodyPr/>
          <a:lstStyle/>
          <a:p>
            <a:r>
              <a:rPr lang="de-CH" dirty="0"/>
              <a:t>Binary </a:t>
            </a:r>
            <a:r>
              <a:rPr lang="de-CH" dirty="0" err="1"/>
              <a:t>classification</a:t>
            </a:r>
            <a:r>
              <a:rPr lang="de-CH" dirty="0"/>
              <a:t> (</a:t>
            </a:r>
            <a:r>
              <a:rPr lang="de-CH" dirty="0" err="1"/>
              <a:t>hail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not </a:t>
            </a:r>
            <a:r>
              <a:rPr lang="de-CH" dirty="0" err="1"/>
              <a:t>hail</a:t>
            </a:r>
            <a:r>
              <a:rPr lang="de-CH" dirty="0"/>
              <a:t>)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custom</a:t>
            </a:r>
            <a:r>
              <a:rPr lang="de-CH" dirty="0"/>
              <a:t> </a:t>
            </a:r>
            <a:r>
              <a:rPr lang="de-CH" dirty="0" err="1"/>
              <a:t>trained</a:t>
            </a:r>
            <a:r>
              <a:rPr lang="de-CH" dirty="0"/>
              <a:t> ML </a:t>
            </a:r>
            <a:r>
              <a:rPr lang="de-CH" dirty="0" err="1"/>
              <a:t>model</a:t>
            </a:r>
            <a:r>
              <a:rPr lang="de-CH" dirty="0"/>
              <a:t> </a:t>
            </a:r>
            <a:r>
              <a:rPr lang="de-CH" dirty="0" err="1"/>
              <a:t>based</a:t>
            </a:r>
            <a:r>
              <a:rPr lang="de-CH" dirty="0"/>
              <a:t> on detectron2</a:t>
            </a:r>
          </a:p>
          <a:p>
            <a:r>
              <a:rPr lang="de-CH" dirty="0"/>
              <a:t>Pixel </a:t>
            </a:r>
            <a:r>
              <a:rPr lang="de-CH" dirty="0" err="1"/>
              <a:t>mask</a:t>
            </a:r>
            <a:r>
              <a:rPr lang="de-CH" dirty="0"/>
              <a:t> (</a:t>
            </a:r>
            <a:r>
              <a:rPr lang="de-CH" dirty="0" err="1"/>
              <a:t>segmentation</a:t>
            </a:r>
            <a:r>
              <a:rPr lang="de-CH" dirty="0"/>
              <a:t>)</a:t>
            </a:r>
          </a:p>
          <a:p>
            <a:r>
              <a:rPr lang="de-CH" dirty="0" err="1"/>
              <a:t>IoU</a:t>
            </a:r>
            <a:r>
              <a:rPr lang="de-CH" dirty="0"/>
              <a:t> &gt; 0.5</a:t>
            </a:r>
          </a:p>
          <a:p>
            <a:r>
              <a:rPr lang="de-CH" dirty="0"/>
              <a:t>Not all </a:t>
            </a:r>
            <a:r>
              <a:rPr lang="de-CH" dirty="0" err="1"/>
              <a:t>objects</a:t>
            </a:r>
            <a:r>
              <a:rPr lang="de-CH" dirty="0"/>
              <a:t> </a:t>
            </a:r>
            <a:r>
              <a:rPr lang="de-CH" dirty="0" err="1"/>
              <a:t>were</a:t>
            </a:r>
            <a:r>
              <a:rPr lang="de-CH" dirty="0"/>
              <a:t> visible, </a:t>
            </a:r>
            <a:r>
              <a:rPr lang="de-CH" dirty="0" err="1"/>
              <a:t>especially</a:t>
            </a:r>
            <a:r>
              <a:rPr lang="de-CH" dirty="0"/>
              <a:t> </a:t>
            </a:r>
            <a:r>
              <a:rPr lang="de-CH" dirty="0" err="1"/>
              <a:t>small</a:t>
            </a:r>
            <a:r>
              <a:rPr lang="de-CH" dirty="0"/>
              <a:t> EPS (10mm)</a:t>
            </a:r>
          </a:p>
          <a:p>
            <a:r>
              <a:rPr lang="de-CH" dirty="0" err="1"/>
              <a:t>Annotations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3 </a:t>
            </a:r>
            <a:r>
              <a:rPr lang="de-CH" dirty="0" err="1"/>
              <a:t>experts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comparison</a:t>
            </a:r>
            <a:r>
              <a:rPr lang="de-CH" dirty="0"/>
              <a:t> (cvat.ai)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802304B-4BE9-40D0-B73D-5ADA258B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Detection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hail</a:t>
            </a:r>
            <a:endParaRPr lang="it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029E287-3FCB-4660-A4CC-99B2CBECF7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745" y="3118774"/>
            <a:ext cx="2984066" cy="298869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79257D-DC70-4912-BBC1-38DC46523A4A}"/>
              </a:ext>
            </a:extLst>
          </p:cNvPr>
          <p:cNvSpPr txBox="1"/>
          <p:nvPr/>
        </p:nvSpPr>
        <p:spPr>
          <a:xfrm>
            <a:off x="5879468" y="278794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Annotated</a:t>
            </a:r>
            <a:r>
              <a:rPr lang="de-CH" dirty="0"/>
              <a:t> </a:t>
            </a:r>
            <a:r>
              <a:rPr lang="de-CH" dirty="0" err="1"/>
              <a:t>tile</a:t>
            </a:r>
            <a:endParaRPr lang="it-CH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23AE9FF-F571-45D5-9CFE-2F8BDD3FED4E}"/>
              </a:ext>
            </a:extLst>
          </p:cNvPr>
          <p:cNvCxnSpPr/>
          <p:nvPr/>
        </p:nvCxnSpPr>
        <p:spPr bwMode="auto">
          <a:xfrm flipH="1">
            <a:off x="6099103" y="3884398"/>
            <a:ext cx="3166617" cy="2657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7647D50-3B3E-4684-8994-F9B3BCF76A08}"/>
              </a:ext>
            </a:extLst>
          </p:cNvPr>
          <p:cNvCxnSpPr/>
          <p:nvPr/>
        </p:nvCxnSpPr>
        <p:spPr bwMode="auto">
          <a:xfrm flipH="1">
            <a:off x="8472940" y="3951965"/>
            <a:ext cx="824311" cy="27927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18980C7-3329-4585-8273-42936E27A6C0}"/>
              </a:ext>
            </a:extLst>
          </p:cNvPr>
          <p:cNvCxnSpPr/>
          <p:nvPr/>
        </p:nvCxnSpPr>
        <p:spPr bwMode="auto">
          <a:xfrm flipH="1">
            <a:off x="8288258" y="4087098"/>
            <a:ext cx="1008993" cy="16711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B206CBF-2202-4F44-A0CE-BC4A6F8B5FE5}"/>
              </a:ext>
            </a:extLst>
          </p:cNvPr>
          <p:cNvSpPr txBox="1"/>
          <p:nvPr/>
        </p:nvSpPr>
        <p:spPr>
          <a:xfrm>
            <a:off x="9297251" y="373351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FFC000"/>
                </a:solidFill>
              </a:rPr>
              <a:t>Hail</a:t>
            </a:r>
            <a:endParaRPr lang="it-CH" dirty="0">
              <a:solidFill>
                <a:srgbClr val="FFC000"/>
              </a:solidFill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8B1446B-5118-4353-9862-E07C66100270}"/>
              </a:ext>
            </a:extLst>
          </p:cNvPr>
          <p:cNvCxnSpPr>
            <a:cxnSpLocks/>
          </p:cNvCxnSpPr>
          <p:nvPr/>
        </p:nvCxnSpPr>
        <p:spPr bwMode="auto">
          <a:xfrm>
            <a:off x="5334093" y="5080829"/>
            <a:ext cx="2283005" cy="82155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AA37F1F0-8D19-4850-AD1D-7C2A31B14B2E}"/>
              </a:ext>
            </a:extLst>
          </p:cNvPr>
          <p:cNvSpPr txBox="1"/>
          <p:nvPr/>
        </p:nvSpPr>
        <p:spPr>
          <a:xfrm>
            <a:off x="4547464" y="4613120"/>
            <a:ext cx="12362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CH" dirty="0" err="1">
                <a:solidFill>
                  <a:schemeClr val="accent1"/>
                </a:solidFill>
              </a:rPr>
              <a:t>Undefined</a:t>
            </a:r>
            <a:endParaRPr lang="it-CH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D365BD-A61A-9807-29D3-1A89A6DC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Detection</a:t>
            </a:r>
            <a:r>
              <a:rPr lang="de-CH" dirty="0"/>
              <a:t> </a:t>
            </a:r>
            <a:r>
              <a:rPr lang="de-CH" dirty="0" err="1"/>
              <a:t>scores</a:t>
            </a:r>
            <a:endParaRPr lang="it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0">
                <a:extLst>
                  <a:ext uri="{FF2B5EF4-FFF2-40B4-BE49-F238E27FC236}">
                    <a16:creationId xmlns:a16="http://schemas.microsoft.com/office/drawing/2014/main" id="{A5173C80-2584-52F5-9879-8A960CA5A305}"/>
                  </a:ext>
                </a:extLst>
              </p:cNvPr>
              <p:cNvSpPr txBox="1"/>
              <p:nvPr/>
            </p:nvSpPr>
            <p:spPr>
              <a:xfrm>
                <a:off x="6350865" y="2592688"/>
                <a:ext cx="4268028" cy="641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𝑝𝑟𝑒𝑐𝑖𝑠𝑖𝑜𝑛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𝑠𝑢𝑐𝑐𝑒𝑠𝑠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𝑡𝑝</m:t>
                          </m:r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𝑡𝑝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𝑓𝑝</m:t>
                          </m:r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4" name="TextBox 20">
                <a:extLst>
                  <a:ext uri="{FF2B5EF4-FFF2-40B4-BE49-F238E27FC236}">
                    <a16:creationId xmlns:a16="http://schemas.microsoft.com/office/drawing/2014/main" id="{A5173C80-2584-52F5-9879-8A960CA5A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65" y="2592688"/>
                <a:ext cx="4268028" cy="641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1">
                <a:extLst>
                  <a:ext uri="{FF2B5EF4-FFF2-40B4-BE49-F238E27FC236}">
                    <a16:creationId xmlns:a16="http://schemas.microsoft.com/office/drawing/2014/main" id="{DFBEC1A3-9123-5B2D-A911-981DFA0BA72F}"/>
                  </a:ext>
                </a:extLst>
              </p:cNvPr>
              <p:cNvSpPr txBox="1"/>
              <p:nvPr/>
            </p:nvSpPr>
            <p:spPr>
              <a:xfrm>
                <a:off x="5411373" y="3463425"/>
                <a:ext cx="5258427" cy="641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𝑟𝑒𝑐𝑎𝑙𝑙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𝑑𝑒𝑡𝑒𝑐𝑡𝑖𝑜𝑛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𝑃𝑂𝐷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𝑡𝑝</m:t>
                          </m:r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𝑡𝑝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𝑓𝑛</m:t>
                          </m:r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" name="TextBox 21">
                <a:extLst>
                  <a:ext uri="{FF2B5EF4-FFF2-40B4-BE49-F238E27FC236}">
                    <a16:creationId xmlns:a16="http://schemas.microsoft.com/office/drawing/2014/main" id="{DFBEC1A3-9123-5B2D-A911-981DFA0BA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373" y="3463425"/>
                <a:ext cx="5258427" cy="641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3">
                <a:extLst>
                  <a:ext uri="{FF2B5EF4-FFF2-40B4-BE49-F238E27FC236}">
                    <a16:creationId xmlns:a16="http://schemas.microsoft.com/office/drawing/2014/main" id="{3CDC7113-2AA7-26EA-16AD-E6E8FAF2BBBF}"/>
                  </a:ext>
                </a:extLst>
              </p:cNvPr>
              <p:cNvSpPr txBox="1"/>
              <p:nvPr/>
            </p:nvSpPr>
            <p:spPr>
              <a:xfrm>
                <a:off x="9031555" y="4249619"/>
                <a:ext cx="2294218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1= 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𝑡𝑝</m:t>
                          </m:r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𝑡𝑝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𝑓𝑝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𝑓𝑛</m:t>
                          </m:r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6" name="TextBox 23">
                <a:extLst>
                  <a:ext uri="{FF2B5EF4-FFF2-40B4-BE49-F238E27FC236}">
                    <a16:creationId xmlns:a16="http://schemas.microsoft.com/office/drawing/2014/main" id="{3CDC7113-2AA7-26EA-16AD-E6E8FAF2B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555" y="4249619"/>
                <a:ext cx="2294218" cy="6613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table">
            <a:extLst>
              <a:ext uri="{FF2B5EF4-FFF2-40B4-BE49-F238E27FC236}">
                <a16:creationId xmlns:a16="http://schemas.microsoft.com/office/drawing/2014/main" id="{7448CA05-ABA2-902E-237C-3506DCC7C0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902" y="715157"/>
            <a:ext cx="3279913" cy="148336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408C793-41AB-E19B-8C14-DEC14F00D5A1}"/>
              </a:ext>
            </a:extLst>
          </p:cNvPr>
          <p:cNvGrpSpPr/>
          <p:nvPr/>
        </p:nvGrpSpPr>
        <p:grpSpPr>
          <a:xfrm>
            <a:off x="1473353" y="3637374"/>
            <a:ext cx="655528" cy="369332"/>
            <a:chOff x="324561" y="3446145"/>
            <a:chExt cx="655528" cy="36933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95CBAB5-6100-634F-88D2-34144B1D1A31}"/>
                </a:ext>
              </a:extLst>
            </p:cNvPr>
            <p:cNvSpPr/>
            <p:nvPr/>
          </p:nvSpPr>
          <p:spPr bwMode="auto">
            <a:xfrm>
              <a:off x="689701" y="3524151"/>
              <a:ext cx="262020" cy="26202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9FD4DF-B095-9038-7BE6-6BA12C8BADCC}"/>
                </a:ext>
              </a:extLst>
            </p:cNvPr>
            <p:cNvSpPr/>
            <p:nvPr/>
          </p:nvSpPr>
          <p:spPr bwMode="auto">
            <a:xfrm>
              <a:off x="661333" y="3494844"/>
              <a:ext cx="318756" cy="320633"/>
            </a:xfrm>
            <a:prstGeom prst="ellips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8BA56E-9116-058F-E5F6-05E82AB22856}"/>
                </a:ext>
              </a:extLst>
            </p:cNvPr>
            <p:cNvSpPr txBox="1"/>
            <p:nvPr/>
          </p:nvSpPr>
          <p:spPr>
            <a:xfrm>
              <a:off x="324561" y="344614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tp</a:t>
              </a:r>
              <a:endParaRPr lang="it-CH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AD91FF-FCAC-7558-0FF4-C14AA618737D}"/>
              </a:ext>
            </a:extLst>
          </p:cNvPr>
          <p:cNvGrpSpPr/>
          <p:nvPr/>
        </p:nvGrpSpPr>
        <p:grpSpPr>
          <a:xfrm>
            <a:off x="2740418" y="3412898"/>
            <a:ext cx="655718" cy="369332"/>
            <a:chOff x="1591626" y="3221669"/>
            <a:chExt cx="655718" cy="36933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1EE207-B60F-EF70-F70F-BF40F06B89D6}"/>
                </a:ext>
              </a:extLst>
            </p:cNvPr>
            <p:cNvSpPr/>
            <p:nvPr/>
          </p:nvSpPr>
          <p:spPr bwMode="auto">
            <a:xfrm>
              <a:off x="1956956" y="3253654"/>
              <a:ext cx="262020" cy="26202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7BA2DAB-3FAB-6D84-7711-838F6B0CA83D}"/>
                </a:ext>
              </a:extLst>
            </p:cNvPr>
            <p:cNvSpPr/>
            <p:nvPr/>
          </p:nvSpPr>
          <p:spPr bwMode="auto">
            <a:xfrm>
              <a:off x="1928588" y="3255700"/>
              <a:ext cx="318756" cy="320633"/>
            </a:xfrm>
            <a:prstGeom prst="ellips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CDD4D9-8010-82B5-123F-2451D956ABE4}"/>
                </a:ext>
              </a:extLst>
            </p:cNvPr>
            <p:cNvSpPr txBox="1"/>
            <p:nvPr/>
          </p:nvSpPr>
          <p:spPr>
            <a:xfrm>
              <a:off x="1591626" y="3221669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tp</a:t>
              </a:r>
              <a:endParaRPr lang="it-CH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44BF93-5634-37EC-C143-F18764BCCA18}"/>
              </a:ext>
            </a:extLst>
          </p:cNvPr>
          <p:cNvGrpSpPr/>
          <p:nvPr/>
        </p:nvGrpSpPr>
        <p:grpSpPr>
          <a:xfrm>
            <a:off x="3574058" y="2820718"/>
            <a:ext cx="644928" cy="398639"/>
            <a:chOff x="2425266" y="2629489"/>
            <a:chExt cx="644928" cy="39863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48C475-E395-E1E3-28BD-BFEA1323ABF2}"/>
                </a:ext>
              </a:extLst>
            </p:cNvPr>
            <p:cNvSpPr/>
            <p:nvPr/>
          </p:nvSpPr>
          <p:spPr bwMode="auto">
            <a:xfrm>
              <a:off x="2779806" y="2736801"/>
              <a:ext cx="262020" cy="26202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91A5B0-A3CB-936C-2A8B-29C79A738100}"/>
                </a:ext>
              </a:extLst>
            </p:cNvPr>
            <p:cNvSpPr/>
            <p:nvPr/>
          </p:nvSpPr>
          <p:spPr bwMode="auto">
            <a:xfrm>
              <a:off x="2751438" y="2707495"/>
              <a:ext cx="318756" cy="320633"/>
            </a:xfrm>
            <a:prstGeom prst="ellips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D62A62-9E0A-8AFC-FF89-B5993171043A}"/>
                </a:ext>
              </a:extLst>
            </p:cNvPr>
            <p:cNvSpPr txBox="1"/>
            <p:nvPr/>
          </p:nvSpPr>
          <p:spPr>
            <a:xfrm>
              <a:off x="2425266" y="2629489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tp</a:t>
              </a:r>
              <a:endParaRPr lang="it-CH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3CD833A-717B-9898-AE70-558C83DD30EB}"/>
              </a:ext>
            </a:extLst>
          </p:cNvPr>
          <p:cNvGrpSpPr/>
          <p:nvPr/>
        </p:nvGrpSpPr>
        <p:grpSpPr>
          <a:xfrm>
            <a:off x="3733447" y="3686073"/>
            <a:ext cx="682571" cy="382496"/>
            <a:chOff x="2584655" y="3494844"/>
            <a:chExt cx="682571" cy="382496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D7C27E5-A7A8-6BE2-0150-1BAFB7AEB431}"/>
                </a:ext>
              </a:extLst>
            </p:cNvPr>
            <p:cNvSpPr/>
            <p:nvPr/>
          </p:nvSpPr>
          <p:spPr bwMode="auto">
            <a:xfrm>
              <a:off x="2980586" y="3576333"/>
              <a:ext cx="254524" cy="21941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9E08F0-F222-061E-AB23-6EE76C4666CF}"/>
                </a:ext>
              </a:extLst>
            </p:cNvPr>
            <p:cNvSpPr/>
            <p:nvPr/>
          </p:nvSpPr>
          <p:spPr bwMode="auto">
            <a:xfrm>
              <a:off x="2948470" y="3556707"/>
              <a:ext cx="318756" cy="320633"/>
            </a:xfrm>
            <a:prstGeom prst="ellips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D8CEDF-7EEA-6702-2F06-41AD23EF9294}"/>
                </a:ext>
              </a:extLst>
            </p:cNvPr>
            <p:cNvSpPr txBox="1"/>
            <p:nvPr/>
          </p:nvSpPr>
          <p:spPr>
            <a:xfrm>
              <a:off x="2584655" y="349484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err="1"/>
                <a:t>fp</a:t>
              </a:r>
              <a:endParaRPr lang="it-CH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7E9DE4-5E2F-B8E6-4667-25FCB45DB568}"/>
              </a:ext>
            </a:extLst>
          </p:cNvPr>
          <p:cNvGrpSpPr/>
          <p:nvPr/>
        </p:nvGrpSpPr>
        <p:grpSpPr>
          <a:xfrm>
            <a:off x="1896311" y="3104550"/>
            <a:ext cx="656687" cy="369332"/>
            <a:chOff x="747519" y="2913321"/>
            <a:chExt cx="656687" cy="3693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87ED6F-42CB-2FB9-873E-85BE94A07640}"/>
                </a:ext>
              </a:extLst>
            </p:cNvPr>
            <p:cNvSpPr/>
            <p:nvPr/>
          </p:nvSpPr>
          <p:spPr bwMode="auto">
            <a:xfrm>
              <a:off x="1142186" y="2967790"/>
              <a:ext cx="262020" cy="26202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674C59-07CB-B0F2-1BDC-A482778F5B13}"/>
                </a:ext>
              </a:extLst>
            </p:cNvPr>
            <p:cNvSpPr txBox="1"/>
            <p:nvPr/>
          </p:nvSpPr>
          <p:spPr>
            <a:xfrm>
              <a:off x="747519" y="291332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err="1"/>
                <a:t>fn</a:t>
              </a:r>
              <a:endParaRPr lang="it-CH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F20DB9-76AF-EDCC-4B21-7374EDEDA76A}"/>
              </a:ext>
            </a:extLst>
          </p:cNvPr>
          <p:cNvGrpSpPr/>
          <p:nvPr/>
        </p:nvGrpSpPr>
        <p:grpSpPr>
          <a:xfrm>
            <a:off x="1851728" y="4431032"/>
            <a:ext cx="2719755" cy="1178884"/>
            <a:chOff x="547471" y="4101402"/>
            <a:chExt cx="2719755" cy="117888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D2B5108-8351-ACEF-FD1B-AC85940B78C7}"/>
                </a:ext>
              </a:extLst>
            </p:cNvPr>
            <p:cNvSpPr/>
            <p:nvPr/>
          </p:nvSpPr>
          <p:spPr bwMode="auto">
            <a:xfrm>
              <a:off x="586006" y="4154245"/>
              <a:ext cx="262020" cy="26202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493A99-C63B-2B48-993E-DC6C0812DC26}"/>
                </a:ext>
              </a:extLst>
            </p:cNvPr>
            <p:cNvSpPr txBox="1"/>
            <p:nvPr/>
          </p:nvSpPr>
          <p:spPr>
            <a:xfrm>
              <a:off x="898644" y="4101402"/>
              <a:ext cx="1473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= Annotation</a:t>
              </a:r>
              <a:endParaRPr lang="it-CH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A00E10-A20C-7B93-AD2B-DAFDC7E7728B}"/>
                </a:ext>
              </a:extLst>
            </p:cNvPr>
            <p:cNvSpPr txBox="1"/>
            <p:nvPr/>
          </p:nvSpPr>
          <p:spPr>
            <a:xfrm>
              <a:off x="883240" y="4485219"/>
              <a:ext cx="2383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= </a:t>
              </a:r>
              <a:r>
                <a:rPr lang="de-CH" dirty="0" err="1"/>
                <a:t>Detection</a:t>
              </a:r>
              <a:r>
                <a:rPr lang="de-CH" dirty="0"/>
                <a:t> (</a:t>
              </a:r>
              <a:r>
                <a:rPr lang="de-CH" dirty="0" err="1"/>
                <a:t>by</a:t>
              </a:r>
              <a:r>
                <a:rPr lang="de-CH" dirty="0"/>
                <a:t> CNN)</a:t>
              </a:r>
              <a:endParaRPr lang="it-CH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6D621F8-769A-3542-ED8C-27463C076818}"/>
                </a:ext>
              </a:extLst>
            </p:cNvPr>
            <p:cNvSpPr/>
            <p:nvPr/>
          </p:nvSpPr>
          <p:spPr bwMode="auto">
            <a:xfrm>
              <a:off x="547471" y="4509568"/>
              <a:ext cx="318756" cy="320633"/>
            </a:xfrm>
            <a:prstGeom prst="ellips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340E0D5-0D53-DFF9-F484-28E54D620AC7}"/>
                </a:ext>
              </a:extLst>
            </p:cNvPr>
            <p:cNvSpPr/>
            <p:nvPr/>
          </p:nvSpPr>
          <p:spPr bwMode="auto">
            <a:xfrm>
              <a:off x="570100" y="4985912"/>
              <a:ext cx="254524" cy="21941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2D81D9-AE0B-4590-0164-8ED78ED2C315}"/>
                </a:ext>
              </a:extLst>
            </p:cNvPr>
            <p:cNvSpPr txBox="1"/>
            <p:nvPr/>
          </p:nvSpPr>
          <p:spPr>
            <a:xfrm>
              <a:off x="866227" y="4910954"/>
              <a:ext cx="1922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= Non-</a:t>
              </a:r>
              <a:r>
                <a:rPr lang="de-CH" dirty="0" err="1"/>
                <a:t>hail</a:t>
              </a:r>
              <a:r>
                <a:rPr lang="de-CH" dirty="0"/>
                <a:t> </a:t>
              </a:r>
              <a:r>
                <a:rPr lang="de-CH" dirty="0" err="1"/>
                <a:t>object</a:t>
              </a:r>
              <a:endParaRPr lang="it-CH" dirty="0"/>
            </a:p>
          </p:txBody>
        </p:sp>
      </p:grpSp>
    </p:spTree>
    <p:extLst>
      <p:ext uri="{BB962C8B-B14F-4D97-AF65-F5344CB8AC3E}">
        <p14:creationId xmlns:p14="http://schemas.microsoft.com/office/powerpoint/2010/main" val="386909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15311-8055-4C79-A623-8BC1D0A12A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D8E7F5-07AB-4A84-8B52-03E5492C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r>
              <a:rPr lang="de-CH" dirty="0"/>
              <a:t>–</a:t>
            </a:r>
            <a:r>
              <a:rPr lang="en-US" dirty="0"/>
              <a:t> Detection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F52F0D-06AA-4A07-B73D-427B84E9F3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77" y="952622"/>
            <a:ext cx="9351049" cy="56106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9B9BC0-0FCC-2C4D-97C2-16B8BF12EC5E}"/>
              </a:ext>
            </a:extLst>
          </p:cNvPr>
          <p:cNvSpPr/>
          <p:nvPr/>
        </p:nvSpPr>
        <p:spPr bwMode="auto">
          <a:xfrm>
            <a:off x="4304304" y="1153741"/>
            <a:ext cx="4898171" cy="54095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D312C3-7256-2E77-6967-B09CBE9EC0F9}"/>
              </a:ext>
            </a:extLst>
          </p:cNvPr>
          <p:cNvSpPr/>
          <p:nvPr/>
        </p:nvSpPr>
        <p:spPr bwMode="auto">
          <a:xfrm>
            <a:off x="859177" y="2306290"/>
            <a:ext cx="3445127" cy="893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BC985C-7EEA-3604-6A8A-7960F91F3F40}"/>
              </a:ext>
            </a:extLst>
          </p:cNvPr>
          <p:cNvSpPr/>
          <p:nvPr/>
        </p:nvSpPr>
        <p:spPr bwMode="auto">
          <a:xfrm>
            <a:off x="859177" y="3239072"/>
            <a:ext cx="3445127" cy="893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5D6526-E734-E1F6-BC79-F5FABEF86A6C}"/>
              </a:ext>
            </a:extLst>
          </p:cNvPr>
          <p:cNvSpPr/>
          <p:nvPr/>
        </p:nvSpPr>
        <p:spPr bwMode="auto">
          <a:xfrm>
            <a:off x="815134" y="4132184"/>
            <a:ext cx="3445127" cy="893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E80AF3-23FD-480D-AB6E-50FCE7B6134E}"/>
              </a:ext>
            </a:extLst>
          </p:cNvPr>
          <p:cNvSpPr/>
          <p:nvPr/>
        </p:nvSpPr>
        <p:spPr bwMode="auto">
          <a:xfrm>
            <a:off x="859177" y="4980471"/>
            <a:ext cx="3445127" cy="893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730797-2EF8-4364-A756-702A32538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839" y="1575500"/>
            <a:ext cx="4201577" cy="4217747"/>
          </a:xfrm>
        </p:spPr>
        <p:txBody>
          <a:bodyPr/>
          <a:lstStyle/>
          <a:p>
            <a:r>
              <a:rPr lang="de-CH" dirty="0"/>
              <a:t>Bias </a:t>
            </a:r>
            <a:r>
              <a:rPr lang="de-CH" dirty="0" err="1"/>
              <a:t>tends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small</a:t>
            </a:r>
            <a:r>
              <a:rPr lang="de-CH" dirty="0"/>
              <a:t> </a:t>
            </a:r>
            <a:r>
              <a:rPr lang="de-CH" dirty="0" err="1"/>
              <a:t>around</a:t>
            </a:r>
            <a:r>
              <a:rPr lang="de-CH" dirty="0"/>
              <a:t> -0.5mm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EC7D53-0AB9-4161-B088-B206ED57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Size </a:t>
            </a:r>
            <a:r>
              <a:rPr lang="de-CH" dirty="0" err="1"/>
              <a:t>estimation</a:t>
            </a:r>
            <a:r>
              <a:rPr lang="de-CH" dirty="0"/>
              <a:t> – EPS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A06890-AE11-4AD6-A1F0-7B7A11395188}"/>
              </a:ext>
            </a:extLst>
          </p:cNvPr>
          <p:cNvSpPr txBox="1"/>
          <p:nvPr/>
        </p:nvSpPr>
        <p:spPr>
          <a:xfrm>
            <a:off x="7905809" y="424477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/>
              <a:t>Only</a:t>
            </a:r>
            <a:r>
              <a:rPr lang="de-CH" b="1" dirty="0"/>
              <a:t> </a:t>
            </a:r>
            <a:r>
              <a:rPr lang="de-CH" b="1" dirty="0" err="1"/>
              <a:t>true-postives</a:t>
            </a:r>
            <a:r>
              <a:rPr lang="de-CH" b="1" dirty="0"/>
              <a:t> </a:t>
            </a:r>
            <a:r>
              <a:rPr lang="de-CH" b="1" dirty="0" err="1"/>
              <a:t>can</a:t>
            </a:r>
            <a:r>
              <a:rPr lang="de-CH" b="1" dirty="0"/>
              <a:t> </a:t>
            </a:r>
            <a:r>
              <a:rPr lang="de-CH" b="1" dirty="0" err="1"/>
              <a:t>be</a:t>
            </a:r>
            <a:r>
              <a:rPr lang="de-CH" b="1" dirty="0"/>
              <a:t> </a:t>
            </a:r>
            <a:r>
              <a:rPr lang="de-CH" b="1" dirty="0" err="1"/>
              <a:t>compared</a:t>
            </a:r>
            <a:r>
              <a:rPr lang="de-CH" b="1" dirty="0"/>
              <a:t>!</a:t>
            </a:r>
            <a:endParaRPr lang="it-CH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A6A846-C659-9F5E-2BFD-76FDCCEAEE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5" y="2321755"/>
            <a:ext cx="6154620" cy="2960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BB81C0-A843-A008-8254-DF31181BF1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2734" y="2400224"/>
            <a:ext cx="6278953" cy="2882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4A75C0-D442-6AD6-CF38-5B7DE2439E7F}"/>
              </a:ext>
            </a:extLst>
          </p:cNvPr>
          <p:cNvSpPr txBox="1"/>
          <p:nvPr/>
        </p:nvSpPr>
        <p:spPr>
          <a:xfrm>
            <a:off x="6296949" y="1799419"/>
            <a:ext cx="6096000" cy="42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130" dirty="0"/>
              <a:t>Relative </a:t>
            </a:r>
            <a:r>
              <a:rPr lang="de-CH" sz="2130" dirty="0" err="1"/>
              <a:t>bias</a:t>
            </a:r>
            <a:r>
              <a:rPr lang="de-CH" sz="2130" dirty="0"/>
              <a:t> </a:t>
            </a:r>
            <a:r>
              <a:rPr lang="de-CH" sz="2130" dirty="0" err="1"/>
              <a:t>largest</a:t>
            </a:r>
            <a:r>
              <a:rPr lang="de-CH" sz="2130" dirty="0"/>
              <a:t> </a:t>
            </a:r>
            <a:r>
              <a:rPr lang="de-CH" sz="2130" dirty="0" err="1"/>
              <a:t>for</a:t>
            </a:r>
            <a:r>
              <a:rPr lang="de-CH" sz="2130" dirty="0"/>
              <a:t> 10mm </a:t>
            </a:r>
            <a:r>
              <a:rPr lang="de-CH" sz="2130" dirty="0" err="1"/>
              <a:t>hail</a:t>
            </a:r>
            <a:r>
              <a:rPr lang="de-CH" sz="2130" dirty="0"/>
              <a:t> </a:t>
            </a:r>
            <a:r>
              <a:rPr lang="de-CH" sz="2130" dirty="0" err="1"/>
              <a:t>objects</a:t>
            </a:r>
            <a:endParaRPr lang="de-CH" sz="213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A25F9-C34A-8C14-3BDD-214D88E1BA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9795" y="5309291"/>
            <a:ext cx="5526806" cy="73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Office PowerPoint</Application>
  <PresentationFormat>Widescreen</PresentationFormat>
  <Paragraphs>150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Roboto Light</vt:lpstr>
      <vt:lpstr>Symbol</vt:lpstr>
      <vt:lpstr>Wingdings</vt:lpstr>
      <vt:lpstr>1_Kreuzraster komplett</vt:lpstr>
      <vt:lpstr>Performance assessment of drone-based photogrammetry coupled with machine-learning for the estimation of hail size distributions on the ground </vt:lpstr>
      <vt:lpstr>Motivation – Hail observation</vt:lpstr>
      <vt:lpstr>Motivation – Scientific background</vt:lpstr>
      <vt:lpstr>Experiments – Materials</vt:lpstr>
      <vt:lpstr>Experiments – Setup</vt:lpstr>
      <vt:lpstr>Detection of hail</vt:lpstr>
      <vt:lpstr>Detection scores</vt:lpstr>
      <vt:lpstr>Results – Detection</vt:lpstr>
      <vt:lpstr>Size estimation – EPS</vt:lpstr>
      <vt:lpstr>Real event 2022</vt:lpstr>
      <vt:lpstr>Real event – Results</vt:lpstr>
      <vt:lpstr>Conclusion and outlook</vt:lpstr>
      <vt:lpstr>References</vt:lpstr>
      <vt:lpstr>Publication</vt:lpstr>
      <vt:lpstr>PowerPoint Presentation</vt:lpstr>
      <vt:lpstr>PowerPoint Presentation</vt:lpstr>
      <vt:lpstr>Cluster setup</vt:lpstr>
      <vt:lpstr>Size estimation – Ice and Glass</vt:lpstr>
      <vt:lpstr>Distribution of FN/FP</vt:lpstr>
      <vt:lpstr>Real event – HSD</vt:lpstr>
      <vt:lpstr>Experiences – Night flights</vt:lpstr>
      <vt:lpstr>Melting on the 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Hail observations by small CW-radars and drone-based hail data collections</dc:title>
  <dc:creator>Jannis Portmann</dc:creator>
  <cp:lastModifiedBy>Portmann Jannis</cp:lastModifiedBy>
  <cp:revision>165</cp:revision>
  <dcterms:created xsi:type="dcterms:W3CDTF">2024-11-25T09:13:18Z</dcterms:created>
  <dcterms:modified xsi:type="dcterms:W3CDTF">2025-12-02T16:56:50Z</dcterms:modified>
</cp:coreProperties>
</file>