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2"/>
  </p:notesMasterIdLst>
  <p:sldIdLst>
    <p:sldId id="257" r:id="rId2"/>
    <p:sldId id="416" r:id="rId3"/>
    <p:sldId id="394" r:id="rId4"/>
    <p:sldId id="414" r:id="rId5"/>
    <p:sldId id="415" r:id="rId6"/>
    <p:sldId id="395" r:id="rId7"/>
    <p:sldId id="371" r:id="rId8"/>
    <p:sldId id="344" r:id="rId9"/>
    <p:sldId id="347" r:id="rId10"/>
    <p:sldId id="436" r:id="rId11"/>
    <p:sldId id="439" r:id="rId12"/>
    <p:sldId id="440" r:id="rId13"/>
    <p:sldId id="441" r:id="rId14"/>
    <p:sldId id="422" r:id="rId15"/>
    <p:sldId id="423" r:id="rId16"/>
    <p:sldId id="421" r:id="rId17"/>
    <p:sldId id="397" r:id="rId18"/>
    <p:sldId id="400" r:id="rId19"/>
    <p:sldId id="332" r:id="rId20"/>
    <p:sldId id="424" r:id="rId21"/>
    <p:sldId id="438" r:id="rId22"/>
    <p:sldId id="406" r:id="rId23"/>
    <p:sldId id="399" r:id="rId24"/>
    <p:sldId id="425" r:id="rId25"/>
    <p:sldId id="426" r:id="rId26"/>
    <p:sldId id="430" r:id="rId27"/>
    <p:sldId id="433" r:id="rId28"/>
    <p:sldId id="437" r:id="rId29"/>
    <p:sldId id="435" r:id="rId30"/>
    <p:sldId id="384" r:id="rId3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991B9"/>
    <a:srgbClr val="DAAA9C"/>
    <a:srgbClr val="3EB3C4"/>
    <a:srgbClr val="FF7B45"/>
    <a:srgbClr val="D5A88C"/>
    <a:srgbClr val="76D06F"/>
    <a:srgbClr val="00C302"/>
    <a:srgbClr val="DA6C1A"/>
    <a:srgbClr val="008601"/>
    <a:srgbClr val="6FCFF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3879"/>
    <p:restoredTop sz="84730"/>
  </p:normalViewPr>
  <p:slideViewPr>
    <p:cSldViewPr snapToGrid="0">
      <p:cViewPr varScale="1">
        <p:scale>
          <a:sx n="134" d="100"/>
          <a:sy n="134" d="100"/>
        </p:scale>
        <p:origin x="216" y="6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1F13209-381A-364F-A302-4922743CEC20}" type="datetimeFigureOut">
              <a:rPr lang="en-US" smtClean="0"/>
              <a:t>12/2/25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C267B4E-A302-AC43-9F99-29362299CF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03226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823F080-2DF2-6578-F553-01CCD330077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45AD6256-73A8-C4CB-839B-EA80AF9FECF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F726D634-0C3D-CA0D-C866-AD55F881026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AB0485C-0025-3C1E-AA43-FF10BB7D18B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C267B4E-A302-AC43-9F99-29362299CFEB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587381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C267B4E-A302-AC43-9F99-29362299CFEB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648082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D5A1C94-0418-0B17-1BAD-C153B3F2826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2D8D9503-8DAA-A9BE-978B-66E9AF7FAE5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725768A1-8417-F2F3-1330-4DE939D540A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A5CFDC8-CA86-AE75-82C0-C786266168D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C267B4E-A302-AC43-9F99-29362299CFEB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600117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8005C02-E667-9F18-75D3-0D8183A14D4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0BD09040-BFCB-0B7F-FAD2-905463D7344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D71F3D09-6A8E-E9D9-EFB4-2AD6ABB40B1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20DF786-F968-49F6-7858-7658BE3E17B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C267B4E-A302-AC43-9F99-29362299CFEB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6157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5C26AE9-2DA7-AA72-1B4B-3890999B988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8E728E46-342B-8E1A-B4C6-A0AC3790961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D697A69C-9E82-6882-083D-D04B0B92F65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339CFE3-F04C-03F0-ECBE-3684DA4E922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C267B4E-A302-AC43-9F99-29362299CFEB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602222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04620D5-86C5-CC34-F2CA-E083B683E43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5F0F0F95-5DB3-58E5-9DA7-ED87959494F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6D6A0A49-9993-747C-ACF3-E2399FC58AF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21C4784-BEAD-5A1A-85DB-0E90ED9DE6C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C267B4E-A302-AC43-9F99-29362299CFEB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118319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1E9F806-8A45-3EDD-FCA3-03C512EA013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B957669D-F9E3-B232-77ED-543D866A215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09372E5A-EF89-381F-FED4-AD3468913E5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C6F9CE6-D924-1440-95D8-6943DB36A35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C267B4E-A302-AC43-9F99-29362299CFEB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720858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A7EED7C-8F00-9E09-9158-D71D9348596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BBE38F26-0C68-9DDD-23F8-BF6F4B7A006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3D920A2C-87D9-6E9B-0B93-A14730B7359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D5D4E2B-4921-DA31-1B94-98A0B9935F9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C267B4E-A302-AC43-9F99-29362299CFEB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511398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C267B4E-A302-AC43-9F99-29362299CFEB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970746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C267B4E-A302-AC43-9F99-29362299CFEB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063304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B57FB46-C587-069D-746F-A1F89A53EAD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9BFA0C89-5A36-D529-1B62-B58E428933D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6FDC77ED-8569-E5BE-DF23-034AF21BF91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D786307-D26A-EAE0-5AA0-19AF4340D01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C267B4E-A302-AC43-9F99-29362299CFEB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174046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1BC6056-CCF5-4C61-25B5-837E6C16669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DB60D704-FAF3-5CD6-2591-E037313BD51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C89A6535-AFD6-195C-9CF6-C740BA4B4F1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DB2C481-15EF-C41A-6C67-DEB6EB334A9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C267B4E-A302-AC43-9F99-29362299CFEB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371475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7465B95-9FD2-1687-7AD8-C1EB6FEB749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A5765DAC-07D5-0F8B-E9E2-96C3A96C6A4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684E512F-756B-4BB2-E3FA-4A8922A8B25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7365C6E-868A-4C01-8467-DDD69A094E5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C267B4E-A302-AC43-9F99-29362299CFEB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431749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159B57B-24E4-C2B5-7FAF-D13C82481C7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3B425EE5-4EDF-5AFF-FDE4-E43E2CA4A80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42CBA971-430B-BF1B-49A1-DFDA03225D6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B550790-7CD8-BB61-53E2-17F1E752A41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C267B4E-A302-AC43-9F99-29362299CFEB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880022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1A409A0-8D53-A7D5-3284-DB3E82F199C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D30B83F2-B1C4-5851-DDBF-6A81D28DEB5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D8161FCF-D81A-D09C-8774-3067260C9F4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2822B2D-F7B3-E5C8-2450-A0DB2706A35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C267B4E-A302-AC43-9F99-29362299CFEB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632812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2B1A817-8632-D0FF-7D0C-A3E4D3ABC4D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10455350-492A-1E63-9B05-D1D3B39373C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A9489DF0-0CB8-73B1-F767-6934C8E2C9F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CE892A0-6624-0451-53AB-2401B915203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C267B4E-A302-AC43-9F99-29362299CFEB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154845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C267B4E-A302-AC43-9F99-29362299CFEB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04481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8B1014-678F-C228-E6B4-FB219523ED2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984B418-76FE-BFD1-8BAD-4F3937D69D4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80108E2-68D5-58CF-1693-612D9E0666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0C2699-5007-394F-B092-40FE39E9A1E5}" type="datetimeFigureOut">
              <a:rPr lang="en-US" smtClean="0"/>
              <a:t>12/2/25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BD90E29-B802-4103-C470-BDCF9ACD03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64FFA13-43C0-40DA-9FEE-5D28BA0590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2284B4-E17B-F946-AEF9-4A5750DC87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95197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02FFAA-ACBB-0363-7C9E-E5C049D022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F7DFFD7-F4E5-57A0-B44B-CBE638F0F0B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E6FDA59-8B19-75E5-9B2D-AD36D5DBAE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0C2699-5007-394F-B092-40FE39E9A1E5}" type="datetimeFigureOut">
              <a:rPr lang="en-US" smtClean="0"/>
              <a:t>12/2/25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64E6540-6A20-B74A-C223-2CC494A901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3C56F5F-03D5-C8D8-6E4C-9339798136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2284B4-E17B-F946-AEF9-4A5750DC87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74408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A8D865A-76E1-909D-E54B-B868E957307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F909DE8-41F3-585C-59A3-79A574FDE93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7BE3964-6887-7EEA-82C3-AF912AC0DF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0C2699-5007-394F-B092-40FE39E9A1E5}" type="datetimeFigureOut">
              <a:rPr lang="en-US" smtClean="0"/>
              <a:t>12/2/25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54CE5A3-3612-9E01-BF39-3D65FAF78A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48AC407-0E43-6377-4207-28454BB749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2284B4-E17B-F946-AEF9-4A5750DC87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06457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4301D0-2B02-58A7-2147-C36F75AC36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673A7F-2C4D-15FD-4F59-C225894D03E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6055145-0020-2507-8B4E-23D4A2603E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0C2699-5007-394F-B092-40FE39E9A1E5}" type="datetimeFigureOut">
              <a:rPr lang="en-US" smtClean="0"/>
              <a:t>12/2/25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F3D7E2B-83E2-9FE7-7F46-73AC80A820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29467A5-B534-7557-8162-D771EFB85B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2284B4-E17B-F946-AEF9-4A5750DC87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38304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8A477A-DE8F-034B-3D61-95EED5949B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7E7CAF7-219B-B8D1-78B6-B881FC4539F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9A464F9-598C-33C3-F38C-011A0B260B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0C2699-5007-394F-B092-40FE39E9A1E5}" type="datetimeFigureOut">
              <a:rPr lang="en-US" smtClean="0"/>
              <a:t>12/2/25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E21AFD2-3C23-15F6-0806-9F7B2F3A14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CACAA21-C5D4-8F59-A34F-264C9B2C91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2284B4-E17B-F946-AEF9-4A5750DC87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71047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689671-7464-99A6-172C-4DE073441E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D998871-1973-73AF-FAF1-907E0A46E22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E80EDD5-B629-DF25-4E63-7D87C5FC4CF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310D291-27E6-7869-F4D4-FA04C75CB1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0C2699-5007-394F-B092-40FE39E9A1E5}" type="datetimeFigureOut">
              <a:rPr lang="en-US" smtClean="0"/>
              <a:t>12/2/25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4A0AEC5-98FE-BBE1-8CD2-BDD6EAC33D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529C010-A118-0B29-4AE4-218C989A82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2284B4-E17B-F946-AEF9-4A5750DC87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05799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1B385B-F832-C98C-AA36-5037818A95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DC3D041-1B5D-5AB1-8956-8A7882F118D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A46CE04-2D16-7307-2932-570C802E3EE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DB1B5B0-E626-85DE-D3D0-CEB0B3D5196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C101B93-A16F-667B-D6FB-8CC68DD4547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5A561F4-CE25-D64B-4729-1A7A219F7D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0C2699-5007-394F-B092-40FE39E9A1E5}" type="datetimeFigureOut">
              <a:rPr lang="en-US" smtClean="0"/>
              <a:t>12/2/25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4DA9F83-BA69-2F3D-5E36-1F89A76218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867A413-1A4B-598F-27C2-CD06FE363C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2284B4-E17B-F946-AEF9-4A5750DC87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85711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586AB0-E6C6-5A89-D948-04B74C3632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F6670C1-02F0-B8CC-4EA6-D4A200827C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0C2699-5007-394F-B092-40FE39E9A1E5}" type="datetimeFigureOut">
              <a:rPr lang="en-US" smtClean="0"/>
              <a:t>12/2/25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1B9D44C-56C1-8180-A30A-912E1587A2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1C41DE0-FAC8-B955-32FB-5C9A414A29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2284B4-E17B-F946-AEF9-4A5750DC87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39696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3044864-75E7-2A2B-51C0-2DF00F6288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0C2699-5007-394F-B092-40FE39E9A1E5}" type="datetimeFigureOut">
              <a:rPr lang="en-US" smtClean="0"/>
              <a:t>12/2/25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F47A58B-0388-854B-869E-FF131B47E8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770ACB2-3206-713D-5F18-287EE57120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2284B4-E17B-F946-AEF9-4A5750DC87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06089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E3973F-A45D-DD30-A21F-9ECE766F08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98A8C27-3D60-4570-4193-9D06196648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34399B4-33D8-9838-D860-884049447A1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05A991B-A3F5-7D3E-B869-CDCCBAC34E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0C2699-5007-394F-B092-40FE39E9A1E5}" type="datetimeFigureOut">
              <a:rPr lang="en-US" smtClean="0"/>
              <a:t>12/2/25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A1667C4-F6C0-651A-19BC-A76CE2C60D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A9493FC-8F90-F20A-1A2E-2833326420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2284B4-E17B-F946-AEF9-4A5750DC87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50208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22DD55-46BC-1D0D-DBE4-32FD503084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9357197-6E7B-CC2C-4ED5-D02C9FAB004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02CFD9C-F539-20B1-B9E8-FAF6DA5DFB9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E6CA0BC-5EA2-6188-68F7-4F5999C0FF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0C2699-5007-394F-B092-40FE39E9A1E5}" type="datetimeFigureOut">
              <a:rPr lang="en-US" smtClean="0"/>
              <a:t>12/2/25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5924F23-5929-D793-3548-81F57C96D2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F2085BC-8DD8-E33D-BE66-480374CD7C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2284B4-E17B-F946-AEF9-4A5750DC87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5443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D6EE73C-5494-2DAB-1D6A-73820F03D0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384F3C6-CA16-3E97-4F68-AC81EC4F596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434073D-9D11-D106-1687-35FE9EF433F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270C2699-5007-394F-B092-40FE39E9A1E5}" type="datetimeFigureOut">
              <a:rPr lang="en-US" smtClean="0"/>
              <a:t>12/2/25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068862D-50A5-AB6E-938C-AECC9CFAC72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33B9B2E-9F10-E99A-65C3-0A48E71812E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A42284B4-E17B-F946-AEF9-4A5750DC87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89701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1.jp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3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jpg"/><Relationship Id="rId4" Type="http://schemas.openxmlformats.org/officeDocument/2006/relationships/image" Target="../media/image27.jp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9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jpg"/><Relationship Id="rId4" Type="http://schemas.openxmlformats.org/officeDocument/2006/relationships/image" Target="../media/image31.jp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svg"/><Relationship Id="rId3" Type="http://schemas.openxmlformats.org/officeDocument/2006/relationships/image" Target="../media/image10.jpg"/><Relationship Id="rId7" Type="http://schemas.openxmlformats.org/officeDocument/2006/relationships/image" Target="../media/image35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jpg"/><Relationship Id="rId5" Type="http://schemas.openxmlformats.org/officeDocument/2006/relationships/image" Target="../media/image7.jpg"/><Relationship Id="rId10" Type="http://schemas.openxmlformats.org/officeDocument/2006/relationships/image" Target="../media/image38.svg"/><Relationship Id="rId4" Type="http://schemas.openxmlformats.org/officeDocument/2006/relationships/image" Target="../media/image9.jpg"/><Relationship Id="rId9" Type="http://schemas.openxmlformats.org/officeDocument/2006/relationships/image" Target="../media/image37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041C39-2054-714C-0B38-B1F92A577F3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786890"/>
            <a:ext cx="9144000" cy="2387600"/>
          </a:xfrm>
        </p:spPr>
        <p:txBody>
          <a:bodyPr>
            <a:normAutofit/>
          </a:bodyPr>
          <a:lstStyle/>
          <a:p>
            <a:r>
              <a:rPr lang="en-US" sz="45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The sensitivity of hail production in supercell storms to the distribution of vertical wind shear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D834092-AA85-9C7B-9714-6F6D96ABB35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2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Kelly Lombardo and Matthew R. </a:t>
            </a:r>
            <a:r>
              <a:rPr lang="en-US" sz="2600" dirty="0" err="1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Kumjian</a:t>
            </a:r>
            <a:endParaRPr lang="en-US" sz="2600" dirty="0">
              <a:solidFill>
                <a:schemeClr val="bg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r>
              <a:rPr lang="en-US" sz="1800" i="1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The Pennsylvania State University, United States</a:t>
            </a:r>
          </a:p>
          <a:p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48C387AF-5D86-1FDF-2756-6DB44CA5E77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27593" y="5088304"/>
            <a:ext cx="1464444" cy="1688695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5DF2E168-254E-2F84-CCC8-9BB67D5F926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9326" y="4943223"/>
            <a:ext cx="1464444" cy="1464444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CA0F9667-A5FE-4BF6-E2C8-4F7B9A3DD701}"/>
              </a:ext>
            </a:extLst>
          </p:cNvPr>
          <p:cNvSpPr txBox="1"/>
          <p:nvPr/>
        </p:nvSpPr>
        <p:spPr>
          <a:xfrm>
            <a:off x="0" y="6407667"/>
            <a:ext cx="216309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8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AGS-2410918</a:t>
            </a:r>
            <a:endParaRPr lang="en-US" dirty="0">
              <a:solidFill>
                <a:schemeClr val="bg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190918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9AADC9A-8E8A-0166-9896-ADDDFBD8E29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>
            <a:extLst>
              <a:ext uri="{FF2B5EF4-FFF2-40B4-BE49-F238E27FC236}">
                <a16:creationId xmlns:a16="http://schemas.microsoft.com/office/drawing/2014/main" id="{D576636A-50D0-20E4-6BC0-3A3051958012}"/>
              </a:ext>
            </a:extLst>
          </p:cNvPr>
          <p:cNvSpPr txBox="1">
            <a:spLocks/>
          </p:cNvSpPr>
          <p:nvPr/>
        </p:nvSpPr>
        <p:spPr>
          <a:xfrm>
            <a:off x="462455" y="217700"/>
            <a:ext cx="11729545" cy="531519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0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SINE /SINE REVERSE Experiments Target V-component of Wind</a:t>
            </a:r>
            <a:endParaRPr lang="en-US" sz="3000" dirty="0">
              <a:solidFill>
                <a:srgbClr val="F2F2F2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AAF46E8A-73B6-64BB-EFFE-0D60024BA484}"/>
              </a:ext>
            </a:extLst>
          </p:cNvPr>
          <p:cNvCxnSpPr>
            <a:cxnSpLocks/>
          </p:cNvCxnSpPr>
          <p:nvPr/>
        </p:nvCxnSpPr>
        <p:spPr>
          <a:xfrm>
            <a:off x="462456" y="797255"/>
            <a:ext cx="10205545" cy="0"/>
          </a:xfrm>
          <a:prstGeom prst="line">
            <a:avLst/>
          </a:prstGeom>
          <a:ln w="38100">
            <a:gradFill flip="none" rotWithShape="1">
              <a:gsLst>
                <a:gs pos="0">
                  <a:schemeClr val="tx1"/>
                </a:gs>
                <a:gs pos="47000">
                  <a:schemeClr val="tx1">
                    <a:lumMod val="50000"/>
                    <a:lumOff val="50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10800000" scaled="0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Content Placeholder 2">
            <a:extLst>
              <a:ext uri="{FF2B5EF4-FFF2-40B4-BE49-F238E27FC236}">
                <a16:creationId xmlns:a16="http://schemas.microsoft.com/office/drawing/2014/main" id="{1B53430F-2E0D-81D1-43F7-699AA812095B}"/>
              </a:ext>
            </a:extLst>
          </p:cNvPr>
          <p:cNvSpPr txBox="1">
            <a:spLocks/>
          </p:cNvSpPr>
          <p:nvPr/>
        </p:nvSpPr>
        <p:spPr>
          <a:xfrm>
            <a:off x="231227" y="1048906"/>
            <a:ext cx="11729545" cy="130885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None/>
            </a:pPr>
            <a:r>
              <a:rPr lang="en-US" sz="18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Impose a sine-curve-shaped perturbation</a:t>
            </a:r>
          </a:p>
          <a:p>
            <a:pPr marL="0" indent="0">
              <a:spcBef>
                <a:spcPts val="0"/>
              </a:spcBef>
              <a:buNone/>
            </a:pPr>
            <a:endParaRPr lang="en-US" sz="1800" dirty="0">
              <a:solidFill>
                <a:schemeClr val="bg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sz="1800" u="sng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Hypothesis:</a:t>
            </a:r>
            <a:r>
              <a:rPr lang="en-US" sz="18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Increased 2-4 km storm-relative v-component → stronger northbound winds in updraft → </a:t>
            </a:r>
            <a:r>
              <a:rPr lang="en-US" sz="1800" dirty="0">
                <a:solidFill>
                  <a:srgbClr val="FF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bad for hail?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8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26E21EE-FFD1-0C6A-F98D-5552D1E2A9F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04519" y="2150267"/>
            <a:ext cx="3773066" cy="3659260"/>
          </a:xfrm>
          <a:prstGeom prst="rect">
            <a:avLst/>
          </a:prstGeom>
          <a:ln w="57150">
            <a:solidFill>
              <a:schemeClr val="bg1">
                <a:lumMod val="65000"/>
              </a:schemeClr>
            </a:solidFill>
          </a:ln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C260B4C6-5DB7-4DB4-DFA6-4E2E543F7283}"/>
              </a:ext>
            </a:extLst>
          </p:cNvPr>
          <p:cNvSpPr txBox="1"/>
          <p:nvPr/>
        </p:nvSpPr>
        <p:spPr>
          <a:xfrm>
            <a:off x="2069027" y="2257340"/>
            <a:ext cx="78418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SINE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34E4655-D7F9-48E9-FE04-411BCD0D7FA9}"/>
              </a:ext>
            </a:extLst>
          </p:cNvPr>
          <p:cNvSpPr txBox="1"/>
          <p:nvPr/>
        </p:nvSpPr>
        <p:spPr>
          <a:xfrm>
            <a:off x="9087336" y="2881075"/>
            <a:ext cx="208422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SINE REVERSE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1ED0DC99-DAFD-07DC-C58C-9891B3B42FEE}"/>
              </a:ext>
            </a:extLst>
          </p:cNvPr>
          <p:cNvSpPr txBox="1"/>
          <p:nvPr/>
        </p:nvSpPr>
        <p:spPr>
          <a:xfrm>
            <a:off x="3817665" y="2526704"/>
            <a:ext cx="755335" cy="338554"/>
          </a:xfrm>
          <a:prstGeom prst="rect">
            <a:avLst/>
          </a:prstGeom>
          <a:solidFill>
            <a:srgbClr val="3EB2C4"/>
          </a:solidFill>
        </p:spPr>
        <p:txBody>
          <a:bodyPr wrap="none" rtlCol="0">
            <a:spAutoFit/>
          </a:bodyPr>
          <a:lstStyle/>
          <a:p>
            <a:r>
              <a:rPr lang="en-US" sz="1600" b="1" dirty="0">
                <a:latin typeface="Calibri Light" panose="020F0302020204030204" pitchFamily="34" charset="0"/>
                <a:cs typeface="Calibri Light" panose="020F0302020204030204" pitchFamily="34" charset="0"/>
              </a:rPr>
              <a:t>2-4 km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11731CA0-3DA8-9A67-1CD0-4C2891195D57}"/>
              </a:ext>
            </a:extLst>
          </p:cNvPr>
          <p:cNvSpPr txBox="1"/>
          <p:nvPr/>
        </p:nvSpPr>
        <p:spPr>
          <a:xfrm>
            <a:off x="4418452" y="4130628"/>
            <a:ext cx="755335" cy="338554"/>
          </a:xfrm>
          <a:prstGeom prst="rect">
            <a:avLst/>
          </a:prstGeom>
          <a:solidFill>
            <a:srgbClr val="0000C4"/>
          </a:solidFill>
        </p:spPr>
        <p:txBody>
          <a:bodyPr wrap="none" rtlCol="0">
            <a:spAutoFit/>
          </a:bodyPr>
          <a:lstStyle/>
          <a:p>
            <a:r>
              <a:rPr lang="en-US" sz="1600" b="1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4-6 km</a:t>
            </a:r>
          </a:p>
        </p:txBody>
      </p: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EB7B5221-F287-7192-ECBC-4A158E652683}"/>
              </a:ext>
            </a:extLst>
          </p:cNvPr>
          <p:cNvCxnSpPr>
            <a:cxnSpLocks/>
          </p:cNvCxnSpPr>
          <p:nvPr/>
        </p:nvCxnSpPr>
        <p:spPr>
          <a:xfrm>
            <a:off x="4232054" y="2845594"/>
            <a:ext cx="0" cy="443431"/>
          </a:xfrm>
          <a:prstGeom prst="straightConnector1">
            <a:avLst/>
          </a:prstGeom>
          <a:ln w="38100">
            <a:solidFill>
              <a:srgbClr val="3DB2C5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B3EC7D55-6730-E896-1146-4E8F67A8D32D}"/>
              </a:ext>
            </a:extLst>
          </p:cNvPr>
          <p:cNvCxnSpPr>
            <a:cxnSpLocks/>
          </p:cNvCxnSpPr>
          <p:nvPr/>
        </p:nvCxnSpPr>
        <p:spPr>
          <a:xfrm flipV="1">
            <a:off x="4791486" y="3663564"/>
            <a:ext cx="0" cy="470472"/>
          </a:xfrm>
          <a:prstGeom prst="straightConnector1">
            <a:avLst/>
          </a:prstGeom>
          <a:ln w="38100">
            <a:solidFill>
              <a:srgbClr val="0000C5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34EABCBD-5463-3154-3581-3B8397EEAA6C}"/>
              </a:ext>
            </a:extLst>
          </p:cNvPr>
          <p:cNvSpPr txBox="1"/>
          <p:nvPr/>
        </p:nvSpPr>
        <p:spPr>
          <a:xfrm>
            <a:off x="1504519" y="5896273"/>
            <a:ext cx="3879905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algn="ctr">
              <a:spcBef>
                <a:spcPts val="0"/>
              </a:spcBef>
              <a:buNone/>
            </a:pPr>
            <a:r>
              <a:rPr lang="en-US" sz="18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+3 m s</a:t>
            </a:r>
            <a:r>
              <a:rPr lang="en-US" sz="1800" baseline="300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-1 </a:t>
            </a:r>
            <a:r>
              <a:rPr lang="en-US" sz="18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max v-perturbation at 3 km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en-US" sz="18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-3 m s</a:t>
            </a:r>
            <a:r>
              <a:rPr lang="en-US" sz="1800" baseline="300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-1 </a:t>
            </a:r>
            <a:r>
              <a:rPr lang="en-US" sz="18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min  v-perturbation at 5 km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0ED897C-6E36-7774-AE13-B0F59CCFCB0E}"/>
              </a:ext>
            </a:extLst>
          </p:cNvPr>
          <p:cNvSpPr txBox="1"/>
          <p:nvPr/>
        </p:nvSpPr>
        <p:spPr>
          <a:xfrm>
            <a:off x="7003111" y="2209303"/>
            <a:ext cx="208422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SINE REVERSE</a:t>
            </a:r>
          </a:p>
        </p:txBody>
      </p:sp>
    </p:spTree>
    <p:extLst>
      <p:ext uri="{BB962C8B-B14F-4D97-AF65-F5344CB8AC3E}">
        <p14:creationId xmlns:p14="http://schemas.microsoft.com/office/powerpoint/2010/main" val="2432550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BCCD06E-FBF4-243F-C91E-0BEA947FA23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>
            <a:extLst>
              <a:ext uri="{FF2B5EF4-FFF2-40B4-BE49-F238E27FC236}">
                <a16:creationId xmlns:a16="http://schemas.microsoft.com/office/drawing/2014/main" id="{E11A8866-C9EE-E0D2-7307-A40BBBAD19E6}"/>
              </a:ext>
            </a:extLst>
          </p:cNvPr>
          <p:cNvSpPr txBox="1">
            <a:spLocks/>
          </p:cNvSpPr>
          <p:nvPr/>
        </p:nvSpPr>
        <p:spPr>
          <a:xfrm>
            <a:off x="462455" y="217700"/>
            <a:ext cx="11729545" cy="531519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0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SINE /SINE REVERSE Experiments Target V-component of Wind</a:t>
            </a:r>
            <a:endParaRPr lang="en-US" sz="3000" dirty="0">
              <a:solidFill>
                <a:srgbClr val="F2F2F2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720745A3-52E9-5FE3-F2E4-77A69A9E726E}"/>
              </a:ext>
            </a:extLst>
          </p:cNvPr>
          <p:cNvCxnSpPr>
            <a:cxnSpLocks/>
          </p:cNvCxnSpPr>
          <p:nvPr/>
        </p:nvCxnSpPr>
        <p:spPr>
          <a:xfrm>
            <a:off x="462456" y="797255"/>
            <a:ext cx="10205545" cy="0"/>
          </a:xfrm>
          <a:prstGeom prst="line">
            <a:avLst/>
          </a:prstGeom>
          <a:ln w="38100">
            <a:gradFill flip="none" rotWithShape="1">
              <a:gsLst>
                <a:gs pos="0">
                  <a:schemeClr val="tx1"/>
                </a:gs>
                <a:gs pos="47000">
                  <a:schemeClr val="tx1">
                    <a:lumMod val="50000"/>
                    <a:lumOff val="50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10800000" scaled="0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Content Placeholder 2">
            <a:extLst>
              <a:ext uri="{FF2B5EF4-FFF2-40B4-BE49-F238E27FC236}">
                <a16:creationId xmlns:a16="http://schemas.microsoft.com/office/drawing/2014/main" id="{5CCEAD95-31B8-6388-4192-CBBCB543C89D}"/>
              </a:ext>
            </a:extLst>
          </p:cNvPr>
          <p:cNvSpPr txBox="1">
            <a:spLocks/>
          </p:cNvSpPr>
          <p:nvPr/>
        </p:nvSpPr>
        <p:spPr>
          <a:xfrm>
            <a:off x="231227" y="1048906"/>
            <a:ext cx="11729545" cy="130885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None/>
            </a:pPr>
            <a:r>
              <a:rPr lang="en-US" sz="18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Impose a sine-curve-shaped perturbation</a:t>
            </a:r>
          </a:p>
          <a:p>
            <a:pPr marL="0" indent="0">
              <a:spcBef>
                <a:spcPts val="0"/>
              </a:spcBef>
              <a:buNone/>
            </a:pPr>
            <a:endParaRPr lang="en-US" sz="1800" dirty="0">
              <a:solidFill>
                <a:schemeClr val="bg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sz="1800" u="sng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Hypothesis:</a:t>
            </a:r>
            <a:r>
              <a:rPr lang="en-US" sz="18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Decreased 2-4 km storm-relative v-component → weaker northbound winds in updraft → </a:t>
            </a:r>
            <a:r>
              <a:rPr lang="en-US" sz="1800" dirty="0">
                <a:solidFill>
                  <a:srgbClr val="00B05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good for hail?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8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546BAB0-78B9-25B3-6611-3E521EB6117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04519" y="2150267"/>
            <a:ext cx="3773066" cy="3659260"/>
          </a:xfrm>
          <a:prstGeom prst="rect">
            <a:avLst/>
          </a:prstGeom>
          <a:ln w="57150">
            <a:solidFill>
              <a:schemeClr val="bg1">
                <a:lumMod val="65000"/>
              </a:schemeClr>
            </a:solidFill>
          </a:ln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3C32679B-76EB-B6E5-1466-917BF2665243}"/>
              </a:ext>
            </a:extLst>
          </p:cNvPr>
          <p:cNvSpPr txBox="1"/>
          <p:nvPr/>
        </p:nvSpPr>
        <p:spPr>
          <a:xfrm>
            <a:off x="2069027" y="2257340"/>
            <a:ext cx="78418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SINE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D1FB6BE-FE5B-C91B-D2F4-1650FBC1231D}"/>
              </a:ext>
            </a:extLst>
          </p:cNvPr>
          <p:cNvSpPr txBox="1"/>
          <p:nvPr/>
        </p:nvSpPr>
        <p:spPr>
          <a:xfrm>
            <a:off x="9087336" y="2881075"/>
            <a:ext cx="208422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SINE REVERSE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3C46ABFF-8653-FD4B-A1F5-CCE9AD66716C}"/>
              </a:ext>
            </a:extLst>
          </p:cNvPr>
          <p:cNvSpPr txBox="1"/>
          <p:nvPr/>
        </p:nvSpPr>
        <p:spPr>
          <a:xfrm>
            <a:off x="3817665" y="2526704"/>
            <a:ext cx="755335" cy="338554"/>
          </a:xfrm>
          <a:prstGeom prst="rect">
            <a:avLst/>
          </a:prstGeom>
          <a:solidFill>
            <a:srgbClr val="3EB2C4"/>
          </a:solidFill>
        </p:spPr>
        <p:txBody>
          <a:bodyPr wrap="none" rtlCol="0">
            <a:spAutoFit/>
          </a:bodyPr>
          <a:lstStyle/>
          <a:p>
            <a:r>
              <a:rPr lang="en-US" sz="1600" b="1" dirty="0">
                <a:latin typeface="Calibri Light" panose="020F0302020204030204" pitchFamily="34" charset="0"/>
                <a:cs typeface="Calibri Light" panose="020F0302020204030204" pitchFamily="34" charset="0"/>
              </a:rPr>
              <a:t>2-4 km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19435606-1205-B7D9-687F-7BCDABCE34EF}"/>
              </a:ext>
            </a:extLst>
          </p:cNvPr>
          <p:cNvSpPr txBox="1"/>
          <p:nvPr/>
        </p:nvSpPr>
        <p:spPr>
          <a:xfrm>
            <a:off x="4418452" y="4130628"/>
            <a:ext cx="755335" cy="338554"/>
          </a:xfrm>
          <a:prstGeom prst="rect">
            <a:avLst/>
          </a:prstGeom>
          <a:solidFill>
            <a:srgbClr val="0000C4"/>
          </a:solidFill>
        </p:spPr>
        <p:txBody>
          <a:bodyPr wrap="none" rtlCol="0">
            <a:spAutoFit/>
          </a:bodyPr>
          <a:lstStyle/>
          <a:p>
            <a:r>
              <a:rPr lang="en-US" sz="1600" b="1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4-6 km</a:t>
            </a:r>
          </a:p>
        </p:txBody>
      </p: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64DD2B71-A48A-DDE8-4FF5-F4923FD930D6}"/>
              </a:ext>
            </a:extLst>
          </p:cNvPr>
          <p:cNvCxnSpPr>
            <a:cxnSpLocks/>
          </p:cNvCxnSpPr>
          <p:nvPr/>
        </p:nvCxnSpPr>
        <p:spPr>
          <a:xfrm>
            <a:off x="4232054" y="2845594"/>
            <a:ext cx="0" cy="443431"/>
          </a:xfrm>
          <a:prstGeom prst="straightConnector1">
            <a:avLst/>
          </a:prstGeom>
          <a:ln w="38100">
            <a:solidFill>
              <a:srgbClr val="3DB2C5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DBAF54F9-2447-B56B-9AB2-7F65A91068F8}"/>
              </a:ext>
            </a:extLst>
          </p:cNvPr>
          <p:cNvCxnSpPr>
            <a:cxnSpLocks/>
          </p:cNvCxnSpPr>
          <p:nvPr/>
        </p:nvCxnSpPr>
        <p:spPr>
          <a:xfrm flipV="1">
            <a:off x="4791486" y="3663564"/>
            <a:ext cx="0" cy="470472"/>
          </a:xfrm>
          <a:prstGeom prst="straightConnector1">
            <a:avLst/>
          </a:prstGeom>
          <a:ln w="38100">
            <a:solidFill>
              <a:srgbClr val="0000C5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EB6022BD-1D3A-BFB8-F290-48903425BDFC}"/>
              </a:ext>
            </a:extLst>
          </p:cNvPr>
          <p:cNvSpPr txBox="1"/>
          <p:nvPr/>
        </p:nvSpPr>
        <p:spPr>
          <a:xfrm>
            <a:off x="1504519" y="5896273"/>
            <a:ext cx="3879905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algn="ctr">
              <a:spcBef>
                <a:spcPts val="0"/>
              </a:spcBef>
              <a:buNone/>
            </a:pPr>
            <a:r>
              <a:rPr lang="en-US" sz="18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+3 m s</a:t>
            </a:r>
            <a:r>
              <a:rPr lang="en-US" sz="1800" baseline="300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-1 </a:t>
            </a:r>
            <a:r>
              <a:rPr lang="en-US" sz="18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max v-perturbation at 3 km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en-US" sz="18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-3 m s</a:t>
            </a:r>
            <a:r>
              <a:rPr lang="en-US" sz="1800" baseline="300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-1 </a:t>
            </a:r>
            <a:r>
              <a:rPr lang="en-US" sz="18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min  v-perturbation at 5 km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29F74668-DB91-8705-07F7-2DCF8B53410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91913" y="2150267"/>
            <a:ext cx="3773066" cy="3659260"/>
          </a:xfrm>
          <a:prstGeom prst="rect">
            <a:avLst/>
          </a:prstGeom>
          <a:ln w="57150">
            <a:solidFill>
              <a:schemeClr val="bg1">
                <a:lumMod val="65000"/>
              </a:schemeClr>
            </a:solidFill>
          </a:ln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B24A9CF1-253A-C846-C89E-E3D3690CC50B}"/>
              </a:ext>
            </a:extLst>
          </p:cNvPr>
          <p:cNvSpPr txBox="1"/>
          <p:nvPr/>
        </p:nvSpPr>
        <p:spPr>
          <a:xfrm>
            <a:off x="7003111" y="2209303"/>
            <a:ext cx="208422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SINE REVERSE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CA4D7C7-BE8E-8D1F-1125-E97B52ED2315}"/>
              </a:ext>
            </a:extLst>
          </p:cNvPr>
          <p:cNvSpPr txBox="1"/>
          <p:nvPr/>
        </p:nvSpPr>
        <p:spPr>
          <a:xfrm>
            <a:off x="8709668" y="2735250"/>
            <a:ext cx="755335" cy="338554"/>
          </a:xfrm>
          <a:prstGeom prst="rect">
            <a:avLst/>
          </a:prstGeom>
          <a:solidFill>
            <a:srgbClr val="3EB2C4"/>
          </a:solidFill>
        </p:spPr>
        <p:txBody>
          <a:bodyPr wrap="none" rtlCol="0">
            <a:spAutoFit/>
          </a:bodyPr>
          <a:lstStyle/>
          <a:p>
            <a:r>
              <a:rPr lang="en-US" sz="1600" b="1" dirty="0">
                <a:latin typeface="Calibri Light" panose="020F0302020204030204" pitchFamily="34" charset="0"/>
                <a:cs typeface="Calibri Light" panose="020F0302020204030204" pitchFamily="34" charset="0"/>
              </a:rPr>
              <a:t>2-4 km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3ED63C00-569E-BB5C-FBF5-D66B1CC58771}"/>
              </a:ext>
            </a:extLst>
          </p:cNvPr>
          <p:cNvSpPr txBox="1"/>
          <p:nvPr/>
        </p:nvSpPr>
        <p:spPr>
          <a:xfrm>
            <a:off x="9374113" y="3954166"/>
            <a:ext cx="755335" cy="338554"/>
          </a:xfrm>
          <a:prstGeom prst="rect">
            <a:avLst/>
          </a:prstGeom>
          <a:solidFill>
            <a:srgbClr val="0000C4"/>
          </a:solidFill>
        </p:spPr>
        <p:txBody>
          <a:bodyPr wrap="none" rtlCol="0">
            <a:spAutoFit/>
          </a:bodyPr>
          <a:lstStyle/>
          <a:p>
            <a:r>
              <a:rPr lang="en-US" sz="1600" b="1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4-6 km</a:t>
            </a:r>
          </a:p>
        </p:txBody>
      </p: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AAD598D5-CCC7-B5FD-8AEB-DCE4FF473AF0}"/>
              </a:ext>
            </a:extLst>
          </p:cNvPr>
          <p:cNvCxnSpPr>
            <a:cxnSpLocks/>
          </p:cNvCxnSpPr>
          <p:nvPr/>
        </p:nvCxnSpPr>
        <p:spPr>
          <a:xfrm>
            <a:off x="9167199" y="3054139"/>
            <a:ext cx="0" cy="443431"/>
          </a:xfrm>
          <a:prstGeom prst="straightConnector1">
            <a:avLst/>
          </a:prstGeom>
          <a:ln w="38100">
            <a:solidFill>
              <a:srgbClr val="3DB2C5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15AC329D-3D51-9CC2-5DD8-63F4394551B8}"/>
              </a:ext>
            </a:extLst>
          </p:cNvPr>
          <p:cNvCxnSpPr>
            <a:cxnSpLocks/>
          </p:cNvCxnSpPr>
          <p:nvPr/>
        </p:nvCxnSpPr>
        <p:spPr>
          <a:xfrm flipV="1">
            <a:off x="9751780" y="3497920"/>
            <a:ext cx="0" cy="470472"/>
          </a:xfrm>
          <a:prstGeom prst="straightConnector1">
            <a:avLst/>
          </a:prstGeom>
          <a:ln w="38100">
            <a:solidFill>
              <a:srgbClr val="0000C5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extBox 1">
            <a:extLst>
              <a:ext uri="{FF2B5EF4-FFF2-40B4-BE49-F238E27FC236}">
                <a16:creationId xmlns:a16="http://schemas.microsoft.com/office/drawing/2014/main" id="{24CDC912-8334-4855-3B9C-4BBC8BE1A180}"/>
              </a:ext>
            </a:extLst>
          </p:cNvPr>
          <p:cNvSpPr txBox="1"/>
          <p:nvPr/>
        </p:nvSpPr>
        <p:spPr>
          <a:xfrm>
            <a:off x="6452289" y="5891670"/>
            <a:ext cx="3899775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algn="ctr">
              <a:spcBef>
                <a:spcPts val="0"/>
              </a:spcBef>
              <a:buNone/>
            </a:pPr>
            <a:r>
              <a:rPr lang="en-US" sz="18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-3 m s</a:t>
            </a:r>
            <a:r>
              <a:rPr lang="en-US" sz="1800" baseline="300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-1 </a:t>
            </a:r>
            <a:r>
              <a:rPr lang="en-US" sz="18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min v-perturbation at 3 km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en-US" sz="18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+3 m s</a:t>
            </a:r>
            <a:r>
              <a:rPr lang="en-US" sz="1800" baseline="300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-1 </a:t>
            </a:r>
            <a:r>
              <a:rPr lang="en-US" sz="18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max  v-perturbation at 5 km</a:t>
            </a:r>
          </a:p>
        </p:txBody>
      </p:sp>
    </p:spTree>
    <p:extLst>
      <p:ext uri="{BB962C8B-B14F-4D97-AF65-F5344CB8AC3E}">
        <p14:creationId xmlns:p14="http://schemas.microsoft.com/office/powerpoint/2010/main" val="21938219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CECC262-A2C1-FFAD-DBC6-2BC6F79F147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3198C5E0-6541-89DD-82A1-3FB2CD2F104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04519" y="2151520"/>
            <a:ext cx="3771354" cy="3657600"/>
          </a:xfrm>
          <a:prstGeom prst="rect">
            <a:avLst/>
          </a:prstGeom>
          <a:ln w="57150">
            <a:solidFill>
              <a:schemeClr val="bg1">
                <a:lumMod val="65000"/>
              </a:schemeClr>
            </a:solidFill>
          </a:ln>
        </p:spPr>
      </p:pic>
      <p:sp>
        <p:nvSpPr>
          <p:cNvPr id="14" name="Title 1">
            <a:extLst>
              <a:ext uri="{FF2B5EF4-FFF2-40B4-BE49-F238E27FC236}">
                <a16:creationId xmlns:a16="http://schemas.microsoft.com/office/drawing/2014/main" id="{A53B2C4E-CEAA-7975-4C86-A179197E909B}"/>
              </a:ext>
            </a:extLst>
          </p:cNvPr>
          <p:cNvSpPr txBox="1">
            <a:spLocks/>
          </p:cNvSpPr>
          <p:nvPr/>
        </p:nvSpPr>
        <p:spPr>
          <a:xfrm>
            <a:off x="462455" y="217700"/>
            <a:ext cx="11729545" cy="531519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0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SLINKY 2-4 km / SLINKY 4-6 km Experiments Target U-component of Wind</a:t>
            </a:r>
            <a:endParaRPr lang="en-US" sz="3000" dirty="0">
              <a:solidFill>
                <a:srgbClr val="F2F2F2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41BF7B37-CDFC-E4F0-6C4F-9AB90B50AA1E}"/>
              </a:ext>
            </a:extLst>
          </p:cNvPr>
          <p:cNvCxnSpPr>
            <a:cxnSpLocks/>
          </p:cNvCxnSpPr>
          <p:nvPr/>
        </p:nvCxnSpPr>
        <p:spPr>
          <a:xfrm>
            <a:off x="462456" y="797255"/>
            <a:ext cx="10205545" cy="0"/>
          </a:xfrm>
          <a:prstGeom prst="line">
            <a:avLst/>
          </a:prstGeom>
          <a:ln w="38100">
            <a:gradFill flip="none" rotWithShape="1">
              <a:gsLst>
                <a:gs pos="0">
                  <a:schemeClr val="tx1"/>
                </a:gs>
                <a:gs pos="47000">
                  <a:schemeClr val="tx1">
                    <a:lumMod val="50000"/>
                    <a:lumOff val="50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10800000" scaled="0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Content Placeholder 2">
            <a:extLst>
              <a:ext uri="{FF2B5EF4-FFF2-40B4-BE49-F238E27FC236}">
                <a16:creationId xmlns:a16="http://schemas.microsoft.com/office/drawing/2014/main" id="{ACE4796A-6813-9E2F-9C89-4C9F33D44BDC}"/>
              </a:ext>
            </a:extLst>
          </p:cNvPr>
          <p:cNvSpPr txBox="1">
            <a:spLocks/>
          </p:cNvSpPr>
          <p:nvPr/>
        </p:nvSpPr>
        <p:spPr>
          <a:xfrm>
            <a:off x="231227" y="1048906"/>
            <a:ext cx="11729545" cy="130885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None/>
            </a:pPr>
            <a:r>
              <a:rPr lang="en-US" sz="18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Increase / Decrease u-shear over the layers</a:t>
            </a:r>
          </a:p>
          <a:p>
            <a:pPr marL="0" indent="0">
              <a:spcBef>
                <a:spcPts val="0"/>
              </a:spcBef>
              <a:buNone/>
            </a:pPr>
            <a:endParaRPr lang="en-US" sz="1800" dirty="0">
              <a:solidFill>
                <a:schemeClr val="bg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sz="1800" u="sng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Hypothesis:</a:t>
            </a:r>
            <a:r>
              <a:rPr lang="en-US" sz="18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Increased 0-4 km storm-relative winds → wider updrafts → </a:t>
            </a:r>
            <a:r>
              <a:rPr lang="en-US" sz="1800" dirty="0">
                <a:solidFill>
                  <a:srgbClr val="00B05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good for hail? </a:t>
            </a:r>
          </a:p>
          <a:p>
            <a:pPr marL="0" indent="0">
              <a:spcBef>
                <a:spcPts val="0"/>
              </a:spcBef>
              <a:buNone/>
            </a:pPr>
            <a:endParaRPr lang="en-US" sz="1800" dirty="0">
              <a:solidFill>
                <a:schemeClr val="bg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61740AA-3E50-BDE2-FCFC-D6A152F79F06}"/>
              </a:ext>
            </a:extLst>
          </p:cNvPr>
          <p:cNvSpPr txBox="1"/>
          <p:nvPr/>
        </p:nvSpPr>
        <p:spPr>
          <a:xfrm>
            <a:off x="9087336" y="2881075"/>
            <a:ext cx="208422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SINE REVERSE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11E84FD1-B38D-F2FB-C583-9B259377FECE}"/>
              </a:ext>
            </a:extLst>
          </p:cNvPr>
          <p:cNvSpPr txBox="1"/>
          <p:nvPr/>
        </p:nvSpPr>
        <p:spPr>
          <a:xfrm>
            <a:off x="3989117" y="2655296"/>
            <a:ext cx="755335" cy="338554"/>
          </a:xfrm>
          <a:prstGeom prst="rect">
            <a:avLst/>
          </a:prstGeom>
          <a:solidFill>
            <a:srgbClr val="3EB2C4"/>
          </a:solidFill>
        </p:spPr>
        <p:txBody>
          <a:bodyPr wrap="none" rtlCol="0">
            <a:spAutoFit/>
          </a:bodyPr>
          <a:lstStyle/>
          <a:p>
            <a:r>
              <a:rPr lang="en-US" sz="1600" b="1" dirty="0">
                <a:latin typeface="Calibri Light" panose="020F0302020204030204" pitchFamily="34" charset="0"/>
                <a:cs typeface="Calibri Light" panose="020F0302020204030204" pitchFamily="34" charset="0"/>
              </a:rPr>
              <a:t>2-4 km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4E12AF62-EAB3-DD02-B174-E55A01FA5EB3}"/>
              </a:ext>
            </a:extLst>
          </p:cNvPr>
          <p:cNvSpPr txBox="1"/>
          <p:nvPr/>
        </p:nvSpPr>
        <p:spPr>
          <a:xfrm>
            <a:off x="4547042" y="4073476"/>
            <a:ext cx="755335" cy="338554"/>
          </a:xfrm>
          <a:prstGeom prst="rect">
            <a:avLst/>
          </a:prstGeom>
          <a:solidFill>
            <a:srgbClr val="0000C4"/>
          </a:solidFill>
        </p:spPr>
        <p:txBody>
          <a:bodyPr wrap="none" rtlCol="0">
            <a:spAutoFit/>
          </a:bodyPr>
          <a:lstStyle/>
          <a:p>
            <a:r>
              <a:rPr lang="en-US" sz="1600" b="1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4-6 km</a:t>
            </a:r>
          </a:p>
        </p:txBody>
      </p: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BDB37B04-0185-8050-AFE2-39CB7ED16A1B}"/>
              </a:ext>
            </a:extLst>
          </p:cNvPr>
          <p:cNvCxnSpPr>
            <a:cxnSpLocks/>
          </p:cNvCxnSpPr>
          <p:nvPr/>
        </p:nvCxnSpPr>
        <p:spPr>
          <a:xfrm>
            <a:off x="4403506" y="2974186"/>
            <a:ext cx="0" cy="443431"/>
          </a:xfrm>
          <a:prstGeom prst="straightConnector1">
            <a:avLst/>
          </a:prstGeom>
          <a:ln w="38100">
            <a:solidFill>
              <a:srgbClr val="3DB2C5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BE7545DD-C26C-14E5-E939-97E7C45E9B85}"/>
              </a:ext>
            </a:extLst>
          </p:cNvPr>
          <p:cNvCxnSpPr>
            <a:cxnSpLocks/>
          </p:cNvCxnSpPr>
          <p:nvPr/>
        </p:nvCxnSpPr>
        <p:spPr>
          <a:xfrm flipV="1">
            <a:off x="4920076" y="3606412"/>
            <a:ext cx="0" cy="470472"/>
          </a:xfrm>
          <a:prstGeom prst="straightConnector1">
            <a:avLst/>
          </a:prstGeom>
          <a:ln w="38100">
            <a:solidFill>
              <a:srgbClr val="0000C5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8FF709E8-418F-A4C9-4A8A-3656C1ECE66B}"/>
              </a:ext>
            </a:extLst>
          </p:cNvPr>
          <p:cNvSpPr txBox="1"/>
          <p:nvPr/>
        </p:nvSpPr>
        <p:spPr>
          <a:xfrm>
            <a:off x="1390215" y="5862621"/>
            <a:ext cx="401045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+3 m s</a:t>
            </a:r>
            <a:r>
              <a:rPr lang="en-US" baseline="300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-1 </a:t>
            </a:r>
            <a:r>
              <a:rPr lang="en-US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u-shear in 2-4 km layer (15 m s</a:t>
            </a:r>
            <a:r>
              <a:rPr lang="en-US" baseline="300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-1</a:t>
            </a:r>
            <a:r>
              <a:rPr lang="en-US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)</a:t>
            </a:r>
          </a:p>
          <a:p>
            <a:r>
              <a:rPr lang="en-US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-3 m s</a:t>
            </a:r>
            <a:r>
              <a:rPr lang="en-US" baseline="300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-1 </a:t>
            </a:r>
            <a:r>
              <a:rPr lang="en-US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u-shear in 4-6 km layer (7 m s</a:t>
            </a:r>
            <a:r>
              <a:rPr lang="en-US" baseline="300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-1</a:t>
            </a:r>
            <a:r>
              <a:rPr lang="en-US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)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56AB948-15DB-1BF9-BA42-491A912DC3C0}"/>
              </a:ext>
            </a:extLst>
          </p:cNvPr>
          <p:cNvSpPr txBox="1"/>
          <p:nvPr/>
        </p:nvSpPr>
        <p:spPr>
          <a:xfrm>
            <a:off x="7003111" y="2209303"/>
            <a:ext cx="208422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SINE REVERSE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B3136B2-5B8A-4AF9-FB16-B080292D2D4F}"/>
              </a:ext>
            </a:extLst>
          </p:cNvPr>
          <p:cNvSpPr txBox="1"/>
          <p:nvPr/>
        </p:nvSpPr>
        <p:spPr>
          <a:xfrm>
            <a:off x="2061851" y="2205021"/>
            <a:ext cx="203312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SLINKY 2-4 KM</a:t>
            </a:r>
          </a:p>
        </p:txBody>
      </p:sp>
    </p:spTree>
    <p:extLst>
      <p:ext uri="{BB962C8B-B14F-4D97-AF65-F5344CB8AC3E}">
        <p14:creationId xmlns:p14="http://schemas.microsoft.com/office/powerpoint/2010/main" val="31010026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225FF84-134C-BD39-222F-B717D6F9F87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75246661-C9E5-8413-315C-D64D58FECF7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91913" y="2151494"/>
            <a:ext cx="3771354" cy="3657600"/>
          </a:xfrm>
          <a:prstGeom prst="rect">
            <a:avLst/>
          </a:prstGeom>
          <a:ln w="57150">
            <a:solidFill>
              <a:schemeClr val="bg1">
                <a:lumMod val="65000"/>
              </a:schemeClr>
            </a:solidFill>
          </a:ln>
        </p:spPr>
      </p:pic>
      <p:sp>
        <p:nvSpPr>
          <p:cNvPr id="14" name="Title 1">
            <a:extLst>
              <a:ext uri="{FF2B5EF4-FFF2-40B4-BE49-F238E27FC236}">
                <a16:creationId xmlns:a16="http://schemas.microsoft.com/office/drawing/2014/main" id="{52E0A53A-8D1A-FF9B-5AB1-EEEF48DB4CA5}"/>
              </a:ext>
            </a:extLst>
          </p:cNvPr>
          <p:cNvSpPr txBox="1">
            <a:spLocks/>
          </p:cNvSpPr>
          <p:nvPr/>
        </p:nvSpPr>
        <p:spPr>
          <a:xfrm>
            <a:off x="462455" y="217700"/>
            <a:ext cx="11729545" cy="531519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0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SLINKY 2-4 km / SLINKY 4-6 km Experiments Target U-component of Wind</a:t>
            </a:r>
            <a:endParaRPr lang="en-US" sz="3000" dirty="0">
              <a:solidFill>
                <a:srgbClr val="F2F2F2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B747872F-16E5-4D7B-4AE1-F82DFE37138F}"/>
              </a:ext>
            </a:extLst>
          </p:cNvPr>
          <p:cNvCxnSpPr>
            <a:cxnSpLocks/>
          </p:cNvCxnSpPr>
          <p:nvPr/>
        </p:nvCxnSpPr>
        <p:spPr>
          <a:xfrm>
            <a:off x="462456" y="797255"/>
            <a:ext cx="10205545" cy="0"/>
          </a:xfrm>
          <a:prstGeom prst="line">
            <a:avLst/>
          </a:prstGeom>
          <a:ln w="38100">
            <a:gradFill flip="none" rotWithShape="1">
              <a:gsLst>
                <a:gs pos="0">
                  <a:schemeClr val="tx1"/>
                </a:gs>
                <a:gs pos="47000">
                  <a:schemeClr val="tx1">
                    <a:lumMod val="50000"/>
                    <a:lumOff val="50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10800000" scaled="0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Content Placeholder 2">
            <a:extLst>
              <a:ext uri="{FF2B5EF4-FFF2-40B4-BE49-F238E27FC236}">
                <a16:creationId xmlns:a16="http://schemas.microsoft.com/office/drawing/2014/main" id="{4D6D309D-443A-8CCA-CE69-AE65965F6554}"/>
              </a:ext>
            </a:extLst>
          </p:cNvPr>
          <p:cNvSpPr txBox="1">
            <a:spLocks/>
          </p:cNvSpPr>
          <p:nvPr/>
        </p:nvSpPr>
        <p:spPr>
          <a:xfrm>
            <a:off x="231227" y="1048906"/>
            <a:ext cx="11729545" cy="130885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None/>
            </a:pPr>
            <a:r>
              <a:rPr lang="en-US" sz="18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Increase / Decrease u-shear over the layers</a:t>
            </a:r>
          </a:p>
          <a:p>
            <a:pPr marL="0" indent="0">
              <a:spcBef>
                <a:spcPts val="0"/>
              </a:spcBef>
              <a:buNone/>
            </a:pPr>
            <a:endParaRPr lang="en-US" sz="1800" dirty="0">
              <a:solidFill>
                <a:schemeClr val="bg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sz="1800" u="sng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Hypothesis:</a:t>
            </a:r>
            <a:r>
              <a:rPr lang="en-US" sz="18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Decreased 0-4 km storm-relative winds → narrower updrafts → </a:t>
            </a:r>
            <a:r>
              <a:rPr lang="en-US" sz="1800" dirty="0">
                <a:solidFill>
                  <a:srgbClr val="FF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bad for hail? </a:t>
            </a:r>
          </a:p>
          <a:p>
            <a:pPr marL="0" indent="0">
              <a:spcBef>
                <a:spcPts val="0"/>
              </a:spcBef>
              <a:buNone/>
            </a:pPr>
            <a:endParaRPr lang="en-US" sz="1800" dirty="0">
              <a:solidFill>
                <a:schemeClr val="bg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FF2EE6F-E7D7-53B8-72B9-A5E42BE2DD0D}"/>
              </a:ext>
            </a:extLst>
          </p:cNvPr>
          <p:cNvSpPr txBox="1"/>
          <p:nvPr/>
        </p:nvSpPr>
        <p:spPr>
          <a:xfrm>
            <a:off x="8667616" y="2638885"/>
            <a:ext cx="755335" cy="338554"/>
          </a:xfrm>
          <a:prstGeom prst="rect">
            <a:avLst/>
          </a:prstGeom>
          <a:solidFill>
            <a:srgbClr val="3EB2C4"/>
          </a:solidFill>
        </p:spPr>
        <p:txBody>
          <a:bodyPr wrap="none" rtlCol="0">
            <a:spAutoFit/>
          </a:bodyPr>
          <a:lstStyle/>
          <a:p>
            <a:r>
              <a:rPr lang="en-US" sz="1600" b="1" dirty="0">
                <a:latin typeface="Calibri Light" panose="020F0302020204030204" pitchFamily="34" charset="0"/>
                <a:cs typeface="Calibri Light" panose="020F0302020204030204" pitchFamily="34" charset="0"/>
              </a:rPr>
              <a:t>2-4 km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6D9D17D5-D39A-25FD-F67E-E77612417ADA}"/>
              </a:ext>
            </a:extLst>
          </p:cNvPr>
          <p:cNvSpPr txBox="1"/>
          <p:nvPr/>
        </p:nvSpPr>
        <p:spPr>
          <a:xfrm>
            <a:off x="9259814" y="4080027"/>
            <a:ext cx="755335" cy="338554"/>
          </a:xfrm>
          <a:prstGeom prst="rect">
            <a:avLst/>
          </a:prstGeom>
          <a:solidFill>
            <a:srgbClr val="0000C4"/>
          </a:solidFill>
        </p:spPr>
        <p:txBody>
          <a:bodyPr wrap="none" rtlCol="0">
            <a:spAutoFit/>
          </a:bodyPr>
          <a:lstStyle/>
          <a:p>
            <a:r>
              <a:rPr lang="en-US" sz="1600" b="1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4-6 km</a:t>
            </a:r>
          </a:p>
        </p:txBody>
      </p: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DC1C867C-4C4B-2863-89A8-4872A8B9312B}"/>
              </a:ext>
            </a:extLst>
          </p:cNvPr>
          <p:cNvCxnSpPr>
            <a:cxnSpLocks/>
          </p:cNvCxnSpPr>
          <p:nvPr/>
        </p:nvCxnSpPr>
        <p:spPr>
          <a:xfrm>
            <a:off x="9045284" y="2969681"/>
            <a:ext cx="0" cy="443431"/>
          </a:xfrm>
          <a:prstGeom prst="straightConnector1">
            <a:avLst/>
          </a:prstGeom>
          <a:ln w="38100">
            <a:solidFill>
              <a:srgbClr val="3DB2C5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C8819F1F-4B5B-0B2D-4890-A12209B4C085}"/>
              </a:ext>
            </a:extLst>
          </p:cNvPr>
          <p:cNvCxnSpPr>
            <a:cxnSpLocks/>
          </p:cNvCxnSpPr>
          <p:nvPr/>
        </p:nvCxnSpPr>
        <p:spPr>
          <a:xfrm flipV="1">
            <a:off x="9637482" y="3601257"/>
            <a:ext cx="0" cy="470472"/>
          </a:xfrm>
          <a:prstGeom prst="straightConnector1">
            <a:avLst/>
          </a:prstGeom>
          <a:ln w="38100">
            <a:solidFill>
              <a:srgbClr val="0000C5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extBox 1">
            <a:extLst>
              <a:ext uri="{FF2B5EF4-FFF2-40B4-BE49-F238E27FC236}">
                <a16:creationId xmlns:a16="http://schemas.microsoft.com/office/drawing/2014/main" id="{2EB8353F-C97B-E0EA-19AD-0E5D07F8638E}"/>
              </a:ext>
            </a:extLst>
          </p:cNvPr>
          <p:cNvSpPr txBox="1"/>
          <p:nvPr/>
        </p:nvSpPr>
        <p:spPr>
          <a:xfrm>
            <a:off x="6327227" y="5862621"/>
            <a:ext cx="421571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-3 m s</a:t>
            </a:r>
            <a:r>
              <a:rPr lang="en-US" baseline="300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-1 </a:t>
            </a:r>
            <a:r>
              <a:rPr lang="en-US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u-shear in 2-4 km layer (7 m s</a:t>
            </a:r>
            <a:r>
              <a:rPr lang="en-US" baseline="300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-1</a:t>
            </a:r>
            <a:r>
              <a:rPr lang="en-US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)</a:t>
            </a:r>
          </a:p>
          <a:p>
            <a:pPr algn="ctr"/>
            <a:r>
              <a:rPr lang="en-US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+3 m s</a:t>
            </a:r>
            <a:r>
              <a:rPr lang="en-US" baseline="300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-1 </a:t>
            </a:r>
            <a:r>
              <a:rPr lang="en-US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u-shear in 4-6 km layer (15 m s</a:t>
            </a:r>
            <a:r>
              <a:rPr lang="en-US" baseline="300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-1</a:t>
            </a:r>
            <a:r>
              <a:rPr lang="en-US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)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E0B0FEF-2FFD-61A6-4A7B-3AF03296A551}"/>
              </a:ext>
            </a:extLst>
          </p:cNvPr>
          <p:cNvSpPr txBox="1"/>
          <p:nvPr/>
        </p:nvSpPr>
        <p:spPr>
          <a:xfrm>
            <a:off x="7012163" y="2205021"/>
            <a:ext cx="203312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SLINKY 4-6 KM</a:t>
            </a:r>
          </a:p>
        </p:txBody>
      </p:sp>
      <p:pic>
        <p:nvPicPr>
          <p:cNvPr id="26" name="Picture 25">
            <a:extLst>
              <a:ext uri="{FF2B5EF4-FFF2-40B4-BE49-F238E27FC236}">
                <a16:creationId xmlns:a16="http://schemas.microsoft.com/office/drawing/2014/main" id="{0DF6F75E-AFEB-C594-2828-4DEDF5F871F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04519" y="2151520"/>
            <a:ext cx="3771354" cy="3657600"/>
          </a:xfrm>
          <a:prstGeom prst="rect">
            <a:avLst/>
          </a:prstGeom>
          <a:ln w="57150">
            <a:solidFill>
              <a:schemeClr val="bg1">
                <a:lumMod val="65000"/>
              </a:schemeClr>
            </a:solidFill>
          </a:ln>
        </p:spPr>
      </p:pic>
      <p:sp>
        <p:nvSpPr>
          <p:cNvPr id="27" name="TextBox 26">
            <a:extLst>
              <a:ext uri="{FF2B5EF4-FFF2-40B4-BE49-F238E27FC236}">
                <a16:creationId xmlns:a16="http://schemas.microsoft.com/office/drawing/2014/main" id="{8A38650D-E06A-1B23-E6E6-7BFC760FD8D2}"/>
              </a:ext>
            </a:extLst>
          </p:cNvPr>
          <p:cNvSpPr txBox="1"/>
          <p:nvPr/>
        </p:nvSpPr>
        <p:spPr>
          <a:xfrm>
            <a:off x="3989117" y="2655296"/>
            <a:ext cx="755335" cy="338554"/>
          </a:xfrm>
          <a:prstGeom prst="rect">
            <a:avLst/>
          </a:prstGeom>
          <a:solidFill>
            <a:srgbClr val="3EB2C4"/>
          </a:solidFill>
        </p:spPr>
        <p:txBody>
          <a:bodyPr wrap="none" rtlCol="0">
            <a:spAutoFit/>
          </a:bodyPr>
          <a:lstStyle/>
          <a:p>
            <a:r>
              <a:rPr lang="en-US" sz="1600" b="1" dirty="0">
                <a:latin typeface="Calibri Light" panose="020F0302020204030204" pitchFamily="34" charset="0"/>
                <a:cs typeface="Calibri Light" panose="020F0302020204030204" pitchFamily="34" charset="0"/>
              </a:rPr>
              <a:t>2-4 km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9DF85250-A827-0FDC-AFA6-29966C73325E}"/>
              </a:ext>
            </a:extLst>
          </p:cNvPr>
          <p:cNvSpPr txBox="1"/>
          <p:nvPr/>
        </p:nvSpPr>
        <p:spPr>
          <a:xfrm>
            <a:off x="4547042" y="4073476"/>
            <a:ext cx="755335" cy="338554"/>
          </a:xfrm>
          <a:prstGeom prst="rect">
            <a:avLst/>
          </a:prstGeom>
          <a:solidFill>
            <a:srgbClr val="0000C4"/>
          </a:solidFill>
        </p:spPr>
        <p:txBody>
          <a:bodyPr wrap="none" rtlCol="0">
            <a:spAutoFit/>
          </a:bodyPr>
          <a:lstStyle/>
          <a:p>
            <a:r>
              <a:rPr lang="en-US" sz="1600" b="1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4-6 km</a:t>
            </a:r>
          </a:p>
        </p:txBody>
      </p: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816C7C70-EF69-BA25-3FFA-F46BAAE93261}"/>
              </a:ext>
            </a:extLst>
          </p:cNvPr>
          <p:cNvCxnSpPr>
            <a:cxnSpLocks/>
          </p:cNvCxnSpPr>
          <p:nvPr/>
        </p:nvCxnSpPr>
        <p:spPr>
          <a:xfrm>
            <a:off x="4403506" y="2974186"/>
            <a:ext cx="0" cy="443431"/>
          </a:xfrm>
          <a:prstGeom prst="straightConnector1">
            <a:avLst/>
          </a:prstGeom>
          <a:ln w="38100">
            <a:solidFill>
              <a:srgbClr val="3DB2C5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271F7A48-CF9B-9584-8F42-1ADF96988DD6}"/>
              </a:ext>
            </a:extLst>
          </p:cNvPr>
          <p:cNvCxnSpPr>
            <a:cxnSpLocks/>
          </p:cNvCxnSpPr>
          <p:nvPr/>
        </p:nvCxnSpPr>
        <p:spPr>
          <a:xfrm flipV="1">
            <a:off x="4920076" y="3606412"/>
            <a:ext cx="0" cy="470472"/>
          </a:xfrm>
          <a:prstGeom prst="straightConnector1">
            <a:avLst/>
          </a:prstGeom>
          <a:ln w="38100">
            <a:solidFill>
              <a:srgbClr val="0000C5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1" name="TextBox 30">
            <a:extLst>
              <a:ext uri="{FF2B5EF4-FFF2-40B4-BE49-F238E27FC236}">
                <a16:creationId xmlns:a16="http://schemas.microsoft.com/office/drawing/2014/main" id="{DDFA3E63-5034-3596-314D-DDA608F25EFB}"/>
              </a:ext>
            </a:extLst>
          </p:cNvPr>
          <p:cNvSpPr txBox="1"/>
          <p:nvPr/>
        </p:nvSpPr>
        <p:spPr>
          <a:xfrm>
            <a:off x="1390215" y="5862621"/>
            <a:ext cx="401045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+3 m s</a:t>
            </a:r>
            <a:r>
              <a:rPr lang="en-US" baseline="300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-1 </a:t>
            </a:r>
            <a:r>
              <a:rPr lang="en-US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u-shear in 2-4 km layer (15 m s</a:t>
            </a:r>
            <a:r>
              <a:rPr lang="en-US" baseline="300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-1</a:t>
            </a:r>
            <a:r>
              <a:rPr lang="en-US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)</a:t>
            </a:r>
          </a:p>
          <a:p>
            <a:r>
              <a:rPr lang="en-US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-3 m s</a:t>
            </a:r>
            <a:r>
              <a:rPr lang="en-US" baseline="300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-1 </a:t>
            </a:r>
            <a:r>
              <a:rPr lang="en-US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u-shear in 4-6 km layer (7 m s</a:t>
            </a:r>
            <a:r>
              <a:rPr lang="en-US" baseline="300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-1</a:t>
            </a:r>
            <a:r>
              <a:rPr lang="en-US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)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A1A4CBC4-7BBF-70C8-28C5-A3C9CDC2476A}"/>
              </a:ext>
            </a:extLst>
          </p:cNvPr>
          <p:cNvSpPr txBox="1"/>
          <p:nvPr/>
        </p:nvSpPr>
        <p:spPr>
          <a:xfrm>
            <a:off x="2061851" y="2205021"/>
            <a:ext cx="203312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SLINKY 2-4 KM</a:t>
            </a:r>
          </a:p>
        </p:txBody>
      </p:sp>
    </p:spTree>
    <p:extLst>
      <p:ext uri="{BB962C8B-B14F-4D97-AF65-F5344CB8AC3E}">
        <p14:creationId xmlns:p14="http://schemas.microsoft.com/office/powerpoint/2010/main" val="17940585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41E8465-CC8B-EA7A-F89C-FEE45BD3B30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04EB30B0-6E24-36C0-8E5A-80596F9F6C1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38239" y="1336916"/>
            <a:ext cx="4561840" cy="456184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F02D1EE7-B142-CA51-B3F8-53DBE04D57D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77777" y="1336916"/>
            <a:ext cx="4561840" cy="4561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7506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2E8A3DA-DCCA-A833-69F5-931F13705BA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CEC4D45C-855C-3C11-F7A4-372461F6E99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38239" y="1336916"/>
            <a:ext cx="4561840" cy="456184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DEA9CDE4-ADCC-3397-564A-F218BC57C5E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77777" y="1336916"/>
            <a:ext cx="4561840" cy="4561840"/>
          </a:xfrm>
          <a:prstGeom prst="rect">
            <a:avLst/>
          </a:prstGeom>
        </p:spPr>
      </p:pic>
      <p:sp>
        <p:nvSpPr>
          <p:cNvPr id="4" name="Cloud 3">
            <a:extLst>
              <a:ext uri="{FF2B5EF4-FFF2-40B4-BE49-F238E27FC236}">
                <a16:creationId xmlns:a16="http://schemas.microsoft.com/office/drawing/2014/main" id="{84FB8FA8-E8F8-4982-6131-7E5827610F9C}"/>
              </a:ext>
            </a:extLst>
          </p:cNvPr>
          <p:cNvSpPr/>
          <p:nvPr/>
        </p:nvSpPr>
        <p:spPr>
          <a:xfrm>
            <a:off x="6918960" y="3139440"/>
            <a:ext cx="5161280" cy="3581400"/>
          </a:xfrm>
          <a:prstGeom prst="cloud">
            <a:avLst/>
          </a:prstGeom>
          <a:solidFill>
            <a:srgbClr val="770364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b="1" dirty="0">
                <a:ln>
                  <a:solidFill>
                    <a:sysClr val="windowText" lastClr="000000"/>
                  </a:solidFill>
                </a:ln>
                <a:solidFill>
                  <a:srgbClr val="F3F5A4"/>
                </a:solidFill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</a:rPr>
              <a:t>A Family Classic Since 1945!</a:t>
            </a:r>
          </a:p>
          <a:p>
            <a:pPr algn="ctr"/>
            <a:endParaRPr lang="en-US" sz="3000" b="1" dirty="0">
              <a:ln>
                <a:solidFill>
                  <a:sysClr val="windowText" lastClr="000000"/>
                </a:solidFill>
              </a:ln>
              <a:solidFill>
                <a:srgbClr val="F3F5A4"/>
              </a:solidFill>
              <a:effectLst>
                <a:outerShdw blurRad="50800" dist="38100" dir="10800000" algn="r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C8DE8CE-3DB2-C50F-0D16-153005FE49A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746031" y="5140960"/>
            <a:ext cx="1404898" cy="924560"/>
          </a:xfrm>
          <a:prstGeom prst="rect">
            <a:avLst/>
          </a:prstGeom>
          <a:ln w="28575">
            <a:solidFill>
              <a:srgbClr val="F3F5A4"/>
            </a:solidFill>
          </a:ln>
        </p:spPr>
      </p:pic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28E337DB-A7CF-D85C-CD7D-20321F545588}"/>
              </a:ext>
            </a:extLst>
          </p:cNvPr>
          <p:cNvCxnSpPr>
            <a:cxnSpLocks/>
          </p:cNvCxnSpPr>
          <p:nvPr/>
        </p:nvCxnSpPr>
        <p:spPr>
          <a:xfrm flipH="1" flipV="1">
            <a:off x="4153054" y="4826000"/>
            <a:ext cx="2788208" cy="589280"/>
          </a:xfrm>
          <a:prstGeom prst="straightConnector1">
            <a:avLst/>
          </a:prstGeom>
          <a:ln w="76200">
            <a:solidFill>
              <a:srgbClr val="0000C5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811765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3B5D53F-D38D-E426-F77B-7C0EA24C5B2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915BC9EF-AADC-062C-5503-7A3006E0533F}"/>
              </a:ext>
            </a:extLst>
          </p:cNvPr>
          <p:cNvSpPr txBox="1"/>
          <p:nvPr/>
        </p:nvSpPr>
        <p:spPr>
          <a:xfrm>
            <a:off x="1" y="3075057"/>
            <a:ext cx="1219199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SLINKY 2-4 km and SLINKY 4-6 km</a:t>
            </a:r>
          </a:p>
        </p:txBody>
      </p:sp>
    </p:spTree>
    <p:extLst>
      <p:ext uri="{BB962C8B-B14F-4D97-AF65-F5344CB8AC3E}">
        <p14:creationId xmlns:p14="http://schemas.microsoft.com/office/powerpoint/2010/main" val="12868463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58540CD-C709-E736-A83C-8DB17CA1AA5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>
            <a:extLst>
              <a:ext uri="{FF2B5EF4-FFF2-40B4-BE49-F238E27FC236}">
                <a16:creationId xmlns:a16="http://schemas.microsoft.com/office/drawing/2014/main" id="{4413D6B6-744E-8AC7-66D8-9B188D8F600E}"/>
              </a:ext>
            </a:extLst>
          </p:cNvPr>
          <p:cNvSpPr txBox="1">
            <a:spLocks/>
          </p:cNvSpPr>
          <p:nvPr/>
        </p:nvSpPr>
        <p:spPr>
          <a:xfrm>
            <a:off x="462455" y="217700"/>
            <a:ext cx="11729545" cy="531519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0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Increase in Hail Size for Larger 2-4 km U-Wind Shear (All </a:t>
            </a:r>
            <a:r>
              <a:rPr lang="en-US" sz="3000" dirty="0" err="1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CAPEs</a:t>
            </a:r>
            <a:r>
              <a:rPr lang="en-US" sz="30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) </a:t>
            </a:r>
            <a:endParaRPr lang="en-US" sz="3000" dirty="0">
              <a:solidFill>
                <a:srgbClr val="F2F2F2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AE00B574-373E-F460-F471-26B120AED286}"/>
              </a:ext>
            </a:extLst>
          </p:cNvPr>
          <p:cNvCxnSpPr>
            <a:cxnSpLocks/>
          </p:cNvCxnSpPr>
          <p:nvPr/>
        </p:nvCxnSpPr>
        <p:spPr>
          <a:xfrm>
            <a:off x="462456" y="797255"/>
            <a:ext cx="10205545" cy="0"/>
          </a:xfrm>
          <a:prstGeom prst="line">
            <a:avLst/>
          </a:prstGeom>
          <a:ln w="38100">
            <a:gradFill flip="none" rotWithShape="1">
              <a:gsLst>
                <a:gs pos="0">
                  <a:schemeClr val="tx1"/>
                </a:gs>
                <a:gs pos="47000">
                  <a:schemeClr val="tx1">
                    <a:lumMod val="50000"/>
                    <a:lumOff val="50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10800000" scaled="0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>
            <a:extLst>
              <a:ext uri="{FF2B5EF4-FFF2-40B4-BE49-F238E27FC236}">
                <a16:creationId xmlns:a16="http://schemas.microsoft.com/office/drawing/2014/main" id="{F057E588-21C7-75D1-0018-EB8F39295AAE}"/>
              </a:ext>
            </a:extLst>
          </p:cNvPr>
          <p:cNvSpPr txBox="1"/>
          <p:nvPr/>
        </p:nvSpPr>
        <p:spPr>
          <a:xfrm>
            <a:off x="593767" y="1806896"/>
            <a:ext cx="8449048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7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change in hail median, 75</a:t>
            </a:r>
            <a:r>
              <a:rPr lang="en-US" sz="1700" baseline="300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</a:t>
            </a:r>
            <a:r>
              <a:rPr lang="en-US" sz="17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percentile, 90</a:t>
            </a:r>
            <a:r>
              <a:rPr lang="en-US" sz="1700" baseline="300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</a:t>
            </a:r>
            <a:r>
              <a:rPr lang="en-US" sz="17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percentile, 95</a:t>
            </a:r>
            <a:r>
              <a:rPr lang="en-US" sz="1700" baseline="300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</a:t>
            </a:r>
            <a:r>
              <a:rPr lang="en-US" sz="17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percentile, 99</a:t>
            </a:r>
            <a:r>
              <a:rPr lang="en-US" sz="1700" baseline="300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</a:t>
            </a:r>
            <a:r>
              <a:rPr lang="en-US" sz="17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percentile, max sizes relative to the control (no modification)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89CF5FB9-587F-3D9E-4512-1668EF8FA1A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884" y="2552781"/>
            <a:ext cx="8416815" cy="2761953"/>
          </a:xfrm>
          <a:prstGeom prst="rect">
            <a:avLst/>
          </a:prstGeom>
        </p:spPr>
      </p:pic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2E436D86-5237-32A1-B3AC-6B75EC8AE45E}"/>
              </a:ext>
            </a:extLst>
          </p:cNvPr>
          <p:cNvSpPr txBox="1">
            <a:spLocks/>
          </p:cNvSpPr>
          <p:nvPr/>
        </p:nvSpPr>
        <p:spPr>
          <a:xfrm>
            <a:off x="9198862" y="2724567"/>
            <a:ext cx="2885440" cy="87621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0"/>
              </a:spcBef>
              <a:buNone/>
            </a:pPr>
            <a:r>
              <a:rPr lang="en-US" sz="1800" dirty="0">
                <a:solidFill>
                  <a:srgbClr val="DBB1A3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SLINKY 2-4 km is 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en-US" sz="1800" dirty="0">
                <a:solidFill>
                  <a:srgbClr val="DBB1A3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more favorable for hail production</a:t>
            </a:r>
            <a:endParaRPr lang="en-US" sz="2000" dirty="0">
              <a:solidFill>
                <a:srgbClr val="DBB1A3"/>
              </a:solidFill>
            </a:endParaRPr>
          </a:p>
          <a:p>
            <a:pPr marL="0" indent="0">
              <a:buNone/>
            </a:pPr>
            <a:endParaRPr lang="en-US" sz="2000" dirty="0">
              <a:solidFill>
                <a:schemeClr val="bg1"/>
              </a:solidFill>
            </a:endParaRP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D5A8DE71-4713-E860-6D6E-0B2B5174142D}"/>
              </a:ext>
            </a:extLst>
          </p:cNvPr>
          <p:cNvSpPr txBox="1">
            <a:spLocks/>
          </p:cNvSpPr>
          <p:nvPr/>
        </p:nvSpPr>
        <p:spPr>
          <a:xfrm>
            <a:off x="9198862" y="3650302"/>
            <a:ext cx="2885440" cy="87621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0"/>
              </a:spcBef>
              <a:buNone/>
            </a:pPr>
            <a:r>
              <a:rPr lang="en-US" sz="1800" dirty="0">
                <a:solidFill>
                  <a:srgbClr val="5E9EBC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SLINKY 4-6 km is 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en-US" sz="1800" dirty="0">
                <a:solidFill>
                  <a:srgbClr val="5E9EBC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less favorable for hail production</a:t>
            </a:r>
            <a:endParaRPr lang="en-US" sz="2000" dirty="0">
              <a:solidFill>
                <a:srgbClr val="5E9EBC"/>
              </a:solidFill>
            </a:endParaRPr>
          </a:p>
          <a:p>
            <a:endParaRPr lang="en-US" sz="2000" dirty="0">
              <a:solidFill>
                <a:schemeClr val="bg1"/>
              </a:solidFill>
            </a:endParaRPr>
          </a:p>
          <a:p>
            <a:endParaRPr lang="en-US" sz="2000" dirty="0">
              <a:solidFill>
                <a:schemeClr val="bg1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F35D0B3-E6D7-D2B4-B691-62FB9A4898DF}"/>
              </a:ext>
            </a:extLst>
          </p:cNvPr>
          <p:cNvSpPr txBox="1"/>
          <p:nvPr/>
        </p:nvSpPr>
        <p:spPr>
          <a:xfrm>
            <a:off x="5082803" y="5325328"/>
            <a:ext cx="39438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b="1" dirty="0">
                <a:solidFill>
                  <a:srgbClr val="C0593B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red = increase in hail size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E3CDE63-20C6-6B56-35BD-3EE1F8586FAB}"/>
              </a:ext>
            </a:extLst>
          </p:cNvPr>
          <p:cNvSpPr txBox="1"/>
          <p:nvPr/>
        </p:nvSpPr>
        <p:spPr>
          <a:xfrm>
            <a:off x="609884" y="5330862"/>
            <a:ext cx="39932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5399BA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blue = decrease in hail size</a:t>
            </a: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E25A24DE-C8D9-908C-0D5A-9E0935CEEC18}"/>
              </a:ext>
            </a:extLst>
          </p:cNvPr>
          <p:cNvCxnSpPr>
            <a:cxnSpLocks/>
          </p:cNvCxnSpPr>
          <p:nvPr/>
        </p:nvCxnSpPr>
        <p:spPr>
          <a:xfrm flipH="1">
            <a:off x="8589819" y="3162676"/>
            <a:ext cx="873760" cy="0"/>
          </a:xfrm>
          <a:prstGeom prst="straightConnector1">
            <a:avLst/>
          </a:prstGeom>
          <a:ln w="57150">
            <a:solidFill>
              <a:srgbClr val="DBB1A3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26E27AEF-AE36-D600-A412-FBEAF1A7AD27}"/>
              </a:ext>
            </a:extLst>
          </p:cNvPr>
          <p:cNvCxnSpPr>
            <a:cxnSpLocks/>
          </p:cNvCxnSpPr>
          <p:nvPr/>
        </p:nvCxnSpPr>
        <p:spPr>
          <a:xfrm flipH="1">
            <a:off x="8589819" y="4088411"/>
            <a:ext cx="873760" cy="0"/>
          </a:xfrm>
          <a:prstGeom prst="straightConnector1">
            <a:avLst/>
          </a:prstGeom>
          <a:ln w="57150">
            <a:solidFill>
              <a:srgbClr val="5E9EBC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6C54E3AC-15B1-20AE-B203-05278496D6EC}"/>
              </a:ext>
            </a:extLst>
          </p:cNvPr>
          <p:cNvSpPr txBox="1"/>
          <p:nvPr/>
        </p:nvSpPr>
        <p:spPr>
          <a:xfrm>
            <a:off x="792480" y="2839510"/>
            <a:ext cx="1097188" cy="83099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r"/>
            <a:endParaRPr lang="en-US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/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SLINKY</a:t>
            </a:r>
          </a:p>
          <a:p>
            <a:pPr algn="r"/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2-4 KM</a:t>
            </a:r>
          </a:p>
          <a:p>
            <a:pPr algn="r"/>
            <a:endParaRPr lang="en-US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DF5726C5-B3BB-B295-2D9B-915F3238D7A7}"/>
              </a:ext>
            </a:extLst>
          </p:cNvPr>
          <p:cNvSpPr txBox="1"/>
          <p:nvPr/>
        </p:nvSpPr>
        <p:spPr>
          <a:xfrm>
            <a:off x="883921" y="3600785"/>
            <a:ext cx="1005747" cy="83099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r"/>
            <a:endParaRPr lang="en-US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/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SLINKY</a:t>
            </a:r>
          </a:p>
          <a:p>
            <a:pPr algn="r"/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4-6 KM</a:t>
            </a:r>
          </a:p>
          <a:p>
            <a:pPr algn="r"/>
            <a:endParaRPr lang="en-US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319044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92F645A-1C8D-10B1-EA66-E80C056C584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>
            <a:extLst>
              <a:ext uri="{FF2B5EF4-FFF2-40B4-BE49-F238E27FC236}">
                <a16:creationId xmlns:a16="http://schemas.microsoft.com/office/drawing/2014/main" id="{EAACE927-73F7-70D5-52D3-DD974FCF1DD5}"/>
              </a:ext>
            </a:extLst>
          </p:cNvPr>
          <p:cNvSpPr txBox="1">
            <a:spLocks/>
          </p:cNvSpPr>
          <p:nvPr/>
        </p:nvSpPr>
        <p:spPr>
          <a:xfrm>
            <a:off x="462455" y="217700"/>
            <a:ext cx="11729545" cy="531519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0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We Expect Changes in U, but V Also Changes</a:t>
            </a:r>
            <a:endParaRPr lang="en-US" sz="3000" dirty="0">
              <a:solidFill>
                <a:srgbClr val="F2F2F2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15961AC7-BCAC-E006-AE0B-1648A597639B}"/>
              </a:ext>
            </a:extLst>
          </p:cNvPr>
          <p:cNvCxnSpPr>
            <a:cxnSpLocks/>
          </p:cNvCxnSpPr>
          <p:nvPr/>
        </p:nvCxnSpPr>
        <p:spPr>
          <a:xfrm>
            <a:off x="462456" y="797255"/>
            <a:ext cx="10205545" cy="0"/>
          </a:xfrm>
          <a:prstGeom prst="line">
            <a:avLst/>
          </a:prstGeom>
          <a:ln w="38100">
            <a:gradFill flip="none" rotWithShape="1">
              <a:gsLst>
                <a:gs pos="0">
                  <a:schemeClr val="tx1"/>
                </a:gs>
                <a:gs pos="47000">
                  <a:schemeClr val="tx1">
                    <a:lumMod val="50000"/>
                    <a:lumOff val="50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10800000" scaled="0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17CEA6CC-CDBB-9BB1-A7A5-D6461C7301BF}"/>
              </a:ext>
            </a:extLst>
          </p:cNvPr>
          <p:cNvSpPr txBox="1">
            <a:spLocks/>
          </p:cNvSpPr>
          <p:nvPr/>
        </p:nvSpPr>
        <p:spPr>
          <a:xfrm>
            <a:off x="462454" y="1130616"/>
            <a:ext cx="5775786" cy="23548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None/>
            </a:pPr>
            <a:r>
              <a:rPr lang="en-US" sz="19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Though deep-layer shear is fixed, there are differences among the experiments in </a:t>
            </a:r>
          </a:p>
          <a:p>
            <a:pPr>
              <a:spcBef>
                <a:spcPts val="0"/>
              </a:spcBef>
            </a:pPr>
            <a:r>
              <a:rPr lang="en-US" sz="19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predicted storm motion</a:t>
            </a:r>
          </a:p>
          <a:p>
            <a:pPr>
              <a:spcBef>
                <a:spcPts val="0"/>
              </a:spcBef>
            </a:pPr>
            <a:r>
              <a:rPr lang="en-US" sz="19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actual storm motion</a:t>
            </a:r>
          </a:p>
          <a:p>
            <a:pPr marL="0" indent="0">
              <a:spcBef>
                <a:spcPts val="0"/>
              </a:spcBef>
              <a:buNone/>
            </a:pPr>
            <a:endParaRPr lang="en-US" sz="1900" dirty="0">
              <a:solidFill>
                <a:schemeClr val="bg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sz="19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Bunkers motion </a:t>
            </a:r>
            <a:r>
              <a:rPr lang="en-US" sz="1900" i="1" dirty="0">
                <a:solidFill>
                  <a:schemeClr val="bg1">
                    <a:lumMod val="50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(Bunkers et al. 2000)</a:t>
            </a:r>
            <a:r>
              <a:rPr lang="en-US" sz="19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predicts changes in (only) storm u-motion for the sensitivity experiments as compared to control hodograph</a:t>
            </a:r>
          </a:p>
          <a:p>
            <a:pPr marL="0" indent="0">
              <a:spcBef>
                <a:spcPts val="0"/>
              </a:spcBef>
              <a:buNone/>
            </a:pPr>
            <a:endParaRPr lang="en-US" sz="1900" dirty="0">
              <a:solidFill>
                <a:schemeClr val="bg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L="0" indent="0">
              <a:spcBef>
                <a:spcPts val="0"/>
              </a:spcBef>
              <a:buNone/>
            </a:pPr>
            <a:endParaRPr lang="en-US" sz="1900" dirty="0">
              <a:solidFill>
                <a:schemeClr val="bg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L="0" indent="0">
              <a:spcBef>
                <a:spcPts val="0"/>
              </a:spcBef>
              <a:buNone/>
            </a:pPr>
            <a:endParaRPr lang="en-US" sz="1900" dirty="0">
              <a:solidFill>
                <a:schemeClr val="bg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L="0" indent="0">
              <a:spcBef>
                <a:spcPts val="0"/>
              </a:spcBef>
              <a:buNone/>
            </a:pPr>
            <a:endParaRPr lang="en-US" sz="1900" dirty="0">
              <a:solidFill>
                <a:schemeClr val="bg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L="0" indent="0">
              <a:spcBef>
                <a:spcPts val="0"/>
              </a:spcBef>
              <a:buNone/>
            </a:pPr>
            <a:endParaRPr lang="en-US" sz="1900" dirty="0">
              <a:solidFill>
                <a:schemeClr val="bg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L="0" indent="0">
              <a:spcBef>
                <a:spcPts val="0"/>
              </a:spcBef>
              <a:buNone/>
            </a:pPr>
            <a:endParaRPr lang="en-US" sz="1900" dirty="0">
              <a:solidFill>
                <a:schemeClr val="bg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L="0" indent="0">
              <a:spcBef>
                <a:spcPts val="0"/>
              </a:spcBef>
              <a:buNone/>
            </a:pPr>
            <a:endParaRPr lang="en-US" sz="1900" dirty="0">
              <a:solidFill>
                <a:schemeClr val="bg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L="0" indent="0">
              <a:spcBef>
                <a:spcPts val="0"/>
              </a:spcBef>
              <a:buNone/>
            </a:pPr>
            <a:endParaRPr lang="en-US" sz="1900" dirty="0">
              <a:solidFill>
                <a:schemeClr val="bg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L="0" indent="0">
              <a:buNone/>
            </a:pPr>
            <a:endParaRPr lang="en-US" sz="2000" dirty="0">
              <a:solidFill>
                <a:schemeClr val="bg1"/>
              </a:solidFill>
            </a:endParaRPr>
          </a:p>
          <a:p>
            <a:endParaRPr lang="en-US" sz="2000" dirty="0">
              <a:solidFill>
                <a:schemeClr val="bg1"/>
              </a:solidFill>
            </a:endParaRPr>
          </a:p>
          <a:p>
            <a:endParaRPr lang="en-US" sz="2000" dirty="0">
              <a:solidFill>
                <a:schemeClr val="bg1"/>
              </a:solidFill>
            </a:endParaRPr>
          </a:p>
        </p:txBody>
      </p:sp>
      <p:graphicFrame>
        <p:nvGraphicFramePr>
          <p:cNvPr id="17" name="Table 16">
            <a:extLst>
              <a:ext uri="{FF2B5EF4-FFF2-40B4-BE49-F238E27FC236}">
                <a16:creationId xmlns:a16="http://schemas.microsoft.com/office/drawing/2014/main" id="{BDF2A8E9-478E-07A0-1CB0-C587B073F53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32978759"/>
              </p:ext>
            </p:extLst>
          </p:nvPr>
        </p:nvGraphicFramePr>
        <p:xfrm>
          <a:off x="6327227" y="1130616"/>
          <a:ext cx="5630190" cy="1341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76730">
                  <a:extLst>
                    <a:ext uri="{9D8B030D-6E8A-4147-A177-3AD203B41FA5}">
                      <a16:colId xmlns:a16="http://schemas.microsoft.com/office/drawing/2014/main" val="2730555929"/>
                    </a:ext>
                  </a:extLst>
                </a:gridCol>
                <a:gridCol w="1876730">
                  <a:extLst>
                    <a:ext uri="{9D8B030D-6E8A-4147-A177-3AD203B41FA5}">
                      <a16:colId xmlns:a16="http://schemas.microsoft.com/office/drawing/2014/main" val="4178155989"/>
                    </a:ext>
                  </a:extLst>
                </a:gridCol>
                <a:gridCol w="1876730">
                  <a:extLst>
                    <a:ext uri="{9D8B030D-6E8A-4147-A177-3AD203B41FA5}">
                      <a16:colId xmlns:a16="http://schemas.microsoft.com/office/drawing/2014/main" val="3041350735"/>
                    </a:ext>
                  </a:extLst>
                </a:gridCol>
              </a:tblGrid>
              <a:tr h="315403">
                <a:tc>
                  <a:txBody>
                    <a:bodyPr/>
                    <a:lstStyle/>
                    <a:p>
                      <a:r>
                        <a:rPr lang="en-US" sz="1600" b="1" i="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Bunkers motion</a:t>
                      </a:r>
                    </a:p>
                  </a:txBody>
                  <a:tcPr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i="0" dirty="0">
                          <a:solidFill>
                            <a:srgbClr val="FFC000"/>
                          </a:solidFill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u-component</a:t>
                      </a:r>
                    </a:p>
                  </a:txBody>
                  <a:tcPr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i="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v-component</a:t>
                      </a:r>
                    </a:p>
                  </a:txBody>
                  <a:tcPr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70164802"/>
                  </a:ext>
                </a:extLst>
              </a:tr>
              <a:tr h="315403">
                <a:tc>
                  <a:txBody>
                    <a:bodyPr/>
                    <a:lstStyle/>
                    <a:p>
                      <a:r>
                        <a:rPr lang="en-US" sz="1600" b="0" i="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No modification</a:t>
                      </a:r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i="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14.93</a:t>
                      </a:r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i="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-1.22</a:t>
                      </a:r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80065519"/>
                  </a:ext>
                </a:extLst>
              </a:tr>
              <a:tr h="315403">
                <a:tc>
                  <a:txBody>
                    <a:bodyPr/>
                    <a:lstStyle/>
                    <a:p>
                      <a:r>
                        <a:rPr lang="en-US" sz="1600" b="0" i="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SLINKY 2-4 km</a:t>
                      </a:r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i="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16.90</a:t>
                      </a:r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i="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-1.22</a:t>
                      </a:r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80148640"/>
                  </a:ext>
                </a:extLst>
              </a:tr>
              <a:tr h="315403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i="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SLINKY 4-6 km</a:t>
                      </a:r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i="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12.97</a:t>
                      </a:r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i="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-1.21 </a:t>
                      </a:r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40576957"/>
                  </a:ext>
                </a:extLst>
              </a:tr>
            </a:tbl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82C8620B-0609-E611-142C-5A650A0780B6}"/>
              </a:ext>
            </a:extLst>
          </p:cNvPr>
          <p:cNvSpPr txBox="1"/>
          <p:nvPr/>
        </p:nvSpPr>
        <p:spPr>
          <a:xfrm>
            <a:off x="6444035" y="2923479"/>
            <a:ext cx="5630189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7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difference between actual storm v-motion </a:t>
            </a:r>
          </a:p>
          <a:p>
            <a:pPr algn="ctr"/>
            <a:r>
              <a:rPr lang="en-US" sz="17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 Bunkers predicted v-motion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193711F-EFF9-D93C-42D7-150F76B45408}"/>
              </a:ext>
            </a:extLst>
          </p:cNvPr>
          <p:cNvSpPr txBox="1"/>
          <p:nvPr/>
        </p:nvSpPr>
        <p:spPr>
          <a:xfrm>
            <a:off x="5049521" y="3371620"/>
            <a:ext cx="139451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b="1" dirty="0">
                <a:solidFill>
                  <a:srgbClr val="FF294D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red = storm moves less southward than Bunkers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C3A7CF8-9A46-7416-BB0E-A4528B6029C7}"/>
              </a:ext>
            </a:extLst>
          </p:cNvPr>
          <p:cNvSpPr txBox="1"/>
          <p:nvPr/>
        </p:nvSpPr>
        <p:spPr>
          <a:xfrm>
            <a:off x="4937760" y="5636005"/>
            <a:ext cx="150627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b="1" dirty="0">
                <a:solidFill>
                  <a:srgbClr val="6FCFFE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blue = storm moves more southward than Bunkers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BC5EEC8-C1B6-6C35-83E5-C8AFE14C9884}"/>
              </a:ext>
            </a:extLst>
          </p:cNvPr>
          <p:cNvSpPr txBox="1"/>
          <p:nvPr/>
        </p:nvSpPr>
        <p:spPr>
          <a:xfrm>
            <a:off x="462454" y="3866888"/>
            <a:ext cx="4587066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n-US" sz="18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See deviations in v-motion, magnitude varies with CAPE</a:t>
            </a:r>
          </a:p>
          <a:p>
            <a:pPr marL="0" indent="0">
              <a:buNone/>
            </a:pPr>
            <a:endParaRPr lang="en-US" sz="1800" dirty="0">
              <a:solidFill>
                <a:schemeClr val="bg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r>
              <a:rPr lang="en-US" sz="1800" dirty="0">
                <a:solidFill>
                  <a:srgbClr val="6FCFFE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SLINKY 2-4 has larger negative v motion </a:t>
            </a:r>
            <a:r>
              <a:rPr lang="en-US" dirty="0">
                <a:solidFill>
                  <a:srgbClr val="6FCFFE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n-US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→ moves southward (overall) faster</a:t>
            </a:r>
            <a:endParaRPr lang="en-US" sz="1800" dirty="0">
              <a:solidFill>
                <a:schemeClr val="bg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L="0" indent="0">
              <a:buNone/>
            </a:pPr>
            <a:endParaRPr lang="en-US" sz="1800" dirty="0">
              <a:solidFill>
                <a:schemeClr val="bg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r>
              <a:rPr lang="en-US" sz="1800" dirty="0">
                <a:solidFill>
                  <a:srgbClr val="FF294D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SLINKY 4-6 has smaller negative v  motion</a:t>
            </a:r>
            <a:r>
              <a:rPr lang="en-US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→ moves southward (overall) slower</a:t>
            </a:r>
            <a:endParaRPr lang="en-US" sz="1800" dirty="0">
              <a:solidFill>
                <a:schemeClr val="bg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82052420-D501-BD7B-5D44-08757EC1A6D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44036" y="3558601"/>
            <a:ext cx="5654252" cy="32270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49234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F9C69EC-E69C-6E65-5B40-03E15E7F5E2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14318E83-EEE4-7700-819B-7B1ED80EFCB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9295" y="3661655"/>
            <a:ext cx="4695933" cy="2965852"/>
          </a:xfrm>
          <a:prstGeom prst="rect">
            <a:avLst/>
          </a:prstGeom>
          <a:ln w="57150">
            <a:solidFill>
              <a:schemeClr val="bg1">
                <a:lumMod val="75000"/>
              </a:schemeClr>
            </a:solidFill>
          </a:ln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E2056805-54EA-BA95-3EF5-0EE7BCFCC45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12971" y="3661654"/>
            <a:ext cx="4690874" cy="2962656"/>
          </a:xfrm>
          <a:prstGeom prst="rect">
            <a:avLst/>
          </a:prstGeom>
          <a:ln w="57150">
            <a:solidFill>
              <a:schemeClr val="bg1">
                <a:lumMod val="75000"/>
              </a:schemeClr>
            </a:solidFill>
          </a:ln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134274E-CAAC-ABAD-FDE8-5E9A1E3E5E74}"/>
              </a:ext>
            </a:extLst>
          </p:cNvPr>
          <p:cNvSpPr txBox="1">
            <a:spLocks/>
          </p:cNvSpPr>
          <p:nvPr/>
        </p:nvSpPr>
        <p:spPr>
          <a:xfrm>
            <a:off x="462455" y="217700"/>
            <a:ext cx="11729545" cy="531519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0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Differences in Motion Visible in Storm Tracks</a:t>
            </a: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32D0D7AF-1B31-E9A8-65EE-C9E50A11F263}"/>
              </a:ext>
            </a:extLst>
          </p:cNvPr>
          <p:cNvCxnSpPr>
            <a:cxnSpLocks/>
          </p:cNvCxnSpPr>
          <p:nvPr/>
        </p:nvCxnSpPr>
        <p:spPr>
          <a:xfrm>
            <a:off x="462456" y="797255"/>
            <a:ext cx="10205545" cy="0"/>
          </a:xfrm>
          <a:prstGeom prst="line">
            <a:avLst/>
          </a:prstGeom>
          <a:ln w="38100">
            <a:gradFill flip="none" rotWithShape="1">
              <a:gsLst>
                <a:gs pos="0">
                  <a:schemeClr val="tx1"/>
                </a:gs>
                <a:gs pos="47000">
                  <a:schemeClr val="tx1">
                    <a:lumMod val="50000"/>
                    <a:lumOff val="50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10800000" scaled="0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6A3CD632-0D3E-4A79-08EB-82B54F570D4E}"/>
              </a:ext>
            </a:extLst>
          </p:cNvPr>
          <p:cNvSpPr txBox="1">
            <a:spLocks/>
          </p:cNvSpPr>
          <p:nvPr/>
        </p:nvSpPr>
        <p:spPr>
          <a:xfrm>
            <a:off x="358520" y="1295302"/>
            <a:ext cx="11416919" cy="141741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8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Tracked storms (dots mark the location of the storm center every 5 min) based on smoothed 2-5 km average updraft helicity </a:t>
            </a:r>
            <a:r>
              <a:rPr lang="en-US" sz="1600" dirty="0">
                <a:solidFill>
                  <a:schemeClr val="bg1">
                    <a:lumMod val="7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(center defined as mass-weighted updraft velocity within the UH area) - thanks to Lydia Spychalla for tracking software!</a:t>
            </a:r>
          </a:p>
          <a:p>
            <a:pPr marL="0" indent="0">
              <a:buNone/>
            </a:pPr>
            <a:endParaRPr lang="en-US" sz="1800" dirty="0">
              <a:solidFill>
                <a:schemeClr val="bg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L="0" indent="0">
              <a:buNone/>
            </a:pPr>
            <a:r>
              <a:rPr lang="en-US" sz="18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Create storm-relative 1-</a:t>
            </a:r>
            <a:r>
              <a:rPr lang="en-US" sz="1800" dirty="0" err="1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hr</a:t>
            </a:r>
            <a:r>
              <a:rPr lang="en-US" sz="18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composites from 90 – 150 min using these locations</a:t>
            </a:r>
          </a:p>
          <a:p>
            <a:pPr marL="0" indent="0">
              <a:buNone/>
            </a:pPr>
            <a:endParaRPr lang="en-US" sz="2000" dirty="0">
              <a:solidFill>
                <a:schemeClr val="bg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endParaRPr lang="en-US" sz="2000" dirty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en-US" sz="2000" dirty="0">
              <a:solidFill>
                <a:schemeClr val="bg1"/>
              </a:solidFill>
            </a:endParaRPr>
          </a:p>
          <a:p>
            <a:endParaRPr lang="en-US" sz="2000" dirty="0">
              <a:solidFill>
                <a:schemeClr val="bg1"/>
              </a:solidFill>
            </a:endParaRPr>
          </a:p>
          <a:p>
            <a:endParaRPr lang="en-US" sz="2000" dirty="0">
              <a:solidFill>
                <a:schemeClr val="bg1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8B666D0-E530-47B1-52D3-06D008AEAD58}"/>
              </a:ext>
            </a:extLst>
          </p:cNvPr>
          <p:cNvSpPr txBox="1"/>
          <p:nvPr/>
        </p:nvSpPr>
        <p:spPr>
          <a:xfrm>
            <a:off x="1308420" y="3892250"/>
            <a:ext cx="10971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SLINKY</a:t>
            </a:r>
          </a:p>
          <a:p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2-4 KM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6147BF3-2F2F-C772-87D2-14D541F6C39D}"/>
              </a:ext>
            </a:extLst>
          </p:cNvPr>
          <p:cNvSpPr txBox="1"/>
          <p:nvPr/>
        </p:nvSpPr>
        <p:spPr>
          <a:xfrm>
            <a:off x="7076992" y="3892250"/>
            <a:ext cx="10971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SLINKY</a:t>
            </a:r>
          </a:p>
          <a:p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4-6 KM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7C036A0-3A92-3305-ED7D-3665B1DD69BE}"/>
              </a:ext>
            </a:extLst>
          </p:cNvPr>
          <p:cNvSpPr txBox="1"/>
          <p:nvPr/>
        </p:nvSpPr>
        <p:spPr>
          <a:xfrm>
            <a:off x="869294" y="3218957"/>
            <a:ext cx="10453409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5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storm track with location every 5 minutes (lightest color = smallest CAPE, darkest color = largest CAPE) </a:t>
            </a:r>
          </a:p>
        </p:txBody>
      </p:sp>
    </p:spTree>
    <p:extLst>
      <p:ext uri="{BB962C8B-B14F-4D97-AF65-F5344CB8AC3E}">
        <p14:creationId xmlns:p14="http://schemas.microsoft.com/office/powerpoint/2010/main" val="5226129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931EDE3-0833-228B-47D5-CF965495E41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>
            <a:extLst>
              <a:ext uri="{FF2B5EF4-FFF2-40B4-BE49-F238E27FC236}">
                <a16:creationId xmlns:a16="http://schemas.microsoft.com/office/drawing/2014/main" id="{88530ED7-21F8-E576-8DB2-575DB36F78A8}"/>
              </a:ext>
            </a:extLst>
          </p:cNvPr>
          <p:cNvSpPr txBox="1">
            <a:spLocks/>
          </p:cNvSpPr>
          <p:nvPr/>
        </p:nvSpPr>
        <p:spPr>
          <a:xfrm>
            <a:off x="462455" y="217700"/>
            <a:ext cx="11729545" cy="531519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0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What We Know</a:t>
            </a:r>
            <a:endParaRPr lang="en-US" sz="3000" dirty="0">
              <a:solidFill>
                <a:srgbClr val="F2F2F2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C44C9A00-2472-1445-3245-6B62EA8728BA}"/>
              </a:ext>
            </a:extLst>
          </p:cNvPr>
          <p:cNvCxnSpPr>
            <a:cxnSpLocks/>
          </p:cNvCxnSpPr>
          <p:nvPr/>
        </p:nvCxnSpPr>
        <p:spPr>
          <a:xfrm>
            <a:off x="462456" y="797255"/>
            <a:ext cx="10205545" cy="0"/>
          </a:xfrm>
          <a:prstGeom prst="line">
            <a:avLst/>
          </a:prstGeom>
          <a:ln w="38100">
            <a:gradFill flip="none" rotWithShape="1">
              <a:gsLst>
                <a:gs pos="0">
                  <a:schemeClr val="tx1"/>
                </a:gs>
                <a:gs pos="47000">
                  <a:schemeClr val="tx1">
                    <a:lumMod val="50000"/>
                    <a:lumOff val="50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10800000" scaled="0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Content Placeholder 2">
            <a:extLst>
              <a:ext uri="{FF2B5EF4-FFF2-40B4-BE49-F238E27FC236}">
                <a16:creationId xmlns:a16="http://schemas.microsoft.com/office/drawing/2014/main" id="{758478E2-5371-235F-AF9A-14EE42894CEE}"/>
              </a:ext>
            </a:extLst>
          </p:cNvPr>
          <p:cNvSpPr txBox="1">
            <a:spLocks/>
          </p:cNvSpPr>
          <p:nvPr/>
        </p:nvSpPr>
        <p:spPr>
          <a:xfrm>
            <a:off x="358520" y="982184"/>
            <a:ext cx="11628693" cy="1400660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Supercell flow fields impact the residence time of hailstones </a:t>
            </a:r>
            <a:r>
              <a:rPr lang="en-US" sz="2000" i="1" dirty="0">
                <a:solidFill>
                  <a:schemeClr val="bg1">
                    <a:lumMod val="50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(Nelson 1983, Miller et al. 1988, Tessendorf et al. 2005, Dennis and </a:t>
            </a:r>
            <a:r>
              <a:rPr lang="en-US" sz="2000" i="1" dirty="0" err="1">
                <a:solidFill>
                  <a:schemeClr val="bg1">
                    <a:lumMod val="50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Kumjian</a:t>
            </a:r>
            <a:r>
              <a:rPr lang="en-US" sz="2000" i="1" dirty="0">
                <a:solidFill>
                  <a:schemeClr val="bg1">
                    <a:lumMod val="50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2017, </a:t>
            </a:r>
            <a:r>
              <a:rPr lang="en-US" sz="2000" i="1" dirty="0" err="1">
                <a:solidFill>
                  <a:schemeClr val="bg1">
                    <a:lumMod val="50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Kumjian</a:t>
            </a:r>
            <a:r>
              <a:rPr lang="en-US" sz="2000" i="1" dirty="0">
                <a:solidFill>
                  <a:schemeClr val="bg1">
                    <a:lumMod val="50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and Lombardo 2020)</a:t>
            </a:r>
          </a:p>
          <a:p>
            <a:r>
              <a:rPr lang="en-US" sz="20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Longer residence time makes larger hailstones possible</a:t>
            </a:r>
          </a:p>
          <a:p>
            <a:r>
              <a:rPr lang="en-US" sz="20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These are sensitive to environmental</a:t>
            </a:r>
            <a:r>
              <a:rPr lang="en-US" sz="2000" dirty="0">
                <a:solidFill>
                  <a:srgbClr val="FFC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instability </a:t>
            </a:r>
            <a:r>
              <a:rPr lang="en-US" sz="20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and </a:t>
            </a:r>
            <a:r>
              <a:rPr lang="en-US" sz="2000" dirty="0">
                <a:solidFill>
                  <a:srgbClr val="00B0F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vertical wind shear </a:t>
            </a:r>
            <a:r>
              <a:rPr lang="en-US" sz="20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→ impact storm-relative winds (SRW) and storm flow field</a:t>
            </a:r>
          </a:p>
          <a:p>
            <a:endParaRPr lang="en-US" sz="2000" dirty="0">
              <a:solidFill>
                <a:schemeClr val="bg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endParaRPr lang="en-US" sz="2000" dirty="0">
              <a:solidFill>
                <a:schemeClr val="bg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endParaRPr lang="en-US" sz="2000" dirty="0">
              <a:solidFill>
                <a:schemeClr val="bg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endParaRPr lang="en-US" sz="2000" dirty="0">
              <a:solidFill>
                <a:schemeClr val="bg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endParaRPr lang="en-US" sz="2000" dirty="0">
              <a:solidFill>
                <a:schemeClr val="bg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endParaRPr lang="en-US" sz="2000" dirty="0">
              <a:solidFill>
                <a:schemeClr val="bg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endParaRPr lang="en-US" sz="2000" dirty="0">
              <a:solidFill>
                <a:schemeClr val="bg1"/>
              </a:solidFill>
            </a:endParaRPr>
          </a:p>
        </p:txBody>
      </p:sp>
      <p:sp>
        <p:nvSpPr>
          <p:cNvPr id="2" name="Cloud 1">
            <a:extLst>
              <a:ext uri="{FF2B5EF4-FFF2-40B4-BE49-F238E27FC236}">
                <a16:creationId xmlns:a16="http://schemas.microsoft.com/office/drawing/2014/main" id="{F979E236-2CA1-F9A4-92AC-5F44B660D25A}"/>
              </a:ext>
            </a:extLst>
          </p:cNvPr>
          <p:cNvSpPr/>
          <p:nvPr/>
        </p:nvSpPr>
        <p:spPr>
          <a:xfrm>
            <a:off x="6924972" y="4258612"/>
            <a:ext cx="1654251" cy="1316482"/>
          </a:xfrm>
          <a:prstGeom prst="cloud">
            <a:avLst/>
          </a:prstGeom>
          <a:solidFill>
            <a:schemeClr val="tx1">
              <a:lumMod val="50000"/>
              <a:lumOff val="50000"/>
            </a:schemeClr>
          </a:solidFill>
          <a:ln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Freeform 2">
            <a:extLst>
              <a:ext uri="{FF2B5EF4-FFF2-40B4-BE49-F238E27FC236}">
                <a16:creationId xmlns:a16="http://schemas.microsoft.com/office/drawing/2014/main" id="{54A4CB8F-8F65-F295-AA3E-61AC79199B2A}"/>
              </a:ext>
            </a:extLst>
          </p:cNvPr>
          <p:cNvSpPr/>
          <p:nvPr/>
        </p:nvSpPr>
        <p:spPr>
          <a:xfrm>
            <a:off x="7676567" y="4890408"/>
            <a:ext cx="400633" cy="479450"/>
          </a:xfrm>
          <a:custGeom>
            <a:avLst/>
            <a:gdLst>
              <a:gd name="csX0" fmla="*/ 0 w 119269"/>
              <a:gd name="csY0" fmla="*/ 208722 h 208722"/>
              <a:gd name="csX1" fmla="*/ 99391 w 119269"/>
              <a:gd name="csY1" fmla="*/ 119270 h 208722"/>
              <a:gd name="csX2" fmla="*/ 119269 w 119269"/>
              <a:gd name="csY2" fmla="*/ 0 h 208722"/>
              <a:gd name="csX3" fmla="*/ 119269 w 119269"/>
              <a:gd name="csY3" fmla="*/ 0 h 208722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</a:cxnLst>
            <a:rect l="l" t="t" r="r" b="b"/>
            <a:pathLst>
              <a:path w="119269" h="208722">
                <a:moveTo>
                  <a:pt x="0" y="208722"/>
                </a:moveTo>
                <a:cubicBezTo>
                  <a:pt x="39756" y="181389"/>
                  <a:pt x="79513" y="154057"/>
                  <a:pt x="99391" y="119270"/>
                </a:cubicBezTo>
                <a:cubicBezTo>
                  <a:pt x="119269" y="84483"/>
                  <a:pt x="119269" y="0"/>
                  <a:pt x="119269" y="0"/>
                </a:cubicBezTo>
                <a:lnTo>
                  <a:pt x="119269" y="0"/>
                </a:lnTo>
              </a:path>
            </a:pathLst>
          </a:custGeom>
          <a:noFill/>
          <a:ln w="28575">
            <a:solidFill>
              <a:srgbClr val="FFC000"/>
            </a:solidFill>
            <a:tailEnd type="triangle" w="lg" len="lg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C000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41C5B02-FA27-19CC-3C9F-7772139CC4C0}"/>
              </a:ext>
            </a:extLst>
          </p:cNvPr>
          <p:cNvSpPr txBox="1"/>
          <p:nvPr/>
        </p:nvSpPr>
        <p:spPr>
          <a:xfrm>
            <a:off x="7159414" y="3724630"/>
            <a:ext cx="10647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C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less CAPE</a:t>
            </a:r>
          </a:p>
        </p:txBody>
      </p:sp>
      <p:sp>
        <p:nvSpPr>
          <p:cNvPr id="5" name="Cloud 4">
            <a:extLst>
              <a:ext uri="{FF2B5EF4-FFF2-40B4-BE49-F238E27FC236}">
                <a16:creationId xmlns:a16="http://schemas.microsoft.com/office/drawing/2014/main" id="{27B6CE20-7BAE-E96A-5EDA-16204B84EA7D}"/>
              </a:ext>
            </a:extLst>
          </p:cNvPr>
          <p:cNvSpPr/>
          <p:nvPr/>
        </p:nvSpPr>
        <p:spPr>
          <a:xfrm>
            <a:off x="9000674" y="3400529"/>
            <a:ext cx="3072598" cy="2628035"/>
          </a:xfrm>
          <a:prstGeom prst="cloud">
            <a:avLst/>
          </a:prstGeom>
          <a:solidFill>
            <a:schemeClr val="tx1">
              <a:lumMod val="50000"/>
              <a:lumOff val="5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Freeform 6">
            <a:extLst>
              <a:ext uri="{FF2B5EF4-FFF2-40B4-BE49-F238E27FC236}">
                <a16:creationId xmlns:a16="http://schemas.microsoft.com/office/drawing/2014/main" id="{B637D058-24E2-C8FB-6259-D55759F3E31C}"/>
              </a:ext>
            </a:extLst>
          </p:cNvPr>
          <p:cNvSpPr/>
          <p:nvPr/>
        </p:nvSpPr>
        <p:spPr>
          <a:xfrm>
            <a:off x="10132463" y="4330250"/>
            <a:ext cx="1216855" cy="1244844"/>
          </a:xfrm>
          <a:custGeom>
            <a:avLst/>
            <a:gdLst>
              <a:gd name="csX0" fmla="*/ 0 w 119269"/>
              <a:gd name="csY0" fmla="*/ 208722 h 208722"/>
              <a:gd name="csX1" fmla="*/ 99391 w 119269"/>
              <a:gd name="csY1" fmla="*/ 119270 h 208722"/>
              <a:gd name="csX2" fmla="*/ 119269 w 119269"/>
              <a:gd name="csY2" fmla="*/ 0 h 208722"/>
              <a:gd name="csX3" fmla="*/ 119269 w 119269"/>
              <a:gd name="csY3" fmla="*/ 0 h 208722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</a:cxnLst>
            <a:rect l="l" t="t" r="r" b="b"/>
            <a:pathLst>
              <a:path w="119269" h="208722">
                <a:moveTo>
                  <a:pt x="0" y="208722"/>
                </a:moveTo>
                <a:cubicBezTo>
                  <a:pt x="39756" y="181389"/>
                  <a:pt x="79513" y="154057"/>
                  <a:pt x="99391" y="119270"/>
                </a:cubicBezTo>
                <a:cubicBezTo>
                  <a:pt x="119269" y="84483"/>
                  <a:pt x="119269" y="0"/>
                  <a:pt x="119269" y="0"/>
                </a:cubicBezTo>
                <a:lnTo>
                  <a:pt x="119269" y="0"/>
                </a:lnTo>
              </a:path>
            </a:pathLst>
          </a:custGeom>
          <a:noFill/>
          <a:ln w="57150">
            <a:solidFill>
              <a:srgbClr val="FFC000"/>
            </a:solidFill>
            <a:tailEnd type="triangle" w="lg" len="lg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18AA6CF-520F-B4BF-0AEC-D21214C052ED}"/>
              </a:ext>
            </a:extLst>
          </p:cNvPr>
          <p:cNvSpPr txBox="1"/>
          <p:nvPr/>
        </p:nvSpPr>
        <p:spPr>
          <a:xfrm>
            <a:off x="9930172" y="2943233"/>
            <a:ext cx="12136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C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more CAPE</a:t>
            </a: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7D1BCFFE-64D4-4D43-9FAB-1DC4E3E63F83}"/>
              </a:ext>
            </a:extLst>
          </p:cNvPr>
          <p:cNvCxnSpPr>
            <a:cxnSpLocks/>
          </p:cNvCxnSpPr>
          <p:nvPr/>
        </p:nvCxnSpPr>
        <p:spPr>
          <a:xfrm flipV="1">
            <a:off x="6740166" y="2698377"/>
            <a:ext cx="0" cy="546847"/>
          </a:xfrm>
          <a:prstGeom prst="straightConnector1">
            <a:avLst/>
          </a:prstGeom>
          <a:ln>
            <a:solidFill>
              <a:schemeClr val="bg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86A9E39D-259E-3672-6AAB-5E38DD01772D}"/>
              </a:ext>
            </a:extLst>
          </p:cNvPr>
          <p:cNvCxnSpPr>
            <a:cxnSpLocks/>
          </p:cNvCxnSpPr>
          <p:nvPr/>
        </p:nvCxnSpPr>
        <p:spPr>
          <a:xfrm flipV="1">
            <a:off x="6734863" y="3240927"/>
            <a:ext cx="500887" cy="4297"/>
          </a:xfrm>
          <a:prstGeom prst="straightConnector1">
            <a:avLst/>
          </a:prstGeom>
          <a:ln>
            <a:solidFill>
              <a:schemeClr val="bg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7845958F-90D8-A294-B84C-69347DFE07FC}"/>
              </a:ext>
            </a:extLst>
          </p:cNvPr>
          <p:cNvSpPr txBox="1"/>
          <p:nvPr/>
        </p:nvSpPr>
        <p:spPr>
          <a:xfrm>
            <a:off x="7188914" y="3031197"/>
            <a:ext cx="2808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x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F87439A3-7B1C-BFBD-A2EF-7C522D3E817C}"/>
              </a:ext>
            </a:extLst>
          </p:cNvPr>
          <p:cNvSpPr txBox="1"/>
          <p:nvPr/>
        </p:nvSpPr>
        <p:spPr>
          <a:xfrm>
            <a:off x="6594440" y="2369963"/>
            <a:ext cx="2856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y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AD7A932B-99AC-28EC-4A80-0C52C5C8E8F6}"/>
              </a:ext>
            </a:extLst>
          </p:cNvPr>
          <p:cNvSpPr txBox="1"/>
          <p:nvPr/>
        </p:nvSpPr>
        <p:spPr>
          <a:xfrm>
            <a:off x="358520" y="2474259"/>
            <a:ext cx="5723520" cy="4247317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 w="38100">
            <a:solidFill>
              <a:srgbClr val="FFC000"/>
            </a:solidFill>
          </a:ln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FFC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I</a:t>
            </a:r>
            <a:r>
              <a:rPr lang="en-US" sz="1800" dirty="0">
                <a:solidFill>
                  <a:srgbClr val="FFC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n environments with larger CAPE:</a:t>
            </a:r>
          </a:p>
          <a:p>
            <a:endParaRPr lang="en-US" dirty="0">
              <a:solidFill>
                <a:srgbClr val="FFC000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s</a:t>
            </a:r>
            <a:r>
              <a:rPr lang="en-US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upercell motion is </a:t>
            </a:r>
            <a:r>
              <a:rPr lang="en-US" dirty="0">
                <a:solidFill>
                  <a:srgbClr val="00B05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more “off hodograph” </a:t>
            </a:r>
            <a:r>
              <a:rPr lang="en-US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→ greater </a:t>
            </a:r>
            <a:r>
              <a:rPr lang="en-US" sz="18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low-level SRW </a:t>
            </a:r>
            <a:r>
              <a:rPr lang="en-US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→ </a:t>
            </a:r>
            <a:r>
              <a:rPr lang="en-US" sz="1800" dirty="0">
                <a:solidFill>
                  <a:srgbClr val="00B05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wider updrafts </a:t>
            </a:r>
            <a:r>
              <a:rPr lang="en-US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→</a:t>
            </a:r>
            <a:r>
              <a:rPr lang="en-US" sz="18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potentially longer residence times </a:t>
            </a:r>
            <a:r>
              <a:rPr lang="en-US" sz="1800" i="1" dirty="0">
                <a:solidFill>
                  <a:schemeClr val="bg1">
                    <a:lumMod val="50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(Lin and Kumjian 2022)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800" i="1" dirty="0">
              <a:solidFill>
                <a:schemeClr val="bg1">
                  <a:lumMod val="50000"/>
                </a:schemeClr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h</a:t>
            </a:r>
            <a:r>
              <a:rPr lang="en-US" sz="18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ailstones may be prematurely ejected out of the optimal growth zone due to greater updraft speeds and larger </a:t>
            </a:r>
            <a:r>
              <a:rPr lang="en-US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storm-relative v (northward speed) </a:t>
            </a:r>
            <a:r>
              <a:rPr lang="en-US" sz="18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around the mesocyclone</a:t>
            </a:r>
            <a:r>
              <a:rPr lang="en-US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n-US" sz="1600" i="1" dirty="0">
                <a:solidFill>
                  <a:schemeClr val="bg1">
                    <a:lumMod val="7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(parcels ascending through hail growth zone experience less time decelerating in horizontal PPGF due to the negative </a:t>
            </a:r>
            <a:r>
              <a:rPr lang="en-US" sz="1600" i="1" dirty="0" err="1">
                <a:solidFill>
                  <a:schemeClr val="bg1">
                    <a:lumMod val="7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p</a:t>
            </a:r>
            <a:r>
              <a:rPr lang="en-US" sz="1600" i="1" baseline="-25000" dirty="0" err="1">
                <a:solidFill>
                  <a:schemeClr val="bg1">
                    <a:lumMod val="7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nl</a:t>
            </a:r>
            <a:r>
              <a:rPr lang="en-US" sz="1600" i="1" baseline="-25000" dirty="0">
                <a:solidFill>
                  <a:schemeClr val="bg1">
                    <a:lumMod val="7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-d</a:t>
            </a:r>
            <a:r>
              <a:rPr lang="en-US" sz="1600" i="1" dirty="0">
                <a:solidFill>
                  <a:schemeClr val="bg1">
                    <a:lumMod val="7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’ on the southern part of the updraft)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800" dirty="0">
              <a:solidFill>
                <a:schemeClr val="bg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r>
              <a:rPr lang="en-US" sz="1800" dirty="0">
                <a:solidFill>
                  <a:srgbClr val="FFC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Larger CAPE ≠ larger </a:t>
            </a:r>
            <a:r>
              <a:rPr lang="en-US" dirty="0">
                <a:solidFill>
                  <a:srgbClr val="FFC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hail</a:t>
            </a:r>
            <a:r>
              <a:rPr lang="en-US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; there is an optimal intermediate range of CAPE </a:t>
            </a:r>
            <a:r>
              <a:rPr lang="en-US" sz="1800" i="1" dirty="0">
                <a:solidFill>
                  <a:schemeClr val="bg1">
                    <a:lumMod val="50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(Lin and </a:t>
            </a:r>
            <a:r>
              <a:rPr lang="en-US" sz="1800" i="1" dirty="0" err="1">
                <a:solidFill>
                  <a:schemeClr val="bg1">
                    <a:lumMod val="50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Kumjian</a:t>
            </a:r>
            <a:r>
              <a:rPr lang="en-US" sz="1800" i="1" dirty="0">
                <a:solidFill>
                  <a:schemeClr val="bg1">
                    <a:lumMod val="50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2022)</a:t>
            </a:r>
            <a:r>
              <a:rPr lang="en-US" i="1" dirty="0">
                <a:solidFill>
                  <a:schemeClr val="bg1">
                    <a:lumMod val="50000"/>
                  </a:schemeClr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648807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/>
      <p:bldP spid="5" grpId="0" animBg="1"/>
      <p:bldP spid="7" grpId="0" animBg="1"/>
      <p:bldP spid="8" grpId="0"/>
      <p:bldP spid="17" grpId="0"/>
      <p:bldP spid="19" grpId="0"/>
      <p:bldP spid="23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07A05E7-2F3E-71A7-40C1-A6B7CA18007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ED38ED62-823C-A84B-6FC1-FE70F27E589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12971" y="3661654"/>
            <a:ext cx="4690873" cy="2962656"/>
          </a:xfrm>
          <a:prstGeom prst="rect">
            <a:avLst/>
          </a:prstGeom>
          <a:ln w="57150">
            <a:solidFill>
              <a:schemeClr val="bg1">
                <a:lumMod val="75000"/>
              </a:schemeClr>
            </a:solidFill>
          </a:ln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9717E2CC-7D1B-B3AD-3860-4668D4ACAB1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9294" y="3661654"/>
            <a:ext cx="4690871" cy="2962656"/>
          </a:xfrm>
          <a:prstGeom prst="rect">
            <a:avLst/>
          </a:prstGeom>
          <a:ln w="57150">
            <a:solidFill>
              <a:schemeClr val="bg1">
                <a:lumMod val="75000"/>
              </a:schemeClr>
            </a:solidFill>
          </a:ln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A57DFBD-FD5D-2F1D-A5BD-2F0E0869FEEA}"/>
              </a:ext>
            </a:extLst>
          </p:cNvPr>
          <p:cNvSpPr txBox="1">
            <a:spLocks/>
          </p:cNvSpPr>
          <p:nvPr/>
        </p:nvSpPr>
        <p:spPr>
          <a:xfrm>
            <a:off x="462455" y="217700"/>
            <a:ext cx="11729545" cy="531519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0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Differences in Motion Visible in Storm Tracks</a:t>
            </a: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DA693B09-BC53-B8E7-E00E-8B5B744DFE93}"/>
              </a:ext>
            </a:extLst>
          </p:cNvPr>
          <p:cNvCxnSpPr>
            <a:cxnSpLocks/>
          </p:cNvCxnSpPr>
          <p:nvPr/>
        </p:nvCxnSpPr>
        <p:spPr>
          <a:xfrm>
            <a:off x="462456" y="797255"/>
            <a:ext cx="10205545" cy="0"/>
          </a:xfrm>
          <a:prstGeom prst="line">
            <a:avLst/>
          </a:prstGeom>
          <a:ln w="38100">
            <a:gradFill flip="none" rotWithShape="1">
              <a:gsLst>
                <a:gs pos="0">
                  <a:schemeClr val="tx1"/>
                </a:gs>
                <a:gs pos="47000">
                  <a:schemeClr val="tx1">
                    <a:lumMod val="50000"/>
                    <a:lumOff val="50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10800000" scaled="0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DE3FA924-5364-6545-FFA7-C5824532CEC0}"/>
              </a:ext>
            </a:extLst>
          </p:cNvPr>
          <p:cNvSpPr txBox="1">
            <a:spLocks/>
          </p:cNvSpPr>
          <p:nvPr/>
        </p:nvSpPr>
        <p:spPr>
          <a:xfrm>
            <a:off x="358520" y="1295302"/>
            <a:ext cx="11416919" cy="172221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8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Tracked storms (dots mark the location of the storm center every 5 min) based on smoothed 2-5 km average updraft helicity </a:t>
            </a:r>
            <a:r>
              <a:rPr lang="en-US" sz="1600" dirty="0">
                <a:solidFill>
                  <a:schemeClr val="bg1">
                    <a:lumMod val="7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(center defined as mass-weighted updraft velocity within the UH area) - thanks to Lydia Spychalla for tracking software!</a:t>
            </a:r>
          </a:p>
          <a:p>
            <a:pPr marL="0" indent="0">
              <a:buNone/>
            </a:pPr>
            <a:endParaRPr lang="en-US" sz="1800" dirty="0">
              <a:solidFill>
                <a:schemeClr val="bg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L="0" indent="0">
              <a:buNone/>
            </a:pPr>
            <a:r>
              <a:rPr lang="en-US" sz="18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Create storm-relative 1-</a:t>
            </a:r>
            <a:r>
              <a:rPr lang="en-US" sz="1800" dirty="0" err="1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hr</a:t>
            </a:r>
            <a:r>
              <a:rPr lang="en-US" sz="18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composites from 90 – 150 min using these locations</a:t>
            </a:r>
          </a:p>
          <a:p>
            <a:pPr marL="0" indent="0">
              <a:buNone/>
            </a:pPr>
            <a:endParaRPr lang="en-US" sz="2000" dirty="0">
              <a:solidFill>
                <a:schemeClr val="bg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endParaRPr lang="en-US" sz="2000" dirty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en-US" sz="2000" dirty="0">
              <a:solidFill>
                <a:schemeClr val="bg1"/>
              </a:solidFill>
            </a:endParaRPr>
          </a:p>
          <a:p>
            <a:endParaRPr lang="en-US" sz="2000" dirty="0">
              <a:solidFill>
                <a:schemeClr val="bg1"/>
              </a:solidFill>
            </a:endParaRPr>
          </a:p>
          <a:p>
            <a:endParaRPr lang="en-US" sz="2000" dirty="0">
              <a:solidFill>
                <a:schemeClr val="bg1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A83E6E5-01B1-30FB-770D-2286A77123E5}"/>
              </a:ext>
            </a:extLst>
          </p:cNvPr>
          <p:cNvSpPr txBox="1"/>
          <p:nvPr/>
        </p:nvSpPr>
        <p:spPr>
          <a:xfrm>
            <a:off x="869294" y="3218957"/>
            <a:ext cx="10453409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5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storm track with location every 5 minutes (lightest color = smallest CAPE, darkest color = largest CAPE)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069902F-4DD2-61DF-84CA-82B41751E995}"/>
              </a:ext>
            </a:extLst>
          </p:cNvPr>
          <p:cNvSpPr txBox="1"/>
          <p:nvPr/>
        </p:nvSpPr>
        <p:spPr>
          <a:xfrm>
            <a:off x="1308420" y="3892250"/>
            <a:ext cx="13535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SLINKY</a:t>
            </a:r>
          </a:p>
          <a:p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2-4 KM</a:t>
            </a:r>
          </a:p>
          <a:p>
            <a:endParaRPr lang="en-US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TRACK DURING</a:t>
            </a:r>
          </a:p>
          <a:p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COMPOSITE TIME</a:t>
            </a:r>
          </a:p>
          <a:p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WINDOW</a:t>
            </a:r>
          </a:p>
          <a:p>
            <a:endParaRPr lang="en-US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65B975E-BE2A-0E08-7CB5-7BDDC8F29657}"/>
              </a:ext>
            </a:extLst>
          </p:cNvPr>
          <p:cNvSpPr txBox="1"/>
          <p:nvPr/>
        </p:nvSpPr>
        <p:spPr>
          <a:xfrm>
            <a:off x="7076992" y="3892250"/>
            <a:ext cx="123388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SLINKY</a:t>
            </a:r>
          </a:p>
          <a:p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4-6 KM</a:t>
            </a:r>
          </a:p>
          <a:p>
            <a:endParaRPr lang="en-US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TRACK</a:t>
            </a:r>
          </a:p>
          <a:p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DURING COMPOSITE TIME</a:t>
            </a:r>
          </a:p>
          <a:p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WINDOW</a:t>
            </a:r>
          </a:p>
        </p:txBody>
      </p:sp>
    </p:spTree>
    <p:extLst>
      <p:ext uri="{BB962C8B-B14F-4D97-AF65-F5344CB8AC3E}">
        <p14:creationId xmlns:p14="http://schemas.microsoft.com/office/powerpoint/2010/main" val="41483309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25EFD59-6A03-636B-79B8-94BCB8BFFA9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F6B13AA7-8E7C-3D57-BA99-12B8E13FBFE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28057" y="2202277"/>
            <a:ext cx="3794760" cy="3794760"/>
          </a:xfrm>
          <a:prstGeom prst="rect">
            <a:avLst/>
          </a:prstGeom>
          <a:ln w="57150">
            <a:solidFill>
              <a:schemeClr val="bg1">
                <a:lumMod val="75000"/>
              </a:schemeClr>
            </a:solidFill>
          </a:ln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5818D45-6E3F-606A-7EFD-4CB4E0B02F60}"/>
              </a:ext>
            </a:extLst>
          </p:cNvPr>
          <p:cNvSpPr txBox="1">
            <a:spLocks/>
          </p:cNvSpPr>
          <p:nvPr/>
        </p:nvSpPr>
        <p:spPr>
          <a:xfrm>
            <a:off x="462455" y="217700"/>
            <a:ext cx="11729545" cy="531519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0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SLINKY 2-4 km Faster Southward Motion associated with Larger p’&lt;0</a:t>
            </a:r>
            <a:endParaRPr lang="en-US" sz="3000" dirty="0">
              <a:solidFill>
                <a:srgbClr val="F2F2F2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61F90A99-C9B7-264A-4B93-EB331BA425EE}"/>
              </a:ext>
            </a:extLst>
          </p:cNvPr>
          <p:cNvCxnSpPr>
            <a:cxnSpLocks/>
          </p:cNvCxnSpPr>
          <p:nvPr/>
        </p:nvCxnSpPr>
        <p:spPr>
          <a:xfrm>
            <a:off x="462456" y="797255"/>
            <a:ext cx="10205545" cy="0"/>
          </a:xfrm>
          <a:prstGeom prst="line">
            <a:avLst/>
          </a:prstGeom>
          <a:ln w="38100">
            <a:gradFill flip="none" rotWithShape="1">
              <a:gsLst>
                <a:gs pos="0">
                  <a:schemeClr val="tx1"/>
                </a:gs>
                <a:gs pos="47000">
                  <a:schemeClr val="tx1">
                    <a:lumMod val="50000"/>
                    <a:lumOff val="50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10800000" scaled="0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23EBDEEA-B221-E574-051A-FF365A117318}"/>
              </a:ext>
            </a:extLst>
          </p:cNvPr>
          <p:cNvSpPr txBox="1">
            <a:spLocks/>
          </p:cNvSpPr>
          <p:nvPr/>
        </p:nvSpPr>
        <p:spPr>
          <a:xfrm>
            <a:off x="331588" y="1139694"/>
            <a:ext cx="3854489" cy="550059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None/>
            </a:pPr>
            <a:endParaRPr lang="en-US" sz="1800" dirty="0">
              <a:solidFill>
                <a:schemeClr val="bg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sz="1800" dirty="0">
                <a:solidFill>
                  <a:srgbClr val="23C9CA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SLINKY 2-4 km </a:t>
            </a:r>
            <a:r>
              <a:rPr lang="en-US" sz="18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has</a:t>
            </a:r>
            <a:r>
              <a:rPr lang="en-US" sz="1800" dirty="0">
                <a:solidFill>
                  <a:srgbClr val="23C9CA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larger </a:t>
            </a:r>
            <a:r>
              <a:rPr lang="en-US" sz="18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area</a:t>
            </a:r>
            <a:r>
              <a:rPr lang="en-US" sz="1800" dirty="0">
                <a:solidFill>
                  <a:srgbClr val="23C9CA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n-US" sz="18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of</a:t>
            </a:r>
            <a:r>
              <a:rPr lang="en-US" sz="1800" dirty="0">
                <a:solidFill>
                  <a:srgbClr val="23C9CA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p’&lt; 0 </a:t>
            </a:r>
            <a:r>
              <a:rPr lang="en-US" sz="18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and greater magnitude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600" i="1" dirty="0">
                <a:solidFill>
                  <a:schemeClr val="bg1">
                    <a:lumMod val="7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(larger </a:t>
            </a:r>
            <a:r>
              <a:rPr lang="en-US" sz="1600" i="1" dirty="0" err="1">
                <a:solidFill>
                  <a:schemeClr val="bg1">
                    <a:lumMod val="7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p</a:t>
            </a:r>
            <a:r>
              <a:rPr lang="en-US" sz="1600" i="1" baseline="-25000" dirty="0" err="1">
                <a:solidFill>
                  <a:schemeClr val="bg1">
                    <a:lumMod val="7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nl</a:t>
            </a:r>
            <a:r>
              <a:rPr lang="en-US" sz="1600" i="1" baseline="-25000" dirty="0">
                <a:solidFill>
                  <a:schemeClr val="bg1">
                    <a:lumMod val="7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-d</a:t>
            </a:r>
            <a:r>
              <a:rPr lang="en-US" sz="1600" i="1" dirty="0">
                <a:solidFill>
                  <a:schemeClr val="bg1">
                    <a:lumMod val="7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’ on the updraft southern flank due to larger vorticity)</a:t>
            </a:r>
          </a:p>
          <a:p>
            <a:pPr marL="0" indent="0">
              <a:spcBef>
                <a:spcPts val="0"/>
              </a:spcBef>
              <a:buNone/>
            </a:pPr>
            <a:endParaRPr lang="en-US" sz="1800" dirty="0">
              <a:solidFill>
                <a:schemeClr val="bg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L="0" indent="0">
              <a:spcBef>
                <a:spcPts val="0"/>
              </a:spcBef>
              <a:buNone/>
            </a:pPr>
            <a:endParaRPr lang="en-US" sz="1800" dirty="0">
              <a:solidFill>
                <a:srgbClr val="FFE5DD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sz="1800" dirty="0">
                <a:solidFill>
                  <a:srgbClr val="FF7B45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SLINKY 4-6 km </a:t>
            </a:r>
            <a:r>
              <a:rPr lang="en-US" sz="18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has </a:t>
            </a:r>
            <a:r>
              <a:rPr lang="en-US" sz="1800" dirty="0">
                <a:solidFill>
                  <a:srgbClr val="FF7B45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smaller</a:t>
            </a:r>
            <a:r>
              <a:rPr lang="en-US" sz="18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area of </a:t>
            </a:r>
            <a:r>
              <a:rPr lang="en-US" sz="1800" dirty="0">
                <a:solidFill>
                  <a:srgbClr val="FF7B45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p’&lt; 0 </a:t>
            </a:r>
            <a:r>
              <a:rPr lang="en-US" sz="18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and smaller magnitude</a:t>
            </a:r>
          </a:p>
          <a:p>
            <a:pPr marL="0" indent="0">
              <a:spcBef>
                <a:spcPts val="0"/>
              </a:spcBef>
              <a:buNone/>
            </a:pPr>
            <a:endParaRPr lang="en-US" sz="1800" dirty="0">
              <a:solidFill>
                <a:schemeClr val="bg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L="0" indent="0">
              <a:spcBef>
                <a:spcPts val="0"/>
              </a:spcBef>
              <a:buNone/>
            </a:pPr>
            <a:endParaRPr lang="en-US" sz="1800" dirty="0">
              <a:solidFill>
                <a:srgbClr val="5B9D54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sz="1800" dirty="0">
                <a:solidFill>
                  <a:srgbClr val="76D06F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SLINKY 2-4 km </a:t>
            </a:r>
            <a:r>
              <a:rPr lang="en-US" sz="18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has</a:t>
            </a:r>
            <a:r>
              <a:rPr lang="en-US" sz="1800" dirty="0">
                <a:solidFill>
                  <a:srgbClr val="76D06F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larger </a:t>
            </a:r>
          </a:p>
          <a:p>
            <a:pPr>
              <a:spcBef>
                <a:spcPts val="0"/>
              </a:spcBef>
            </a:pPr>
            <a:r>
              <a:rPr lang="en-US" sz="18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0-4 km SRW and v-SRW</a:t>
            </a:r>
          </a:p>
          <a:p>
            <a:pPr>
              <a:spcBef>
                <a:spcPts val="0"/>
              </a:spcBef>
            </a:pPr>
            <a:r>
              <a:rPr lang="en-US" sz="1800" dirty="0">
                <a:solidFill>
                  <a:srgbClr val="76D06F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w </a:t>
            </a:r>
            <a:r>
              <a:rPr lang="en-US" sz="18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area and magnitude</a:t>
            </a:r>
          </a:p>
          <a:p>
            <a:pPr marL="0" indent="0">
              <a:spcBef>
                <a:spcPts val="0"/>
              </a:spcBef>
              <a:buNone/>
            </a:pPr>
            <a:endParaRPr lang="en-US" sz="1800" dirty="0">
              <a:solidFill>
                <a:srgbClr val="FFE5DD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L="0" indent="0">
              <a:spcBef>
                <a:spcPts val="0"/>
              </a:spcBef>
              <a:buNone/>
            </a:pPr>
            <a:endParaRPr lang="en-US" sz="1800" dirty="0">
              <a:solidFill>
                <a:srgbClr val="FFE5DD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sz="1800" dirty="0">
                <a:solidFill>
                  <a:srgbClr val="D5A88C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SLINKY 4-6 km </a:t>
            </a:r>
            <a:r>
              <a:rPr lang="en-US" sz="18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has</a:t>
            </a:r>
            <a:r>
              <a:rPr lang="en-US" sz="1800" dirty="0">
                <a:solidFill>
                  <a:srgbClr val="D5A88C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smaller </a:t>
            </a:r>
          </a:p>
          <a:p>
            <a:pPr>
              <a:spcBef>
                <a:spcPts val="0"/>
              </a:spcBef>
            </a:pPr>
            <a:r>
              <a:rPr lang="en-US" sz="18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0-4 km SRW and v-SRW</a:t>
            </a:r>
          </a:p>
          <a:p>
            <a:pPr>
              <a:spcBef>
                <a:spcPts val="0"/>
              </a:spcBef>
            </a:pPr>
            <a:r>
              <a:rPr lang="en-US" sz="1800" dirty="0">
                <a:solidFill>
                  <a:srgbClr val="D5A88C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w </a:t>
            </a:r>
            <a:r>
              <a:rPr lang="en-US" sz="18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area and magnitude</a:t>
            </a:r>
          </a:p>
          <a:p>
            <a:pPr marL="0" indent="0">
              <a:spcBef>
                <a:spcPts val="0"/>
              </a:spcBef>
              <a:buNone/>
            </a:pPr>
            <a:endParaRPr lang="en-US" sz="1800" dirty="0">
              <a:solidFill>
                <a:schemeClr val="bg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>
              <a:spcBef>
                <a:spcPts val="0"/>
              </a:spcBef>
            </a:pPr>
            <a:endParaRPr lang="en-US" sz="2000" dirty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en-US" sz="2000" dirty="0">
              <a:solidFill>
                <a:schemeClr val="bg1"/>
              </a:solidFill>
            </a:endParaRPr>
          </a:p>
          <a:p>
            <a:endParaRPr lang="en-US" sz="2000" dirty="0">
              <a:solidFill>
                <a:schemeClr val="bg1"/>
              </a:solidFill>
            </a:endParaRPr>
          </a:p>
          <a:p>
            <a:endParaRPr lang="en-US" sz="2000" dirty="0">
              <a:solidFill>
                <a:schemeClr val="bg1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883932E-389F-8E57-061F-33A4034CF36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86077" y="2208230"/>
            <a:ext cx="3794760" cy="3794760"/>
          </a:xfrm>
          <a:prstGeom prst="rect">
            <a:avLst/>
          </a:prstGeom>
          <a:solidFill>
            <a:srgbClr val="000000"/>
          </a:solidFill>
          <a:ln w="57150">
            <a:solidFill>
              <a:schemeClr val="bg1">
                <a:lumMod val="75000"/>
              </a:schemeClr>
            </a:solidFill>
          </a:ln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82682320-0DC8-3567-3385-D9752EC8EB84}"/>
              </a:ext>
            </a:extLst>
          </p:cNvPr>
          <p:cNvSpPr txBox="1"/>
          <p:nvPr/>
        </p:nvSpPr>
        <p:spPr>
          <a:xfrm>
            <a:off x="4186077" y="1172819"/>
            <a:ext cx="379476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5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1-</a:t>
            </a:r>
            <a:r>
              <a:rPr lang="en-US" sz="1500" dirty="0" err="1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hr</a:t>
            </a:r>
            <a:r>
              <a:rPr lang="en-US" sz="15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composite 4-8 km sum pressure perturbation (every 1 </a:t>
            </a:r>
            <a:r>
              <a:rPr lang="en-US" sz="1500" dirty="0" err="1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hPa</a:t>
            </a:r>
            <a:r>
              <a:rPr lang="en-US" sz="15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</a:p>
          <a:p>
            <a:pPr algn="ctr"/>
            <a:r>
              <a:rPr lang="en-US" sz="15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 6 km SRW for SLINKY 2-4 (teal) SLINKY 4-6 (orange)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3596251-E8A1-9A3F-CD30-661DE853DD94}"/>
              </a:ext>
            </a:extLst>
          </p:cNvPr>
          <p:cNvSpPr txBox="1"/>
          <p:nvPr/>
        </p:nvSpPr>
        <p:spPr>
          <a:xfrm>
            <a:off x="8228057" y="1144775"/>
            <a:ext cx="379476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5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1-</a:t>
            </a:r>
            <a:r>
              <a:rPr lang="en-US" sz="1500" dirty="0" err="1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hr</a:t>
            </a:r>
            <a:r>
              <a:rPr lang="en-US" sz="15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composite 6 km vertical velocity (every 15 m s</a:t>
            </a:r>
            <a:r>
              <a:rPr lang="en-US" sz="1500" baseline="300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-1</a:t>
            </a:r>
            <a:r>
              <a:rPr lang="en-US" sz="15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</a:p>
          <a:p>
            <a:pPr algn="ctr"/>
            <a:r>
              <a:rPr lang="en-US" sz="15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 6 km SRW for SLINKY 2-4 (green) and SLINKY 4-6 (brown)</a:t>
            </a:r>
          </a:p>
        </p:txBody>
      </p:sp>
    </p:spTree>
    <p:extLst>
      <p:ext uri="{BB962C8B-B14F-4D97-AF65-F5344CB8AC3E}">
        <p14:creationId xmlns:p14="http://schemas.microsoft.com/office/powerpoint/2010/main" val="35568218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EF17E25-25F6-B8B4-35D1-4ACEAEAEF3B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Rectangle 32">
            <a:extLst>
              <a:ext uri="{FF2B5EF4-FFF2-40B4-BE49-F238E27FC236}">
                <a16:creationId xmlns:a16="http://schemas.microsoft.com/office/drawing/2014/main" id="{8A77329B-B333-4A65-E4C0-7ED8AE2F6B25}"/>
              </a:ext>
            </a:extLst>
          </p:cNvPr>
          <p:cNvSpPr/>
          <p:nvPr/>
        </p:nvSpPr>
        <p:spPr>
          <a:xfrm rot="16200000">
            <a:off x="8883592" y="884437"/>
            <a:ext cx="1019319" cy="488045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98717FD9-4B11-95A8-1E07-33440AE880D4}"/>
              </a:ext>
            </a:extLst>
          </p:cNvPr>
          <p:cNvSpPr/>
          <p:nvPr/>
        </p:nvSpPr>
        <p:spPr>
          <a:xfrm rot="16200000">
            <a:off x="8883591" y="3972133"/>
            <a:ext cx="1019319" cy="488045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22D5A30-D085-EE71-A139-4B1D37DEBC57}"/>
              </a:ext>
            </a:extLst>
          </p:cNvPr>
          <p:cNvSpPr txBox="1">
            <a:spLocks/>
          </p:cNvSpPr>
          <p:nvPr/>
        </p:nvSpPr>
        <p:spPr>
          <a:xfrm>
            <a:off x="462455" y="217700"/>
            <a:ext cx="11729545" cy="531519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0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Larger Updraft Area Supports Greater Hail Production in SLINKY 2-4 km</a:t>
            </a:r>
            <a:endParaRPr lang="en-US" sz="3000" dirty="0">
              <a:solidFill>
                <a:srgbClr val="F2F2F2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F38DEB79-A413-5347-DA93-04CD3F32B9AB}"/>
              </a:ext>
            </a:extLst>
          </p:cNvPr>
          <p:cNvCxnSpPr>
            <a:cxnSpLocks/>
          </p:cNvCxnSpPr>
          <p:nvPr/>
        </p:nvCxnSpPr>
        <p:spPr>
          <a:xfrm>
            <a:off x="462456" y="797255"/>
            <a:ext cx="10205545" cy="0"/>
          </a:xfrm>
          <a:prstGeom prst="line">
            <a:avLst/>
          </a:prstGeom>
          <a:ln w="38100">
            <a:gradFill flip="none" rotWithShape="1">
              <a:gsLst>
                <a:gs pos="0">
                  <a:schemeClr val="tx1"/>
                </a:gs>
                <a:gs pos="47000">
                  <a:schemeClr val="tx1">
                    <a:lumMod val="50000"/>
                    <a:lumOff val="50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10800000" scaled="0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008ECC62-5340-2D75-1A40-36CFD5D80124}"/>
              </a:ext>
            </a:extLst>
          </p:cNvPr>
          <p:cNvSpPr txBox="1">
            <a:spLocks/>
          </p:cNvSpPr>
          <p:nvPr/>
        </p:nvSpPr>
        <p:spPr>
          <a:xfrm>
            <a:off x="203637" y="1768906"/>
            <a:ext cx="3051716" cy="206540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800" u="sng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SLINKY 2-4 km</a:t>
            </a:r>
            <a:r>
              <a:rPr lang="en-US" sz="18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:</a:t>
            </a:r>
          </a:p>
          <a:p>
            <a:pPr marL="0" indent="0">
              <a:buNone/>
            </a:pPr>
            <a:r>
              <a:rPr lang="en-US" sz="18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increase in updraft area + </a:t>
            </a:r>
          </a:p>
          <a:p>
            <a:pPr marL="0" indent="0">
              <a:buNone/>
            </a:pPr>
            <a:r>
              <a:rPr lang="en-US" sz="18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smaller increase / minimal change in the in-updraft v-wind = </a:t>
            </a:r>
          </a:p>
          <a:p>
            <a:pPr marL="0" indent="0">
              <a:buNone/>
            </a:pPr>
            <a:r>
              <a:rPr lang="en-US" sz="1800" dirty="0">
                <a:solidFill>
                  <a:srgbClr val="00B05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good for hail</a:t>
            </a:r>
            <a:endParaRPr lang="en-US" sz="1800" dirty="0">
              <a:solidFill>
                <a:schemeClr val="bg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L="0" indent="0">
              <a:buNone/>
            </a:pPr>
            <a:endParaRPr lang="en-US" sz="1800" dirty="0">
              <a:solidFill>
                <a:schemeClr val="bg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L="0" indent="0">
              <a:buNone/>
            </a:pPr>
            <a:endParaRPr lang="en-US" sz="1800" dirty="0">
              <a:solidFill>
                <a:schemeClr val="bg1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D92C05B-6D7A-BDC6-6CDB-BB8EE5C42A8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72941" y="4361783"/>
            <a:ext cx="4569682" cy="245334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320812C5-7C94-4D8E-0690-3FB248C3047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73629" y="1435187"/>
            <a:ext cx="4569682" cy="2345687"/>
          </a:xfrm>
          <a:prstGeom prst="rect">
            <a:avLst/>
          </a:prstGeom>
        </p:spPr>
      </p:pic>
      <p:sp>
        <p:nvSpPr>
          <p:cNvPr id="7" name="Cloud 6">
            <a:extLst>
              <a:ext uri="{FF2B5EF4-FFF2-40B4-BE49-F238E27FC236}">
                <a16:creationId xmlns:a16="http://schemas.microsoft.com/office/drawing/2014/main" id="{65C28EB6-3D5B-9D15-15FE-336C389098BA}"/>
              </a:ext>
            </a:extLst>
          </p:cNvPr>
          <p:cNvSpPr/>
          <p:nvPr/>
        </p:nvSpPr>
        <p:spPr>
          <a:xfrm>
            <a:off x="3354899" y="1494724"/>
            <a:ext cx="3072598" cy="2628035"/>
          </a:xfrm>
          <a:prstGeom prst="cloud">
            <a:avLst/>
          </a:prstGeom>
          <a:solidFill>
            <a:schemeClr val="tx1">
              <a:lumMod val="50000"/>
              <a:lumOff val="5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Freeform 7">
            <a:extLst>
              <a:ext uri="{FF2B5EF4-FFF2-40B4-BE49-F238E27FC236}">
                <a16:creationId xmlns:a16="http://schemas.microsoft.com/office/drawing/2014/main" id="{06B39750-5DEF-49A2-BB93-2E4384EC4EFF}"/>
              </a:ext>
            </a:extLst>
          </p:cNvPr>
          <p:cNvSpPr/>
          <p:nvPr/>
        </p:nvSpPr>
        <p:spPr>
          <a:xfrm>
            <a:off x="4700609" y="2697985"/>
            <a:ext cx="947979" cy="976385"/>
          </a:xfrm>
          <a:custGeom>
            <a:avLst/>
            <a:gdLst>
              <a:gd name="csX0" fmla="*/ 0 w 119269"/>
              <a:gd name="csY0" fmla="*/ 208722 h 208722"/>
              <a:gd name="csX1" fmla="*/ 99391 w 119269"/>
              <a:gd name="csY1" fmla="*/ 119270 h 208722"/>
              <a:gd name="csX2" fmla="*/ 119269 w 119269"/>
              <a:gd name="csY2" fmla="*/ 0 h 208722"/>
              <a:gd name="csX3" fmla="*/ 119269 w 119269"/>
              <a:gd name="csY3" fmla="*/ 0 h 208722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</a:cxnLst>
            <a:rect l="l" t="t" r="r" b="b"/>
            <a:pathLst>
              <a:path w="119269" h="208722">
                <a:moveTo>
                  <a:pt x="0" y="208722"/>
                </a:moveTo>
                <a:cubicBezTo>
                  <a:pt x="39756" y="181389"/>
                  <a:pt x="79513" y="154057"/>
                  <a:pt x="99391" y="119270"/>
                </a:cubicBezTo>
                <a:cubicBezTo>
                  <a:pt x="119269" y="84483"/>
                  <a:pt x="119269" y="0"/>
                  <a:pt x="119269" y="0"/>
                </a:cubicBezTo>
                <a:lnTo>
                  <a:pt x="119269" y="0"/>
                </a:lnTo>
              </a:path>
            </a:pathLst>
          </a:custGeom>
          <a:noFill/>
          <a:ln w="57150">
            <a:solidFill>
              <a:srgbClr val="00B0F0"/>
            </a:solidFill>
            <a:tailEnd type="triangle" w="lg" len="lg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8">
            <a:extLst>
              <a:ext uri="{FF2B5EF4-FFF2-40B4-BE49-F238E27FC236}">
                <a16:creationId xmlns:a16="http://schemas.microsoft.com/office/drawing/2014/main" id="{D231AC3A-F268-1FBB-5E2A-68D997299738}"/>
              </a:ext>
            </a:extLst>
          </p:cNvPr>
          <p:cNvSpPr/>
          <p:nvPr/>
        </p:nvSpPr>
        <p:spPr>
          <a:xfrm rot="16859070">
            <a:off x="4933484" y="1713515"/>
            <a:ext cx="482229" cy="1061998"/>
          </a:xfrm>
          <a:custGeom>
            <a:avLst/>
            <a:gdLst>
              <a:gd name="csX0" fmla="*/ 0 w 119269"/>
              <a:gd name="csY0" fmla="*/ 208722 h 208722"/>
              <a:gd name="csX1" fmla="*/ 99391 w 119269"/>
              <a:gd name="csY1" fmla="*/ 119270 h 208722"/>
              <a:gd name="csX2" fmla="*/ 119269 w 119269"/>
              <a:gd name="csY2" fmla="*/ 0 h 208722"/>
              <a:gd name="csX3" fmla="*/ 119269 w 119269"/>
              <a:gd name="csY3" fmla="*/ 0 h 208722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</a:cxnLst>
            <a:rect l="l" t="t" r="r" b="b"/>
            <a:pathLst>
              <a:path w="119269" h="208722">
                <a:moveTo>
                  <a:pt x="0" y="208722"/>
                </a:moveTo>
                <a:cubicBezTo>
                  <a:pt x="39756" y="181389"/>
                  <a:pt x="79513" y="154057"/>
                  <a:pt x="99391" y="119270"/>
                </a:cubicBezTo>
                <a:cubicBezTo>
                  <a:pt x="119269" y="84483"/>
                  <a:pt x="119269" y="0"/>
                  <a:pt x="119269" y="0"/>
                </a:cubicBezTo>
                <a:lnTo>
                  <a:pt x="119269" y="0"/>
                </a:lnTo>
              </a:path>
            </a:pathLst>
          </a:custGeom>
          <a:noFill/>
          <a:ln w="57150">
            <a:solidFill>
              <a:srgbClr val="00B0F0"/>
            </a:solidFill>
            <a:tailEnd type="triangle" w="lg" len="lg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C000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9896C6B-9761-0261-7B5B-685BCB07C01C}"/>
              </a:ext>
            </a:extLst>
          </p:cNvPr>
          <p:cNvSpPr txBox="1"/>
          <p:nvPr/>
        </p:nvSpPr>
        <p:spPr>
          <a:xfrm>
            <a:off x="7095265" y="819634"/>
            <a:ext cx="4738214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7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change in updraft (&gt;15 m s</a:t>
            </a:r>
            <a:r>
              <a:rPr lang="en-US" sz="1700" baseline="300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-1</a:t>
            </a:r>
            <a:r>
              <a:rPr lang="en-US" sz="17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area compared to control (no modification storm)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AB2F8E7-7CCE-4351-A6D2-B57571C4A33D}"/>
              </a:ext>
            </a:extLst>
          </p:cNvPr>
          <p:cNvSpPr txBox="1"/>
          <p:nvPr/>
        </p:nvSpPr>
        <p:spPr>
          <a:xfrm>
            <a:off x="6953025" y="3799162"/>
            <a:ext cx="4880454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7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change in in-updraft v-wind compared to </a:t>
            </a:r>
          </a:p>
          <a:p>
            <a:pPr algn="ctr"/>
            <a:r>
              <a:rPr lang="en-US" sz="17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control (no modification storm)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BFF0AC66-1E6B-F30B-5648-45BB9EE7D073}"/>
              </a:ext>
            </a:extLst>
          </p:cNvPr>
          <p:cNvSpPr/>
          <p:nvPr/>
        </p:nvSpPr>
        <p:spPr>
          <a:xfrm>
            <a:off x="6953026" y="4371615"/>
            <a:ext cx="877079" cy="243230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846386F6-E2AA-F642-3935-CD44B45EC817}"/>
              </a:ext>
            </a:extLst>
          </p:cNvPr>
          <p:cNvSpPr txBox="1"/>
          <p:nvPr/>
        </p:nvSpPr>
        <p:spPr>
          <a:xfrm>
            <a:off x="6971316" y="4699659"/>
            <a:ext cx="877078" cy="83099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r"/>
            <a:endParaRPr lang="en-US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/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SLINKY</a:t>
            </a:r>
          </a:p>
          <a:p>
            <a:pPr algn="r"/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2-4 KM</a:t>
            </a:r>
          </a:p>
          <a:p>
            <a:pPr algn="r"/>
            <a:endParaRPr lang="en-US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A190E251-D02F-8F62-5D56-07BC4BBDA009}"/>
              </a:ext>
            </a:extLst>
          </p:cNvPr>
          <p:cNvSpPr txBox="1"/>
          <p:nvPr/>
        </p:nvSpPr>
        <p:spPr>
          <a:xfrm>
            <a:off x="6971316" y="5582609"/>
            <a:ext cx="877078" cy="83099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r"/>
            <a:endParaRPr lang="en-US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/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SLINKY</a:t>
            </a:r>
          </a:p>
          <a:p>
            <a:pPr algn="r"/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4-6 KM</a:t>
            </a:r>
          </a:p>
          <a:p>
            <a:pPr algn="r"/>
            <a:endParaRPr lang="en-US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F6C2128F-ACAC-8B98-D8A7-4304685AE4F1}"/>
              </a:ext>
            </a:extLst>
          </p:cNvPr>
          <p:cNvSpPr/>
          <p:nvPr/>
        </p:nvSpPr>
        <p:spPr>
          <a:xfrm>
            <a:off x="6953025" y="1445346"/>
            <a:ext cx="1019319" cy="232779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81174EBA-A199-D0EE-120E-016B56687E9D}"/>
              </a:ext>
            </a:extLst>
          </p:cNvPr>
          <p:cNvSpPr txBox="1"/>
          <p:nvPr/>
        </p:nvSpPr>
        <p:spPr>
          <a:xfrm>
            <a:off x="7124763" y="1768906"/>
            <a:ext cx="877078" cy="83099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r"/>
            <a:endParaRPr lang="en-US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/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SLINKY</a:t>
            </a:r>
          </a:p>
          <a:p>
            <a:pPr algn="r"/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2-4 KM</a:t>
            </a:r>
          </a:p>
          <a:p>
            <a:pPr algn="r"/>
            <a:endParaRPr lang="en-US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FBAA0B16-24D0-9D17-4F6C-30886D7F7157}"/>
              </a:ext>
            </a:extLst>
          </p:cNvPr>
          <p:cNvSpPr txBox="1"/>
          <p:nvPr/>
        </p:nvSpPr>
        <p:spPr>
          <a:xfrm>
            <a:off x="7124763" y="2651856"/>
            <a:ext cx="877078" cy="83099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r"/>
            <a:endParaRPr lang="en-US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/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SLINKY</a:t>
            </a:r>
          </a:p>
          <a:p>
            <a:pPr algn="r"/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4-6 KM</a:t>
            </a:r>
          </a:p>
          <a:p>
            <a:pPr algn="r"/>
            <a:endParaRPr lang="en-US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Content Placeholder 2">
            <a:extLst>
              <a:ext uri="{FF2B5EF4-FFF2-40B4-BE49-F238E27FC236}">
                <a16:creationId xmlns:a16="http://schemas.microsoft.com/office/drawing/2014/main" id="{1B625472-E622-595F-8C05-B78B801F5758}"/>
              </a:ext>
            </a:extLst>
          </p:cNvPr>
          <p:cNvSpPr txBox="1">
            <a:spLocks/>
          </p:cNvSpPr>
          <p:nvPr/>
        </p:nvSpPr>
        <p:spPr>
          <a:xfrm>
            <a:off x="203637" y="4805966"/>
            <a:ext cx="3051716" cy="201978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800" u="sng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SLINKY 4-6 km</a:t>
            </a:r>
            <a:r>
              <a:rPr lang="en-US" sz="18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:</a:t>
            </a:r>
          </a:p>
          <a:p>
            <a:pPr marL="0" indent="0">
              <a:buNone/>
            </a:pPr>
            <a:r>
              <a:rPr lang="en-US" sz="18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decrease in updraft area + </a:t>
            </a:r>
          </a:p>
          <a:p>
            <a:pPr marL="0" indent="0">
              <a:buNone/>
            </a:pPr>
            <a:r>
              <a:rPr lang="en-US" sz="18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smaller decrease in the in-updraft v-wind = </a:t>
            </a:r>
          </a:p>
          <a:p>
            <a:pPr marL="0" indent="0">
              <a:buNone/>
            </a:pPr>
            <a:r>
              <a:rPr lang="en-US" sz="1800" dirty="0">
                <a:solidFill>
                  <a:srgbClr val="FF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bad for hail</a:t>
            </a:r>
          </a:p>
          <a:p>
            <a:pPr marL="0" indent="0">
              <a:buNone/>
            </a:pPr>
            <a:endParaRPr lang="en-US" sz="1800" dirty="0">
              <a:solidFill>
                <a:schemeClr val="bg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L="0" indent="0">
              <a:buNone/>
            </a:pPr>
            <a:endParaRPr lang="en-US" sz="1800" dirty="0">
              <a:solidFill>
                <a:schemeClr val="bg1"/>
              </a:solidFill>
            </a:endParaRPr>
          </a:p>
        </p:txBody>
      </p:sp>
      <p:sp>
        <p:nvSpPr>
          <p:cNvPr id="24" name="Cloud 23">
            <a:extLst>
              <a:ext uri="{FF2B5EF4-FFF2-40B4-BE49-F238E27FC236}">
                <a16:creationId xmlns:a16="http://schemas.microsoft.com/office/drawing/2014/main" id="{87130566-608D-4EFE-F756-2B7D54497698}"/>
              </a:ext>
            </a:extLst>
          </p:cNvPr>
          <p:cNvSpPr/>
          <p:nvPr/>
        </p:nvSpPr>
        <p:spPr>
          <a:xfrm>
            <a:off x="4031343" y="5361935"/>
            <a:ext cx="1654251" cy="1316482"/>
          </a:xfrm>
          <a:prstGeom prst="cloud">
            <a:avLst/>
          </a:prstGeom>
          <a:solidFill>
            <a:schemeClr val="tx1">
              <a:lumMod val="50000"/>
              <a:lumOff val="50000"/>
            </a:schemeClr>
          </a:solidFill>
          <a:ln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Freeform 24">
            <a:extLst>
              <a:ext uri="{FF2B5EF4-FFF2-40B4-BE49-F238E27FC236}">
                <a16:creationId xmlns:a16="http://schemas.microsoft.com/office/drawing/2014/main" id="{E09FD26E-816F-FC13-03A7-166C20EDC4D1}"/>
              </a:ext>
            </a:extLst>
          </p:cNvPr>
          <p:cNvSpPr/>
          <p:nvPr/>
        </p:nvSpPr>
        <p:spPr>
          <a:xfrm>
            <a:off x="4687641" y="5964529"/>
            <a:ext cx="467591" cy="447834"/>
          </a:xfrm>
          <a:custGeom>
            <a:avLst/>
            <a:gdLst>
              <a:gd name="csX0" fmla="*/ 0 w 119269"/>
              <a:gd name="csY0" fmla="*/ 208722 h 208722"/>
              <a:gd name="csX1" fmla="*/ 99391 w 119269"/>
              <a:gd name="csY1" fmla="*/ 119270 h 208722"/>
              <a:gd name="csX2" fmla="*/ 119269 w 119269"/>
              <a:gd name="csY2" fmla="*/ 0 h 208722"/>
              <a:gd name="csX3" fmla="*/ 119269 w 119269"/>
              <a:gd name="csY3" fmla="*/ 0 h 208722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</a:cxnLst>
            <a:rect l="l" t="t" r="r" b="b"/>
            <a:pathLst>
              <a:path w="119269" h="208722">
                <a:moveTo>
                  <a:pt x="0" y="208722"/>
                </a:moveTo>
                <a:cubicBezTo>
                  <a:pt x="39756" y="181389"/>
                  <a:pt x="79513" y="154057"/>
                  <a:pt x="99391" y="119270"/>
                </a:cubicBezTo>
                <a:cubicBezTo>
                  <a:pt x="119269" y="84483"/>
                  <a:pt x="119269" y="0"/>
                  <a:pt x="119269" y="0"/>
                </a:cubicBezTo>
                <a:lnTo>
                  <a:pt x="119269" y="0"/>
                </a:lnTo>
              </a:path>
            </a:pathLst>
          </a:custGeom>
          <a:noFill/>
          <a:ln w="28575">
            <a:solidFill>
              <a:srgbClr val="00B0F0"/>
            </a:solidFill>
            <a:tailEnd type="triangle" w="lg" len="lg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C000"/>
              </a:solidFill>
            </a:endParaRPr>
          </a:p>
        </p:txBody>
      </p:sp>
      <p:sp>
        <p:nvSpPr>
          <p:cNvPr id="26" name="Freeform 25">
            <a:extLst>
              <a:ext uri="{FF2B5EF4-FFF2-40B4-BE49-F238E27FC236}">
                <a16:creationId xmlns:a16="http://schemas.microsoft.com/office/drawing/2014/main" id="{57BE3D9A-0DEC-E2BD-CF9F-247F421141C0}"/>
              </a:ext>
            </a:extLst>
          </p:cNvPr>
          <p:cNvSpPr/>
          <p:nvPr/>
        </p:nvSpPr>
        <p:spPr>
          <a:xfrm rot="21096843">
            <a:off x="5093641" y="4942370"/>
            <a:ext cx="123182" cy="981402"/>
          </a:xfrm>
          <a:custGeom>
            <a:avLst/>
            <a:gdLst>
              <a:gd name="csX0" fmla="*/ 0 w 119269"/>
              <a:gd name="csY0" fmla="*/ 208722 h 208722"/>
              <a:gd name="csX1" fmla="*/ 99391 w 119269"/>
              <a:gd name="csY1" fmla="*/ 119270 h 208722"/>
              <a:gd name="csX2" fmla="*/ 119269 w 119269"/>
              <a:gd name="csY2" fmla="*/ 0 h 208722"/>
              <a:gd name="csX3" fmla="*/ 119269 w 119269"/>
              <a:gd name="csY3" fmla="*/ 0 h 208722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</a:cxnLst>
            <a:rect l="l" t="t" r="r" b="b"/>
            <a:pathLst>
              <a:path w="119269" h="208722">
                <a:moveTo>
                  <a:pt x="0" y="208722"/>
                </a:moveTo>
                <a:cubicBezTo>
                  <a:pt x="39756" y="181389"/>
                  <a:pt x="79513" y="154057"/>
                  <a:pt x="99391" y="119270"/>
                </a:cubicBezTo>
                <a:cubicBezTo>
                  <a:pt x="119269" y="84483"/>
                  <a:pt x="119269" y="0"/>
                  <a:pt x="119269" y="0"/>
                </a:cubicBezTo>
                <a:lnTo>
                  <a:pt x="119269" y="0"/>
                </a:lnTo>
              </a:path>
            </a:pathLst>
          </a:custGeom>
          <a:noFill/>
          <a:ln w="57150">
            <a:solidFill>
              <a:srgbClr val="FF0000"/>
            </a:solidFill>
            <a:tailEnd type="triangle" w="lg" len="lg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0459AE95-6869-8EB2-F7A0-38EB77A363C9}"/>
              </a:ext>
            </a:extLst>
          </p:cNvPr>
          <p:cNvSpPr txBox="1"/>
          <p:nvPr/>
        </p:nvSpPr>
        <p:spPr>
          <a:xfrm>
            <a:off x="8045883" y="3531574"/>
            <a:ext cx="1019319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2000 J kg</a:t>
            </a:r>
            <a:r>
              <a:rPr lang="en-US" sz="1200" b="1" baseline="30000" dirty="0">
                <a:latin typeface="Arial" panose="020B0604020202020204" pitchFamily="34" charset="0"/>
                <a:cs typeface="Arial" panose="020B0604020202020204" pitchFamily="34" charset="0"/>
              </a:rPr>
              <a:t>-1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A464FF21-C1E1-78DD-6C4C-4B6534FFF0A5}"/>
              </a:ext>
            </a:extLst>
          </p:cNvPr>
          <p:cNvSpPr txBox="1"/>
          <p:nvPr/>
        </p:nvSpPr>
        <p:spPr>
          <a:xfrm>
            <a:off x="9138219" y="3531574"/>
            <a:ext cx="1019318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2500 J kg</a:t>
            </a:r>
            <a:r>
              <a:rPr lang="en-US" sz="1200" b="1" baseline="30000" dirty="0">
                <a:latin typeface="Arial" panose="020B0604020202020204" pitchFamily="34" charset="0"/>
                <a:cs typeface="Arial" panose="020B0604020202020204" pitchFamily="34" charset="0"/>
              </a:rPr>
              <a:t>-1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1D2B29A0-E54B-BC4A-F51B-36CA4AAF2A3C}"/>
              </a:ext>
            </a:extLst>
          </p:cNvPr>
          <p:cNvSpPr txBox="1"/>
          <p:nvPr/>
        </p:nvSpPr>
        <p:spPr>
          <a:xfrm>
            <a:off x="10248978" y="3533371"/>
            <a:ext cx="1019318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3000 J kg</a:t>
            </a:r>
            <a:r>
              <a:rPr lang="en-US" sz="1200" b="1" baseline="30000" dirty="0">
                <a:latin typeface="Arial" panose="020B0604020202020204" pitchFamily="34" charset="0"/>
                <a:cs typeface="Arial" panose="020B0604020202020204" pitchFamily="34" charset="0"/>
              </a:rPr>
              <a:t>-1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15C3902A-23E7-F8E0-6086-FF593802AC9E}"/>
              </a:ext>
            </a:extLst>
          </p:cNvPr>
          <p:cNvSpPr txBox="1"/>
          <p:nvPr/>
        </p:nvSpPr>
        <p:spPr>
          <a:xfrm>
            <a:off x="7954442" y="6579204"/>
            <a:ext cx="1019319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2000 J kg</a:t>
            </a:r>
            <a:r>
              <a:rPr lang="en-US" sz="1200" b="1" baseline="30000" dirty="0">
                <a:latin typeface="Arial" panose="020B0604020202020204" pitchFamily="34" charset="0"/>
                <a:cs typeface="Arial" panose="020B0604020202020204" pitchFamily="34" charset="0"/>
              </a:rPr>
              <a:t>-1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15279842-D5DD-52E8-48CE-FA751C88AE2A}"/>
              </a:ext>
            </a:extLst>
          </p:cNvPr>
          <p:cNvSpPr txBox="1"/>
          <p:nvPr/>
        </p:nvSpPr>
        <p:spPr>
          <a:xfrm>
            <a:off x="9046778" y="6579204"/>
            <a:ext cx="1019318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2500 J kg</a:t>
            </a:r>
            <a:r>
              <a:rPr lang="en-US" sz="1200" b="1" baseline="30000" dirty="0">
                <a:latin typeface="Arial" panose="020B0604020202020204" pitchFamily="34" charset="0"/>
                <a:cs typeface="Arial" panose="020B0604020202020204" pitchFamily="34" charset="0"/>
              </a:rPr>
              <a:t>-1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D57D326A-21C4-5918-DD1F-672947B6D675}"/>
              </a:ext>
            </a:extLst>
          </p:cNvPr>
          <p:cNvSpPr txBox="1"/>
          <p:nvPr/>
        </p:nvSpPr>
        <p:spPr>
          <a:xfrm>
            <a:off x="10157537" y="6581001"/>
            <a:ext cx="1019318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3000 J kg</a:t>
            </a:r>
            <a:r>
              <a:rPr lang="en-US" sz="1200" b="1" baseline="30000" dirty="0">
                <a:latin typeface="Arial" panose="020B0604020202020204" pitchFamily="34" charset="0"/>
                <a:cs typeface="Arial" panose="020B0604020202020204" pitchFamily="34" charset="0"/>
              </a:rPr>
              <a:t>-1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DBA7B4C-0C78-7953-046F-DB77C10FC781}"/>
              </a:ext>
            </a:extLst>
          </p:cNvPr>
          <p:cNvSpPr txBox="1"/>
          <p:nvPr/>
        </p:nvSpPr>
        <p:spPr>
          <a:xfrm>
            <a:off x="5540506" y="3682860"/>
            <a:ext cx="139451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b="1" dirty="0">
                <a:solidFill>
                  <a:srgbClr val="DAAA9C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red = increase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269DBA5A-E9D8-072C-2250-E00C8DA36278}"/>
              </a:ext>
            </a:extLst>
          </p:cNvPr>
          <p:cNvSpPr txBox="1"/>
          <p:nvPr/>
        </p:nvSpPr>
        <p:spPr>
          <a:xfrm>
            <a:off x="5415898" y="4361783"/>
            <a:ext cx="15062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b="1" dirty="0">
                <a:solidFill>
                  <a:srgbClr val="4991B9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blue = decrease</a:t>
            </a:r>
          </a:p>
        </p:txBody>
      </p:sp>
      <p:sp>
        <p:nvSpPr>
          <p:cNvPr id="27" name="Frame 26">
            <a:extLst>
              <a:ext uri="{FF2B5EF4-FFF2-40B4-BE49-F238E27FC236}">
                <a16:creationId xmlns:a16="http://schemas.microsoft.com/office/drawing/2014/main" id="{E3B4EBF7-88C4-6C0E-6D24-4E89E0C5917F}"/>
              </a:ext>
            </a:extLst>
          </p:cNvPr>
          <p:cNvSpPr/>
          <p:nvPr/>
        </p:nvSpPr>
        <p:spPr>
          <a:xfrm>
            <a:off x="8008470" y="1604981"/>
            <a:ext cx="3259826" cy="983284"/>
          </a:xfrm>
          <a:prstGeom prst="frame">
            <a:avLst>
              <a:gd name="adj1" fmla="val 4167"/>
            </a:avLst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8" name="Frame 27">
            <a:extLst>
              <a:ext uri="{FF2B5EF4-FFF2-40B4-BE49-F238E27FC236}">
                <a16:creationId xmlns:a16="http://schemas.microsoft.com/office/drawing/2014/main" id="{83BC5948-2028-C3B2-F29D-7BCFC9F0C3CE}"/>
              </a:ext>
            </a:extLst>
          </p:cNvPr>
          <p:cNvSpPr/>
          <p:nvPr/>
        </p:nvSpPr>
        <p:spPr>
          <a:xfrm>
            <a:off x="7881470" y="5543388"/>
            <a:ext cx="3386826" cy="1019320"/>
          </a:xfrm>
          <a:prstGeom prst="frame">
            <a:avLst>
              <a:gd name="adj1" fmla="val 4167"/>
            </a:avLst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4" name="Frame 33">
            <a:extLst>
              <a:ext uri="{FF2B5EF4-FFF2-40B4-BE49-F238E27FC236}">
                <a16:creationId xmlns:a16="http://schemas.microsoft.com/office/drawing/2014/main" id="{9BA43697-2E3A-DE3F-3F83-6680FEE1DDC8}"/>
              </a:ext>
            </a:extLst>
          </p:cNvPr>
          <p:cNvSpPr/>
          <p:nvPr/>
        </p:nvSpPr>
        <p:spPr>
          <a:xfrm>
            <a:off x="7972344" y="2534355"/>
            <a:ext cx="3295952" cy="1019320"/>
          </a:xfrm>
          <a:prstGeom prst="frame">
            <a:avLst>
              <a:gd name="adj1" fmla="val 4167"/>
            </a:avLst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5" name="Frame 34">
            <a:extLst>
              <a:ext uri="{FF2B5EF4-FFF2-40B4-BE49-F238E27FC236}">
                <a16:creationId xmlns:a16="http://schemas.microsoft.com/office/drawing/2014/main" id="{CA461945-B9C3-6286-F39D-26CEEE897F8E}"/>
              </a:ext>
            </a:extLst>
          </p:cNvPr>
          <p:cNvSpPr/>
          <p:nvPr/>
        </p:nvSpPr>
        <p:spPr>
          <a:xfrm>
            <a:off x="7892800" y="4538588"/>
            <a:ext cx="3386825" cy="983284"/>
          </a:xfrm>
          <a:prstGeom prst="frame">
            <a:avLst>
              <a:gd name="adj1" fmla="val 4167"/>
            </a:avLst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68045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24" grpId="0" animBg="1"/>
      <p:bldP spid="25" grpId="0" animBg="1"/>
      <p:bldP spid="26" grpId="0" animBg="1"/>
      <p:bldP spid="27" grpId="0" animBg="1"/>
      <p:bldP spid="28" grpId="0" animBg="1"/>
      <p:bldP spid="34" grpId="0" animBg="1"/>
      <p:bldP spid="35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5465AB9-D5C8-34B4-0FE3-802C5493B63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05FBB60A-0FBD-2749-9F60-F6A476659405}"/>
              </a:ext>
            </a:extLst>
          </p:cNvPr>
          <p:cNvSpPr txBox="1"/>
          <p:nvPr/>
        </p:nvSpPr>
        <p:spPr>
          <a:xfrm>
            <a:off x="1" y="3075057"/>
            <a:ext cx="1219199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SINE and SINE REVERSE</a:t>
            </a:r>
          </a:p>
        </p:txBody>
      </p:sp>
    </p:spTree>
    <p:extLst>
      <p:ext uri="{BB962C8B-B14F-4D97-AF65-F5344CB8AC3E}">
        <p14:creationId xmlns:p14="http://schemas.microsoft.com/office/powerpoint/2010/main" val="26055822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6D984F7-4102-340E-6BB8-B446B8BA02F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E17C28A2-8558-DA06-B2C1-63591FFB2CC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3767" y="2563375"/>
            <a:ext cx="8416815" cy="2761953"/>
          </a:xfrm>
          <a:prstGeom prst="rect">
            <a:avLst/>
          </a:prstGeom>
        </p:spPr>
      </p:pic>
      <p:sp>
        <p:nvSpPr>
          <p:cNvPr id="14" name="Title 1">
            <a:extLst>
              <a:ext uri="{FF2B5EF4-FFF2-40B4-BE49-F238E27FC236}">
                <a16:creationId xmlns:a16="http://schemas.microsoft.com/office/drawing/2014/main" id="{68962CE0-87AD-777C-5D83-F357C31AABA5}"/>
              </a:ext>
            </a:extLst>
          </p:cNvPr>
          <p:cNvSpPr txBox="1">
            <a:spLocks/>
          </p:cNvSpPr>
          <p:nvPr/>
        </p:nvSpPr>
        <p:spPr>
          <a:xfrm>
            <a:off x="462455" y="217700"/>
            <a:ext cx="11729545" cy="531519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0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Tipping Point for SINE REVERSE, Dependent on CAPE</a:t>
            </a:r>
            <a:endParaRPr lang="en-US" sz="3000" dirty="0">
              <a:solidFill>
                <a:srgbClr val="F2F2F2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F246819A-2538-77B1-AAB9-C47808946E9C}"/>
              </a:ext>
            </a:extLst>
          </p:cNvPr>
          <p:cNvCxnSpPr>
            <a:cxnSpLocks/>
          </p:cNvCxnSpPr>
          <p:nvPr/>
        </p:nvCxnSpPr>
        <p:spPr>
          <a:xfrm>
            <a:off x="462456" y="797255"/>
            <a:ext cx="10205545" cy="0"/>
          </a:xfrm>
          <a:prstGeom prst="line">
            <a:avLst/>
          </a:prstGeom>
          <a:ln w="38100">
            <a:gradFill flip="none" rotWithShape="1">
              <a:gsLst>
                <a:gs pos="0">
                  <a:schemeClr val="tx1"/>
                </a:gs>
                <a:gs pos="47000">
                  <a:schemeClr val="tx1">
                    <a:lumMod val="50000"/>
                    <a:lumOff val="50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10800000" scaled="0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>
            <a:extLst>
              <a:ext uri="{FF2B5EF4-FFF2-40B4-BE49-F238E27FC236}">
                <a16:creationId xmlns:a16="http://schemas.microsoft.com/office/drawing/2014/main" id="{B5DA163C-E6D0-C4D1-42C2-15CB7E5D68F4}"/>
              </a:ext>
            </a:extLst>
          </p:cNvPr>
          <p:cNvSpPr txBox="1"/>
          <p:nvPr/>
        </p:nvSpPr>
        <p:spPr>
          <a:xfrm>
            <a:off x="593767" y="1806896"/>
            <a:ext cx="8449048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7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change in hail median, 75</a:t>
            </a:r>
            <a:r>
              <a:rPr lang="en-US" sz="1700" baseline="300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</a:t>
            </a:r>
            <a:r>
              <a:rPr lang="en-US" sz="17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percentile, 90</a:t>
            </a:r>
            <a:r>
              <a:rPr lang="en-US" sz="1700" baseline="300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</a:t>
            </a:r>
            <a:r>
              <a:rPr lang="en-US" sz="17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percentile, 95</a:t>
            </a:r>
            <a:r>
              <a:rPr lang="en-US" sz="1700" baseline="300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</a:t>
            </a:r>
            <a:r>
              <a:rPr lang="en-US" sz="17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percentile, 99</a:t>
            </a:r>
            <a:r>
              <a:rPr lang="en-US" sz="1700" baseline="300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</a:t>
            </a:r>
            <a:r>
              <a:rPr lang="en-US" sz="17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percentile, max sizes relative to the control (no modification)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4334267D-8F0B-CAE5-2403-C83B7BD29833}"/>
              </a:ext>
            </a:extLst>
          </p:cNvPr>
          <p:cNvSpPr txBox="1">
            <a:spLocks/>
          </p:cNvSpPr>
          <p:nvPr/>
        </p:nvSpPr>
        <p:spPr>
          <a:xfrm>
            <a:off x="9198862" y="2724567"/>
            <a:ext cx="2885440" cy="87621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0"/>
              </a:spcBef>
              <a:buNone/>
            </a:pPr>
            <a:r>
              <a:rPr lang="en-US" sz="1800" dirty="0">
                <a:solidFill>
                  <a:srgbClr val="5E9EBC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SINE is 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en-US" sz="1800" dirty="0">
                <a:solidFill>
                  <a:srgbClr val="5E9EBC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less favorable for hail production</a:t>
            </a:r>
            <a:endParaRPr lang="en-US" sz="2000" dirty="0">
              <a:solidFill>
                <a:srgbClr val="5E9EBC"/>
              </a:solidFill>
            </a:endParaRPr>
          </a:p>
          <a:p>
            <a:pPr marL="0" indent="0">
              <a:buNone/>
            </a:pPr>
            <a:endParaRPr lang="en-US" sz="2000" dirty="0">
              <a:solidFill>
                <a:schemeClr val="bg1"/>
              </a:solidFill>
            </a:endParaRP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D1686F62-6491-83CC-1701-5794ACE05410}"/>
              </a:ext>
            </a:extLst>
          </p:cNvPr>
          <p:cNvSpPr txBox="1">
            <a:spLocks/>
          </p:cNvSpPr>
          <p:nvPr/>
        </p:nvSpPr>
        <p:spPr>
          <a:xfrm>
            <a:off x="9128016" y="3843258"/>
            <a:ext cx="2956286" cy="22174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0"/>
              </a:spcBef>
              <a:buNone/>
            </a:pPr>
            <a:r>
              <a:rPr lang="en-US" sz="1800" dirty="0">
                <a:solidFill>
                  <a:srgbClr val="FFC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SINE REVERSE is 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en-US" sz="1800" dirty="0">
                <a:solidFill>
                  <a:srgbClr val="FFC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complicated!</a:t>
            </a:r>
          </a:p>
          <a:p>
            <a:pPr marL="0" indent="0" algn="ctr">
              <a:spcBef>
                <a:spcPts val="0"/>
              </a:spcBef>
              <a:buNone/>
            </a:pPr>
            <a:endParaRPr lang="en-US" sz="1800" dirty="0">
              <a:solidFill>
                <a:srgbClr val="FFC000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L="0" indent="0" algn="ctr">
              <a:spcBef>
                <a:spcPts val="0"/>
              </a:spcBef>
              <a:buNone/>
            </a:pPr>
            <a:r>
              <a:rPr lang="en-US" sz="1800" dirty="0">
                <a:solidFill>
                  <a:srgbClr val="FFC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low CAPE: less favorable for hail production than control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en-US" sz="1800" dirty="0">
                <a:solidFill>
                  <a:srgbClr val="FFC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en-US" sz="1800" dirty="0">
                <a:solidFill>
                  <a:srgbClr val="FFC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high CAPE: more favorable for hail production than control</a:t>
            </a:r>
          </a:p>
          <a:p>
            <a:pPr marL="0" indent="0">
              <a:buNone/>
            </a:pPr>
            <a:endParaRPr lang="en-US" sz="2000" dirty="0">
              <a:solidFill>
                <a:schemeClr val="bg1"/>
              </a:solidFill>
            </a:endParaRPr>
          </a:p>
          <a:p>
            <a:endParaRPr lang="en-US" sz="2000" dirty="0">
              <a:solidFill>
                <a:schemeClr val="bg1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90AD1E5-72FF-A4A9-58DB-7EC5A87C3F9F}"/>
              </a:ext>
            </a:extLst>
          </p:cNvPr>
          <p:cNvSpPr txBox="1"/>
          <p:nvPr/>
        </p:nvSpPr>
        <p:spPr>
          <a:xfrm>
            <a:off x="5082803" y="5325328"/>
            <a:ext cx="39438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b="1" dirty="0">
                <a:solidFill>
                  <a:srgbClr val="C0593B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red = increase in hail size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42AFE60-E1D3-266C-2BE6-788DC1645B3B}"/>
              </a:ext>
            </a:extLst>
          </p:cNvPr>
          <p:cNvSpPr txBox="1"/>
          <p:nvPr/>
        </p:nvSpPr>
        <p:spPr>
          <a:xfrm>
            <a:off x="609884" y="5330862"/>
            <a:ext cx="39932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5399BA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blue = decrease in hail size</a:t>
            </a: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C5B8FB47-1EBE-0A2F-E196-45E5B7D5FF91}"/>
              </a:ext>
            </a:extLst>
          </p:cNvPr>
          <p:cNvCxnSpPr>
            <a:cxnSpLocks/>
          </p:cNvCxnSpPr>
          <p:nvPr/>
        </p:nvCxnSpPr>
        <p:spPr>
          <a:xfrm flipH="1">
            <a:off x="8589819" y="3162676"/>
            <a:ext cx="873760" cy="0"/>
          </a:xfrm>
          <a:prstGeom prst="straightConnector1">
            <a:avLst/>
          </a:prstGeom>
          <a:ln w="57150">
            <a:solidFill>
              <a:srgbClr val="5E9EBC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6C583917-3D99-0C48-2DB1-D592213A06E1}"/>
              </a:ext>
            </a:extLst>
          </p:cNvPr>
          <p:cNvCxnSpPr>
            <a:cxnSpLocks/>
          </p:cNvCxnSpPr>
          <p:nvPr/>
        </p:nvCxnSpPr>
        <p:spPr>
          <a:xfrm flipH="1">
            <a:off x="8589819" y="4088411"/>
            <a:ext cx="873760" cy="0"/>
          </a:xfrm>
          <a:prstGeom prst="straightConnector1">
            <a:avLst/>
          </a:prstGeom>
          <a:ln w="57150">
            <a:solidFill>
              <a:srgbClr val="FFC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1C16DDC9-ACDA-7CEA-E83E-CCC52BDF6828}"/>
              </a:ext>
            </a:extLst>
          </p:cNvPr>
          <p:cNvSpPr txBox="1"/>
          <p:nvPr/>
        </p:nvSpPr>
        <p:spPr>
          <a:xfrm>
            <a:off x="721360" y="2839510"/>
            <a:ext cx="1005747" cy="83099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r"/>
            <a:endParaRPr lang="en-US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/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SINE</a:t>
            </a:r>
          </a:p>
          <a:p>
            <a:pPr algn="r"/>
            <a:endParaRPr lang="en-US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/>
            <a:endParaRPr lang="en-US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82EE8686-735A-DA4C-B84A-0B764300496B}"/>
              </a:ext>
            </a:extLst>
          </p:cNvPr>
          <p:cNvSpPr txBox="1"/>
          <p:nvPr/>
        </p:nvSpPr>
        <p:spPr>
          <a:xfrm>
            <a:off x="721361" y="3600785"/>
            <a:ext cx="1005747" cy="83099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r"/>
            <a:endParaRPr lang="en-US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/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SINE REVERSE</a:t>
            </a:r>
          </a:p>
          <a:p>
            <a:pPr algn="r"/>
            <a:endParaRPr lang="en-US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450371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E9991F1-DE0A-5D05-EA6C-C11D336CA8A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>
            <a:extLst>
              <a:ext uri="{FF2B5EF4-FFF2-40B4-BE49-F238E27FC236}">
                <a16:creationId xmlns:a16="http://schemas.microsoft.com/office/drawing/2014/main" id="{BCD98B74-706A-8E5E-621A-3156A1D4A194}"/>
              </a:ext>
            </a:extLst>
          </p:cNvPr>
          <p:cNvSpPr txBox="1">
            <a:spLocks/>
          </p:cNvSpPr>
          <p:nvPr/>
        </p:nvSpPr>
        <p:spPr>
          <a:xfrm>
            <a:off x="462455" y="217700"/>
            <a:ext cx="11729545" cy="531519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0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Predicted U and V Motion Similar Among Experiments </a:t>
            </a:r>
            <a:endParaRPr lang="en-US" sz="3000" dirty="0">
              <a:solidFill>
                <a:srgbClr val="F2F2F2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1F36F03D-B173-5C06-3653-F130DD7FD003}"/>
              </a:ext>
            </a:extLst>
          </p:cNvPr>
          <p:cNvCxnSpPr>
            <a:cxnSpLocks/>
          </p:cNvCxnSpPr>
          <p:nvPr/>
        </p:nvCxnSpPr>
        <p:spPr>
          <a:xfrm>
            <a:off x="462456" y="797255"/>
            <a:ext cx="10205545" cy="0"/>
          </a:xfrm>
          <a:prstGeom prst="line">
            <a:avLst/>
          </a:prstGeom>
          <a:ln w="38100">
            <a:gradFill flip="none" rotWithShape="1">
              <a:gsLst>
                <a:gs pos="0">
                  <a:schemeClr val="tx1"/>
                </a:gs>
                <a:gs pos="47000">
                  <a:schemeClr val="tx1">
                    <a:lumMod val="50000"/>
                    <a:lumOff val="50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10800000" scaled="0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58FAB70E-75C0-7BC8-EA5A-33EFA5EA20E6}"/>
              </a:ext>
            </a:extLst>
          </p:cNvPr>
          <p:cNvSpPr txBox="1">
            <a:spLocks/>
          </p:cNvSpPr>
          <p:nvPr/>
        </p:nvSpPr>
        <p:spPr>
          <a:xfrm>
            <a:off x="462454" y="1392706"/>
            <a:ext cx="5775786" cy="146660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None/>
            </a:pPr>
            <a:r>
              <a:rPr lang="en-US" sz="19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Bunkers motion </a:t>
            </a:r>
            <a:r>
              <a:rPr lang="en-US" sz="1900" i="1" dirty="0">
                <a:solidFill>
                  <a:schemeClr val="bg1">
                    <a:lumMod val="50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(Bunkers et al. 2000)</a:t>
            </a:r>
            <a:r>
              <a:rPr lang="en-US" sz="19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predicts minimal change in u-motion and v-motion for the sensitivity experiments as compared to control hodograph</a:t>
            </a:r>
          </a:p>
          <a:p>
            <a:pPr marL="0" indent="0">
              <a:spcBef>
                <a:spcPts val="0"/>
              </a:spcBef>
              <a:buNone/>
            </a:pPr>
            <a:endParaRPr lang="en-US" sz="1900" dirty="0">
              <a:solidFill>
                <a:schemeClr val="bg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L="0" indent="0">
              <a:spcBef>
                <a:spcPts val="0"/>
              </a:spcBef>
              <a:buNone/>
            </a:pPr>
            <a:endParaRPr lang="en-US" sz="1900" dirty="0">
              <a:solidFill>
                <a:schemeClr val="bg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L="0" indent="0">
              <a:spcBef>
                <a:spcPts val="0"/>
              </a:spcBef>
              <a:buNone/>
            </a:pPr>
            <a:endParaRPr lang="en-US" sz="1900" dirty="0">
              <a:solidFill>
                <a:schemeClr val="bg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L="0" indent="0">
              <a:spcBef>
                <a:spcPts val="0"/>
              </a:spcBef>
              <a:buNone/>
            </a:pPr>
            <a:endParaRPr lang="en-US" sz="1900" dirty="0">
              <a:solidFill>
                <a:schemeClr val="bg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L="0" indent="0">
              <a:spcBef>
                <a:spcPts val="0"/>
              </a:spcBef>
              <a:buNone/>
            </a:pPr>
            <a:endParaRPr lang="en-US" sz="1900" dirty="0">
              <a:solidFill>
                <a:schemeClr val="bg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L="0" indent="0">
              <a:spcBef>
                <a:spcPts val="0"/>
              </a:spcBef>
              <a:buNone/>
            </a:pPr>
            <a:endParaRPr lang="en-US" sz="1900" dirty="0">
              <a:solidFill>
                <a:schemeClr val="bg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L="0" indent="0">
              <a:spcBef>
                <a:spcPts val="0"/>
              </a:spcBef>
              <a:buNone/>
            </a:pPr>
            <a:endParaRPr lang="en-US" sz="1900" dirty="0">
              <a:solidFill>
                <a:schemeClr val="bg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L="0" indent="0">
              <a:buNone/>
            </a:pPr>
            <a:endParaRPr lang="en-US" sz="2000" dirty="0">
              <a:solidFill>
                <a:schemeClr val="bg1"/>
              </a:solidFill>
            </a:endParaRPr>
          </a:p>
          <a:p>
            <a:endParaRPr lang="en-US" sz="2000" dirty="0">
              <a:solidFill>
                <a:schemeClr val="bg1"/>
              </a:solidFill>
            </a:endParaRPr>
          </a:p>
          <a:p>
            <a:endParaRPr lang="en-US" sz="2000" dirty="0">
              <a:solidFill>
                <a:schemeClr val="bg1"/>
              </a:solidFill>
            </a:endParaRPr>
          </a:p>
        </p:txBody>
      </p:sp>
      <p:graphicFrame>
        <p:nvGraphicFramePr>
          <p:cNvPr id="17" name="Table 16">
            <a:extLst>
              <a:ext uri="{FF2B5EF4-FFF2-40B4-BE49-F238E27FC236}">
                <a16:creationId xmlns:a16="http://schemas.microsoft.com/office/drawing/2014/main" id="{AFA33D99-6CE9-044E-DC82-1D8AB0A4B41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22298760"/>
              </p:ext>
            </p:extLst>
          </p:nvPr>
        </p:nvGraphicFramePr>
        <p:xfrm>
          <a:off x="6327227" y="1130616"/>
          <a:ext cx="5630190" cy="1341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76730">
                  <a:extLst>
                    <a:ext uri="{9D8B030D-6E8A-4147-A177-3AD203B41FA5}">
                      <a16:colId xmlns:a16="http://schemas.microsoft.com/office/drawing/2014/main" val="2730555929"/>
                    </a:ext>
                  </a:extLst>
                </a:gridCol>
                <a:gridCol w="1876730">
                  <a:extLst>
                    <a:ext uri="{9D8B030D-6E8A-4147-A177-3AD203B41FA5}">
                      <a16:colId xmlns:a16="http://schemas.microsoft.com/office/drawing/2014/main" val="4178155989"/>
                    </a:ext>
                  </a:extLst>
                </a:gridCol>
                <a:gridCol w="1876730">
                  <a:extLst>
                    <a:ext uri="{9D8B030D-6E8A-4147-A177-3AD203B41FA5}">
                      <a16:colId xmlns:a16="http://schemas.microsoft.com/office/drawing/2014/main" val="3041350735"/>
                    </a:ext>
                  </a:extLst>
                </a:gridCol>
              </a:tblGrid>
              <a:tr h="315403">
                <a:tc>
                  <a:txBody>
                    <a:bodyPr/>
                    <a:lstStyle/>
                    <a:p>
                      <a:r>
                        <a:rPr lang="en-US" sz="1600" b="1" i="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Bunkers motion</a:t>
                      </a:r>
                    </a:p>
                  </a:txBody>
                  <a:tcPr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i="0" dirty="0">
                          <a:solidFill>
                            <a:schemeClr val="bg1"/>
                          </a:solidFill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u-component</a:t>
                      </a:r>
                    </a:p>
                  </a:txBody>
                  <a:tcPr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i="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v-component</a:t>
                      </a:r>
                    </a:p>
                  </a:txBody>
                  <a:tcPr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70164802"/>
                  </a:ext>
                </a:extLst>
              </a:tr>
              <a:tr h="315403">
                <a:tc>
                  <a:txBody>
                    <a:bodyPr/>
                    <a:lstStyle/>
                    <a:p>
                      <a:r>
                        <a:rPr lang="en-US" sz="1600" b="0" i="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No modification</a:t>
                      </a:r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i="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14.93</a:t>
                      </a:r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i="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-1.22</a:t>
                      </a:r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80065519"/>
                  </a:ext>
                </a:extLst>
              </a:tr>
              <a:tr h="315403">
                <a:tc>
                  <a:txBody>
                    <a:bodyPr/>
                    <a:lstStyle/>
                    <a:p>
                      <a:r>
                        <a:rPr lang="en-US" sz="1600" b="0" i="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SINE</a:t>
                      </a:r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i="0" dirty="0">
                          <a:solidFill>
                            <a:schemeClr val="tx1"/>
                          </a:solidFill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14.66</a:t>
                      </a:r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i="0" dirty="0">
                          <a:solidFill>
                            <a:schemeClr val="tx1"/>
                          </a:solidFill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-1.26</a:t>
                      </a:r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80148640"/>
                  </a:ext>
                </a:extLst>
              </a:tr>
              <a:tr h="315403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i="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SINE REVERSE</a:t>
                      </a:r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i="0" dirty="0">
                          <a:solidFill>
                            <a:schemeClr val="tx1"/>
                          </a:solidFill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15.20</a:t>
                      </a:r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i="0" dirty="0">
                          <a:solidFill>
                            <a:schemeClr val="tx1"/>
                          </a:solidFill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-1.16</a:t>
                      </a:r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40576957"/>
                  </a:ext>
                </a:extLst>
              </a:tr>
            </a:tbl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B9A80B74-028F-3598-9B51-7A7E6FBF980D}"/>
              </a:ext>
            </a:extLst>
          </p:cNvPr>
          <p:cNvSpPr txBox="1"/>
          <p:nvPr/>
        </p:nvSpPr>
        <p:spPr>
          <a:xfrm>
            <a:off x="6472525" y="2859311"/>
            <a:ext cx="5588037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7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difference between actual storm v-motion </a:t>
            </a:r>
          </a:p>
          <a:p>
            <a:pPr algn="ctr"/>
            <a:r>
              <a:rPr lang="en-US" sz="17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 Bunkers predicted v-motion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140E760-DDB3-898F-B0FC-F568D3475FE4}"/>
              </a:ext>
            </a:extLst>
          </p:cNvPr>
          <p:cNvSpPr txBox="1"/>
          <p:nvPr/>
        </p:nvSpPr>
        <p:spPr>
          <a:xfrm>
            <a:off x="5049521" y="3371620"/>
            <a:ext cx="139451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b="1" dirty="0">
                <a:solidFill>
                  <a:srgbClr val="FF294D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red = storm moves less southward than Bunkers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CA4F54D-06C9-BBDD-AB36-E5126BC14A67}"/>
              </a:ext>
            </a:extLst>
          </p:cNvPr>
          <p:cNvSpPr txBox="1"/>
          <p:nvPr/>
        </p:nvSpPr>
        <p:spPr>
          <a:xfrm>
            <a:off x="4937760" y="5636005"/>
            <a:ext cx="150627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b="1" dirty="0">
                <a:solidFill>
                  <a:srgbClr val="6FCFFE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blue = storm moves more southward than Bunkers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2878278-09CC-0822-D020-2F2C3489859F}"/>
              </a:ext>
            </a:extLst>
          </p:cNvPr>
          <p:cNvSpPr txBox="1"/>
          <p:nvPr/>
        </p:nvSpPr>
        <p:spPr>
          <a:xfrm>
            <a:off x="462454" y="3866888"/>
            <a:ext cx="4587066" cy="25853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n-US" sz="18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See deviations in v-motion, magnitude and </a:t>
            </a:r>
            <a:r>
              <a:rPr lang="en-US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sign </a:t>
            </a:r>
            <a:r>
              <a:rPr lang="en-US" sz="18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vary with CAPE</a:t>
            </a:r>
          </a:p>
          <a:p>
            <a:pPr marL="0" indent="0">
              <a:buNone/>
            </a:pPr>
            <a:endParaRPr lang="en-US" sz="1800" dirty="0">
              <a:solidFill>
                <a:schemeClr val="bg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r>
              <a:rPr lang="en-US" sz="18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SINE has larger negative v, </a:t>
            </a:r>
            <a:r>
              <a:rPr lang="en-US" i="1" u="sng" dirty="0">
                <a:solidFill>
                  <a:srgbClr val="FF294D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e</a:t>
            </a:r>
            <a:r>
              <a:rPr lang="en-US" sz="1800" i="1" u="sng" dirty="0">
                <a:solidFill>
                  <a:srgbClr val="FF294D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xcept</a:t>
            </a:r>
            <a:r>
              <a:rPr lang="en-US" sz="1800" dirty="0">
                <a:solidFill>
                  <a:srgbClr val="FF294D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for CAPE 3000 J kg</a:t>
            </a:r>
            <a:r>
              <a:rPr lang="en-US" sz="1800" baseline="30000" dirty="0">
                <a:solidFill>
                  <a:srgbClr val="FF294D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-1</a:t>
            </a:r>
            <a:r>
              <a:rPr lang="en-US" sz="1800" dirty="0">
                <a:solidFill>
                  <a:srgbClr val="6FCFFE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n-US" dirty="0">
                <a:solidFill>
                  <a:srgbClr val="FF294D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→ moves southward (overall) slower</a:t>
            </a:r>
            <a:endParaRPr lang="en-US" sz="1800" dirty="0">
              <a:solidFill>
                <a:srgbClr val="FF294D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L="0" indent="0">
              <a:buNone/>
            </a:pPr>
            <a:endParaRPr lang="en-US" sz="1800" dirty="0">
              <a:solidFill>
                <a:schemeClr val="bg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r>
              <a:rPr lang="en-US" sz="18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SINE REVERSE had larger negative v</a:t>
            </a:r>
            <a:r>
              <a:rPr lang="en-US" sz="1800" dirty="0">
                <a:solidFill>
                  <a:srgbClr val="6FCFFE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, </a:t>
            </a:r>
            <a:r>
              <a:rPr lang="en-US" i="1" u="sng" dirty="0">
                <a:solidFill>
                  <a:srgbClr val="6FCFFE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especially</a:t>
            </a:r>
            <a:r>
              <a:rPr lang="en-US" dirty="0">
                <a:solidFill>
                  <a:srgbClr val="6FCFFE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for CAPE 3000 J kg</a:t>
            </a:r>
            <a:r>
              <a:rPr lang="en-US" baseline="30000" dirty="0">
                <a:solidFill>
                  <a:srgbClr val="6FCFFE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-1</a:t>
            </a:r>
            <a:r>
              <a:rPr lang="en-US" dirty="0">
                <a:solidFill>
                  <a:srgbClr val="6FCFFE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→ moves southward (overall) faster</a:t>
            </a:r>
            <a:endParaRPr lang="en-US" sz="1800" dirty="0">
              <a:solidFill>
                <a:srgbClr val="6FCFFE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A563C101-25B8-06B6-C169-6C48309FC73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72525" y="3541294"/>
            <a:ext cx="5588037" cy="31892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99932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ABCCFF7-39AC-4A76-8D57-8E0F532F5AB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>
            <a:extLst>
              <a:ext uri="{FF2B5EF4-FFF2-40B4-BE49-F238E27FC236}">
                <a16:creationId xmlns:a16="http://schemas.microsoft.com/office/drawing/2014/main" id="{72134FF4-E594-6236-49AA-EE9823B4582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05474" y="3680594"/>
            <a:ext cx="2834640" cy="2834640"/>
          </a:xfrm>
          <a:prstGeom prst="rect">
            <a:avLst/>
          </a:prstGeom>
          <a:ln w="57150">
            <a:solidFill>
              <a:schemeClr val="bg1">
                <a:lumMod val="75000"/>
              </a:schemeClr>
            </a:solidFill>
          </a:ln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47E3B9AC-7943-9310-291A-AD4E2E89AB9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66462" y="3680594"/>
            <a:ext cx="2834640" cy="2834640"/>
          </a:xfrm>
          <a:prstGeom prst="rect">
            <a:avLst/>
          </a:prstGeom>
          <a:ln w="57150">
            <a:solidFill>
              <a:schemeClr val="bg1">
                <a:lumMod val="75000"/>
              </a:schemeClr>
            </a:solidFill>
          </a:ln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6CBEF70-688B-1238-B98B-624A1A630A6F}"/>
              </a:ext>
            </a:extLst>
          </p:cNvPr>
          <p:cNvSpPr txBox="1">
            <a:spLocks/>
          </p:cNvSpPr>
          <p:nvPr/>
        </p:nvSpPr>
        <p:spPr>
          <a:xfrm>
            <a:off x="462455" y="217700"/>
            <a:ext cx="11729545" cy="531519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0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Larger Southward Motion Supports Wider Updraft for </a:t>
            </a:r>
            <a:r>
              <a:rPr lang="en-US" sz="3000" i="1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Lower CAPE</a:t>
            </a:r>
            <a:endParaRPr lang="en-US" sz="3000" dirty="0">
              <a:solidFill>
                <a:srgbClr val="F2F2F2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2966047B-E6BF-6454-3FEF-C6E42947EAA5}"/>
              </a:ext>
            </a:extLst>
          </p:cNvPr>
          <p:cNvCxnSpPr>
            <a:cxnSpLocks/>
          </p:cNvCxnSpPr>
          <p:nvPr/>
        </p:nvCxnSpPr>
        <p:spPr>
          <a:xfrm>
            <a:off x="462456" y="797255"/>
            <a:ext cx="10205545" cy="0"/>
          </a:xfrm>
          <a:prstGeom prst="line">
            <a:avLst/>
          </a:prstGeom>
          <a:ln w="38100">
            <a:gradFill flip="none" rotWithShape="1">
              <a:gsLst>
                <a:gs pos="0">
                  <a:schemeClr val="tx1"/>
                </a:gs>
                <a:gs pos="47000">
                  <a:schemeClr val="tx1">
                    <a:lumMod val="50000"/>
                    <a:lumOff val="50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10800000" scaled="0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B5B86727-C998-E512-282B-D19C7555C77E}"/>
              </a:ext>
            </a:extLst>
          </p:cNvPr>
          <p:cNvSpPr txBox="1">
            <a:spLocks/>
          </p:cNvSpPr>
          <p:nvPr/>
        </p:nvSpPr>
        <p:spPr>
          <a:xfrm>
            <a:off x="394912" y="1167160"/>
            <a:ext cx="11326703" cy="251343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None/>
            </a:pPr>
            <a:r>
              <a:rPr lang="en-US" sz="1800" u="sng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SINE EXPERIMENTS</a:t>
            </a:r>
          </a:p>
          <a:p>
            <a:pPr marL="0" indent="0">
              <a:spcBef>
                <a:spcPts val="0"/>
              </a:spcBef>
              <a:buNone/>
            </a:pPr>
            <a:endParaRPr lang="en-US" sz="1800" dirty="0">
              <a:solidFill>
                <a:schemeClr val="bg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sz="18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In </a:t>
            </a:r>
            <a:r>
              <a:rPr lang="en-US" sz="1800" dirty="0">
                <a:solidFill>
                  <a:srgbClr val="FFC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lower CAPE (2000 J kg</a:t>
            </a:r>
            <a:r>
              <a:rPr lang="en-US" sz="1800" baseline="30000" dirty="0">
                <a:solidFill>
                  <a:srgbClr val="FFC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-1</a:t>
            </a:r>
            <a:r>
              <a:rPr lang="en-US" sz="1800" dirty="0">
                <a:solidFill>
                  <a:srgbClr val="FFC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) </a:t>
            </a:r>
            <a:r>
              <a:rPr lang="en-US" sz="18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environment, faster southward motion → larger 0-3 km SRW → </a:t>
            </a:r>
            <a:r>
              <a:rPr lang="en-US" sz="1800" dirty="0">
                <a:solidFill>
                  <a:srgbClr val="FFC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wider updrafts</a:t>
            </a:r>
            <a:endParaRPr lang="en-US" sz="1800" dirty="0">
              <a:solidFill>
                <a:schemeClr val="bg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L="0" indent="0">
              <a:spcBef>
                <a:spcPts val="0"/>
              </a:spcBef>
              <a:buNone/>
            </a:pPr>
            <a:endParaRPr lang="en-US" sz="1800" dirty="0">
              <a:solidFill>
                <a:schemeClr val="bg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sz="18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In </a:t>
            </a:r>
            <a:r>
              <a:rPr lang="en-US" sz="1800" dirty="0">
                <a:solidFill>
                  <a:srgbClr val="FFC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higher CAPE (3000 J kg</a:t>
            </a:r>
            <a:r>
              <a:rPr lang="en-US" sz="1800" baseline="30000" dirty="0">
                <a:solidFill>
                  <a:srgbClr val="FFC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-1</a:t>
            </a:r>
            <a:r>
              <a:rPr lang="en-US" sz="1800" dirty="0">
                <a:solidFill>
                  <a:srgbClr val="FFC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)</a:t>
            </a:r>
            <a:r>
              <a:rPr lang="en-US" sz="18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environment, slower southward motion → smaller 0-3 km SRW → </a:t>
            </a:r>
            <a:r>
              <a:rPr lang="en-US" sz="1800" dirty="0">
                <a:solidFill>
                  <a:srgbClr val="FFC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narrower updrafts</a:t>
            </a:r>
          </a:p>
          <a:p>
            <a:pPr marL="0" indent="0">
              <a:spcBef>
                <a:spcPts val="0"/>
              </a:spcBef>
              <a:buNone/>
            </a:pPr>
            <a:endParaRPr lang="en-US" sz="1800" dirty="0">
              <a:solidFill>
                <a:srgbClr val="FFC000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sz="1800" i="1" u="sng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Regardless</a:t>
            </a:r>
            <a:r>
              <a:rPr lang="en-US" sz="18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of storm speed, </a:t>
            </a:r>
            <a:r>
              <a:rPr lang="en-US" sz="1800" dirty="0">
                <a:solidFill>
                  <a:srgbClr val="FFC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both</a:t>
            </a:r>
            <a:r>
              <a:rPr lang="en-US" sz="18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have </a:t>
            </a:r>
            <a:r>
              <a:rPr lang="en-US" sz="1800" dirty="0">
                <a:solidFill>
                  <a:srgbClr val="FFC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larger in-updraft v-wind </a:t>
            </a:r>
            <a:r>
              <a:rPr lang="en-US" sz="18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due to experiment design</a:t>
            </a:r>
          </a:p>
          <a:p>
            <a:pPr marL="0" indent="0">
              <a:spcBef>
                <a:spcPts val="0"/>
              </a:spcBef>
              <a:buNone/>
            </a:pPr>
            <a:endParaRPr lang="en-US" sz="1800" dirty="0">
              <a:solidFill>
                <a:schemeClr val="bg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L="0" indent="0">
              <a:buNone/>
            </a:pPr>
            <a:endParaRPr lang="en-US" sz="2000" dirty="0">
              <a:solidFill>
                <a:schemeClr val="bg1"/>
              </a:solidFill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EBFB3E11-94AE-C161-08A8-396E782F75C7}"/>
              </a:ext>
            </a:extLst>
          </p:cNvPr>
          <p:cNvSpPr txBox="1"/>
          <p:nvPr/>
        </p:nvSpPr>
        <p:spPr>
          <a:xfrm>
            <a:off x="1066462" y="3025807"/>
            <a:ext cx="60736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1-</a:t>
            </a:r>
            <a:r>
              <a:rPr lang="en-US" sz="1400" dirty="0" err="1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hr</a:t>
            </a:r>
            <a:r>
              <a:rPr lang="en-US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composite 6 km vertical velocity (every 15 m s</a:t>
            </a:r>
            <a:r>
              <a:rPr lang="en-US" sz="1400" baseline="300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-1</a:t>
            </a:r>
            <a:r>
              <a:rPr lang="en-US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and 6 km SRW </a:t>
            </a:r>
          </a:p>
          <a:p>
            <a:pPr algn="ctr"/>
            <a:r>
              <a:rPr lang="en-US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 SINE (purple) &amp; CONTROL (blue)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C5A95687-B3B2-2FF3-B275-D0BDBEBF878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203780" y="3683183"/>
            <a:ext cx="2921758" cy="2833630"/>
          </a:xfrm>
          <a:prstGeom prst="rect">
            <a:avLst/>
          </a:prstGeom>
          <a:ln w="57150">
            <a:solidFill>
              <a:schemeClr val="bg1">
                <a:lumMod val="65000"/>
              </a:schemeClr>
            </a:solidFill>
          </a:ln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6817F5AB-146C-AB25-36A7-ED5E7EF67161}"/>
              </a:ext>
            </a:extLst>
          </p:cNvPr>
          <p:cNvSpPr txBox="1"/>
          <p:nvPr/>
        </p:nvSpPr>
        <p:spPr>
          <a:xfrm>
            <a:off x="2104105" y="3888915"/>
            <a:ext cx="1476120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500" b="1" dirty="0">
                <a:latin typeface="Arial" panose="020B0604020202020204" pitchFamily="34" charset="0"/>
                <a:cs typeface="Arial" panose="020B0604020202020204" pitchFamily="34" charset="0"/>
              </a:rPr>
              <a:t>2000 J kg</a:t>
            </a:r>
            <a:r>
              <a:rPr lang="en-US" sz="1500" b="1" baseline="30000" dirty="0">
                <a:latin typeface="Arial" panose="020B0604020202020204" pitchFamily="34" charset="0"/>
                <a:cs typeface="Arial" panose="020B0604020202020204" pitchFamily="34" charset="0"/>
              </a:rPr>
              <a:t>-1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35B88BC-188A-2854-0A5C-CDC2037A93BE}"/>
              </a:ext>
            </a:extLst>
          </p:cNvPr>
          <p:cNvSpPr txBox="1"/>
          <p:nvPr/>
        </p:nvSpPr>
        <p:spPr>
          <a:xfrm>
            <a:off x="5320203" y="3888915"/>
            <a:ext cx="1476120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500" b="1" dirty="0">
                <a:latin typeface="Arial" panose="020B0604020202020204" pitchFamily="34" charset="0"/>
                <a:cs typeface="Arial" panose="020B0604020202020204" pitchFamily="34" charset="0"/>
              </a:rPr>
              <a:t>3000 J kg</a:t>
            </a:r>
            <a:r>
              <a:rPr lang="en-US" sz="1500" b="1" baseline="30000" dirty="0">
                <a:latin typeface="Arial" panose="020B0604020202020204" pitchFamily="34" charset="0"/>
                <a:cs typeface="Arial" panose="020B0604020202020204" pitchFamily="34" charset="0"/>
              </a:rPr>
              <a:t>-1</a:t>
            </a:r>
          </a:p>
        </p:txBody>
      </p: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6DCC4396-2FE6-0C92-EBB5-BEC6C7101D42}"/>
              </a:ext>
            </a:extLst>
          </p:cNvPr>
          <p:cNvCxnSpPr>
            <a:cxnSpLocks/>
          </p:cNvCxnSpPr>
          <p:nvPr/>
        </p:nvCxnSpPr>
        <p:spPr>
          <a:xfrm flipV="1">
            <a:off x="10331366" y="4736206"/>
            <a:ext cx="0" cy="632207"/>
          </a:xfrm>
          <a:prstGeom prst="straightConnector1">
            <a:avLst/>
          </a:prstGeom>
          <a:ln w="38100">
            <a:solidFill>
              <a:srgbClr val="3DB2C5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5" name="TextBox 24">
            <a:extLst>
              <a:ext uri="{FF2B5EF4-FFF2-40B4-BE49-F238E27FC236}">
                <a16:creationId xmlns:a16="http://schemas.microsoft.com/office/drawing/2014/main" id="{AED2DB98-2665-33ED-BAAF-6B8085776257}"/>
              </a:ext>
            </a:extLst>
          </p:cNvPr>
          <p:cNvSpPr txBox="1"/>
          <p:nvPr/>
        </p:nvSpPr>
        <p:spPr>
          <a:xfrm>
            <a:off x="8203780" y="3275111"/>
            <a:ext cx="299426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SINE hodograph</a:t>
            </a:r>
          </a:p>
        </p:txBody>
      </p:sp>
    </p:spTree>
    <p:extLst>
      <p:ext uri="{BB962C8B-B14F-4D97-AF65-F5344CB8AC3E}">
        <p14:creationId xmlns:p14="http://schemas.microsoft.com/office/powerpoint/2010/main" val="16122044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F3D02CB-852A-7CE6-8570-3B3EB9EFC44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5F1E48-468C-8108-F86E-3E2A46800217}"/>
              </a:ext>
            </a:extLst>
          </p:cNvPr>
          <p:cNvSpPr txBox="1">
            <a:spLocks/>
          </p:cNvSpPr>
          <p:nvPr/>
        </p:nvSpPr>
        <p:spPr>
          <a:xfrm>
            <a:off x="462455" y="217700"/>
            <a:ext cx="11729545" cy="531519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0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Larger In-Updraft V-Wind Suppresses Hail Production</a:t>
            </a:r>
            <a:endParaRPr lang="en-US" sz="3000" dirty="0">
              <a:solidFill>
                <a:srgbClr val="F2F2F2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8B7F6A43-1BA6-997F-CAA5-DAA79EA423EE}"/>
              </a:ext>
            </a:extLst>
          </p:cNvPr>
          <p:cNvCxnSpPr>
            <a:cxnSpLocks/>
          </p:cNvCxnSpPr>
          <p:nvPr/>
        </p:nvCxnSpPr>
        <p:spPr>
          <a:xfrm>
            <a:off x="462456" y="797255"/>
            <a:ext cx="10205545" cy="0"/>
          </a:xfrm>
          <a:prstGeom prst="line">
            <a:avLst/>
          </a:prstGeom>
          <a:ln w="38100">
            <a:gradFill flip="none" rotWithShape="1">
              <a:gsLst>
                <a:gs pos="0">
                  <a:schemeClr val="tx1"/>
                </a:gs>
                <a:gs pos="47000">
                  <a:schemeClr val="tx1">
                    <a:lumMod val="50000"/>
                    <a:lumOff val="50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10800000" scaled="0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C3F405D8-E927-DC27-C983-A20992EB1A41}"/>
              </a:ext>
            </a:extLst>
          </p:cNvPr>
          <p:cNvSpPr txBox="1">
            <a:spLocks/>
          </p:cNvSpPr>
          <p:nvPr/>
        </p:nvSpPr>
        <p:spPr>
          <a:xfrm>
            <a:off x="203637" y="1913105"/>
            <a:ext cx="2753362" cy="1670705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800" u="sng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SINE 2000 J kg</a:t>
            </a:r>
            <a:r>
              <a:rPr lang="en-US" sz="1800" u="sng" baseline="300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-1</a:t>
            </a:r>
            <a:r>
              <a:rPr lang="en-US" sz="18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:</a:t>
            </a:r>
          </a:p>
          <a:p>
            <a:pPr marL="0" indent="0">
              <a:buNone/>
            </a:pPr>
            <a:r>
              <a:rPr lang="en-US" sz="18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increase in updraft area + </a:t>
            </a:r>
          </a:p>
          <a:p>
            <a:pPr marL="0" indent="0">
              <a:buNone/>
            </a:pPr>
            <a:r>
              <a:rPr lang="en-US" sz="18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increase in the in-updraft v-wind = </a:t>
            </a:r>
          </a:p>
          <a:p>
            <a:pPr marL="0" indent="0">
              <a:buNone/>
            </a:pPr>
            <a:r>
              <a:rPr lang="en-US" sz="1800" dirty="0">
                <a:solidFill>
                  <a:srgbClr val="FF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bad for hail</a:t>
            </a:r>
          </a:p>
          <a:p>
            <a:pPr marL="0" indent="0">
              <a:buNone/>
            </a:pPr>
            <a:endParaRPr lang="en-US" sz="1800" dirty="0">
              <a:solidFill>
                <a:schemeClr val="bg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L="0" indent="0">
              <a:buNone/>
            </a:pPr>
            <a:endParaRPr lang="en-US" sz="1800" dirty="0">
              <a:solidFill>
                <a:schemeClr val="bg1"/>
              </a:solidFill>
            </a:endParaRPr>
          </a:p>
        </p:txBody>
      </p:sp>
      <p:sp>
        <p:nvSpPr>
          <p:cNvPr id="7" name="Cloud 6">
            <a:extLst>
              <a:ext uri="{FF2B5EF4-FFF2-40B4-BE49-F238E27FC236}">
                <a16:creationId xmlns:a16="http://schemas.microsoft.com/office/drawing/2014/main" id="{0DE7BF44-EBEE-B174-010D-ABC14F7C0A8B}"/>
              </a:ext>
            </a:extLst>
          </p:cNvPr>
          <p:cNvSpPr/>
          <p:nvPr/>
        </p:nvSpPr>
        <p:spPr>
          <a:xfrm>
            <a:off x="2985173" y="1573418"/>
            <a:ext cx="3072598" cy="2628035"/>
          </a:xfrm>
          <a:prstGeom prst="cloud">
            <a:avLst/>
          </a:prstGeom>
          <a:solidFill>
            <a:schemeClr val="tx1">
              <a:lumMod val="50000"/>
              <a:lumOff val="5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AC93D5D-C0DF-337D-A6B3-56A57A41B915}"/>
              </a:ext>
            </a:extLst>
          </p:cNvPr>
          <p:cNvSpPr txBox="1"/>
          <p:nvPr/>
        </p:nvSpPr>
        <p:spPr>
          <a:xfrm>
            <a:off x="7095265" y="1156516"/>
            <a:ext cx="4738214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7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change in updraft (&gt;15 m s</a:t>
            </a:r>
            <a:r>
              <a:rPr lang="en-US" sz="1700" baseline="300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-1</a:t>
            </a:r>
            <a:r>
              <a:rPr lang="en-US" sz="17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area compared to </a:t>
            </a:r>
          </a:p>
          <a:p>
            <a:pPr algn="ctr"/>
            <a:r>
              <a:rPr lang="en-US" sz="17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control (no modification storm)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F1729E93-BDEE-A7DD-5EF3-A429D4C1CEF0}"/>
              </a:ext>
            </a:extLst>
          </p:cNvPr>
          <p:cNvSpPr txBox="1"/>
          <p:nvPr/>
        </p:nvSpPr>
        <p:spPr>
          <a:xfrm>
            <a:off x="6953025" y="4197966"/>
            <a:ext cx="4880454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7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change in the in-updraft v-wind compared to </a:t>
            </a:r>
          </a:p>
          <a:p>
            <a:pPr algn="ctr"/>
            <a:r>
              <a:rPr lang="en-US" sz="17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control (no modification storm)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F120EF7E-1F62-8DFC-E848-58FA02A0717A}"/>
              </a:ext>
            </a:extLst>
          </p:cNvPr>
          <p:cNvSpPr txBox="1"/>
          <p:nvPr/>
        </p:nvSpPr>
        <p:spPr>
          <a:xfrm>
            <a:off x="6810787" y="5582609"/>
            <a:ext cx="101931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endParaRPr lang="en-US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/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SINE</a:t>
            </a:r>
          </a:p>
          <a:p>
            <a:pPr algn="r"/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REVERSE</a:t>
            </a:r>
          </a:p>
          <a:p>
            <a:pPr algn="r"/>
            <a:endParaRPr lang="en-US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Content Placeholder 2">
            <a:extLst>
              <a:ext uri="{FF2B5EF4-FFF2-40B4-BE49-F238E27FC236}">
                <a16:creationId xmlns:a16="http://schemas.microsoft.com/office/drawing/2014/main" id="{BCC473E7-8673-5E0C-C0EB-80B759CD1BDE}"/>
              </a:ext>
            </a:extLst>
          </p:cNvPr>
          <p:cNvSpPr txBox="1">
            <a:spLocks/>
          </p:cNvSpPr>
          <p:nvPr/>
        </p:nvSpPr>
        <p:spPr>
          <a:xfrm>
            <a:off x="203637" y="4925295"/>
            <a:ext cx="2753362" cy="1670705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800" u="sng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SINE 3000 J kg</a:t>
            </a:r>
            <a:r>
              <a:rPr lang="en-US" sz="1800" u="sng" baseline="300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-1</a:t>
            </a:r>
            <a:r>
              <a:rPr lang="en-US" sz="18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:</a:t>
            </a:r>
          </a:p>
          <a:p>
            <a:pPr marL="0" indent="0">
              <a:buNone/>
            </a:pPr>
            <a:r>
              <a:rPr lang="en-US" sz="18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decrease in updraft area + </a:t>
            </a:r>
          </a:p>
          <a:p>
            <a:pPr marL="0" indent="0">
              <a:buNone/>
            </a:pPr>
            <a:r>
              <a:rPr lang="en-US" sz="18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increase in the in-updraft v-wind = </a:t>
            </a:r>
          </a:p>
          <a:p>
            <a:pPr marL="0" indent="0">
              <a:buNone/>
            </a:pPr>
            <a:r>
              <a:rPr lang="en-US" sz="1800" dirty="0">
                <a:solidFill>
                  <a:srgbClr val="FF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very bad for hail</a:t>
            </a:r>
          </a:p>
          <a:p>
            <a:pPr marL="0" indent="0">
              <a:buNone/>
            </a:pPr>
            <a:endParaRPr lang="en-US" sz="1800" dirty="0">
              <a:solidFill>
                <a:schemeClr val="bg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L="0" indent="0">
              <a:buNone/>
            </a:pPr>
            <a:endParaRPr lang="en-US" sz="1800" dirty="0">
              <a:solidFill>
                <a:schemeClr val="bg1"/>
              </a:solidFill>
            </a:endParaRPr>
          </a:p>
        </p:txBody>
      </p:sp>
      <p:sp>
        <p:nvSpPr>
          <p:cNvPr id="24" name="Cloud 23">
            <a:extLst>
              <a:ext uri="{FF2B5EF4-FFF2-40B4-BE49-F238E27FC236}">
                <a16:creationId xmlns:a16="http://schemas.microsoft.com/office/drawing/2014/main" id="{A7A318D6-7ECD-37BC-BB23-E602DE6C43B6}"/>
              </a:ext>
            </a:extLst>
          </p:cNvPr>
          <p:cNvSpPr/>
          <p:nvPr/>
        </p:nvSpPr>
        <p:spPr>
          <a:xfrm>
            <a:off x="3453829" y="5217557"/>
            <a:ext cx="1654251" cy="1316482"/>
          </a:xfrm>
          <a:prstGeom prst="cloud">
            <a:avLst/>
          </a:prstGeom>
          <a:solidFill>
            <a:schemeClr val="tx1">
              <a:lumMod val="50000"/>
              <a:lumOff val="50000"/>
            </a:schemeClr>
          </a:solidFill>
          <a:ln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Freeform 24">
            <a:extLst>
              <a:ext uri="{FF2B5EF4-FFF2-40B4-BE49-F238E27FC236}">
                <a16:creationId xmlns:a16="http://schemas.microsoft.com/office/drawing/2014/main" id="{C351F74A-2A2A-CA3C-C30C-A5DD06CE7802}"/>
              </a:ext>
            </a:extLst>
          </p:cNvPr>
          <p:cNvSpPr/>
          <p:nvPr/>
        </p:nvSpPr>
        <p:spPr>
          <a:xfrm>
            <a:off x="4110127" y="5820151"/>
            <a:ext cx="467591" cy="447834"/>
          </a:xfrm>
          <a:custGeom>
            <a:avLst/>
            <a:gdLst>
              <a:gd name="csX0" fmla="*/ 0 w 119269"/>
              <a:gd name="csY0" fmla="*/ 208722 h 208722"/>
              <a:gd name="csX1" fmla="*/ 99391 w 119269"/>
              <a:gd name="csY1" fmla="*/ 119270 h 208722"/>
              <a:gd name="csX2" fmla="*/ 119269 w 119269"/>
              <a:gd name="csY2" fmla="*/ 0 h 208722"/>
              <a:gd name="csX3" fmla="*/ 119269 w 119269"/>
              <a:gd name="csY3" fmla="*/ 0 h 208722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</a:cxnLst>
            <a:rect l="l" t="t" r="r" b="b"/>
            <a:pathLst>
              <a:path w="119269" h="208722">
                <a:moveTo>
                  <a:pt x="0" y="208722"/>
                </a:moveTo>
                <a:cubicBezTo>
                  <a:pt x="39756" y="181389"/>
                  <a:pt x="79513" y="154057"/>
                  <a:pt x="99391" y="119270"/>
                </a:cubicBezTo>
                <a:cubicBezTo>
                  <a:pt x="119269" y="84483"/>
                  <a:pt x="119269" y="0"/>
                  <a:pt x="119269" y="0"/>
                </a:cubicBezTo>
                <a:lnTo>
                  <a:pt x="119269" y="0"/>
                </a:lnTo>
              </a:path>
            </a:pathLst>
          </a:custGeom>
          <a:noFill/>
          <a:ln w="28575">
            <a:solidFill>
              <a:srgbClr val="00B0F0"/>
            </a:solidFill>
            <a:tailEnd type="triangle" w="lg" len="lg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C000"/>
              </a:solidFill>
            </a:endParaRPr>
          </a:p>
        </p:txBody>
      </p:sp>
      <p:sp>
        <p:nvSpPr>
          <p:cNvPr id="26" name="Freeform 25">
            <a:extLst>
              <a:ext uri="{FF2B5EF4-FFF2-40B4-BE49-F238E27FC236}">
                <a16:creationId xmlns:a16="http://schemas.microsoft.com/office/drawing/2014/main" id="{573100F9-B850-5AE8-9FB8-2C300DD320A0}"/>
              </a:ext>
            </a:extLst>
          </p:cNvPr>
          <p:cNvSpPr/>
          <p:nvPr/>
        </p:nvSpPr>
        <p:spPr>
          <a:xfrm rot="21096843">
            <a:off x="4548223" y="4369637"/>
            <a:ext cx="196621" cy="1406676"/>
          </a:xfrm>
          <a:custGeom>
            <a:avLst/>
            <a:gdLst>
              <a:gd name="csX0" fmla="*/ 0 w 119269"/>
              <a:gd name="csY0" fmla="*/ 208722 h 208722"/>
              <a:gd name="csX1" fmla="*/ 99391 w 119269"/>
              <a:gd name="csY1" fmla="*/ 119270 h 208722"/>
              <a:gd name="csX2" fmla="*/ 119269 w 119269"/>
              <a:gd name="csY2" fmla="*/ 0 h 208722"/>
              <a:gd name="csX3" fmla="*/ 119269 w 119269"/>
              <a:gd name="csY3" fmla="*/ 0 h 208722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</a:cxnLst>
            <a:rect l="l" t="t" r="r" b="b"/>
            <a:pathLst>
              <a:path w="119269" h="208722">
                <a:moveTo>
                  <a:pt x="0" y="208722"/>
                </a:moveTo>
                <a:cubicBezTo>
                  <a:pt x="39756" y="181389"/>
                  <a:pt x="79513" y="154057"/>
                  <a:pt x="99391" y="119270"/>
                </a:cubicBezTo>
                <a:cubicBezTo>
                  <a:pt x="119269" y="84483"/>
                  <a:pt x="119269" y="0"/>
                  <a:pt x="119269" y="0"/>
                </a:cubicBezTo>
                <a:lnTo>
                  <a:pt x="119269" y="0"/>
                </a:lnTo>
              </a:path>
            </a:pathLst>
          </a:custGeom>
          <a:noFill/>
          <a:ln w="57150">
            <a:solidFill>
              <a:srgbClr val="FF0000"/>
            </a:solidFill>
            <a:tailEnd type="triangle" w="lg" len="lg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Freeform 14">
            <a:extLst>
              <a:ext uri="{FF2B5EF4-FFF2-40B4-BE49-F238E27FC236}">
                <a16:creationId xmlns:a16="http://schemas.microsoft.com/office/drawing/2014/main" id="{0CAFD5B3-E645-CABD-C732-5C1C476ABF86}"/>
              </a:ext>
            </a:extLst>
          </p:cNvPr>
          <p:cNvSpPr/>
          <p:nvPr/>
        </p:nvSpPr>
        <p:spPr>
          <a:xfrm rot="20841209">
            <a:off x="5248930" y="969306"/>
            <a:ext cx="227980" cy="1619401"/>
          </a:xfrm>
          <a:custGeom>
            <a:avLst/>
            <a:gdLst>
              <a:gd name="csX0" fmla="*/ 0 w 119269"/>
              <a:gd name="csY0" fmla="*/ 208722 h 208722"/>
              <a:gd name="csX1" fmla="*/ 99391 w 119269"/>
              <a:gd name="csY1" fmla="*/ 119270 h 208722"/>
              <a:gd name="csX2" fmla="*/ 119269 w 119269"/>
              <a:gd name="csY2" fmla="*/ 0 h 208722"/>
              <a:gd name="csX3" fmla="*/ 119269 w 119269"/>
              <a:gd name="csY3" fmla="*/ 0 h 208722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</a:cxnLst>
            <a:rect l="l" t="t" r="r" b="b"/>
            <a:pathLst>
              <a:path w="119269" h="208722">
                <a:moveTo>
                  <a:pt x="0" y="208722"/>
                </a:moveTo>
                <a:cubicBezTo>
                  <a:pt x="39756" y="181389"/>
                  <a:pt x="79513" y="154057"/>
                  <a:pt x="99391" y="119270"/>
                </a:cubicBezTo>
                <a:cubicBezTo>
                  <a:pt x="119269" y="84483"/>
                  <a:pt x="119269" y="0"/>
                  <a:pt x="119269" y="0"/>
                </a:cubicBezTo>
                <a:lnTo>
                  <a:pt x="119269" y="0"/>
                </a:lnTo>
              </a:path>
            </a:pathLst>
          </a:custGeom>
          <a:noFill/>
          <a:ln w="57150">
            <a:solidFill>
              <a:srgbClr val="FF0000"/>
            </a:solidFill>
            <a:tailEnd type="triangle" w="lg" len="lg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C081C2EA-61E4-82BD-0869-37FE72B7432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82000" y="1820249"/>
            <a:ext cx="5809999" cy="1940017"/>
          </a:xfrm>
          <a:prstGeom prst="rect">
            <a:avLst/>
          </a:prstGeom>
        </p:spPr>
      </p:pic>
      <p:sp>
        <p:nvSpPr>
          <p:cNvPr id="30" name="Freeform 29">
            <a:extLst>
              <a:ext uri="{FF2B5EF4-FFF2-40B4-BE49-F238E27FC236}">
                <a16:creationId xmlns:a16="http://schemas.microsoft.com/office/drawing/2014/main" id="{C64103CB-492A-75C1-6D51-63D9210C7329}"/>
              </a:ext>
            </a:extLst>
          </p:cNvPr>
          <p:cNvSpPr/>
          <p:nvPr/>
        </p:nvSpPr>
        <p:spPr>
          <a:xfrm>
            <a:off x="4327951" y="2755386"/>
            <a:ext cx="947979" cy="976385"/>
          </a:xfrm>
          <a:custGeom>
            <a:avLst/>
            <a:gdLst>
              <a:gd name="csX0" fmla="*/ 0 w 119269"/>
              <a:gd name="csY0" fmla="*/ 208722 h 208722"/>
              <a:gd name="csX1" fmla="*/ 99391 w 119269"/>
              <a:gd name="csY1" fmla="*/ 119270 h 208722"/>
              <a:gd name="csX2" fmla="*/ 119269 w 119269"/>
              <a:gd name="csY2" fmla="*/ 0 h 208722"/>
              <a:gd name="csX3" fmla="*/ 119269 w 119269"/>
              <a:gd name="csY3" fmla="*/ 0 h 208722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</a:cxnLst>
            <a:rect l="l" t="t" r="r" b="b"/>
            <a:pathLst>
              <a:path w="119269" h="208722">
                <a:moveTo>
                  <a:pt x="0" y="208722"/>
                </a:moveTo>
                <a:cubicBezTo>
                  <a:pt x="39756" y="181389"/>
                  <a:pt x="79513" y="154057"/>
                  <a:pt x="99391" y="119270"/>
                </a:cubicBezTo>
                <a:cubicBezTo>
                  <a:pt x="119269" y="84483"/>
                  <a:pt x="119269" y="0"/>
                  <a:pt x="119269" y="0"/>
                </a:cubicBezTo>
                <a:lnTo>
                  <a:pt x="119269" y="0"/>
                </a:lnTo>
              </a:path>
            </a:pathLst>
          </a:custGeom>
          <a:noFill/>
          <a:ln w="57150">
            <a:solidFill>
              <a:srgbClr val="00B0F0"/>
            </a:solidFill>
            <a:tailEnd type="triangle" w="lg" len="lg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2" name="Picture 31">
            <a:extLst>
              <a:ext uri="{FF2B5EF4-FFF2-40B4-BE49-F238E27FC236}">
                <a16:creationId xmlns:a16="http://schemas.microsoft.com/office/drawing/2014/main" id="{227209CD-2942-C4C3-AC2A-566CC0A8D9E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82000" y="4819125"/>
            <a:ext cx="5809998" cy="1940017"/>
          </a:xfrm>
          <a:prstGeom prst="rect">
            <a:avLst/>
          </a:prstGeom>
        </p:spPr>
      </p:pic>
      <p:sp>
        <p:nvSpPr>
          <p:cNvPr id="5" name="Frame 4">
            <a:extLst>
              <a:ext uri="{FF2B5EF4-FFF2-40B4-BE49-F238E27FC236}">
                <a16:creationId xmlns:a16="http://schemas.microsoft.com/office/drawing/2014/main" id="{7608FCFF-5B35-E22B-F386-3D88EA89BDB9}"/>
              </a:ext>
            </a:extLst>
          </p:cNvPr>
          <p:cNvSpPr/>
          <p:nvPr/>
        </p:nvSpPr>
        <p:spPr>
          <a:xfrm>
            <a:off x="7095264" y="2052952"/>
            <a:ext cx="1489935" cy="1350647"/>
          </a:xfrm>
          <a:prstGeom prst="frame">
            <a:avLst>
              <a:gd name="adj1" fmla="val 4167"/>
            </a:avLst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" name="Frame 5">
            <a:extLst>
              <a:ext uri="{FF2B5EF4-FFF2-40B4-BE49-F238E27FC236}">
                <a16:creationId xmlns:a16="http://schemas.microsoft.com/office/drawing/2014/main" id="{65C15C42-3ECB-61C4-69E6-9FA92F90393A}"/>
              </a:ext>
            </a:extLst>
          </p:cNvPr>
          <p:cNvSpPr/>
          <p:nvPr/>
        </p:nvSpPr>
        <p:spPr>
          <a:xfrm>
            <a:off x="7095264" y="5000760"/>
            <a:ext cx="1489935" cy="1400146"/>
          </a:xfrm>
          <a:prstGeom prst="frame">
            <a:avLst>
              <a:gd name="adj1" fmla="val 4167"/>
            </a:avLst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8" name="Frame 7">
            <a:extLst>
              <a:ext uri="{FF2B5EF4-FFF2-40B4-BE49-F238E27FC236}">
                <a16:creationId xmlns:a16="http://schemas.microsoft.com/office/drawing/2014/main" id="{D3D7F302-8F75-4671-9652-5AE07981DC67}"/>
              </a:ext>
            </a:extLst>
          </p:cNvPr>
          <p:cNvSpPr/>
          <p:nvPr/>
        </p:nvSpPr>
        <p:spPr>
          <a:xfrm>
            <a:off x="9956151" y="2052952"/>
            <a:ext cx="1489935" cy="1350647"/>
          </a:xfrm>
          <a:prstGeom prst="frame">
            <a:avLst>
              <a:gd name="adj1" fmla="val 4167"/>
            </a:avLst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9" name="Frame 8">
            <a:extLst>
              <a:ext uri="{FF2B5EF4-FFF2-40B4-BE49-F238E27FC236}">
                <a16:creationId xmlns:a16="http://schemas.microsoft.com/office/drawing/2014/main" id="{A037E600-CADA-39A0-B8CE-A0C897169CBB}"/>
              </a:ext>
            </a:extLst>
          </p:cNvPr>
          <p:cNvSpPr/>
          <p:nvPr/>
        </p:nvSpPr>
        <p:spPr>
          <a:xfrm>
            <a:off x="9956151" y="5000760"/>
            <a:ext cx="1489935" cy="1400146"/>
          </a:xfrm>
          <a:prstGeom prst="frame">
            <a:avLst>
              <a:gd name="adj1" fmla="val 4167"/>
            </a:avLst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CCDA32B-96DE-4E37-22E1-6B0C31F06DE3}"/>
              </a:ext>
            </a:extLst>
          </p:cNvPr>
          <p:cNvSpPr txBox="1"/>
          <p:nvPr/>
        </p:nvSpPr>
        <p:spPr>
          <a:xfrm>
            <a:off x="5334688" y="3972783"/>
            <a:ext cx="17644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b="1" dirty="0">
                <a:solidFill>
                  <a:srgbClr val="DAAA9C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red = increase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AA53D88F-5443-5BB4-BBC0-1A1C1F9D68B4}"/>
              </a:ext>
            </a:extLst>
          </p:cNvPr>
          <p:cNvSpPr txBox="1"/>
          <p:nvPr/>
        </p:nvSpPr>
        <p:spPr>
          <a:xfrm>
            <a:off x="5133065" y="4249490"/>
            <a:ext cx="20758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b="1" dirty="0">
                <a:solidFill>
                  <a:srgbClr val="4991B9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blue = decrease</a:t>
            </a:r>
          </a:p>
        </p:txBody>
      </p:sp>
    </p:spTree>
    <p:extLst>
      <p:ext uri="{BB962C8B-B14F-4D97-AF65-F5344CB8AC3E}">
        <p14:creationId xmlns:p14="http://schemas.microsoft.com/office/powerpoint/2010/main" val="23602162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24" grpId="0" animBg="1"/>
      <p:bldP spid="25" grpId="0" animBg="1"/>
      <p:bldP spid="26" grpId="0" animBg="1"/>
      <p:bldP spid="5" grpId="0" animBg="1"/>
      <p:bldP spid="6" grpId="0" animBg="1"/>
      <p:bldP spid="8" grpId="0" animBg="1"/>
      <p:bldP spid="9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7B1E0E6-D6C8-330E-CEFB-89B2092AFD9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>
            <a:extLst>
              <a:ext uri="{FF2B5EF4-FFF2-40B4-BE49-F238E27FC236}">
                <a16:creationId xmlns:a16="http://schemas.microsoft.com/office/drawing/2014/main" id="{DB078131-13D4-5ABB-DB9F-D500FB4D53C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05474" y="3877240"/>
            <a:ext cx="2834640" cy="2834640"/>
          </a:xfrm>
          <a:prstGeom prst="rect">
            <a:avLst/>
          </a:prstGeom>
          <a:ln w="57150">
            <a:solidFill>
              <a:schemeClr val="bg1">
                <a:lumMod val="75000"/>
              </a:schemeClr>
            </a:solidFill>
          </a:ln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8D8DD371-B26B-0CEB-FBCB-D2333CF427B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68041" y="3877240"/>
            <a:ext cx="2834640" cy="2834640"/>
          </a:xfrm>
          <a:prstGeom prst="rect">
            <a:avLst/>
          </a:prstGeom>
          <a:ln w="57150">
            <a:solidFill>
              <a:schemeClr val="bg1">
                <a:lumMod val="75000"/>
              </a:schemeClr>
            </a:solidFill>
          </a:ln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15954EB4-24EF-C2D4-BBF9-415F5D287AD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203780" y="3877240"/>
            <a:ext cx="2922800" cy="2834640"/>
          </a:xfrm>
          <a:prstGeom prst="rect">
            <a:avLst/>
          </a:prstGeom>
          <a:ln w="57150">
            <a:solidFill>
              <a:schemeClr val="bg1">
                <a:lumMod val="65000"/>
              </a:schemeClr>
            </a:solidFill>
          </a:ln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E6E53EF-203B-81A6-E09B-BA2C5ECE2608}"/>
              </a:ext>
            </a:extLst>
          </p:cNvPr>
          <p:cNvSpPr txBox="1">
            <a:spLocks/>
          </p:cNvSpPr>
          <p:nvPr/>
        </p:nvSpPr>
        <p:spPr>
          <a:xfrm>
            <a:off x="462455" y="217700"/>
            <a:ext cx="11729545" cy="531519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0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Reduced 2-4 km V-Wind Favors Hail Production </a:t>
            </a:r>
            <a:endParaRPr lang="en-US" sz="3000" dirty="0">
              <a:solidFill>
                <a:srgbClr val="F2F2F2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60932885-92C0-7A53-8042-D2E2BF4FE5DC}"/>
              </a:ext>
            </a:extLst>
          </p:cNvPr>
          <p:cNvCxnSpPr>
            <a:cxnSpLocks/>
          </p:cNvCxnSpPr>
          <p:nvPr/>
        </p:nvCxnSpPr>
        <p:spPr>
          <a:xfrm>
            <a:off x="462456" y="797255"/>
            <a:ext cx="10205545" cy="0"/>
          </a:xfrm>
          <a:prstGeom prst="line">
            <a:avLst/>
          </a:prstGeom>
          <a:ln w="38100">
            <a:gradFill flip="none" rotWithShape="1">
              <a:gsLst>
                <a:gs pos="0">
                  <a:schemeClr val="tx1"/>
                </a:gs>
                <a:gs pos="47000">
                  <a:schemeClr val="tx1">
                    <a:lumMod val="50000"/>
                    <a:lumOff val="50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10800000" scaled="0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1F479415-B3C5-EA3C-73EB-DB794C56F677}"/>
              </a:ext>
            </a:extLst>
          </p:cNvPr>
          <p:cNvSpPr txBox="1">
            <a:spLocks/>
          </p:cNvSpPr>
          <p:nvPr/>
        </p:nvSpPr>
        <p:spPr>
          <a:xfrm>
            <a:off x="394911" y="928823"/>
            <a:ext cx="11326703" cy="251343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None/>
            </a:pPr>
            <a:r>
              <a:rPr lang="en-US" sz="1800" u="sng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SINE REVERSE EXPERIMENT</a:t>
            </a:r>
          </a:p>
          <a:p>
            <a:pPr marL="0" indent="0">
              <a:spcBef>
                <a:spcPts val="0"/>
              </a:spcBef>
              <a:buNone/>
            </a:pPr>
            <a:endParaRPr lang="en-US" sz="1800" dirty="0">
              <a:solidFill>
                <a:schemeClr val="bg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sz="18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In lower CAPE (2000 J kg</a:t>
            </a:r>
            <a:r>
              <a:rPr lang="en-US" sz="1800" baseline="300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-1</a:t>
            </a:r>
            <a:r>
              <a:rPr lang="en-US" sz="18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) and higher CAPE (3000 J kg</a:t>
            </a:r>
            <a:r>
              <a:rPr lang="en-US" sz="1800" baseline="300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-1</a:t>
            </a:r>
            <a:r>
              <a:rPr lang="en-US" sz="18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) environments, faster southward motion → larger 0-3 km SRW </a:t>
            </a:r>
          </a:p>
          <a:p>
            <a:pPr marL="0" indent="0">
              <a:spcBef>
                <a:spcPts val="0"/>
              </a:spcBef>
              <a:buNone/>
            </a:pPr>
            <a:endParaRPr lang="en-US" sz="1800" dirty="0">
              <a:solidFill>
                <a:schemeClr val="bg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sz="1800" dirty="0">
                <a:solidFill>
                  <a:srgbClr val="FFC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lower CAPE (2000 J kg</a:t>
            </a:r>
            <a:r>
              <a:rPr lang="en-US" sz="1800" baseline="30000" dirty="0">
                <a:solidFill>
                  <a:srgbClr val="FFC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-1</a:t>
            </a:r>
            <a:r>
              <a:rPr lang="en-US" sz="1800" dirty="0">
                <a:solidFill>
                  <a:srgbClr val="FFC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)</a:t>
            </a:r>
            <a:r>
              <a:rPr lang="en-US" sz="18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→ </a:t>
            </a:r>
            <a:r>
              <a:rPr lang="en-US" sz="1800" dirty="0">
                <a:solidFill>
                  <a:srgbClr val="FFC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wider updrafts</a:t>
            </a:r>
          </a:p>
          <a:p>
            <a:pPr marL="0" indent="0">
              <a:spcBef>
                <a:spcPts val="0"/>
              </a:spcBef>
              <a:buNone/>
            </a:pPr>
            <a:endParaRPr lang="en-US" sz="1800" dirty="0">
              <a:solidFill>
                <a:srgbClr val="FFC000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sz="1800" dirty="0">
                <a:solidFill>
                  <a:srgbClr val="FFC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higher CAPE (3000 J kg</a:t>
            </a:r>
            <a:r>
              <a:rPr lang="en-US" sz="1800" baseline="30000" dirty="0">
                <a:solidFill>
                  <a:srgbClr val="FFC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-1</a:t>
            </a:r>
            <a:r>
              <a:rPr lang="en-US" sz="1800" dirty="0">
                <a:solidFill>
                  <a:srgbClr val="FFC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) </a:t>
            </a:r>
            <a:r>
              <a:rPr lang="en-US" sz="18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→ </a:t>
            </a:r>
            <a:r>
              <a:rPr lang="en-US" sz="1800" dirty="0">
                <a:solidFill>
                  <a:srgbClr val="FFC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no change </a:t>
            </a:r>
            <a:r>
              <a:rPr lang="en-US" sz="18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(possibly due to slightly smaller 0-3 km SRW magnitude?)</a:t>
            </a:r>
          </a:p>
          <a:p>
            <a:pPr marL="0" indent="0">
              <a:spcBef>
                <a:spcPts val="0"/>
              </a:spcBef>
              <a:buNone/>
            </a:pPr>
            <a:endParaRPr lang="en-US" sz="1800" dirty="0">
              <a:solidFill>
                <a:schemeClr val="bg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sz="1800" i="1" u="sng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Regardless</a:t>
            </a:r>
            <a:r>
              <a:rPr lang="en-US" sz="18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of speed of storm, </a:t>
            </a:r>
            <a:r>
              <a:rPr lang="en-US" sz="1800" dirty="0">
                <a:solidFill>
                  <a:srgbClr val="FFC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both</a:t>
            </a:r>
            <a:r>
              <a:rPr lang="en-US" sz="18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have </a:t>
            </a:r>
            <a:r>
              <a:rPr lang="en-US" sz="1800" dirty="0">
                <a:solidFill>
                  <a:srgbClr val="FFC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smaller in-updraft v-wind </a:t>
            </a:r>
            <a:r>
              <a:rPr lang="en-US" sz="18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due to experiment design</a:t>
            </a:r>
          </a:p>
          <a:p>
            <a:pPr marL="0" indent="0">
              <a:spcBef>
                <a:spcPts val="0"/>
              </a:spcBef>
              <a:buNone/>
            </a:pPr>
            <a:endParaRPr lang="en-US" sz="1800" dirty="0">
              <a:solidFill>
                <a:schemeClr val="bg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L="0" indent="0">
              <a:spcBef>
                <a:spcPts val="0"/>
              </a:spcBef>
              <a:buNone/>
            </a:pPr>
            <a:endParaRPr lang="en-US" sz="1800" dirty="0">
              <a:solidFill>
                <a:schemeClr val="bg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L="0" indent="0">
              <a:buNone/>
            </a:pPr>
            <a:endParaRPr lang="en-US" sz="2000" dirty="0">
              <a:solidFill>
                <a:schemeClr val="bg1"/>
              </a:solidFill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0FEF6A43-9CCB-6305-0783-C54BC15CD2D4}"/>
              </a:ext>
            </a:extLst>
          </p:cNvPr>
          <p:cNvSpPr txBox="1"/>
          <p:nvPr/>
        </p:nvSpPr>
        <p:spPr>
          <a:xfrm>
            <a:off x="1066462" y="3222453"/>
            <a:ext cx="60736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6 km vertical velocity (every 15 m s</a:t>
            </a:r>
            <a:r>
              <a:rPr lang="en-US" sz="1400" baseline="300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-1</a:t>
            </a:r>
            <a:r>
              <a:rPr lang="en-US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and 6 km SRW </a:t>
            </a:r>
          </a:p>
          <a:p>
            <a:pPr algn="ctr"/>
            <a:r>
              <a:rPr lang="en-US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 SINE REVERSE (purple) &amp; CONTROL (blue)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926621D-81A3-9DE5-0036-EBD86B728374}"/>
              </a:ext>
            </a:extLst>
          </p:cNvPr>
          <p:cNvSpPr txBox="1"/>
          <p:nvPr/>
        </p:nvSpPr>
        <p:spPr>
          <a:xfrm>
            <a:off x="2104105" y="4085561"/>
            <a:ext cx="1476120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500" b="1" dirty="0">
                <a:latin typeface="Arial" panose="020B0604020202020204" pitchFamily="34" charset="0"/>
                <a:cs typeface="Arial" panose="020B0604020202020204" pitchFamily="34" charset="0"/>
              </a:rPr>
              <a:t>2000 J kg</a:t>
            </a:r>
            <a:r>
              <a:rPr lang="en-US" sz="1500" b="1" baseline="30000" dirty="0">
                <a:latin typeface="Arial" panose="020B0604020202020204" pitchFamily="34" charset="0"/>
                <a:cs typeface="Arial" panose="020B0604020202020204" pitchFamily="34" charset="0"/>
              </a:rPr>
              <a:t>-1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CEF6978-4E8D-3B0D-D969-F3F42B93CB69}"/>
              </a:ext>
            </a:extLst>
          </p:cNvPr>
          <p:cNvSpPr txBox="1"/>
          <p:nvPr/>
        </p:nvSpPr>
        <p:spPr>
          <a:xfrm>
            <a:off x="5320203" y="4085561"/>
            <a:ext cx="1476120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500" b="1" dirty="0">
                <a:latin typeface="Arial" panose="020B0604020202020204" pitchFamily="34" charset="0"/>
                <a:cs typeface="Arial" panose="020B0604020202020204" pitchFamily="34" charset="0"/>
              </a:rPr>
              <a:t>3000 J kg</a:t>
            </a:r>
            <a:r>
              <a:rPr lang="en-US" sz="1500" b="1" baseline="30000" dirty="0">
                <a:latin typeface="Arial" panose="020B0604020202020204" pitchFamily="34" charset="0"/>
                <a:cs typeface="Arial" panose="020B0604020202020204" pitchFamily="34" charset="0"/>
              </a:rPr>
              <a:t>-1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76FCB371-4460-4EF4-2CB9-0BA046AC5715}"/>
              </a:ext>
            </a:extLst>
          </p:cNvPr>
          <p:cNvSpPr txBox="1"/>
          <p:nvPr/>
        </p:nvSpPr>
        <p:spPr>
          <a:xfrm>
            <a:off x="8203780" y="3471757"/>
            <a:ext cx="299426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SINE REVERSE hodograph</a:t>
            </a:r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9149FFF1-855A-A10C-DE8E-58B0073529F3}"/>
              </a:ext>
            </a:extLst>
          </p:cNvPr>
          <p:cNvCxnSpPr>
            <a:cxnSpLocks/>
          </p:cNvCxnSpPr>
          <p:nvPr/>
        </p:nvCxnSpPr>
        <p:spPr>
          <a:xfrm>
            <a:off x="10304854" y="4286865"/>
            <a:ext cx="0" cy="587215"/>
          </a:xfrm>
          <a:prstGeom prst="straightConnector1">
            <a:avLst/>
          </a:prstGeom>
          <a:ln w="38100">
            <a:solidFill>
              <a:srgbClr val="3DB2C5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769663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782EE99-A862-52F4-1F21-80080487148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A161283D-CE72-8DEC-7A42-061119DD54A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21113" y="1494874"/>
            <a:ext cx="2286000" cy="2286000"/>
          </a:xfrm>
          <a:prstGeom prst="rect">
            <a:avLst/>
          </a:prstGeom>
          <a:ln w="57150">
            <a:solidFill>
              <a:schemeClr val="bg1">
                <a:lumMod val="75000"/>
              </a:schemeClr>
            </a:solidFill>
          </a:ln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8770E88-257C-AC69-0D86-D92B45645910}"/>
              </a:ext>
            </a:extLst>
          </p:cNvPr>
          <p:cNvSpPr txBox="1">
            <a:spLocks/>
          </p:cNvSpPr>
          <p:nvPr/>
        </p:nvSpPr>
        <p:spPr>
          <a:xfrm>
            <a:off x="462455" y="217700"/>
            <a:ext cx="11729545" cy="531519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0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Updraft Size </a:t>
            </a:r>
            <a:r>
              <a:rPr lang="en-US" sz="3000" i="1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and Shape </a:t>
            </a:r>
            <a:r>
              <a:rPr lang="en-US" sz="30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Matter</a:t>
            </a:r>
            <a:endParaRPr lang="en-US" sz="3000" dirty="0">
              <a:solidFill>
                <a:srgbClr val="F2F2F2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569FAB37-3436-3A3B-2505-F206B45884E8}"/>
              </a:ext>
            </a:extLst>
          </p:cNvPr>
          <p:cNvCxnSpPr>
            <a:cxnSpLocks/>
          </p:cNvCxnSpPr>
          <p:nvPr/>
        </p:nvCxnSpPr>
        <p:spPr>
          <a:xfrm>
            <a:off x="462456" y="797255"/>
            <a:ext cx="10205545" cy="0"/>
          </a:xfrm>
          <a:prstGeom prst="line">
            <a:avLst/>
          </a:prstGeom>
          <a:ln w="38100">
            <a:gradFill flip="none" rotWithShape="1">
              <a:gsLst>
                <a:gs pos="0">
                  <a:schemeClr val="tx1"/>
                </a:gs>
                <a:gs pos="47000">
                  <a:schemeClr val="tx1">
                    <a:lumMod val="50000"/>
                    <a:lumOff val="50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10800000" scaled="0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37868F89-7BB9-2DF3-9AB7-57AC43B25DF3}"/>
              </a:ext>
            </a:extLst>
          </p:cNvPr>
          <p:cNvSpPr txBox="1">
            <a:spLocks/>
          </p:cNvSpPr>
          <p:nvPr/>
        </p:nvSpPr>
        <p:spPr>
          <a:xfrm>
            <a:off x="203637" y="1637509"/>
            <a:ext cx="3098363" cy="220965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800" u="sng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SINE REVERSE 2000 J kg</a:t>
            </a:r>
            <a:r>
              <a:rPr lang="en-US" sz="1800" u="sng" baseline="300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-1</a:t>
            </a:r>
            <a:r>
              <a:rPr lang="en-US" sz="18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:</a:t>
            </a:r>
          </a:p>
          <a:p>
            <a:pPr marL="0" indent="0">
              <a:buNone/>
            </a:pPr>
            <a:r>
              <a:rPr lang="en-US" sz="18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increase in updraft area </a:t>
            </a:r>
            <a:r>
              <a:rPr lang="en-US" sz="1800" dirty="0">
                <a:solidFill>
                  <a:schemeClr val="accent5">
                    <a:lumMod val="60000"/>
                    <a:lumOff val="40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(but the shape is elongated)</a:t>
            </a:r>
            <a:r>
              <a:rPr lang="en-US" sz="18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 + </a:t>
            </a:r>
          </a:p>
          <a:p>
            <a:pPr marL="0" indent="0">
              <a:buNone/>
            </a:pPr>
            <a:r>
              <a:rPr lang="en-US" sz="18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decrease in the in-updraft v-wind = </a:t>
            </a:r>
          </a:p>
          <a:p>
            <a:pPr marL="0" indent="0">
              <a:buNone/>
            </a:pPr>
            <a:r>
              <a:rPr lang="en-US" sz="1800" dirty="0">
                <a:solidFill>
                  <a:srgbClr val="FF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shape bad for hail </a:t>
            </a:r>
          </a:p>
          <a:p>
            <a:pPr marL="0" indent="0">
              <a:buNone/>
            </a:pPr>
            <a:endParaRPr lang="en-US" sz="1800" dirty="0">
              <a:solidFill>
                <a:schemeClr val="bg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L="0" indent="0">
              <a:buNone/>
            </a:pPr>
            <a:endParaRPr lang="en-US" sz="1800" dirty="0">
              <a:solidFill>
                <a:schemeClr val="bg1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ED1731E-04BB-DBD4-BC84-93D98DC45DDE}"/>
              </a:ext>
            </a:extLst>
          </p:cNvPr>
          <p:cNvSpPr txBox="1"/>
          <p:nvPr/>
        </p:nvSpPr>
        <p:spPr>
          <a:xfrm>
            <a:off x="6189623" y="1113057"/>
            <a:ext cx="6002376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7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change in updraft (&gt;15 m s</a:t>
            </a:r>
            <a:r>
              <a:rPr lang="en-US" sz="1700" baseline="300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-1</a:t>
            </a:r>
            <a:r>
              <a:rPr lang="en-US" sz="17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area compared to </a:t>
            </a:r>
          </a:p>
          <a:p>
            <a:pPr algn="ctr"/>
            <a:r>
              <a:rPr lang="en-US" sz="17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control (no modification storm)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B15D03F-512D-AE59-0DDC-1F228DC4AEC5}"/>
              </a:ext>
            </a:extLst>
          </p:cNvPr>
          <p:cNvSpPr txBox="1"/>
          <p:nvPr/>
        </p:nvSpPr>
        <p:spPr>
          <a:xfrm>
            <a:off x="6189621" y="4085672"/>
            <a:ext cx="6002378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7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change in the in-updraft v-wind compared to </a:t>
            </a:r>
          </a:p>
          <a:p>
            <a:pPr algn="ctr"/>
            <a:r>
              <a:rPr lang="en-US" sz="17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control (no modification storm)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F6463C7F-150F-FCDF-F3B8-C932A7190E14}"/>
              </a:ext>
            </a:extLst>
          </p:cNvPr>
          <p:cNvSpPr txBox="1"/>
          <p:nvPr/>
        </p:nvSpPr>
        <p:spPr>
          <a:xfrm>
            <a:off x="6810787" y="5582609"/>
            <a:ext cx="101931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endParaRPr lang="en-US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/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SINE</a:t>
            </a:r>
          </a:p>
          <a:p>
            <a:pPr algn="r"/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REVERSE</a:t>
            </a:r>
          </a:p>
          <a:p>
            <a:pPr algn="r"/>
            <a:endParaRPr lang="en-US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Content Placeholder 2">
            <a:extLst>
              <a:ext uri="{FF2B5EF4-FFF2-40B4-BE49-F238E27FC236}">
                <a16:creationId xmlns:a16="http://schemas.microsoft.com/office/drawing/2014/main" id="{51B464F3-5360-DD9B-8434-598C6BF75754}"/>
              </a:ext>
            </a:extLst>
          </p:cNvPr>
          <p:cNvSpPr txBox="1">
            <a:spLocks/>
          </p:cNvSpPr>
          <p:nvPr/>
        </p:nvSpPr>
        <p:spPr>
          <a:xfrm>
            <a:off x="203637" y="4736227"/>
            <a:ext cx="2847947" cy="1670705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800" u="sng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SINE REVERSE 3000 J kg</a:t>
            </a:r>
            <a:r>
              <a:rPr lang="en-US" sz="1800" u="sng" baseline="300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-1</a:t>
            </a:r>
            <a:r>
              <a:rPr lang="en-US" sz="18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:</a:t>
            </a:r>
          </a:p>
          <a:p>
            <a:pPr marL="0" indent="0">
              <a:buNone/>
            </a:pPr>
            <a:r>
              <a:rPr lang="en-US" sz="18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minimal change in updraft area + </a:t>
            </a:r>
          </a:p>
          <a:p>
            <a:pPr marL="0" indent="0">
              <a:buNone/>
            </a:pPr>
            <a:r>
              <a:rPr lang="en-US" sz="18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decrease in the in-updraft v-wind = </a:t>
            </a:r>
          </a:p>
          <a:p>
            <a:pPr marL="0" indent="0">
              <a:buNone/>
            </a:pPr>
            <a:r>
              <a:rPr lang="en-US" sz="1800" dirty="0">
                <a:solidFill>
                  <a:srgbClr val="00B05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good for hail</a:t>
            </a:r>
          </a:p>
          <a:p>
            <a:pPr marL="0" indent="0">
              <a:buNone/>
            </a:pPr>
            <a:endParaRPr lang="en-US" sz="1800" dirty="0">
              <a:solidFill>
                <a:schemeClr val="bg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L="0" indent="0">
              <a:buNone/>
            </a:pPr>
            <a:endParaRPr lang="en-US" sz="1800" dirty="0">
              <a:solidFill>
                <a:schemeClr val="bg1"/>
              </a:solidFill>
            </a:endParaRPr>
          </a:p>
        </p:txBody>
      </p:sp>
      <p:sp>
        <p:nvSpPr>
          <p:cNvPr id="24" name="Cloud 23">
            <a:extLst>
              <a:ext uri="{FF2B5EF4-FFF2-40B4-BE49-F238E27FC236}">
                <a16:creationId xmlns:a16="http://schemas.microsoft.com/office/drawing/2014/main" id="{F38120A4-774E-2773-BE83-55A172381096}"/>
              </a:ext>
            </a:extLst>
          </p:cNvPr>
          <p:cNvSpPr/>
          <p:nvPr/>
        </p:nvSpPr>
        <p:spPr>
          <a:xfrm>
            <a:off x="3427481" y="4512289"/>
            <a:ext cx="2446929" cy="1978758"/>
          </a:xfrm>
          <a:prstGeom prst="cloud">
            <a:avLst/>
          </a:prstGeom>
          <a:solidFill>
            <a:schemeClr val="tx1">
              <a:lumMod val="50000"/>
              <a:lumOff val="50000"/>
            </a:schemeClr>
          </a:solidFill>
          <a:ln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FE9E4C8-6E26-FB7C-D855-342AD30DB1E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89623" y="1740209"/>
            <a:ext cx="6002377" cy="2004254"/>
          </a:xfrm>
          <a:prstGeom prst="rect">
            <a:avLst/>
          </a:prstGeom>
        </p:spPr>
      </p:pic>
      <p:sp>
        <p:nvSpPr>
          <p:cNvPr id="15" name="Freeform 14">
            <a:extLst>
              <a:ext uri="{FF2B5EF4-FFF2-40B4-BE49-F238E27FC236}">
                <a16:creationId xmlns:a16="http://schemas.microsoft.com/office/drawing/2014/main" id="{81A050E7-3F82-3B20-C365-E102CE663B43}"/>
              </a:ext>
            </a:extLst>
          </p:cNvPr>
          <p:cNvSpPr/>
          <p:nvPr/>
        </p:nvSpPr>
        <p:spPr>
          <a:xfrm>
            <a:off x="4622987" y="5623623"/>
            <a:ext cx="592193" cy="512613"/>
          </a:xfrm>
          <a:custGeom>
            <a:avLst/>
            <a:gdLst>
              <a:gd name="csX0" fmla="*/ 0 w 119269"/>
              <a:gd name="csY0" fmla="*/ 208722 h 208722"/>
              <a:gd name="csX1" fmla="*/ 99391 w 119269"/>
              <a:gd name="csY1" fmla="*/ 119270 h 208722"/>
              <a:gd name="csX2" fmla="*/ 119269 w 119269"/>
              <a:gd name="csY2" fmla="*/ 0 h 208722"/>
              <a:gd name="csX3" fmla="*/ 119269 w 119269"/>
              <a:gd name="csY3" fmla="*/ 0 h 208722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</a:cxnLst>
            <a:rect l="l" t="t" r="r" b="b"/>
            <a:pathLst>
              <a:path w="119269" h="208722">
                <a:moveTo>
                  <a:pt x="0" y="208722"/>
                </a:moveTo>
                <a:cubicBezTo>
                  <a:pt x="39756" y="181389"/>
                  <a:pt x="79513" y="154057"/>
                  <a:pt x="99391" y="119270"/>
                </a:cubicBezTo>
                <a:cubicBezTo>
                  <a:pt x="119269" y="84483"/>
                  <a:pt x="119269" y="0"/>
                  <a:pt x="119269" y="0"/>
                </a:cubicBezTo>
                <a:lnTo>
                  <a:pt x="119269" y="0"/>
                </a:lnTo>
              </a:path>
            </a:pathLst>
          </a:custGeom>
          <a:noFill/>
          <a:ln w="28575">
            <a:solidFill>
              <a:srgbClr val="00B0F0"/>
            </a:solidFill>
            <a:tailEnd type="triangle" w="lg" len="lg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C000"/>
              </a:solidFill>
            </a:endParaRPr>
          </a:p>
        </p:txBody>
      </p:sp>
      <p:sp>
        <p:nvSpPr>
          <p:cNvPr id="29" name="Freeform 28">
            <a:extLst>
              <a:ext uri="{FF2B5EF4-FFF2-40B4-BE49-F238E27FC236}">
                <a16:creationId xmlns:a16="http://schemas.microsoft.com/office/drawing/2014/main" id="{76DCB56B-5647-9253-332A-2A8E334FF4FE}"/>
              </a:ext>
            </a:extLst>
          </p:cNvPr>
          <p:cNvSpPr/>
          <p:nvPr/>
        </p:nvSpPr>
        <p:spPr>
          <a:xfrm rot="18751211">
            <a:off x="4987801" y="4968380"/>
            <a:ext cx="443893" cy="524648"/>
          </a:xfrm>
          <a:custGeom>
            <a:avLst/>
            <a:gdLst>
              <a:gd name="csX0" fmla="*/ 0 w 119269"/>
              <a:gd name="csY0" fmla="*/ 208722 h 208722"/>
              <a:gd name="csX1" fmla="*/ 99391 w 119269"/>
              <a:gd name="csY1" fmla="*/ 119270 h 208722"/>
              <a:gd name="csX2" fmla="*/ 119269 w 119269"/>
              <a:gd name="csY2" fmla="*/ 0 h 208722"/>
              <a:gd name="csX3" fmla="*/ 119269 w 119269"/>
              <a:gd name="csY3" fmla="*/ 0 h 208722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</a:cxnLst>
            <a:rect l="l" t="t" r="r" b="b"/>
            <a:pathLst>
              <a:path w="119269" h="208722">
                <a:moveTo>
                  <a:pt x="0" y="208722"/>
                </a:moveTo>
                <a:cubicBezTo>
                  <a:pt x="39756" y="181389"/>
                  <a:pt x="79513" y="154057"/>
                  <a:pt x="99391" y="119270"/>
                </a:cubicBezTo>
                <a:cubicBezTo>
                  <a:pt x="119269" y="84483"/>
                  <a:pt x="119269" y="0"/>
                  <a:pt x="119269" y="0"/>
                </a:cubicBezTo>
                <a:lnTo>
                  <a:pt x="119269" y="0"/>
                </a:lnTo>
              </a:path>
            </a:pathLst>
          </a:custGeom>
          <a:noFill/>
          <a:ln w="28575">
            <a:solidFill>
              <a:srgbClr val="00B0F0"/>
            </a:solidFill>
            <a:tailEnd type="triangle" w="lg" len="lg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C000"/>
              </a:solidFill>
            </a:endParaRPr>
          </a:p>
        </p:txBody>
      </p:sp>
      <p:pic>
        <p:nvPicPr>
          <p:cNvPr id="31" name="Picture 30">
            <a:extLst>
              <a:ext uri="{FF2B5EF4-FFF2-40B4-BE49-F238E27FC236}">
                <a16:creationId xmlns:a16="http://schemas.microsoft.com/office/drawing/2014/main" id="{21206D9D-DFC8-A8AD-D98B-90E8215FFF8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89623" y="4735453"/>
            <a:ext cx="6002378" cy="2004254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6B672C0A-B090-9DF9-53F8-F26886467584}"/>
              </a:ext>
            </a:extLst>
          </p:cNvPr>
          <p:cNvSpPr txBox="1"/>
          <p:nvPr/>
        </p:nvSpPr>
        <p:spPr>
          <a:xfrm>
            <a:off x="4945314" y="3874984"/>
            <a:ext cx="19693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b="1" dirty="0">
                <a:solidFill>
                  <a:srgbClr val="DAAA9C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red = increase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4661E34-F40B-5ADD-331E-1A500B97C1B9}"/>
              </a:ext>
            </a:extLst>
          </p:cNvPr>
          <p:cNvSpPr txBox="1"/>
          <p:nvPr/>
        </p:nvSpPr>
        <p:spPr>
          <a:xfrm>
            <a:off x="4866401" y="4171213"/>
            <a:ext cx="21271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b="1" dirty="0">
                <a:solidFill>
                  <a:srgbClr val="4991B9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blue = decrease</a:t>
            </a:r>
          </a:p>
        </p:txBody>
      </p:sp>
      <p:sp>
        <p:nvSpPr>
          <p:cNvPr id="9" name="Frame 8">
            <a:extLst>
              <a:ext uri="{FF2B5EF4-FFF2-40B4-BE49-F238E27FC236}">
                <a16:creationId xmlns:a16="http://schemas.microsoft.com/office/drawing/2014/main" id="{83A388BE-5B69-DC17-A6DC-90321512DB63}"/>
              </a:ext>
            </a:extLst>
          </p:cNvPr>
          <p:cNvSpPr/>
          <p:nvPr/>
        </p:nvSpPr>
        <p:spPr>
          <a:xfrm>
            <a:off x="6942864" y="1976752"/>
            <a:ext cx="1489935" cy="1363347"/>
          </a:xfrm>
          <a:prstGeom prst="frame">
            <a:avLst>
              <a:gd name="adj1" fmla="val 4167"/>
            </a:avLst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0" name="Frame 9">
            <a:extLst>
              <a:ext uri="{FF2B5EF4-FFF2-40B4-BE49-F238E27FC236}">
                <a16:creationId xmlns:a16="http://schemas.microsoft.com/office/drawing/2014/main" id="{84DD9F3A-BA78-2365-651F-126DA183C55B}"/>
              </a:ext>
            </a:extLst>
          </p:cNvPr>
          <p:cNvSpPr/>
          <p:nvPr/>
        </p:nvSpPr>
        <p:spPr>
          <a:xfrm>
            <a:off x="6942864" y="4937260"/>
            <a:ext cx="1489935" cy="1400146"/>
          </a:xfrm>
          <a:prstGeom prst="frame">
            <a:avLst>
              <a:gd name="adj1" fmla="val 4167"/>
            </a:avLst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3" name="Frame 12">
            <a:extLst>
              <a:ext uri="{FF2B5EF4-FFF2-40B4-BE49-F238E27FC236}">
                <a16:creationId xmlns:a16="http://schemas.microsoft.com/office/drawing/2014/main" id="{DE2940F4-E972-590C-E307-1B72302DBC92}"/>
              </a:ext>
            </a:extLst>
          </p:cNvPr>
          <p:cNvSpPr/>
          <p:nvPr/>
        </p:nvSpPr>
        <p:spPr>
          <a:xfrm>
            <a:off x="9905351" y="2002152"/>
            <a:ext cx="1489935" cy="1350647"/>
          </a:xfrm>
          <a:prstGeom prst="frame">
            <a:avLst>
              <a:gd name="adj1" fmla="val 4167"/>
            </a:avLst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4" name="Frame 13">
            <a:extLst>
              <a:ext uri="{FF2B5EF4-FFF2-40B4-BE49-F238E27FC236}">
                <a16:creationId xmlns:a16="http://schemas.microsoft.com/office/drawing/2014/main" id="{DD6068B8-B476-C338-745F-DDB6AD541CA9}"/>
              </a:ext>
            </a:extLst>
          </p:cNvPr>
          <p:cNvSpPr/>
          <p:nvPr/>
        </p:nvSpPr>
        <p:spPr>
          <a:xfrm>
            <a:off x="9930751" y="4949960"/>
            <a:ext cx="1489935" cy="1400146"/>
          </a:xfrm>
          <a:prstGeom prst="frame">
            <a:avLst>
              <a:gd name="adj1" fmla="val 4167"/>
            </a:avLst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D2A9D2AD-0E39-69A1-167E-D735C0C27778}"/>
              </a:ext>
            </a:extLst>
          </p:cNvPr>
          <p:cNvCxnSpPr>
            <a:cxnSpLocks/>
          </p:cNvCxnSpPr>
          <p:nvPr/>
        </p:nvCxnSpPr>
        <p:spPr>
          <a:xfrm flipV="1">
            <a:off x="2006600" y="2555142"/>
            <a:ext cx="2120900" cy="873858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535609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24" grpId="0" animBg="1"/>
      <p:bldP spid="15" grpId="0" animBg="1"/>
      <p:bldP spid="29" grpId="0" animBg="1"/>
      <p:bldP spid="9" grpId="0" animBg="1"/>
      <p:bldP spid="10" grpId="0" animBg="1"/>
      <p:bldP spid="13" grpId="0" animBg="1"/>
      <p:bldP spid="1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82379EC-8D79-A7AE-1BB3-EB9502E82C1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>
            <a:extLst>
              <a:ext uri="{FF2B5EF4-FFF2-40B4-BE49-F238E27FC236}">
                <a16:creationId xmlns:a16="http://schemas.microsoft.com/office/drawing/2014/main" id="{0D35FE83-B6F6-B781-3BD9-0BAEC9A4DE85}"/>
              </a:ext>
            </a:extLst>
          </p:cNvPr>
          <p:cNvSpPr txBox="1">
            <a:spLocks/>
          </p:cNvSpPr>
          <p:nvPr/>
        </p:nvSpPr>
        <p:spPr>
          <a:xfrm>
            <a:off x="462455" y="217700"/>
            <a:ext cx="11729545" cy="531519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0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What We Know</a:t>
            </a:r>
            <a:endParaRPr lang="en-US" sz="3000" dirty="0">
              <a:solidFill>
                <a:srgbClr val="F2F2F2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E170EAB6-E248-1035-6B60-97D9236B2901}"/>
              </a:ext>
            </a:extLst>
          </p:cNvPr>
          <p:cNvCxnSpPr>
            <a:cxnSpLocks/>
          </p:cNvCxnSpPr>
          <p:nvPr/>
        </p:nvCxnSpPr>
        <p:spPr>
          <a:xfrm>
            <a:off x="462456" y="797255"/>
            <a:ext cx="10205545" cy="0"/>
          </a:xfrm>
          <a:prstGeom prst="line">
            <a:avLst/>
          </a:prstGeom>
          <a:ln w="38100">
            <a:gradFill flip="none" rotWithShape="1">
              <a:gsLst>
                <a:gs pos="0">
                  <a:schemeClr val="tx1"/>
                </a:gs>
                <a:gs pos="47000">
                  <a:schemeClr val="tx1">
                    <a:lumMod val="50000"/>
                    <a:lumOff val="50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10800000" scaled="0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Content Placeholder 2">
            <a:extLst>
              <a:ext uri="{FF2B5EF4-FFF2-40B4-BE49-F238E27FC236}">
                <a16:creationId xmlns:a16="http://schemas.microsoft.com/office/drawing/2014/main" id="{5002ED08-D4DF-4E5D-045F-ED9AB8BE50BE}"/>
              </a:ext>
            </a:extLst>
          </p:cNvPr>
          <p:cNvSpPr txBox="1">
            <a:spLocks/>
          </p:cNvSpPr>
          <p:nvPr/>
        </p:nvSpPr>
        <p:spPr>
          <a:xfrm>
            <a:off x="358520" y="982184"/>
            <a:ext cx="11628693" cy="1400660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Supercell flow fields impact the residence time of hailstones </a:t>
            </a:r>
            <a:r>
              <a:rPr lang="en-US" sz="2000" i="1" dirty="0">
                <a:solidFill>
                  <a:schemeClr val="bg1">
                    <a:lumMod val="50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(Nelson 1983, Miller et al. 1988, Tessendorf et al. 2005, Dennis and </a:t>
            </a:r>
            <a:r>
              <a:rPr lang="en-US" sz="2000" i="1" dirty="0" err="1">
                <a:solidFill>
                  <a:schemeClr val="bg1">
                    <a:lumMod val="50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Kumjian</a:t>
            </a:r>
            <a:r>
              <a:rPr lang="en-US" sz="2000" i="1" dirty="0">
                <a:solidFill>
                  <a:schemeClr val="bg1">
                    <a:lumMod val="50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2017, </a:t>
            </a:r>
            <a:r>
              <a:rPr lang="en-US" sz="2000" i="1" dirty="0" err="1">
                <a:solidFill>
                  <a:schemeClr val="bg1">
                    <a:lumMod val="50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Kumjian</a:t>
            </a:r>
            <a:r>
              <a:rPr lang="en-US" sz="2000" i="1" dirty="0">
                <a:solidFill>
                  <a:schemeClr val="bg1">
                    <a:lumMod val="50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and Lombardo 2020)</a:t>
            </a:r>
          </a:p>
          <a:p>
            <a:r>
              <a:rPr lang="en-US" sz="20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Longer residence time makes larger hailstones possible</a:t>
            </a:r>
          </a:p>
          <a:p>
            <a:r>
              <a:rPr lang="en-US" sz="20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These are sensitive to </a:t>
            </a:r>
            <a:r>
              <a:rPr lang="en-US" sz="2000" dirty="0">
                <a:solidFill>
                  <a:srgbClr val="FFC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environmental instability </a:t>
            </a:r>
            <a:r>
              <a:rPr lang="en-US" sz="20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and </a:t>
            </a:r>
            <a:r>
              <a:rPr lang="en-US" sz="2000" dirty="0">
                <a:solidFill>
                  <a:srgbClr val="00B0F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vertical wind shear </a:t>
            </a:r>
            <a:r>
              <a:rPr lang="en-US" sz="20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→ impact storm-relative winds (SRW) and storm flow field</a:t>
            </a:r>
          </a:p>
          <a:p>
            <a:endParaRPr lang="en-US" sz="2000" dirty="0">
              <a:solidFill>
                <a:schemeClr val="bg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endParaRPr lang="en-US" sz="2000" dirty="0">
              <a:solidFill>
                <a:schemeClr val="bg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endParaRPr lang="en-US" sz="2000" dirty="0">
              <a:solidFill>
                <a:schemeClr val="bg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endParaRPr lang="en-US" sz="2000" dirty="0">
              <a:solidFill>
                <a:schemeClr val="bg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endParaRPr lang="en-US" sz="2000" dirty="0">
              <a:solidFill>
                <a:schemeClr val="bg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endParaRPr lang="en-US" sz="2000" dirty="0">
              <a:solidFill>
                <a:schemeClr val="bg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endParaRPr lang="en-US" sz="2000" dirty="0">
              <a:solidFill>
                <a:schemeClr val="bg1"/>
              </a:solidFill>
            </a:endParaRPr>
          </a:p>
        </p:txBody>
      </p:sp>
      <p:sp>
        <p:nvSpPr>
          <p:cNvPr id="2" name="Cloud 1">
            <a:extLst>
              <a:ext uri="{FF2B5EF4-FFF2-40B4-BE49-F238E27FC236}">
                <a16:creationId xmlns:a16="http://schemas.microsoft.com/office/drawing/2014/main" id="{DDC2BF17-56AE-627C-84ED-DE09E15A54EC}"/>
              </a:ext>
            </a:extLst>
          </p:cNvPr>
          <p:cNvSpPr/>
          <p:nvPr/>
        </p:nvSpPr>
        <p:spPr>
          <a:xfrm>
            <a:off x="6924972" y="4258612"/>
            <a:ext cx="1654251" cy="1316482"/>
          </a:xfrm>
          <a:prstGeom prst="cloud">
            <a:avLst/>
          </a:prstGeom>
          <a:solidFill>
            <a:schemeClr val="tx1">
              <a:lumMod val="50000"/>
              <a:lumOff val="50000"/>
            </a:schemeClr>
          </a:solidFill>
          <a:ln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Freeform 2">
            <a:extLst>
              <a:ext uri="{FF2B5EF4-FFF2-40B4-BE49-F238E27FC236}">
                <a16:creationId xmlns:a16="http://schemas.microsoft.com/office/drawing/2014/main" id="{BA4568C7-71C0-EAD4-0139-62051882E1E0}"/>
              </a:ext>
            </a:extLst>
          </p:cNvPr>
          <p:cNvSpPr/>
          <p:nvPr/>
        </p:nvSpPr>
        <p:spPr>
          <a:xfrm>
            <a:off x="7676567" y="4890408"/>
            <a:ext cx="400633" cy="479450"/>
          </a:xfrm>
          <a:custGeom>
            <a:avLst/>
            <a:gdLst>
              <a:gd name="csX0" fmla="*/ 0 w 119269"/>
              <a:gd name="csY0" fmla="*/ 208722 h 208722"/>
              <a:gd name="csX1" fmla="*/ 99391 w 119269"/>
              <a:gd name="csY1" fmla="*/ 119270 h 208722"/>
              <a:gd name="csX2" fmla="*/ 119269 w 119269"/>
              <a:gd name="csY2" fmla="*/ 0 h 208722"/>
              <a:gd name="csX3" fmla="*/ 119269 w 119269"/>
              <a:gd name="csY3" fmla="*/ 0 h 208722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</a:cxnLst>
            <a:rect l="l" t="t" r="r" b="b"/>
            <a:pathLst>
              <a:path w="119269" h="208722">
                <a:moveTo>
                  <a:pt x="0" y="208722"/>
                </a:moveTo>
                <a:cubicBezTo>
                  <a:pt x="39756" y="181389"/>
                  <a:pt x="79513" y="154057"/>
                  <a:pt x="99391" y="119270"/>
                </a:cubicBezTo>
                <a:cubicBezTo>
                  <a:pt x="119269" y="84483"/>
                  <a:pt x="119269" y="0"/>
                  <a:pt x="119269" y="0"/>
                </a:cubicBezTo>
                <a:lnTo>
                  <a:pt x="119269" y="0"/>
                </a:lnTo>
              </a:path>
            </a:pathLst>
          </a:custGeom>
          <a:noFill/>
          <a:ln w="28575">
            <a:solidFill>
              <a:srgbClr val="FFC000"/>
            </a:solidFill>
            <a:tailEnd type="triangle" w="lg" len="lg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C000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9B5BCC0-C7E7-8B27-D838-811DE78A755F}"/>
              </a:ext>
            </a:extLst>
          </p:cNvPr>
          <p:cNvSpPr txBox="1"/>
          <p:nvPr/>
        </p:nvSpPr>
        <p:spPr>
          <a:xfrm>
            <a:off x="7159414" y="3724630"/>
            <a:ext cx="10647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C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less CAPE</a:t>
            </a:r>
          </a:p>
        </p:txBody>
      </p:sp>
      <p:sp>
        <p:nvSpPr>
          <p:cNvPr id="5" name="Cloud 4">
            <a:extLst>
              <a:ext uri="{FF2B5EF4-FFF2-40B4-BE49-F238E27FC236}">
                <a16:creationId xmlns:a16="http://schemas.microsoft.com/office/drawing/2014/main" id="{BF4EC68E-D11A-4476-38A7-C5924AF418AB}"/>
              </a:ext>
            </a:extLst>
          </p:cNvPr>
          <p:cNvSpPr/>
          <p:nvPr/>
        </p:nvSpPr>
        <p:spPr>
          <a:xfrm>
            <a:off x="9000674" y="3400529"/>
            <a:ext cx="3072598" cy="2628035"/>
          </a:xfrm>
          <a:prstGeom prst="cloud">
            <a:avLst/>
          </a:prstGeom>
          <a:solidFill>
            <a:schemeClr val="tx1">
              <a:lumMod val="50000"/>
              <a:lumOff val="5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Freeform 6">
            <a:extLst>
              <a:ext uri="{FF2B5EF4-FFF2-40B4-BE49-F238E27FC236}">
                <a16:creationId xmlns:a16="http://schemas.microsoft.com/office/drawing/2014/main" id="{F190D892-DAD4-A65D-7C9C-BFF783B35569}"/>
              </a:ext>
            </a:extLst>
          </p:cNvPr>
          <p:cNvSpPr/>
          <p:nvPr/>
        </p:nvSpPr>
        <p:spPr>
          <a:xfrm>
            <a:off x="10132463" y="4330250"/>
            <a:ext cx="1216855" cy="1244844"/>
          </a:xfrm>
          <a:custGeom>
            <a:avLst/>
            <a:gdLst>
              <a:gd name="csX0" fmla="*/ 0 w 119269"/>
              <a:gd name="csY0" fmla="*/ 208722 h 208722"/>
              <a:gd name="csX1" fmla="*/ 99391 w 119269"/>
              <a:gd name="csY1" fmla="*/ 119270 h 208722"/>
              <a:gd name="csX2" fmla="*/ 119269 w 119269"/>
              <a:gd name="csY2" fmla="*/ 0 h 208722"/>
              <a:gd name="csX3" fmla="*/ 119269 w 119269"/>
              <a:gd name="csY3" fmla="*/ 0 h 208722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</a:cxnLst>
            <a:rect l="l" t="t" r="r" b="b"/>
            <a:pathLst>
              <a:path w="119269" h="208722">
                <a:moveTo>
                  <a:pt x="0" y="208722"/>
                </a:moveTo>
                <a:cubicBezTo>
                  <a:pt x="39756" y="181389"/>
                  <a:pt x="79513" y="154057"/>
                  <a:pt x="99391" y="119270"/>
                </a:cubicBezTo>
                <a:cubicBezTo>
                  <a:pt x="119269" y="84483"/>
                  <a:pt x="119269" y="0"/>
                  <a:pt x="119269" y="0"/>
                </a:cubicBezTo>
                <a:lnTo>
                  <a:pt x="119269" y="0"/>
                </a:lnTo>
              </a:path>
            </a:pathLst>
          </a:custGeom>
          <a:noFill/>
          <a:ln w="57150">
            <a:solidFill>
              <a:srgbClr val="FFC000"/>
            </a:solidFill>
            <a:tailEnd type="triangle" w="lg" len="lg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2F5B7DD-4B86-3410-D889-40FBF372C462}"/>
              </a:ext>
            </a:extLst>
          </p:cNvPr>
          <p:cNvSpPr txBox="1"/>
          <p:nvPr/>
        </p:nvSpPr>
        <p:spPr>
          <a:xfrm>
            <a:off x="9930172" y="2943233"/>
            <a:ext cx="12136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C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more CAPE</a:t>
            </a: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95CD55A6-7A47-0519-225E-FD8A56DE522B}"/>
              </a:ext>
            </a:extLst>
          </p:cNvPr>
          <p:cNvCxnSpPr>
            <a:cxnSpLocks/>
          </p:cNvCxnSpPr>
          <p:nvPr/>
        </p:nvCxnSpPr>
        <p:spPr>
          <a:xfrm flipV="1">
            <a:off x="6740166" y="2698377"/>
            <a:ext cx="0" cy="546847"/>
          </a:xfrm>
          <a:prstGeom prst="straightConnector1">
            <a:avLst/>
          </a:prstGeom>
          <a:ln>
            <a:solidFill>
              <a:schemeClr val="bg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64F80C3D-49D1-6DF2-9837-5DA7B4939A8D}"/>
              </a:ext>
            </a:extLst>
          </p:cNvPr>
          <p:cNvCxnSpPr>
            <a:cxnSpLocks/>
          </p:cNvCxnSpPr>
          <p:nvPr/>
        </p:nvCxnSpPr>
        <p:spPr>
          <a:xfrm flipV="1">
            <a:off x="6734863" y="3240927"/>
            <a:ext cx="500887" cy="4297"/>
          </a:xfrm>
          <a:prstGeom prst="straightConnector1">
            <a:avLst/>
          </a:prstGeom>
          <a:ln>
            <a:solidFill>
              <a:schemeClr val="bg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86ADCF7C-B9D9-69C0-5E95-0F9E7E54AD4C}"/>
              </a:ext>
            </a:extLst>
          </p:cNvPr>
          <p:cNvSpPr txBox="1"/>
          <p:nvPr/>
        </p:nvSpPr>
        <p:spPr>
          <a:xfrm>
            <a:off x="7188914" y="3031197"/>
            <a:ext cx="2808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x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C9EA2AC1-F8EC-E8BF-568B-6002808FFAA3}"/>
              </a:ext>
            </a:extLst>
          </p:cNvPr>
          <p:cNvSpPr txBox="1"/>
          <p:nvPr/>
        </p:nvSpPr>
        <p:spPr>
          <a:xfrm>
            <a:off x="6594440" y="2369963"/>
            <a:ext cx="2856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y</a:t>
            </a:r>
          </a:p>
        </p:txBody>
      </p:sp>
      <p:sp>
        <p:nvSpPr>
          <p:cNvPr id="21" name="Freeform 20">
            <a:extLst>
              <a:ext uri="{FF2B5EF4-FFF2-40B4-BE49-F238E27FC236}">
                <a16:creationId xmlns:a16="http://schemas.microsoft.com/office/drawing/2014/main" id="{77F48C6E-B829-AC1A-E04D-506324073509}"/>
              </a:ext>
            </a:extLst>
          </p:cNvPr>
          <p:cNvSpPr/>
          <p:nvPr/>
        </p:nvSpPr>
        <p:spPr>
          <a:xfrm rot="17776550">
            <a:off x="7893880" y="4493756"/>
            <a:ext cx="185292" cy="353710"/>
          </a:xfrm>
          <a:custGeom>
            <a:avLst/>
            <a:gdLst>
              <a:gd name="csX0" fmla="*/ 0 w 119269"/>
              <a:gd name="csY0" fmla="*/ 208722 h 208722"/>
              <a:gd name="csX1" fmla="*/ 99391 w 119269"/>
              <a:gd name="csY1" fmla="*/ 119270 h 208722"/>
              <a:gd name="csX2" fmla="*/ 119269 w 119269"/>
              <a:gd name="csY2" fmla="*/ 0 h 208722"/>
              <a:gd name="csX3" fmla="*/ 119269 w 119269"/>
              <a:gd name="csY3" fmla="*/ 0 h 208722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</a:cxnLst>
            <a:rect l="l" t="t" r="r" b="b"/>
            <a:pathLst>
              <a:path w="119269" h="208722">
                <a:moveTo>
                  <a:pt x="0" y="208722"/>
                </a:moveTo>
                <a:cubicBezTo>
                  <a:pt x="39756" y="181389"/>
                  <a:pt x="79513" y="154057"/>
                  <a:pt x="99391" y="119270"/>
                </a:cubicBezTo>
                <a:cubicBezTo>
                  <a:pt x="119269" y="84483"/>
                  <a:pt x="119269" y="0"/>
                  <a:pt x="119269" y="0"/>
                </a:cubicBezTo>
                <a:lnTo>
                  <a:pt x="119269" y="0"/>
                </a:lnTo>
              </a:path>
            </a:pathLst>
          </a:custGeom>
          <a:noFill/>
          <a:ln w="28575">
            <a:solidFill>
              <a:srgbClr val="FFC000"/>
            </a:solidFill>
            <a:tailEnd type="triangle" w="lg" len="lg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C000"/>
              </a:solidFill>
            </a:endParaRPr>
          </a:p>
        </p:txBody>
      </p:sp>
      <p:sp>
        <p:nvSpPr>
          <p:cNvPr id="22" name="Freeform 21">
            <a:extLst>
              <a:ext uri="{FF2B5EF4-FFF2-40B4-BE49-F238E27FC236}">
                <a16:creationId xmlns:a16="http://schemas.microsoft.com/office/drawing/2014/main" id="{AF33A0A5-EFD3-A0BD-771A-99F5775BB1EB}"/>
              </a:ext>
            </a:extLst>
          </p:cNvPr>
          <p:cNvSpPr/>
          <p:nvPr/>
        </p:nvSpPr>
        <p:spPr>
          <a:xfrm>
            <a:off x="11349319" y="2824059"/>
            <a:ext cx="64816" cy="1400660"/>
          </a:xfrm>
          <a:custGeom>
            <a:avLst/>
            <a:gdLst>
              <a:gd name="csX0" fmla="*/ 0 w 119269"/>
              <a:gd name="csY0" fmla="*/ 208722 h 208722"/>
              <a:gd name="csX1" fmla="*/ 99391 w 119269"/>
              <a:gd name="csY1" fmla="*/ 119270 h 208722"/>
              <a:gd name="csX2" fmla="*/ 119269 w 119269"/>
              <a:gd name="csY2" fmla="*/ 0 h 208722"/>
              <a:gd name="csX3" fmla="*/ 119269 w 119269"/>
              <a:gd name="csY3" fmla="*/ 0 h 208722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</a:cxnLst>
            <a:rect l="l" t="t" r="r" b="b"/>
            <a:pathLst>
              <a:path w="119269" h="208722">
                <a:moveTo>
                  <a:pt x="0" y="208722"/>
                </a:moveTo>
                <a:cubicBezTo>
                  <a:pt x="39756" y="181389"/>
                  <a:pt x="79513" y="154057"/>
                  <a:pt x="99391" y="119270"/>
                </a:cubicBezTo>
                <a:cubicBezTo>
                  <a:pt x="119269" y="84483"/>
                  <a:pt x="119269" y="0"/>
                  <a:pt x="119269" y="0"/>
                </a:cubicBezTo>
                <a:lnTo>
                  <a:pt x="119269" y="0"/>
                </a:lnTo>
              </a:path>
            </a:pathLst>
          </a:custGeom>
          <a:noFill/>
          <a:ln w="57150">
            <a:solidFill>
              <a:srgbClr val="FF0000"/>
            </a:solidFill>
            <a:tailEnd type="triangle" w="lg" len="lg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D1A479B5-F017-2536-A991-457AEB5AFAB7}"/>
              </a:ext>
            </a:extLst>
          </p:cNvPr>
          <p:cNvSpPr txBox="1"/>
          <p:nvPr/>
        </p:nvSpPr>
        <p:spPr>
          <a:xfrm>
            <a:off x="358520" y="2474259"/>
            <a:ext cx="5723520" cy="4247317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 w="38100">
            <a:solidFill>
              <a:srgbClr val="FFC000"/>
            </a:solidFill>
          </a:ln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FFC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I</a:t>
            </a:r>
            <a:r>
              <a:rPr lang="en-US" sz="1800" dirty="0">
                <a:solidFill>
                  <a:srgbClr val="FFC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n environments with larger CAPE:</a:t>
            </a:r>
          </a:p>
          <a:p>
            <a:endParaRPr lang="en-US" dirty="0">
              <a:solidFill>
                <a:srgbClr val="FFC000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s</a:t>
            </a:r>
            <a:r>
              <a:rPr lang="en-US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upercell motion is </a:t>
            </a:r>
            <a:r>
              <a:rPr lang="en-US" dirty="0">
                <a:solidFill>
                  <a:srgbClr val="00B05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more “off hodograph” </a:t>
            </a:r>
            <a:r>
              <a:rPr lang="en-US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→ greater </a:t>
            </a:r>
            <a:r>
              <a:rPr lang="en-US" sz="18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low-level SRW </a:t>
            </a:r>
            <a:r>
              <a:rPr lang="en-US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→ </a:t>
            </a:r>
            <a:r>
              <a:rPr lang="en-US" sz="1800" dirty="0">
                <a:solidFill>
                  <a:srgbClr val="00B05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wider updrafts </a:t>
            </a:r>
            <a:r>
              <a:rPr lang="en-US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→</a:t>
            </a:r>
            <a:r>
              <a:rPr lang="en-US" sz="18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potentially longer residence times </a:t>
            </a:r>
            <a:r>
              <a:rPr lang="en-US" sz="1800" i="1" dirty="0">
                <a:solidFill>
                  <a:schemeClr val="bg1">
                    <a:lumMod val="50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(Lin and Kumjian 2022)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800" i="1" dirty="0">
              <a:solidFill>
                <a:schemeClr val="bg1">
                  <a:lumMod val="50000"/>
                </a:schemeClr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h</a:t>
            </a:r>
            <a:r>
              <a:rPr lang="en-US" sz="18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ailstones may be prematurely </a:t>
            </a:r>
            <a:r>
              <a:rPr lang="en-US" sz="1800" dirty="0">
                <a:solidFill>
                  <a:srgbClr val="FF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ejected out of the optimal growth zone</a:t>
            </a:r>
            <a:r>
              <a:rPr lang="en-US" sz="1800" dirty="0">
                <a:solidFill>
                  <a:srgbClr val="FFC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n-US" sz="18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due to greater updraft speeds and </a:t>
            </a:r>
            <a:r>
              <a:rPr lang="en-US" sz="1800" dirty="0">
                <a:solidFill>
                  <a:srgbClr val="FF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larger </a:t>
            </a:r>
            <a:r>
              <a:rPr lang="en-US" dirty="0">
                <a:solidFill>
                  <a:srgbClr val="FF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storm-relative v</a:t>
            </a:r>
            <a:r>
              <a:rPr lang="en-US" dirty="0">
                <a:solidFill>
                  <a:srgbClr val="FFC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n-US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(northward speed) </a:t>
            </a:r>
            <a:r>
              <a:rPr lang="en-US" sz="18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around the mesocyclone</a:t>
            </a:r>
            <a:r>
              <a:rPr lang="en-US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n-US" sz="1600" i="1" dirty="0">
                <a:solidFill>
                  <a:schemeClr val="bg1">
                    <a:lumMod val="7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(parcels ascending through hail growth zone experience less time decelerating in horizontal PPGF due to the negative </a:t>
            </a:r>
            <a:r>
              <a:rPr lang="en-US" sz="1600" i="1" dirty="0" err="1">
                <a:solidFill>
                  <a:schemeClr val="bg1">
                    <a:lumMod val="7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p</a:t>
            </a:r>
            <a:r>
              <a:rPr lang="en-US" sz="1600" i="1" baseline="-25000" dirty="0" err="1">
                <a:solidFill>
                  <a:schemeClr val="bg1">
                    <a:lumMod val="7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nl</a:t>
            </a:r>
            <a:r>
              <a:rPr lang="en-US" sz="1600" i="1" baseline="-25000" dirty="0">
                <a:solidFill>
                  <a:schemeClr val="bg1">
                    <a:lumMod val="7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-d</a:t>
            </a:r>
            <a:r>
              <a:rPr lang="en-US" sz="1600" i="1" dirty="0">
                <a:solidFill>
                  <a:schemeClr val="bg1">
                    <a:lumMod val="7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’ on the southern part of the updraft)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800" dirty="0">
              <a:solidFill>
                <a:schemeClr val="bg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r>
              <a:rPr lang="en-US" sz="1800" dirty="0">
                <a:solidFill>
                  <a:srgbClr val="FFC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Larger CAPE ≠ larger </a:t>
            </a:r>
            <a:r>
              <a:rPr lang="en-US" dirty="0">
                <a:solidFill>
                  <a:srgbClr val="FFC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hail</a:t>
            </a:r>
            <a:r>
              <a:rPr lang="en-US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; there is an optimal intermediate range of CAPE </a:t>
            </a:r>
            <a:r>
              <a:rPr lang="en-US" sz="1800" i="1" dirty="0">
                <a:solidFill>
                  <a:schemeClr val="bg1">
                    <a:lumMod val="50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(Lin and </a:t>
            </a:r>
            <a:r>
              <a:rPr lang="en-US" sz="1800" i="1" dirty="0" err="1">
                <a:solidFill>
                  <a:schemeClr val="bg1">
                    <a:lumMod val="50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Kumjian</a:t>
            </a:r>
            <a:r>
              <a:rPr lang="en-US" sz="1800" i="1" dirty="0">
                <a:solidFill>
                  <a:schemeClr val="bg1">
                    <a:lumMod val="50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2022)</a:t>
            </a:r>
            <a:r>
              <a:rPr lang="en-US" i="1" dirty="0">
                <a:solidFill>
                  <a:schemeClr val="bg1">
                    <a:lumMod val="50000"/>
                  </a:schemeClr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8245481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E456BC5-A38E-9F50-77EA-8FABE73A6D9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6CA224-9E46-9940-9B69-99C84ECDAF01}"/>
              </a:ext>
            </a:extLst>
          </p:cNvPr>
          <p:cNvSpPr txBox="1">
            <a:spLocks/>
          </p:cNvSpPr>
          <p:nvPr/>
        </p:nvSpPr>
        <p:spPr>
          <a:xfrm>
            <a:off x="462455" y="217700"/>
            <a:ext cx="11729545" cy="531519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0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Summary</a:t>
            </a:r>
            <a:endParaRPr lang="en-US" sz="3000" dirty="0">
              <a:solidFill>
                <a:srgbClr val="F2F2F2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304D13A5-CC7D-3185-EAC0-F5BB7E42DBF6}"/>
              </a:ext>
            </a:extLst>
          </p:cNvPr>
          <p:cNvCxnSpPr>
            <a:cxnSpLocks/>
          </p:cNvCxnSpPr>
          <p:nvPr/>
        </p:nvCxnSpPr>
        <p:spPr>
          <a:xfrm>
            <a:off x="462456" y="797255"/>
            <a:ext cx="10205545" cy="0"/>
          </a:xfrm>
          <a:prstGeom prst="line">
            <a:avLst/>
          </a:prstGeom>
          <a:ln w="38100">
            <a:gradFill flip="none" rotWithShape="1">
              <a:gsLst>
                <a:gs pos="0">
                  <a:schemeClr val="tx1"/>
                </a:gs>
                <a:gs pos="47000">
                  <a:schemeClr val="tx1">
                    <a:lumMod val="50000"/>
                    <a:lumOff val="50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10800000" scaled="0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icture 3">
            <a:extLst>
              <a:ext uri="{FF2B5EF4-FFF2-40B4-BE49-F238E27FC236}">
                <a16:creationId xmlns:a16="http://schemas.microsoft.com/office/drawing/2014/main" id="{43C5892A-65AD-A00E-38C4-A694129EEBF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62312" y="970131"/>
            <a:ext cx="2664050" cy="2583695"/>
          </a:xfrm>
          <a:prstGeom prst="rect">
            <a:avLst/>
          </a:prstGeom>
          <a:ln w="57150">
            <a:solidFill>
              <a:schemeClr val="bg1">
                <a:lumMod val="75000"/>
              </a:schemeClr>
            </a:solidFill>
          </a:ln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63413F1A-56F7-45E4-2CC9-46A27E895EA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85369" y="970131"/>
            <a:ext cx="2664057" cy="2583702"/>
          </a:xfrm>
          <a:prstGeom prst="rect">
            <a:avLst/>
          </a:prstGeom>
          <a:ln w="57150">
            <a:solidFill>
              <a:schemeClr val="bg1">
                <a:lumMod val="75000"/>
              </a:schemeClr>
            </a:solidFill>
          </a:ln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82CA5FD0-BDDB-D58A-5C5F-FC47F69BD73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81193" y="3912389"/>
            <a:ext cx="2668233" cy="2587752"/>
          </a:xfrm>
          <a:prstGeom prst="rect">
            <a:avLst/>
          </a:prstGeom>
          <a:ln w="57150">
            <a:solidFill>
              <a:schemeClr val="bg1">
                <a:lumMod val="65000"/>
              </a:schemeClr>
            </a:solidFill>
          </a:ln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3044504F-D9A9-B8A6-2542-6E6C3077A32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162312" y="3912389"/>
            <a:ext cx="2668233" cy="2587752"/>
          </a:xfrm>
          <a:prstGeom prst="rect">
            <a:avLst/>
          </a:prstGeom>
          <a:ln w="57150">
            <a:solidFill>
              <a:schemeClr val="bg1">
                <a:lumMod val="65000"/>
              </a:schemeClr>
            </a:solidFill>
          </a:ln>
        </p:spPr>
      </p:pic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A02FE52E-108A-887B-4E29-E2A62D9A35F1}"/>
              </a:ext>
            </a:extLst>
          </p:cNvPr>
          <p:cNvSpPr txBox="1">
            <a:spLocks/>
          </p:cNvSpPr>
          <p:nvPr/>
        </p:nvSpPr>
        <p:spPr>
          <a:xfrm>
            <a:off x="356907" y="940600"/>
            <a:ext cx="5824286" cy="2659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None/>
            </a:pPr>
            <a:r>
              <a:rPr lang="en-US" sz="1800" u="sng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SLINKY EXPERIMENTS: CHANGING THE U-SHEAR</a:t>
            </a:r>
          </a:p>
          <a:p>
            <a:pPr marL="0" indent="0">
              <a:spcBef>
                <a:spcPts val="0"/>
              </a:spcBef>
              <a:buNone/>
            </a:pPr>
            <a:endParaRPr lang="en-US" sz="1800" dirty="0">
              <a:solidFill>
                <a:schemeClr val="bg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sz="18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Larger 2-4 km u-shear supports larger low-level SRW (faster southward storm motion) and wider updrafts</a:t>
            </a:r>
          </a:p>
          <a:p>
            <a:pPr marL="0" indent="0">
              <a:spcBef>
                <a:spcPts val="0"/>
              </a:spcBef>
              <a:buNone/>
            </a:pPr>
            <a:endParaRPr lang="en-US" sz="1800" dirty="0">
              <a:solidFill>
                <a:schemeClr val="bg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sz="18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Increase in the in-updraft v due to larger </a:t>
            </a:r>
            <a:r>
              <a:rPr lang="en-US" sz="1800" i="1" dirty="0" err="1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p</a:t>
            </a:r>
            <a:r>
              <a:rPr lang="en-US" sz="1800" i="1" baseline="-25000" dirty="0" err="1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nl</a:t>
            </a:r>
            <a:r>
              <a:rPr lang="en-US" sz="1800" i="1" baseline="-250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-d</a:t>
            </a:r>
            <a:r>
              <a:rPr lang="en-US" sz="1800" i="1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’</a:t>
            </a:r>
            <a:r>
              <a:rPr lang="en-US" sz="18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not detrimental</a:t>
            </a:r>
          </a:p>
          <a:p>
            <a:pPr marL="0" indent="0">
              <a:spcBef>
                <a:spcPts val="0"/>
              </a:spcBef>
              <a:buNone/>
            </a:pPr>
            <a:endParaRPr lang="en-US" sz="1800" dirty="0">
              <a:solidFill>
                <a:schemeClr val="bg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sz="18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Smaller 2-4 km u-shear supports smaller low-level SRW (slower southward storm motion) and narrower updrafts</a:t>
            </a:r>
          </a:p>
          <a:p>
            <a:pPr marL="0" indent="0">
              <a:spcBef>
                <a:spcPts val="0"/>
              </a:spcBef>
              <a:buNone/>
            </a:pPr>
            <a:endParaRPr lang="en-US" sz="1800" dirty="0">
              <a:solidFill>
                <a:schemeClr val="bg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L="0" indent="0">
              <a:buNone/>
            </a:pPr>
            <a:endParaRPr lang="en-US" sz="2000" dirty="0">
              <a:solidFill>
                <a:schemeClr val="bg1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704ADE7-A6BD-5765-C2E5-38F5388059D8}"/>
              </a:ext>
            </a:extLst>
          </p:cNvPr>
          <p:cNvSpPr txBox="1"/>
          <p:nvPr/>
        </p:nvSpPr>
        <p:spPr>
          <a:xfrm>
            <a:off x="347385" y="3718679"/>
            <a:ext cx="5645177" cy="31393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en-US" sz="1800" u="sng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SINE EXPERIMENTS: CHANGING THE V-SHEAR</a:t>
            </a:r>
          </a:p>
          <a:p>
            <a:pPr marL="0" indent="0">
              <a:spcBef>
                <a:spcPts val="0"/>
              </a:spcBef>
              <a:buNone/>
            </a:pPr>
            <a:endParaRPr lang="en-US" sz="1800" dirty="0">
              <a:solidFill>
                <a:schemeClr val="bg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sz="18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Larger 2-4 km v-wind supports larger in-updraft v-wind</a:t>
            </a:r>
          </a:p>
          <a:p>
            <a:pPr marL="0" indent="0">
              <a:spcBef>
                <a:spcPts val="0"/>
              </a:spcBef>
              <a:buNone/>
            </a:pPr>
            <a:endParaRPr lang="en-US" dirty="0">
              <a:solidFill>
                <a:schemeClr val="bg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r>
              <a:rPr lang="en-US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For storms moving more slowly southward, reduction in in-updraft v-wind cannot compensate for narrower updraft</a:t>
            </a:r>
          </a:p>
          <a:p>
            <a:pPr marL="0" indent="0">
              <a:spcBef>
                <a:spcPts val="0"/>
              </a:spcBef>
              <a:buNone/>
            </a:pPr>
            <a:endParaRPr lang="en-US" sz="1800" dirty="0">
              <a:solidFill>
                <a:schemeClr val="bg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r>
              <a:rPr lang="en-US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Smaller 2-4 km v-wind supports smaller in-updraft v-wind</a:t>
            </a:r>
          </a:p>
          <a:p>
            <a:endParaRPr lang="en-US" dirty="0">
              <a:solidFill>
                <a:schemeClr val="bg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r>
              <a:rPr lang="en-US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Reduced in-updraft v-wind not enough when updraft is less steady (low CAPE = wonky shape)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FFE8C0EB-33D8-3CD6-4F5F-E4331732F919}"/>
              </a:ext>
            </a:extLst>
          </p:cNvPr>
          <p:cNvSpPr txBox="1"/>
          <p:nvPr/>
        </p:nvSpPr>
        <p:spPr>
          <a:xfrm>
            <a:off x="6542675" y="1019417"/>
            <a:ext cx="166212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SLINKY 2-4 KM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EB9E3C7-DA6B-91AF-6548-F8A4EDD56FFA}"/>
              </a:ext>
            </a:extLst>
          </p:cNvPr>
          <p:cNvSpPr txBox="1"/>
          <p:nvPr/>
        </p:nvSpPr>
        <p:spPr>
          <a:xfrm>
            <a:off x="9528880" y="1018168"/>
            <a:ext cx="166212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SLINKY 4-6 KM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7F727734-0197-5D7B-F271-EDAEE70B85A8}"/>
              </a:ext>
            </a:extLst>
          </p:cNvPr>
          <p:cNvSpPr txBox="1"/>
          <p:nvPr/>
        </p:nvSpPr>
        <p:spPr>
          <a:xfrm>
            <a:off x="6558455" y="3960426"/>
            <a:ext cx="66236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SINE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A53604D0-E953-205A-A61F-3FAC331D5C1D}"/>
              </a:ext>
            </a:extLst>
          </p:cNvPr>
          <p:cNvSpPr txBox="1"/>
          <p:nvPr/>
        </p:nvSpPr>
        <p:spPr>
          <a:xfrm>
            <a:off x="9477776" y="3960426"/>
            <a:ext cx="169629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SINE REVERSE</a:t>
            </a:r>
          </a:p>
        </p:txBody>
      </p:sp>
      <p:pic>
        <p:nvPicPr>
          <p:cNvPr id="17" name="Graphic 16" descr="Checkmark with solid fill">
            <a:extLst>
              <a:ext uri="{FF2B5EF4-FFF2-40B4-BE49-F238E27FC236}">
                <a16:creationId xmlns:a16="http://schemas.microsoft.com/office/drawing/2014/main" id="{52946438-77E1-92DE-F482-8B0346E439B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6667798" y="2379120"/>
            <a:ext cx="914400" cy="914400"/>
          </a:xfrm>
          <a:prstGeom prst="rect">
            <a:avLst/>
          </a:prstGeom>
        </p:spPr>
      </p:pic>
      <p:pic>
        <p:nvPicPr>
          <p:cNvPr id="19" name="Graphic 18" descr="Add with solid fill">
            <a:extLst>
              <a:ext uri="{FF2B5EF4-FFF2-40B4-BE49-F238E27FC236}">
                <a16:creationId xmlns:a16="http://schemas.microsoft.com/office/drawing/2014/main" id="{FD9BC800-A940-302B-FD6D-399AB7901347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 rot="2659515">
            <a:off x="9667110" y="2379119"/>
            <a:ext cx="914400" cy="914400"/>
          </a:xfrm>
          <a:prstGeom prst="rect">
            <a:avLst/>
          </a:prstGeom>
        </p:spPr>
      </p:pic>
      <p:pic>
        <p:nvPicPr>
          <p:cNvPr id="20" name="Graphic 19" descr="Add with solid fill">
            <a:extLst>
              <a:ext uri="{FF2B5EF4-FFF2-40B4-BE49-F238E27FC236}">
                <a16:creationId xmlns:a16="http://schemas.microsoft.com/office/drawing/2014/main" id="{20E199BA-00B8-081A-901A-372BED4CFDDD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 rot="2659515">
            <a:off x="6667798" y="5209514"/>
            <a:ext cx="914400" cy="914400"/>
          </a:xfrm>
          <a:prstGeom prst="rect">
            <a:avLst/>
          </a:prstGeom>
        </p:spPr>
      </p:pic>
      <p:pic>
        <p:nvPicPr>
          <p:cNvPr id="21" name="Graphic 20" descr="Checkmark with solid fill">
            <a:extLst>
              <a:ext uri="{FF2B5EF4-FFF2-40B4-BE49-F238E27FC236}">
                <a16:creationId xmlns:a16="http://schemas.microsoft.com/office/drawing/2014/main" id="{090E38CB-925F-60F0-EB58-81925C7609B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9613688" y="5741382"/>
            <a:ext cx="572959" cy="572959"/>
          </a:xfrm>
          <a:prstGeom prst="rect">
            <a:avLst/>
          </a:prstGeom>
        </p:spPr>
      </p:pic>
      <p:pic>
        <p:nvPicPr>
          <p:cNvPr id="22" name="Graphic 21" descr="Add with solid fill">
            <a:extLst>
              <a:ext uri="{FF2B5EF4-FFF2-40B4-BE49-F238E27FC236}">
                <a16:creationId xmlns:a16="http://schemas.microsoft.com/office/drawing/2014/main" id="{FD85253F-6859-E62A-356B-952A7F57C561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 rot="2659515">
            <a:off x="9547341" y="5153349"/>
            <a:ext cx="643154" cy="643154"/>
          </a:xfrm>
          <a:prstGeom prst="rect">
            <a:avLst/>
          </a:prstGeom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86346968-5BA9-BC6B-4CF6-2B89E6F2C9DC}"/>
              </a:ext>
            </a:extLst>
          </p:cNvPr>
          <p:cNvSpPr txBox="1"/>
          <p:nvPr/>
        </p:nvSpPr>
        <p:spPr>
          <a:xfrm>
            <a:off x="10097422" y="5292372"/>
            <a:ext cx="134684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lower CAPE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A20E4169-D187-F44B-A1CF-E80F3F21A432}"/>
              </a:ext>
            </a:extLst>
          </p:cNvPr>
          <p:cNvSpPr txBox="1"/>
          <p:nvPr/>
        </p:nvSpPr>
        <p:spPr>
          <a:xfrm>
            <a:off x="10124310" y="5808206"/>
            <a:ext cx="143661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higher CAPE</a:t>
            </a:r>
          </a:p>
        </p:txBody>
      </p:sp>
    </p:spTree>
    <p:extLst>
      <p:ext uri="{BB962C8B-B14F-4D97-AF65-F5344CB8AC3E}">
        <p14:creationId xmlns:p14="http://schemas.microsoft.com/office/powerpoint/2010/main" val="39485172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  <p:bldP spid="23" grpId="0"/>
      <p:bldP spid="2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E9D0241-F000-2169-96C0-55FC9DFEF8D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>
            <a:extLst>
              <a:ext uri="{FF2B5EF4-FFF2-40B4-BE49-F238E27FC236}">
                <a16:creationId xmlns:a16="http://schemas.microsoft.com/office/drawing/2014/main" id="{9EB1F9BC-B0C8-60B5-A42C-07E9BBA93161}"/>
              </a:ext>
            </a:extLst>
          </p:cNvPr>
          <p:cNvSpPr txBox="1">
            <a:spLocks/>
          </p:cNvSpPr>
          <p:nvPr/>
        </p:nvSpPr>
        <p:spPr>
          <a:xfrm>
            <a:off x="462455" y="217700"/>
            <a:ext cx="11729545" cy="531519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0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What We Know</a:t>
            </a:r>
            <a:endParaRPr lang="en-US" sz="3000" dirty="0">
              <a:solidFill>
                <a:srgbClr val="F2F2F2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2E911740-C67C-CE9C-B932-D4F6EB9F6B5D}"/>
              </a:ext>
            </a:extLst>
          </p:cNvPr>
          <p:cNvCxnSpPr>
            <a:cxnSpLocks/>
          </p:cNvCxnSpPr>
          <p:nvPr/>
        </p:nvCxnSpPr>
        <p:spPr>
          <a:xfrm>
            <a:off x="462456" y="797255"/>
            <a:ext cx="10205545" cy="0"/>
          </a:xfrm>
          <a:prstGeom prst="line">
            <a:avLst/>
          </a:prstGeom>
          <a:ln w="38100">
            <a:gradFill flip="none" rotWithShape="1">
              <a:gsLst>
                <a:gs pos="0">
                  <a:schemeClr val="tx1"/>
                </a:gs>
                <a:gs pos="47000">
                  <a:schemeClr val="tx1">
                    <a:lumMod val="50000"/>
                    <a:lumOff val="50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10800000" scaled="0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Content Placeholder 2">
            <a:extLst>
              <a:ext uri="{FF2B5EF4-FFF2-40B4-BE49-F238E27FC236}">
                <a16:creationId xmlns:a16="http://schemas.microsoft.com/office/drawing/2014/main" id="{8740C4E6-1D00-C1A6-B963-261274B1AA41}"/>
              </a:ext>
            </a:extLst>
          </p:cNvPr>
          <p:cNvSpPr txBox="1">
            <a:spLocks/>
          </p:cNvSpPr>
          <p:nvPr/>
        </p:nvSpPr>
        <p:spPr>
          <a:xfrm>
            <a:off x="358520" y="982184"/>
            <a:ext cx="11628693" cy="1400660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Supercell flow fields impact the residence time of hailstones </a:t>
            </a:r>
            <a:r>
              <a:rPr lang="en-US" sz="2000" i="1" dirty="0">
                <a:solidFill>
                  <a:schemeClr val="bg1">
                    <a:lumMod val="50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(Nelson 1983, Miller et al. 1988, Tessendorf et al. 2005, Dennis and </a:t>
            </a:r>
            <a:r>
              <a:rPr lang="en-US" sz="2000" i="1" dirty="0" err="1">
                <a:solidFill>
                  <a:schemeClr val="bg1">
                    <a:lumMod val="50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Kumjian</a:t>
            </a:r>
            <a:r>
              <a:rPr lang="en-US" sz="2000" i="1" dirty="0">
                <a:solidFill>
                  <a:schemeClr val="bg1">
                    <a:lumMod val="50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2017, </a:t>
            </a:r>
            <a:r>
              <a:rPr lang="en-US" sz="2000" i="1" dirty="0" err="1">
                <a:solidFill>
                  <a:schemeClr val="bg1">
                    <a:lumMod val="50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Kumjian</a:t>
            </a:r>
            <a:r>
              <a:rPr lang="en-US" sz="2000" i="1" dirty="0">
                <a:solidFill>
                  <a:schemeClr val="bg1">
                    <a:lumMod val="50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and Lombardo 2020)</a:t>
            </a:r>
          </a:p>
          <a:p>
            <a:r>
              <a:rPr lang="en-US" sz="20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Longer residence time makes larger hailstones possible</a:t>
            </a:r>
          </a:p>
          <a:p>
            <a:r>
              <a:rPr lang="en-US" sz="20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These are sensitive to </a:t>
            </a:r>
            <a:r>
              <a:rPr lang="en-US" sz="2000" dirty="0">
                <a:solidFill>
                  <a:srgbClr val="FFC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environmental instability </a:t>
            </a:r>
            <a:r>
              <a:rPr lang="en-US" sz="20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and </a:t>
            </a:r>
            <a:r>
              <a:rPr lang="en-US" sz="2000" dirty="0">
                <a:solidFill>
                  <a:srgbClr val="00B0F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vertical wind shear </a:t>
            </a:r>
            <a:r>
              <a:rPr lang="en-US" sz="20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→ impact storm-relative winds (SRW) and storm flow field</a:t>
            </a:r>
          </a:p>
          <a:p>
            <a:endParaRPr lang="en-US" sz="2000" dirty="0">
              <a:solidFill>
                <a:schemeClr val="bg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endParaRPr lang="en-US" sz="2000" dirty="0">
              <a:solidFill>
                <a:schemeClr val="bg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endParaRPr lang="en-US" sz="2000" dirty="0">
              <a:solidFill>
                <a:schemeClr val="bg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endParaRPr lang="en-US" sz="2000" dirty="0">
              <a:solidFill>
                <a:schemeClr val="bg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endParaRPr lang="en-US" sz="2000" dirty="0">
              <a:solidFill>
                <a:schemeClr val="bg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endParaRPr lang="en-US" sz="2000" dirty="0">
              <a:solidFill>
                <a:schemeClr val="bg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endParaRPr lang="en-US" sz="2000" dirty="0">
              <a:solidFill>
                <a:schemeClr val="bg1"/>
              </a:solidFill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81DEBAAA-437A-4B66-AAF9-96CF147A114A}"/>
              </a:ext>
            </a:extLst>
          </p:cNvPr>
          <p:cNvSpPr txBox="1"/>
          <p:nvPr/>
        </p:nvSpPr>
        <p:spPr>
          <a:xfrm>
            <a:off x="561540" y="3873145"/>
            <a:ext cx="13445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B0F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smaller SRW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21C12638-B246-AB0B-C330-9758D44457FD}"/>
              </a:ext>
            </a:extLst>
          </p:cNvPr>
          <p:cNvSpPr txBox="1"/>
          <p:nvPr/>
        </p:nvSpPr>
        <p:spPr>
          <a:xfrm>
            <a:off x="2856972" y="2891430"/>
            <a:ext cx="23850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B0F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larger SRW from u-wind</a:t>
            </a:r>
          </a:p>
        </p:txBody>
      </p:sp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050AA360-8C8A-1201-D82C-34C3FBC94B6E}"/>
              </a:ext>
            </a:extLst>
          </p:cNvPr>
          <p:cNvCxnSpPr>
            <a:cxnSpLocks/>
          </p:cNvCxnSpPr>
          <p:nvPr/>
        </p:nvCxnSpPr>
        <p:spPr>
          <a:xfrm flipV="1">
            <a:off x="504246" y="2802673"/>
            <a:ext cx="0" cy="546847"/>
          </a:xfrm>
          <a:prstGeom prst="straightConnector1">
            <a:avLst/>
          </a:prstGeom>
          <a:ln>
            <a:solidFill>
              <a:schemeClr val="bg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D28985F1-E212-83B8-C481-8392C0C7305E}"/>
              </a:ext>
            </a:extLst>
          </p:cNvPr>
          <p:cNvCxnSpPr>
            <a:cxnSpLocks/>
          </p:cNvCxnSpPr>
          <p:nvPr/>
        </p:nvCxnSpPr>
        <p:spPr>
          <a:xfrm flipV="1">
            <a:off x="498943" y="3345223"/>
            <a:ext cx="500887" cy="4297"/>
          </a:xfrm>
          <a:prstGeom prst="straightConnector1">
            <a:avLst/>
          </a:prstGeom>
          <a:ln>
            <a:solidFill>
              <a:schemeClr val="bg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2" name="TextBox 31">
            <a:extLst>
              <a:ext uri="{FF2B5EF4-FFF2-40B4-BE49-F238E27FC236}">
                <a16:creationId xmlns:a16="http://schemas.microsoft.com/office/drawing/2014/main" id="{E1C61CB4-868A-F977-3971-440C0A6F8BD1}"/>
              </a:ext>
            </a:extLst>
          </p:cNvPr>
          <p:cNvSpPr txBox="1"/>
          <p:nvPr/>
        </p:nvSpPr>
        <p:spPr>
          <a:xfrm>
            <a:off x="952994" y="3135493"/>
            <a:ext cx="2808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x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2F93BA89-3E01-90DB-4D7D-FB419C0FD227}"/>
              </a:ext>
            </a:extLst>
          </p:cNvPr>
          <p:cNvSpPr txBox="1"/>
          <p:nvPr/>
        </p:nvSpPr>
        <p:spPr>
          <a:xfrm>
            <a:off x="358520" y="2474259"/>
            <a:ext cx="2856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y</a:t>
            </a:r>
          </a:p>
        </p:txBody>
      </p:sp>
      <p:sp>
        <p:nvSpPr>
          <p:cNvPr id="39" name="Cloud 38">
            <a:extLst>
              <a:ext uri="{FF2B5EF4-FFF2-40B4-BE49-F238E27FC236}">
                <a16:creationId xmlns:a16="http://schemas.microsoft.com/office/drawing/2014/main" id="{552A09BB-C66F-3061-BEB2-556D0226B611}"/>
              </a:ext>
            </a:extLst>
          </p:cNvPr>
          <p:cNvSpPr/>
          <p:nvPr/>
        </p:nvSpPr>
        <p:spPr>
          <a:xfrm>
            <a:off x="358520" y="4475157"/>
            <a:ext cx="1654251" cy="1316482"/>
          </a:xfrm>
          <a:prstGeom prst="cloud">
            <a:avLst/>
          </a:prstGeom>
          <a:solidFill>
            <a:schemeClr val="tx1">
              <a:lumMod val="50000"/>
              <a:lumOff val="50000"/>
            </a:schemeClr>
          </a:solidFill>
          <a:ln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Freeform 39">
            <a:extLst>
              <a:ext uri="{FF2B5EF4-FFF2-40B4-BE49-F238E27FC236}">
                <a16:creationId xmlns:a16="http://schemas.microsoft.com/office/drawing/2014/main" id="{CABCCF42-BB52-EF69-1BF8-F24E789AFDAF}"/>
              </a:ext>
            </a:extLst>
          </p:cNvPr>
          <p:cNvSpPr/>
          <p:nvPr/>
        </p:nvSpPr>
        <p:spPr>
          <a:xfrm>
            <a:off x="1110115" y="5106953"/>
            <a:ext cx="400633" cy="479450"/>
          </a:xfrm>
          <a:custGeom>
            <a:avLst/>
            <a:gdLst>
              <a:gd name="csX0" fmla="*/ 0 w 119269"/>
              <a:gd name="csY0" fmla="*/ 208722 h 208722"/>
              <a:gd name="csX1" fmla="*/ 99391 w 119269"/>
              <a:gd name="csY1" fmla="*/ 119270 h 208722"/>
              <a:gd name="csX2" fmla="*/ 119269 w 119269"/>
              <a:gd name="csY2" fmla="*/ 0 h 208722"/>
              <a:gd name="csX3" fmla="*/ 119269 w 119269"/>
              <a:gd name="csY3" fmla="*/ 0 h 208722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</a:cxnLst>
            <a:rect l="l" t="t" r="r" b="b"/>
            <a:pathLst>
              <a:path w="119269" h="208722">
                <a:moveTo>
                  <a:pt x="0" y="208722"/>
                </a:moveTo>
                <a:cubicBezTo>
                  <a:pt x="39756" y="181389"/>
                  <a:pt x="79513" y="154057"/>
                  <a:pt x="99391" y="119270"/>
                </a:cubicBezTo>
                <a:cubicBezTo>
                  <a:pt x="119269" y="84483"/>
                  <a:pt x="119269" y="0"/>
                  <a:pt x="119269" y="0"/>
                </a:cubicBezTo>
                <a:lnTo>
                  <a:pt x="119269" y="0"/>
                </a:lnTo>
              </a:path>
            </a:pathLst>
          </a:custGeom>
          <a:noFill/>
          <a:ln w="28575">
            <a:solidFill>
              <a:srgbClr val="00B0F0"/>
            </a:solidFill>
            <a:tailEnd type="triangle" w="lg" len="lg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C000"/>
              </a:solidFill>
            </a:endParaRPr>
          </a:p>
        </p:txBody>
      </p:sp>
      <p:sp>
        <p:nvSpPr>
          <p:cNvPr id="41" name="Cloud 40">
            <a:extLst>
              <a:ext uri="{FF2B5EF4-FFF2-40B4-BE49-F238E27FC236}">
                <a16:creationId xmlns:a16="http://schemas.microsoft.com/office/drawing/2014/main" id="{286327EF-1093-DFE7-B7A9-1F6EB5B64DE3}"/>
              </a:ext>
            </a:extLst>
          </p:cNvPr>
          <p:cNvSpPr/>
          <p:nvPr/>
        </p:nvSpPr>
        <p:spPr>
          <a:xfrm>
            <a:off x="2434222" y="3617074"/>
            <a:ext cx="3072598" cy="2628035"/>
          </a:xfrm>
          <a:prstGeom prst="cloud">
            <a:avLst/>
          </a:prstGeom>
          <a:solidFill>
            <a:schemeClr val="tx1">
              <a:lumMod val="50000"/>
              <a:lumOff val="5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2" name="Freeform 41">
            <a:extLst>
              <a:ext uri="{FF2B5EF4-FFF2-40B4-BE49-F238E27FC236}">
                <a16:creationId xmlns:a16="http://schemas.microsoft.com/office/drawing/2014/main" id="{F617CFDB-2385-D3F3-2120-E1715ACB3D79}"/>
              </a:ext>
            </a:extLst>
          </p:cNvPr>
          <p:cNvSpPr/>
          <p:nvPr/>
        </p:nvSpPr>
        <p:spPr>
          <a:xfrm>
            <a:off x="3765337" y="4815254"/>
            <a:ext cx="947979" cy="976385"/>
          </a:xfrm>
          <a:custGeom>
            <a:avLst/>
            <a:gdLst>
              <a:gd name="csX0" fmla="*/ 0 w 119269"/>
              <a:gd name="csY0" fmla="*/ 208722 h 208722"/>
              <a:gd name="csX1" fmla="*/ 99391 w 119269"/>
              <a:gd name="csY1" fmla="*/ 119270 h 208722"/>
              <a:gd name="csX2" fmla="*/ 119269 w 119269"/>
              <a:gd name="csY2" fmla="*/ 0 h 208722"/>
              <a:gd name="csX3" fmla="*/ 119269 w 119269"/>
              <a:gd name="csY3" fmla="*/ 0 h 208722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</a:cxnLst>
            <a:rect l="l" t="t" r="r" b="b"/>
            <a:pathLst>
              <a:path w="119269" h="208722">
                <a:moveTo>
                  <a:pt x="0" y="208722"/>
                </a:moveTo>
                <a:cubicBezTo>
                  <a:pt x="39756" y="181389"/>
                  <a:pt x="79513" y="154057"/>
                  <a:pt x="99391" y="119270"/>
                </a:cubicBezTo>
                <a:cubicBezTo>
                  <a:pt x="119269" y="84483"/>
                  <a:pt x="119269" y="0"/>
                  <a:pt x="119269" y="0"/>
                </a:cubicBezTo>
                <a:lnTo>
                  <a:pt x="119269" y="0"/>
                </a:lnTo>
              </a:path>
            </a:pathLst>
          </a:custGeom>
          <a:noFill/>
          <a:ln w="57150">
            <a:solidFill>
              <a:srgbClr val="00B0F0"/>
            </a:solidFill>
            <a:tailEnd type="triangle" w="lg" len="lg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Freeform 42">
            <a:extLst>
              <a:ext uri="{FF2B5EF4-FFF2-40B4-BE49-F238E27FC236}">
                <a16:creationId xmlns:a16="http://schemas.microsoft.com/office/drawing/2014/main" id="{5069264E-D3E7-792E-B837-545241E52AE8}"/>
              </a:ext>
            </a:extLst>
          </p:cNvPr>
          <p:cNvSpPr/>
          <p:nvPr/>
        </p:nvSpPr>
        <p:spPr>
          <a:xfrm rot="17776550">
            <a:off x="1327428" y="4710301"/>
            <a:ext cx="185292" cy="353710"/>
          </a:xfrm>
          <a:custGeom>
            <a:avLst/>
            <a:gdLst>
              <a:gd name="csX0" fmla="*/ 0 w 119269"/>
              <a:gd name="csY0" fmla="*/ 208722 h 208722"/>
              <a:gd name="csX1" fmla="*/ 99391 w 119269"/>
              <a:gd name="csY1" fmla="*/ 119270 h 208722"/>
              <a:gd name="csX2" fmla="*/ 119269 w 119269"/>
              <a:gd name="csY2" fmla="*/ 0 h 208722"/>
              <a:gd name="csX3" fmla="*/ 119269 w 119269"/>
              <a:gd name="csY3" fmla="*/ 0 h 208722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</a:cxnLst>
            <a:rect l="l" t="t" r="r" b="b"/>
            <a:pathLst>
              <a:path w="119269" h="208722">
                <a:moveTo>
                  <a:pt x="0" y="208722"/>
                </a:moveTo>
                <a:cubicBezTo>
                  <a:pt x="39756" y="181389"/>
                  <a:pt x="79513" y="154057"/>
                  <a:pt x="99391" y="119270"/>
                </a:cubicBezTo>
                <a:cubicBezTo>
                  <a:pt x="119269" y="84483"/>
                  <a:pt x="119269" y="0"/>
                  <a:pt x="119269" y="0"/>
                </a:cubicBezTo>
                <a:lnTo>
                  <a:pt x="119269" y="0"/>
                </a:lnTo>
              </a:path>
            </a:pathLst>
          </a:custGeom>
          <a:noFill/>
          <a:ln w="28575">
            <a:solidFill>
              <a:srgbClr val="00B0F0"/>
            </a:solidFill>
            <a:tailEnd type="triangle" w="lg" len="lg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C000"/>
              </a:solidFill>
            </a:endParaRPr>
          </a:p>
        </p:txBody>
      </p:sp>
      <p:sp>
        <p:nvSpPr>
          <p:cNvPr id="45" name="Freeform 44">
            <a:extLst>
              <a:ext uri="{FF2B5EF4-FFF2-40B4-BE49-F238E27FC236}">
                <a16:creationId xmlns:a16="http://schemas.microsoft.com/office/drawing/2014/main" id="{81BDBA21-858A-F7EA-698B-A0187658177B}"/>
              </a:ext>
            </a:extLst>
          </p:cNvPr>
          <p:cNvSpPr/>
          <p:nvPr/>
        </p:nvSpPr>
        <p:spPr>
          <a:xfrm rot="16859070">
            <a:off x="3998212" y="3830784"/>
            <a:ext cx="482229" cy="1061998"/>
          </a:xfrm>
          <a:custGeom>
            <a:avLst/>
            <a:gdLst>
              <a:gd name="csX0" fmla="*/ 0 w 119269"/>
              <a:gd name="csY0" fmla="*/ 208722 h 208722"/>
              <a:gd name="csX1" fmla="*/ 99391 w 119269"/>
              <a:gd name="csY1" fmla="*/ 119270 h 208722"/>
              <a:gd name="csX2" fmla="*/ 119269 w 119269"/>
              <a:gd name="csY2" fmla="*/ 0 h 208722"/>
              <a:gd name="csX3" fmla="*/ 119269 w 119269"/>
              <a:gd name="csY3" fmla="*/ 0 h 208722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</a:cxnLst>
            <a:rect l="l" t="t" r="r" b="b"/>
            <a:pathLst>
              <a:path w="119269" h="208722">
                <a:moveTo>
                  <a:pt x="0" y="208722"/>
                </a:moveTo>
                <a:cubicBezTo>
                  <a:pt x="39756" y="181389"/>
                  <a:pt x="79513" y="154057"/>
                  <a:pt x="99391" y="119270"/>
                </a:cubicBezTo>
                <a:cubicBezTo>
                  <a:pt x="119269" y="84483"/>
                  <a:pt x="119269" y="0"/>
                  <a:pt x="119269" y="0"/>
                </a:cubicBezTo>
                <a:lnTo>
                  <a:pt x="119269" y="0"/>
                </a:lnTo>
              </a:path>
            </a:pathLst>
          </a:custGeom>
          <a:noFill/>
          <a:ln w="57150">
            <a:solidFill>
              <a:srgbClr val="00B0F0"/>
            </a:solidFill>
            <a:tailEnd type="triangle" w="lg" len="lg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C000"/>
              </a:solidFill>
            </a:endParaRP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92970C0B-FBFB-D35A-B0FB-C15523686B92}"/>
              </a:ext>
            </a:extLst>
          </p:cNvPr>
          <p:cNvSpPr txBox="1"/>
          <p:nvPr/>
        </p:nvSpPr>
        <p:spPr>
          <a:xfrm>
            <a:off x="6258151" y="2474259"/>
            <a:ext cx="5723520" cy="3970318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 w="38100">
            <a:solidFill>
              <a:srgbClr val="00B0F0"/>
            </a:solidFill>
          </a:ln>
        </p:spPr>
        <p:txBody>
          <a:bodyPr wrap="square">
            <a:spAutoFit/>
          </a:bodyPr>
          <a:lstStyle/>
          <a:p>
            <a:r>
              <a:rPr lang="en-US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Greater low-level SRW → wider updrafts </a:t>
            </a:r>
            <a:r>
              <a:rPr lang="en-US" i="1" dirty="0">
                <a:solidFill>
                  <a:schemeClr val="bg1">
                    <a:lumMod val="50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(Warren et al. 2017; Peters et al. 2019, </a:t>
            </a:r>
            <a:r>
              <a:rPr lang="en-US" i="1" dirty="0" err="1">
                <a:solidFill>
                  <a:schemeClr val="bg1">
                    <a:lumMod val="50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Kumjian</a:t>
            </a:r>
            <a:r>
              <a:rPr lang="en-US" i="1" dirty="0">
                <a:solidFill>
                  <a:schemeClr val="bg1">
                    <a:lumMod val="50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and Lombardo 2020)</a:t>
            </a:r>
          </a:p>
          <a:p>
            <a:endParaRPr lang="en-US" dirty="0">
              <a:solidFill>
                <a:schemeClr val="bg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r>
              <a:rPr lang="en-US" dirty="0">
                <a:solidFill>
                  <a:srgbClr val="00B05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Larger deep-layer (0-6 km) u-shear </a:t>
            </a:r>
            <a:r>
              <a:rPr lang="en-US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increases low-level SRW → </a:t>
            </a:r>
            <a:r>
              <a:rPr lang="en-US" dirty="0">
                <a:solidFill>
                  <a:srgbClr val="00B05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zonally elongated updrafts</a:t>
            </a:r>
            <a:r>
              <a:rPr lang="en-US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→ allows larger residence time </a:t>
            </a:r>
            <a:r>
              <a:rPr lang="en-US" i="1" dirty="0">
                <a:solidFill>
                  <a:schemeClr val="bg1">
                    <a:lumMod val="50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(Dennis and </a:t>
            </a:r>
            <a:r>
              <a:rPr lang="en-US" i="1" dirty="0" err="1">
                <a:solidFill>
                  <a:schemeClr val="bg1">
                    <a:lumMod val="50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Kumjian</a:t>
            </a:r>
            <a:r>
              <a:rPr lang="en-US" i="1" dirty="0">
                <a:solidFill>
                  <a:schemeClr val="bg1">
                    <a:lumMod val="50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2017; </a:t>
            </a:r>
            <a:r>
              <a:rPr lang="en-US" i="1" dirty="0" err="1">
                <a:solidFill>
                  <a:schemeClr val="bg1">
                    <a:lumMod val="50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Kumjian</a:t>
            </a:r>
            <a:r>
              <a:rPr lang="en-US" i="1" dirty="0">
                <a:solidFill>
                  <a:schemeClr val="bg1">
                    <a:lumMod val="50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and Lombardo 2020)</a:t>
            </a:r>
          </a:p>
          <a:p>
            <a:endParaRPr lang="en-US" dirty="0">
              <a:solidFill>
                <a:schemeClr val="bg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r>
              <a:rPr lang="en-US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Larger 0-3 km v-shear → meridionally elongated updrafts and faster mesocyclone northbound flow →  reduced residence time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n-US" i="1" dirty="0">
                <a:solidFill>
                  <a:schemeClr val="bg1">
                    <a:lumMod val="50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(</a:t>
            </a:r>
            <a:r>
              <a:rPr lang="en-US" i="1" dirty="0" err="1">
                <a:solidFill>
                  <a:schemeClr val="bg1">
                    <a:lumMod val="50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Kumjian</a:t>
            </a:r>
            <a:r>
              <a:rPr lang="en-US" i="1" dirty="0">
                <a:solidFill>
                  <a:schemeClr val="bg1">
                    <a:lumMod val="50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and Lombardo 2020)</a:t>
            </a:r>
          </a:p>
          <a:p>
            <a:endParaRPr lang="en-US" dirty="0">
              <a:solidFill>
                <a:schemeClr val="bg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r>
              <a:rPr lang="en-US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This is supported by environmental analyses 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(</a:t>
            </a:r>
            <a:r>
              <a:rPr lang="en-US" i="1" dirty="0">
                <a:solidFill>
                  <a:schemeClr val="bg1">
                    <a:lumMod val="50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Nixon and Allen 2023). </a:t>
            </a:r>
          </a:p>
        </p:txBody>
      </p:sp>
    </p:spTree>
    <p:extLst>
      <p:ext uri="{BB962C8B-B14F-4D97-AF65-F5344CB8AC3E}">
        <p14:creationId xmlns:p14="http://schemas.microsoft.com/office/powerpoint/2010/main" val="41654267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29" grpId="0"/>
      <p:bldP spid="32" grpId="0"/>
      <p:bldP spid="33" grpId="0"/>
      <p:bldP spid="39" grpId="0" animBg="1"/>
      <p:bldP spid="40" grpId="0" animBg="1"/>
      <p:bldP spid="41" grpId="0" animBg="1"/>
      <p:bldP spid="42" grpId="0" animBg="1"/>
      <p:bldP spid="43" grpId="0" animBg="1"/>
      <p:bldP spid="4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6E7957D-F241-BB3D-A3AE-B393A68FF8A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>
            <a:extLst>
              <a:ext uri="{FF2B5EF4-FFF2-40B4-BE49-F238E27FC236}">
                <a16:creationId xmlns:a16="http://schemas.microsoft.com/office/drawing/2014/main" id="{70031C79-10C1-7C26-50F3-D90056E3821D}"/>
              </a:ext>
            </a:extLst>
          </p:cNvPr>
          <p:cNvSpPr txBox="1">
            <a:spLocks/>
          </p:cNvSpPr>
          <p:nvPr/>
        </p:nvSpPr>
        <p:spPr>
          <a:xfrm>
            <a:off x="462455" y="217700"/>
            <a:ext cx="11729545" cy="531519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0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What We Know</a:t>
            </a:r>
            <a:endParaRPr lang="en-US" sz="3000" dirty="0">
              <a:solidFill>
                <a:srgbClr val="F2F2F2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1C57FD58-392E-8D32-06C2-092130D28968}"/>
              </a:ext>
            </a:extLst>
          </p:cNvPr>
          <p:cNvCxnSpPr>
            <a:cxnSpLocks/>
          </p:cNvCxnSpPr>
          <p:nvPr/>
        </p:nvCxnSpPr>
        <p:spPr>
          <a:xfrm>
            <a:off x="462456" y="797255"/>
            <a:ext cx="10205545" cy="0"/>
          </a:xfrm>
          <a:prstGeom prst="line">
            <a:avLst/>
          </a:prstGeom>
          <a:ln w="38100">
            <a:gradFill flip="none" rotWithShape="1">
              <a:gsLst>
                <a:gs pos="0">
                  <a:schemeClr val="tx1"/>
                </a:gs>
                <a:gs pos="47000">
                  <a:schemeClr val="tx1">
                    <a:lumMod val="50000"/>
                    <a:lumOff val="50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10800000" scaled="0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Content Placeholder 2">
            <a:extLst>
              <a:ext uri="{FF2B5EF4-FFF2-40B4-BE49-F238E27FC236}">
                <a16:creationId xmlns:a16="http://schemas.microsoft.com/office/drawing/2014/main" id="{F7F579E8-14CA-56DD-6658-923F4532B07D}"/>
              </a:ext>
            </a:extLst>
          </p:cNvPr>
          <p:cNvSpPr txBox="1">
            <a:spLocks/>
          </p:cNvSpPr>
          <p:nvPr/>
        </p:nvSpPr>
        <p:spPr>
          <a:xfrm>
            <a:off x="358520" y="982184"/>
            <a:ext cx="11628693" cy="1400660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Supercell flow fields impact the residence time of hailstones </a:t>
            </a:r>
            <a:r>
              <a:rPr lang="en-US" sz="2000" i="1" dirty="0">
                <a:solidFill>
                  <a:schemeClr val="bg1">
                    <a:lumMod val="50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(Nelson 1983, Miller et al. 1988, Tessendorf et al. 2005, Dennis and </a:t>
            </a:r>
            <a:r>
              <a:rPr lang="en-US" sz="2000" i="1" dirty="0" err="1">
                <a:solidFill>
                  <a:schemeClr val="bg1">
                    <a:lumMod val="50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Kumjian</a:t>
            </a:r>
            <a:r>
              <a:rPr lang="en-US" sz="2000" i="1" dirty="0">
                <a:solidFill>
                  <a:schemeClr val="bg1">
                    <a:lumMod val="50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2017, </a:t>
            </a:r>
            <a:r>
              <a:rPr lang="en-US" sz="2000" i="1" dirty="0" err="1">
                <a:solidFill>
                  <a:schemeClr val="bg1">
                    <a:lumMod val="50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Kumjian</a:t>
            </a:r>
            <a:r>
              <a:rPr lang="en-US" sz="2000" i="1" dirty="0">
                <a:solidFill>
                  <a:schemeClr val="bg1">
                    <a:lumMod val="50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and Lombardo 2020)</a:t>
            </a:r>
          </a:p>
          <a:p>
            <a:r>
              <a:rPr lang="en-US" sz="20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Longer residence time makes larger hailstones possible</a:t>
            </a:r>
          </a:p>
          <a:p>
            <a:r>
              <a:rPr lang="en-US" sz="20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These are sensitive to </a:t>
            </a:r>
            <a:r>
              <a:rPr lang="en-US" sz="2000" dirty="0">
                <a:solidFill>
                  <a:srgbClr val="FFC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environmental instability </a:t>
            </a:r>
            <a:r>
              <a:rPr lang="en-US" sz="20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and </a:t>
            </a:r>
            <a:r>
              <a:rPr lang="en-US" sz="2000" dirty="0">
                <a:solidFill>
                  <a:srgbClr val="00B0F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vertical wind shear </a:t>
            </a:r>
            <a:r>
              <a:rPr lang="en-US" sz="20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→ impact storm-relative winds (SRW) and storm flow field</a:t>
            </a:r>
          </a:p>
          <a:p>
            <a:endParaRPr lang="en-US" sz="2000" dirty="0">
              <a:solidFill>
                <a:schemeClr val="bg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endParaRPr lang="en-US" sz="2000" dirty="0">
              <a:solidFill>
                <a:schemeClr val="bg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endParaRPr lang="en-US" sz="2000" dirty="0">
              <a:solidFill>
                <a:schemeClr val="bg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endParaRPr lang="en-US" sz="2000" dirty="0">
              <a:solidFill>
                <a:schemeClr val="bg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endParaRPr lang="en-US" sz="2000" dirty="0">
              <a:solidFill>
                <a:schemeClr val="bg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endParaRPr lang="en-US" sz="2000" dirty="0">
              <a:solidFill>
                <a:schemeClr val="bg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endParaRPr lang="en-US" sz="2000" dirty="0">
              <a:solidFill>
                <a:schemeClr val="bg1"/>
              </a:solidFill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FCFF1438-7583-7088-55B3-A860C447804E}"/>
              </a:ext>
            </a:extLst>
          </p:cNvPr>
          <p:cNvSpPr txBox="1"/>
          <p:nvPr/>
        </p:nvSpPr>
        <p:spPr>
          <a:xfrm>
            <a:off x="6258151" y="2474259"/>
            <a:ext cx="5723520" cy="3970318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 w="38100">
            <a:solidFill>
              <a:srgbClr val="00B0F0"/>
            </a:solidFill>
          </a:ln>
        </p:spPr>
        <p:txBody>
          <a:bodyPr wrap="square">
            <a:spAutoFit/>
          </a:bodyPr>
          <a:lstStyle/>
          <a:p>
            <a:r>
              <a:rPr lang="en-US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Greater low-level SRW → wider updrafts </a:t>
            </a:r>
            <a:r>
              <a:rPr lang="en-US" i="1" dirty="0">
                <a:solidFill>
                  <a:schemeClr val="bg1">
                    <a:lumMod val="50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(Warren et al. 2017; Peters et al. 2019, </a:t>
            </a:r>
            <a:r>
              <a:rPr lang="en-US" i="1" dirty="0" err="1">
                <a:solidFill>
                  <a:schemeClr val="bg1">
                    <a:lumMod val="50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Kumjian</a:t>
            </a:r>
            <a:r>
              <a:rPr lang="en-US" i="1" dirty="0">
                <a:solidFill>
                  <a:schemeClr val="bg1">
                    <a:lumMod val="50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and Lombardo 2020)</a:t>
            </a:r>
          </a:p>
          <a:p>
            <a:endParaRPr lang="en-US" dirty="0">
              <a:solidFill>
                <a:schemeClr val="bg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r>
              <a:rPr lang="en-US" dirty="0">
                <a:solidFill>
                  <a:srgbClr val="00B05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Larger deep-layer (0-6 km) u-shear </a:t>
            </a:r>
            <a:r>
              <a:rPr lang="en-US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increases low-level SRW → </a:t>
            </a:r>
            <a:r>
              <a:rPr lang="en-US" dirty="0">
                <a:solidFill>
                  <a:srgbClr val="00B05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zonally elongated updrafts</a:t>
            </a:r>
            <a:r>
              <a:rPr lang="en-US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→ allows larger residence time </a:t>
            </a:r>
            <a:r>
              <a:rPr lang="en-US" i="1" dirty="0">
                <a:solidFill>
                  <a:schemeClr val="bg1">
                    <a:lumMod val="50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(Dennis and </a:t>
            </a:r>
            <a:r>
              <a:rPr lang="en-US" i="1" dirty="0" err="1">
                <a:solidFill>
                  <a:schemeClr val="bg1">
                    <a:lumMod val="50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Kumjian</a:t>
            </a:r>
            <a:r>
              <a:rPr lang="en-US" i="1" dirty="0">
                <a:solidFill>
                  <a:schemeClr val="bg1">
                    <a:lumMod val="50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2017; </a:t>
            </a:r>
            <a:r>
              <a:rPr lang="en-US" i="1" dirty="0" err="1">
                <a:solidFill>
                  <a:schemeClr val="bg1">
                    <a:lumMod val="50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Kumjian</a:t>
            </a:r>
            <a:r>
              <a:rPr lang="en-US" i="1" dirty="0">
                <a:solidFill>
                  <a:schemeClr val="bg1">
                    <a:lumMod val="50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and Lombardo 2020)</a:t>
            </a:r>
          </a:p>
          <a:p>
            <a:endParaRPr lang="en-US" dirty="0">
              <a:solidFill>
                <a:schemeClr val="bg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r>
              <a:rPr lang="en-US" dirty="0">
                <a:solidFill>
                  <a:srgbClr val="FF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Larger 0-3 km v-shear </a:t>
            </a:r>
            <a:r>
              <a:rPr lang="en-US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→ meridionally elongated updrafts and </a:t>
            </a:r>
            <a:r>
              <a:rPr lang="en-US" dirty="0">
                <a:solidFill>
                  <a:srgbClr val="FF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faster mesocyclone northbound flow </a:t>
            </a:r>
            <a:r>
              <a:rPr lang="en-US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→  reduced residence time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n-US" i="1" dirty="0">
                <a:solidFill>
                  <a:schemeClr val="bg1">
                    <a:lumMod val="50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(</a:t>
            </a:r>
            <a:r>
              <a:rPr lang="en-US" i="1" dirty="0" err="1">
                <a:solidFill>
                  <a:schemeClr val="bg1">
                    <a:lumMod val="50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Kumjian</a:t>
            </a:r>
            <a:r>
              <a:rPr lang="en-US" i="1" dirty="0">
                <a:solidFill>
                  <a:schemeClr val="bg1">
                    <a:lumMod val="50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and Lombardo 2020)</a:t>
            </a:r>
          </a:p>
          <a:p>
            <a:endParaRPr lang="en-US" dirty="0">
              <a:solidFill>
                <a:schemeClr val="bg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r>
              <a:rPr lang="en-US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This is supported by environmental analyses 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(</a:t>
            </a:r>
            <a:r>
              <a:rPr lang="en-US" i="1" dirty="0">
                <a:solidFill>
                  <a:schemeClr val="bg1">
                    <a:lumMod val="50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Nixon and Allen 2023). </a:t>
            </a:r>
          </a:p>
        </p:txBody>
      </p:sp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9713E1D3-A21E-4449-573D-FA1DE154C662}"/>
              </a:ext>
            </a:extLst>
          </p:cNvPr>
          <p:cNvCxnSpPr>
            <a:cxnSpLocks/>
          </p:cNvCxnSpPr>
          <p:nvPr/>
        </p:nvCxnSpPr>
        <p:spPr>
          <a:xfrm flipV="1">
            <a:off x="504246" y="2802673"/>
            <a:ext cx="0" cy="546847"/>
          </a:xfrm>
          <a:prstGeom prst="straightConnector1">
            <a:avLst/>
          </a:prstGeom>
          <a:ln>
            <a:solidFill>
              <a:schemeClr val="bg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A72DB0EE-11CD-7613-F033-B2722BBEFE92}"/>
              </a:ext>
            </a:extLst>
          </p:cNvPr>
          <p:cNvCxnSpPr>
            <a:cxnSpLocks/>
          </p:cNvCxnSpPr>
          <p:nvPr/>
        </p:nvCxnSpPr>
        <p:spPr>
          <a:xfrm flipV="1">
            <a:off x="498943" y="3345223"/>
            <a:ext cx="500887" cy="4297"/>
          </a:xfrm>
          <a:prstGeom prst="straightConnector1">
            <a:avLst/>
          </a:prstGeom>
          <a:ln>
            <a:solidFill>
              <a:schemeClr val="bg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2" name="TextBox 31">
            <a:extLst>
              <a:ext uri="{FF2B5EF4-FFF2-40B4-BE49-F238E27FC236}">
                <a16:creationId xmlns:a16="http://schemas.microsoft.com/office/drawing/2014/main" id="{36FE87F7-9BB4-2B71-F2DC-00B36322D50E}"/>
              </a:ext>
            </a:extLst>
          </p:cNvPr>
          <p:cNvSpPr txBox="1"/>
          <p:nvPr/>
        </p:nvSpPr>
        <p:spPr>
          <a:xfrm>
            <a:off x="952994" y="3135493"/>
            <a:ext cx="2808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x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09E7AE88-D715-C8EE-0BA3-F3A70401DA89}"/>
              </a:ext>
            </a:extLst>
          </p:cNvPr>
          <p:cNvSpPr txBox="1"/>
          <p:nvPr/>
        </p:nvSpPr>
        <p:spPr>
          <a:xfrm>
            <a:off x="358520" y="2474259"/>
            <a:ext cx="2856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y</a:t>
            </a:r>
          </a:p>
        </p:txBody>
      </p:sp>
      <p:sp>
        <p:nvSpPr>
          <p:cNvPr id="39" name="Cloud 38">
            <a:extLst>
              <a:ext uri="{FF2B5EF4-FFF2-40B4-BE49-F238E27FC236}">
                <a16:creationId xmlns:a16="http://schemas.microsoft.com/office/drawing/2014/main" id="{BD6BF444-0B10-AF56-D183-127B8B6F0701}"/>
              </a:ext>
            </a:extLst>
          </p:cNvPr>
          <p:cNvSpPr/>
          <p:nvPr/>
        </p:nvSpPr>
        <p:spPr>
          <a:xfrm>
            <a:off x="358520" y="4475157"/>
            <a:ext cx="1654251" cy="1316482"/>
          </a:xfrm>
          <a:prstGeom prst="cloud">
            <a:avLst/>
          </a:prstGeom>
          <a:solidFill>
            <a:schemeClr val="tx1">
              <a:lumMod val="50000"/>
              <a:lumOff val="50000"/>
            </a:schemeClr>
          </a:solidFill>
          <a:ln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Freeform 39">
            <a:extLst>
              <a:ext uri="{FF2B5EF4-FFF2-40B4-BE49-F238E27FC236}">
                <a16:creationId xmlns:a16="http://schemas.microsoft.com/office/drawing/2014/main" id="{5A3C123E-45C0-1841-0A42-62C884D862A8}"/>
              </a:ext>
            </a:extLst>
          </p:cNvPr>
          <p:cNvSpPr/>
          <p:nvPr/>
        </p:nvSpPr>
        <p:spPr>
          <a:xfrm>
            <a:off x="1110115" y="5106953"/>
            <a:ext cx="400633" cy="479450"/>
          </a:xfrm>
          <a:custGeom>
            <a:avLst/>
            <a:gdLst>
              <a:gd name="csX0" fmla="*/ 0 w 119269"/>
              <a:gd name="csY0" fmla="*/ 208722 h 208722"/>
              <a:gd name="csX1" fmla="*/ 99391 w 119269"/>
              <a:gd name="csY1" fmla="*/ 119270 h 208722"/>
              <a:gd name="csX2" fmla="*/ 119269 w 119269"/>
              <a:gd name="csY2" fmla="*/ 0 h 208722"/>
              <a:gd name="csX3" fmla="*/ 119269 w 119269"/>
              <a:gd name="csY3" fmla="*/ 0 h 208722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</a:cxnLst>
            <a:rect l="l" t="t" r="r" b="b"/>
            <a:pathLst>
              <a:path w="119269" h="208722">
                <a:moveTo>
                  <a:pt x="0" y="208722"/>
                </a:moveTo>
                <a:cubicBezTo>
                  <a:pt x="39756" y="181389"/>
                  <a:pt x="79513" y="154057"/>
                  <a:pt x="99391" y="119270"/>
                </a:cubicBezTo>
                <a:cubicBezTo>
                  <a:pt x="119269" y="84483"/>
                  <a:pt x="119269" y="0"/>
                  <a:pt x="119269" y="0"/>
                </a:cubicBezTo>
                <a:lnTo>
                  <a:pt x="119269" y="0"/>
                </a:lnTo>
              </a:path>
            </a:pathLst>
          </a:custGeom>
          <a:noFill/>
          <a:ln w="28575">
            <a:solidFill>
              <a:srgbClr val="00B0F0"/>
            </a:solidFill>
            <a:tailEnd type="triangle" w="lg" len="lg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C000"/>
              </a:solidFill>
            </a:endParaRPr>
          </a:p>
        </p:txBody>
      </p:sp>
      <p:sp>
        <p:nvSpPr>
          <p:cNvPr id="41" name="Cloud 40">
            <a:extLst>
              <a:ext uri="{FF2B5EF4-FFF2-40B4-BE49-F238E27FC236}">
                <a16:creationId xmlns:a16="http://schemas.microsoft.com/office/drawing/2014/main" id="{444DC0E8-8073-2952-17F1-459A424F2828}"/>
              </a:ext>
            </a:extLst>
          </p:cNvPr>
          <p:cNvSpPr/>
          <p:nvPr/>
        </p:nvSpPr>
        <p:spPr>
          <a:xfrm>
            <a:off x="2434222" y="3617074"/>
            <a:ext cx="3072598" cy="2628035"/>
          </a:xfrm>
          <a:prstGeom prst="cloud">
            <a:avLst/>
          </a:prstGeom>
          <a:solidFill>
            <a:schemeClr val="tx1">
              <a:lumMod val="50000"/>
              <a:lumOff val="5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2" name="Freeform 41">
            <a:extLst>
              <a:ext uri="{FF2B5EF4-FFF2-40B4-BE49-F238E27FC236}">
                <a16:creationId xmlns:a16="http://schemas.microsoft.com/office/drawing/2014/main" id="{B5C1BADA-5AD2-259F-E951-5B2B546FE111}"/>
              </a:ext>
            </a:extLst>
          </p:cNvPr>
          <p:cNvSpPr/>
          <p:nvPr/>
        </p:nvSpPr>
        <p:spPr>
          <a:xfrm>
            <a:off x="3765337" y="4815254"/>
            <a:ext cx="947979" cy="976385"/>
          </a:xfrm>
          <a:custGeom>
            <a:avLst/>
            <a:gdLst>
              <a:gd name="csX0" fmla="*/ 0 w 119269"/>
              <a:gd name="csY0" fmla="*/ 208722 h 208722"/>
              <a:gd name="csX1" fmla="*/ 99391 w 119269"/>
              <a:gd name="csY1" fmla="*/ 119270 h 208722"/>
              <a:gd name="csX2" fmla="*/ 119269 w 119269"/>
              <a:gd name="csY2" fmla="*/ 0 h 208722"/>
              <a:gd name="csX3" fmla="*/ 119269 w 119269"/>
              <a:gd name="csY3" fmla="*/ 0 h 208722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</a:cxnLst>
            <a:rect l="l" t="t" r="r" b="b"/>
            <a:pathLst>
              <a:path w="119269" h="208722">
                <a:moveTo>
                  <a:pt x="0" y="208722"/>
                </a:moveTo>
                <a:cubicBezTo>
                  <a:pt x="39756" y="181389"/>
                  <a:pt x="79513" y="154057"/>
                  <a:pt x="99391" y="119270"/>
                </a:cubicBezTo>
                <a:cubicBezTo>
                  <a:pt x="119269" y="84483"/>
                  <a:pt x="119269" y="0"/>
                  <a:pt x="119269" y="0"/>
                </a:cubicBezTo>
                <a:lnTo>
                  <a:pt x="119269" y="0"/>
                </a:lnTo>
              </a:path>
            </a:pathLst>
          </a:custGeom>
          <a:noFill/>
          <a:ln w="57150">
            <a:solidFill>
              <a:srgbClr val="00B0F0"/>
            </a:solidFill>
            <a:tailEnd type="triangle" w="lg" len="lg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Freeform 42">
            <a:extLst>
              <a:ext uri="{FF2B5EF4-FFF2-40B4-BE49-F238E27FC236}">
                <a16:creationId xmlns:a16="http://schemas.microsoft.com/office/drawing/2014/main" id="{74FCF625-2068-DAFD-41B1-602A918E54B4}"/>
              </a:ext>
            </a:extLst>
          </p:cNvPr>
          <p:cNvSpPr/>
          <p:nvPr/>
        </p:nvSpPr>
        <p:spPr>
          <a:xfrm rot="17776550">
            <a:off x="1327428" y="4710301"/>
            <a:ext cx="185292" cy="353710"/>
          </a:xfrm>
          <a:custGeom>
            <a:avLst/>
            <a:gdLst>
              <a:gd name="csX0" fmla="*/ 0 w 119269"/>
              <a:gd name="csY0" fmla="*/ 208722 h 208722"/>
              <a:gd name="csX1" fmla="*/ 99391 w 119269"/>
              <a:gd name="csY1" fmla="*/ 119270 h 208722"/>
              <a:gd name="csX2" fmla="*/ 119269 w 119269"/>
              <a:gd name="csY2" fmla="*/ 0 h 208722"/>
              <a:gd name="csX3" fmla="*/ 119269 w 119269"/>
              <a:gd name="csY3" fmla="*/ 0 h 208722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</a:cxnLst>
            <a:rect l="l" t="t" r="r" b="b"/>
            <a:pathLst>
              <a:path w="119269" h="208722">
                <a:moveTo>
                  <a:pt x="0" y="208722"/>
                </a:moveTo>
                <a:cubicBezTo>
                  <a:pt x="39756" y="181389"/>
                  <a:pt x="79513" y="154057"/>
                  <a:pt x="99391" y="119270"/>
                </a:cubicBezTo>
                <a:cubicBezTo>
                  <a:pt x="119269" y="84483"/>
                  <a:pt x="119269" y="0"/>
                  <a:pt x="119269" y="0"/>
                </a:cubicBezTo>
                <a:lnTo>
                  <a:pt x="119269" y="0"/>
                </a:lnTo>
              </a:path>
            </a:pathLst>
          </a:custGeom>
          <a:noFill/>
          <a:ln w="28575">
            <a:solidFill>
              <a:srgbClr val="00B0F0"/>
            </a:solidFill>
            <a:tailEnd type="triangle" w="lg" len="lg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C000"/>
              </a:solidFill>
            </a:endParaRPr>
          </a:p>
        </p:txBody>
      </p:sp>
      <p:sp>
        <p:nvSpPr>
          <p:cNvPr id="44" name="Freeform 43">
            <a:extLst>
              <a:ext uri="{FF2B5EF4-FFF2-40B4-BE49-F238E27FC236}">
                <a16:creationId xmlns:a16="http://schemas.microsoft.com/office/drawing/2014/main" id="{5B954E23-CCB1-0F0B-8343-46EA6DF1EA30}"/>
              </a:ext>
            </a:extLst>
          </p:cNvPr>
          <p:cNvSpPr/>
          <p:nvPr/>
        </p:nvSpPr>
        <p:spPr>
          <a:xfrm>
            <a:off x="4743641" y="3290415"/>
            <a:ext cx="64816" cy="1400660"/>
          </a:xfrm>
          <a:custGeom>
            <a:avLst/>
            <a:gdLst>
              <a:gd name="csX0" fmla="*/ 0 w 119269"/>
              <a:gd name="csY0" fmla="*/ 208722 h 208722"/>
              <a:gd name="csX1" fmla="*/ 99391 w 119269"/>
              <a:gd name="csY1" fmla="*/ 119270 h 208722"/>
              <a:gd name="csX2" fmla="*/ 119269 w 119269"/>
              <a:gd name="csY2" fmla="*/ 0 h 208722"/>
              <a:gd name="csX3" fmla="*/ 119269 w 119269"/>
              <a:gd name="csY3" fmla="*/ 0 h 208722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</a:cxnLst>
            <a:rect l="l" t="t" r="r" b="b"/>
            <a:pathLst>
              <a:path w="119269" h="208722">
                <a:moveTo>
                  <a:pt x="0" y="208722"/>
                </a:moveTo>
                <a:cubicBezTo>
                  <a:pt x="39756" y="181389"/>
                  <a:pt x="79513" y="154057"/>
                  <a:pt x="99391" y="119270"/>
                </a:cubicBezTo>
                <a:cubicBezTo>
                  <a:pt x="119269" y="84483"/>
                  <a:pt x="119269" y="0"/>
                  <a:pt x="119269" y="0"/>
                </a:cubicBezTo>
                <a:lnTo>
                  <a:pt x="119269" y="0"/>
                </a:lnTo>
              </a:path>
            </a:pathLst>
          </a:custGeom>
          <a:noFill/>
          <a:ln w="57150">
            <a:solidFill>
              <a:srgbClr val="FF0000"/>
            </a:solidFill>
            <a:tailEnd type="triangle" w="lg" len="lg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8F55EA3-DAF9-BBE6-9D44-BCABBB78575F}"/>
              </a:ext>
            </a:extLst>
          </p:cNvPr>
          <p:cNvSpPr txBox="1"/>
          <p:nvPr/>
        </p:nvSpPr>
        <p:spPr>
          <a:xfrm>
            <a:off x="561540" y="3874919"/>
            <a:ext cx="13445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B0F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smaller SRW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B054F74-FC5A-1255-901C-ED7C5D25C731}"/>
              </a:ext>
            </a:extLst>
          </p:cNvPr>
          <p:cNvSpPr txBox="1"/>
          <p:nvPr/>
        </p:nvSpPr>
        <p:spPr>
          <a:xfrm>
            <a:off x="2856972" y="2891430"/>
            <a:ext cx="23657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B0F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larger SRW from </a:t>
            </a:r>
            <a:r>
              <a:rPr lang="en-US" dirty="0">
                <a:solidFill>
                  <a:srgbClr val="FF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v-wind</a:t>
            </a:r>
          </a:p>
        </p:txBody>
      </p:sp>
    </p:spTree>
    <p:extLst>
      <p:ext uri="{BB962C8B-B14F-4D97-AF65-F5344CB8AC3E}">
        <p14:creationId xmlns:p14="http://schemas.microsoft.com/office/powerpoint/2010/main" val="12466041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8626064-649C-465C-6624-3D589E56FF4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>
            <a:extLst>
              <a:ext uri="{FF2B5EF4-FFF2-40B4-BE49-F238E27FC236}">
                <a16:creationId xmlns:a16="http://schemas.microsoft.com/office/drawing/2014/main" id="{A1A637BB-2837-1BBA-0D6D-366B057DC943}"/>
              </a:ext>
            </a:extLst>
          </p:cNvPr>
          <p:cNvSpPr txBox="1">
            <a:spLocks/>
          </p:cNvSpPr>
          <p:nvPr/>
        </p:nvSpPr>
        <p:spPr>
          <a:xfrm>
            <a:off x="462455" y="217700"/>
            <a:ext cx="11729545" cy="531519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0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What Don’t We Know</a:t>
            </a:r>
            <a:endParaRPr lang="en-US" sz="3000" dirty="0">
              <a:solidFill>
                <a:srgbClr val="F2F2F2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06BE157A-86DD-EDE4-CF7A-4E2216F2248E}"/>
              </a:ext>
            </a:extLst>
          </p:cNvPr>
          <p:cNvCxnSpPr>
            <a:cxnSpLocks/>
          </p:cNvCxnSpPr>
          <p:nvPr/>
        </p:nvCxnSpPr>
        <p:spPr>
          <a:xfrm>
            <a:off x="462456" y="797255"/>
            <a:ext cx="10205545" cy="0"/>
          </a:xfrm>
          <a:prstGeom prst="line">
            <a:avLst/>
          </a:prstGeom>
          <a:ln w="38100">
            <a:gradFill flip="none" rotWithShape="1">
              <a:gsLst>
                <a:gs pos="0">
                  <a:schemeClr val="tx1"/>
                </a:gs>
                <a:gs pos="47000">
                  <a:schemeClr val="tx1">
                    <a:lumMod val="50000"/>
                    <a:lumOff val="50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10800000" scaled="0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Content Placeholder 2">
            <a:extLst>
              <a:ext uri="{FF2B5EF4-FFF2-40B4-BE49-F238E27FC236}">
                <a16:creationId xmlns:a16="http://schemas.microsoft.com/office/drawing/2014/main" id="{0ACEAA39-724C-A4B3-7840-A5C651ECA63F}"/>
              </a:ext>
            </a:extLst>
          </p:cNvPr>
          <p:cNvSpPr txBox="1">
            <a:spLocks/>
          </p:cNvSpPr>
          <p:nvPr/>
        </p:nvSpPr>
        <p:spPr>
          <a:xfrm>
            <a:off x="358520" y="1163431"/>
            <a:ext cx="11628693" cy="496230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Preserving the deep-layer (0-6 km) and low-level (0-2 km) shear, does the </a:t>
            </a:r>
            <a:r>
              <a:rPr lang="en-US" sz="2000" u="sng" dirty="0">
                <a:solidFill>
                  <a:srgbClr val="00B0F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distribution of shear</a:t>
            </a:r>
            <a:r>
              <a:rPr lang="en-US" sz="20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within the 2-6 km layer (across the mesocyclone) </a:t>
            </a:r>
            <a:r>
              <a:rPr lang="en-US" sz="2000" dirty="0">
                <a:solidFill>
                  <a:srgbClr val="00B0F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impact hail growth</a:t>
            </a:r>
            <a:r>
              <a:rPr lang="en-US" sz="20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? </a:t>
            </a:r>
          </a:p>
          <a:p>
            <a:pPr marL="0" indent="0">
              <a:buNone/>
            </a:pPr>
            <a:endParaRPr lang="en-US" sz="2000" dirty="0">
              <a:solidFill>
                <a:schemeClr val="bg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r>
              <a:rPr lang="en-US" sz="20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Will changes to the </a:t>
            </a:r>
            <a:r>
              <a:rPr lang="en-US" sz="2000" dirty="0">
                <a:solidFill>
                  <a:srgbClr val="00B0F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mid-level </a:t>
            </a:r>
            <a:r>
              <a:rPr lang="en-US" sz="2000" u="sng" dirty="0">
                <a:solidFill>
                  <a:srgbClr val="00B0F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u-component</a:t>
            </a:r>
            <a:r>
              <a:rPr lang="en-US" sz="2000" dirty="0">
                <a:solidFill>
                  <a:srgbClr val="00B0F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winds </a:t>
            </a:r>
            <a:r>
              <a:rPr lang="en-US" sz="20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impact the supercell flow field, updraft characteristics, and hailstone residence time? </a:t>
            </a:r>
          </a:p>
          <a:p>
            <a:endParaRPr lang="en-US" sz="2000" dirty="0">
              <a:solidFill>
                <a:schemeClr val="bg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r>
              <a:rPr lang="en-US" sz="20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Will changes to the </a:t>
            </a:r>
            <a:r>
              <a:rPr lang="en-US" sz="2000" dirty="0">
                <a:solidFill>
                  <a:srgbClr val="00B0F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mid-level </a:t>
            </a:r>
            <a:r>
              <a:rPr lang="en-US" sz="2000" u="sng" dirty="0">
                <a:solidFill>
                  <a:srgbClr val="00B0F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v-component</a:t>
            </a:r>
            <a:r>
              <a:rPr lang="en-US" sz="2000" dirty="0">
                <a:solidFill>
                  <a:srgbClr val="00B0F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winds </a:t>
            </a:r>
            <a:r>
              <a:rPr lang="en-US" sz="20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impact the supercell flow field, updraft characteristics, and hailstone residence time?</a:t>
            </a:r>
          </a:p>
          <a:p>
            <a:pPr marL="0" indent="0">
              <a:buNone/>
            </a:pPr>
            <a:endParaRPr lang="en-US" sz="2000" dirty="0">
              <a:solidFill>
                <a:schemeClr val="bg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r>
              <a:rPr lang="en-US" sz="20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Yes, yes, and yes.</a:t>
            </a:r>
          </a:p>
          <a:p>
            <a:endParaRPr lang="en-US" sz="2000" dirty="0">
              <a:solidFill>
                <a:schemeClr val="bg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endParaRPr lang="en-US" sz="2000" dirty="0">
              <a:solidFill>
                <a:schemeClr val="bg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endParaRPr lang="en-US" sz="2000" dirty="0">
              <a:solidFill>
                <a:schemeClr val="bg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L="0" indent="0">
              <a:buNone/>
            </a:pPr>
            <a:endParaRPr lang="en-US" sz="2000" dirty="0">
              <a:solidFill>
                <a:schemeClr val="bg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endParaRPr lang="en-US" sz="2000" dirty="0">
              <a:solidFill>
                <a:schemeClr val="bg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endParaRPr lang="en-US" sz="2000" dirty="0">
              <a:solidFill>
                <a:schemeClr val="bg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endParaRPr lang="en-US" sz="2000" dirty="0">
              <a:solidFill>
                <a:schemeClr val="bg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endParaRPr lang="en-US" sz="2000" dirty="0">
              <a:solidFill>
                <a:schemeClr val="bg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endParaRPr lang="en-US" sz="2000" dirty="0">
              <a:solidFill>
                <a:schemeClr val="bg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endParaRPr lang="en-US" sz="2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38627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30AFA73-1C7B-3F61-7273-88209105EA4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>
            <a:extLst>
              <a:ext uri="{FF2B5EF4-FFF2-40B4-BE49-F238E27FC236}">
                <a16:creationId xmlns:a16="http://schemas.microsoft.com/office/drawing/2014/main" id="{019E4C41-5FD9-9077-26FA-AF83F3EB5672}"/>
              </a:ext>
            </a:extLst>
          </p:cNvPr>
          <p:cNvSpPr txBox="1">
            <a:spLocks/>
          </p:cNvSpPr>
          <p:nvPr/>
        </p:nvSpPr>
        <p:spPr>
          <a:xfrm>
            <a:off x="462455" y="217700"/>
            <a:ext cx="11729545" cy="531519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0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Idealized Numerical Experiments to Test Hypotheses</a:t>
            </a:r>
            <a:endParaRPr lang="en-US" sz="3000" dirty="0">
              <a:solidFill>
                <a:srgbClr val="F2F2F2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4D7BBA31-8238-5743-21C3-5D41C75FAA07}"/>
              </a:ext>
            </a:extLst>
          </p:cNvPr>
          <p:cNvCxnSpPr>
            <a:cxnSpLocks/>
          </p:cNvCxnSpPr>
          <p:nvPr/>
        </p:nvCxnSpPr>
        <p:spPr>
          <a:xfrm>
            <a:off x="462456" y="797255"/>
            <a:ext cx="10205545" cy="0"/>
          </a:xfrm>
          <a:prstGeom prst="line">
            <a:avLst/>
          </a:prstGeom>
          <a:ln w="38100">
            <a:gradFill flip="none" rotWithShape="1">
              <a:gsLst>
                <a:gs pos="0">
                  <a:schemeClr val="tx1"/>
                </a:gs>
                <a:gs pos="47000">
                  <a:schemeClr val="tx1">
                    <a:lumMod val="50000"/>
                    <a:lumOff val="50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10800000" scaled="0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Content Placeholder 2">
            <a:extLst>
              <a:ext uri="{FF2B5EF4-FFF2-40B4-BE49-F238E27FC236}">
                <a16:creationId xmlns:a16="http://schemas.microsoft.com/office/drawing/2014/main" id="{56C7A334-72EB-5A80-7734-97312AC2FC63}"/>
              </a:ext>
            </a:extLst>
          </p:cNvPr>
          <p:cNvSpPr txBox="1">
            <a:spLocks/>
          </p:cNvSpPr>
          <p:nvPr/>
        </p:nvSpPr>
        <p:spPr>
          <a:xfrm>
            <a:off x="358521" y="1163432"/>
            <a:ext cx="5389136" cy="4389464"/>
          </a:xfrm>
          <a:prstGeom prst="rect">
            <a:avLst/>
          </a:prstGeom>
          <a:solidFill>
            <a:srgbClr val="00184B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None/>
            </a:pPr>
            <a:r>
              <a:rPr lang="en-US" sz="2000" u="sng" dirty="0">
                <a:solidFill>
                  <a:schemeClr val="accent4">
                    <a:lumMod val="20000"/>
                    <a:lumOff val="80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To Make the Supercells</a:t>
            </a:r>
          </a:p>
          <a:p>
            <a:pPr marL="0" indent="0">
              <a:spcBef>
                <a:spcPts val="0"/>
              </a:spcBef>
              <a:buNone/>
            </a:pPr>
            <a:endParaRPr lang="en-US" sz="2000" dirty="0">
              <a:solidFill>
                <a:schemeClr val="accent4">
                  <a:lumMod val="20000"/>
                  <a:lumOff val="80000"/>
                </a:schemeClr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sz="2000" dirty="0">
                <a:solidFill>
                  <a:schemeClr val="accent4">
                    <a:lumMod val="20000"/>
                    <a:lumOff val="80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Cloud Model 1 </a:t>
            </a:r>
            <a:r>
              <a:rPr lang="en-US" sz="2000" i="1" dirty="0">
                <a:solidFill>
                  <a:schemeClr val="bg1">
                    <a:lumMod val="6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(Bryan and Fritsch 2002)</a:t>
            </a:r>
            <a:endParaRPr lang="en-US" sz="2000" i="1" dirty="0">
              <a:solidFill>
                <a:schemeClr val="bg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L="0" indent="0">
              <a:spcBef>
                <a:spcPts val="0"/>
              </a:spcBef>
              <a:buNone/>
            </a:pPr>
            <a:endParaRPr lang="en-US" sz="2000" dirty="0">
              <a:solidFill>
                <a:schemeClr val="bg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sz="2000" dirty="0">
                <a:solidFill>
                  <a:schemeClr val="accent4">
                    <a:lumMod val="20000"/>
                    <a:lumOff val="80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500 m x 500 m horizontal grid spacing</a:t>
            </a:r>
          </a:p>
          <a:p>
            <a:pPr marL="0" indent="0">
              <a:spcBef>
                <a:spcPts val="0"/>
              </a:spcBef>
              <a:buNone/>
            </a:pPr>
            <a:endParaRPr lang="en-US" sz="2000" dirty="0">
              <a:solidFill>
                <a:schemeClr val="accent4">
                  <a:lumMod val="20000"/>
                  <a:lumOff val="80000"/>
                </a:schemeClr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sz="2000" dirty="0">
                <a:solidFill>
                  <a:schemeClr val="accent4">
                    <a:lumMod val="20000"/>
                    <a:lumOff val="80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250 m vertical grid spacing</a:t>
            </a:r>
          </a:p>
          <a:p>
            <a:pPr marL="0" indent="0">
              <a:spcBef>
                <a:spcPts val="0"/>
              </a:spcBef>
              <a:buNone/>
            </a:pPr>
            <a:endParaRPr lang="en-US" sz="2000" dirty="0">
              <a:solidFill>
                <a:schemeClr val="accent4">
                  <a:lumMod val="20000"/>
                  <a:lumOff val="80000"/>
                </a:schemeClr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sz="2000" dirty="0">
                <a:solidFill>
                  <a:schemeClr val="accent4">
                    <a:lumMod val="20000"/>
                    <a:lumOff val="80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5-min output, 3-</a:t>
            </a:r>
            <a:r>
              <a:rPr lang="en-US" sz="2000" dirty="0" err="1">
                <a:solidFill>
                  <a:schemeClr val="accent4">
                    <a:lumMod val="20000"/>
                    <a:lumOff val="80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hr</a:t>
            </a:r>
            <a:r>
              <a:rPr lang="en-US" sz="2000" dirty="0">
                <a:solidFill>
                  <a:schemeClr val="accent4">
                    <a:lumMod val="20000"/>
                    <a:lumOff val="80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simulation</a:t>
            </a:r>
          </a:p>
          <a:p>
            <a:pPr marL="0" indent="0">
              <a:spcBef>
                <a:spcPts val="0"/>
              </a:spcBef>
              <a:buNone/>
            </a:pPr>
            <a:endParaRPr lang="en-US" sz="2000" dirty="0">
              <a:solidFill>
                <a:schemeClr val="accent4">
                  <a:lumMod val="20000"/>
                  <a:lumOff val="80000"/>
                </a:schemeClr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sz="2000" dirty="0">
                <a:solidFill>
                  <a:schemeClr val="accent4">
                    <a:lumMod val="20000"/>
                    <a:lumOff val="80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Supercells initiated with a warm bubble</a:t>
            </a:r>
          </a:p>
          <a:p>
            <a:pPr marL="0" indent="0">
              <a:spcBef>
                <a:spcPts val="0"/>
              </a:spcBef>
              <a:buNone/>
            </a:pPr>
            <a:endParaRPr lang="en-US" sz="2000" dirty="0">
              <a:solidFill>
                <a:schemeClr val="accent4">
                  <a:lumMod val="20000"/>
                  <a:lumOff val="80000"/>
                </a:schemeClr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sz="2000" dirty="0">
                <a:solidFill>
                  <a:schemeClr val="accent4">
                    <a:lumMod val="20000"/>
                    <a:lumOff val="80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Morrison double-moment microphysics </a:t>
            </a:r>
            <a:r>
              <a:rPr lang="en-US" sz="2000" i="1" dirty="0">
                <a:solidFill>
                  <a:schemeClr val="bg1">
                    <a:lumMod val="50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(Morrison et al.  2005, 2009), </a:t>
            </a:r>
            <a:r>
              <a:rPr lang="en-US" sz="2000" dirty="0">
                <a:solidFill>
                  <a:schemeClr val="accent4">
                    <a:lumMod val="20000"/>
                    <a:lumOff val="80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large ice category prescribed as hail</a:t>
            </a:r>
            <a:endParaRPr lang="en-US" sz="2000" dirty="0">
              <a:solidFill>
                <a:schemeClr val="accent4">
                  <a:lumMod val="20000"/>
                  <a:lumOff val="80000"/>
                </a:schemeClr>
              </a:solidFill>
            </a:endParaRPr>
          </a:p>
          <a:p>
            <a:pPr marL="0" indent="0">
              <a:buNone/>
            </a:pPr>
            <a:endParaRPr lang="en-US" sz="2000" dirty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en-US" sz="2000" dirty="0">
              <a:solidFill>
                <a:schemeClr val="bg1"/>
              </a:solidFill>
            </a:endParaRPr>
          </a:p>
        </p:txBody>
      </p:sp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2161FFC5-C3B8-5C7F-B7BE-BF65A80412D0}"/>
              </a:ext>
            </a:extLst>
          </p:cNvPr>
          <p:cNvSpPr txBox="1">
            <a:spLocks/>
          </p:cNvSpPr>
          <p:nvPr/>
        </p:nvSpPr>
        <p:spPr>
          <a:xfrm>
            <a:off x="6096000" y="1163432"/>
            <a:ext cx="5209656" cy="4389464"/>
          </a:xfrm>
          <a:prstGeom prst="rect">
            <a:avLst/>
          </a:prstGeom>
          <a:solidFill>
            <a:srgbClr val="0A2A0E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None/>
            </a:pPr>
            <a:r>
              <a:rPr lang="en-US" sz="2000" u="sng" dirty="0">
                <a:solidFill>
                  <a:schemeClr val="accent3">
                    <a:lumMod val="20000"/>
                    <a:lumOff val="80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To Make the Hail</a:t>
            </a:r>
          </a:p>
          <a:p>
            <a:pPr marL="0" indent="0">
              <a:spcBef>
                <a:spcPts val="0"/>
              </a:spcBef>
              <a:buNone/>
            </a:pPr>
            <a:endParaRPr lang="en-US" sz="2000" dirty="0">
              <a:solidFill>
                <a:schemeClr val="accent3">
                  <a:lumMod val="20000"/>
                  <a:lumOff val="80000"/>
                </a:schemeClr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sz="2000" dirty="0">
                <a:solidFill>
                  <a:schemeClr val="accent3">
                    <a:lumMod val="20000"/>
                    <a:lumOff val="80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Hail Growth Trajectory Model</a:t>
            </a:r>
            <a:r>
              <a:rPr lang="en-US" sz="20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n-US" sz="2000" i="1" dirty="0">
                <a:solidFill>
                  <a:schemeClr val="bg1">
                    <a:lumMod val="50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(Kumjian and Lombardo 2020) </a:t>
            </a:r>
            <a:endParaRPr lang="en-US" sz="2000" i="1" dirty="0">
              <a:solidFill>
                <a:schemeClr val="bg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L="0" indent="0">
              <a:spcBef>
                <a:spcPts val="0"/>
              </a:spcBef>
              <a:buNone/>
            </a:pPr>
            <a:endParaRPr lang="en-US" sz="2000" i="1" dirty="0">
              <a:solidFill>
                <a:schemeClr val="bg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sz="2000" dirty="0">
                <a:solidFill>
                  <a:schemeClr val="accent3">
                    <a:lumMod val="20000"/>
                    <a:lumOff val="80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2.5, 5, 7.5, 10 mm embryos seeded, each one per grid box in a 30 km x 30 km x 9 km cube around updraft </a:t>
            </a:r>
          </a:p>
          <a:p>
            <a:pPr marL="0" indent="0">
              <a:spcBef>
                <a:spcPts val="0"/>
              </a:spcBef>
              <a:buNone/>
            </a:pPr>
            <a:endParaRPr lang="en-US" sz="2000" dirty="0">
              <a:solidFill>
                <a:schemeClr val="accent3">
                  <a:lumMod val="20000"/>
                  <a:lumOff val="80000"/>
                </a:schemeClr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sz="2000" dirty="0">
                <a:solidFill>
                  <a:schemeClr val="accent3">
                    <a:lumMod val="20000"/>
                    <a:lumOff val="80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Trajectories run on static fields from CM1 output starting at 65 min to 180 min</a:t>
            </a:r>
          </a:p>
          <a:p>
            <a:pPr marL="0" indent="0">
              <a:spcBef>
                <a:spcPts val="0"/>
              </a:spcBef>
              <a:buNone/>
            </a:pPr>
            <a:endParaRPr lang="en-US" sz="2000" dirty="0">
              <a:solidFill>
                <a:schemeClr val="accent3">
                  <a:lumMod val="20000"/>
                  <a:lumOff val="80000"/>
                </a:schemeClr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sz="2000" dirty="0">
                <a:solidFill>
                  <a:schemeClr val="accent3">
                    <a:lumMod val="20000"/>
                    <a:lumOff val="80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Total of 13,767,700 hail trajectories for each experiment 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0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</a:p>
          <a:p>
            <a:pPr marL="0" indent="0">
              <a:spcBef>
                <a:spcPts val="0"/>
              </a:spcBef>
              <a:buNone/>
            </a:pPr>
            <a:endParaRPr lang="en-US" sz="2000" dirty="0">
              <a:solidFill>
                <a:schemeClr val="bg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L="0" indent="0">
              <a:spcBef>
                <a:spcPts val="0"/>
              </a:spcBef>
              <a:buNone/>
            </a:pPr>
            <a:endParaRPr lang="en-US" sz="2000" dirty="0">
              <a:solidFill>
                <a:schemeClr val="bg1">
                  <a:lumMod val="65000"/>
                </a:schemeClr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endParaRPr lang="en-US" sz="2000" dirty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en-US" sz="2000" dirty="0">
              <a:solidFill>
                <a:schemeClr val="bg1"/>
              </a:solidFill>
            </a:endParaRPr>
          </a:p>
          <a:p>
            <a:endParaRPr lang="en-US" sz="2000" dirty="0">
              <a:solidFill>
                <a:schemeClr val="bg1"/>
              </a:solidFill>
            </a:endParaRPr>
          </a:p>
          <a:p>
            <a:endParaRPr lang="en-US" sz="2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09403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7E7DB8B-A3C2-7ADA-C300-107AC976456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>
            <a:extLst>
              <a:ext uri="{FF2B5EF4-FFF2-40B4-BE49-F238E27FC236}">
                <a16:creationId xmlns:a16="http://schemas.microsoft.com/office/drawing/2014/main" id="{0A5F0DB2-42D2-6CF3-A009-854370D8FB2C}"/>
              </a:ext>
            </a:extLst>
          </p:cNvPr>
          <p:cNvSpPr txBox="1">
            <a:spLocks/>
          </p:cNvSpPr>
          <p:nvPr/>
        </p:nvSpPr>
        <p:spPr>
          <a:xfrm>
            <a:off x="462455" y="217700"/>
            <a:ext cx="11729545" cy="531519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0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Base-State Thermodynamic Environment</a:t>
            </a:r>
            <a:endParaRPr lang="en-US" sz="3000" dirty="0">
              <a:solidFill>
                <a:srgbClr val="F2F2F2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5E4FDED7-3303-2528-A7B3-AA6E86F0ADC2}"/>
              </a:ext>
            </a:extLst>
          </p:cNvPr>
          <p:cNvCxnSpPr>
            <a:cxnSpLocks/>
          </p:cNvCxnSpPr>
          <p:nvPr/>
        </p:nvCxnSpPr>
        <p:spPr>
          <a:xfrm>
            <a:off x="462456" y="797255"/>
            <a:ext cx="10205545" cy="0"/>
          </a:xfrm>
          <a:prstGeom prst="line">
            <a:avLst/>
          </a:prstGeom>
          <a:ln w="38100">
            <a:gradFill flip="none" rotWithShape="1">
              <a:gsLst>
                <a:gs pos="0">
                  <a:schemeClr val="tx1"/>
                </a:gs>
                <a:gs pos="47000">
                  <a:schemeClr val="tx1">
                    <a:lumMod val="50000"/>
                    <a:lumOff val="50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10800000" scaled="0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Content Placeholder 2">
            <a:extLst>
              <a:ext uri="{FF2B5EF4-FFF2-40B4-BE49-F238E27FC236}">
                <a16:creationId xmlns:a16="http://schemas.microsoft.com/office/drawing/2014/main" id="{80A605F1-CC4B-8E73-2336-5DC8E6375D82}"/>
              </a:ext>
            </a:extLst>
          </p:cNvPr>
          <p:cNvSpPr txBox="1">
            <a:spLocks/>
          </p:cNvSpPr>
          <p:nvPr/>
        </p:nvSpPr>
        <p:spPr>
          <a:xfrm>
            <a:off x="358520" y="1163432"/>
            <a:ext cx="11628693" cy="177927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None/>
            </a:pPr>
            <a:r>
              <a:rPr lang="en-US" sz="20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Test several “optimal” </a:t>
            </a:r>
            <a:r>
              <a:rPr lang="en-US" sz="2000" dirty="0" err="1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SBCAPE</a:t>
            </a:r>
            <a:r>
              <a:rPr lang="en-US" sz="20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values </a:t>
            </a:r>
            <a:r>
              <a:rPr lang="en-US" sz="2000" i="1" dirty="0">
                <a:solidFill>
                  <a:schemeClr val="bg1">
                    <a:lumMod val="50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(Lin and </a:t>
            </a:r>
            <a:r>
              <a:rPr lang="en-US" sz="2000" i="1" dirty="0" err="1">
                <a:solidFill>
                  <a:schemeClr val="bg1">
                    <a:lumMod val="50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Kumjian</a:t>
            </a:r>
            <a:r>
              <a:rPr lang="en-US" sz="2000" i="1" dirty="0">
                <a:solidFill>
                  <a:schemeClr val="bg1">
                    <a:lumMod val="50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2022) </a:t>
            </a:r>
          </a:p>
          <a:p>
            <a:pPr marL="0" indent="0">
              <a:spcBef>
                <a:spcPts val="0"/>
              </a:spcBef>
              <a:buNone/>
            </a:pPr>
            <a:endParaRPr lang="en-US" sz="2000" dirty="0">
              <a:solidFill>
                <a:schemeClr val="bg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sz="20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Evaluate hail growth – wind distribution relationships across a range of instabilities, evaluate the robustness of the results</a:t>
            </a:r>
          </a:p>
          <a:p>
            <a:endParaRPr lang="en-US" sz="2000" dirty="0">
              <a:solidFill>
                <a:schemeClr val="bg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endParaRPr lang="en-US" sz="2000" dirty="0">
              <a:solidFill>
                <a:schemeClr val="bg1"/>
              </a:solidFill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B3E49DD2-6B61-2F1C-5A2D-1533B6C1FCF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6391" y="3131483"/>
            <a:ext cx="3508817" cy="3508817"/>
          </a:xfrm>
          <a:prstGeom prst="rect">
            <a:avLst/>
          </a:prstGeom>
          <a:solidFill>
            <a:schemeClr val="tx1"/>
          </a:solidFill>
          <a:ln w="57150">
            <a:solidFill>
              <a:schemeClr val="bg1">
                <a:lumMod val="85000"/>
              </a:schemeClr>
            </a:solidFill>
          </a:ln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257D7AFE-7FBE-B457-09E9-9B44F2CF259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45527" y="3131483"/>
            <a:ext cx="3508817" cy="3508817"/>
          </a:xfrm>
          <a:prstGeom prst="rect">
            <a:avLst/>
          </a:prstGeom>
          <a:ln w="57150">
            <a:solidFill>
              <a:schemeClr val="bg1">
                <a:lumMod val="65000"/>
              </a:schemeClr>
            </a:solidFill>
          </a:ln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98A3411E-AE1E-DBC1-5C2E-28125E3C78B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24663" y="3131483"/>
            <a:ext cx="3508817" cy="3508817"/>
          </a:xfrm>
          <a:prstGeom prst="rect">
            <a:avLst/>
          </a:prstGeom>
          <a:ln w="57150">
            <a:solidFill>
              <a:schemeClr val="tx1">
                <a:lumMod val="50000"/>
                <a:lumOff val="50000"/>
              </a:schemeClr>
            </a:solidFill>
          </a:ln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9E8B3E26-C235-3795-1133-1203E4D8639F}"/>
              </a:ext>
            </a:extLst>
          </p:cNvPr>
          <p:cNvSpPr txBox="1"/>
          <p:nvPr/>
        </p:nvSpPr>
        <p:spPr>
          <a:xfrm>
            <a:off x="566391" y="3188632"/>
            <a:ext cx="350881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algn="ctr">
              <a:spcBef>
                <a:spcPts val="0"/>
              </a:spcBef>
              <a:buNone/>
            </a:pPr>
            <a:r>
              <a:rPr lang="en-US" sz="1800" b="1" dirty="0">
                <a:latin typeface="Arial" panose="020B0604020202020204" pitchFamily="34" charset="0"/>
                <a:cs typeface="Arial" panose="020B0604020202020204" pitchFamily="34" charset="0"/>
              </a:rPr>
              <a:t>2000 J kg</a:t>
            </a:r>
            <a:r>
              <a:rPr lang="en-US" sz="1800" b="1" baseline="30000" dirty="0">
                <a:latin typeface="Arial" panose="020B0604020202020204" pitchFamily="34" charset="0"/>
                <a:cs typeface="Arial" panose="020B0604020202020204" pitchFamily="34" charset="0"/>
              </a:rPr>
              <a:t>-1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939FD3C-B327-02C2-165F-1C817DB7BFEA}"/>
              </a:ext>
            </a:extLst>
          </p:cNvPr>
          <p:cNvSpPr txBox="1"/>
          <p:nvPr/>
        </p:nvSpPr>
        <p:spPr>
          <a:xfrm>
            <a:off x="4445526" y="3188632"/>
            <a:ext cx="350881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algn="ctr">
              <a:spcBef>
                <a:spcPts val="0"/>
              </a:spcBef>
              <a:buNone/>
            </a:pPr>
            <a:r>
              <a:rPr lang="en-US" sz="1800" b="1" dirty="0">
                <a:latin typeface="Arial" panose="020B0604020202020204" pitchFamily="34" charset="0"/>
                <a:cs typeface="Arial" panose="020B0604020202020204" pitchFamily="34" charset="0"/>
              </a:rPr>
              <a:t>2500 J kg</a:t>
            </a:r>
            <a:r>
              <a:rPr lang="en-US" sz="1800" b="1" baseline="30000" dirty="0">
                <a:latin typeface="Arial" panose="020B0604020202020204" pitchFamily="34" charset="0"/>
                <a:cs typeface="Arial" panose="020B0604020202020204" pitchFamily="34" charset="0"/>
              </a:rPr>
              <a:t>-1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52E2FFB-7702-26AD-49CE-0505220279A3}"/>
              </a:ext>
            </a:extLst>
          </p:cNvPr>
          <p:cNvSpPr txBox="1"/>
          <p:nvPr/>
        </p:nvSpPr>
        <p:spPr>
          <a:xfrm>
            <a:off x="8324662" y="3188632"/>
            <a:ext cx="350881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algn="ctr">
              <a:spcBef>
                <a:spcPts val="0"/>
              </a:spcBef>
              <a:buNone/>
            </a:pP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30</a:t>
            </a:r>
            <a:r>
              <a:rPr lang="en-US" sz="1800" b="1" dirty="0">
                <a:latin typeface="Arial" panose="020B0604020202020204" pitchFamily="34" charset="0"/>
                <a:cs typeface="Arial" panose="020B0604020202020204" pitchFamily="34" charset="0"/>
              </a:rPr>
              <a:t>00 J kg</a:t>
            </a:r>
            <a:r>
              <a:rPr lang="en-US" sz="1800" b="1" baseline="30000" dirty="0">
                <a:latin typeface="Arial" panose="020B0604020202020204" pitchFamily="34" charset="0"/>
                <a:cs typeface="Arial" panose="020B0604020202020204" pitchFamily="34" charset="0"/>
              </a:rPr>
              <a:t>-1</a:t>
            </a:r>
          </a:p>
        </p:txBody>
      </p:sp>
    </p:spTree>
    <p:extLst>
      <p:ext uri="{BB962C8B-B14F-4D97-AF65-F5344CB8AC3E}">
        <p14:creationId xmlns:p14="http://schemas.microsoft.com/office/powerpoint/2010/main" val="25999651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E6EEACC-3708-67FB-298A-4F0F4601E21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>
            <a:extLst>
              <a:ext uri="{FF2B5EF4-FFF2-40B4-BE49-F238E27FC236}">
                <a16:creationId xmlns:a16="http://schemas.microsoft.com/office/drawing/2014/main" id="{68BA2910-579E-AF25-580E-6F7758A64D2B}"/>
              </a:ext>
            </a:extLst>
          </p:cNvPr>
          <p:cNvSpPr txBox="1">
            <a:spLocks/>
          </p:cNvSpPr>
          <p:nvPr/>
        </p:nvSpPr>
        <p:spPr>
          <a:xfrm>
            <a:off x="462455" y="217700"/>
            <a:ext cx="11729545" cy="531519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0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Base-State Wind (No Modification) Hodograph</a:t>
            </a:r>
            <a:endParaRPr lang="en-US" sz="3000" dirty="0">
              <a:solidFill>
                <a:srgbClr val="F2F2F2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8888A114-29A9-69F2-33B1-22FC2EF922B7}"/>
              </a:ext>
            </a:extLst>
          </p:cNvPr>
          <p:cNvCxnSpPr>
            <a:cxnSpLocks/>
          </p:cNvCxnSpPr>
          <p:nvPr/>
        </p:nvCxnSpPr>
        <p:spPr>
          <a:xfrm>
            <a:off x="462456" y="797255"/>
            <a:ext cx="10205545" cy="0"/>
          </a:xfrm>
          <a:prstGeom prst="line">
            <a:avLst/>
          </a:prstGeom>
          <a:ln w="38100">
            <a:gradFill flip="none" rotWithShape="1">
              <a:gsLst>
                <a:gs pos="0">
                  <a:schemeClr val="tx1"/>
                </a:gs>
                <a:gs pos="47000">
                  <a:schemeClr val="tx1">
                    <a:lumMod val="50000"/>
                    <a:lumOff val="50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10800000" scaled="0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Content Placeholder 2">
            <a:extLst>
              <a:ext uri="{FF2B5EF4-FFF2-40B4-BE49-F238E27FC236}">
                <a16:creationId xmlns:a16="http://schemas.microsoft.com/office/drawing/2014/main" id="{B860ADE1-4AA2-722A-21D8-03A05BDC99C6}"/>
              </a:ext>
            </a:extLst>
          </p:cNvPr>
          <p:cNvSpPr txBox="1">
            <a:spLocks/>
          </p:cNvSpPr>
          <p:nvPr/>
        </p:nvSpPr>
        <p:spPr>
          <a:xfrm>
            <a:off x="4866028" y="1598785"/>
            <a:ext cx="7202942" cy="344984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None/>
            </a:pPr>
            <a:r>
              <a:rPr lang="en-US" sz="20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Quarter circle from 0-2 km </a:t>
            </a:r>
            <a:r>
              <a:rPr lang="en-US" sz="2000" i="1" dirty="0">
                <a:solidFill>
                  <a:schemeClr val="bg1">
                    <a:lumMod val="50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(Weisman and Rotunno 2000; Dennis and </a:t>
            </a:r>
            <a:r>
              <a:rPr lang="en-US" sz="2000" i="1" dirty="0" err="1">
                <a:solidFill>
                  <a:schemeClr val="bg1">
                    <a:lumMod val="50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Kumjian</a:t>
            </a:r>
            <a:r>
              <a:rPr lang="en-US" sz="2000" i="1" dirty="0">
                <a:solidFill>
                  <a:schemeClr val="bg1">
                    <a:lumMod val="50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2017)</a:t>
            </a:r>
          </a:p>
          <a:p>
            <a:pPr marL="0" indent="0">
              <a:spcBef>
                <a:spcPts val="0"/>
              </a:spcBef>
              <a:buNone/>
            </a:pPr>
            <a:endParaRPr lang="en-US" sz="2000" dirty="0">
              <a:solidFill>
                <a:schemeClr val="bg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sz="20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Between 2-6 km, u-component increases from 7 m s</a:t>
            </a:r>
            <a:r>
              <a:rPr lang="en-US" sz="2000" baseline="300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-1</a:t>
            </a:r>
            <a:r>
              <a:rPr lang="en-US" sz="20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to 31 m s</a:t>
            </a:r>
            <a:r>
              <a:rPr lang="en-US" sz="2000" baseline="300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-1</a:t>
            </a:r>
          </a:p>
          <a:p>
            <a:pPr marL="0" indent="0">
              <a:spcBef>
                <a:spcPts val="0"/>
              </a:spcBef>
              <a:buNone/>
            </a:pPr>
            <a:endParaRPr lang="en-US" sz="2000" dirty="0">
              <a:solidFill>
                <a:schemeClr val="bg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sz="20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Vertical wind shear between 2-4 km and 4-6 km layers are the same: 12 m s</a:t>
            </a:r>
            <a:r>
              <a:rPr lang="en-US" sz="2000" baseline="300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-1</a:t>
            </a:r>
          </a:p>
          <a:p>
            <a:pPr marL="0" indent="0">
              <a:spcBef>
                <a:spcPts val="0"/>
              </a:spcBef>
              <a:buNone/>
            </a:pPr>
            <a:endParaRPr lang="en-US" sz="2000" dirty="0">
              <a:solidFill>
                <a:schemeClr val="bg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sz="20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Above 6 km, u-component fixed at 31 m s</a:t>
            </a:r>
            <a:r>
              <a:rPr lang="en-US" sz="2000" baseline="300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-1</a:t>
            </a:r>
          </a:p>
          <a:p>
            <a:pPr marL="0" indent="0">
              <a:buNone/>
            </a:pPr>
            <a:endParaRPr lang="en-US" sz="2000" dirty="0">
              <a:solidFill>
                <a:schemeClr val="bg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L="0" indent="0">
              <a:buNone/>
            </a:pPr>
            <a:endParaRPr lang="en-US" sz="2000" dirty="0">
              <a:solidFill>
                <a:schemeClr val="bg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endParaRPr lang="en-US" sz="2000" dirty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en-US" sz="2000" dirty="0">
              <a:solidFill>
                <a:schemeClr val="bg1"/>
              </a:solidFill>
            </a:endParaRPr>
          </a:p>
          <a:p>
            <a:endParaRPr lang="en-US" sz="2000" dirty="0">
              <a:solidFill>
                <a:schemeClr val="bg1"/>
              </a:solidFill>
            </a:endParaRPr>
          </a:p>
          <a:p>
            <a:endParaRPr lang="en-US" sz="2000" dirty="0">
              <a:solidFill>
                <a:schemeClr val="bg1"/>
              </a:solidFill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78AF9854-AAF1-1A4D-C8F4-BE8C2E1186A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4787" y="1074067"/>
            <a:ext cx="4387534" cy="4255196"/>
          </a:xfrm>
          <a:prstGeom prst="rect">
            <a:avLst/>
          </a:prstGeom>
          <a:ln w="57150">
            <a:solidFill>
              <a:schemeClr val="bg1">
                <a:lumMod val="75000"/>
              </a:schemeClr>
            </a:solidFill>
          </a:ln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23578CB6-5768-DC2E-F1A2-C41558434505}"/>
              </a:ext>
            </a:extLst>
          </p:cNvPr>
          <p:cNvSpPr txBox="1"/>
          <p:nvPr/>
        </p:nvSpPr>
        <p:spPr>
          <a:xfrm>
            <a:off x="2454400" y="3237952"/>
            <a:ext cx="898003" cy="400110"/>
          </a:xfrm>
          <a:prstGeom prst="rect">
            <a:avLst/>
          </a:prstGeom>
          <a:solidFill>
            <a:srgbClr val="7DF8D0"/>
          </a:solidFill>
        </p:spPr>
        <p:txBody>
          <a:bodyPr wrap="none" rtlCol="0">
            <a:spAutoFit/>
          </a:bodyPr>
          <a:lstStyle/>
          <a:p>
            <a:r>
              <a:rPr lang="en-US" sz="2000" b="1" dirty="0">
                <a:latin typeface="Calibri Light" panose="020F0302020204030204" pitchFamily="34" charset="0"/>
                <a:cs typeface="Calibri Light" panose="020F0302020204030204" pitchFamily="34" charset="0"/>
              </a:rPr>
              <a:t>0-2 km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1F5D5B5-5CB7-BDFE-2B3D-9900E21E0CC5}"/>
              </a:ext>
            </a:extLst>
          </p:cNvPr>
          <p:cNvSpPr txBox="1"/>
          <p:nvPr/>
        </p:nvSpPr>
        <p:spPr>
          <a:xfrm>
            <a:off x="2903402" y="1713085"/>
            <a:ext cx="898003" cy="400110"/>
          </a:xfrm>
          <a:prstGeom prst="rect">
            <a:avLst/>
          </a:prstGeom>
          <a:solidFill>
            <a:srgbClr val="3EB2C4"/>
          </a:solidFill>
        </p:spPr>
        <p:txBody>
          <a:bodyPr wrap="none" rtlCol="0">
            <a:spAutoFit/>
          </a:bodyPr>
          <a:lstStyle/>
          <a:p>
            <a:r>
              <a:rPr lang="en-US" sz="2000" b="1" dirty="0">
                <a:latin typeface="Calibri Light" panose="020F0302020204030204" pitchFamily="34" charset="0"/>
                <a:cs typeface="Calibri Light" panose="020F0302020204030204" pitchFamily="34" charset="0"/>
              </a:rPr>
              <a:t>2-4 km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85BF1E9-F629-3623-AACA-B66EC384D8CF}"/>
              </a:ext>
            </a:extLst>
          </p:cNvPr>
          <p:cNvSpPr txBox="1"/>
          <p:nvPr/>
        </p:nvSpPr>
        <p:spPr>
          <a:xfrm>
            <a:off x="3582730" y="3237952"/>
            <a:ext cx="898003" cy="400110"/>
          </a:xfrm>
          <a:prstGeom prst="rect">
            <a:avLst/>
          </a:prstGeom>
          <a:solidFill>
            <a:srgbClr val="0000C4"/>
          </a:solidFill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4-6 km</a:t>
            </a:r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DE6125C1-6D48-8BE2-19F3-D06281872CD4}"/>
              </a:ext>
            </a:extLst>
          </p:cNvPr>
          <p:cNvCxnSpPr>
            <a:cxnSpLocks/>
          </p:cNvCxnSpPr>
          <p:nvPr/>
        </p:nvCxnSpPr>
        <p:spPr>
          <a:xfrm>
            <a:off x="3352403" y="2096569"/>
            <a:ext cx="0" cy="443431"/>
          </a:xfrm>
          <a:prstGeom prst="straightConnector1">
            <a:avLst/>
          </a:prstGeom>
          <a:ln w="38100">
            <a:solidFill>
              <a:srgbClr val="3DB2C5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26131827-CEA8-9594-34F2-6BAE337A6042}"/>
              </a:ext>
            </a:extLst>
          </p:cNvPr>
          <p:cNvCxnSpPr>
            <a:cxnSpLocks/>
          </p:cNvCxnSpPr>
          <p:nvPr/>
        </p:nvCxnSpPr>
        <p:spPr>
          <a:xfrm flipV="1">
            <a:off x="4031731" y="2768600"/>
            <a:ext cx="0" cy="470472"/>
          </a:xfrm>
          <a:prstGeom prst="straightConnector1">
            <a:avLst/>
          </a:prstGeom>
          <a:ln w="38100">
            <a:solidFill>
              <a:srgbClr val="0000C5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B06E2FB9-63DF-9E7C-551C-513E6140578C}"/>
              </a:ext>
            </a:extLst>
          </p:cNvPr>
          <p:cNvCxnSpPr>
            <a:cxnSpLocks/>
          </p:cNvCxnSpPr>
          <p:nvPr/>
        </p:nvCxnSpPr>
        <p:spPr>
          <a:xfrm flipV="1">
            <a:off x="2903401" y="2768600"/>
            <a:ext cx="0" cy="469352"/>
          </a:xfrm>
          <a:prstGeom prst="straightConnector1">
            <a:avLst/>
          </a:prstGeom>
          <a:ln w="38100">
            <a:solidFill>
              <a:srgbClr val="7DF8D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E9599C0C-0D92-F261-2A9B-1A2CB7BB62B5}"/>
              </a:ext>
            </a:extLst>
          </p:cNvPr>
          <p:cNvSpPr txBox="1"/>
          <p:nvPr/>
        </p:nvSpPr>
        <p:spPr>
          <a:xfrm>
            <a:off x="4866027" y="4322121"/>
            <a:ext cx="7121185" cy="1015663"/>
          </a:xfrm>
          <a:prstGeom prst="rect">
            <a:avLst/>
          </a:prstGeom>
          <a:solidFill>
            <a:srgbClr val="002060"/>
          </a:solidFill>
          <a:ln w="12700">
            <a:solidFill>
              <a:schemeClr val="bg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sz="20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WIND SHEAR EXPERIMENTS: </a:t>
            </a:r>
          </a:p>
          <a:p>
            <a:pPr algn="ctr"/>
            <a:r>
              <a:rPr lang="en-US" sz="20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Change winds </a:t>
            </a:r>
            <a:r>
              <a:rPr lang="en-US" sz="2000" i="1" u="sng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only</a:t>
            </a:r>
            <a:r>
              <a:rPr lang="en-US" sz="20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in 2-6 km layer, </a:t>
            </a:r>
            <a:br>
              <a:rPr lang="en-US" sz="20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</a:br>
            <a:r>
              <a:rPr lang="en-US" sz="20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but </a:t>
            </a:r>
            <a:r>
              <a:rPr lang="en-US" sz="2000" i="1" u="sng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preserve</a:t>
            </a:r>
            <a:r>
              <a:rPr lang="en-US" sz="20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2-6 km shear</a:t>
            </a:r>
          </a:p>
        </p:txBody>
      </p:sp>
    </p:spTree>
    <p:extLst>
      <p:ext uri="{BB962C8B-B14F-4D97-AF65-F5344CB8AC3E}">
        <p14:creationId xmlns:p14="http://schemas.microsoft.com/office/powerpoint/2010/main" val="19472729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2545</TotalTime>
  <Words>2790</Words>
  <Application>Microsoft Macintosh PowerPoint</Application>
  <PresentationFormat>Widescreen</PresentationFormat>
  <Paragraphs>498</Paragraphs>
  <Slides>30</Slides>
  <Notes>17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5" baseType="lpstr">
      <vt:lpstr>Aptos</vt:lpstr>
      <vt:lpstr>Aptos Display</vt:lpstr>
      <vt:lpstr>Arial</vt:lpstr>
      <vt:lpstr>Calibri Light</vt:lpstr>
      <vt:lpstr>Office Theme</vt:lpstr>
      <vt:lpstr>The sensitivity of hail production in supercell storms to the distribution of vertical wind shear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Lombardo, Kelly</dc:creator>
  <cp:lastModifiedBy>Lombardo, Kelly</cp:lastModifiedBy>
  <cp:revision>457</cp:revision>
  <dcterms:created xsi:type="dcterms:W3CDTF">2025-10-15T20:17:45Z</dcterms:created>
  <dcterms:modified xsi:type="dcterms:W3CDTF">2025-12-02T19:53:06Z</dcterms:modified>
</cp:coreProperties>
</file>