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78" r:id="rId4"/>
    <p:sldId id="282" r:id="rId5"/>
    <p:sldId id="283" r:id="rId6"/>
    <p:sldId id="277" r:id="rId7"/>
    <p:sldId id="284" r:id="rId8"/>
    <p:sldId id="261" r:id="rId9"/>
    <p:sldId id="259" r:id="rId10"/>
    <p:sldId id="580" r:id="rId11"/>
    <p:sldId id="581" r:id="rId12"/>
    <p:sldId id="582" r:id="rId13"/>
    <p:sldId id="268" r:id="rId14"/>
    <p:sldId id="561" r:id="rId15"/>
    <p:sldId id="563" r:id="rId16"/>
    <p:sldId id="579" r:id="rId17"/>
    <p:sldId id="288" r:id="rId18"/>
    <p:sldId id="271" r:id="rId19"/>
    <p:sldId id="272" r:id="rId20"/>
    <p:sldId id="273" r:id="rId21"/>
    <p:sldId id="274" r:id="rId22"/>
    <p:sldId id="275" r:id="rId23"/>
    <p:sldId id="565" r:id="rId24"/>
    <p:sldId id="570" r:id="rId25"/>
    <p:sldId id="292" r:id="rId26"/>
    <p:sldId id="293" r:id="rId27"/>
    <p:sldId id="297" r:id="rId28"/>
    <p:sldId id="574" r:id="rId29"/>
    <p:sldId id="298" r:id="rId30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BF3"/>
    <a:srgbClr val="005088"/>
    <a:srgbClr val="F3F0DF"/>
    <a:srgbClr val="1E2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50" autoAdjust="0"/>
    <p:restoredTop sz="94660"/>
  </p:normalViewPr>
  <p:slideViewPr>
    <p:cSldViewPr snapToGrid="0">
      <p:cViewPr varScale="1">
        <p:scale>
          <a:sx n="171" d="100"/>
          <a:sy n="171" d="100"/>
        </p:scale>
        <p:origin x="371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DB296-7214-4893-9A77-35C60145C74F}" type="datetimeFigureOut">
              <a:rPr lang="en-CH" smtClean="0"/>
              <a:t>03/12/2025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CABCA-D53A-41D1-9527-586B90ADF48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11140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Scattering simulations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CABCA-D53A-41D1-9527-586B90ADF481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53486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3BB5A-BF6E-4063-1CCD-1B9FD594B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A22AD5-4077-5955-E31F-0F9CC34169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EE3081-691A-1B9C-59B9-B75FD073ED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Scattering simulations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6BE5A-C473-0445-CF4F-40DB7141AB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CABCA-D53A-41D1-9527-586B90ADF481}" type="slidenum">
              <a:rPr lang="en-CH" smtClean="0"/>
              <a:t>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45611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0B175-387B-A9FE-CDE4-0F97ACBC6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D7AB4F-6711-D934-ED11-925CF748A4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18B7EC-8CD5-27BC-48FC-3259FEF5DA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Scattering simulations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10C93-7D87-ECFC-388A-F95D720655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CABCA-D53A-41D1-9527-586B90ADF481}" type="slidenum">
              <a:rPr lang="en-CH" smtClean="0"/>
              <a:t>10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32918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429F7-0EC9-C787-08A6-A1DEE7364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248586-52C5-D444-4782-430FB7E261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4FFD55-7CE0-9BB4-09AF-F1AEA4BC30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Scattering simulations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36C36-5769-C6AD-8948-2BBBD44AFE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CABCA-D53A-41D1-9527-586B90ADF481}" type="slidenum">
              <a:rPr lang="en-CH" smtClean="0"/>
              <a:t>11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47633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stabilize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CABCA-D53A-41D1-9527-586B90ADF481}" type="slidenum">
              <a:rPr lang="en-CH" smtClean="0"/>
              <a:t>18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8558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E0106-CE53-E8D8-42AF-0162A99AC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24C263-3D72-6603-175E-7B778C2074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7C0BC-3418-3B82-73E4-03A0627EB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868C-3926-4A5B-8395-FB70A2DC343D}" type="datetime8">
              <a:rPr lang="en-CH" smtClean="0"/>
              <a:t>03/12/2025 11:28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BF4D8-D2F6-A9C4-D0D7-2ADB44F01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8460B-7ACA-516A-6570-5694F706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24305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152EF-B567-82FF-E192-F0CCBE7EC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F8109-98A0-2DB5-4EAF-1181C0065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9D976-EDF5-A876-1B56-8BA784A4A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01B4B-4927-4163-8280-2D0EAE2D6CDD}" type="datetime8">
              <a:rPr lang="en-CH" smtClean="0"/>
              <a:t>03/12/2025 11:28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18F2D-B67B-5048-1F23-F638EE9BA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041DA-49DE-B6FF-57C7-84C5807E3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78598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B4CA97-1D5C-7944-834E-FA04B250DE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8CE84D-8033-71E6-2A35-A61AD764C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14EEF-96A7-C8FA-83D0-826FB4990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C391-133D-415C-9329-08368FCC97A0}" type="datetime8">
              <a:rPr lang="en-CH" smtClean="0"/>
              <a:t>03/12/2025 11:28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04D3B-CC16-3210-81A2-4B999905A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8C94E-FFF7-29E5-23B4-4577C28F5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34907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2A8D7-27C0-2A72-5D85-AFEFBEFD3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D4B114-7BB8-CD73-B06F-DB900DC86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B0186-4A96-1CEC-63CC-19E37B4E5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FEB85-E7DE-4F05-8C60-6E7676B1E747}" type="datetime1">
              <a:rPr lang="LID4096" smtClean="0"/>
              <a:t>12/03/2025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37222-EAE7-9E21-08CF-AE03289C9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F7C08-A751-AF08-5B90-917B608C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646F-81BD-41F7-83A2-536BE2D4F41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28302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12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623BB-8683-9A23-E9E3-64BD0C9A1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739" y="1110272"/>
            <a:ext cx="11527692" cy="515766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ID4096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660C7-9B71-9C4A-DAEC-9EE96BAB7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3ABB7-CB3F-4851-8D9B-C5B4F13B6724}" type="datetime1">
              <a:rPr lang="LID4096" smtClean="0"/>
              <a:t>12/03/2025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ED397-DA41-8DB8-4CFA-C04DCFC71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B4F178-BE4A-ECE1-DFE1-8ADC93BCB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739" y="132371"/>
            <a:ext cx="10515600" cy="82476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LID4096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DB7CE-7937-351C-3695-FAF28D302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1231" y="637719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C6646F-81BD-41F7-83A2-536BE2D4F41B}" type="slidenum">
              <a:rPr lang="LID4096" smtClean="0"/>
              <a:pPr/>
              <a:t>‹#›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341861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648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623BB-8683-9A23-E9E3-64BD0C9A1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739" y="1110272"/>
            <a:ext cx="11527692" cy="5157666"/>
          </a:xfr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ID4096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660C7-9B71-9C4A-DAEC-9EE96BAB7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3ABB7-CB3F-4851-8D9B-C5B4F13B6724}" type="datetime1">
              <a:rPr lang="LID4096" smtClean="0"/>
              <a:t>12/03/2025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ED397-DA41-8DB8-4CFA-C04DCFC71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7772FF-9DDA-EBA4-186A-8CEFDB262734}"/>
              </a:ext>
            </a:extLst>
          </p:cNvPr>
          <p:cNvSpPr/>
          <p:nvPr userDrawn="1"/>
        </p:nvSpPr>
        <p:spPr>
          <a:xfrm>
            <a:off x="0" y="915572"/>
            <a:ext cx="121920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B4F178-BE4A-ECE1-DFE1-8ADC93BCB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739" y="132371"/>
            <a:ext cx="10515600" cy="82476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LID4096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DB7CE-7937-351C-3695-FAF28D302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1231" y="292026"/>
            <a:ext cx="2743200" cy="365125"/>
          </a:xfrm>
        </p:spPr>
        <p:txBody>
          <a:bodyPr/>
          <a:lstStyle>
            <a:lvl1pPr>
              <a:defRPr>
                <a:solidFill>
                  <a:srgbClr val="648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C6646F-81BD-41F7-83A2-536BE2D4F41B}" type="slidenum">
              <a:rPr lang="LID4096" smtClean="0"/>
              <a:pPr/>
              <a:t>‹#›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557748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648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623BB-8683-9A23-E9E3-64BD0C9A1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739" y="1110272"/>
            <a:ext cx="11527692" cy="515766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ID4096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660C7-9B71-9C4A-DAEC-9EE96BAB7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3ABB7-CB3F-4851-8D9B-C5B4F13B6724}" type="datetime1">
              <a:rPr lang="LID4096" smtClean="0"/>
              <a:t>12/03/2025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ED397-DA41-8DB8-4CFA-C04DCFC71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DB7CE-7937-351C-3695-FAF28D302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1231" y="29202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C6646F-81BD-41F7-83A2-536BE2D4F41B}" type="slidenum">
              <a:rPr lang="LID4096" smtClean="0"/>
              <a:pPr/>
              <a:t>‹#›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128963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00D56-AC1E-7273-108E-5E4EFFCB1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A1460-063B-C5E9-A7B6-511D563B3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7DF2C-6026-AFF4-9A93-95D4834F2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29462-4CA2-4D22-9FEB-D8ADB3812C2F}" type="datetime8">
              <a:rPr lang="en-CH" smtClean="0"/>
              <a:t>03/12/2025 11:28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29ADC-76B2-977E-E57B-46DAB2CE4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25EAA-1B25-FD9F-9F71-5AE816E8A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4464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6FFF6-0B62-43EF-6C13-968CFC187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11E6F-757F-3B4E-904A-AF7B4D62A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63F6D-F3BF-C87D-9D16-ECC445CF4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13839-7169-4644-BFDC-424A17B1D4EE}" type="datetime8">
              <a:rPr lang="en-CH" smtClean="0"/>
              <a:t>03/12/2025 11:28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0D993-CA53-0F55-319A-AE6228432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F8966-A8F5-130E-B946-BCA62FD8B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93419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60B62-B248-5A01-4D70-AFDE2369C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5E221-6883-24D5-E7E5-D597ADCDC4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3974C-1172-D7FB-EDB2-1D865E4EA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FCFE1-F258-D85B-5221-01E8F333E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31AA-0C5B-4B66-9742-A6B8F3C29D54}" type="datetime8">
              <a:rPr lang="en-CH" smtClean="0"/>
              <a:t>03/12/2025 11:28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495325-31C9-D3A4-3B13-95786706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5227AB-D6F0-57BB-0DA7-561D206D1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49950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A34DB-BFAF-6B75-DF27-6CB6B136E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428C5-3594-49F0-13A5-61BC509A3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6BD255-2EC9-E8FE-E5F9-02E1BE459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4E706-D8B7-30B8-0109-3547FEE78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33C2F4-A980-8FB7-41BE-1F2FEC7D91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77E73D-445C-9BEE-79D6-86F106694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BE61-8B72-4267-9BFE-FB407199B34E}" type="datetime8">
              <a:rPr lang="en-CH" smtClean="0"/>
              <a:t>03/12/2025 11:28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116D42-279C-3B87-6D53-12CA6F19D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2A3DD7-F32E-6C2C-4130-F83F42655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26910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F6501-8905-5F73-9778-8F315D5D4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77C0D-654B-0E8C-D047-027D8911F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DCDA3-33DB-472C-8511-99682D30E9FF}" type="datetime8">
              <a:rPr lang="en-CH" smtClean="0"/>
              <a:t>03/12/2025 11:28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B7073B-89E9-D8A7-BEDC-906DBD754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70D7CB-5FD6-1920-C818-297063C5A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18700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E91104-46B3-0614-337B-D08BA4344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6D3F-93D5-4A1C-8314-9B081105C135}" type="datetime8">
              <a:rPr lang="en-CH" smtClean="0"/>
              <a:t>03/12/2025 11:28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7422E8-7200-DF31-6454-9AF7B761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B259D-54AA-F97D-2030-00D44129C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02152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44FAB-FE05-8BA6-0E4C-3BFFA9CDF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08E16-0732-D61D-BB00-4CFCA7E31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590E54-25D8-6604-0A3E-EC51EC83D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A3112C-A052-0314-894F-1F5E2CAD2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BF8B-0636-4D8C-BD8F-1AD0C562FE09}" type="datetime8">
              <a:rPr lang="en-CH" smtClean="0"/>
              <a:t>03/12/2025 11:28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9B47C8-6E58-D3AD-489D-328A1C42B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ABB5C-7C4D-3127-065D-4EC1D2EEF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48165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518F3-7977-7A2B-A116-271E1130E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96EF54-3E94-2327-D4D2-C44F46D4A4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763B9-D558-59EB-A237-04CA1AC060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974A2-708D-9AA3-1EAA-DB2DFBA97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D8F09-A935-4FCA-A762-8FADFB573674}" type="datetime8">
              <a:rPr lang="en-CH" smtClean="0"/>
              <a:t>03/12/2025 11:28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40B3DA-153E-C83C-79F5-14BCF4332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FDAE2A-6DCE-90CF-0B21-0C2A16D48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38956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ABFCDE-F1C9-54F0-E1A3-249CA978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3D7187-937B-29CD-8D01-28F72551B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ACD24-8268-190D-944D-6C43E477D4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32B9CE-5B69-498E-B1D0-C340971A6982}" type="datetime8">
              <a:rPr lang="en-CH" smtClean="0"/>
              <a:t>03/12/2025 11:28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34FF7-9E79-8217-1021-401330E0B4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66E93-68BD-8099-1FDA-EC7406283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8BAB93-5328-4BEB-98EF-3B658D525C0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7737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19BA49-9CE5-DBB9-B50D-A14066E3B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466A9-C396-90B9-20AE-12BE07DF6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D6C7C-4D4F-BE1B-E2DB-16EE171DF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82664-359F-4425-9156-0096B373B71B}" type="datetime1">
              <a:rPr lang="LID4096" smtClean="0"/>
              <a:t>12/03/2025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C0F5C-F2C6-19D6-3E46-60BB56750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3960B-B37A-5564-EB35-CCE903010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646F-81BD-41F7-83A2-536BE2D4F41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8041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hyperlink" Target="https://rmets.onlinelibrary.wiley.com/doi/full/10.1002/qj.5003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3.svg"/><Relationship Id="rId4" Type="http://schemas.openxmlformats.org/officeDocument/2006/relationships/image" Target="../media/image20.sv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5.svg"/><Relationship Id="rId7" Type="http://schemas.openxmlformats.org/officeDocument/2006/relationships/image" Target="../media/image1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5.svg"/><Relationship Id="rId7" Type="http://schemas.openxmlformats.org/officeDocument/2006/relationships/image" Target="../media/image1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7.svg"/><Relationship Id="rId5" Type="http://schemas.openxmlformats.org/officeDocument/2006/relationships/image" Target="../media/image20.sv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1.svg"/><Relationship Id="rId3" Type="http://schemas.openxmlformats.org/officeDocument/2006/relationships/image" Target="../media/image29.svg"/><Relationship Id="rId7" Type="http://schemas.openxmlformats.org/officeDocument/2006/relationships/image" Target="../media/image16.svg"/><Relationship Id="rId12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7.svg"/><Relationship Id="rId5" Type="http://schemas.openxmlformats.org/officeDocument/2006/relationships/image" Target="../media/image20.sv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martin.aregger@unibe.ch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847A0A6A-38E4-6AD7-387A-236480E65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062513"/>
            <a:ext cx="12192000" cy="433977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62740C9-C553-87C5-07E9-A20F4AFF720B}"/>
              </a:ext>
            </a:extLst>
          </p:cNvPr>
          <p:cNvSpPr/>
          <p:nvPr/>
        </p:nvSpPr>
        <p:spPr>
          <a:xfrm rot="1145225">
            <a:off x="4248644" y="2630701"/>
            <a:ext cx="2247900" cy="871661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AC917D-1662-C56E-4434-838568C8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479" y="481802"/>
            <a:ext cx="9664288" cy="1723449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>
                <a:solidFill>
                  <a:srgbClr val="005088"/>
                </a:solidFill>
              </a:rPr>
              <a:t>Object-based radar hail (-size) detection in Switzerland</a:t>
            </a:r>
            <a:endParaRPr lang="en-CH" dirty="0">
              <a:solidFill>
                <a:srgbClr val="005088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6B77BD-69C8-C1CE-9338-315D63301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59" y="284258"/>
            <a:ext cx="1310914" cy="3277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3904D8-CEBB-5E01-4CA6-88DDF37425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494" y="773017"/>
            <a:ext cx="1282879" cy="1282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B3111B-4EFA-E7A6-F17E-2037D187C30E}"/>
              </a:ext>
            </a:extLst>
          </p:cNvPr>
          <p:cNvSpPr txBox="1"/>
          <p:nvPr/>
        </p:nvSpPr>
        <p:spPr>
          <a:xfrm>
            <a:off x="361328" y="2353208"/>
            <a:ext cx="96513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5088"/>
                </a:solidFill>
              </a:rPr>
              <a:t>Martin Aregger </a:t>
            </a:r>
            <a:r>
              <a:rPr lang="en-US" sz="2000" i="1" baseline="30000" dirty="0">
                <a:solidFill>
                  <a:srgbClr val="005088"/>
                </a:solidFill>
              </a:rPr>
              <a:t>1,2</a:t>
            </a:r>
            <a:r>
              <a:rPr lang="en-US" sz="2000" dirty="0">
                <a:solidFill>
                  <a:srgbClr val="005088"/>
                </a:solidFill>
              </a:rPr>
              <a:t>, Olivia Martius </a:t>
            </a:r>
            <a:r>
              <a:rPr lang="en-US" sz="2000" baseline="30000" dirty="0">
                <a:solidFill>
                  <a:srgbClr val="005088"/>
                </a:solidFill>
              </a:rPr>
              <a:t>1,2</a:t>
            </a:r>
            <a:r>
              <a:rPr lang="en-US" sz="2000" dirty="0">
                <a:solidFill>
                  <a:srgbClr val="005088"/>
                </a:solidFill>
              </a:rPr>
              <a:t>, Alessandro </a:t>
            </a:r>
            <a:r>
              <a:rPr lang="en-US" sz="2000" dirty="0" err="1">
                <a:solidFill>
                  <a:srgbClr val="005088"/>
                </a:solidFill>
              </a:rPr>
              <a:t>Hering</a:t>
            </a:r>
            <a:r>
              <a:rPr lang="en-US" sz="2000" dirty="0">
                <a:solidFill>
                  <a:srgbClr val="005088"/>
                </a:solidFill>
              </a:rPr>
              <a:t> </a:t>
            </a:r>
            <a:r>
              <a:rPr lang="en-US" sz="2000" baseline="30000" dirty="0">
                <a:solidFill>
                  <a:srgbClr val="005088"/>
                </a:solidFill>
              </a:rPr>
              <a:t>3</a:t>
            </a:r>
            <a:r>
              <a:rPr lang="en-US" sz="2000" dirty="0">
                <a:solidFill>
                  <a:srgbClr val="005088"/>
                </a:solidFill>
              </a:rPr>
              <a:t> &amp; </a:t>
            </a:r>
            <a:r>
              <a:rPr lang="en-US" sz="2000" dirty="0" err="1">
                <a:solidFill>
                  <a:srgbClr val="005088"/>
                </a:solidFill>
              </a:rPr>
              <a:t>Urs</a:t>
            </a:r>
            <a:r>
              <a:rPr lang="en-US" sz="2000" dirty="0">
                <a:solidFill>
                  <a:srgbClr val="005088"/>
                </a:solidFill>
              </a:rPr>
              <a:t> </a:t>
            </a:r>
            <a:r>
              <a:rPr lang="en-US" sz="2000" dirty="0" err="1">
                <a:solidFill>
                  <a:srgbClr val="005088"/>
                </a:solidFill>
              </a:rPr>
              <a:t>Germann</a:t>
            </a:r>
            <a:r>
              <a:rPr lang="en-US" sz="2000" dirty="0">
                <a:solidFill>
                  <a:srgbClr val="005088"/>
                </a:solidFill>
              </a:rPr>
              <a:t> </a:t>
            </a:r>
            <a:r>
              <a:rPr lang="en-US" sz="2000" baseline="30000" dirty="0">
                <a:solidFill>
                  <a:srgbClr val="005088"/>
                </a:solidFill>
              </a:rPr>
              <a:t>3</a:t>
            </a:r>
            <a:endParaRPr lang="en-US" sz="2000" dirty="0">
              <a:solidFill>
                <a:srgbClr val="005088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FFB695-1198-6A99-83BB-7A2FDCAA4F2F}"/>
              </a:ext>
            </a:extLst>
          </p:cNvPr>
          <p:cNvSpPr txBox="1"/>
          <p:nvPr/>
        </p:nvSpPr>
        <p:spPr>
          <a:xfrm>
            <a:off x="392090" y="2878488"/>
            <a:ext cx="102480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aseline="30000" dirty="0">
                <a:solidFill>
                  <a:srgbClr val="005088"/>
                </a:solidFill>
              </a:rPr>
              <a:t>1 </a:t>
            </a:r>
            <a:r>
              <a:rPr lang="en-GB" dirty="0" err="1">
                <a:solidFill>
                  <a:srgbClr val="005088"/>
                </a:solidFill>
              </a:rPr>
              <a:t>Oeschger</a:t>
            </a:r>
            <a:r>
              <a:rPr lang="en-GB" dirty="0">
                <a:solidFill>
                  <a:srgbClr val="005088"/>
                </a:solidFill>
              </a:rPr>
              <a:t> Centre for Climate Change Research, Bern, Switzerland</a:t>
            </a:r>
          </a:p>
          <a:p>
            <a:r>
              <a:rPr lang="en-GB" baseline="30000" dirty="0">
                <a:solidFill>
                  <a:srgbClr val="005088"/>
                </a:solidFill>
              </a:rPr>
              <a:t>2 </a:t>
            </a:r>
            <a:r>
              <a:rPr lang="en-GB" dirty="0">
                <a:solidFill>
                  <a:srgbClr val="005088"/>
                </a:solidFill>
              </a:rPr>
              <a:t>Institute of Geography, University of Bern, Switzerland</a:t>
            </a:r>
          </a:p>
          <a:p>
            <a:r>
              <a:rPr lang="en-GB" baseline="30000" dirty="0">
                <a:solidFill>
                  <a:srgbClr val="005088"/>
                </a:solidFill>
              </a:rPr>
              <a:t>3 </a:t>
            </a:r>
            <a:r>
              <a:rPr lang="en-GB" dirty="0" err="1">
                <a:solidFill>
                  <a:srgbClr val="005088"/>
                </a:solidFill>
              </a:rPr>
              <a:t>MeteoSwiss</a:t>
            </a:r>
            <a:r>
              <a:rPr lang="en-GB" dirty="0">
                <a:solidFill>
                  <a:srgbClr val="005088"/>
                </a:solidFill>
              </a:rPr>
              <a:t>, Locarno-Monti, Switzerland</a:t>
            </a:r>
          </a:p>
          <a:p>
            <a:endParaRPr lang="en-GB" dirty="0">
              <a:solidFill>
                <a:srgbClr val="005088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B6C315-3692-6D6A-1C58-974632FE5266}"/>
              </a:ext>
            </a:extLst>
          </p:cNvPr>
          <p:cNvCxnSpPr>
            <a:cxnSpLocks/>
          </p:cNvCxnSpPr>
          <p:nvPr/>
        </p:nvCxnSpPr>
        <p:spPr>
          <a:xfrm>
            <a:off x="599453" y="2228037"/>
            <a:ext cx="9144001" cy="0"/>
          </a:xfrm>
          <a:prstGeom prst="line">
            <a:avLst/>
          </a:prstGeom>
          <a:ln>
            <a:solidFill>
              <a:srgbClr val="0050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2722AC5-9922-E24B-B269-9377F6E50F4B}"/>
              </a:ext>
            </a:extLst>
          </p:cNvPr>
          <p:cNvSpPr txBox="1"/>
          <p:nvPr/>
        </p:nvSpPr>
        <p:spPr>
          <a:xfrm>
            <a:off x="10909121" y="2205251"/>
            <a:ext cx="1282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1" dirty="0" err="1">
                <a:latin typeface="Arial Black" panose="020B0A04020102020204" pitchFamily="34" charset="0"/>
              </a:rPr>
              <a:t>scClim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172320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5F7B1-211C-3C17-76C0-C66150973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CAD3A-EA0A-EEEE-5F7D-2647232F2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088"/>
                </a:solidFill>
                <a:latin typeface="IBM Plex Sans" panose="020B0503050203000203" pitchFamily="34" charset="0"/>
              </a:rPr>
              <a:t>Indirect detection of hail</a:t>
            </a:r>
            <a:endParaRPr lang="en-CH" dirty="0">
              <a:solidFill>
                <a:srgbClr val="005088"/>
              </a:solidFill>
              <a:latin typeface="IBM Plex Sans" panose="020B050305020300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B264F2-E5B3-CFFE-FAE9-432B6ABE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10</a:t>
            </a:fld>
            <a:endParaRPr lang="en-CH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4980B52-CED3-870F-CC3E-EEB6937AC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9344" y="2481292"/>
            <a:ext cx="3702193" cy="27336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8C4732-3467-7E75-6392-9E8392DB1071}"/>
              </a:ext>
            </a:extLst>
          </p:cNvPr>
          <p:cNvSpPr/>
          <p:nvPr/>
        </p:nvSpPr>
        <p:spPr>
          <a:xfrm>
            <a:off x="6831042" y="4442820"/>
            <a:ext cx="2954828" cy="2644082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FE5105-C4E9-EC24-664E-62150B356A7B}"/>
              </a:ext>
            </a:extLst>
          </p:cNvPr>
          <p:cNvSpPr/>
          <p:nvPr/>
        </p:nvSpPr>
        <p:spPr>
          <a:xfrm>
            <a:off x="4186852" y="3966224"/>
            <a:ext cx="2954828" cy="2644082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615FC9-C744-D655-F886-67878BF61A40}"/>
              </a:ext>
            </a:extLst>
          </p:cNvPr>
          <p:cNvSpPr/>
          <p:nvPr/>
        </p:nvSpPr>
        <p:spPr>
          <a:xfrm>
            <a:off x="4116999" y="4442820"/>
            <a:ext cx="2954828" cy="2644082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D75B467-AE9C-E459-4720-D828D864E5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63180" y="2473649"/>
            <a:ext cx="3722895" cy="27489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28060A-F6C6-BC74-A7BC-65DC3AAD6E45}"/>
              </a:ext>
            </a:extLst>
          </p:cNvPr>
          <p:cNvSpPr/>
          <p:nvPr/>
        </p:nvSpPr>
        <p:spPr>
          <a:xfrm>
            <a:off x="1504604" y="3966224"/>
            <a:ext cx="2954828" cy="2644082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ADA814B-EDC4-0ACD-87E6-8500D8DB66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69623" y="2539292"/>
            <a:ext cx="3633995" cy="26833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D08D4A-8D7F-BDEA-54DF-6CE5BB5A6F18}"/>
              </a:ext>
            </a:extLst>
          </p:cNvPr>
          <p:cNvSpPr/>
          <p:nvPr/>
        </p:nvSpPr>
        <p:spPr>
          <a:xfrm>
            <a:off x="4194936" y="4627245"/>
            <a:ext cx="2954828" cy="2644082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C5A824-CE15-99C2-20DE-B9F39B6C0EBF}"/>
              </a:ext>
            </a:extLst>
          </p:cNvPr>
          <p:cNvSpPr txBox="1"/>
          <p:nvPr/>
        </p:nvSpPr>
        <p:spPr>
          <a:xfrm>
            <a:off x="7528697" y="5555942"/>
            <a:ext cx="3905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Z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DR </a:t>
            </a:r>
            <a:r>
              <a:rPr lang="en-US" dirty="0">
                <a:latin typeface="+mj-lt"/>
                <a:ea typeface="Cambria" panose="02040503050406030204" pitchFamily="18" charset="0"/>
              </a:rPr>
              <a:t>Column Characteristics</a:t>
            </a:r>
          </a:p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(e.g.,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hlinkClick r:id="rId9"/>
              </a:rPr>
              <a:t>Aregger et al. 2025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n-CH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8DF8FF-D2CE-2C10-7810-4FA00B8F6EB9}"/>
              </a:ext>
            </a:extLst>
          </p:cNvPr>
          <p:cNvSpPr txBox="1"/>
          <p:nvPr/>
        </p:nvSpPr>
        <p:spPr>
          <a:xfrm>
            <a:off x="4130283" y="5555942"/>
            <a:ext cx="3751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MESHS, POH, MESH, VIL</a:t>
            </a:r>
          </a:p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(e.g., Joe et al 2004, Witt et al. 1998)</a:t>
            </a:r>
            <a:endParaRPr lang="en-CH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Picture 1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5C442AE-BD88-0804-7562-3E8E15C76B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168" y="2288775"/>
            <a:ext cx="2346562" cy="234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42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85E84-A9FD-B2CE-7900-871658230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20705-9D9D-5D5C-4AF7-64E71869C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088"/>
                </a:solidFill>
                <a:latin typeface="IBM Plex Sans" panose="020B0503050203000203" pitchFamily="34" charset="0"/>
              </a:rPr>
              <a:t>Indirect detection of hail</a:t>
            </a:r>
            <a:endParaRPr lang="en-CH" dirty="0">
              <a:solidFill>
                <a:srgbClr val="005088"/>
              </a:solidFill>
              <a:latin typeface="IBM Plex Sans" panose="020B050305020300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7D390E-C19E-311B-DE7D-FA5899E47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11</a:t>
            </a:fld>
            <a:endParaRPr lang="en-CH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C3B366C-78AF-3B6A-E8F1-BB47CFB05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9344" y="2481292"/>
            <a:ext cx="3702193" cy="27336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5BFADE-DF06-6DD8-5F42-834FDBDDFCB9}"/>
              </a:ext>
            </a:extLst>
          </p:cNvPr>
          <p:cNvSpPr/>
          <p:nvPr/>
        </p:nvSpPr>
        <p:spPr>
          <a:xfrm>
            <a:off x="6831042" y="4442820"/>
            <a:ext cx="2954828" cy="2644082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21E71E-30CD-7890-474D-1657F214FD5D}"/>
              </a:ext>
            </a:extLst>
          </p:cNvPr>
          <p:cNvSpPr/>
          <p:nvPr/>
        </p:nvSpPr>
        <p:spPr>
          <a:xfrm>
            <a:off x="4186852" y="3966224"/>
            <a:ext cx="2954828" cy="2644082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3744F8-BB05-D83B-9D99-69DA9019BD80}"/>
              </a:ext>
            </a:extLst>
          </p:cNvPr>
          <p:cNvSpPr/>
          <p:nvPr/>
        </p:nvSpPr>
        <p:spPr>
          <a:xfrm>
            <a:off x="4116999" y="4442820"/>
            <a:ext cx="2954828" cy="2644082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F7FA859-FA2B-13BE-368B-A428FAB44C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63180" y="2473649"/>
            <a:ext cx="3722895" cy="27489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A4A5D7-F499-0ABB-600D-971444CF2E30}"/>
              </a:ext>
            </a:extLst>
          </p:cNvPr>
          <p:cNvSpPr/>
          <p:nvPr/>
        </p:nvSpPr>
        <p:spPr>
          <a:xfrm>
            <a:off x="1504604" y="3966224"/>
            <a:ext cx="2954828" cy="2644082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5643E7A-09AD-1251-7C96-111862A716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69623" y="2539292"/>
            <a:ext cx="3633995" cy="26833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288E5E5-6F3F-94C3-5620-4BF19F99FB59}"/>
              </a:ext>
            </a:extLst>
          </p:cNvPr>
          <p:cNvSpPr/>
          <p:nvPr/>
        </p:nvSpPr>
        <p:spPr>
          <a:xfrm>
            <a:off x="4194936" y="4627245"/>
            <a:ext cx="2954828" cy="2644082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23F2F7-2AAB-1A7C-FA27-B1F2FE3FF409}"/>
              </a:ext>
            </a:extLst>
          </p:cNvPr>
          <p:cNvSpPr txBox="1"/>
          <p:nvPr/>
        </p:nvSpPr>
        <p:spPr>
          <a:xfrm>
            <a:off x="7528697" y="5555942"/>
            <a:ext cx="3905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Z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DR </a:t>
            </a:r>
            <a:r>
              <a:rPr lang="en-US" dirty="0">
                <a:latin typeface="+mj-lt"/>
                <a:ea typeface="Cambria" panose="02040503050406030204" pitchFamily="18" charset="0"/>
              </a:rPr>
              <a:t>Column Characteristics</a:t>
            </a:r>
          </a:p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(e.g., Aregger et al. 2025)</a:t>
            </a:r>
            <a:endParaRPr lang="en-CH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726C257-15C8-D0C1-89ED-398301BF8563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82200" y="2386012"/>
            <a:ext cx="2085975" cy="20859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1726F90-1F82-FB0B-5F90-CD167D1DD32B}"/>
              </a:ext>
            </a:extLst>
          </p:cNvPr>
          <p:cNvSpPr txBox="1"/>
          <p:nvPr/>
        </p:nvSpPr>
        <p:spPr>
          <a:xfrm>
            <a:off x="4130283" y="5555942"/>
            <a:ext cx="3751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MESHS, POH, MESH, VIL</a:t>
            </a:r>
          </a:p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(e.g., Joe et al 2004, Witt et al. 1998)</a:t>
            </a:r>
            <a:endParaRPr lang="en-CH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D07535-4478-5C44-6E1E-E975ACE2836B}"/>
              </a:ext>
            </a:extLst>
          </p:cNvPr>
          <p:cNvSpPr/>
          <p:nvPr/>
        </p:nvSpPr>
        <p:spPr>
          <a:xfrm>
            <a:off x="-242889" y="-199314"/>
            <a:ext cx="12677775" cy="7286216"/>
          </a:xfrm>
          <a:prstGeom prst="rect">
            <a:avLst/>
          </a:prstGeom>
          <a:solidFill>
            <a:srgbClr val="FDFBF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rgbClr val="FDFBF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C321A0-D984-18BF-2967-0B5F809B7D5A}"/>
              </a:ext>
            </a:extLst>
          </p:cNvPr>
          <p:cNvSpPr txBox="1"/>
          <p:nvPr/>
        </p:nvSpPr>
        <p:spPr>
          <a:xfrm>
            <a:off x="3977436" y="3160103"/>
            <a:ext cx="4237127" cy="923330"/>
          </a:xfrm>
          <a:prstGeom prst="rect">
            <a:avLst/>
          </a:prstGeom>
          <a:solidFill>
            <a:srgbClr val="FDFBF3"/>
          </a:solidFill>
          <a:ln w="28575">
            <a:solidFill>
              <a:srgbClr val="1E293B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dirty="0"/>
              <a:t>Data-driven approach: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 Random Forest (RF)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predictor importance methods</a:t>
            </a:r>
          </a:p>
        </p:txBody>
      </p:sp>
    </p:spTree>
    <p:extLst>
      <p:ext uri="{BB962C8B-B14F-4D97-AF65-F5344CB8AC3E}">
        <p14:creationId xmlns:p14="http://schemas.microsoft.com/office/powerpoint/2010/main" val="34358934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1DDB0-17C5-D2B6-F190-E932A2645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35F1451-DCBC-5F55-BD2F-7CDDF048A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4903" y="1930400"/>
            <a:ext cx="6034751" cy="44560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AA49E3-1B95-9C6D-B095-355A6BD0D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088"/>
                </a:solidFill>
                <a:latin typeface="IBM Plex Sans" panose="020B0503050203000203" pitchFamily="34" charset="0"/>
              </a:rPr>
              <a:t>So what approach do we take?</a:t>
            </a:r>
            <a:endParaRPr lang="en-CH" dirty="0">
              <a:solidFill>
                <a:srgbClr val="005088"/>
              </a:solidFill>
              <a:latin typeface="IBM Plex Sans" panose="020B050305020300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266FF1-6655-5B9B-76BA-ADFC4876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12</a:t>
            </a:fld>
            <a:endParaRPr lang="en-CH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2B01903-9A5B-60D1-BF1E-F09BBF798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71199" y="1690688"/>
            <a:ext cx="3734502" cy="275754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583573F-3D15-D925-8A79-FFD5BFB0A0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13703" y="875163"/>
            <a:ext cx="3546385" cy="26186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E55154B-5568-8F2B-DFD9-24AE2E685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93878" y="3880516"/>
            <a:ext cx="3190667" cy="235597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E6699F-1212-CA40-81ED-D64A333FD43F}"/>
              </a:ext>
            </a:extLst>
          </p:cNvPr>
          <p:cNvCxnSpPr>
            <a:cxnSpLocks/>
          </p:cNvCxnSpPr>
          <p:nvPr/>
        </p:nvCxnSpPr>
        <p:spPr>
          <a:xfrm>
            <a:off x="3373953" y="3131177"/>
            <a:ext cx="949472" cy="23145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A80EF74-8752-B652-521E-6A25F6AEC149}"/>
              </a:ext>
            </a:extLst>
          </p:cNvPr>
          <p:cNvCxnSpPr>
            <a:cxnSpLocks/>
          </p:cNvCxnSpPr>
          <p:nvPr/>
        </p:nvCxnSpPr>
        <p:spPr>
          <a:xfrm flipH="1" flipV="1">
            <a:off x="7445225" y="4448232"/>
            <a:ext cx="703654" cy="28005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812AE9F6-67B3-3FEC-03DF-F1F3399BFDFF}"/>
              </a:ext>
            </a:extLst>
          </p:cNvPr>
          <p:cNvSpPr/>
          <p:nvPr/>
        </p:nvSpPr>
        <p:spPr>
          <a:xfrm>
            <a:off x="-1808375" y="3288051"/>
            <a:ext cx="3086100" cy="1234765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F5B6D15-B5C1-4776-0200-159913CF02EA}"/>
              </a:ext>
            </a:extLst>
          </p:cNvPr>
          <p:cNvSpPr/>
          <p:nvPr/>
        </p:nvSpPr>
        <p:spPr>
          <a:xfrm>
            <a:off x="711789" y="3837016"/>
            <a:ext cx="3086100" cy="611216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79FC910-CC60-F44A-A653-614702C759B3}"/>
              </a:ext>
            </a:extLst>
          </p:cNvPr>
          <p:cNvSpPr/>
          <p:nvPr/>
        </p:nvSpPr>
        <p:spPr>
          <a:xfrm>
            <a:off x="7445225" y="5888945"/>
            <a:ext cx="3086100" cy="407477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5EDB747-71AF-22F2-22CD-6AFB4260E678}"/>
              </a:ext>
            </a:extLst>
          </p:cNvPr>
          <p:cNvSpPr/>
          <p:nvPr/>
        </p:nvSpPr>
        <p:spPr>
          <a:xfrm>
            <a:off x="4740732" y="4976138"/>
            <a:ext cx="3086100" cy="1234765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2BCBA7A-AC6A-317F-E63D-53734B121FDE}"/>
              </a:ext>
            </a:extLst>
          </p:cNvPr>
          <p:cNvSpPr/>
          <p:nvPr/>
        </p:nvSpPr>
        <p:spPr>
          <a:xfrm>
            <a:off x="8933954" y="2602251"/>
            <a:ext cx="3086100" cy="1234765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CAE59B4-B314-DBEE-52F8-2C765C496754}"/>
              </a:ext>
            </a:extLst>
          </p:cNvPr>
          <p:cNvSpPr/>
          <p:nvPr/>
        </p:nvSpPr>
        <p:spPr>
          <a:xfrm>
            <a:off x="7693808" y="2677905"/>
            <a:ext cx="1442979" cy="922351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892FD6E-C1B5-7126-A7ED-89DE52FE505B}"/>
              </a:ext>
            </a:extLst>
          </p:cNvPr>
          <p:cNvCxnSpPr>
            <a:cxnSpLocks/>
          </p:cNvCxnSpPr>
          <p:nvPr/>
        </p:nvCxnSpPr>
        <p:spPr>
          <a:xfrm flipH="1">
            <a:off x="7445225" y="2786774"/>
            <a:ext cx="571311" cy="29052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853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81F96-2F2C-425A-2B8A-4D052A7C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A7B7974-2D9E-C8F7-85DA-2FBC2C580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4903" y="1930400"/>
            <a:ext cx="6034751" cy="44560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EB65D-96A4-2C76-CE4D-D1C9C3898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088"/>
                </a:solidFill>
                <a:latin typeface="IBM Plex Sans" panose="020B0503050203000203" pitchFamily="34" charset="0"/>
              </a:rPr>
              <a:t>So what approach do we take?</a:t>
            </a:r>
            <a:endParaRPr lang="en-CH" dirty="0">
              <a:solidFill>
                <a:srgbClr val="005088"/>
              </a:solidFill>
              <a:latin typeface="IBM Plex Sans" panose="020B050305020300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A80519-D24C-502D-4607-85A39EE56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13</a:t>
            </a:fld>
            <a:endParaRPr lang="en-CH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F17365A-1811-FF2C-000E-7C2A1B576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71199" y="1690688"/>
            <a:ext cx="3734502" cy="275754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82B124B-399F-459F-E6DD-1C4A017D10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13703" y="875163"/>
            <a:ext cx="3546385" cy="26186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8492FA3-A6F1-0A4C-4C90-4380BE0A95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93878" y="3880516"/>
            <a:ext cx="3190667" cy="23559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2BB5AA-7C13-3F18-11C1-12D250E2DCBA}"/>
              </a:ext>
            </a:extLst>
          </p:cNvPr>
          <p:cNvSpPr/>
          <p:nvPr/>
        </p:nvSpPr>
        <p:spPr>
          <a:xfrm>
            <a:off x="106532" y="3860274"/>
            <a:ext cx="4013181" cy="674703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748E8E-5B59-1D5A-8C8C-94C789FEDA02}"/>
              </a:ext>
            </a:extLst>
          </p:cNvPr>
          <p:cNvSpPr/>
          <p:nvPr/>
        </p:nvSpPr>
        <p:spPr>
          <a:xfrm>
            <a:off x="-455264" y="3283210"/>
            <a:ext cx="1436703" cy="674703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84B53D-7931-0462-2F96-7499879FC226}"/>
              </a:ext>
            </a:extLst>
          </p:cNvPr>
          <p:cNvSpPr/>
          <p:nvPr/>
        </p:nvSpPr>
        <p:spPr>
          <a:xfrm>
            <a:off x="-371199" y="3880516"/>
            <a:ext cx="4013181" cy="674703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C75F37-094F-EF0D-D8D5-1C1A2487491C}"/>
              </a:ext>
            </a:extLst>
          </p:cNvPr>
          <p:cNvSpPr/>
          <p:nvPr/>
        </p:nvSpPr>
        <p:spPr>
          <a:xfrm>
            <a:off x="6433624" y="5228949"/>
            <a:ext cx="1436703" cy="1007546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C6D022-D581-39B0-434A-D56B04881C07}"/>
              </a:ext>
            </a:extLst>
          </p:cNvPr>
          <p:cNvSpPr/>
          <p:nvPr/>
        </p:nvSpPr>
        <p:spPr>
          <a:xfrm>
            <a:off x="7807415" y="5826633"/>
            <a:ext cx="2336404" cy="674703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C55E8C-0558-20EB-7BD5-6DE8E6F4003E}"/>
              </a:ext>
            </a:extLst>
          </p:cNvPr>
          <p:cNvSpPr/>
          <p:nvPr/>
        </p:nvSpPr>
        <p:spPr>
          <a:xfrm>
            <a:off x="7580304" y="3012456"/>
            <a:ext cx="4013181" cy="674703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EC7CCB-B1AB-128E-65BE-A61E43E2F1A5}"/>
              </a:ext>
            </a:extLst>
          </p:cNvPr>
          <p:cNvSpPr/>
          <p:nvPr/>
        </p:nvSpPr>
        <p:spPr>
          <a:xfrm>
            <a:off x="7870327" y="2687932"/>
            <a:ext cx="1583659" cy="674703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8F20E31-D4B6-1DFB-DBEA-9F025872BF04}"/>
              </a:ext>
            </a:extLst>
          </p:cNvPr>
          <p:cNvCxnSpPr>
            <a:cxnSpLocks/>
          </p:cNvCxnSpPr>
          <p:nvPr/>
        </p:nvCxnSpPr>
        <p:spPr>
          <a:xfrm>
            <a:off x="3373953" y="3131177"/>
            <a:ext cx="949472" cy="23145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1525B5E-8DAF-A316-E429-2E24CA92722F}"/>
              </a:ext>
            </a:extLst>
          </p:cNvPr>
          <p:cNvCxnSpPr>
            <a:cxnSpLocks/>
          </p:cNvCxnSpPr>
          <p:nvPr/>
        </p:nvCxnSpPr>
        <p:spPr>
          <a:xfrm flipH="1">
            <a:off x="7445225" y="2786774"/>
            <a:ext cx="571311" cy="29052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BC15E9E-E743-313D-6042-5814C306E49A}"/>
              </a:ext>
            </a:extLst>
          </p:cNvPr>
          <p:cNvCxnSpPr>
            <a:cxnSpLocks/>
          </p:cNvCxnSpPr>
          <p:nvPr/>
        </p:nvCxnSpPr>
        <p:spPr>
          <a:xfrm flipH="1" flipV="1">
            <a:off x="7445225" y="4448232"/>
            <a:ext cx="703654" cy="28005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80C2A4A5-5697-D884-112A-8A28169ECE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74923" y="5523650"/>
            <a:ext cx="722896" cy="85219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6D0BBBD-051C-FD9B-86E2-D0A9DA9B5C20}"/>
              </a:ext>
            </a:extLst>
          </p:cNvPr>
          <p:cNvCxnSpPr>
            <a:cxnSpLocks/>
          </p:cNvCxnSpPr>
          <p:nvPr/>
        </p:nvCxnSpPr>
        <p:spPr>
          <a:xfrm flipH="1" flipV="1">
            <a:off x="6122633" y="4948609"/>
            <a:ext cx="571245" cy="65320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930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102A5-4DCF-C0B8-CB34-B7DDDBD55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0E4F70AB-B63E-89BB-CF35-73CDAEF72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4527" y="1940199"/>
            <a:ext cx="2806503" cy="29076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5662C3-EC88-EA52-205E-3A254112E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088"/>
                </a:solidFill>
                <a:latin typeface="IBM Plex Sans" panose="020B0503050203000203" pitchFamily="34" charset="0"/>
              </a:rPr>
              <a:t>So what approach do we take?</a:t>
            </a:r>
            <a:endParaRPr lang="en-CH" dirty="0">
              <a:solidFill>
                <a:srgbClr val="005088"/>
              </a:solidFill>
              <a:latin typeface="IBM Plex Sans" panose="020B050305020300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2C27E8-BF6D-3350-DF87-8E75A8040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14</a:t>
            </a:fld>
            <a:endParaRPr lang="en-CH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E3ECCB6-E24A-F073-7959-55380DCD3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71199" y="1690688"/>
            <a:ext cx="3734502" cy="275754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33E32D3-9797-7A13-9206-A30A69965B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13703" y="875163"/>
            <a:ext cx="3546385" cy="26186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F47A185-0B77-A626-44B2-A7F6D6DB5B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93878" y="3880516"/>
            <a:ext cx="3190667" cy="23559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34A73E-0308-3275-F8FB-2A98BF743D1F}"/>
              </a:ext>
            </a:extLst>
          </p:cNvPr>
          <p:cNvSpPr/>
          <p:nvPr/>
        </p:nvSpPr>
        <p:spPr>
          <a:xfrm>
            <a:off x="106532" y="3860274"/>
            <a:ext cx="4013181" cy="674703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2C816A-4E62-00AF-BA7E-1A3DEAAAB3FC}"/>
              </a:ext>
            </a:extLst>
          </p:cNvPr>
          <p:cNvSpPr/>
          <p:nvPr/>
        </p:nvSpPr>
        <p:spPr>
          <a:xfrm>
            <a:off x="-455264" y="3283210"/>
            <a:ext cx="1436703" cy="674703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1AC886-9747-61FF-3B67-7BDC2B4CF980}"/>
              </a:ext>
            </a:extLst>
          </p:cNvPr>
          <p:cNvSpPr/>
          <p:nvPr/>
        </p:nvSpPr>
        <p:spPr>
          <a:xfrm>
            <a:off x="-371199" y="3880516"/>
            <a:ext cx="4013181" cy="674703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1E0081-EAB9-5161-1DD1-33C86A970343}"/>
              </a:ext>
            </a:extLst>
          </p:cNvPr>
          <p:cNvSpPr/>
          <p:nvPr/>
        </p:nvSpPr>
        <p:spPr>
          <a:xfrm>
            <a:off x="6433624" y="5228949"/>
            <a:ext cx="1436703" cy="1007546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85A6A1-7F7E-A022-37B2-C540BCB470C5}"/>
              </a:ext>
            </a:extLst>
          </p:cNvPr>
          <p:cNvSpPr/>
          <p:nvPr/>
        </p:nvSpPr>
        <p:spPr>
          <a:xfrm>
            <a:off x="7807415" y="5826633"/>
            <a:ext cx="2336404" cy="674703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B763C2-2B3E-3157-AFF8-36A7614549D7}"/>
              </a:ext>
            </a:extLst>
          </p:cNvPr>
          <p:cNvSpPr/>
          <p:nvPr/>
        </p:nvSpPr>
        <p:spPr>
          <a:xfrm>
            <a:off x="7580304" y="3012456"/>
            <a:ext cx="4013181" cy="674703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A825E5-36B0-DE18-2EDC-94BFE1256109}"/>
              </a:ext>
            </a:extLst>
          </p:cNvPr>
          <p:cNvSpPr/>
          <p:nvPr/>
        </p:nvSpPr>
        <p:spPr>
          <a:xfrm>
            <a:off x="7870327" y="2687932"/>
            <a:ext cx="1583659" cy="674703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BE8AC8-8508-EE44-6976-BCFF066D97C3}"/>
              </a:ext>
            </a:extLst>
          </p:cNvPr>
          <p:cNvCxnSpPr>
            <a:cxnSpLocks/>
          </p:cNvCxnSpPr>
          <p:nvPr/>
        </p:nvCxnSpPr>
        <p:spPr>
          <a:xfrm>
            <a:off x="3373953" y="3131177"/>
            <a:ext cx="949472" cy="23145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3F38003-454C-F79F-E8FA-25DAE0CE4579}"/>
              </a:ext>
            </a:extLst>
          </p:cNvPr>
          <p:cNvCxnSpPr>
            <a:cxnSpLocks/>
          </p:cNvCxnSpPr>
          <p:nvPr/>
        </p:nvCxnSpPr>
        <p:spPr>
          <a:xfrm flipH="1">
            <a:off x="7445225" y="2786774"/>
            <a:ext cx="571311" cy="29052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120AD7F-F294-30FD-9C62-D6F6D9690147}"/>
              </a:ext>
            </a:extLst>
          </p:cNvPr>
          <p:cNvCxnSpPr>
            <a:cxnSpLocks/>
          </p:cNvCxnSpPr>
          <p:nvPr/>
        </p:nvCxnSpPr>
        <p:spPr>
          <a:xfrm flipH="1" flipV="1">
            <a:off x="7445225" y="4448232"/>
            <a:ext cx="703654" cy="28005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A0779206-6A51-4729-560C-2C6FB94810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74923" y="5523650"/>
            <a:ext cx="722896" cy="85219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DF518E6-969B-9DAE-5631-D61295AA0F61}"/>
              </a:ext>
            </a:extLst>
          </p:cNvPr>
          <p:cNvCxnSpPr>
            <a:cxnSpLocks/>
          </p:cNvCxnSpPr>
          <p:nvPr/>
        </p:nvCxnSpPr>
        <p:spPr>
          <a:xfrm flipH="1" flipV="1">
            <a:off x="6122633" y="4948609"/>
            <a:ext cx="571245" cy="65320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A27129DD-6F2C-0329-4C3E-39DFE82E9F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534903" y="1930401"/>
            <a:ext cx="6034751" cy="44560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60557F-2A4A-5AA1-8DBB-12E331BE8FC9}"/>
              </a:ext>
            </a:extLst>
          </p:cNvPr>
          <p:cNvSpPr txBox="1"/>
          <p:nvPr/>
        </p:nvSpPr>
        <p:spPr>
          <a:xfrm>
            <a:off x="3539191" y="5214607"/>
            <a:ext cx="2339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Based on TRT-storm footprint </a:t>
            </a:r>
            <a:br>
              <a:rPr lang="en-US" dirty="0"/>
            </a:b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(Hering et al. 2004,2008)</a:t>
            </a:r>
            <a:endParaRPr lang="en-CH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2376346-02A3-04C5-DF44-BCCF84601C55}"/>
              </a:ext>
            </a:extLst>
          </p:cNvPr>
          <p:cNvCxnSpPr>
            <a:cxnSpLocks/>
          </p:cNvCxnSpPr>
          <p:nvPr/>
        </p:nvCxnSpPr>
        <p:spPr>
          <a:xfrm flipV="1">
            <a:off x="5498123" y="4884913"/>
            <a:ext cx="143934" cy="39029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67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0F894-CD60-61DF-0DD4-7BA26016B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8C213-4250-7AEF-90B9-DCBFA0154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088"/>
                </a:solidFill>
                <a:latin typeface="IBM Plex Sans" panose="020B0503050203000203" pitchFamily="34" charset="0"/>
              </a:rPr>
              <a:t>So what approach do we take?</a:t>
            </a:r>
            <a:endParaRPr lang="en-CH" dirty="0">
              <a:solidFill>
                <a:srgbClr val="005088"/>
              </a:solidFill>
              <a:latin typeface="IBM Plex Sans" panose="020B050305020300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217C29-5B6D-B12B-D72F-FDABDF897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15</a:t>
            </a:fld>
            <a:endParaRPr lang="en-CH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E12B91-A919-D29B-3E24-33F2ACA35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569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~500 Predictors (extracted from 3D-radar composites)</a:t>
            </a:r>
          </a:p>
          <a:p>
            <a:r>
              <a:rPr lang="en-US" sz="2400" dirty="0"/>
              <a:t>Hail yes/no (from 270’000 reports)</a:t>
            </a:r>
          </a:p>
          <a:p>
            <a:r>
              <a:rPr lang="en-US" sz="2400" dirty="0"/>
              <a:t>Hail size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25’000 Hail yes/no samples</a:t>
            </a:r>
          </a:p>
          <a:p>
            <a:r>
              <a:rPr lang="en-US" sz="2400" dirty="0"/>
              <a:t>6000 Hail size samples</a:t>
            </a:r>
          </a:p>
          <a:p>
            <a:endParaRPr lang="en-US" sz="2400" dirty="0"/>
          </a:p>
          <a:p>
            <a:r>
              <a:rPr lang="en-US" sz="2400" dirty="0"/>
              <a:t>2 Random forests (RF)</a:t>
            </a:r>
          </a:p>
          <a:p>
            <a:pPr lvl="1"/>
            <a:r>
              <a:rPr lang="en-US" i="1" dirty="0" err="1">
                <a:solidFill>
                  <a:srgbClr val="005088"/>
                </a:solidFill>
              </a:rPr>
              <a:t>RF_bool</a:t>
            </a:r>
            <a:r>
              <a:rPr lang="en-US" i="1" dirty="0">
                <a:solidFill>
                  <a:srgbClr val="005088"/>
                </a:solidFill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 Hail yes/no (classification)</a:t>
            </a:r>
          </a:p>
          <a:p>
            <a:pPr lvl="1"/>
            <a:r>
              <a:rPr lang="en-US" i="1" dirty="0" err="1">
                <a:solidFill>
                  <a:srgbClr val="005088"/>
                </a:solidFill>
                <a:sym typeface="Wingdings" panose="05000000000000000000" pitchFamily="2" charset="2"/>
              </a:rPr>
              <a:t>RF_size</a:t>
            </a:r>
            <a:r>
              <a:rPr lang="en-US" i="1" dirty="0">
                <a:solidFill>
                  <a:srgbClr val="005088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 Hail size (regression)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Q: Which </a:t>
            </a:r>
            <a:r>
              <a:rPr lang="en-US" sz="2400" dirty="0">
                <a:solidFill>
                  <a:srgbClr val="005088"/>
                </a:solidFill>
                <a:sym typeface="Wingdings" panose="05000000000000000000" pitchFamily="2" charset="2"/>
              </a:rPr>
              <a:t>radar signatures </a:t>
            </a:r>
            <a:r>
              <a:rPr lang="en-US" sz="2400" dirty="0">
                <a:sym typeface="Wingdings" panose="05000000000000000000" pitchFamily="2" charset="2"/>
              </a:rPr>
              <a:t>are key for detection of hail(-size) on operational radar?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Q: Do the models learn meteorologically </a:t>
            </a:r>
            <a:r>
              <a:rPr lang="en-US" sz="2400" dirty="0">
                <a:solidFill>
                  <a:srgbClr val="005088"/>
                </a:solidFill>
                <a:sym typeface="Wingdings" panose="05000000000000000000" pitchFamily="2" charset="2"/>
              </a:rPr>
              <a:t>sensible</a:t>
            </a:r>
            <a:r>
              <a:rPr lang="en-US" sz="2400" dirty="0">
                <a:sym typeface="Wingdings" panose="05000000000000000000" pitchFamily="2" charset="2"/>
              </a:rPr>
              <a:t> links?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00358DC-1104-1EE4-BE3D-97D273701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1225" y="266700"/>
            <a:ext cx="1997166" cy="20691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5A3038-1BC3-89DA-18FB-7E9912858610}"/>
              </a:ext>
            </a:extLst>
          </p:cNvPr>
          <p:cNvSpPr/>
          <p:nvPr/>
        </p:nvSpPr>
        <p:spPr>
          <a:xfrm>
            <a:off x="1041400" y="1692276"/>
            <a:ext cx="2059609" cy="4810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540724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A8B6A-6472-C3C3-5134-E07B0D879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A3264-5DA5-6755-9FA5-1E0D65508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088"/>
                </a:solidFill>
                <a:latin typeface="IBM Plex Sans" panose="020B0503050203000203" pitchFamily="34" charset="0"/>
              </a:rPr>
              <a:t>Recursive Predictor Elimination (RPE)</a:t>
            </a:r>
            <a:endParaRPr lang="en-CH" dirty="0">
              <a:solidFill>
                <a:srgbClr val="005088"/>
              </a:solidFill>
              <a:latin typeface="IBM Plex Sans" panose="020B050305020300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5E8AF1-E091-10FA-C5CC-3AEC4593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16</a:t>
            </a:fld>
            <a:endParaRPr lang="en-CH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8C55587-E74A-AE0C-25DB-E5452F17A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7200" y="2101056"/>
            <a:ext cx="3657600" cy="380047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DEE68E-01A0-573A-7B56-E5F7BB55E953}"/>
              </a:ext>
            </a:extLst>
          </p:cNvPr>
          <p:cNvSpPr txBox="1"/>
          <p:nvPr/>
        </p:nvSpPr>
        <p:spPr>
          <a:xfrm>
            <a:off x="4967403" y="3810526"/>
            <a:ext cx="24811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5-fold CV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Regular Hyperparameter Tuning</a:t>
            </a:r>
            <a:endParaRPr lang="en-CH" sz="1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F3AFDC-80BE-2D0F-1E5A-CAE3CFB78559}"/>
              </a:ext>
            </a:extLst>
          </p:cNvPr>
          <p:cNvSpPr txBox="1"/>
          <p:nvPr/>
        </p:nvSpPr>
        <p:spPr>
          <a:xfrm>
            <a:off x="3235713" y="2435209"/>
            <a:ext cx="14998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Train Forest</a:t>
            </a:r>
            <a:endParaRPr lang="en-CH" sz="1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69C34A-CF05-FEF9-E34A-0350E7FC6E30}"/>
              </a:ext>
            </a:extLst>
          </p:cNvPr>
          <p:cNvSpPr txBox="1"/>
          <p:nvPr/>
        </p:nvSpPr>
        <p:spPr>
          <a:xfrm>
            <a:off x="8206367" y="2435209"/>
            <a:ext cx="1499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Permutation Importance</a:t>
            </a:r>
            <a:endParaRPr lang="en-CH" sz="1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9800E5-1881-FCCD-B9A5-985B8335662C}"/>
              </a:ext>
            </a:extLst>
          </p:cNvPr>
          <p:cNvSpPr txBox="1"/>
          <p:nvPr/>
        </p:nvSpPr>
        <p:spPr>
          <a:xfrm>
            <a:off x="5273597" y="6004122"/>
            <a:ext cx="1868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Remove bottom 5%</a:t>
            </a:r>
            <a:endParaRPr lang="en-CH" sz="1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CB507D-99C7-A473-6C8F-1F45FCB2BCB2}"/>
              </a:ext>
            </a:extLst>
          </p:cNvPr>
          <p:cNvSpPr txBox="1"/>
          <p:nvPr/>
        </p:nvSpPr>
        <p:spPr>
          <a:xfrm>
            <a:off x="373566" y="5156021"/>
            <a:ext cx="4194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5088"/>
                </a:solidFill>
              </a:rPr>
              <a:t>Result:</a:t>
            </a:r>
            <a:br>
              <a:rPr lang="en-US" u="sng" dirty="0">
                <a:solidFill>
                  <a:srgbClr val="005088"/>
                </a:solidFill>
              </a:rPr>
            </a:br>
            <a:endParaRPr lang="en-US" u="sng" dirty="0">
              <a:solidFill>
                <a:srgbClr val="00508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Performance vs. Predictor Count</a:t>
            </a:r>
            <a:br>
              <a:rPr lang="en-US" u="sng" dirty="0">
                <a:solidFill>
                  <a:srgbClr val="005088"/>
                </a:solidFill>
              </a:rPr>
            </a:br>
            <a:endParaRPr lang="en-CH" u="sng" dirty="0">
              <a:solidFill>
                <a:srgbClr val="0050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42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378F-F50C-8ED2-8B98-2A166B260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088"/>
                </a:solidFill>
              </a:rPr>
              <a:t>RPE: </a:t>
            </a:r>
            <a:r>
              <a:rPr lang="en-US" dirty="0" err="1">
                <a:solidFill>
                  <a:srgbClr val="005088"/>
                </a:solidFill>
              </a:rPr>
              <a:t>RF_bool</a:t>
            </a:r>
            <a:r>
              <a:rPr lang="en-US" dirty="0">
                <a:solidFill>
                  <a:srgbClr val="005088"/>
                </a:solidFill>
              </a:rPr>
              <a:t> - Training Performance</a:t>
            </a:r>
            <a:endParaRPr lang="en-CH" dirty="0">
              <a:solidFill>
                <a:srgbClr val="00508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5D9B7-7BD3-3EF4-560E-87AD0006D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17</a:t>
            </a:fld>
            <a:endParaRPr lang="en-CH"/>
          </a:p>
        </p:txBody>
      </p:sp>
      <p:pic>
        <p:nvPicPr>
          <p:cNvPr id="13" name="Content Placeholder 12" descr="A graph showing a line&#10;&#10;AI-generated content may be incorrect.">
            <a:extLst>
              <a:ext uri="{FF2B5EF4-FFF2-40B4-BE49-F238E27FC236}">
                <a16:creationId xmlns:a16="http://schemas.microsoft.com/office/drawing/2014/main" id="{3C627A63-BC17-6E1E-EA03-6FB8F0525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927" y="1825625"/>
            <a:ext cx="6342146" cy="435133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DA33BB-A1C4-97B3-1702-08466F509696}"/>
              </a:ext>
            </a:extLst>
          </p:cNvPr>
          <p:cNvSpPr/>
          <p:nvPr/>
        </p:nvSpPr>
        <p:spPr>
          <a:xfrm>
            <a:off x="-104775" y="-85725"/>
            <a:ext cx="12677775" cy="7286216"/>
          </a:xfrm>
          <a:prstGeom prst="rect">
            <a:avLst/>
          </a:prstGeom>
          <a:solidFill>
            <a:srgbClr val="FDFBF3">
              <a:alpha val="6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rgbClr val="FDFBF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BBBA35-F4AD-D976-C64C-4C2BF38B3FAA}"/>
              </a:ext>
            </a:extLst>
          </p:cNvPr>
          <p:cNvSpPr txBox="1"/>
          <p:nvPr/>
        </p:nvSpPr>
        <p:spPr>
          <a:xfrm>
            <a:off x="5245273" y="3372717"/>
            <a:ext cx="1977677" cy="369332"/>
          </a:xfrm>
          <a:prstGeom prst="rect">
            <a:avLst/>
          </a:prstGeom>
          <a:solidFill>
            <a:srgbClr val="FDFBF3"/>
          </a:solidFill>
          <a:ln w="28575">
            <a:solidFill>
              <a:srgbClr val="1E293B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dirty="0"/>
              <a:t>Q: Is this robust?</a:t>
            </a:r>
          </a:p>
        </p:txBody>
      </p:sp>
    </p:spTree>
    <p:extLst>
      <p:ext uri="{BB962C8B-B14F-4D97-AF65-F5344CB8AC3E}">
        <p14:creationId xmlns:p14="http://schemas.microsoft.com/office/powerpoint/2010/main" val="403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468BB-D431-7F63-AB42-AA2050226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185B4-C854-7A88-B771-F1FC9520E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088"/>
                </a:solidFill>
              </a:rPr>
              <a:t>2 x RPE: </a:t>
            </a:r>
            <a:r>
              <a:rPr lang="en-US" dirty="0" err="1">
                <a:solidFill>
                  <a:srgbClr val="005088"/>
                </a:solidFill>
              </a:rPr>
              <a:t>RF_bool</a:t>
            </a:r>
            <a:r>
              <a:rPr lang="en-US" dirty="0">
                <a:solidFill>
                  <a:srgbClr val="005088"/>
                </a:solidFill>
              </a:rPr>
              <a:t> - Training Performance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093DB-D6E7-63B0-1B1B-757329D4D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18</a:t>
            </a:fld>
            <a:endParaRPr lang="en-CH"/>
          </a:p>
        </p:txBody>
      </p:sp>
      <p:pic>
        <p:nvPicPr>
          <p:cNvPr id="7" name="Content Placeholder 6" descr="A graph of a number of predictors&#10;&#10;AI-generated content may be incorrect.">
            <a:extLst>
              <a:ext uri="{FF2B5EF4-FFF2-40B4-BE49-F238E27FC236}">
                <a16:creationId xmlns:a16="http://schemas.microsoft.com/office/drawing/2014/main" id="{BD32AFF6-0EAB-59D4-4824-FC283D6287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927" y="1825625"/>
            <a:ext cx="6342146" cy="4351338"/>
          </a:xfrm>
        </p:spPr>
      </p:pic>
    </p:spTree>
    <p:extLst>
      <p:ext uri="{BB962C8B-B14F-4D97-AF65-F5344CB8AC3E}">
        <p14:creationId xmlns:p14="http://schemas.microsoft.com/office/powerpoint/2010/main" val="828170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A2A68-C6CE-BBA8-DC57-23C1D4789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05011-1017-7383-CB74-C8E2B3C05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088"/>
                </a:solidFill>
              </a:rPr>
              <a:t>11 x RPE: </a:t>
            </a:r>
            <a:r>
              <a:rPr lang="en-US" dirty="0" err="1">
                <a:solidFill>
                  <a:srgbClr val="005088"/>
                </a:solidFill>
              </a:rPr>
              <a:t>RF_bool</a:t>
            </a:r>
            <a:r>
              <a:rPr lang="en-US" dirty="0">
                <a:solidFill>
                  <a:srgbClr val="005088"/>
                </a:solidFill>
              </a:rPr>
              <a:t> - Training Performance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FB09A-CC81-D365-4CA4-93B41F7E1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19</a:t>
            </a:fld>
            <a:endParaRPr lang="en-CH"/>
          </a:p>
        </p:txBody>
      </p:sp>
      <p:pic>
        <p:nvPicPr>
          <p:cNvPr id="8" name="Content Placeholder 7" descr="A graph showing a number of predictors&#10;&#10;AI-generated content may be incorrect.">
            <a:extLst>
              <a:ext uri="{FF2B5EF4-FFF2-40B4-BE49-F238E27FC236}">
                <a16:creationId xmlns:a16="http://schemas.microsoft.com/office/drawing/2014/main" id="{EA5A0D8B-88B5-C92A-2DA9-4E56D422E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927" y="1825625"/>
            <a:ext cx="6342146" cy="4351338"/>
          </a:xfrm>
        </p:spPr>
      </p:pic>
    </p:spTree>
    <p:extLst>
      <p:ext uri="{BB962C8B-B14F-4D97-AF65-F5344CB8AC3E}">
        <p14:creationId xmlns:p14="http://schemas.microsoft.com/office/powerpoint/2010/main" val="1739049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EBC16-CEE9-DBF3-6C29-EC9C742D6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E835C8-D9D9-3537-B648-9538185F3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7824" y="1031241"/>
            <a:ext cx="9129215" cy="5815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4693D9-D96F-791B-9343-69A4C3DE2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088"/>
                </a:solidFill>
              </a:rPr>
              <a:t>Why now?</a:t>
            </a:r>
            <a:endParaRPr lang="en-CH" dirty="0">
              <a:solidFill>
                <a:srgbClr val="00508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9D5E2-1294-DE19-4AD9-E23B7D357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2</a:t>
            </a:fld>
            <a:endParaRPr lang="en-CH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8C1E3D0-DB30-1B1E-56A8-57958A91CB7C}"/>
              </a:ext>
            </a:extLst>
          </p:cNvPr>
          <p:cNvCxnSpPr/>
          <p:nvPr/>
        </p:nvCxnSpPr>
        <p:spPr>
          <a:xfrm flipH="1">
            <a:off x="7744522" y="1800922"/>
            <a:ext cx="407019" cy="306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92A1697-039C-5C96-6453-5330222F1A23}"/>
              </a:ext>
            </a:extLst>
          </p:cNvPr>
          <p:cNvSpPr txBox="1"/>
          <p:nvPr/>
        </p:nvSpPr>
        <p:spPr>
          <a:xfrm>
            <a:off x="8151541" y="1616398"/>
            <a:ext cx="1505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Study Area</a:t>
            </a:r>
            <a:endParaRPr lang="en-CH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67648F-B722-79D6-C467-BB59EA0C5435}"/>
              </a:ext>
            </a:extLst>
          </p:cNvPr>
          <p:cNvSpPr/>
          <p:nvPr/>
        </p:nvSpPr>
        <p:spPr>
          <a:xfrm>
            <a:off x="9740590" y="1266723"/>
            <a:ext cx="1226634" cy="5145228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08532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76FFC-9627-9004-B79F-64F6B05DA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F8B1D-C5D8-81A5-FC75-6CA56EFE8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088"/>
                </a:solidFill>
              </a:rPr>
              <a:t>11 x RPE: </a:t>
            </a:r>
            <a:r>
              <a:rPr lang="en-US" dirty="0" err="1">
                <a:solidFill>
                  <a:srgbClr val="005088"/>
                </a:solidFill>
              </a:rPr>
              <a:t>RF_bool</a:t>
            </a:r>
            <a:r>
              <a:rPr lang="en-US" dirty="0">
                <a:solidFill>
                  <a:srgbClr val="005088"/>
                </a:solidFill>
              </a:rPr>
              <a:t> - Training Performance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47517-3E16-073E-8042-3C2AE6866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20</a:t>
            </a:fld>
            <a:endParaRPr lang="en-CH"/>
          </a:p>
        </p:txBody>
      </p:sp>
      <p:pic>
        <p:nvPicPr>
          <p:cNvPr id="8" name="Content Placeholder 7" descr="A graph showing a number of predictors&#10;&#10;AI-generated content may be incorrect.">
            <a:extLst>
              <a:ext uri="{FF2B5EF4-FFF2-40B4-BE49-F238E27FC236}">
                <a16:creationId xmlns:a16="http://schemas.microsoft.com/office/drawing/2014/main" id="{5E34BEDD-7D58-D8EB-413F-5725F8F73B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927" y="1825625"/>
            <a:ext cx="6342146" cy="4351338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0F9D0E6-0C00-E457-23E1-E4757BE34DF9}"/>
              </a:ext>
            </a:extLst>
          </p:cNvPr>
          <p:cNvSpPr/>
          <p:nvPr/>
        </p:nvSpPr>
        <p:spPr>
          <a:xfrm>
            <a:off x="5302250" y="2673350"/>
            <a:ext cx="101600" cy="107950"/>
          </a:xfrm>
          <a:prstGeom prst="ellipse">
            <a:avLst/>
          </a:prstGeom>
          <a:solidFill>
            <a:srgbClr val="1E293B"/>
          </a:solidFill>
          <a:ln>
            <a:solidFill>
              <a:srgbClr val="1E29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2B4899E-E4FA-F103-1817-3580487DB839}"/>
              </a:ext>
            </a:extLst>
          </p:cNvPr>
          <p:cNvCxnSpPr>
            <a:cxnSpLocks/>
            <a:stCxn id="3" idx="4"/>
            <a:endCxn id="14" idx="2"/>
          </p:cNvCxnSpPr>
          <p:nvPr/>
        </p:nvCxnSpPr>
        <p:spPr>
          <a:xfrm flipV="1">
            <a:off x="5353050" y="2148790"/>
            <a:ext cx="1446245" cy="632510"/>
          </a:xfrm>
          <a:prstGeom prst="line">
            <a:avLst/>
          </a:prstGeom>
          <a:ln>
            <a:solidFill>
              <a:srgbClr val="1E29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E009F99-CCD8-C5CA-F8CF-4644471FA8BE}"/>
              </a:ext>
            </a:extLst>
          </p:cNvPr>
          <p:cNvSpPr txBox="1"/>
          <p:nvPr/>
        </p:nvSpPr>
        <p:spPr>
          <a:xfrm>
            <a:off x="5734750" y="1502459"/>
            <a:ext cx="2129090" cy="646331"/>
          </a:xfrm>
          <a:prstGeom prst="rect">
            <a:avLst/>
          </a:prstGeom>
          <a:solidFill>
            <a:srgbClr val="FDFBF3"/>
          </a:solidFill>
          <a:ln w="19050">
            <a:solidFill>
              <a:srgbClr val="1E293B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10 Predictors </a:t>
            </a:r>
          </a:p>
          <a:p>
            <a:r>
              <a:rPr lang="en-US" dirty="0"/>
              <a:t>99% of Optimal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911864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E5D37-B003-C75B-2114-FC96E5DF4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5088"/>
                </a:solidFill>
              </a:rPr>
              <a:t>So which predictors are selected?</a:t>
            </a:r>
            <a:endParaRPr lang="en-CH" dirty="0">
              <a:solidFill>
                <a:srgbClr val="00508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7C63F-9D85-6004-7BEC-22083D85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21</a:t>
            </a:fld>
            <a:endParaRPr lang="en-CH"/>
          </a:p>
        </p:txBody>
      </p:sp>
      <p:pic>
        <p:nvPicPr>
          <p:cNvPr id="8" name="Content Placeholder 7" descr="A chart of a test&#10;&#10;AI-generated content may be incorrect.">
            <a:extLst>
              <a:ext uri="{FF2B5EF4-FFF2-40B4-BE49-F238E27FC236}">
                <a16:creationId xmlns:a16="http://schemas.microsoft.com/office/drawing/2014/main" id="{0EB8397E-0E84-41A2-807E-0D1C7C9B4F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1" y="2648868"/>
            <a:ext cx="8534417" cy="2749302"/>
          </a:xfrm>
        </p:spPr>
      </p:pic>
    </p:spTree>
    <p:extLst>
      <p:ext uri="{BB962C8B-B14F-4D97-AF65-F5344CB8AC3E}">
        <p14:creationId xmlns:p14="http://schemas.microsoft.com/office/powerpoint/2010/main" val="2504633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B0994-291E-D71E-DD6B-730351D24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81EA5-F669-F437-E850-225A05839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5088"/>
                </a:solidFill>
              </a:rPr>
              <a:t>So which predictors are selected?</a:t>
            </a:r>
            <a:endParaRPr lang="en-CH" dirty="0">
              <a:solidFill>
                <a:srgbClr val="00508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0395A5-19C4-6050-83E7-215F5A8EC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22</a:t>
            </a:fld>
            <a:endParaRPr lang="en-CH"/>
          </a:p>
        </p:txBody>
      </p:sp>
      <p:pic>
        <p:nvPicPr>
          <p:cNvPr id="8" name="Content Placeholder 7" descr="A chart of a test&#10;&#10;AI-generated content may be incorrect.">
            <a:extLst>
              <a:ext uri="{FF2B5EF4-FFF2-40B4-BE49-F238E27FC236}">
                <a16:creationId xmlns:a16="http://schemas.microsoft.com/office/drawing/2014/main" id="{2444C30E-5BD5-57A0-E7B2-7D8266A10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1" y="2648868"/>
            <a:ext cx="8534417" cy="2749302"/>
          </a:xfr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1BE2FE28-60FC-0F76-027E-83F4C3E2A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00" y="4265612"/>
            <a:ext cx="3657600" cy="38004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3ACB7C-D314-B39D-01F6-0247B71CB5B3}"/>
              </a:ext>
            </a:extLst>
          </p:cNvPr>
          <p:cNvSpPr/>
          <p:nvPr/>
        </p:nvSpPr>
        <p:spPr>
          <a:xfrm>
            <a:off x="1924050" y="3248025"/>
            <a:ext cx="5572125" cy="60007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DD3E18-3FC4-5849-7748-900236213A6A}"/>
              </a:ext>
            </a:extLst>
          </p:cNvPr>
          <p:cNvSpPr/>
          <p:nvPr/>
        </p:nvSpPr>
        <p:spPr>
          <a:xfrm>
            <a:off x="9220200" y="6070476"/>
            <a:ext cx="1666875" cy="1901949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B33CF4-556F-4EDE-E859-410745F7BB79}"/>
              </a:ext>
            </a:extLst>
          </p:cNvPr>
          <p:cNvSpPr/>
          <p:nvPr/>
        </p:nvSpPr>
        <p:spPr>
          <a:xfrm>
            <a:off x="10420375" y="2823915"/>
            <a:ext cx="1981175" cy="1901949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A4BEC-FC87-C8C3-4E7C-562BEC682BA4}"/>
              </a:ext>
            </a:extLst>
          </p:cNvPr>
          <p:cNvSpPr txBox="1"/>
          <p:nvPr/>
        </p:nvSpPr>
        <p:spPr>
          <a:xfrm>
            <a:off x="9785079" y="5859091"/>
            <a:ext cx="1499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Train Final Model </a:t>
            </a:r>
            <a:endParaRPr lang="en-CH" sz="1400" b="1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703A76-F879-A40F-27BD-2C3AE5801A56}"/>
              </a:ext>
            </a:extLst>
          </p:cNvPr>
          <p:cNvCxnSpPr>
            <a:cxnSpLocks/>
          </p:cNvCxnSpPr>
          <p:nvPr/>
        </p:nvCxnSpPr>
        <p:spPr>
          <a:xfrm>
            <a:off x="7496175" y="3848100"/>
            <a:ext cx="2133600" cy="1228725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01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8E180-8C12-9325-5359-E120D9F0D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C3BE7-9F13-DF3A-D168-3E24EDC69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5088"/>
                </a:solidFill>
              </a:rPr>
              <a:t>What has the model learnt?</a:t>
            </a:r>
            <a:endParaRPr lang="en-CH" dirty="0">
              <a:solidFill>
                <a:srgbClr val="005088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923FF0-A2CC-0620-E7F2-9A23BA7F31D1}"/>
              </a:ext>
            </a:extLst>
          </p:cNvPr>
          <p:cNvSpPr txBox="1"/>
          <p:nvPr/>
        </p:nvSpPr>
        <p:spPr>
          <a:xfrm>
            <a:off x="6625769" y="2341524"/>
            <a:ext cx="544705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i="1" dirty="0">
                <a:solidFill>
                  <a:srgbClr val="FF0000"/>
                </a:solidFill>
                <a:sym typeface="Wingdings" panose="05000000000000000000" pitchFamily="2" charset="2"/>
              </a:rPr>
              <a:t>High</a:t>
            </a:r>
            <a:r>
              <a:rPr lang="en-US" dirty="0">
                <a:sym typeface="Wingdings" panose="05000000000000000000" pitchFamily="2" charset="2"/>
              </a:rPr>
              <a:t> volumes of Ice Hail HCA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(Besic et al. 2016)</a:t>
            </a:r>
          </a:p>
          <a:p>
            <a:pPr marL="342900" indent="-342900">
              <a:buFont typeface="+mj-lt"/>
              <a:buAutoNum type="arabicPeriod"/>
            </a:pP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i="1" dirty="0">
                <a:solidFill>
                  <a:srgbClr val="FF0000"/>
                </a:solidFill>
                <a:sym typeface="Wingdings" panose="05000000000000000000" pitchFamily="2" charset="2"/>
              </a:rPr>
              <a:t>Higher</a:t>
            </a:r>
            <a:r>
              <a:rPr lang="en-US" dirty="0">
                <a:sym typeface="Wingdings" panose="05000000000000000000" pitchFamily="2" charset="2"/>
              </a:rPr>
              <a:t> mean values of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ETD50</a:t>
            </a:r>
          </a:p>
          <a:p>
            <a:pPr lvl="1"/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ETD50 = ET50 – H0    </a:t>
            </a:r>
            <a:r>
              <a:rPr lang="en-US" dirty="0">
                <a:ea typeface="Cambria" panose="02040503050406030204" pitchFamily="18" charset="0"/>
                <a:sym typeface="Wingdings" panose="05000000000000000000" pitchFamily="2" charset="2"/>
              </a:rPr>
              <a:t>(MESHS basis)</a:t>
            </a:r>
            <a:r>
              <a:rPr lang="en-US" dirty="0">
                <a:sym typeface="Wingdings" panose="05000000000000000000" pitchFamily="2" charset="2"/>
              </a:rPr>
              <a:t> </a:t>
            </a:r>
            <a:endParaRPr lang="en-US" i="1" dirty="0">
              <a:sym typeface="Wingdings" panose="05000000000000000000" pitchFamily="2" charset="2"/>
            </a:endParaRPr>
          </a:p>
          <a:p>
            <a:pPr marL="800100" lvl="1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b="1" i="1" dirty="0">
                <a:solidFill>
                  <a:srgbClr val="FF0000"/>
                </a:solidFill>
                <a:sym typeface="Wingdings" panose="05000000000000000000" pitchFamily="2" charset="2"/>
              </a:rPr>
              <a:t>Older</a:t>
            </a:r>
            <a:r>
              <a:rPr lang="en-US" dirty="0">
                <a:sym typeface="Wingdings" panose="05000000000000000000" pitchFamily="2" charset="2"/>
              </a:rPr>
              <a:t> Storms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i="1" dirty="0">
                <a:solidFill>
                  <a:srgbClr val="FF0000"/>
                </a:solidFill>
                <a:sym typeface="Wingdings" panose="05000000000000000000" pitchFamily="2" charset="2"/>
              </a:rPr>
              <a:t>Higher</a:t>
            </a:r>
            <a:r>
              <a:rPr lang="en-US" dirty="0">
                <a:sym typeface="Wingdings" panose="05000000000000000000" pitchFamily="2" charset="2"/>
              </a:rPr>
              <a:t> maximum values of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HDR </a:t>
            </a:r>
            <a:br>
              <a:rPr lang="en-US" i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</a:br>
            <a:r>
              <a:rPr lang="en-US" dirty="0">
                <a:ea typeface="Cambria" panose="02040503050406030204" pitchFamily="18" charset="0"/>
                <a:sym typeface="Wingdings" panose="05000000000000000000" pitchFamily="2" charset="2"/>
              </a:rPr>
              <a:t>between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H0 </a:t>
            </a:r>
            <a:r>
              <a:rPr lang="en-US" dirty="0">
                <a:latin typeface="+mj-lt"/>
                <a:ea typeface="Cambria" panose="02040503050406030204" pitchFamily="18" charset="0"/>
                <a:sym typeface="Wingdings" panose="05000000000000000000" pitchFamily="2" charset="2"/>
              </a:rPr>
              <a:t>and 8 km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endParaRPr lang="en-US" i="1" dirty="0">
              <a:sym typeface="Wingdings" panose="05000000000000000000" pitchFamily="2" charset="2"/>
            </a:endParaRPr>
          </a:p>
          <a:p>
            <a:endParaRPr lang="en-US" baseline="-250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endParaRPr lang="en-US" baseline="-250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endParaRPr lang="en-US" baseline="-250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FD48BD-6C17-6984-5327-0BA676B3B704}"/>
              </a:ext>
            </a:extLst>
          </p:cNvPr>
          <p:cNvSpPr txBox="1"/>
          <p:nvPr/>
        </p:nvSpPr>
        <p:spPr>
          <a:xfrm>
            <a:off x="6625769" y="1784877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Hail</a:t>
            </a:r>
            <a:r>
              <a:rPr lang="en-US" dirty="0"/>
              <a:t> on the ground is associated with:</a:t>
            </a:r>
            <a:endParaRPr lang="en-CH" i="1" dirty="0">
              <a:solidFill>
                <a:srgbClr val="00508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91DFC0-E969-4CD9-D26E-DE89104206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395" r="22625"/>
          <a:stretch>
            <a:fillRect/>
          </a:stretch>
        </p:blipFill>
        <p:spPr>
          <a:xfrm>
            <a:off x="838200" y="1895475"/>
            <a:ext cx="4568614" cy="39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8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310BB-5CE4-B71E-9B33-C859B78CE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7B5F1-A37B-A035-1ABC-09302D3EF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005088"/>
                </a:solidFill>
              </a:rPr>
              <a:t>RF_bool</a:t>
            </a:r>
            <a:r>
              <a:rPr lang="en-US" dirty="0">
                <a:solidFill>
                  <a:srgbClr val="005088"/>
                </a:solidFill>
              </a:rPr>
              <a:t> Performance on test data  (15%)</a:t>
            </a:r>
            <a:endParaRPr lang="en-CH" dirty="0">
              <a:solidFill>
                <a:srgbClr val="005088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437BA6-B5C2-849F-2C75-3BCBEBB9C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050" y="1546459"/>
            <a:ext cx="8131098" cy="341865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2453D65-9A7C-D8D0-4E1D-CB8CC5DB01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883896"/>
              </p:ext>
            </p:extLst>
          </p:nvPr>
        </p:nvGraphicFramePr>
        <p:xfrm>
          <a:off x="3663948" y="5380355"/>
          <a:ext cx="4559301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9767">
                  <a:extLst>
                    <a:ext uri="{9D8B030D-6E8A-4147-A177-3AD203B41FA5}">
                      <a16:colId xmlns:a16="http://schemas.microsoft.com/office/drawing/2014/main" val="3136439722"/>
                    </a:ext>
                  </a:extLst>
                </a:gridCol>
                <a:gridCol w="1519767">
                  <a:extLst>
                    <a:ext uri="{9D8B030D-6E8A-4147-A177-3AD203B41FA5}">
                      <a16:colId xmlns:a16="http://schemas.microsoft.com/office/drawing/2014/main" val="2148073960"/>
                    </a:ext>
                  </a:extLst>
                </a:gridCol>
                <a:gridCol w="1519767">
                  <a:extLst>
                    <a:ext uri="{9D8B030D-6E8A-4147-A177-3AD203B41FA5}">
                      <a16:colId xmlns:a16="http://schemas.microsoft.com/office/drawing/2014/main" val="4619398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/>
                        <a:t>PSS</a:t>
                      </a:r>
                      <a:endParaRPr lang="en-CH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/>
                        <a:t>CSI</a:t>
                      </a:r>
                      <a:endParaRPr lang="en-CH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316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i="1" dirty="0"/>
                        <a:t>RF_bool_10</a:t>
                      </a:r>
                      <a:endParaRPr lang="en-CH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0.90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0.93</a:t>
                      </a:r>
                      <a:endParaRPr lang="en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106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i="1" dirty="0"/>
                        <a:t>POH</a:t>
                      </a:r>
                      <a:endParaRPr lang="en-CH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0.81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0.86</a:t>
                      </a:r>
                      <a:endParaRPr lang="en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118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7139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CD10C-097B-B8C9-630D-FF7CB1377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3E39E90-C25D-C179-F873-0401ECC07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14" y="1690688"/>
            <a:ext cx="11016261" cy="4178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18D81B-3ACB-0BD3-AB13-C2BD1F5CE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6325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5088"/>
                </a:solidFill>
              </a:rPr>
              <a:t>How does the </a:t>
            </a:r>
            <a:r>
              <a:rPr lang="en-US" dirty="0" err="1">
                <a:solidFill>
                  <a:srgbClr val="005088"/>
                </a:solidFill>
              </a:rPr>
              <a:t>RF_size</a:t>
            </a:r>
            <a:r>
              <a:rPr lang="en-US" dirty="0">
                <a:solidFill>
                  <a:srgbClr val="005088"/>
                </a:solidFill>
              </a:rPr>
              <a:t> perform on test data (15%)?</a:t>
            </a:r>
            <a:endParaRPr lang="en-CH" dirty="0">
              <a:solidFill>
                <a:srgbClr val="005088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41968E-D40D-97DB-D329-8B55D57B695C}"/>
              </a:ext>
            </a:extLst>
          </p:cNvPr>
          <p:cNvSpPr/>
          <p:nvPr/>
        </p:nvSpPr>
        <p:spPr>
          <a:xfrm>
            <a:off x="4276725" y="1476375"/>
            <a:ext cx="7705725" cy="5016500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BCA735-DCAF-F08B-73C0-8A7C9B9B6096}"/>
              </a:ext>
            </a:extLst>
          </p:cNvPr>
          <p:cNvSpPr/>
          <p:nvPr/>
        </p:nvSpPr>
        <p:spPr>
          <a:xfrm>
            <a:off x="8091487" y="1583532"/>
            <a:ext cx="7705725" cy="5016500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9023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88D05-43F7-A099-F71F-F2AFF2AA9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33AF4-B8E4-7D39-8032-1F26362A3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5088"/>
                </a:solidFill>
              </a:rPr>
              <a:t>What has the model learnt?</a:t>
            </a:r>
            <a:endParaRPr lang="en-CH" dirty="0">
              <a:solidFill>
                <a:srgbClr val="005088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CB4CF-3BA7-4FEB-7D75-BD47EB6F259A}"/>
              </a:ext>
            </a:extLst>
          </p:cNvPr>
          <p:cNvSpPr txBox="1"/>
          <p:nvPr/>
        </p:nvSpPr>
        <p:spPr>
          <a:xfrm>
            <a:off x="6625769" y="2341524"/>
            <a:ext cx="544705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i="1" dirty="0">
                <a:solidFill>
                  <a:srgbClr val="FF0000"/>
                </a:solidFill>
                <a:sym typeface="Wingdings" panose="05000000000000000000" pitchFamily="2" charset="2"/>
              </a:rPr>
              <a:t>Higher</a:t>
            </a:r>
            <a:r>
              <a:rPr lang="en-US" dirty="0">
                <a:sym typeface="Wingdings" panose="05000000000000000000" pitchFamily="2" charset="2"/>
              </a:rPr>
              <a:t> maximum values of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ETD50</a:t>
            </a:r>
          </a:p>
          <a:p>
            <a:pPr lvl="1"/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ETD50 = ET50 – H0    </a:t>
            </a:r>
            <a:r>
              <a:rPr lang="en-US" dirty="0">
                <a:latin typeface="+mj-lt"/>
                <a:ea typeface="Cambria" panose="02040503050406030204" pitchFamily="18" charset="0"/>
                <a:sym typeface="Wingdings" panose="05000000000000000000" pitchFamily="2" charset="2"/>
              </a:rPr>
              <a:t>(MESHS basis)</a:t>
            </a:r>
            <a:r>
              <a:rPr lang="en-US" dirty="0">
                <a:sym typeface="Wingdings" panose="05000000000000000000" pitchFamily="2" charset="2"/>
              </a:rPr>
              <a:t> </a:t>
            </a:r>
            <a:endParaRPr lang="en-US" i="1" dirty="0">
              <a:sym typeface="Wingdings" panose="05000000000000000000" pitchFamily="2" charset="2"/>
            </a:endParaRPr>
          </a:p>
          <a:p>
            <a:pPr marL="800100" lvl="1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b="1" i="1" dirty="0">
                <a:solidFill>
                  <a:srgbClr val="FF0000"/>
                </a:solidFill>
                <a:sym typeface="Wingdings" panose="05000000000000000000" pitchFamily="2" charset="2"/>
              </a:rPr>
              <a:t>Larger</a:t>
            </a:r>
            <a:r>
              <a:rPr lang="en-US" dirty="0">
                <a:sym typeface="Wingdings" panose="05000000000000000000" pitchFamily="2" charset="2"/>
              </a:rPr>
              <a:t> volumes of </a:t>
            </a: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</a:rPr>
              <a:t>ρ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HV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&lt; 0.92 in Z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H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&gt; 40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dBZ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i="1" dirty="0">
                <a:solidFill>
                  <a:srgbClr val="FF0000"/>
                </a:solidFill>
                <a:sym typeface="Wingdings" panose="05000000000000000000" pitchFamily="2" charset="2"/>
              </a:rPr>
              <a:t>Higher</a:t>
            </a:r>
            <a:r>
              <a:rPr lang="en-US" dirty="0">
                <a:sym typeface="Wingdings" panose="05000000000000000000" pitchFamily="2" charset="2"/>
              </a:rPr>
              <a:t> maximum values of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HDR </a:t>
            </a:r>
            <a:br>
              <a:rPr lang="en-US" i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</a:br>
            <a:r>
              <a:rPr lang="en-US" dirty="0">
                <a:ea typeface="Cambria" panose="02040503050406030204" pitchFamily="18" charset="0"/>
                <a:sym typeface="Wingdings" panose="05000000000000000000" pitchFamily="2" charset="2"/>
              </a:rPr>
              <a:t>between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H0 </a:t>
            </a:r>
            <a:r>
              <a:rPr lang="en-US" dirty="0">
                <a:latin typeface="+mj-lt"/>
                <a:ea typeface="Cambria" panose="02040503050406030204" pitchFamily="18" charset="0"/>
                <a:sym typeface="Wingdings" panose="05000000000000000000" pitchFamily="2" charset="2"/>
              </a:rPr>
              <a:t>and 8 km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endParaRPr lang="en-US" i="1" dirty="0"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i="1" dirty="0">
                <a:solidFill>
                  <a:srgbClr val="005088"/>
                </a:solidFill>
                <a:sym typeface="Wingdings" panose="05000000000000000000" pitchFamily="2" charset="2"/>
              </a:rPr>
              <a:t>Lower</a:t>
            </a:r>
            <a:r>
              <a:rPr lang="en-US" i="1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topography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i="1" dirty="0">
                <a:solidFill>
                  <a:srgbClr val="005088"/>
                </a:solidFill>
                <a:sym typeface="Wingdings" panose="05000000000000000000" pitchFamily="2" charset="2"/>
              </a:rPr>
              <a:t>Lower</a:t>
            </a:r>
            <a:r>
              <a:rPr lang="en-US" i="1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mean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K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DP</a:t>
            </a:r>
          </a:p>
          <a:p>
            <a:pPr marL="342900" indent="-342900">
              <a:buFont typeface="+mj-lt"/>
              <a:buAutoNum type="arabicPeriod"/>
            </a:pPr>
            <a:endParaRPr lang="en-US" baseline="-250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i="1" dirty="0">
                <a:solidFill>
                  <a:srgbClr val="005088"/>
                </a:solidFill>
                <a:sym typeface="Wingdings" panose="05000000000000000000" pitchFamily="2" charset="2"/>
              </a:rPr>
              <a:t>Lower</a:t>
            </a:r>
            <a:r>
              <a:rPr lang="en-US" i="1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75</a:t>
            </a:r>
            <a:r>
              <a:rPr lang="en-US" baseline="30000" dirty="0">
                <a:sym typeface="Wingdings" panose="05000000000000000000" pitchFamily="2" charset="2"/>
              </a:rPr>
              <a:t>th</a:t>
            </a:r>
            <a:r>
              <a:rPr lang="en-US" dirty="0">
                <a:sym typeface="Wingdings" panose="05000000000000000000" pitchFamily="2" charset="2"/>
              </a:rPr>
              <a:t> percentile of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Z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endParaRPr lang="en-US" baseline="-250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endParaRPr lang="en-US" baseline="-250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endParaRPr lang="en-US" baseline="-250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endParaRPr lang="en-US" baseline="-250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BDB52F-BD2F-D8BF-0612-7BE2100016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83"/>
          <a:stretch>
            <a:fillRect/>
          </a:stretch>
        </p:blipFill>
        <p:spPr>
          <a:xfrm>
            <a:off x="1303763" y="2341524"/>
            <a:ext cx="3605245" cy="33148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5E7616-2712-C726-4BD2-7640BDAC6D87}"/>
              </a:ext>
            </a:extLst>
          </p:cNvPr>
          <p:cNvSpPr txBox="1"/>
          <p:nvPr/>
        </p:nvSpPr>
        <p:spPr>
          <a:xfrm>
            <a:off x="6625769" y="1784877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Larger</a:t>
            </a:r>
            <a:r>
              <a:rPr lang="en-US" dirty="0"/>
              <a:t> Hail is associated with:</a:t>
            </a:r>
            <a:endParaRPr lang="en-CH" i="1" dirty="0">
              <a:solidFill>
                <a:srgbClr val="0050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0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33EC7-5987-F526-64B6-C58A4068A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B74725-F350-4623-D2A5-B2B6F7594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14" y="2136775"/>
            <a:ext cx="11602972" cy="3729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2F7C52-090F-5CF6-7373-EAF68910E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088"/>
                </a:solidFill>
              </a:rPr>
              <a:t>What can we do with it? From Objects to 2D-grids</a:t>
            </a:r>
            <a:r>
              <a:rPr lang="en-US" dirty="0"/>
              <a:t> 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95846-D934-539F-06B9-872FCE10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27</a:t>
            </a:fld>
            <a:endParaRPr lang="en-CH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4E5DA878-C539-2F96-FD42-E006DA8746E3}"/>
              </a:ext>
            </a:extLst>
          </p:cNvPr>
          <p:cNvSpPr txBox="1">
            <a:spLocks/>
          </p:cNvSpPr>
          <p:nvPr/>
        </p:nvSpPr>
        <p:spPr>
          <a:xfrm>
            <a:off x="657225" y="1825624"/>
            <a:ext cx="3067050" cy="412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/>
              <a:t>“raw” cell footprints</a:t>
            </a:r>
            <a:endParaRPr lang="en-CH" sz="2000" b="1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7F4A9DD7-1FA0-6D0C-DDDB-0AA75D927659}"/>
              </a:ext>
            </a:extLst>
          </p:cNvPr>
          <p:cNvSpPr txBox="1">
            <a:spLocks/>
          </p:cNvSpPr>
          <p:nvPr/>
        </p:nvSpPr>
        <p:spPr>
          <a:xfrm>
            <a:off x="4086986" y="1825624"/>
            <a:ext cx="3286125" cy="4127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/>
              <a:t>Simple VIL based weighing</a:t>
            </a:r>
            <a:endParaRPr lang="en-CH" sz="20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AE24EE-5845-4724-E014-4E59EA0D2A7D}"/>
              </a:ext>
            </a:extLst>
          </p:cNvPr>
          <p:cNvSpPr/>
          <p:nvPr/>
        </p:nvSpPr>
        <p:spPr>
          <a:xfrm>
            <a:off x="3924300" y="1825624"/>
            <a:ext cx="8116061" cy="4333876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E3F948-F7CF-E07B-98AB-E09CAC28402B}"/>
              </a:ext>
            </a:extLst>
          </p:cNvPr>
          <p:cNvSpPr/>
          <p:nvPr/>
        </p:nvSpPr>
        <p:spPr>
          <a:xfrm>
            <a:off x="-104775" y="-85725"/>
            <a:ext cx="12677775" cy="7286216"/>
          </a:xfrm>
          <a:prstGeom prst="rect">
            <a:avLst/>
          </a:prstGeom>
          <a:solidFill>
            <a:srgbClr val="FDFBF3">
              <a:alpha val="6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rgbClr val="FDFBF3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F2A308-4E1A-32B9-F967-67B3A672A32E}"/>
              </a:ext>
            </a:extLst>
          </p:cNvPr>
          <p:cNvSpPr txBox="1"/>
          <p:nvPr/>
        </p:nvSpPr>
        <p:spPr>
          <a:xfrm>
            <a:off x="2838450" y="2818721"/>
            <a:ext cx="6657975" cy="1477328"/>
          </a:xfrm>
          <a:prstGeom prst="rect">
            <a:avLst/>
          </a:prstGeom>
          <a:solidFill>
            <a:srgbClr val="FDFBF3"/>
          </a:solidFill>
          <a:ln w="28575">
            <a:solidFill>
              <a:srgbClr val="1E293B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dirty="0"/>
              <a:t>Q: Can we directly assimilate crowdsource data to get the best </a:t>
            </a:r>
          </a:p>
          <a:p>
            <a:r>
              <a:rPr lang="en-US" dirty="0"/>
              <a:t>      guess hail size maps?</a:t>
            </a:r>
          </a:p>
          <a:p>
            <a:endParaRPr lang="en-US" dirty="0"/>
          </a:p>
          <a:p>
            <a:r>
              <a:rPr lang="en-US" dirty="0"/>
              <a:t>Q: Can we make the swath more realistic by including    </a:t>
            </a:r>
          </a:p>
          <a:p>
            <a:r>
              <a:rPr lang="en-US" dirty="0"/>
              <a:t>      horizontal wind information?</a:t>
            </a:r>
          </a:p>
        </p:txBody>
      </p:sp>
    </p:spTree>
    <p:extLst>
      <p:ext uri="{BB962C8B-B14F-4D97-AF65-F5344CB8AC3E}">
        <p14:creationId xmlns:p14="http://schemas.microsoft.com/office/powerpoint/2010/main" val="190500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8" grpId="0" animBg="1"/>
      <p:bldP spid="3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71C57-B2D7-5BE6-3CAE-3F0D07EAD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088"/>
                </a:solidFill>
              </a:rPr>
              <a:t>Key Takeaways:</a:t>
            </a:r>
            <a:endParaRPr lang="en-CH" dirty="0">
              <a:solidFill>
                <a:srgbClr val="00508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7A16D-6ABB-470C-EADD-D2FEF53DC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69859" cy="4351338"/>
          </a:xfrm>
        </p:spPr>
        <p:txBody>
          <a:bodyPr>
            <a:normAutofit/>
          </a:bodyPr>
          <a:lstStyle/>
          <a:p>
            <a:r>
              <a:rPr lang="en-US" dirty="0"/>
              <a:t> Object-based approach has its merits.</a:t>
            </a:r>
          </a:p>
          <a:p>
            <a:pPr lvl="1"/>
            <a:r>
              <a:rPr lang="en-US" dirty="0"/>
              <a:t>Mix of direct and indirect hail predictors performs best</a:t>
            </a:r>
          </a:p>
          <a:p>
            <a:pPr lvl="1"/>
            <a:r>
              <a:rPr lang="en-US" dirty="0"/>
              <a:t>Mix of polarimetric measurables used</a:t>
            </a:r>
          </a:p>
          <a:p>
            <a:pPr lvl="1"/>
            <a:endParaRPr lang="en-US" dirty="0"/>
          </a:p>
          <a:p>
            <a:r>
              <a:rPr lang="en-US" dirty="0"/>
              <a:t>RPE approach gives us a robust predictor set.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More could be done with different ML architectures</a:t>
            </a:r>
          </a:p>
          <a:p>
            <a:pPr lvl="1"/>
            <a:r>
              <a:rPr lang="en-US" dirty="0"/>
              <a:t>Dataset available (</a:t>
            </a:r>
            <a:r>
              <a:rPr lang="en-US" dirty="0">
                <a:hlinkClick r:id="rId2"/>
              </a:rPr>
              <a:t>martin.aregger@unibe.ch</a:t>
            </a:r>
            <a:r>
              <a:rPr lang="en-US" dirty="0"/>
              <a:t>)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0EDCB-9F15-5E50-D830-C587753CF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28</a:t>
            </a:fld>
            <a:endParaRPr lang="en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7B24B9-5824-8359-AD61-2024B5255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325" y="192278"/>
            <a:ext cx="1310914" cy="3277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CA44C8-ED93-D27C-7A1B-91C1F2873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360" y="681037"/>
            <a:ext cx="1282879" cy="12828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620116-3323-99FC-D5FA-05A0405A9B15}"/>
              </a:ext>
            </a:extLst>
          </p:cNvPr>
          <p:cNvSpPr txBox="1"/>
          <p:nvPr/>
        </p:nvSpPr>
        <p:spPr>
          <a:xfrm>
            <a:off x="10838987" y="2113271"/>
            <a:ext cx="1282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1" dirty="0" err="1">
                <a:latin typeface="Arial Black" panose="020B0A04020102020204" pitchFamily="34" charset="0"/>
              </a:rPr>
              <a:t>scClim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57733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1AA39-4471-2EBE-E11B-C199822EC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3E5BC1-0DE1-7D8D-451F-F8AB32D00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7824" y="1031241"/>
            <a:ext cx="9129214" cy="5815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FEAFC9-FE00-F860-2B47-68E843B13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088"/>
                </a:solidFill>
              </a:rPr>
              <a:t>Why now? – Improved and more radars</a:t>
            </a:r>
            <a:endParaRPr lang="en-CH" dirty="0">
              <a:solidFill>
                <a:srgbClr val="00508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9C654-9543-F41C-8B6C-FDD696F66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3</a:t>
            </a:fld>
            <a:endParaRPr lang="en-CH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D338D6E-D610-76C3-A99E-98DBF2F993A3}"/>
              </a:ext>
            </a:extLst>
          </p:cNvPr>
          <p:cNvCxnSpPr/>
          <p:nvPr/>
        </p:nvCxnSpPr>
        <p:spPr>
          <a:xfrm flipH="1">
            <a:off x="7744522" y="1800922"/>
            <a:ext cx="407019" cy="306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D1000D5-18A2-455D-7FE7-FF425A2EC073}"/>
              </a:ext>
            </a:extLst>
          </p:cNvPr>
          <p:cNvSpPr txBox="1"/>
          <p:nvPr/>
        </p:nvSpPr>
        <p:spPr>
          <a:xfrm>
            <a:off x="8151541" y="1616398"/>
            <a:ext cx="1505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Study Area</a:t>
            </a:r>
            <a:endParaRPr lang="en-CH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C1CBAC-9DC4-23F2-9FBF-82F8D3A4ECF2}"/>
              </a:ext>
            </a:extLst>
          </p:cNvPr>
          <p:cNvSpPr/>
          <p:nvPr/>
        </p:nvSpPr>
        <p:spPr>
          <a:xfrm>
            <a:off x="9740590" y="1266723"/>
            <a:ext cx="1226634" cy="5145228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9943B4-9F79-D965-8462-7336E49E2202}"/>
              </a:ext>
            </a:extLst>
          </p:cNvPr>
          <p:cNvSpPr/>
          <p:nvPr/>
        </p:nvSpPr>
        <p:spPr>
          <a:xfrm>
            <a:off x="4627825" y="4676996"/>
            <a:ext cx="95416" cy="95416"/>
          </a:xfrm>
          <a:prstGeom prst="ellipse">
            <a:avLst/>
          </a:prstGeom>
          <a:solidFill>
            <a:srgbClr val="FF0000"/>
          </a:solidFill>
          <a:ln>
            <a:solidFill>
              <a:srgbClr val="FDFB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52607E-B228-7256-045F-FF792DCF5BC7}"/>
              </a:ext>
            </a:extLst>
          </p:cNvPr>
          <p:cNvSpPr/>
          <p:nvPr/>
        </p:nvSpPr>
        <p:spPr>
          <a:xfrm>
            <a:off x="7379756" y="3827430"/>
            <a:ext cx="95416" cy="95416"/>
          </a:xfrm>
          <a:prstGeom prst="ellipse">
            <a:avLst/>
          </a:prstGeom>
          <a:solidFill>
            <a:srgbClr val="FF0000"/>
          </a:solidFill>
          <a:ln>
            <a:solidFill>
              <a:srgbClr val="FDFB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78FE9A-848F-47E2-E0D8-6BB412F5411A}"/>
              </a:ext>
            </a:extLst>
          </p:cNvPr>
          <p:cNvSpPr txBox="1"/>
          <p:nvPr/>
        </p:nvSpPr>
        <p:spPr>
          <a:xfrm>
            <a:off x="284817" y="1800922"/>
            <a:ext cx="2887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 dual-pol radars vs 3 single-pol (2016)</a:t>
            </a:r>
          </a:p>
        </p:txBody>
      </p:sp>
    </p:spTree>
    <p:extLst>
      <p:ext uri="{BB962C8B-B14F-4D97-AF65-F5344CB8AC3E}">
        <p14:creationId xmlns:p14="http://schemas.microsoft.com/office/powerpoint/2010/main" val="1124333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31A0D-E743-3CD6-164D-719C131D7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map of a mountain with different colored spots&#10;&#10;AI-generated content may be incorrect.">
            <a:extLst>
              <a:ext uri="{FF2B5EF4-FFF2-40B4-BE49-F238E27FC236}">
                <a16:creationId xmlns:a16="http://schemas.microsoft.com/office/drawing/2014/main" id="{82BA00CD-101C-3580-35CB-9DCEA30DC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2134" r="5028" b="20146"/>
          <a:stretch>
            <a:fillRect/>
          </a:stretch>
        </p:blipFill>
        <p:spPr>
          <a:xfrm>
            <a:off x="1924050" y="1178311"/>
            <a:ext cx="8439150" cy="54701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DE9FFF-181A-1C9A-97C9-A45575BA8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088"/>
                </a:solidFill>
              </a:rPr>
              <a:t>Why now? – Vastly more surface observations</a:t>
            </a:r>
            <a:endParaRPr lang="en-CH" dirty="0">
              <a:solidFill>
                <a:srgbClr val="00508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5FD7D-024A-5DED-7BB1-A18DD0891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4</a:t>
            </a:fld>
            <a:endParaRPr lang="en-CH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08318F2-D5E2-E5F1-B2A8-E3EDFCB4A14B}"/>
              </a:ext>
            </a:extLst>
          </p:cNvPr>
          <p:cNvCxnSpPr/>
          <p:nvPr/>
        </p:nvCxnSpPr>
        <p:spPr>
          <a:xfrm flipH="1">
            <a:off x="7744522" y="1800922"/>
            <a:ext cx="407019" cy="306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AC6C5FD-C039-F8A2-9702-DC22125E2257}"/>
              </a:ext>
            </a:extLst>
          </p:cNvPr>
          <p:cNvSpPr txBox="1"/>
          <p:nvPr/>
        </p:nvSpPr>
        <p:spPr>
          <a:xfrm>
            <a:off x="8151541" y="1616398"/>
            <a:ext cx="1505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Study Area</a:t>
            </a:r>
            <a:endParaRPr lang="en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EAE5DE-31EA-C6B4-4179-44647D94DB12}"/>
              </a:ext>
            </a:extLst>
          </p:cNvPr>
          <p:cNvSpPr txBox="1"/>
          <p:nvPr/>
        </p:nvSpPr>
        <p:spPr>
          <a:xfrm>
            <a:off x="10324686" y="3569842"/>
            <a:ext cx="186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Reports per km</a:t>
            </a:r>
            <a:r>
              <a:rPr lang="en-US" baseline="30000" dirty="0"/>
              <a:t>2</a:t>
            </a:r>
            <a:endParaRPr lang="en-CH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FAD298-9B0B-2C6B-5938-468ED6FF7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22"/>
          <a:stretch>
            <a:fillRect/>
          </a:stretch>
        </p:blipFill>
        <p:spPr>
          <a:xfrm>
            <a:off x="5680075" y="4481204"/>
            <a:ext cx="942470" cy="9432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9A2018-FB4F-6454-0CE9-572EC2AABAFD}"/>
              </a:ext>
            </a:extLst>
          </p:cNvPr>
          <p:cNvSpPr txBox="1"/>
          <p:nvPr/>
        </p:nvSpPr>
        <p:spPr>
          <a:xfrm>
            <a:off x="284817" y="1800922"/>
            <a:ext cx="2887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 dual-pol radars vs 3 single-pol (2016)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Crowdsourced Reports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1537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FAEF7-6FB8-BD50-5DCB-3B9222833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B29D9-DCE0-C756-5947-860B14953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088"/>
                </a:solidFill>
              </a:rPr>
              <a:t>What is the status quo of radar-based hail detection in Switzerland? </a:t>
            </a:r>
            <a:endParaRPr lang="en-CH" dirty="0">
              <a:solidFill>
                <a:srgbClr val="00508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45334-6DBF-4FE2-E87F-92D05D85E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5</a:t>
            </a:fld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1E6728-CA3D-F3C9-1525-16C182DEE6E5}"/>
              </a:ext>
            </a:extLst>
          </p:cNvPr>
          <p:cNvSpPr txBox="1"/>
          <p:nvPr/>
        </p:nvSpPr>
        <p:spPr>
          <a:xfrm>
            <a:off x="508886" y="5230721"/>
            <a:ext cx="334418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Probability of Hail (POH)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b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(e.g., Joe et al. 2004)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Based on: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EchoTop45 – height of H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  <a:p>
            <a:endParaRPr lang="en-CH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79B32E-11B3-0C8D-D8B2-5943020A0E46}"/>
              </a:ext>
            </a:extLst>
          </p:cNvPr>
          <p:cNvSpPr txBox="1"/>
          <p:nvPr/>
        </p:nvSpPr>
        <p:spPr>
          <a:xfrm>
            <a:off x="8338930" y="5230721"/>
            <a:ext cx="334418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Maximum Expected Severe Hail Size (MESHS)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b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(e.g., Treloar 1998)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EchoTop 50 – height of H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  <a:p>
            <a:endParaRPr lang="en-CH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CH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82C754-3EC2-0869-C041-C4939C498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0867" y="2195246"/>
            <a:ext cx="3556521" cy="2939417"/>
          </a:xfrm>
          <a:prstGeom prst="rect">
            <a:avLst/>
          </a:prstGeom>
        </p:spPr>
      </p:pic>
      <p:pic>
        <p:nvPicPr>
          <p:cNvPr id="10" name="Picture 9" descr="A map of the mountains&#10;&#10;AI-generated content may be incorrect.">
            <a:extLst>
              <a:ext uri="{FF2B5EF4-FFF2-40B4-BE49-F238E27FC236}">
                <a16:creationId xmlns:a16="http://schemas.microsoft.com/office/drawing/2014/main" id="{C7B2DA36-3CBC-5FAE-E15F-9ADF671B2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86" y="2194534"/>
            <a:ext cx="3737112" cy="2947263"/>
          </a:xfrm>
          <a:prstGeom prst="rect">
            <a:avLst/>
          </a:prstGeom>
        </p:spPr>
      </p:pic>
      <p:pic>
        <p:nvPicPr>
          <p:cNvPr id="12" name="Picture 11" descr="A map of mountains with different colored areas&#10;&#10;AI-generated content may be incorrect.">
            <a:extLst>
              <a:ext uri="{FF2B5EF4-FFF2-40B4-BE49-F238E27FC236}">
                <a16:creationId xmlns:a16="http://schemas.microsoft.com/office/drawing/2014/main" id="{8F483CF2-2F14-668D-74A2-A9853E0881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571" y="2194534"/>
            <a:ext cx="3566013" cy="29472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D03DB7-7FE0-239B-F751-5F262DE11569}"/>
              </a:ext>
            </a:extLst>
          </p:cNvPr>
          <p:cNvSpPr txBox="1"/>
          <p:nvPr/>
        </p:nvSpPr>
        <p:spPr>
          <a:xfrm>
            <a:off x="4748917" y="5223588"/>
            <a:ext cx="6094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25</a:t>
            </a:r>
            <a:r>
              <a:rPr lang="en-US" sz="1800" i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August 2023</a:t>
            </a:r>
          </a:p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5+ cm Hail</a:t>
            </a:r>
            <a:endParaRPr lang="en-US" sz="1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513121-5EE6-19C3-6B3D-26656F5B5C34}"/>
              </a:ext>
            </a:extLst>
          </p:cNvPr>
          <p:cNvSpPr/>
          <p:nvPr/>
        </p:nvSpPr>
        <p:spPr>
          <a:xfrm>
            <a:off x="-104775" y="-85725"/>
            <a:ext cx="12677775" cy="7286216"/>
          </a:xfrm>
          <a:prstGeom prst="rect">
            <a:avLst/>
          </a:prstGeom>
          <a:solidFill>
            <a:srgbClr val="FDFBF3">
              <a:alpha val="6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rgbClr val="FDFBF3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7E01A3-0398-3A21-FB97-1D51D62F058B}"/>
              </a:ext>
            </a:extLst>
          </p:cNvPr>
          <p:cNvSpPr txBox="1"/>
          <p:nvPr/>
        </p:nvSpPr>
        <p:spPr>
          <a:xfrm>
            <a:off x="2508598" y="3333258"/>
            <a:ext cx="7572374" cy="369332"/>
          </a:xfrm>
          <a:prstGeom prst="rect">
            <a:avLst/>
          </a:prstGeom>
          <a:solidFill>
            <a:srgbClr val="FDFBF3"/>
          </a:solidFill>
          <a:ln w="28575">
            <a:solidFill>
              <a:srgbClr val="1E293B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dirty="0"/>
              <a:t>Q: Can we improve hail detection and sizing compared to POH &amp; MESHS</a:t>
            </a:r>
          </a:p>
        </p:txBody>
      </p:sp>
    </p:spTree>
    <p:extLst>
      <p:ext uri="{BB962C8B-B14F-4D97-AF65-F5344CB8AC3E}">
        <p14:creationId xmlns:p14="http://schemas.microsoft.com/office/powerpoint/2010/main" val="931634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6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9FFE5-40E8-4F8E-0269-D39887E9E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088"/>
                </a:solidFill>
              </a:rPr>
              <a:t>Which approach should we use?</a:t>
            </a:r>
            <a:endParaRPr lang="en-CH" dirty="0">
              <a:solidFill>
                <a:srgbClr val="00508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71D6E-6CFE-1D0F-78FB-0529FE55F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2C06C-626A-C2DF-088B-EB70C8E5B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11272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9DF2F-BC43-80F9-DA93-0FC1A0EDC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65748-6BB7-E57A-5044-4F9C9EF7A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088"/>
                </a:solidFill>
              </a:rPr>
              <a:t>Which approach should we use?</a:t>
            </a:r>
            <a:endParaRPr lang="en-CH" dirty="0">
              <a:solidFill>
                <a:srgbClr val="005088"/>
              </a:solidFill>
              <a:latin typeface="IBM Plex Sans" panose="020B0503050203000203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07A3B19-3493-4A5F-6ADE-707F75030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34905" y="1924317"/>
            <a:ext cx="6042991" cy="446212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B2F2F6-0FEF-60F9-C089-20B694E52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7</a:t>
            </a:fld>
            <a:endParaRPr lang="en-CH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DAA135-ACA5-8651-62F1-1748D4757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4904" y="1847824"/>
            <a:ext cx="6042991" cy="453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47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83F02-3C41-8284-9E84-C051D4493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5ABD7-8D74-02D0-3026-C3C3C447D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088"/>
                </a:solidFill>
                <a:latin typeface="IBM Plex Sans" panose="020B0503050203000203" pitchFamily="34" charset="0"/>
              </a:rPr>
              <a:t>Direct detection of hail</a:t>
            </a:r>
            <a:endParaRPr lang="en-CH" dirty="0">
              <a:solidFill>
                <a:srgbClr val="005088"/>
              </a:solidFill>
              <a:latin typeface="IBM Plex Sans" panose="020B0503050203000203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42D7EB4-C07C-34D1-8D85-0B6398931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34905" y="1924317"/>
            <a:ext cx="6042991" cy="446212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D92387-84E4-C1E5-DCC5-323928081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8</a:t>
            </a:fld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1905A6-57F6-0DDE-629D-453632FAA8ED}"/>
              </a:ext>
            </a:extLst>
          </p:cNvPr>
          <p:cNvSpPr txBox="1"/>
          <p:nvPr/>
        </p:nvSpPr>
        <p:spPr>
          <a:xfrm>
            <a:off x="8002954" y="2954930"/>
            <a:ext cx="37513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Z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Z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DR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/>
              <a:t>Hail Differential Reflectivity (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DR</a:t>
            </a:r>
            <a:r>
              <a:rPr lang="en-US" i="1" dirty="0"/>
              <a:t>)</a:t>
            </a:r>
          </a:p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(Aydin et al. 1986)</a:t>
            </a:r>
            <a:endParaRPr lang="en-CH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7A55E6-405E-FC7A-2CA9-D10DFEC1724A}"/>
              </a:ext>
            </a:extLst>
          </p:cNvPr>
          <p:cNvSpPr txBox="1"/>
          <p:nvPr/>
        </p:nvSpPr>
        <p:spPr>
          <a:xfrm>
            <a:off x="8002954" y="1836569"/>
            <a:ext cx="3751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Z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H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&gt; 55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dBZ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(e.g.,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Geotis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1963)</a:t>
            </a:r>
            <a:endParaRPr lang="en-CH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A82195-3DE8-3961-9A09-EAC68DF1E4BC}"/>
              </a:ext>
            </a:extLst>
          </p:cNvPr>
          <p:cNvSpPr txBox="1"/>
          <p:nvPr/>
        </p:nvSpPr>
        <p:spPr>
          <a:xfrm>
            <a:off x="8002954" y="4350291"/>
            <a:ext cx="37513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Z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Z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DR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K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DP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</a:rPr>
              <a:t>ρ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HV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</a:t>
            </a:r>
          </a:p>
          <a:p>
            <a:r>
              <a:rPr lang="en-US" dirty="0"/>
              <a:t>Hydrometeor Classification (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HC)</a:t>
            </a:r>
            <a:endParaRPr lang="en-US" i="1" dirty="0"/>
          </a:p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(Besic et al. 2016)</a:t>
            </a:r>
            <a:endParaRPr lang="en-CH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97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CCCEA-2752-84AA-D28A-6A772D9F0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1FAA7-20AC-F9E2-4CAD-0F74AD887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088"/>
                </a:solidFill>
                <a:latin typeface="IBM Plex Sans" panose="020B0503050203000203" pitchFamily="34" charset="0"/>
              </a:rPr>
              <a:t>Indirect detection of hail</a:t>
            </a:r>
            <a:endParaRPr lang="en-CH" dirty="0">
              <a:solidFill>
                <a:srgbClr val="005088"/>
              </a:solidFill>
              <a:latin typeface="IBM Plex Sans" panose="020B050305020300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69D68B-E764-DD07-7510-8CABBCFB4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AB93-5328-4BEB-98EF-3B658D525C09}" type="slidenum">
              <a:rPr lang="en-CH" smtClean="0"/>
              <a:t>9</a:t>
            </a:fld>
            <a:endParaRPr lang="en-CH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0F6C4F0-0039-D4AA-30F7-DD10DE38D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3180" y="2473649"/>
            <a:ext cx="3722895" cy="27489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7E6285-16AC-579A-ABDC-15B07917212C}"/>
              </a:ext>
            </a:extLst>
          </p:cNvPr>
          <p:cNvSpPr/>
          <p:nvPr/>
        </p:nvSpPr>
        <p:spPr>
          <a:xfrm>
            <a:off x="1504604" y="3966224"/>
            <a:ext cx="2954828" cy="2644082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44F8EBA-E504-7C43-1578-7B101DE83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69623" y="2539292"/>
            <a:ext cx="3633995" cy="26833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4A1F0D-574F-E51F-9AE4-6BAADC9A04A2}"/>
              </a:ext>
            </a:extLst>
          </p:cNvPr>
          <p:cNvSpPr/>
          <p:nvPr/>
        </p:nvSpPr>
        <p:spPr>
          <a:xfrm>
            <a:off x="4116999" y="4442820"/>
            <a:ext cx="2954828" cy="2644082"/>
          </a:xfrm>
          <a:prstGeom prst="rect">
            <a:avLst/>
          </a:prstGeom>
          <a:solidFill>
            <a:srgbClr val="FDFB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E7DA4B-CB9F-69F4-7A7C-25DEF03DAD1E}"/>
              </a:ext>
            </a:extLst>
          </p:cNvPr>
          <p:cNvSpPr txBox="1"/>
          <p:nvPr/>
        </p:nvSpPr>
        <p:spPr>
          <a:xfrm>
            <a:off x="4130283" y="5555942"/>
            <a:ext cx="3751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MESHS, POH, MESH, VIL</a:t>
            </a:r>
          </a:p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(e.g., Joe et al 2004, Witt et al. 1998)</a:t>
            </a:r>
            <a:endParaRPr lang="en-CH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999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IBM Plex Sans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3425</TotalTime>
  <Words>883</Words>
  <Application>Microsoft Office PowerPoint</Application>
  <PresentationFormat>Widescreen</PresentationFormat>
  <Paragraphs>180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Aptos</vt:lpstr>
      <vt:lpstr>Arial</vt:lpstr>
      <vt:lpstr>Arial Black</vt:lpstr>
      <vt:lpstr>Calibri</vt:lpstr>
      <vt:lpstr>Calibri Light</vt:lpstr>
      <vt:lpstr>Cambria</vt:lpstr>
      <vt:lpstr>IBM Plex Sans</vt:lpstr>
      <vt:lpstr>Wingdings</vt:lpstr>
      <vt:lpstr>Office Theme</vt:lpstr>
      <vt:lpstr>Custom Design</vt:lpstr>
      <vt:lpstr>Object-based radar hail (-size) detection in Switzerland</vt:lpstr>
      <vt:lpstr>Why now?</vt:lpstr>
      <vt:lpstr>Why now? – Improved and more radars</vt:lpstr>
      <vt:lpstr>Why now? – Vastly more surface observations</vt:lpstr>
      <vt:lpstr>What is the status quo of radar-based hail detection in Switzerland? </vt:lpstr>
      <vt:lpstr>Which approach should we use?</vt:lpstr>
      <vt:lpstr>Which approach should we use?</vt:lpstr>
      <vt:lpstr>Direct detection of hail</vt:lpstr>
      <vt:lpstr>Indirect detection of hail</vt:lpstr>
      <vt:lpstr>Indirect detection of hail</vt:lpstr>
      <vt:lpstr>Indirect detection of hail</vt:lpstr>
      <vt:lpstr>So what approach do we take?</vt:lpstr>
      <vt:lpstr>So what approach do we take?</vt:lpstr>
      <vt:lpstr>So what approach do we take?</vt:lpstr>
      <vt:lpstr>So what approach do we take?</vt:lpstr>
      <vt:lpstr>Recursive Predictor Elimination (RPE)</vt:lpstr>
      <vt:lpstr>RPE: RF_bool - Training Performance</vt:lpstr>
      <vt:lpstr>2 x RPE: RF_bool - Training Performance</vt:lpstr>
      <vt:lpstr>11 x RPE: RF_bool - Training Performance</vt:lpstr>
      <vt:lpstr>11 x RPE: RF_bool - Training Performance</vt:lpstr>
      <vt:lpstr>So which predictors are selected?</vt:lpstr>
      <vt:lpstr>So which predictors are selected?</vt:lpstr>
      <vt:lpstr>What has the model learnt?</vt:lpstr>
      <vt:lpstr>RF_bool Performance on test data  (15%)</vt:lpstr>
      <vt:lpstr>How does the RF_size perform on test data (15%)?</vt:lpstr>
      <vt:lpstr>What has the model learnt?</vt:lpstr>
      <vt:lpstr>What can we do with it? From Objects to 2D-grids </vt:lpstr>
      <vt:lpstr>Key Takeaways: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Aregger, Martin Pius (GIUB)</dc:creator>
  <cp:lastModifiedBy>Aregger, Martin Pius (GIUB)</cp:lastModifiedBy>
  <cp:revision>31</cp:revision>
  <dcterms:created xsi:type="dcterms:W3CDTF">2025-11-11T12:17:31Z</dcterms:created>
  <dcterms:modified xsi:type="dcterms:W3CDTF">2025-12-03T10:33:32Z</dcterms:modified>
</cp:coreProperties>
</file>