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0"/>
  </p:notesMasterIdLst>
  <p:sldIdLst>
    <p:sldId id="287" r:id="rId5"/>
    <p:sldId id="289" r:id="rId6"/>
    <p:sldId id="296" r:id="rId7"/>
    <p:sldId id="298" r:id="rId8"/>
    <p:sldId id="299" r:id="rId9"/>
    <p:sldId id="306" r:id="rId10"/>
    <p:sldId id="297" r:id="rId11"/>
    <p:sldId id="305" r:id="rId12"/>
    <p:sldId id="300" r:id="rId13"/>
    <p:sldId id="304" r:id="rId14"/>
    <p:sldId id="301" r:id="rId15"/>
    <p:sldId id="302" r:id="rId16"/>
    <p:sldId id="303" r:id="rId17"/>
    <p:sldId id="308" r:id="rId18"/>
    <p:sldId id="30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9BE"/>
    <a:srgbClr val="E47452"/>
    <a:srgbClr val="55C6B4"/>
    <a:srgbClr val="359BC0"/>
    <a:srgbClr val="CF4922"/>
    <a:srgbClr val="BBBDBF"/>
    <a:srgbClr val="C4E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2" autoAdjust="0"/>
    <p:restoredTop sz="93447" autoAdjust="0"/>
  </p:normalViewPr>
  <p:slideViewPr>
    <p:cSldViewPr snapToGrid="0">
      <p:cViewPr varScale="1">
        <p:scale>
          <a:sx n="156" d="100"/>
          <a:sy n="156" d="100"/>
        </p:scale>
        <p:origin x="576"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13</a:t>
            </a:fld>
            <a:endParaRPr lang="en-GB"/>
          </a:p>
        </p:txBody>
      </p:sp>
    </p:spTree>
    <p:extLst>
      <p:ext uri="{BB962C8B-B14F-4D97-AF65-F5344CB8AC3E}">
        <p14:creationId xmlns:p14="http://schemas.microsoft.com/office/powerpoint/2010/main" val="3397317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1294" cy="5153227"/>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2022,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BBBDB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359B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2022,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9728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E4745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55C6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2022,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10" name="Text Placeholder 9"/>
          <p:cNvSpPr>
            <a:spLocks noGrp="1"/>
          </p:cNvSpPr>
          <p:nvPr>
            <p:ph type="body" sz="quarter" idx="10" hasCustomPrompt="1"/>
          </p:nvPr>
        </p:nvSpPr>
        <p:spPr>
          <a:xfrm>
            <a:off x="786704" y="3521016"/>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075837"/>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8" name="web-icon.png"/>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9999" y="2617307"/>
            <a:ext cx="396000" cy="396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786704" y="2627841"/>
            <a:ext cx="8100000" cy="360000"/>
          </a:xfrm>
        </p:spPr>
        <p:txBody>
          <a:bodyPr anchor="ctr">
            <a:normAutofit/>
          </a:bodyPr>
          <a:lstStyle>
            <a:lvl1pPr marL="0" indent="0">
              <a:buNone/>
              <a:defRPr sz="1600"/>
            </a:lvl1pPr>
          </a:lstStyle>
          <a:p>
            <a:pPr lvl="0"/>
            <a:r>
              <a:rPr lang="en-US" dirty="0"/>
              <a:t>www.metoffice.gov.uk</a:t>
            </a:r>
            <a:endParaRPr lang="en-GB" dirty="0"/>
          </a:p>
        </p:txBody>
      </p:sp>
      <p:pic>
        <p:nvPicPr>
          <p:cNvPr id="13" name="web-icon.png">
            <a:extLst>
              <a:ext uri="{FF2B5EF4-FFF2-40B4-BE49-F238E27FC236}">
                <a16:creationId xmlns:a16="http://schemas.microsoft.com/office/drawing/2014/main" id="{B472CB18-3C04-46E9-A4DC-7923E8BEB03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9999" y="3055686"/>
            <a:ext cx="396000" cy="396000"/>
          </a:xfrm>
          <a:prstGeom prst="rect">
            <a:avLst/>
          </a:prstGeom>
          <a:ln w="12700">
            <a:miter lim="400000"/>
          </a:ln>
        </p:spPr>
      </p:pic>
      <p:pic>
        <p:nvPicPr>
          <p:cNvPr id="19" name="web-icon.png">
            <a:extLst>
              <a:ext uri="{FF2B5EF4-FFF2-40B4-BE49-F238E27FC236}">
                <a16:creationId xmlns:a16="http://schemas.microsoft.com/office/drawing/2014/main" id="{33E1C480-D76C-4A08-A27B-EFA5CDC40AF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59999" y="3501642"/>
            <a:ext cx="396000" cy="396000"/>
          </a:xfrm>
          <a:prstGeom prst="rect">
            <a:avLst/>
          </a:prstGeom>
          <a:ln w="12700">
            <a:miter lim="400000"/>
          </a:ln>
        </p:spPr>
      </p:pic>
      <p:pic>
        <p:nvPicPr>
          <p:cNvPr id="20" name="web-icon.png">
            <a:extLst>
              <a:ext uri="{FF2B5EF4-FFF2-40B4-BE49-F238E27FC236}">
                <a16:creationId xmlns:a16="http://schemas.microsoft.com/office/drawing/2014/main" id="{D4C35C27-B01B-47C2-AAF1-3D38290F18F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9999" y="3940021"/>
            <a:ext cx="396000" cy="396000"/>
          </a:xfrm>
          <a:prstGeom prst="rect">
            <a:avLst/>
          </a:prstGeom>
          <a:ln w="12700">
            <a:miter lim="400000"/>
          </a:ln>
        </p:spPr>
      </p:pic>
      <p:sp>
        <p:nvSpPr>
          <p:cNvPr id="21" name="Text Placeholder 9">
            <a:extLst>
              <a:ext uri="{FF2B5EF4-FFF2-40B4-BE49-F238E27FC236}">
                <a16:creationId xmlns:a16="http://schemas.microsoft.com/office/drawing/2014/main" id="{968136C3-37A7-4311-9705-49E0C1351CA2}"/>
              </a:ext>
            </a:extLst>
          </p:cNvPr>
          <p:cNvSpPr>
            <a:spLocks noGrp="1"/>
          </p:cNvSpPr>
          <p:nvPr>
            <p:ph type="body" sz="quarter" idx="13" hasCustomPrompt="1"/>
          </p:nvPr>
        </p:nvSpPr>
        <p:spPr>
          <a:xfrm>
            <a:off x="786704" y="3963995"/>
            <a:ext cx="8100000" cy="360000"/>
          </a:xfrm>
        </p:spPr>
        <p:txBody>
          <a:bodyPr anchor="ctr">
            <a:normAutofit/>
          </a:bodyPr>
          <a:lstStyle>
            <a:lvl1pPr marL="0" indent="0">
              <a:buNone/>
              <a:defRPr sz="1600" baseline="0"/>
            </a:lvl1pPr>
          </a:lstStyle>
          <a:p>
            <a:pPr lvl="0"/>
            <a:r>
              <a:rPr lang="en-US" dirty="0"/>
              <a:t>Insert social media handle</a:t>
            </a:r>
            <a:endParaRPr lang="en-GB" dirty="0"/>
          </a:p>
        </p:txBody>
      </p:sp>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2022,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2022,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2022,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2022,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2022,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O_MASTER_black_mono_for_light_backg_RBG.png"/>
          <p:cNvPicPr>
            <a:picLocks noChangeAspect="1"/>
          </p:cNvPicPr>
          <p:nvPr userDrawn="1"/>
        </p:nvPicPr>
        <p:blipFill>
          <a:blip r:embed="rId24"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59" r:id="rId3"/>
    <p:sldLayoutId id="2147483681" r:id="rId4"/>
    <p:sldLayoutId id="2147483684" r:id="rId5"/>
    <p:sldLayoutId id="2147483682" r:id="rId6"/>
    <p:sldLayoutId id="2147483685" r:id="rId7"/>
    <p:sldLayoutId id="2147483660" r:id="rId8"/>
    <p:sldLayoutId id="2147483662" r:id="rId9"/>
    <p:sldLayoutId id="2147483670" r:id="rId10"/>
    <p:sldLayoutId id="2147483669" r:id="rId11"/>
    <p:sldLayoutId id="2147483668" r:id="rId12"/>
    <p:sldLayoutId id="2147483664" r:id="rId13"/>
    <p:sldLayoutId id="2147483671" r:id="rId14"/>
    <p:sldLayoutId id="2147483665" r:id="rId15"/>
    <p:sldLayoutId id="2147483677" r:id="rId16"/>
    <p:sldLayoutId id="2147483672" r:id="rId17"/>
    <p:sldLayoutId id="2147483676" r:id="rId18"/>
    <p:sldLayoutId id="2147483674" r:id="rId19"/>
    <p:sldLayoutId id="2147483675" r:id="rId20"/>
    <p:sldLayoutId id="2147483673" r:id="rId21"/>
    <p:sldLayoutId id="2147483683" r:id="rId22"/>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1E6D4B-47D8-49C0-9204-70D4C19F5D20}"/>
              </a:ext>
            </a:extLst>
          </p:cNvPr>
          <p:cNvSpPr>
            <a:spLocks noGrp="1"/>
          </p:cNvSpPr>
          <p:nvPr>
            <p:ph type="ctrTitle"/>
          </p:nvPr>
        </p:nvSpPr>
        <p:spPr>
          <a:xfrm>
            <a:off x="207397" y="874908"/>
            <a:ext cx="4565872" cy="1157696"/>
          </a:xfrm>
        </p:spPr>
        <p:txBody>
          <a:bodyPr>
            <a:normAutofit fontScale="90000"/>
          </a:bodyPr>
          <a:lstStyle/>
          <a:p>
            <a:r>
              <a:rPr lang="en-GB" dirty="0"/>
              <a:t>The Summer 2024 Met Office Convection Nowcasting Testbed</a:t>
            </a:r>
          </a:p>
        </p:txBody>
      </p:sp>
      <p:sp>
        <p:nvSpPr>
          <p:cNvPr id="5" name="Subtitle 4">
            <a:extLst>
              <a:ext uri="{FF2B5EF4-FFF2-40B4-BE49-F238E27FC236}">
                <a16:creationId xmlns:a16="http://schemas.microsoft.com/office/drawing/2014/main" id="{3BA0585E-1C6C-4744-ADDD-352E68686D25}"/>
              </a:ext>
            </a:extLst>
          </p:cNvPr>
          <p:cNvSpPr>
            <a:spLocks noGrp="1"/>
          </p:cNvSpPr>
          <p:nvPr>
            <p:ph type="subTitle" idx="1"/>
          </p:nvPr>
        </p:nvSpPr>
        <p:spPr>
          <a:xfrm>
            <a:off x="238352" y="3482131"/>
            <a:ext cx="4333648" cy="1448167"/>
          </a:xfrm>
        </p:spPr>
        <p:txBody>
          <a:bodyPr/>
          <a:lstStyle/>
          <a:p>
            <a:r>
              <a:rPr lang="en-GB" b="1" dirty="0"/>
              <a:t>Dan Suri</a:t>
            </a:r>
            <a:r>
              <a:rPr lang="en-GB" dirty="0"/>
              <a:t>, Matt Clark, Brian Golding, Katie Norman, and Rosie Nation</a:t>
            </a:r>
          </a:p>
          <a:p>
            <a:r>
              <a:rPr lang="en-GB" sz="1400" i="1" dirty="0"/>
              <a:t>12</a:t>
            </a:r>
            <a:r>
              <a:rPr lang="en-GB" sz="1400" i="1" baseline="30000" dirty="0"/>
              <a:t>th</a:t>
            </a:r>
            <a:r>
              <a:rPr lang="en-GB" sz="1400" i="1" dirty="0"/>
              <a:t> ECSS, Utrecht, Netherlands, November 2025</a:t>
            </a:r>
          </a:p>
        </p:txBody>
      </p:sp>
    </p:spTree>
    <p:extLst>
      <p:ext uri="{BB962C8B-B14F-4D97-AF65-F5344CB8AC3E}">
        <p14:creationId xmlns:p14="http://schemas.microsoft.com/office/powerpoint/2010/main" val="99780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192F27-B15A-C59F-DE02-48D479FAF9FC}"/>
              </a:ext>
            </a:extLst>
          </p:cNvPr>
          <p:cNvSpPr/>
          <p:nvPr/>
        </p:nvSpPr>
        <p:spPr>
          <a:xfrm>
            <a:off x="5737860" y="805320"/>
            <a:ext cx="3246120" cy="32707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E8079FB7-7513-E30F-D63F-9149514EB68E}"/>
              </a:ext>
            </a:extLst>
          </p:cNvPr>
          <p:cNvSpPr>
            <a:spLocks noGrp="1"/>
          </p:cNvSpPr>
          <p:nvPr>
            <p:ph idx="1"/>
          </p:nvPr>
        </p:nvSpPr>
        <p:spPr>
          <a:xfrm>
            <a:off x="252000" y="1548000"/>
            <a:ext cx="5638260" cy="3060000"/>
          </a:xfrm>
        </p:spPr>
        <p:txBody>
          <a:bodyPr>
            <a:normAutofit fontScale="70000" lnSpcReduction="20000"/>
          </a:bodyPr>
          <a:lstStyle/>
          <a:p>
            <a:r>
              <a:rPr lang="en-GB" dirty="0"/>
              <a:t>The testbed period was dominated by quiet weather with little convection of note over the UK</a:t>
            </a:r>
          </a:p>
          <a:p>
            <a:pPr marL="0" indent="0">
              <a:buNone/>
            </a:pPr>
            <a:endParaRPr lang="en-GB" dirty="0"/>
          </a:p>
          <a:p>
            <a:r>
              <a:rPr lang="en-GB" dirty="0"/>
              <a:t>This resulted in a heavy reliance on ‘canned data’ (i.e., archived data from past events) which wasn’t ideal (chance of participants recalling the events, difficulties in accessing and visualising archived data in a format equivalent to that available in real time, etc.)</a:t>
            </a:r>
          </a:p>
          <a:p>
            <a:pPr marL="0" indent="0">
              <a:buNone/>
            </a:pPr>
            <a:endParaRPr lang="en-GB" dirty="0"/>
          </a:p>
          <a:p>
            <a:r>
              <a:rPr lang="en-GB" dirty="0"/>
              <a:t>In practice, this limited our ability to perform robust quantitative analysis, e.g., of the added value provided by the PLUVIA nowcasting tools</a:t>
            </a:r>
          </a:p>
          <a:p>
            <a:pPr marL="0" indent="0">
              <a:buNone/>
            </a:pPr>
            <a:endParaRPr lang="en-GB" dirty="0"/>
          </a:p>
          <a:p>
            <a:r>
              <a:rPr lang="en-GB" dirty="0"/>
              <a:t>Nevertheless, we gained useful qualitative insights and suggestions for refinement of the tools</a:t>
            </a:r>
          </a:p>
        </p:txBody>
      </p:sp>
      <p:sp>
        <p:nvSpPr>
          <p:cNvPr id="3" name="Title 2">
            <a:extLst>
              <a:ext uri="{FF2B5EF4-FFF2-40B4-BE49-F238E27FC236}">
                <a16:creationId xmlns:a16="http://schemas.microsoft.com/office/drawing/2014/main" id="{59E8DD70-19A4-85AB-6A23-A7D858DDA9B2}"/>
              </a:ext>
            </a:extLst>
          </p:cNvPr>
          <p:cNvSpPr>
            <a:spLocks noGrp="1"/>
          </p:cNvSpPr>
          <p:nvPr>
            <p:ph type="title"/>
          </p:nvPr>
        </p:nvSpPr>
        <p:spPr/>
        <p:txBody>
          <a:bodyPr/>
          <a:lstStyle/>
          <a:p>
            <a:r>
              <a:rPr lang="en-GB" dirty="0"/>
              <a:t>Results: overview</a:t>
            </a:r>
          </a:p>
        </p:txBody>
      </p:sp>
      <p:pic>
        <p:nvPicPr>
          <p:cNvPr id="5" name="Picture 4" descr="A map of the world&#10;&#10;AI-generated content may be incorrect.">
            <a:extLst>
              <a:ext uri="{FF2B5EF4-FFF2-40B4-BE49-F238E27FC236}">
                <a16:creationId xmlns:a16="http://schemas.microsoft.com/office/drawing/2014/main" id="{D39624E3-2163-02D9-42D6-1D9813CE5D26}"/>
              </a:ext>
            </a:extLst>
          </p:cNvPr>
          <p:cNvPicPr>
            <a:picLocks noChangeAspect="1"/>
          </p:cNvPicPr>
          <p:nvPr/>
        </p:nvPicPr>
        <p:blipFill>
          <a:blip r:embed="rId2">
            <a:extLst>
              <a:ext uri="{28A0092B-C50C-407E-A947-70E740481C1C}">
                <a14:useLocalDpi xmlns:a14="http://schemas.microsoft.com/office/drawing/2010/main" val="0"/>
              </a:ext>
            </a:extLst>
          </a:blip>
          <a:srcRect l="30014" t="37333" r="32712" b="22370"/>
          <a:stretch>
            <a:fillRect/>
          </a:stretch>
        </p:blipFill>
        <p:spPr>
          <a:xfrm>
            <a:off x="5798820" y="866280"/>
            <a:ext cx="3116580" cy="2272680"/>
          </a:xfrm>
          <a:prstGeom prst="rect">
            <a:avLst/>
          </a:prstGeom>
        </p:spPr>
      </p:pic>
      <p:sp>
        <p:nvSpPr>
          <p:cNvPr id="6" name="TextBox 5">
            <a:extLst>
              <a:ext uri="{FF2B5EF4-FFF2-40B4-BE49-F238E27FC236}">
                <a16:creationId xmlns:a16="http://schemas.microsoft.com/office/drawing/2014/main" id="{BC28F5AF-0302-D327-0730-95A367457E74}"/>
              </a:ext>
            </a:extLst>
          </p:cNvPr>
          <p:cNvSpPr txBox="1"/>
          <p:nvPr/>
        </p:nvSpPr>
        <p:spPr>
          <a:xfrm>
            <a:off x="5867400" y="3214340"/>
            <a:ext cx="3116580" cy="861774"/>
          </a:xfrm>
          <a:prstGeom prst="rect">
            <a:avLst/>
          </a:prstGeom>
          <a:noFill/>
        </p:spPr>
        <p:txBody>
          <a:bodyPr wrap="square" rtlCol="0">
            <a:spAutoFit/>
          </a:bodyPr>
          <a:lstStyle/>
          <a:p>
            <a:pPr algn="ctr"/>
            <a:r>
              <a:rPr lang="en-GB" sz="1600" dirty="0">
                <a:solidFill>
                  <a:srgbClr val="0070C0"/>
                </a:solidFill>
              </a:rPr>
              <a:t>Rule 1 of testbeds: you rarely get weather you’re looking for…!</a:t>
            </a:r>
          </a:p>
          <a:p>
            <a:endParaRPr lang="en-GB" dirty="0"/>
          </a:p>
        </p:txBody>
      </p:sp>
    </p:spTree>
    <p:extLst>
      <p:ext uri="{BB962C8B-B14F-4D97-AF65-F5344CB8AC3E}">
        <p14:creationId xmlns:p14="http://schemas.microsoft.com/office/powerpoint/2010/main" val="375530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D820-89F6-9321-B62E-E5DA1EA650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F1B5E3-24C0-FEF4-A47E-332701FFB380}"/>
              </a:ext>
            </a:extLst>
          </p:cNvPr>
          <p:cNvSpPr>
            <a:spLocks noGrp="1"/>
          </p:cNvSpPr>
          <p:nvPr>
            <p:ph idx="1"/>
          </p:nvPr>
        </p:nvSpPr>
        <p:spPr>
          <a:xfrm>
            <a:off x="252001" y="1548000"/>
            <a:ext cx="5417280" cy="3060000"/>
          </a:xfrm>
        </p:spPr>
        <p:txBody>
          <a:bodyPr>
            <a:normAutofit fontScale="70000" lnSpcReduction="20000"/>
          </a:bodyPr>
          <a:lstStyle/>
          <a:p>
            <a:r>
              <a:rPr lang="en-GB" dirty="0"/>
              <a:t>Contingency metrics were computed from the results (see right)</a:t>
            </a:r>
          </a:p>
          <a:p>
            <a:r>
              <a:rPr lang="en-GB" dirty="0"/>
              <a:t>No statistically significant differences in CSI between teams with and without access to the PLUVIA </a:t>
            </a:r>
            <a:r>
              <a:rPr lang="en-GB" dirty="0" err="1"/>
              <a:t>mesoanalysis</a:t>
            </a:r>
            <a:endParaRPr lang="en-GB" dirty="0"/>
          </a:p>
          <a:p>
            <a:r>
              <a:rPr lang="en-GB" dirty="0"/>
              <a:t>However, POD was higher for teams with access to the </a:t>
            </a:r>
            <a:r>
              <a:rPr lang="en-GB" dirty="0" err="1"/>
              <a:t>mesoanalysis</a:t>
            </a:r>
            <a:endParaRPr lang="en-GB" dirty="0"/>
          </a:p>
          <a:p>
            <a:r>
              <a:rPr lang="en-GB" dirty="0"/>
              <a:t>Results were highly variable from case to case</a:t>
            </a:r>
          </a:p>
          <a:p>
            <a:r>
              <a:rPr lang="en-GB" dirty="0"/>
              <a:t>Subjective classification of convective types indicated that the added value of PLUVIA </a:t>
            </a:r>
            <a:r>
              <a:rPr lang="en-GB" dirty="0" err="1"/>
              <a:t>mesoanalysis</a:t>
            </a:r>
            <a:r>
              <a:rPr lang="en-GB" dirty="0"/>
              <a:t> was most evident in cases with stronger/more impactful convection</a:t>
            </a:r>
          </a:p>
          <a:p>
            <a:r>
              <a:rPr lang="en-GB" dirty="0"/>
              <a:t>This probably relates to the fact that mesoscale features pertinent to initiation and evolution of convection (e.g., convergence lines) tend to be most evident in such cases</a:t>
            </a:r>
          </a:p>
          <a:p>
            <a:r>
              <a:rPr lang="en-GB" dirty="0"/>
              <a:t>Few such cases in the testbed period, so the generality of these results is unknown</a:t>
            </a:r>
          </a:p>
        </p:txBody>
      </p:sp>
      <p:sp>
        <p:nvSpPr>
          <p:cNvPr id="3" name="Title 2">
            <a:extLst>
              <a:ext uri="{FF2B5EF4-FFF2-40B4-BE49-F238E27FC236}">
                <a16:creationId xmlns:a16="http://schemas.microsoft.com/office/drawing/2014/main" id="{AC52750F-1115-01D2-B67C-124B9D8F8CB4}"/>
              </a:ext>
            </a:extLst>
          </p:cNvPr>
          <p:cNvSpPr>
            <a:spLocks noGrp="1"/>
          </p:cNvSpPr>
          <p:nvPr>
            <p:ph type="title"/>
          </p:nvPr>
        </p:nvSpPr>
        <p:spPr/>
        <p:txBody>
          <a:bodyPr/>
          <a:lstStyle/>
          <a:p>
            <a:r>
              <a:rPr lang="en-GB" dirty="0"/>
              <a:t>Headline results: Exp. 1</a:t>
            </a:r>
          </a:p>
        </p:txBody>
      </p:sp>
      <p:pic>
        <p:nvPicPr>
          <p:cNvPr id="5" name="Picture 4">
            <a:extLst>
              <a:ext uri="{FF2B5EF4-FFF2-40B4-BE49-F238E27FC236}">
                <a16:creationId xmlns:a16="http://schemas.microsoft.com/office/drawing/2014/main" id="{875E4DA7-10B4-9089-021C-9E77D50C6197}"/>
              </a:ext>
            </a:extLst>
          </p:cNvPr>
          <p:cNvPicPr>
            <a:picLocks noChangeAspect="1"/>
          </p:cNvPicPr>
          <p:nvPr/>
        </p:nvPicPr>
        <p:blipFill>
          <a:blip r:embed="rId2"/>
          <a:stretch>
            <a:fillRect/>
          </a:stretch>
        </p:blipFill>
        <p:spPr>
          <a:xfrm>
            <a:off x="7274683" y="122612"/>
            <a:ext cx="1514446" cy="1917643"/>
          </a:xfrm>
          <a:prstGeom prst="rect">
            <a:avLst/>
          </a:prstGeom>
          <a:ln>
            <a:solidFill>
              <a:schemeClr val="tx1"/>
            </a:solidFill>
          </a:ln>
        </p:spPr>
      </p:pic>
      <p:sp>
        <p:nvSpPr>
          <p:cNvPr id="6" name="Freeform: Shape 5">
            <a:extLst>
              <a:ext uri="{FF2B5EF4-FFF2-40B4-BE49-F238E27FC236}">
                <a16:creationId xmlns:a16="http://schemas.microsoft.com/office/drawing/2014/main" id="{3ECDDB01-F603-3538-E6DB-26AB813AEBA6}"/>
              </a:ext>
            </a:extLst>
          </p:cNvPr>
          <p:cNvSpPr/>
          <p:nvPr/>
        </p:nvSpPr>
        <p:spPr>
          <a:xfrm>
            <a:off x="7923362" y="709002"/>
            <a:ext cx="506421" cy="1200561"/>
          </a:xfrm>
          <a:custGeom>
            <a:avLst/>
            <a:gdLst>
              <a:gd name="connsiteX0" fmla="*/ 369103 w 506867"/>
              <a:gd name="connsiteY0" fmla="*/ 1034073 h 1195613"/>
              <a:gd name="connsiteX1" fmla="*/ 294808 w 506867"/>
              <a:gd name="connsiteY1" fmla="*/ 1176948 h 1195613"/>
              <a:gd name="connsiteX2" fmla="*/ 123358 w 506867"/>
              <a:gd name="connsiteY2" fmla="*/ 1188378 h 1195613"/>
              <a:gd name="connsiteX3" fmla="*/ 83353 w 506867"/>
              <a:gd name="connsiteY3" fmla="*/ 1125513 h 1195613"/>
              <a:gd name="connsiteX4" fmla="*/ 94783 w 506867"/>
              <a:gd name="connsiteY4" fmla="*/ 1005498 h 1195613"/>
              <a:gd name="connsiteX5" fmla="*/ 3343 w 506867"/>
              <a:gd name="connsiteY5" fmla="*/ 874053 h 1195613"/>
              <a:gd name="connsiteX6" fmla="*/ 20488 w 506867"/>
              <a:gd name="connsiteY6" fmla="*/ 616878 h 1195613"/>
              <a:gd name="connsiteX7" fmla="*/ 26203 w 506867"/>
              <a:gd name="connsiteY7" fmla="*/ 188253 h 1195613"/>
              <a:gd name="connsiteX8" fmla="*/ 180508 w 506867"/>
              <a:gd name="connsiteY8" fmla="*/ 5373 h 1195613"/>
              <a:gd name="connsiteX9" fmla="*/ 409108 w 506867"/>
              <a:gd name="connsiteY9" fmla="*/ 376848 h 1195613"/>
              <a:gd name="connsiteX10" fmla="*/ 506263 w 506867"/>
              <a:gd name="connsiteY10" fmla="*/ 656883 h 1195613"/>
              <a:gd name="connsiteX11" fmla="*/ 369103 w 506867"/>
              <a:gd name="connsiteY11" fmla="*/ 1034073 h 1195613"/>
              <a:gd name="connsiteX0" fmla="*/ 428309 w 506421"/>
              <a:gd name="connsiteY0" fmla="*/ 955132 h 1200561"/>
              <a:gd name="connsiteX1" fmla="*/ 294808 w 506421"/>
              <a:gd name="connsiteY1" fmla="*/ 1176948 h 1200561"/>
              <a:gd name="connsiteX2" fmla="*/ 123358 w 506421"/>
              <a:gd name="connsiteY2" fmla="*/ 1188378 h 1200561"/>
              <a:gd name="connsiteX3" fmla="*/ 83353 w 506421"/>
              <a:gd name="connsiteY3" fmla="*/ 1125513 h 1200561"/>
              <a:gd name="connsiteX4" fmla="*/ 94783 w 506421"/>
              <a:gd name="connsiteY4" fmla="*/ 1005498 h 1200561"/>
              <a:gd name="connsiteX5" fmla="*/ 3343 w 506421"/>
              <a:gd name="connsiteY5" fmla="*/ 874053 h 1200561"/>
              <a:gd name="connsiteX6" fmla="*/ 20488 w 506421"/>
              <a:gd name="connsiteY6" fmla="*/ 616878 h 1200561"/>
              <a:gd name="connsiteX7" fmla="*/ 26203 w 506421"/>
              <a:gd name="connsiteY7" fmla="*/ 188253 h 1200561"/>
              <a:gd name="connsiteX8" fmla="*/ 180508 w 506421"/>
              <a:gd name="connsiteY8" fmla="*/ 5373 h 1200561"/>
              <a:gd name="connsiteX9" fmla="*/ 409108 w 506421"/>
              <a:gd name="connsiteY9" fmla="*/ 376848 h 1200561"/>
              <a:gd name="connsiteX10" fmla="*/ 506263 w 506421"/>
              <a:gd name="connsiteY10" fmla="*/ 656883 h 1200561"/>
              <a:gd name="connsiteX11" fmla="*/ 428309 w 506421"/>
              <a:gd name="connsiteY11" fmla="*/ 955132 h 12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421" h="1200561">
                <a:moveTo>
                  <a:pt x="428309" y="955132"/>
                </a:moveTo>
                <a:cubicBezTo>
                  <a:pt x="393066" y="1041810"/>
                  <a:pt x="345633" y="1138074"/>
                  <a:pt x="294808" y="1176948"/>
                </a:cubicBezTo>
                <a:cubicBezTo>
                  <a:pt x="243983" y="1215822"/>
                  <a:pt x="158600" y="1196951"/>
                  <a:pt x="123358" y="1188378"/>
                </a:cubicBezTo>
                <a:cubicBezTo>
                  <a:pt x="88115" y="1179806"/>
                  <a:pt x="88115" y="1155993"/>
                  <a:pt x="83353" y="1125513"/>
                </a:cubicBezTo>
                <a:cubicBezTo>
                  <a:pt x="78591" y="1095033"/>
                  <a:pt x="108118" y="1047408"/>
                  <a:pt x="94783" y="1005498"/>
                </a:cubicBezTo>
                <a:cubicBezTo>
                  <a:pt x="81448" y="963588"/>
                  <a:pt x="15725" y="938823"/>
                  <a:pt x="3343" y="874053"/>
                </a:cubicBezTo>
                <a:cubicBezTo>
                  <a:pt x="-9039" y="809283"/>
                  <a:pt x="16678" y="731178"/>
                  <a:pt x="20488" y="616878"/>
                </a:cubicBezTo>
                <a:cubicBezTo>
                  <a:pt x="24298" y="502578"/>
                  <a:pt x="-467" y="290170"/>
                  <a:pt x="26203" y="188253"/>
                </a:cubicBezTo>
                <a:cubicBezTo>
                  <a:pt x="52873" y="86336"/>
                  <a:pt x="116691" y="-26059"/>
                  <a:pt x="180508" y="5373"/>
                </a:cubicBezTo>
                <a:cubicBezTo>
                  <a:pt x="244325" y="36805"/>
                  <a:pt x="354815" y="268263"/>
                  <a:pt x="409108" y="376848"/>
                </a:cubicBezTo>
                <a:cubicBezTo>
                  <a:pt x="463401" y="485433"/>
                  <a:pt x="503063" y="560502"/>
                  <a:pt x="506263" y="656883"/>
                </a:cubicBezTo>
                <a:cubicBezTo>
                  <a:pt x="509463" y="753264"/>
                  <a:pt x="463552" y="868454"/>
                  <a:pt x="428309" y="955132"/>
                </a:cubicBezTo>
                <a:close/>
              </a:path>
            </a:pathLst>
          </a:custGeom>
          <a:solidFill>
            <a:schemeClr val="accent1">
              <a:alpha val="39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B42EBF-6D04-4A99-2DBB-805A29F15BE8}"/>
              </a:ext>
            </a:extLst>
          </p:cNvPr>
          <p:cNvSpPr/>
          <p:nvPr/>
        </p:nvSpPr>
        <p:spPr>
          <a:xfrm>
            <a:off x="7995825" y="1196504"/>
            <a:ext cx="319433" cy="580689"/>
          </a:xfrm>
          <a:custGeom>
            <a:avLst/>
            <a:gdLst>
              <a:gd name="connsiteX0" fmla="*/ 260089 w 262890"/>
              <a:gd name="connsiteY0" fmla="*/ 428421 h 622074"/>
              <a:gd name="connsiteX1" fmla="*/ 174569 w 262890"/>
              <a:gd name="connsiteY1" fmla="*/ 619195 h 622074"/>
              <a:gd name="connsiteX2" fmla="*/ 69315 w 262890"/>
              <a:gd name="connsiteY2" fmla="*/ 533676 h 622074"/>
              <a:gd name="connsiteX3" fmla="*/ 3530 w 262890"/>
              <a:gd name="connsiteY3" fmla="*/ 402107 h 622074"/>
              <a:gd name="connsiteX4" fmla="*/ 16687 w 262890"/>
              <a:gd name="connsiteY4" fmla="*/ 178441 h 622074"/>
              <a:gd name="connsiteX5" fmla="*/ 82471 w 262890"/>
              <a:gd name="connsiteY5" fmla="*/ 824 h 622074"/>
              <a:gd name="connsiteX6" fmla="*/ 227197 w 262890"/>
              <a:gd name="connsiteY6" fmla="*/ 125814 h 622074"/>
              <a:gd name="connsiteX7" fmla="*/ 260089 w 262890"/>
              <a:gd name="connsiteY7" fmla="*/ 428421 h 622074"/>
              <a:gd name="connsiteX0" fmla="*/ 319295 w 320141"/>
              <a:gd name="connsiteY0" fmla="*/ 395473 h 623573"/>
              <a:gd name="connsiteX1" fmla="*/ 174569 w 320141"/>
              <a:gd name="connsiteY1" fmla="*/ 619139 h 623573"/>
              <a:gd name="connsiteX2" fmla="*/ 69315 w 320141"/>
              <a:gd name="connsiteY2" fmla="*/ 533620 h 623573"/>
              <a:gd name="connsiteX3" fmla="*/ 3530 w 320141"/>
              <a:gd name="connsiteY3" fmla="*/ 402051 h 623573"/>
              <a:gd name="connsiteX4" fmla="*/ 16687 w 320141"/>
              <a:gd name="connsiteY4" fmla="*/ 178385 h 623573"/>
              <a:gd name="connsiteX5" fmla="*/ 82471 w 320141"/>
              <a:gd name="connsiteY5" fmla="*/ 768 h 623573"/>
              <a:gd name="connsiteX6" fmla="*/ 227197 w 320141"/>
              <a:gd name="connsiteY6" fmla="*/ 125758 h 623573"/>
              <a:gd name="connsiteX7" fmla="*/ 319295 w 320141"/>
              <a:gd name="connsiteY7" fmla="*/ 395473 h 623573"/>
              <a:gd name="connsiteX0" fmla="*/ 319295 w 319433"/>
              <a:gd name="connsiteY0" fmla="*/ 395473 h 580689"/>
              <a:gd name="connsiteX1" fmla="*/ 207461 w 319433"/>
              <a:gd name="connsiteY1" fmla="*/ 573090 h 580689"/>
              <a:gd name="connsiteX2" fmla="*/ 69315 w 319433"/>
              <a:gd name="connsiteY2" fmla="*/ 533620 h 580689"/>
              <a:gd name="connsiteX3" fmla="*/ 3530 w 319433"/>
              <a:gd name="connsiteY3" fmla="*/ 402051 h 580689"/>
              <a:gd name="connsiteX4" fmla="*/ 16687 w 319433"/>
              <a:gd name="connsiteY4" fmla="*/ 178385 h 580689"/>
              <a:gd name="connsiteX5" fmla="*/ 82471 w 319433"/>
              <a:gd name="connsiteY5" fmla="*/ 768 h 580689"/>
              <a:gd name="connsiteX6" fmla="*/ 227197 w 319433"/>
              <a:gd name="connsiteY6" fmla="*/ 125758 h 580689"/>
              <a:gd name="connsiteX7" fmla="*/ 319295 w 319433"/>
              <a:gd name="connsiteY7" fmla="*/ 395473 h 58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3" h="580689">
                <a:moveTo>
                  <a:pt x="319295" y="395473"/>
                </a:moveTo>
                <a:cubicBezTo>
                  <a:pt x="316006" y="470028"/>
                  <a:pt x="249124" y="550066"/>
                  <a:pt x="207461" y="573090"/>
                </a:cubicBezTo>
                <a:cubicBezTo>
                  <a:pt x="165798" y="596114"/>
                  <a:pt x="103303" y="562126"/>
                  <a:pt x="69315" y="533620"/>
                </a:cubicBezTo>
                <a:cubicBezTo>
                  <a:pt x="35327" y="505114"/>
                  <a:pt x="12301" y="461257"/>
                  <a:pt x="3530" y="402051"/>
                </a:cubicBezTo>
                <a:cubicBezTo>
                  <a:pt x="-5241" y="342845"/>
                  <a:pt x="3530" y="245265"/>
                  <a:pt x="16687" y="178385"/>
                </a:cubicBezTo>
                <a:cubicBezTo>
                  <a:pt x="29844" y="111505"/>
                  <a:pt x="47386" y="9539"/>
                  <a:pt x="82471" y="768"/>
                </a:cubicBezTo>
                <a:cubicBezTo>
                  <a:pt x="117556" y="-8003"/>
                  <a:pt x="187726" y="59974"/>
                  <a:pt x="227197" y="125758"/>
                </a:cubicBezTo>
                <a:cubicBezTo>
                  <a:pt x="266668" y="191542"/>
                  <a:pt x="322584" y="320918"/>
                  <a:pt x="319295" y="395473"/>
                </a:cubicBezTo>
                <a:close/>
              </a:path>
            </a:pathLst>
          </a:custGeom>
          <a:solidFill>
            <a:srgbClr val="E47452">
              <a:alpha val="30000"/>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65683289-D042-D215-4C30-8AFBAABF16F3}"/>
              </a:ext>
            </a:extLst>
          </p:cNvPr>
          <p:cNvCxnSpPr>
            <a:stCxn id="6" idx="7"/>
          </p:cNvCxnSpPr>
          <p:nvPr/>
        </p:nvCxnSpPr>
        <p:spPr>
          <a:xfrm flipH="1" flipV="1">
            <a:off x="7065220" y="592058"/>
            <a:ext cx="884345" cy="3051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49FDFC-DDAA-7114-3A40-28520D3B5F13}"/>
              </a:ext>
            </a:extLst>
          </p:cNvPr>
          <p:cNvCxnSpPr>
            <a:stCxn id="7" idx="4"/>
          </p:cNvCxnSpPr>
          <p:nvPr/>
        </p:nvCxnSpPr>
        <p:spPr>
          <a:xfrm flipH="1" flipV="1">
            <a:off x="6946809" y="1111753"/>
            <a:ext cx="1065703" cy="26313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4C90AA-78BE-F14C-93F1-37FC82A708E3}"/>
              </a:ext>
            </a:extLst>
          </p:cNvPr>
          <p:cNvSpPr txBox="1"/>
          <p:nvPr/>
        </p:nvSpPr>
        <p:spPr>
          <a:xfrm>
            <a:off x="6172613" y="377024"/>
            <a:ext cx="993341" cy="400110"/>
          </a:xfrm>
          <a:prstGeom prst="rect">
            <a:avLst/>
          </a:prstGeom>
          <a:noFill/>
        </p:spPr>
        <p:txBody>
          <a:bodyPr wrap="square" rtlCol="0">
            <a:spAutoFit/>
          </a:bodyPr>
          <a:lstStyle/>
          <a:p>
            <a:pPr algn="r"/>
            <a:r>
              <a:rPr lang="en-GB" sz="1000" dirty="0"/>
              <a:t>Lead </a:t>
            </a:r>
            <a:r>
              <a:rPr lang="en-GB" sz="1000" dirty="0" err="1"/>
              <a:t>OpMet</a:t>
            </a:r>
            <a:r>
              <a:rPr lang="en-GB" sz="1000" dirty="0"/>
              <a:t> polygon</a:t>
            </a:r>
          </a:p>
        </p:txBody>
      </p:sp>
      <p:sp>
        <p:nvSpPr>
          <p:cNvPr id="13" name="TextBox 12">
            <a:extLst>
              <a:ext uri="{FF2B5EF4-FFF2-40B4-BE49-F238E27FC236}">
                <a16:creationId xmlns:a16="http://schemas.microsoft.com/office/drawing/2014/main" id="{A0FD6F90-14EE-CA47-0DC2-C330DD0E518A}"/>
              </a:ext>
            </a:extLst>
          </p:cNvPr>
          <p:cNvSpPr txBox="1"/>
          <p:nvPr/>
        </p:nvSpPr>
        <p:spPr>
          <a:xfrm>
            <a:off x="6051624" y="911698"/>
            <a:ext cx="993341" cy="400110"/>
          </a:xfrm>
          <a:prstGeom prst="rect">
            <a:avLst/>
          </a:prstGeom>
          <a:noFill/>
        </p:spPr>
        <p:txBody>
          <a:bodyPr wrap="square" rtlCol="0">
            <a:spAutoFit/>
          </a:bodyPr>
          <a:lstStyle/>
          <a:p>
            <a:pPr algn="r"/>
            <a:r>
              <a:rPr lang="en-GB" sz="1000" dirty="0"/>
              <a:t>Team </a:t>
            </a:r>
          </a:p>
          <a:p>
            <a:pPr algn="r"/>
            <a:r>
              <a:rPr lang="en-GB" sz="1000" dirty="0"/>
              <a:t>polygon</a:t>
            </a:r>
          </a:p>
        </p:txBody>
      </p:sp>
      <p:sp>
        <p:nvSpPr>
          <p:cNvPr id="14" name="TextBox 13">
            <a:extLst>
              <a:ext uri="{FF2B5EF4-FFF2-40B4-BE49-F238E27FC236}">
                <a16:creationId xmlns:a16="http://schemas.microsoft.com/office/drawing/2014/main" id="{1FF0F1CE-7285-11F4-8EFE-3E22F0E2A077}"/>
              </a:ext>
            </a:extLst>
          </p:cNvPr>
          <p:cNvSpPr txBox="1"/>
          <p:nvPr/>
        </p:nvSpPr>
        <p:spPr>
          <a:xfrm>
            <a:off x="7223247" y="120886"/>
            <a:ext cx="1617317" cy="338554"/>
          </a:xfrm>
          <a:prstGeom prst="rect">
            <a:avLst/>
          </a:prstGeom>
          <a:noFill/>
        </p:spPr>
        <p:txBody>
          <a:bodyPr wrap="square" rtlCol="0">
            <a:spAutoFit/>
          </a:bodyPr>
          <a:lstStyle/>
          <a:p>
            <a:r>
              <a:rPr lang="en-GB" sz="800" b="1" dirty="0">
                <a:highlight>
                  <a:srgbClr val="FFFF00"/>
                </a:highlight>
              </a:rPr>
              <a:t>Hazard: 1-hr rainfall totals of 20 mm or more</a:t>
            </a:r>
          </a:p>
        </p:txBody>
      </p:sp>
      <p:graphicFrame>
        <p:nvGraphicFramePr>
          <p:cNvPr id="16" name="Table 15">
            <a:extLst>
              <a:ext uri="{FF2B5EF4-FFF2-40B4-BE49-F238E27FC236}">
                <a16:creationId xmlns:a16="http://schemas.microsoft.com/office/drawing/2014/main" id="{582776E2-CC68-06DA-1D6B-1D42A3370B32}"/>
              </a:ext>
            </a:extLst>
          </p:cNvPr>
          <p:cNvGraphicFramePr>
            <a:graphicFrameLocks noGrp="1"/>
          </p:cNvGraphicFramePr>
          <p:nvPr>
            <p:extLst>
              <p:ext uri="{D42A27DB-BD31-4B8C-83A1-F6EECF244321}">
                <p14:modId xmlns:p14="http://schemas.microsoft.com/office/powerpoint/2010/main" val="2450537735"/>
              </p:ext>
            </p:extLst>
          </p:nvPr>
        </p:nvGraphicFramePr>
        <p:xfrm>
          <a:off x="5857875" y="2177547"/>
          <a:ext cx="3034124" cy="1961743"/>
        </p:xfrm>
        <a:graphic>
          <a:graphicData uri="http://schemas.openxmlformats.org/drawingml/2006/table">
            <a:tbl>
              <a:tblPr firstRow="1" bandRow="1">
                <a:tableStyleId>{5C22544A-7EE6-4342-B048-85BDC9FD1C3A}</a:tableStyleId>
              </a:tblPr>
              <a:tblGrid>
                <a:gridCol w="1517062">
                  <a:extLst>
                    <a:ext uri="{9D8B030D-6E8A-4147-A177-3AD203B41FA5}">
                      <a16:colId xmlns:a16="http://schemas.microsoft.com/office/drawing/2014/main" val="1927594724"/>
                    </a:ext>
                  </a:extLst>
                </a:gridCol>
                <a:gridCol w="1517062">
                  <a:extLst>
                    <a:ext uri="{9D8B030D-6E8A-4147-A177-3AD203B41FA5}">
                      <a16:colId xmlns:a16="http://schemas.microsoft.com/office/drawing/2014/main" val="1535299248"/>
                    </a:ext>
                  </a:extLst>
                </a:gridCol>
              </a:tblGrid>
              <a:tr h="300583">
                <a:tc>
                  <a:txBody>
                    <a:bodyPr/>
                    <a:lstStyle/>
                    <a:p>
                      <a:r>
                        <a:rPr lang="en-GB" dirty="0"/>
                        <a:t>Metric</a:t>
                      </a:r>
                    </a:p>
                  </a:txBody>
                  <a:tcPr/>
                </a:tc>
                <a:tc>
                  <a:txBody>
                    <a:bodyPr/>
                    <a:lstStyle/>
                    <a:p>
                      <a:r>
                        <a:rPr lang="en-GB" dirty="0"/>
                        <a:t>Definition</a:t>
                      </a:r>
                    </a:p>
                  </a:txBody>
                  <a:tcPr/>
                </a:tc>
                <a:extLst>
                  <a:ext uri="{0D108BD9-81ED-4DB2-BD59-A6C34878D82A}">
                    <a16:rowId xmlns:a16="http://schemas.microsoft.com/office/drawing/2014/main" val="4037385631"/>
                  </a:ext>
                </a:extLst>
              </a:tr>
              <a:tr h="300583">
                <a:tc>
                  <a:txBody>
                    <a:bodyPr/>
                    <a:lstStyle/>
                    <a:p>
                      <a:r>
                        <a:rPr lang="en-GB" dirty="0"/>
                        <a:t>Hits</a:t>
                      </a:r>
                    </a:p>
                  </a:txBody>
                  <a:tcPr/>
                </a:tc>
                <a:tc>
                  <a:txBody>
                    <a:bodyPr/>
                    <a:lstStyle/>
                    <a:p>
                      <a:r>
                        <a:rPr lang="en-GB" sz="700" kern="1200" dirty="0">
                          <a:solidFill>
                            <a:schemeClr val="dk1"/>
                          </a:solidFill>
                          <a:effectLst/>
                          <a:latin typeface="+mn-lt"/>
                          <a:ea typeface="+mn-ea"/>
                          <a:cs typeface="+mn-cs"/>
                        </a:rPr>
                        <a:t>Grid boxes in team polygon within a 25 km radius of any grid box where the maximum 1-h rainfall accumulation exceeded threshold</a:t>
                      </a:r>
                      <a:endParaRPr lang="en-GB" sz="700" dirty="0"/>
                    </a:p>
                  </a:txBody>
                  <a:tcPr/>
                </a:tc>
                <a:extLst>
                  <a:ext uri="{0D108BD9-81ED-4DB2-BD59-A6C34878D82A}">
                    <a16:rowId xmlns:a16="http://schemas.microsoft.com/office/drawing/2014/main" val="1823826484"/>
                  </a:ext>
                </a:extLst>
              </a:tr>
              <a:tr h="300583">
                <a:tc>
                  <a:txBody>
                    <a:bodyPr/>
                    <a:lstStyle/>
                    <a:p>
                      <a:r>
                        <a:rPr lang="en-GB" dirty="0"/>
                        <a:t>Misses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mn-lt"/>
                          <a:ea typeface="+mn-ea"/>
                          <a:cs typeface="+mn-cs"/>
                        </a:rPr>
                        <a:t>Grid boxes in </a:t>
                      </a:r>
                      <a:r>
                        <a:rPr lang="en-GB" sz="700" kern="1200" dirty="0" err="1">
                          <a:solidFill>
                            <a:schemeClr val="dk1"/>
                          </a:solidFill>
                          <a:effectLst/>
                          <a:latin typeface="+mn-lt"/>
                          <a:ea typeface="+mn-ea"/>
                          <a:cs typeface="+mn-cs"/>
                        </a:rPr>
                        <a:t>OpMet</a:t>
                      </a:r>
                      <a:r>
                        <a:rPr lang="en-GB" sz="700" kern="1200" dirty="0">
                          <a:solidFill>
                            <a:schemeClr val="dk1"/>
                          </a:solidFill>
                          <a:effectLst/>
                          <a:latin typeface="+mn-lt"/>
                          <a:ea typeface="+mn-ea"/>
                          <a:cs typeface="+mn-cs"/>
                        </a:rPr>
                        <a:t> polygon, but outside team polygon, within a 25 km radius of any grid box where the maximum 1-h rainfall accumulation exceeded threshold</a:t>
                      </a:r>
                      <a:endParaRPr lang="en-GB" sz="700" dirty="0"/>
                    </a:p>
                  </a:txBody>
                  <a:tcPr/>
                </a:tc>
                <a:extLst>
                  <a:ext uri="{0D108BD9-81ED-4DB2-BD59-A6C34878D82A}">
                    <a16:rowId xmlns:a16="http://schemas.microsoft.com/office/drawing/2014/main" val="3510227155"/>
                  </a:ext>
                </a:extLst>
              </a:tr>
              <a:tr h="300583">
                <a:tc>
                  <a:txBody>
                    <a:bodyPr/>
                    <a:lstStyle/>
                    <a:p>
                      <a:r>
                        <a:rPr lang="en-GB" dirty="0"/>
                        <a:t>False alarms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mn-lt"/>
                          <a:ea typeface="+mn-ea"/>
                          <a:cs typeface="+mn-cs"/>
                        </a:rPr>
                        <a:t>Grid boxes within team polygon at &gt; 25 km radius from any grid cell exceeding the 1-hour rainfall accumulation threshold</a:t>
                      </a:r>
                    </a:p>
                  </a:txBody>
                  <a:tcPr/>
                </a:tc>
                <a:extLst>
                  <a:ext uri="{0D108BD9-81ED-4DB2-BD59-A6C34878D82A}">
                    <a16:rowId xmlns:a16="http://schemas.microsoft.com/office/drawing/2014/main" val="2637251318"/>
                  </a:ext>
                </a:extLst>
              </a:tr>
            </a:tbl>
          </a:graphicData>
        </a:graphic>
      </p:graphicFrame>
      <p:sp>
        <p:nvSpPr>
          <p:cNvPr id="17" name="TextBox 16">
            <a:extLst>
              <a:ext uri="{FF2B5EF4-FFF2-40B4-BE49-F238E27FC236}">
                <a16:creationId xmlns:a16="http://schemas.microsoft.com/office/drawing/2014/main" id="{359FF919-A65F-196A-22E4-140D48F95DA5}"/>
              </a:ext>
            </a:extLst>
          </p:cNvPr>
          <p:cNvSpPr txBox="1"/>
          <p:nvPr/>
        </p:nvSpPr>
        <p:spPr>
          <a:xfrm>
            <a:off x="5883322" y="4269446"/>
            <a:ext cx="2983230" cy="338554"/>
          </a:xfrm>
          <a:prstGeom prst="rect">
            <a:avLst/>
          </a:prstGeom>
          <a:noFill/>
        </p:spPr>
        <p:txBody>
          <a:bodyPr wrap="square" rtlCol="0">
            <a:spAutoFit/>
          </a:bodyPr>
          <a:lstStyle/>
          <a:p>
            <a:r>
              <a:rPr lang="en-GB" sz="800" b="1" dirty="0"/>
              <a:t>POD</a:t>
            </a:r>
            <a:r>
              <a:rPr lang="en-GB" sz="800" dirty="0"/>
              <a:t> = total hits / (total hits + total misses)</a:t>
            </a:r>
          </a:p>
          <a:p>
            <a:r>
              <a:rPr lang="en-GB" sz="800" b="1" dirty="0"/>
              <a:t>CSI</a:t>
            </a:r>
            <a:r>
              <a:rPr lang="en-GB" sz="800" dirty="0"/>
              <a:t> = total hits / (total hits + total false alarms + total misses)</a:t>
            </a:r>
          </a:p>
        </p:txBody>
      </p:sp>
    </p:spTree>
    <p:extLst>
      <p:ext uri="{BB962C8B-B14F-4D97-AF65-F5344CB8AC3E}">
        <p14:creationId xmlns:p14="http://schemas.microsoft.com/office/powerpoint/2010/main" val="212039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81FA5-C4B6-25DE-B6E8-1732ECD2AC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52165-1575-0FD8-8273-04E2804A6C6A}"/>
              </a:ext>
            </a:extLst>
          </p:cNvPr>
          <p:cNvSpPr>
            <a:spLocks noGrp="1"/>
          </p:cNvSpPr>
          <p:nvPr>
            <p:ph idx="1"/>
          </p:nvPr>
        </p:nvSpPr>
        <p:spPr>
          <a:xfrm>
            <a:off x="251999" y="1548000"/>
            <a:ext cx="4520025" cy="3332610"/>
          </a:xfrm>
        </p:spPr>
        <p:txBody>
          <a:bodyPr>
            <a:normAutofit fontScale="47500" lnSpcReduction="20000"/>
          </a:bodyPr>
          <a:lstStyle/>
          <a:p>
            <a:r>
              <a:rPr lang="en-GB" dirty="0"/>
              <a:t>Forecast 1-hr rainfall accumulations were compared with radar-observed accumulations at the grid cell containing the selected point location, and at increasing radii around the point (from 2 – 10 km)</a:t>
            </a:r>
          </a:p>
          <a:p>
            <a:r>
              <a:rPr lang="en-GB" dirty="0"/>
              <a:t>Best agreement was found in the comparison with maximum radar-observed accumulation within 4 km, suggesting this may be a realistic spatial scale for the proposed EAS extreme rainfall warnings</a:t>
            </a:r>
          </a:p>
          <a:p>
            <a:r>
              <a:rPr lang="en-GB" dirty="0"/>
              <a:t>68% of forecast accumulations were within a factor of 2 of the maximum radar-observed accumulations within 4 km, with a mean fractional bias of 0.94</a:t>
            </a:r>
          </a:p>
          <a:p>
            <a:r>
              <a:rPr lang="en-GB" dirty="0"/>
              <a:t>Exceedance of a 20mm rain accumulation threshold was forecast with a Hit Rate of 81% and a False Alarm Ratio of 12%. This is encouraging, but for a threshold that is too low to generally cause major flood impacts (therefore questionable applicability to the EAS extreme rainfall scenario).</a:t>
            </a:r>
          </a:p>
          <a:p>
            <a:r>
              <a:rPr lang="en-GB" dirty="0"/>
              <a:t>Challenges reported by participants included:</a:t>
            </a:r>
          </a:p>
          <a:p>
            <a:pPr lvl="1"/>
            <a:r>
              <a:rPr lang="en-GB" dirty="0"/>
              <a:t>Anticipating development and evolution of cells (e.g., where multiple cells affected a location within 1 hour)</a:t>
            </a:r>
          </a:p>
          <a:p>
            <a:pPr lvl="1"/>
            <a:r>
              <a:rPr lang="en-GB" dirty="0"/>
              <a:t>Unreliable cell tracks in multicell systems</a:t>
            </a:r>
          </a:p>
          <a:p>
            <a:pPr lvl="1"/>
            <a:r>
              <a:rPr lang="en-GB" dirty="0"/>
              <a:t>Estimation of the effect of any hail contamination on radar-derived rainfall rates (e.g., no reliable way of determining whether occurring, and to what extent it is affecting rainfall rates, in any given case)</a:t>
            </a:r>
          </a:p>
          <a:p>
            <a:pPr lvl="1"/>
            <a:r>
              <a:rPr lang="en-GB" dirty="0"/>
              <a:t>Assimilating all the necessary information to make a forecast in a reasonable amount of time (e.g., estimating rainfall rates, dwell time of each cell at affected location, factors that could influence development/decay): </a:t>
            </a:r>
            <a:r>
              <a:rPr lang="en-GB" b="1" dirty="0"/>
              <a:t>in the operational environment, a higher degree of automation would likely be necessary, especially where there are multiple cells / areas of concern</a:t>
            </a:r>
          </a:p>
        </p:txBody>
      </p:sp>
      <p:sp>
        <p:nvSpPr>
          <p:cNvPr id="3" name="Title 2">
            <a:extLst>
              <a:ext uri="{FF2B5EF4-FFF2-40B4-BE49-F238E27FC236}">
                <a16:creationId xmlns:a16="http://schemas.microsoft.com/office/drawing/2014/main" id="{3F081191-0C6B-C438-F92F-942C3938480D}"/>
              </a:ext>
            </a:extLst>
          </p:cNvPr>
          <p:cNvSpPr>
            <a:spLocks noGrp="1"/>
          </p:cNvSpPr>
          <p:nvPr>
            <p:ph type="title"/>
          </p:nvPr>
        </p:nvSpPr>
        <p:spPr/>
        <p:txBody>
          <a:bodyPr/>
          <a:lstStyle/>
          <a:p>
            <a:r>
              <a:rPr lang="en-GB" dirty="0"/>
              <a:t>Headline results: Exp. 2</a:t>
            </a:r>
          </a:p>
        </p:txBody>
      </p:sp>
      <p:pic>
        <p:nvPicPr>
          <p:cNvPr id="5" name="Picture 4">
            <a:extLst>
              <a:ext uri="{FF2B5EF4-FFF2-40B4-BE49-F238E27FC236}">
                <a16:creationId xmlns:a16="http://schemas.microsoft.com/office/drawing/2014/main" id="{20F532F6-90BF-1122-3D06-D43926938C23}"/>
              </a:ext>
            </a:extLst>
          </p:cNvPr>
          <p:cNvPicPr>
            <a:picLocks noChangeAspect="1"/>
          </p:cNvPicPr>
          <p:nvPr/>
        </p:nvPicPr>
        <p:blipFill>
          <a:blip r:embed="rId2"/>
          <a:stretch>
            <a:fillRect/>
          </a:stretch>
        </p:blipFill>
        <p:spPr>
          <a:xfrm>
            <a:off x="4826603" y="1028700"/>
            <a:ext cx="4263993" cy="2922075"/>
          </a:xfrm>
          <a:prstGeom prst="rect">
            <a:avLst/>
          </a:prstGeom>
        </p:spPr>
      </p:pic>
    </p:spTree>
    <p:extLst>
      <p:ext uri="{BB962C8B-B14F-4D97-AF65-F5344CB8AC3E}">
        <p14:creationId xmlns:p14="http://schemas.microsoft.com/office/powerpoint/2010/main" val="308137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6309-059E-E3E2-D777-55D145F07F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9E55A8-DCED-4F71-7A64-A8B7BC069D23}"/>
              </a:ext>
            </a:extLst>
          </p:cNvPr>
          <p:cNvSpPr>
            <a:spLocks noGrp="1"/>
          </p:cNvSpPr>
          <p:nvPr>
            <p:ph idx="1"/>
          </p:nvPr>
        </p:nvSpPr>
        <p:spPr>
          <a:xfrm>
            <a:off x="252000" y="1548000"/>
            <a:ext cx="8640000" cy="3195450"/>
          </a:xfrm>
        </p:spPr>
        <p:txBody>
          <a:bodyPr>
            <a:normAutofit fontScale="62500" lnSpcReduction="20000"/>
          </a:bodyPr>
          <a:lstStyle/>
          <a:p>
            <a:r>
              <a:rPr lang="en-GB" dirty="0"/>
              <a:t>Qualitative results strongly suggest that the PLUVIA nowcasting tools were useful for convection nowcasting (e.g., ~90% of respondents rated the tools at least ‘somewhat useful’, with around half rating them ‘extremely useful’, in end-of-day surveys)</a:t>
            </a:r>
          </a:p>
          <a:p>
            <a:endParaRPr lang="en-GB" dirty="0"/>
          </a:p>
          <a:p>
            <a:r>
              <a:rPr lang="en-GB" dirty="0"/>
              <a:t>Quantitative insights were limited by the lack of strong/impactful convection during the testbed period</a:t>
            </a:r>
          </a:p>
          <a:p>
            <a:pPr marL="0" indent="0">
              <a:buNone/>
            </a:pPr>
            <a:endParaRPr lang="en-GB" dirty="0"/>
          </a:p>
          <a:p>
            <a:r>
              <a:rPr lang="en-GB" dirty="0"/>
              <a:t>We succeeded in exposing the PLUVIA nowcasting tools to a wider set of operational meteorologists, which has subsequently resulted in increased operational use</a:t>
            </a:r>
          </a:p>
          <a:p>
            <a:pPr marL="0" indent="0">
              <a:buNone/>
            </a:pPr>
            <a:endParaRPr lang="en-GB" dirty="0"/>
          </a:p>
          <a:p>
            <a:r>
              <a:rPr lang="en-GB" dirty="0"/>
              <a:t>In light of the episodic and sometimes infrequent occurrence of impactful convection in the UK, and following our experiences this year, we question whether testbeds are the optimal way of testing tools intended for use in such situations – an alternative might be to focus on a rapid response setup in which the experiments could be stood-up at short notice (possibly challenging, given operational commitments and rostering)</a:t>
            </a:r>
          </a:p>
          <a:p>
            <a:pPr marL="0" indent="0">
              <a:buNone/>
            </a:pPr>
            <a:endParaRPr lang="en-GB" dirty="0"/>
          </a:p>
          <a:p>
            <a:r>
              <a:rPr lang="en-GB" dirty="0"/>
              <a:t>Operational implementation of the PLUVIA nowcasting tools continues at the Met Office, with planned future enhancements informed by feedback from the testbed</a:t>
            </a:r>
          </a:p>
        </p:txBody>
      </p:sp>
      <p:sp>
        <p:nvSpPr>
          <p:cNvPr id="3" name="Title 2">
            <a:extLst>
              <a:ext uri="{FF2B5EF4-FFF2-40B4-BE49-F238E27FC236}">
                <a16:creationId xmlns:a16="http://schemas.microsoft.com/office/drawing/2014/main" id="{84C82FEF-42D8-7764-24F5-F0FA738E5274}"/>
              </a:ext>
            </a:extLst>
          </p:cNvPr>
          <p:cNvSpPr>
            <a:spLocks noGrp="1"/>
          </p:cNvSpPr>
          <p:nvPr>
            <p:ph type="title"/>
          </p:nvPr>
        </p:nvSpPr>
        <p:spPr/>
        <p:txBody>
          <a:bodyPr/>
          <a:lstStyle/>
          <a:p>
            <a:r>
              <a:rPr lang="en-GB" dirty="0"/>
              <a:t>Conclusions, lessons learned, future work</a:t>
            </a:r>
          </a:p>
        </p:txBody>
      </p:sp>
    </p:spTree>
    <p:extLst>
      <p:ext uri="{BB962C8B-B14F-4D97-AF65-F5344CB8AC3E}">
        <p14:creationId xmlns:p14="http://schemas.microsoft.com/office/powerpoint/2010/main" val="21422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C1282-402B-AC26-C56E-BD4396AFCFB1}"/>
              </a:ext>
            </a:extLst>
          </p:cNvPr>
          <p:cNvSpPr>
            <a:spLocks noGrp="1"/>
          </p:cNvSpPr>
          <p:nvPr>
            <p:ph idx="1"/>
          </p:nvPr>
        </p:nvSpPr>
        <p:spPr>
          <a:xfrm>
            <a:off x="252000" y="1395599"/>
            <a:ext cx="8640000" cy="3361457"/>
          </a:xfrm>
        </p:spPr>
        <p:txBody>
          <a:bodyPr>
            <a:normAutofit fontScale="85000" lnSpcReduction="20000"/>
          </a:bodyPr>
          <a:lstStyle/>
          <a:p>
            <a:r>
              <a:rPr lang="en-GB" dirty="0">
                <a:solidFill>
                  <a:srgbClr val="0F79BE"/>
                </a:solidFill>
              </a:rPr>
              <a:t>PLUVIA </a:t>
            </a:r>
            <a:r>
              <a:rPr lang="en-GB" dirty="0" err="1">
                <a:solidFill>
                  <a:srgbClr val="0F79BE"/>
                </a:solidFill>
              </a:rPr>
              <a:t>mesoanalysis</a:t>
            </a:r>
            <a:r>
              <a:rPr lang="en-GB" dirty="0">
                <a:solidFill>
                  <a:srgbClr val="0F79BE"/>
                </a:solidFill>
              </a:rPr>
              <a:t>:</a:t>
            </a:r>
          </a:p>
          <a:p>
            <a:pPr lvl="1"/>
            <a:r>
              <a:rPr lang="en-GB" dirty="0"/>
              <a:t>Sub-hourly updates</a:t>
            </a:r>
          </a:p>
          <a:p>
            <a:pPr lvl="1"/>
            <a:r>
              <a:rPr lang="en-GB" dirty="0"/>
              <a:t>Overlay of other observations e.g., radar data</a:t>
            </a:r>
          </a:p>
          <a:p>
            <a:pPr lvl="1"/>
            <a:r>
              <a:rPr lang="en-GB" dirty="0"/>
              <a:t>Nowcasts of analysed variables using Ensemble Forecast Adjustment</a:t>
            </a:r>
          </a:p>
          <a:p>
            <a:pPr lvl="1"/>
            <a:r>
              <a:rPr lang="en-GB" dirty="0"/>
              <a:t>Extension to 3D</a:t>
            </a:r>
          </a:p>
          <a:p>
            <a:r>
              <a:rPr lang="en-GB" dirty="0">
                <a:solidFill>
                  <a:srgbClr val="0F79BE"/>
                </a:solidFill>
              </a:rPr>
              <a:t>PLUVIA cell tracker:</a:t>
            </a:r>
          </a:p>
          <a:p>
            <a:pPr lvl="1"/>
            <a:r>
              <a:rPr lang="en-GB" dirty="0"/>
              <a:t>Variable VIL threshold (to facilitate detection of weaker/smaller cells where relevant)</a:t>
            </a:r>
          </a:p>
          <a:p>
            <a:pPr lvl="1"/>
            <a:r>
              <a:rPr lang="en-GB" dirty="0"/>
              <a:t>Increased robustness to occasional radar dropouts (retaining tracks over missed scans)</a:t>
            </a:r>
          </a:p>
          <a:p>
            <a:pPr lvl="1"/>
            <a:r>
              <a:rPr lang="en-GB" dirty="0"/>
              <a:t>Improved handling of multicell storms and cell mergers / upscale growth</a:t>
            </a:r>
          </a:p>
          <a:p>
            <a:pPr lvl="1"/>
            <a:r>
              <a:rPr lang="en-GB" dirty="0"/>
              <a:t>Addition of recent radar rainfall accumulations and accumulation nowcasts</a:t>
            </a:r>
          </a:p>
          <a:p>
            <a:pPr lvl="1"/>
            <a:r>
              <a:rPr lang="en-GB" dirty="0"/>
              <a:t>Ability to view cross-sections on-demand</a:t>
            </a:r>
          </a:p>
          <a:p>
            <a:r>
              <a:rPr lang="en-GB" dirty="0">
                <a:solidFill>
                  <a:srgbClr val="0F79BE"/>
                </a:solidFill>
              </a:rPr>
              <a:t>Other:</a:t>
            </a:r>
          </a:p>
          <a:p>
            <a:pPr lvl="1"/>
            <a:r>
              <a:rPr lang="en-GB" dirty="0"/>
              <a:t>Need to develop a reliable way of estimating / correcting for the impact of hail contamination on radar rainfall rates</a:t>
            </a:r>
          </a:p>
          <a:p>
            <a:pPr lvl="1"/>
            <a:r>
              <a:rPr lang="en-GB" dirty="0"/>
              <a:t>Need for an easier way of saving and displaying archived data (in same format as would be available operationally in real-time)</a:t>
            </a:r>
          </a:p>
        </p:txBody>
      </p:sp>
      <p:sp>
        <p:nvSpPr>
          <p:cNvPr id="3" name="Title 2">
            <a:extLst>
              <a:ext uri="{FF2B5EF4-FFF2-40B4-BE49-F238E27FC236}">
                <a16:creationId xmlns:a16="http://schemas.microsoft.com/office/drawing/2014/main" id="{35E1AE36-91C5-89D3-7446-C4A83DFF19DE}"/>
              </a:ext>
            </a:extLst>
          </p:cNvPr>
          <p:cNvSpPr>
            <a:spLocks noGrp="1"/>
          </p:cNvSpPr>
          <p:nvPr>
            <p:ph type="title"/>
          </p:nvPr>
        </p:nvSpPr>
        <p:spPr/>
        <p:txBody>
          <a:bodyPr/>
          <a:lstStyle/>
          <a:p>
            <a:r>
              <a:rPr lang="en-GB" dirty="0"/>
              <a:t>Planned enhancements </a:t>
            </a:r>
          </a:p>
        </p:txBody>
      </p:sp>
    </p:spTree>
    <p:extLst>
      <p:ext uri="{BB962C8B-B14F-4D97-AF65-F5344CB8AC3E}">
        <p14:creationId xmlns:p14="http://schemas.microsoft.com/office/powerpoint/2010/main" val="103360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0924-DDB0-D6BD-E88C-5AE470614DC7}"/>
              </a:ext>
            </a:extLst>
          </p:cNvPr>
          <p:cNvSpPr>
            <a:spLocks noGrp="1"/>
          </p:cNvSpPr>
          <p:nvPr>
            <p:ph type="title"/>
          </p:nvPr>
        </p:nvSpPr>
        <p:spPr/>
        <p:txBody>
          <a:bodyPr/>
          <a:lstStyle/>
          <a:p>
            <a:r>
              <a:rPr lang="en-GB" dirty="0"/>
              <a:t>Questions</a:t>
            </a:r>
          </a:p>
        </p:txBody>
      </p:sp>
      <p:sp>
        <p:nvSpPr>
          <p:cNvPr id="3" name="Text Placeholder 2">
            <a:extLst>
              <a:ext uri="{FF2B5EF4-FFF2-40B4-BE49-F238E27FC236}">
                <a16:creationId xmlns:a16="http://schemas.microsoft.com/office/drawing/2014/main" id="{478EDC8C-54A2-BBC4-04BF-5768BAE3410B}"/>
              </a:ext>
            </a:extLst>
          </p:cNvPr>
          <p:cNvSpPr>
            <a:spLocks noGrp="1"/>
          </p:cNvSpPr>
          <p:nvPr>
            <p:ph type="body" sz="quarter" idx="10"/>
          </p:nvPr>
        </p:nvSpPr>
        <p:spPr/>
        <p:txBody>
          <a:bodyPr/>
          <a:lstStyle/>
          <a:p>
            <a:r>
              <a:rPr lang="en-GB" dirty="0"/>
              <a:t>Matt Clark: matthew.clark@metoffice.gov.uk</a:t>
            </a:r>
          </a:p>
        </p:txBody>
      </p:sp>
      <p:sp>
        <p:nvSpPr>
          <p:cNvPr id="4" name="Text Placeholder 3">
            <a:extLst>
              <a:ext uri="{FF2B5EF4-FFF2-40B4-BE49-F238E27FC236}">
                <a16:creationId xmlns:a16="http://schemas.microsoft.com/office/drawing/2014/main" id="{048DFC0F-A67E-E6DE-194B-68E75D639A7B}"/>
              </a:ext>
            </a:extLst>
          </p:cNvPr>
          <p:cNvSpPr>
            <a:spLocks noGrp="1"/>
          </p:cNvSpPr>
          <p:nvPr>
            <p:ph type="body" sz="quarter" idx="11"/>
          </p:nvPr>
        </p:nvSpPr>
        <p:spPr/>
        <p:txBody>
          <a:bodyPr/>
          <a:lstStyle/>
          <a:p>
            <a:r>
              <a:rPr lang="en-GB" dirty="0"/>
              <a:t>Dan Suri: dan.suri@metoffice.gov.uk</a:t>
            </a:r>
          </a:p>
        </p:txBody>
      </p:sp>
      <p:sp>
        <p:nvSpPr>
          <p:cNvPr id="5" name="Text Placeholder 4">
            <a:extLst>
              <a:ext uri="{FF2B5EF4-FFF2-40B4-BE49-F238E27FC236}">
                <a16:creationId xmlns:a16="http://schemas.microsoft.com/office/drawing/2014/main" id="{A2C6FF51-D527-E4AE-2336-B6C4AF178579}"/>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B7B619C3-6C71-0EEC-D53E-F4DCE64F2351}"/>
              </a:ext>
            </a:extLst>
          </p:cNvPr>
          <p:cNvSpPr>
            <a:spLocks noGrp="1"/>
          </p:cNvSpPr>
          <p:nvPr>
            <p:ph type="body" sz="quarter" idx="13"/>
          </p:nvPr>
        </p:nvSpPr>
        <p:spPr/>
        <p:txBody>
          <a:bodyPr/>
          <a:lstStyle/>
          <a:p>
            <a:r>
              <a:rPr lang="en-GB" dirty="0"/>
              <a:t>Katie Norman: katie.norman@metoffice.gov.uk</a:t>
            </a:r>
          </a:p>
        </p:txBody>
      </p:sp>
    </p:spTree>
    <p:extLst>
      <p:ext uri="{BB962C8B-B14F-4D97-AF65-F5344CB8AC3E}">
        <p14:creationId xmlns:p14="http://schemas.microsoft.com/office/powerpoint/2010/main" val="334772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8275E-DE8B-45A6-9132-2114CF72DEBA}"/>
              </a:ext>
            </a:extLst>
          </p:cNvPr>
          <p:cNvSpPr>
            <a:spLocks noGrp="1"/>
          </p:cNvSpPr>
          <p:nvPr>
            <p:ph idx="1"/>
          </p:nvPr>
        </p:nvSpPr>
        <p:spPr/>
        <p:txBody>
          <a:bodyPr>
            <a:normAutofit fontScale="92500" lnSpcReduction="10000"/>
          </a:bodyPr>
          <a:lstStyle/>
          <a:p>
            <a:r>
              <a:rPr lang="en-GB" dirty="0"/>
              <a:t>Testbeds provide opportunity for scientists, developers and operational meteorologists to collaborate by applying new tools &amp; techniques in a quasi-operational setting</a:t>
            </a:r>
          </a:p>
          <a:p>
            <a:pPr marL="0" indent="0">
              <a:buNone/>
            </a:pPr>
            <a:endParaRPr lang="en-GB" dirty="0"/>
          </a:p>
          <a:p>
            <a:r>
              <a:rPr lang="en-GB" dirty="0"/>
              <a:t>At the Met Office, testbeds have been held annually since 2020, with the first testbed held in autumn 2013</a:t>
            </a:r>
            <a:endParaRPr lang="en-GB" dirty="0">
              <a:solidFill>
                <a:srgbClr val="FF0000"/>
              </a:solidFill>
            </a:endParaRPr>
          </a:p>
          <a:p>
            <a:pPr marL="0" indent="0">
              <a:buNone/>
            </a:pPr>
            <a:endParaRPr lang="en-GB" dirty="0"/>
          </a:p>
          <a:p>
            <a:r>
              <a:rPr lang="en-GB" dirty="0"/>
              <a:t>In 2024, we focussed on the nowcasting of convection and related hazards in the UK, making use of two recently developed nowcasting tools:</a:t>
            </a:r>
          </a:p>
          <a:p>
            <a:pPr lvl="1"/>
            <a:r>
              <a:rPr lang="en-GB" dirty="0"/>
              <a:t>The PLUVIA cell tracker</a:t>
            </a:r>
          </a:p>
          <a:p>
            <a:pPr lvl="1"/>
            <a:r>
              <a:rPr lang="en-GB" dirty="0"/>
              <a:t>The PLUVIA </a:t>
            </a:r>
            <a:r>
              <a:rPr lang="en-GB" dirty="0" err="1"/>
              <a:t>mesoanalysis</a:t>
            </a:r>
            <a:endParaRPr lang="en-GB" dirty="0"/>
          </a:p>
        </p:txBody>
      </p:sp>
      <p:sp>
        <p:nvSpPr>
          <p:cNvPr id="3" name="Title 2">
            <a:extLst>
              <a:ext uri="{FF2B5EF4-FFF2-40B4-BE49-F238E27FC236}">
                <a16:creationId xmlns:a16="http://schemas.microsoft.com/office/drawing/2014/main" id="{953591A8-3258-44DA-8B4F-6B0A8AB4C9AC}"/>
              </a:ext>
            </a:extLst>
          </p:cNvPr>
          <p:cNvSpPr>
            <a:spLocks noGrp="1"/>
          </p:cNvSpPr>
          <p:nvPr>
            <p:ph type="title"/>
          </p:nvPr>
        </p:nvSpPr>
        <p:spPr/>
        <p:txBody>
          <a:bodyPr>
            <a:normAutofit/>
          </a:bodyPr>
          <a:lstStyle/>
          <a:p>
            <a:r>
              <a:rPr lang="en-GB" dirty="0"/>
              <a:t>Background</a:t>
            </a:r>
          </a:p>
        </p:txBody>
      </p:sp>
      <p:sp>
        <p:nvSpPr>
          <p:cNvPr id="4" name="TextBox 3">
            <a:extLst>
              <a:ext uri="{FF2B5EF4-FFF2-40B4-BE49-F238E27FC236}">
                <a16:creationId xmlns:a16="http://schemas.microsoft.com/office/drawing/2014/main" id="{7398419C-5EA7-2E1D-3713-D3792B248893}"/>
              </a:ext>
            </a:extLst>
          </p:cNvPr>
          <p:cNvSpPr txBox="1"/>
          <p:nvPr/>
        </p:nvSpPr>
        <p:spPr>
          <a:xfrm>
            <a:off x="2960915" y="4806315"/>
            <a:ext cx="5474426" cy="615553"/>
          </a:xfrm>
          <a:prstGeom prst="rect">
            <a:avLst/>
          </a:prstGeom>
          <a:noFill/>
        </p:spPr>
        <p:txBody>
          <a:bodyPr wrap="square" rtlCol="0">
            <a:spAutoFit/>
          </a:bodyPr>
          <a:lstStyle/>
          <a:p>
            <a:r>
              <a:rPr lang="en-GB" sz="800" dirty="0"/>
              <a:t>Norman K., </a:t>
            </a:r>
            <a:r>
              <a:rPr lang="en-GB" sz="800" i="1" dirty="0"/>
              <a:t>et al. </a:t>
            </a:r>
            <a:r>
              <a:rPr lang="en-GB" sz="800" dirty="0"/>
              <a:t>(2024) The current status of PLUVIA and initial plans for its development as part of the Enhancing Nowcasting project. </a:t>
            </a:r>
            <a:r>
              <a:rPr lang="en-GB" sz="800" i="1" dirty="0"/>
              <a:t>Space Applications and Nowcasting Technical Memo</a:t>
            </a:r>
            <a:r>
              <a:rPr lang="en-GB" sz="800" dirty="0"/>
              <a:t>. </a:t>
            </a:r>
            <a:r>
              <a:rPr lang="en-GB" sz="800" b="1" dirty="0"/>
              <a:t>75</a:t>
            </a:r>
            <a:r>
              <a:rPr lang="en-GB" sz="800" dirty="0"/>
              <a:t>. Met Office, Exeter. Pp. 62.</a:t>
            </a:r>
          </a:p>
          <a:p>
            <a:endParaRPr lang="en-GB" dirty="0"/>
          </a:p>
        </p:txBody>
      </p:sp>
    </p:spTree>
    <p:extLst>
      <p:ext uri="{BB962C8B-B14F-4D97-AF65-F5344CB8AC3E}">
        <p14:creationId xmlns:p14="http://schemas.microsoft.com/office/powerpoint/2010/main" val="90761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AF628-BF81-AA45-83FF-C7C54EB503F1}"/>
              </a:ext>
            </a:extLst>
          </p:cNvPr>
          <p:cNvSpPr>
            <a:spLocks noGrp="1"/>
          </p:cNvSpPr>
          <p:nvPr>
            <p:ph idx="1"/>
          </p:nvPr>
        </p:nvSpPr>
        <p:spPr/>
        <p:txBody>
          <a:bodyPr/>
          <a:lstStyle/>
          <a:p>
            <a:r>
              <a:rPr lang="en-GB" dirty="0"/>
              <a:t>To expose the PLUVIA nowcasting tools to a wider ‘audience’ of operational meteorologists, to increase awareness of the tools and their capabilities</a:t>
            </a:r>
          </a:p>
          <a:p>
            <a:r>
              <a:rPr lang="en-GB" dirty="0"/>
              <a:t>To test the utility of the PLUVIA nowcasting tools for the nowcasting of convective hazards (mainly heavy rain)</a:t>
            </a:r>
          </a:p>
          <a:p>
            <a:r>
              <a:rPr lang="en-GB" dirty="0"/>
              <a:t>To seek feedback to help guide the future development of the PLUVIA nowcasting tools</a:t>
            </a:r>
          </a:p>
          <a:p>
            <a:r>
              <a:rPr lang="en-GB" dirty="0"/>
              <a:t>To facilitate collaboration and strengthen links between scientists and operational meteorologists in the Met Office</a:t>
            </a:r>
          </a:p>
        </p:txBody>
      </p:sp>
      <p:sp>
        <p:nvSpPr>
          <p:cNvPr id="3" name="Title 2">
            <a:extLst>
              <a:ext uri="{FF2B5EF4-FFF2-40B4-BE49-F238E27FC236}">
                <a16:creationId xmlns:a16="http://schemas.microsoft.com/office/drawing/2014/main" id="{826B95B7-15E1-E003-4839-523BB2191FD8}"/>
              </a:ext>
            </a:extLst>
          </p:cNvPr>
          <p:cNvSpPr>
            <a:spLocks noGrp="1"/>
          </p:cNvSpPr>
          <p:nvPr>
            <p:ph type="title"/>
          </p:nvPr>
        </p:nvSpPr>
        <p:spPr/>
        <p:txBody>
          <a:bodyPr/>
          <a:lstStyle/>
          <a:p>
            <a:r>
              <a:rPr lang="en-GB" dirty="0"/>
              <a:t>Aims of the 2024 nowcasting testbed</a:t>
            </a:r>
          </a:p>
        </p:txBody>
      </p:sp>
    </p:spTree>
    <p:extLst>
      <p:ext uri="{BB962C8B-B14F-4D97-AF65-F5344CB8AC3E}">
        <p14:creationId xmlns:p14="http://schemas.microsoft.com/office/powerpoint/2010/main" val="88566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2B684-E495-EE38-B48B-DA7CA870BA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A3864E-ABB3-93FF-A0E7-D2B32B9ECB82}"/>
              </a:ext>
            </a:extLst>
          </p:cNvPr>
          <p:cNvSpPr>
            <a:spLocks noGrp="1"/>
          </p:cNvSpPr>
          <p:nvPr>
            <p:ph type="title"/>
          </p:nvPr>
        </p:nvSpPr>
        <p:spPr>
          <a:xfrm>
            <a:off x="252000" y="436850"/>
            <a:ext cx="8640000" cy="576000"/>
          </a:xfrm>
        </p:spPr>
        <p:txBody>
          <a:bodyPr/>
          <a:lstStyle/>
          <a:p>
            <a:r>
              <a:rPr lang="en-GB" dirty="0"/>
              <a:t>The PLUVIA nowcasting tools: </a:t>
            </a:r>
            <a:r>
              <a:rPr lang="en-GB" dirty="0" err="1"/>
              <a:t>mesoanalysis</a:t>
            </a:r>
            <a:endParaRPr lang="en-GB" dirty="0"/>
          </a:p>
        </p:txBody>
      </p:sp>
      <p:sp>
        <p:nvSpPr>
          <p:cNvPr id="4" name="Content Placeholder 1">
            <a:extLst>
              <a:ext uri="{FF2B5EF4-FFF2-40B4-BE49-F238E27FC236}">
                <a16:creationId xmlns:a16="http://schemas.microsoft.com/office/drawing/2014/main" id="{A0B10DDB-D0F5-CA6B-1B7F-B680C5C14CA1}"/>
              </a:ext>
            </a:extLst>
          </p:cNvPr>
          <p:cNvSpPr>
            <a:spLocks noGrp="1"/>
          </p:cNvSpPr>
          <p:nvPr>
            <p:ph idx="1"/>
          </p:nvPr>
        </p:nvSpPr>
        <p:spPr>
          <a:xfrm>
            <a:off x="252000" y="1496378"/>
            <a:ext cx="4582890" cy="3060700"/>
          </a:xfrm>
        </p:spPr>
        <p:txBody>
          <a:bodyPr vert="horz" lIns="91438" tIns="45719" rIns="91438" bIns="45719" rtlCol="0" anchor="t">
            <a:noAutofit/>
          </a:bodyPr>
          <a:lstStyle/>
          <a:p>
            <a:pPr marL="227965" indent="-227965"/>
            <a:r>
              <a:rPr lang="en-GB" sz="1200" dirty="0"/>
              <a:t>Gridded analysis of surface variables (e.g., temp, dewpoint, pressure, wind) and some derived variables (e.g., SBCAPE, horizontal convergence)</a:t>
            </a:r>
            <a:endParaRPr lang="en-US" sz="1200" dirty="0"/>
          </a:p>
          <a:p>
            <a:pPr marL="0" indent="0">
              <a:buNone/>
            </a:pPr>
            <a:endParaRPr lang="en-GB" sz="1200" dirty="0"/>
          </a:p>
          <a:p>
            <a:pPr marL="227965" indent="-227965"/>
            <a:r>
              <a:rPr lang="en-GB" sz="1200" dirty="0"/>
              <a:t>Blends observations data from a variety of sources (including bias-corrected citizen weather station data) with model data using data assimilation techniques</a:t>
            </a:r>
            <a:endParaRPr lang="en-GB" sz="1200" dirty="0">
              <a:cs typeface="Arial"/>
            </a:endParaRPr>
          </a:p>
          <a:p>
            <a:pPr marL="0" indent="0">
              <a:buNone/>
            </a:pPr>
            <a:endParaRPr lang="en-GB" sz="1200" dirty="0"/>
          </a:p>
          <a:p>
            <a:pPr marL="227965" indent="-227965"/>
            <a:r>
              <a:rPr lang="en-GB" sz="1200" dirty="0"/>
              <a:t>Many stations contributing, therefore analysis can resolve more mesoscale detail than is possible when using official surface observations alone</a:t>
            </a:r>
            <a:endParaRPr lang="en-GB" sz="1200" dirty="0">
              <a:cs typeface="Arial"/>
            </a:endParaRPr>
          </a:p>
          <a:p>
            <a:pPr marL="227965" indent="-227965"/>
            <a:endParaRPr lang="en-GB" sz="1200" dirty="0">
              <a:cs typeface="Arial"/>
            </a:endParaRPr>
          </a:p>
          <a:p>
            <a:pPr marL="227965" indent="-227965"/>
            <a:r>
              <a:rPr lang="en-GB" sz="1200" dirty="0">
                <a:cs typeface="Arial"/>
              </a:rPr>
              <a:t>Analysis-minus-model-background difference fields provide a convenient way of assessing where conditions are deviating from model expectations</a:t>
            </a:r>
          </a:p>
        </p:txBody>
      </p:sp>
      <p:pic>
        <p:nvPicPr>
          <p:cNvPr id="6" name="Picture 5">
            <a:extLst>
              <a:ext uri="{FF2B5EF4-FFF2-40B4-BE49-F238E27FC236}">
                <a16:creationId xmlns:a16="http://schemas.microsoft.com/office/drawing/2014/main" id="{9762F948-667F-6C42-89B1-F75DA76AEC83}"/>
              </a:ext>
            </a:extLst>
          </p:cNvPr>
          <p:cNvPicPr>
            <a:picLocks noChangeAspect="1"/>
          </p:cNvPicPr>
          <p:nvPr/>
        </p:nvPicPr>
        <p:blipFill>
          <a:blip r:embed="rId2"/>
          <a:stretch>
            <a:fillRect/>
          </a:stretch>
        </p:blipFill>
        <p:spPr>
          <a:xfrm>
            <a:off x="5238731" y="1012851"/>
            <a:ext cx="3761853" cy="3972558"/>
          </a:xfrm>
          <a:prstGeom prst="rect">
            <a:avLst/>
          </a:prstGeom>
        </p:spPr>
      </p:pic>
      <p:sp>
        <p:nvSpPr>
          <p:cNvPr id="7" name="TextBox 6">
            <a:extLst>
              <a:ext uri="{FF2B5EF4-FFF2-40B4-BE49-F238E27FC236}">
                <a16:creationId xmlns:a16="http://schemas.microsoft.com/office/drawing/2014/main" id="{4814E1E8-496C-F348-7818-13D4D95B45D3}"/>
              </a:ext>
            </a:extLst>
          </p:cNvPr>
          <p:cNvSpPr txBox="1"/>
          <p:nvPr/>
        </p:nvSpPr>
        <p:spPr>
          <a:xfrm>
            <a:off x="7103474" y="3206115"/>
            <a:ext cx="1937385" cy="369332"/>
          </a:xfrm>
          <a:prstGeom prst="rect">
            <a:avLst/>
          </a:prstGeom>
          <a:noFill/>
        </p:spPr>
        <p:txBody>
          <a:bodyPr wrap="square" rtlCol="0">
            <a:spAutoFit/>
          </a:bodyPr>
          <a:lstStyle/>
          <a:p>
            <a:r>
              <a:rPr lang="en-GB" b="1" dirty="0"/>
              <a:t>L</a:t>
            </a:r>
          </a:p>
        </p:txBody>
      </p:sp>
      <p:sp>
        <p:nvSpPr>
          <p:cNvPr id="8" name="TextBox 7">
            <a:extLst>
              <a:ext uri="{FF2B5EF4-FFF2-40B4-BE49-F238E27FC236}">
                <a16:creationId xmlns:a16="http://schemas.microsoft.com/office/drawing/2014/main" id="{F0E6C046-1A8F-4B12-59A5-A14F17ABFD9A}"/>
              </a:ext>
            </a:extLst>
          </p:cNvPr>
          <p:cNvSpPr txBox="1"/>
          <p:nvPr/>
        </p:nvSpPr>
        <p:spPr>
          <a:xfrm>
            <a:off x="6457950" y="4506595"/>
            <a:ext cx="2291715" cy="400110"/>
          </a:xfrm>
          <a:prstGeom prst="rect">
            <a:avLst/>
          </a:prstGeom>
          <a:noFill/>
        </p:spPr>
        <p:txBody>
          <a:bodyPr wrap="square" rtlCol="0">
            <a:spAutoFit/>
          </a:bodyPr>
          <a:lstStyle/>
          <a:p>
            <a:r>
              <a:rPr lang="en-GB" sz="1000" b="1" dirty="0">
                <a:solidFill>
                  <a:schemeClr val="bg2"/>
                </a:solidFill>
              </a:rPr>
              <a:t>SBCAPE (shading), MSLP (contours) and 10 m winds (barbs)</a:t>
            </a:r>
          </a:p>
        </p:txBody>
      </p:sp>
      <p:pic>
        <p:nvPicPr>
          <p:cNvPr id="10" name="Picture 9">
            <a:extLst>
              <a:ext uri="{FF2B5EF4-FFF2-40B4-BE49-F238E27FC236}">
                <a16:creationId xmlns:a16="http://schemas.microsoft.com/office/drawing/2014/main" id="{01CFAC77-5AE3-3226-7994-38EEA16E80CF}"/>
              </a:ext>
            </a:extLst>
          </p:cNvPr>
          <p:cNvPicPr>
            <a:picLocks noChangeAspect="1"/>
          </p:cNvPicPr>
          <p:nvPr/>
        </p:nvPicPr>
        <p:blipFill>
          <a:blip r:embed="rId3"/>
          <a:srcRect l="34023" t="26970"/>
          <a:stretch>
            <a:fillRect/>
          </a:stretch>
        </p:blipFill>
        <p:spPr>
          <a:xfrm>
            <a:off x="7656283" y="1192395"/>
            <a:ext cx="944006" cy="1154679"/>
          </a:xfrm>
          <a:prstGeom prst="rect">
            <a:avLst/>
          </a:prstGeom>
        </p:spPr>
      </p:pic>
    </p:spTree>
    <p:extLst>
      <p:ext uri="{BB962C8B-B14F-4D97-AF65-F5344CB8AC3E}">
        <p14:creationId xmlns:p14="http://schemas.microsoft.com/office/powerpoint/2010/main" val="247438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85B93-9C46-6876-D960-2C1A701FA7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3E6E01-80EC-0CEA-E42F-FE3BC04C4EEC}"/>
              </a:ext>
            </a:extLst>
          </p:cNvPr>
          <p:cNvSpPr>
            <a:spLocks noGrp="1"/>
          </p:cNvSpPr>
          <p:nvPr>
            <p:ph type="title"/>
          </p:nvPr>
        </p:nvSpPr>
        <p:spPr>
          <a:xfrm>
            <a:off x="252000" y="436850"/>
            <a:ext cx="8640000" cy="576000"/>
          </a:xfrm>
        </p:spPr>
        <p:txBody>
          <a:bodyPr/>
          <a:lstStyle/>
          <a:p>
            <a:r>
              <a:rPr lang="en-GB" dirty="0"/>
              <a:t>The PLUVIA nowcasting tools: cell tracker</a:t>
            </a:r>
          </a:p>
        </p:txBody>
      </p:sp>
      <p:pic>
        <p:nvPicPr>
          <p:cNvPr id="5" name="Picture 4">
            <a:extLst>
              <a:ext uri="{FF2B5EF4-FFF2-40B4-BE49-F238E27FC236}">
                <a16:creationId xmlns:a16="http://schemas.microsoft.com/office/drawing/2014/main" id="{3A0D2A50-40D3-160A-71E4-BE43E6A8874C}"/>
              </a:ext>
            </a:extLst>
          </p:cNvPr>
          <p:cNvPicPr>
            <a:picLocks noChangeAspect="1"/>
          </p:cNvPicPr>
          <p:nvPr/>
        </p:nvPicPr>
        <p:blipFill>
          <a:blip r:embed="rId2"/>
          <a:stretch>
            <a:fillRect/>
          </a:stretch>
        </p:blipFill>
        <p:spPr>
          <a:xfrm>
            <a:off x="4786330" y="1012850"/>
            <a:ext cx="4357669" cy="4130650"/>
          </a:xfrm>
          <a:prstGeom prst="rect">
            <a:avLst/>
          </a:prstGeom>
        </p:spPr>
      </p:pic>
      <p:sp>
        <p:nvSpPr>
          <p:cNvPr id="8" name="TextBox 7">
            <a:extLst>
              <a:ext uri="{FF2B5EF4-FFF2-40B4-BE49-F238E27FC236}">
                <a16:creationId xmlns:a16="http://schemas.microsoft.com/office/drawing/2014/main" id="{339A9EFE-DADF-51EA-2CF9-5664F8E56C25}"/>
              </a:ext>
            </a:extLst>
          </p:cNvPr>
          <p:cNvSpPr txBox="1"/>
          <p:nvPr/>
        </p:nvSpPr>
        <p:spPr>
          <a:xfrm>
            <a:off x="7035639" y="1176905"/>
            <a:ext cx="20544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N – S ‘side view' panel</a:t>
            </a:r>
            <a:endParaRPr lang="en-US" sz="1400" dirty="0"/>
          </a:p>
        </p:txBody>
      </p:sp>
      <p:sp>
        <p:nvSpPr>
          <p:cNvPr id="9" name="TextBox 8">
            <a:extLst>
              <a:ext uri="{FF2B5EF4-FFF2-40B4-BE49-F238E27FC236}">
                <a16:creationId xmlns:a16="http://schemas.microsoft.com/office/drawing/2014/main" id="{FF756B05-F1FE-9FBD-7CE8-F0BE7938DDD6}"/>
              </a:ext>
            </a:extLst>
          </p:cNvPr>
          <p:cNvSpPr txBox="1"/>
          <p:nvPr/>
        </p:nvSpPr>
        <p:spPr>
          <a:xfrm rot="16200000">
            <a:off x="3972413" y="3579735"/>
            <a:ext cx="206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E – W 'side view' panel</a:t>
            </a:r>
            <a:endParaRPr lang="en-US" sz="1400" dirty="0"/>
          </a:p>
        </p:txBody>
      </p:sp>
      <p:sp>
        <p:nvSpPr>
          <p:cNvPr id="10" name="TextBox 9">
            <a:extLst>
              <a:ext uri="{FF2B5EF4-FFF2-40B4-BE49-F238E27FC236}">
                <a16:creationId xmlns:a16="http://schemas.microsoft.com/office/drawing/2014/main" id="{CDAD0725-2304-D3FF-30F1-CB6D8139A56A}"/>
              </a:ext>
            </a:extLst>
          </p:cNvPr>
          <p:cNvSpPr txBox="1"/>
          <p:nvPr/>
        </p:nvSpPr>
        <p:spPr>
          <a:xfrm>
            <a:off x="8730776" y="1383226"/>
            <a:ext cx="57364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cs typeface="Arial"/>
              </a:rPr>
              <a:t>12 km</a:t>
            </a:r>
          </a:p>
          <a:p>
            <a:endParaRPr lang="en-US" sz="1000" dirty="0">
              <a:cs typeface="Arial"/>
            </a:endParaRPr>
          </a:p>
          <a:p>
            <a:endParaRPr lang="en-US" sz="1000" dirty="0">
              <a:cs typeface="Arial"/>
            </a:endParaRPr>
          </a:p>
          <a:p>
            <a:endParaRPr lang="en-US" sz="1000" dirty="0">
              <a:cs typeface="Arial"/>
            </a:endParaRPr>
          </a:p>
          <a:p>
            <a:r>
              <a:rPr lang="en-US" sz="900" dirty="0">
                <a:cs typeface="Arial"/>
              </a:rPr>
              <a:t> 0 km</a:t>
            </a:r>
          </a:p>
        </p:txBody>
      </p:sp>
      <p:sp>
        <p:nvSpPr>
          <p:cNvPr id="11" name="TextBox 10">
            <a:extLst>
              <a:ext uri="{FF2B5EF4-FFF2-40B4-BE49-F238E27FC236}">
                <a16:creationId xmlns:a16="http://schemas.microsoft.com/office/drawing/2014/main" id="{73A5E114-33C6-24A8-B1D4-715245DF26D5}"/>
              </a:ext>
            </a:extLst>
          </p:cNvPr>
          <p:cNvSpPr txBox="1"/>
          <p:nvPr/>
        </p:nvSpPr>
        <p:spPr>
          <a:xfrm rot="16200000">
            <a:off x="5220837" y="1527292"/>
            <a:ext cx="57364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cs typeface="Arial"/>
              </a:rPr>
              <a:t>12 km</a:t>
            </a:r>
          </a:p>
          <a:p>
            <a:endParaRPr lang="en-US" sz="1000" dirty="0">
              <a:cs typeface="Arial"/>
            </a:endParaRPr>
          </a:p>
          <a:p>
            <a:endParaRPr lang="en-US" sz="1000" dirty="0">
              <a:cs typeface="Arial"/>
            </a:endParaRPr>
          </a:p>
          <a:p>
            <a:endParaRPr lang="en-US" sz="1000" dirty="0">
              <a:cs typeface="Arial"/>
            </a:endParaRPr>
          </a:p>
          <a:p>
            <a:r>
              <a:rPr lang="en-US" sz="900" dirty="0">
                <a:cs typeface="Arial"/>
              </a:rPr>
              <a:t> 0 km</a:t>
            </a:r>
          </a:p>
        </p:txBody>
      </p:sp>
      <p:sp>
        <p:nvSpPr>
          <p:cNvPr id="7" name="Content Placeholder 1">
            <a:extLst>
              <a:ext uri="{FF2B5EF4-FFF2-40B4-BE49-F238E27FC236}">
                <a16:creationId xmlns:a16="http://schemas.microsoft.com/office/drawing/2014/main" id="{111769E8-A7BF-D461-7C48-49C91EA13857}"/>
              </a:ext>
            </a:extLst>
          </p:cNvPr>
          <p:cNvSpPr>
            <a:spLocks noGrp="1"/>
          </p:cNvSpPr>
          <p:nvPr>
            <p:ph idx="1"/>
          </p:nvPr>
        </p:nvSpPr>
        <p:spPr>
          <a:xfrm>
            <a:off x="252000" y="1221246"/>
            <a:ext cx="4165695" cy="3436671"/>
          </a:xfrm>
        </p:spPr>
        <p:txBody>
          <a:bodyPr>
            <a:normAutofit fontScale="62500" lnSpcReduction="20000"/>
          </a:bodyPr>
          <a:lstStyle/>
          <a:p>
            <a:pPr marL="227965" indent="-227965"/>
            <a:r>
              <a:rPr lang="en-GB" dirty="0"/>
              <a:t>An updated version of the Muñoz </a:t>
            </a:r>
            <a:r>
              <a:rPr lang="en-GB" i="1" dirty="0"/>
              <a:t>et al</a:t>
            </a:r>
            <a:r>
              <a:rPr lang="en-GB" dirty="0"/>
              <a:t>., (2018) method, which is itself based on TITAN (Dixon and Wiener, 1993)</a:t>
            </a:r>
          </a:p>
          <a:p>
            <a:pPr marL="227965" indent="-227965"/>
            <a:endParaRPr lang="en-GB" dirty="0"/>
          </a:p>
          <a:p>
            <a:pPr marL="227965" indent="-227965"/>
            <a:r>
              <a:rPr lang="en-GB" dirty="0"/>
              <a:t>Uses volumetric radar data to identify convective cell objects (where a VIL threshold is exceeded over a threshold number of contiguous 1 km pixels)</a:t>
            </a:r>
            <a:endParaRPr lang="en-US" dirty="0"/>
          </a:p>
          <a:p>
            <a:pPr marL="227965" indent="-227965"/>
            <a:endParaRPr lang="en-GB" dirty="0"/>
          </a:p>
          <a:p>
            <a:pPr marL="227965" indent="-227965"/>
            <a:r>
              <a:rPr lang="en-GB" dirty="0"/>
              <a:t>Matches the cell objects in subsequent radar volumes to form cell tracks</a:t>
            </a:r>
            <a:endParaRPr lang="en-GB" dirty="0">
              <a:cs typeface="Arial"/>
            </a:endParaRPr>
          </a:p>
          <a:p>
            <a:pPr marL="0" indent="0">
              <a:buNone/>
            </a:pPr>
            <a:endParaRPr lang="en-GB" dirty="0"/>
          </a:p>
          <a:p>
            <a:pPr marL="227965" indent="-227965"/>
            <a:r>
              <a:rPr lang="en-GB" dirty="0"/>
              <a:t>Provides a nowcast of expected cell locations over next 1 hour and an estimate of the forecast uncertainty using a Kalman filter</a:t>
            </a:r>
            <a:endParaRPr lang="en-GB" dirty="0">
              <a:cs typeface="Arial"/>
            </a:endParaRPr>
          </a:p>
          <a:p>
            <a:pPr marL="227965" indent="-227965"/>
            <a:endParaRPr lang="en-GB" dirty="0">
              <a:cs typeface="Arial"/>
            </a:endParaRPr>
          </a:p>
          <a:p>
            <a:pPr marL="227965" indent="-227965"/>
            <a:r>
              <a:rPr lang="en-GB" dirty="0"/>
              <a:t>Plots timeseries of numerous radar and radar-derived parameters for each tracked cell object</a:t>
            </a:r>
            <a:endParaRPr lang="en-GB" dirty="0">
              <a:cs typeface="Arial"/>
            </a:endParaRPr>
          </a:p>
          <a:p>
            <a:endParaRPr lang="en-GB" dirty="0"/>
          </a:p>
        </p:txBody>
      </p:sp>
      <p:sp>
        <p:nvSpPr>
          <p:cNvPr id="12" name="TextBox 11">
            <a:extLst>
              <a:ext uri="{FF2B5EF4-FFF2-40B4-BE49-F238E27FC236}">
                <a16:creationId xmlns:a16="http://schemas.microsoft.com/office/drawing/2014/main" id="{441D05D7-B02F-EDF4-6673-AF071A3A9CBC}"/>
              </a:ext>
            </a:extLst>
          </p:cNvPr>
          <p:cNvSpPr txBox="1"/>
          <p:nvPr/>
        </p:nvSpPr>
        <p:spPr>
          <a:xfrm>
            <a:off x="0" y="4760595"/>
            <a:ext cx="4811339" cy="400110"/>
          </a:xfrm>
          <a:prstGeom prst="rect">
            <a:avLst/>
          </a:prstGeom>
          <a:noFill/>
        </p:spPr>
        <p:txBody>
          <a:bodyPr wrap="square" rtlCol="0">
            <a:spAutoFit/>
          </a:bodyPr>
          <a:lstStyle/>
          <a:p>
            <a:r>
              <a:rPr lang="en-GB" sz="500" dirty="0"/>
              <a:t>Muñoz, C., Wang, L.-P. &amp; Willems, P. (2018). Enhanced object-based tracking algorithm for convective rain storms and cells. Atmospheric Research, 201, 144-158.</a:t>
            </a:r>
          </a:p>
          <a:p>
            <a:r>
              <a:rPr lang="en-GB" sz="500" dirty="0"/>
              <a:t> </a:t>
            </a:r>
          </a:p>
          <a:p>
            <a:r>
              <a:rPr lang="en-GB" sz="500" dirty="0"/>
              <a:t>Dixon, M. &amp; Wiener, G. (1993). TITAN: Thunderstorm Identification, Tracking, Analysis, and Nowcasting—A Radar-based Methodology. Journal of Atmospheric and Oceanic Technology, 10 (6), 785-797. </a:t>
            </a:r>
          </a:p>
        </p:txBody>
      </p:sp>
    </p:spTree>
    <p:extLst>
      <p:ext uri="{BB962C8B-B14F-4D97-AF65-F5344CB8AC3E}">
        <p14:creationId xmlns:p14="http://schemas.microsoft.com/office/powerpoint/2010/main" val="372138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F0C2-749F-4EA8-A777-AB63E018E9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7F64A7-6485-408A-4769-265A9F277943}"/>
              </a:ext>
            </a:extLst>
          </p:cNvPr>
          <p:cNvSpPr>
            <a:spLocks noGrp="1"/>
          </p:cNvSpPr>
          <p:nvPr>
            <p:ph type="title"/>
          </p:nvPr>
        </p:nvSpPr>
        <p:spPr>
          <a:xfrm>
            <a:off x="252000" y="436850"/>
            <a:ext cx="8640000" cy="576000"/>
          </a:xfrm>
        </p:spPr>
        <p:txBody>
          <a:bodyPr/>
          <a:lstStyle/>
          <a:p>
            <a:r>
              <a:rPr lang="en-GB" dirty="0"/>
              <a:t>The PLUVIA nowcasting tools: cell tracker</a:t>
            </a:r>
          </a:p>
        </p:txBody>
      </p:sp>
      <p:pic>
        <p:nvPicPr>
          <p:cNvPr id="5" name="Picture 4">
            <a:extLst>
              <a:ext uri="{FF2B5EF4-FFF2-40B4-BE49-F238E27FC236}">
                <a16:creationId xmlns:a16="http://schemas.microsoft.com/office/drawing/2014/main" id="{D9DC60D9-1984-A728-3E9D-88AD176E2843}"/>
              </a:ext>
            </a:extLst>
          </p:cNvPr>
          <p:cNvPicPr>
            <a:picLocks noChangeAspect="1"/>
          </p:cNvPicPr>
          <p:nvPr/>
        </p:nvPicPr>
        <p:blipFill>
          <a:blip r:embed="rId2"/>
          <a:stretch>
            <a:fillRect/>
          </a:stretch>
        </p:blipFill>
        <p:spPr>
          <a:xfrm>
            <a:off x="4786330" y="1012850"/>
            <a:ext cx="4357669" cy="4130650"/>
          </a:xfrm>
          <a:prstGeom prst="rect">
            <a:avLst/>
          </a:prstGeom>
        </p:spPr>
      </p:pic>
      <p:sp>
        <p:nvSpPr>
          <p:cNvPr id="8" name="Content Placeholder 1">
            <a:extLst>
              <a:ext uri="{FF2B5EF4-FFF2-40B4-BE49-F238E27FC236}">
                <a16:creationId xmlns:a16="http://schemas.microsoft.com/office/drawing/2014/main" id="{83A5A160-788C-2320-2BAC-27181F57483E}"/>
              </a:ext>
            </a:extLst>
          </p:cNvPr>
          <p:cNvSpPr>
            <a:spLocks noGrp="1"/>
          </p:cNvSpPr>
          <p:nvPr>
            <p:ph idx="1"/>
          </p:nvPr>
        </p:nvSpPr>
        <p:spPr>
          <a:xfrm>
            <a:off x="252000" y="1221246"/>
            <a:ext cx="4165695" cy="3436671"/>
          </a:xfrm>
        </p:spPr>
        <p:txBody>
          <a:bodyPr>
            <a:normAutofit fontScale="62500" lnSpcReduction="20000"/>
          </a:bodyPr>
          <a:lstStyle/>
          <a:p>
            <a:pPr marL="227965" indent="-227965"/>
            <a:r>
              <a:rPr lang="en-GB" dirty="0"/>
              <a:t>An updated version of the Muñoz </a:t>
            </a:r>
            <a:r>
              <a:rPr lang="en-GB" i="1" dirty="0"/>
              <a:t>et al</a:t>
            </a:r>
            <a:r>
              <a:rPr lang="en-GB" dirty="0"/>
              <a:t>., (2018) method, which is itself based on TITAN (Dixon and Wiener, 1993)</a:t>
            </a:r>
          </a:p>
          <a:p>
            <a:pPr marL="227965" indent="-227965"/>
            <a:endParaRPr lang="en-GB" dirty="0"/>
          </a:p>
          <a:p>
            <a:pPr marL="227965" indent="-227965"/>
            <a:r>
              <a:rPr lang="en-GB" dirty="0"/>
              <a:t>Uses volumetric radar data to identify convective cell objects (where a VIL threshold is exceeded over a threshold number of contiguous 1 km pixels)</a:t>
            </a:r>
            <a:endParaRPr lang="en-US" dirty="0"/>
          </a:p>
          <a:p>
            <a:pPr marL="227965" indent="-227965"/>
            <a:endParaRPr lang="en-GB" dirty="0"/>
          </a:p>
          <a:p>
            <a:pPr marL="227965" indent="-227965"/>
            <a:r>
              <a:rPr lang="en-GB" dirty="0"/>
              <a:t>Matches the cell objects in subsequent radar volumes to form cell tracks</a:t>
            </a:r>
            <a:endParaRPr lang="en-GB" dirty="0">
              <a:cs typeface="Arial"/>
            </a:endParaRPr>
          </a:p>
          <a:p>
            <a:pPr marL="0" indent="0">
              <a:buNone/>
            </a:pPr>
            <a:endParaRPr lang="en-GB" dirty="0"/>
          </a:p>
          <a:p>
            <a:pPr marL="227965" indent="-227965"/>
            <a:r>
              <a:rPr lang="en-GB" dirty="0"/>
              <a:t>Provides a nowcast of expected cell locations over next 1 hour and an estimate of the forecast uncertainty using a Kalman filter</a:t>
            </a:r>
            <a:endParaRPr lang="en-GB" dirty="0">
              <a:cs typeface="Arial"/>
            </a:endParaRPr>
          </a:p>
          <a:p>
            <a:pPr marL="227965" indent="-227965"/>
            <a:endParaRPr lang="en-GB" dirty="0">
              <a:cs typeface="Arial"/>
            </a:endParaRPr>
          </a:p>
          <a:p>
            <a:pPr marL="227965" indent="-227965"/>
            <a:r>
              <a:rPr lang="en-GB" dirty="0"/>
              <a:t>Plots timeseries of numerous radar and radar-derived parameters for each tracked cell object</a:t>
            </a:r>
            <a:endParaRPr lang="en-GB" dirty="0">
              <a:cs typeface="Arial"/>
            </a:endParaRPr>
          </a:p>
          <a:p>
            <a:endParaRPr lang="en-GB" dirty="0"/>
          </a:p>
        </p:txBody>
      </p:sp>
      <p:pic>
        <p:nvPicPr>
          <p:cNvPr id="4" name="Picture 3">
            <a:extLst>
              <a:ext uri="{FF2B5EF4-FFF2-40B4-BE49-F238E27FC236}">
                <a16:creationId xmlns:a16="http://schemas.microsoft.com/office/drawing/2014/main" id="{1609E15A-CA9F-E17B-B0A5-8E0B0F4D5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36" y="932696"/>
            <a:ext cx="3057163" cy="2874099"/>
          </a:xfrm>
          <a:prstGeom prst="rect">
            <a:avLst/>
          </a:prstGeom>
          <a:ln w="15875">
            <a:solidFill>
              <a:schemeClr val="accent1"/>
            </a:solidFill>
          </a:ln>
        </p:spPr>
      </p:pic>
      <p:sp>
        <p:nvSpPr>
          <p:cNvPr id="2" name="TextBox 1">
            <a:extLst>
              <a:ext uri="{FF2B5EF4-FFF2-40B4-BE49-F238E27FC236}">
                <a16:creationId xmlns:a16="http://schemas.microsoft.com/office/drawing/2014/main" id="{73D1BC99-7AC4-D9EA-2105-B62D6D310E2C}"/>
              </a:ext>
            </a:extLst>
          </p:cNvPr>
          <p:cNvSpPr txBox="1"/>
          <p:nvPr/>
        </p:nvSpPr>
        <p:spPr>
          <a:xfrm>
            <a:off x="0" y="4760595"/>
            <a:ext cx="4811339" cy="400110"/>
          </a:xfrm>
          <a:prstGeom prst="rect">
            <a:avLst/>
          </a:prstGeom>
          <a:noFill/>
        </p:spPr>
        <p:txBody>
          <a:bodyPr wrap="square" rtlCol="0">
            <a:spAutoFit/>
          </a:bodyPr>
          <a:lstStyle/>
          <a:p>
            <a:r>
              <a:rPr lang="en-GB" sz="500" dirty="0"/>
              <a:t>Muñoz, C., Wang, L.-P. &amp; Willems, P. (2018). Enhanced object-based tracking algorithm for convective rain storms and cells. Atmospheric Research, 201, 144-158.</a:t>
            </a:r>
          </a:p>
          <a:p>
            <a:r>
              <a:rPr lang="en-GB" sz="500" dirty="0"/>
              <a:t> </a:t>
            </a:r>
          </a:p>
          <a:p>
            <a:r>
              <a:rPr lang="en-GB" sz="500" dirty="0"/>
              <a:t>Dixon, M. &amp; Wiener, G. (1993). TITAN: Thunderstorm Identification, Tracking, Analysis, and Nowcasting—A Radar-based Methodology. Journal of Atmospheric and Oceanic Technology, 10 (6), 785-797. </a:t>
            </a:r>
          </a:p>
        </p:txBody>
      </p:sp>
    </p:spTree>
    <p:extLst>
      <p:ext uri="{BB962C8B-B14F-4D97-AF65-F5344CB8AC3E}">
        <p14:creationId xmlns:p14="http://schemas.microsoft.com/office/powerpoint/2010/main" val="252425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7E2D-6AA1-F88F-7344-1E67A05817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390F11-C319-50BE-8722-F3B2B2323863}"/>
              </a:ext>
            </a:extLst>
          </p:cNvPr>
          <p:cNvSpPr>
            <a:spLocks noGrp="1"/>
          </p:cNvSpPr>
          <p:nvPr>
            <p:ph idx="1"/>
          </p:nvPr>
        </p:nvSpPr>
        <p:spPr/>
        <p:txBody>
          <a:bodyPr>
            <a:normAutofit fontScale="77500" lnSpcReduction="20000"/>
          </a:bodyPr>
          <a:lstStyle/>
          <a:p>
            <a:r>
              <a:rPr lang="en-GB" dirty="0"/>
              <a:t>The testbed ran for 5 weeks from 17 June – 19 July 2024</a:t>
            </a:r>
          </a:p>
          <a:p>
            <a:r>
              <a:rPr lang="en-GB" dirty="0"/>
              <a:t>Over 90 participants were involved, drawn from Met Office science and operational teams, with external attendees from 10 organisations (UK and overseas)</a:t>
            </a:r>
          </a:p>
          <a:p>
            <a:r>
              <a:rPr lang="en-GB" dirty="0"/>
              <a:t>Experiments were designed by science leads in close collaboration with operational leads</a:t>
            </a:r>
          </a:p>
          <a:p>
            <a:r>
              <a:rPr lang="en-GB" dirty="0"/>
              <a:t>4 operational meteorologists were recruited to lead the experiments during the testbed period and to help with analysis of the results (partly as a CPD activity)</a:t>
            </a:r>
          </a:p>
          <a:p>
            <a:r>
              <a:rPr lang="en-GB" dirty="0"/>
              <a:t>Participants worked in small teams (2 – 3 people) with several teams working on the experiments in parallel</a:t>
            </a:r>
          </a:p>
          <a:p>
            <a:r>
              <a:rPr lang="en-GB" dirty="0"/>
              <a:t>Results were collected mainly using Microsoft Forms</a:t>
            </a:r>
          </a:p>
          <a:p>
            <a:r>
              <a:rPr lang="en-GB" dirty="0"/>
              <a:t>The testbed was held in-person at the Met Office, but remote participation was also supported (e.g., for overseas attendees)</a:t>
            </a:r>
          </a:p>
          <a:p>
            <a:r>
              <a:rPr lang="en-GB" dirty="0"/>
              <a:t>We held a testbed social one evening each week for networking etc.</a:t>
            </a:r>
          </a:p>
        </p:txBody>
      </p:sp>
      <p:sp>
        <p:nvSpPr>
          <p:cNvPr id="3" name="Title 2">
            <a:extLst>
              <a:ext uri="{FF2B5EF4-FFF2-40B4-BE49-F238E27FC236}">
                <a16:creationId xmlns:a16="http://schemas.microsoft.com/office/drawing/2014/main" id="{D3203ECD-CAFC-4BD1-C16D-00B58FE34C08}"/>
              </a:ext>
            </a:extLst>
          </p:cNvPr>
          <p:cNvSpPr>
            <a:spLocks noGrp="1"/>
          </p:cNvSpPr>
          <p:nvPr>
            <p:ph type="title"/>
          </p:nvPr>
        </p:nvSpPr>
        <p:spPr/>
        <p:txBody>
          <a:bodyPr/>
          <a:lstStyle/>
          <a:p>
            <a:r>
              <a:rPr lang="en-GB" dirty="0"/>
              <a:t>Logistics</a:t>
            </a:r>
          </a:p>
        </p:txBody>
      </p:sp>
    </p:spTree>
    <p:extLst>
      <p:ext uri="{BB962C8B-B14F-4D97-AF65-F5344CB8AC3E}">
        <p14:creationId xmlns:p14="http://schemas.microsoft.com/office/powerpoint/2010/main" val="359501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2AE92-8C98-96AE-02D3-8A11B60BABB3}"/>
              </a:ext>
            </a:extLst>
          </p:cNvPr>
          <p:cNvSpPr>
            <a:spLocks noGrp="1"/>
          </p:cNvSpPr>
          <p:nvPr>
            <p:ph type="title"/>
          </p:nvPr>
        </p:nvSpPr>
        <p:spPr/>
        <p:txBody>
          <a:bodyPr/>
          <a:lstStyle/>
          <a:p>
            <a:r>
              <a:rPr lang="en-GB" dirty="0"/>
              <a:t>A typical testbed day</a:t>
            </a:r>
          </a:p>
        </p:txBody>
      </p:sp>
      <p:pic>
        <p:nvPicPr>
          <p:cNvPr id="4" name="Picture 3" descr="A screenshot of a computer&#10;&#10;Description automatically generated">
            <a:extLst>
              <a:ext uri="{FF2B5EF4-FFF2-40B4-BE49-F238E27FC236}">
                <a16:creationId xmlns:a16="http://schemas.microsoft.com/office/drawing/2014/main" id="{C82EBFCA-37B5-49F7-6E9F-297E4CECC07A}"/>
              </a:ext>
            </a:extLst>
          </p:cNvPr>
          <p:cNvPicPr>
            <a:picLocks noChangeAspect="1"/>
          </p:cNvPicPr>
          <p:nvPr/>
        </p:nvPicPr>
        <p:blipFill>
          <a:blip r:embed="rId2"/>
          <a:stretch>
            <a:fillRect/>
          </a:stretch>
        </p:blipFill>
        <p:spPr>
          <a:xfrm>
            <a:off x="564769" y="1254248"/>
            <a:ext cx="8143800" cy="3459265"/>
          </a:xfrm>
          <a:prstGeom prst="rect">
            <a:avLst/>
          </a:prstGeom>
        </p:spPr>
      </p:pic>
    </p:spTree>
    <p:extLst>
      <p:ext uri="{BB962C8B-B14F-4D97-AF65-F5344CB8AC3E}">
        <p14:creationId xmlns:p14="http://schemas.microsoft.com/office/powerpoint/2010/main" val="312200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4EDC-0CE3-1AD8-F397-5CBBB96446B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7D4665-1C47-AD0C-52BE-8DEE8B093907}"/>
              </a:ext>
            </a:extLst>
          </p:cNvPr>
          <p:cNvSpPr>
            <a:spLocks noGrp="1"/>
          </p:cNvSpPr>
          <p:nvPr>
            <p:ph idx="1"/>
          </p:nvPr>
        </p:nvSpPr>
        <p:spPr/>
        <p:txBody>
          <a:bodyPr>
            <a:normAutofit fontScale="77500" lnSpcReduction="20000"/>
          </a:bodyPr>
          <a:lstStyle/>
          <a:p>
            <a:r>
              <a:rPr lang="en-GB" dirty="0"/>
              <a:t>Experiment 1: mesoscale areas at risk of convective hazards:</a:t>
            </a:r>
          </a:p>
          <a:p>
            <a:pPr lvl="1"/>
            <a:r>
              <a:rPr lang="en-GB" dirty="0"/>
              <a:t>The Lead </a:t>
            </a:r>
            <a:r>
              <a:rPr lang="en-GB" dirty="0" err="1"/>
              <a:t>OpMet</a:t>
            </a:r>
            <a:r>
              <a:rPr lang="en-GB" dirty="0"/>
              <a:t> defined a hazard of interest (generally 1-hr rainfall totals exceeding a given threshold) and delineated a risk area at the beginning of each testbed day (a polygon was drawn delineating the risk area)</a:t>
            </a:r>
          </a:p>
          <a:p>
            <a:pPr lvl="1"/>
            <a:r>
              <a:rPr lang="en-GB" dirty="0"/>
              <a:t>Participants were asked to refine this risk area, as appropriate, following analysis of all available data</a:t>
            </a:r>
          </a:p>
          <a:p>
            <a:pPr lvl="1"/>
            <a:r>
              <a:rPr lang="en-GB" dirty="0"/>
              <a:t>The activity was repeated once or twice through the day, until convection initiated, with teams refining their polygons as necessary following analysis of the latest available data</a:t>
            </a:r>
          </a:p>
          <a:p>
            <a:pPr lvl="1"/>
            <a:r>
              <a:rPr lang="en-GB" dirty="0">
                <a:solidFill>
                  <a:srgbClr val="0070C0"/>
                </a:solidFill>
              </a:rPr>
              <a:t>Run as a data denial activity – half the teams had access to the PLUVIA nowcasting tools, half did not</a:t>
            </a:r>
          </a:p>
          <a:p>
            <a:pPr lvl="1"/>
            <a:r>
              <a:rPr lang="en-GB" dirty="0"/>
              <a:t>Contingency metrics were computed to assess the success or otherwise of the issued polygons from each team</a:t>
            </a:r>
          </a:p>
          <a:p>
            <a:pPr marL="342900" lvl="1" indent="0">
              <a:buNone/>
            </a:pPr>
            <a:endParaRPr lang="en-GB" dirty="0"/>
          </a:p>
          <a:p>
            <a:r>
              <a:rPr lang="en-GB" dirty="0"/>
              <a:t>Experiment 2: forecasting 1-hour rainfall accumulations at point locations:</a:t>
            </a:r>
          </a:p>
          <a:p>
            <a:pPr lvl="1"/>
            <a:r>
              <a:rPr lang="en-GB" dirty="0"/>
              <a:t>Once substantial convection had initiated (i.e., strong/deep enough for the cell tracker to identify cell objects)…</a:t>
            </a:r>
          </a:p>
          <a:p>
            <a:pPr lvl="1"/>
            <a:r>
              <a:rPr lang="en-GB" dirty="0"/>
              <a:t>Participants were asked to forecast 1-hour rainfall accumulations for a selected location under threat from an existing cell or cells, making use of the PLUVIA cell tracker and any other relevant information</a:t>
            </a:r>
          </a:p>
          <a:p>
            <a:pPr lvl="1"/>
            <a:r>
              <a:rPr lang="en-GB" dirty="0"/>
              <a:t>All teams had access to the PLUVIA nowcasting tools</a:t>
            </a:r>
          </a:p>
          <a:p>
            <a:pPr lvl="1"/>
            <a:r>
              <a:rPr lang="en-GB" dirty="0"/>
              <a:t>Aim was to understand our current capabilities for forecasting convective rainfall at point locations, in support of a proposed Emergency Alert System (EAS) extreme rainfall warning (Golding, 2023)</a:t>
            </a:r>
          </a:p>
          <a:p>
            <a:pPr lvl="1"/>
            <a:r>
              <a:rPr lang="en-GB" dirty="0"/>
              <a:t>Forecast and radar-observed rainfall totals were compared to assess the success or otherwise of the forecasts</a:t>
            </a:r>
          </a:p>
        </p:txBody>
      </p:sp>
      <p:sp>
        <p:nvSpPr>
          <p:cNvPr id="3" name="Title 2">
            <a:extLst>
              <a:ext uri="{FF2B5EF4-FFF2-40B4-BE49-F238E27FC236}">
                <a16:creationId xmlns:a16="http://schemas.microsoft.com/office/drawing/2014/main" id="{9AB71DCC-1407-092E-7FD0-CA9C09E7CD55}"/>
              </a:ext>
            </a:extLst>
          </p:cNvPr>
          <p:cNvSpPr>
            <a:spLocks noGrp="1"/>
          </p:cNvSpPr>
          <p:nvPr>
            <p:ph type="title"/>
          </p:nvPr>
        </p:nvSpPr>
        <p:spPr/>
        <p:txBody>
          <a:bodyPr/>
          <a:lstStyle/>
          <a:p>
            <a:r>
              <a:rPr lang="en-GB" dirty="0"/>
              <a:t>Experimental setup</a:t>
            </a:r>
          </a:p>
        </p:txBody>
      </p:sp>
      <p:sp>
        <p:nvSpPr>
          <p:cNvPr id="4" name="TextBox 3">
            <a:extLst>
              <a:ext uri="{FF2B5EF4-FFF2-40B4-BE49-F238E27FC236}">
                <a16:creationId xmlns:a16="http://schemas.microsoft.com/office/drawing/2014/main" id="{8EB7BF8E-191D-FB4D-0AA2-D4020D535B76}"/>
              </a:ext>
            </a:extLst>
          </p:cNvPr>
          <p:cNvSpPr txBox="1"/>
          <p:nvPr/>
        </p:nvSpPr>
        <p:spPr>
          <a:xfrm>
            <a:off x="4297680" y="4806315"/>
            <a:ext cx="4137660" cy="615553"/>
          </a:xfrm>
          <a:prstGeom prst="rect">
            <a:avLst/>
          </a:prstGeom>
          <a:noFill/>
        </p:spPr>
        <p:txBody>
          <a:bodyPr wrap="square" rtlCol="0">
            <a:spAutoFit/>
          </a:bodyPr>
          <a:lstStyle/>
          <a:p>
            <a:r>
              <a:rPr lang="en-GB" sz="800" dirty="0"/>
              <a:t>Golding B. (2023) Summer 2023 evaluation of the emergency warnings concept, </a:t>
            </a:r>
            <a:r>
              <a:rPr lang="en-GB" sz="800" i="1" dirty="0"/>
              <a:t>Space Applications and Nowcasting Technical Memo</a:t>
            </a:r>
            <a:r>
              <a:rPr lang="en-GB" sz="800" dirty="0"/>
              <a:t>. </a:t>
            </a:r>
            <a:r>
              <a:rPr lang="en-GB" sz="800" b="1" dirty="0"/>
              <a:t>65</a:t>
            </a:r>
            <a:r>
              <a:rPr lang="en-GB" sz="800" dirty="0"/>
              <a:t>. Met Office, Exeter. Pp. 42.</a:t>
            </a:r>
          </a:p>
          <a:p>
            <a:endParaRPr lang="en-GB" dirty="0"/>
          </a:p>
        </p:txBody>
      </p:sp>
    </p:spTree>
    <p:extLst>
      <p:ext uri="{BB962C8B-B14F-4D97-AF65-F5344CB8AC3E}">
        <p14:creationId xmlns:p14="http://schemas.microsoft.com/office/powerpoint/2010/main" val="1768305942"/>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D14F082-2462-470F-AD03-C4C8B5397AB1}" vid="{E24BC3AF-8F2F-4D36-BBA7-A7888A2965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Folder" ma:contentTypeID="0x012000963C5F6F042EE741B2088D16BA7FF332" ma:contentTypeVersion="0" ma:contentTypeDescription="Create a new folder." ma:contentTypeScope="" ma:versionID="1299e6a18849ef1071dd8d74be0582c4">
  <xsd:schema xmlns:xsd="http://www.w3.org/2001/XMLSchema" xmlns:xs="http://www.w3.org/2001/XMLSchema" xmlns:p="http://schemas.microsoft.com/office/2006/metadata/properties" xmlns:ns1="http://schemas.microsoft.com/sharepoint/v3" targetNamespace="http://schemas.microsoft.com/office/2006/metadata/properties" ma:root="true" ma:fieldsID="16c1f134535a5987f8506c273f35564e"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ListForm</Display>
  <Edit>ListForm</Edit>
  <New>ListForm</New>
</FormTemplates>
</file>

<file path=customXml/itemProps1.xml><?xml version="1.0" encoding="utf-8"?>
<ds:datastoreItem xmlns:ds="http://schemas.openxmlformats.org/officeDocument/2006/customXml" ds:itemID="{85CBD1F6-91C3-4A38-8FFC-56DD4FC2B3B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042EA31-3A9C-4E40-8A91-0D5187FED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7B201A-9555-4FA7-BAC5-3E67D3CFB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1.Met_Office_PowerPoint_Template (1)</Template>
  <TotalTime>1536</TotalTime>
  <Words>2203</Words>
  <Application>Microsoft Office PowerPoint</Application>
  <PresentationFormat>On-screen Show (16:9)</PresentationFormat>
  <Paragraphs>161</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The Summer 2024 Met Office Convection Nowcasting Testbed</vt:lpstr>
      <vt:lpstr>Background</vt:lpstr>
      <vt:lpstr>Aims of the 2024 nowcasting testbed</vt:lpstr>
      <vt:lpstr>The PLUVIA nowcasting tools: mesoanalysis</vt:lpstr>
      <vt:lpstr>The PLUVIA nowcasting tools: cell tracker</vt:lpstr>
      <vt:lpstr>The PLUVIA nowcasting tools: cell tracker</vt:lpstr>
      <vt:lpstr>Logistics</vt:lpstr>
      <vt:lpstr>A typical testbed day</vt:lpstr>
      <vt:lpstr>Experimental setup</vt:lpstr>
      <vt:lpstr>Results: overview</vt:lpstr>
      <vt:lpstr>Headline results: Exp. 1</vt:lpstr>
      <vt:lpstr>Headline results: Exp. 2</vt:lpstr>
      <vt:lpstr>Conclusions, lessons learned, future work</vt:lpstr>
      <vt:lpstr>Planned enhancements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provisional climatology of convection associated with surface-water flooding in the UK</dc:title>
  <dc:creator>Clark, Matthew</dc:creator>
  <cp:lastModifiedBy>Matthew Clark</cp:lastModifiedBy>
  <cp:revision>83</cp:revision>
  <dcterms:created xsi:type="dcterms:W3CDTF">2022-05-16T11:38:18Z</dcterms:created>
  <dcterms:modified xsi:type="dcterms:W3CDTF">2025-11-13T13:31:40Z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0x012000963C5F6F042EE741B2088D16BA7FF332</vt:lpwstr>
  </property>
  <property fmtid="{D5CDD505-2E9C-101B-9397-08002B2CF9AE}" pid="3" name="Order">
    <vt:r8>4814700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haredWithUsers">
    <vt:lpwstr>211;#Roberts, Helen</vt:lpwstr>
  </property>
</Properties>
</file>