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2" r:id="rId12"/>
    <p:sldId id="273" r:id="rId13"/>
    <p:sldId id="259" r:id="rId14"/>
  </p:sldIdLst>
  <p:sldSz cx="9144000" cy="6858000" type="screen4x3"/>
  <p:notesSz cx="9869488" cy="1412398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7EA"/>
    <a:srgbClr val="21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404BB-1822-4651-8629-8E9019B3BB81}" v="14" dt="2025-11-15T10:10:29.05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Severić" userId="eb45b180c705f47e" providerId="LiveId" clId="{9FAE1289-8AC6-4873-8DA3-403654661DEB}"/>
    <pc:docChg chg="undo custSel delSld modSld sldOrd">
      <pc:chgData name="Klara Severić" userId="eb45b180c705f47e" providerId="LiveId" clId="{9FAE1289-8AC6-4873-8DA3-403654661DEB}" dt="2025-11-15T10:10:49.135" v="258" actId="1076"/>
      <pc:docMkLst>
        <pc:docMk/>
      </pc:docMkLst>
      <pc:sldChg chg="modSp mod">
        <pc:chgData name="Klara Severić" userId="eb45b180c705f47e" providerId="LiveId" clId="{9FAE1289-8AC6-4873-8DA3-403654661DEB}" dt="2025-11-15T10:08:44.526" v="240" actId="20577"/>
        <pc:sldMkLst>
          <pc:docMk/>
          <pc:sldMk cId="0" sldId="259"/>
        </pc:sldMkLst>
        <pc:spChg chg="mod">
          <ac:chgData name="Klara Severić" userId="eb45b180c705f47e" providerId="LiveId" clId="{9FAE1289-8AC6-4873-8DA3-403654661DEB}" dt="2025-11-15T10:08:44.526" v="240" actId="20577"/>
          <ac:spMkLst>
            <pc:docMk/>
            <pc:sldMk cId="0" sldId="259"/>
            <ac:spMk id="3" creationId="{00062473-0FD9-B6F6-A9A8-5006AC4013D4}"/>
          </ac:spMkLst>
        </pc:spChg>
      </pc:sldChg>
      <pc:sldChg chg="del">
        <pc:chgData name="Klara Severić" userId="eb45b180c705f47e" providerId="LiveId" clId="{9FAE1289-8AC6-4873-8DA3-403654661DEB}" dt="2025-11-15T09:45:13.953" v="199" actId="47"/>
        <pc:sldMkLst>
          <pc:docMk/>
          <pc:sldMk cId="868559249" sldId="262"/>
        </pc:sldMkLst>
      </pc:sldChg>
      <pc:sldChg chg="modSp mod">
        <pc:chgData name="Klara Severić" userId="eb45b180c705f47e" providerId="LiveId" clId="{9FAE1289-8AC6-4873-8DA3-403654661DEB}" dt="2025-11-15T09:46:56.618" v="238" actId="20577"/>
        <pc:sldMkLst>
          <pc:docMk/>
          <pc:sldMk cId="3060902837" sldId="265"/>
        </pc:sldMkLst>
        <pc:spChg chg="mod">
          <ac:chgData name="Klara Severić" userId="eb45b180c705f47e" providerId="LiveId" clId="{9FAE1289-8AC6-4873-8DA3-403654661DEB}" dt="2025-11-15T09:45:24.072" v="202" actId="20577"/>
          <ac:spMkLst>
            <pc:docMk/>
            <pc:sldMk cId="3060902837" sldId="265"/>
            <ac:spMk id="8" creationId="{8B8FE87F-4AE3-6808-9B10-61DA32BFB79C}"/>
          </ac:spMkLst>
        </pc:spChg>
        <pc:spChg chg="mod">
          <ac:chgData name="Klara Severić" userId="eb45b180c705f47e" providerId="LiveId" clId="{9FAE1289-8AC6-4873-8DA3-403654661DEB}" dt="2025-11-15T09:46:56.618" v="238" actId="20577"/>
          <ac:spMkLst>
            <pc:docMk/>
            <pc:sldMk cId="3060902837" sldId="265"/>
            <ac:spMk id="12" creationId="{C8AECB51-BF1B-EE73-1BF4-90285E3BC00D}"/>
          </ac:spMkLst>
        </pc:spChg>
        <pc:grpChg chg="mod">
          <ac:chgData name="Klara Severić" userId="eb45b180c705f47e" providerId="LiveId" clId="{9FAE1289-8AC6-4873-8DA3-403654661DEB}" dt="2025-11-15T09:45:34.033" v="205" actId="1076"/>
          <ac:grpSpMkLst>
            <pc:docMk/>
            <pc:sldMk cId="3060902837" sldId="265"/>
            <ac:grpSpMk id="13" creationId="{A570A69C-956A-A669-3840-8A7EE9E0B9E4}"/>
          </ac:grpSpMkLst>
        </pc:grpChg>
      </pc:sldChg>
      <pc:sldChg chg="modSp mod">
        <pc:chgData name="Klara Severić" userId="eb45b180c705f47e" providerId="LiveId" clId="{9FAE1289-8AC6-4873-8DA3-403654661DEB}" dt="2025-11-15T09:45:41.208" v="209" actId="20577"/>
        <pc:sldMkLst>
          <pc:docMk/>
          <pc:sldMk cId="3444009380" sldId="266"/>
        </pc:sldMkLst>
        <pc:spChg chg="mod">
          <ac:chgData name="Klara Severić" userId="eb45b180c705f47e" providerId="LiveId" clId="{9FAE1289-8AC6-4873-8DA3-403654661DEB}" dt="2025-11-15T09:45:38.940" v="207" actId="20577"/>
          <ac:spMkLst>
            <pc:docMk/>
            <pc:sldMk cId="3444009380" sldId="266"/>
            <ac:spMk id="18" creationId="{67DF134C-D226-3558-529C-6D64DFCC5273}"/>
          </ac:spMkLst>
        </pc:spChg>
        <pc:spChg chg="mod">
          <ac:chgData name="Klara Severić" userId="eb45b180c705f47e" providerId="LiveId" clId="{9FAE1289-8AC6-4873-8DA3-403654661DEB}" dt="2025-11-15T09:45:41.208" v="209" actId="20577"/>
          <ac:spMkLst>
            <pc:docMk/>
            <pc:sldMk cId="3444009380" sldId="266"/>
            <ac:spMk id="19" creationId="{41ACA3B7-1A0E-BB30-57C0-7550356EBE64}"/>
          </ac:spMkLst>
        </pc:spChg>
      </pc:sldChg>
      <pc:sldChg chg="modSp mod">
        <pc:chgData name="Klara Severić" userId="eb45b180c705f47e" providerId="LiveId" clId="{9FAE1289-8AC6-4873-8DA3-403654661DEB}" dt="2025-11-15T09:45:49.959" v="215" actId="20577"/>
        <pc:sldMkLst>
          <pc:docMk/>
          <pc:sldMk cId="3165456962" sldId="267"/>
        </pc:sldMkLst>
        <pc:spChg chg="mod">
          <ac:chgData name="Klara Severić" userId="eb45b180c705f47e" providerId="LiveId" clId="{9FAE1289-8AC6-4873-8DA3-403654661DEB}" dt="2025-11-15T09:45:47.166" v="213" actId="20577"/>
          <ac:spMkLst>
            <pc:docMk/>
            <pc:sldMk cId="3165456962" sldId="267"/>
            <ac:spMk id="16" creationId="{487A4AB1-B934-9211-0C1A-80403C67C1BC}"/>
          </ac:spMkLst>
        </pc:spChg>
        <pc:spChg chg="mod">
          <ac:chgData name="Klara Severić" userId="eb45b180c705f47e" providerId="LiveId" clId="{9FAE1289-8AC6-4873-8DA3-403654661DEB}" dt="2025-11-15T09:45:49.959" v="215" actId="20577"/>
          <ac:spMkLst>
            <pc:docMk/>
            <pc:sldMk cId="3165456962" sldId="267"/>
            <ac:spMk id="18" creationId="{5A796206-3CA8-0394-3DBE-99157B0A832F}"/>
          </ac:spMkLst>
        </pc:spChg>
      </pc:sldChg>
      <pc:sldChg chg="modSp mod">
        <pc:chgData name="Klara Severić" userId="eb45b180c705f47e" providerId="LiveId" clId="{9FAE1289-8AC6-4873-8DA3-403654661DEB}" dt="2025-11-15T09:45:54.081" v="217" actId="20577"/>
        <pc:sldMkLst>
          <pc:docMk/>
          <pc:sldMk cId="2926787466" sldId="268"/>
        </pc:sldMkLst>
        <pc:spChg chg="mod">
          <ac:chgData name="Klara Severić" userId="eb45b180c705f47e" providerId="LiveId" clId="{9FAE1289-8AC6-4873-8DA3-403654661DEB}" dt="2025-11-15T09:45:54.081" v="217" actId="20577"/>
          <ac:spMkLst>
            <pc:docMk/>
            <pc:sldMk cId="2926787466" sldId="268"/>
            <ac:spMk id="30" creationId="{228D43FF-5631-AC1E-0202-D328A90D5F3D}"/>
          </ac:spMkLst>
        </pc:spChg>
      </pc:sldChg>
      <pc:sldChg chg="addSp delSp modSp mod">
        <pc:chgData name="Klara Severić" userId="eb45b180c705f47e" providerId="LiveId" clId="{9FAE1289-8AC6-4873-8DA3-403654661DEB}" dt="2025-11-15T10:10:49.135" v="258" actId="1076"/>
        <pc:sldMkLst>
          <pc:docMk/>
          <pc:sldMk cId="860873929" sldId="269"/>
        </pc:sldMkLst>
        <pc:spChg chg="mod">
          <ac:chgData name="Klara Severić" userId="eb45b180c705f47e" providerId="LiveId" clId="{9FAE1289-8AC6-4873-8DA3-403654661DEB}" dt="2025-11-15T10:10:46.643" v="257" actId="1076"/>
          <ac:spMkLst>
            <pc:docMk/>
            <pc:sldMk cId="860873929" sldId="269"/>
            <ac:spMk id="13" creationId="{87CCB94B-3260-F7C9-ADD1-5D3FE6085F57}"/>
          </ac:spMkLst>
        </pc:spChg>
        <pc:spChg chg="mod">
          <ac:chgData name="Klara Severić" userId="eb45b180c705f47e" providerId="LiveId" clId="{9FAE1289-8AC6-4873-8DA3-403654661DEB}" dt="2025-11-15T09:46:03.793" v="219" actId="20577"/>
          <ac:spMkLst>
            <pc:docMk/>
            <pc:sldMk cId="860873929" sldId="269"/>
            <ac:spMk id="30" creationId="{8EFB6E3B-E5C1-AF23-9021-75B50468A078}"/>
          </ac:spMkLst>
        </pc:spChg>
        <pc:picChg chg="add del mod">
          <ac:chgData name="Klara Severić" userId="eb45b180c705f47e" providerId="LiveId" clId="{9FAE1289-8AC6-4873-8DA3-403654661DEB}" dt="2025-11-15T10:10:15.750" v="249" actId="478"/>
          <ac:picMkLst>
            <pc:docMk/>
            <pc:sldMk cId="860873929" sldId="269"/>
            <ac:picMk id="6" creationId="{292B75D5-4239-67DC-AFD0-D3FA5C46BDCC}"/>
          </ac:picMkLst>
        </pc:picChg>
        <pc:picChg chg="del">
          <ac:chgData name="Klara Severić" userId="eb45b180c705f47e" providerId="LiveId" clId="{9FAE1289-8AC6-4873-8DA3-403654661DEB}" dt="2025-11-15T10:09:33.426" v="241" actId="478"/>
          <ac:picMkLst>
            <pc:docMk/>
            <pc:sldMk cId="860873929" sldId="269"/>
            <ac:picMk id="8" creationId="{FFBC3E86-CF79-C291-8F53-C98556E78CB5}"/>
          </ac:picMkLst>
        </pc:picChg>
        <pc:picChg chg="add mod">
          <ac:chgData name="Klara Severić" userId="eb45b180c705f47e" providerId="LiveId" clId="{9FAE1289-8AC6-4873-8DA3-403654661DEB}" dt="2025-11-15T10:10:49.135" v="258" actId="1076"/>
          <ac:picMkLst>
            <pc:docMk/>
            <pc:sldMk cId="860873929" sldId="269"/>
            <ac:picMk id="9" creationId="{2E1BEA91-CAC4-5544-B8BA-5128EBB96569}"/>
          </ac:picMkLst>
        </pc:picChg>
        <pc:picChg chg="mod">
          <ac:chgData name="Klara Severić" userId="eb45b180c705f47e" providerId="LiveId" clId="{9FAE1289-8AC6-4873-8DA3-403654661DEB}" dt="2025-11-15T10:10:44.016" v="256" actId="1076"/>
          <ac:picMkLst>
            <pc:docMk/>
            <pc:sldMk cId="860873929" sldId="269"/>
            <ac:picMk id="12" creationId="{E215689B-66FD-99A6-D7A1-1B3309369839}"/>
          </ac:picMkLst>
        </pc:picChg>
      </pc:sldChg>
      <pc:sldChg chg="modSp mod">
        <pc:chgData name="Klara Severić" userId="eb45b180c705f47e" providerId="LiveId" clId="{9FAE1289-8AC6-4873-8DA3-403654661DEB}" dt="2025-11-15T09:46:09.968" v="225" actId="20577"/>
        <pc:sldMkLst>
          <pc:docMk/>
          <pc:sldMk cId="1506020906" sldId="270"/>
        </pc:sldMkLst>
        <pc:spChg chg="mod">
          <ac:chgData name="Klara Severić" userId="eb45b180c705f47e" providerId="LiveId" clId="{9FAE1289-8AC6-4873-8DA3-403654661DEB}" dt="2025-11-15T09:46:09.968" v="225" actId="20577"/>
          <ac:spMkLst>
            <pc:docMk/>
            <pc:sldMk cId="1506020906" sldId="270"/>
            <ac:spMk id="30" creationId="{5D83868B-D7CB-EA56-8380-17EACCAE11EE}"/>
          </ac:spMkLst>
        </pc:spChg>
      </pc:sldChg>
      <pc:sldChg chg="modSp mod">
        <pc:chgData name="Klara Severić" userId="eb45b180c705f47e" providerId="LiveId" clId="{9FAE1289-8AC6-4873-8DA3-403654661DEB}" dt="2025-11-15T09:46:13.755" v="227" actId="20577"/>
        <pc:sldMkLst>
          <pc:docMk/>
          <pc:sldMk cId="1207860506" sldId="271"/>
        </pc:sldMkLst>
        <pc:spChg chg="mod">
          <ac:chgData name="Klara Severić" userId="eb45b180c705f47e" providerId="LiveId" clId="{9FAE1289-8AC6-4873-8DA3-403654661DEB}" dt="2025-11-15T09:46:13.755" v="227" actId="20577"/>
          <ac:spMkLst>
            <pc:docMk/>
            <pc:sldMk cId="1207860506" sldId="271"/>
            <ac:spMk id="53" creationId="{67FB00B6-AA6B-9029-F7A7-2BE5D77F782E}"/>
          </ac:spMkLst>
        </pc:spChg>
      </pc:sldChg>
      <pc:sldChg chg="modSp mod">
        <pc:chgData name="Klara Severić" userId="eb45b180c705f47e" providerId="LiveId" clId="{9FAE1289-8AC6-4873-8DA3-403654661DEB}" dt="2025-11-15T09:46:20.397" v="231" actId="20577"/>
        <pc:sldMkLst>
          <pc:docMk/>
          <pc:sldMk cId="307234663" sldId="272"/>
        </pc:sldMkLst>
        <pc:spChg chg="mod">
          <ac:chgData name="Klara Severić" userId="eb45b180c705f47e" providerId="LiveId" clId="{9FAE1289-8AC6-4873-8DA3-403654661DEB}" dt="2025-11-15T09:46:20.397" v="231" actId="20577"/>
          <ac:spMkLst>
            <pc:docMk/>
            <pc:sldMk cId="307234663" sldId="272"/>
            <ac:spMk id="53" creationId="{F79C1EC0-7697-0AB7-3B4C-27821993BB31}"/>
          </ac:spMkLst>
        </pc:spChg>
      </pc:sldChg>
      <pc:sldChg chg="modSp mod">
        <pc:chgData name="Klara Severić" userId="eb45b180c705f47e" providerId="LiveId" clId="{9FAE1289-8AC6-4873-8DA3-403654661DEB}" dt="2025-11-15T09:46:25.677" v="233" actId="20577"/>
        <pc:sldMkLst>
          <pc:docMk/>
          <pc:sldMk cId="1986092144" sldId="273"/>
        </pc:sldMkLst>
        <pc:spChg chg="mod">
          <ac:chgData name="Klara Severić" userId="eb45b180c705f47e" providerId="LiveId" clId="{9FAE1289-8AC6-4873-8DA3-403654661DEB}" dt="2025-11-15T09:46:25.677" v="233" actId="20577"/>
          <ac:spMkLst>
            <pc:docMk/>
            <pc:sldMk cId="1986092144" sldId="273"/>
            <ac:spMk id="53" creationId="{8DDCFC00-F67A-BF89-5D79-D0F9E9B19B7E}"/>
          </ac:spMkLst>
        </pc:spChg>
      </pc:sldChg>
      <pc:sldChg chg="modSp mod">
        <pc:chgData name="Klara Severić" userId="eb45b180c705f47e" providerId="LiveId" clId="{9FAE1289-8AC6-4873-8DA3-403654661DEB}" dt="2025-11-15T09:46:16.891" v="229" actId="20577"/>
        <pc:sldMkLst>
          <pc:docMk/>
          <pc:sldMk cId="3782289864" sldId="274"/>
        </pc:sldMkLst>
        <pc:spChg chg="mod">
          <ac:chgData name="Klara Severić" userId="eb45b180c705f47e" providerId="LiveId" clId="{9FAE1289-8AC6-4873-8DA3-403654661DEB}" dt="2025-11-15T09:46:16.891" v="229" actId="20577"/>
          <ac:spMkLst>
            <pc:docMk/>
            <pc:sldMk cId="3782289864" sldId="274"/>
            <ac:spMk id="53" creationId="{EF82670D-0189-E358-0C06-818AD1F18290}"/>
          </ac:spMkLst>
        </pc:spChg>
      </pc:sldChg>
      <pc:sldChg chg="addSp delSp modSp mod ord">
        <pc:chgData name="Klara Severić" userId="eb45b180c705f47e" providerId="LiveId" clId="{9FAE1289-8AC6-4873-8DA3-403654661DEB}" dt="2025-11-15T09:45:42.787" v="211"/>
        <pc:sldMkLst>
          <pc:docMk/>
          <pc:sldMk cId="854463786" sldId="275"/>
        </pc:sldMkLst>
        <pc:spChg chg="add mod">
          <ac:chgData name="Klara Severić" userId="eb45b180c705f47e" providerId="LiveId" clId="{9FAE1289-8AC6-4873-8DA3-403654661DEB}" dt="2025-11-15T09:32:43.088" v="27" actId="207"/>
          <ac:spMkLst>
            <pc:docMk/>
            <pc:sldMk cId="854463786" sldId="275"/>
            <ac:spMk id="2" creationId="{0F32A931-7AC5-9D27-C111-F187185EC92E}"/>
          </ac:spMkLst>
        </pc:spChg>
        <pc:spChg chg="mod">
          <ac:chgData name="Klara Severić" userId="eb45b180c705f47e" providerId="LiveId" clId="{9FAE1289-8AC6-4873-8DA3-403654661DEB}" dt="2025-11-15T09:44:37.954" v="198" actId="1036"/>
          <ac:spMkLst>
            <pc:docMk/>
            <pc:sldMk cId="854463786" sldId="275"/>
            <ac:spMk id="6" creationId="{49D3C376-8BCE-557A-AFBB-A879AF537933}"/>
          </ac:spMkLst>
        </pc:spChg>
        <pc:spChg chg="add mod">
          <ac:chgData name="Klara Severić" userId="eb45b180c705f47e" providerId="LiveId" clId="{9FAE1289-8AC6-4873-8DA3-403654661DEB}" dt="2025-11-15T09:32:46.355" v="28" actId="207"/>
          <ac:spMkLst>
            <pc:docMk/>
            <pc:sldMk cId="854463786" sldId="275"/>
            <ac:spMk id="7" creationId="{37AE24F3-03CE-607E-A586-F836A5BB53EA}"/>
          </ac:spMkLst>
        </pc:spChg>
        <pc:spChg chg="add mod">
          <ac:chgData name="Klara Severić" userId="eb45b180c705f47e" providerId="LiveId" clId="{9FAE1289-8AC6-4873-8DA3-403654661DEB}" dt="2025-11-15T09:32:53.853" v="29" actId="207"/>
          <ac:spMkLst>
            <pc:docMk/>
            <pc:sldMk cId="854463786" sldId="275"/>
            <ac:spMk id="12" creationId="{7E64C3FC-ED41-2F6C-E393-BED24944C1D4}"/>
          </ac:spMkLst>
        </pc:spChg>
        <pc:spChg chg="mod">
          <ac:chgData name="Klara Severić" userId="eb45b180c705f47e" providerId="LiveId" clId="{9FAE1289-8AC6-4873-8DA3-403654661DEB}" dt="2025-11-15T09:37:58.491" v="36" actId="164"/>
          <ac:spMkLst>
            <pc:docMk/>
            <pc:sldMk cId="854463786" sldId="275"/>
            <ac:spMk id="15" creationId="{535B5365-61AA-7DD7-0E47-6DA141D38739}"/>
          </ac:spMkLst>
        </pc:spChg>
        <pc:spChg chg="add del mod">
          <ac:chgData name="Klara Severić" userId="eb45b180c705f47e" providerId="LiveId" clId="{9FAE1289-8AC6-4873-8DA3-403654661DEB}" dt="2025-11-15T09:38:06.114" v="41" actId="478"/>
          <ac:spMkLst>
            <pc:docMk/>
            <pc:sldMk cId="854463786" sldId="275"/>
            <ac:spMk id="18" creationId="{8D7B7E36-ECF0-BEDA-8A3E-87C679C298DD}"/>
          </ac:spMkLst>
        </pc:spChg>
        <pc:grpChg chg="add mod">
          <ac:chgData name="Klara Severić" userId="eb45b180c705f47e" providerId="LiveId" clId="{9FAE1289-8AC6-4873-8DA3-403654661DEB}" dt="2025-11-15T09:33:07.773" v="30" actId="164"/>
          <ac:grpSpMkLst>
            <pc:docMk/>
            <pc:sldMk cId="854463786" sldId="275"/>
            <ac:grpSpMk id="10" creationId="{A74652AA-DBCD-F0BE-D909-35D80BF2B48C}"/>
          </ac:grpSpMkLst>
        </pc:grpChg>
        <pc:grpChg chg="add mod">
          <ac:chgData name="Klara Severić" userId="eb45b180c705f47e" providerId="LiveId" clId="{9FAE1289-8AC6-4873-8DA3-403654661DEB}" dt="2025-11-15T09:33:07.773" v="30" actId="164"/>
          <ac:grpSpMkLst>
            <pc:docMk/>
            <pc:sldMk cId="854463786" sldId="275"/>
            <ac:grpSpMk id="11" creationId="{7B1FDE9D-1104-7C15-7FEC-7E56A5A1662E}"/>
          </ac:grpSpMkLst>
        </pc:grpChg>
        <pc:grpChg chg="add mod">
          <ac:chgData name="Klara Severić" userId="eb45b180c705f47e" providerId="LiveId" clId="{9FAE1289-8AC6-4873-8DA3-403654661DEB}" dt="2025-11-15T09:33:07.773" v="30" actId="164"/>
          <ac:grpSpMkLst>
            <pc:docMk/>
            <pc:sldMk cId="854463786" sldId="275"/>
            <ac:grpSpMk id="16" creationId="{AE9C2BED-06D8-1DA7-5D28-0A27931A959D}"/>
          </ac:grpSpMkLst>
        </pc:grpChg>
        <pc:grpChg chg="add mod">
          <ac:chgData name="Klara Severić" userId="eb45b180c705f47e" providerId="LiveId" clId="{9FAE1289-8AC6-4873-8DA3-403654661DEB}" dt="2025-11-15T09:37:58.491" v="36" actId="164"/>
          <ac:grpSpMkLst>
            <pc:docMk/>
            <pc:sldMk cId="854463786" sldId="275"/>
            <ac:grpSpMk id="17" creationId="{31FFBEC8-0910-9F7E-EF0F-AA695FF35306}"/>
          </ac:grpSpMkLst>
        </pc:grpChg>
        <pc:grpChg chg="add mod">
          <ac:chgData name="Klara Severić" userId="eb45b180c705f47e" providerId="LiveId" clId="{9FAE1289-8AC6-4873-8DA3-403654661DEB}" dt="2025-11-15T09:38:00.200" v="37" actId="1076"/>
          <ac:grpSpMkLst>
            <pc:docMk/>
            <pc:sldMk cId="854463786" sldId="275"/>
            <ac:grpSpMk id="19" creationId="{E3E4DE56-EA14-EB43-EEF3-30380C2E386B}"/>
          </ac:grpSpMkLst>
        </pc:grpChg>
        <pc:picChg chg="mod">
          <ac:chgData name="Klara Severić" userId="eb45b180c705f47e" providerId="LiveId" clId="{9FAE1289-8AC6-4873-8DA3-403654661DEB}" dt="2025-11-15T09:31:50.879" v="16" actId="164"/>
          <ac:picMkLst>
            <pc:docMk/>
            <pc:sldMk cId="854463786" sldId="275"/>
            <ac:picMk id="5" creationId="{D4819B36-8135-49AB-41C3-31AC6AE358A5}"/>
          </ac:picMkLst>
        </pc:picChg>
        <pc:picChg chg="mod">
          <ac:chgData name="Klara Severić" userId="eb45b180c705f47e" providerId="LiveId" clId="{9FAE1289-8AC6-4873-8DA3-403654661DEB}" dt="2025-11-15T09:32:07.553" v="19" actId="164"/>
          <ac:picMkLst>
            <pc:docMk/>
            <pc:sldMk cId="854463786" sldId="275"/>
            <ac:picMk id="9" creationId="{374FBA2D-9F61-8468-4324-7C02762383CA}"/>
          </ac:picMkLst>
        </pc:picChg>
        <pc:picChg chg="mod">
          <ac:chgData name="Klara Severić" userId="eb45b180c705f47e" providerId="LiveId" clId="{9FAE1289-8AC6-4873-8DA3-403654661DEB}" dt="2025-11-15T09:32:36.980" v="26" actId="164"/>
          <ac:picMkLst>
            <pc:docMk/>
            <pc:sldMk cId="854463786" sldId="275"/>
            <ac:picMk id="14" creationId="{3C425E9D-FE1C-062C-8200-77CBEDAECDD2}"/>
          </ac:picMkLst>
        </pc:picChg>
        <pc:picChg chg="mod">
          <ac:chgData name="Klara Severić" userId="eb45b180c705f47e" providerId="LiveId" clId="{9FAE1289-8AC6-4873-8DA3-403654661DEB}" dt="2025-11-15T09:38:03.524" v="40" actId="1076"/>
          <ac:picMkLst>
            <pc:docMk/>
            <pc:sldMk cId="854463786" sldId="275"/>
            <ac:picMk id="2050" creationId="{51745946-4C8E-02C3-011D-18DA85C02C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AA8500-7D40-60ED-4FD3-7A72B2A425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70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9CC8D-13F8-D4A4-46E3-19009B049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1175" y="0"/>
            <a:ext cx="4276725" cy="70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736E03-697B-4D83-90E3-A947A9A9D7AD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6EED9-53F3-E601-8730-7F8E18E63E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415963"/>
            <a:ext cx="4276725" cy="704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D958B-9BBE-AA63-9D8B-92CA078755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1175" y="13415963"/>
            <a:ext cx="4276725" cy="704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2BFCB8-3FA5-4C1D-A472-8C0E756A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708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708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8FD61-7A37-474B-8C4B-B24CA5BB89D8}" type="datetimeFigureOut">
              <a:rPr lang="hr-HR" smtClean="0"/>
              <a:t>15.11.2025.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755775" y="1765300"/>
            <a:ext cx="6357938" cy="4767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87425" y="6797675"/>
            <a:ext cx="7894638" cy="5561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13415963"/>
            <a:ext cx="4276725" cy="708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591175" y="13415963"/>
            <a:ext cx="4276725" cy="708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687AF-BA96-47FB-B33C-04641E3900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06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687AF-BA96-47FB-B33C-04641E390060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295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93885-AF55-D4EC-74C1-5806BF5A6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AA8BDC8-F25D-2F7C-1188-882C96950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23D5115-67E1-C06D-E3C8-45F6AF7FD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079FE23-AAAC-6891-88DB-2804F5E26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687AF-BA96-47FB-B33C-04641E39006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332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687AF-BA96-47FB-B33C-04641E39006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30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11C8-4AA0-6DE6-8809-82E2F804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DA79-CE92-4190-B5AF-583B276D26FB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D82B-5985-F854-BD05-059C7087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1A2B-CDD3-C8AB-C950-2927F45C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1C0-03F3-425F-9FFF-2FDD50CD8E7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60805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1F23F-A070-BB6E-2B87-41395459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F6FC-B8E5-46E6-878B-7335FF3D7454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5C5C-67AD-D083-6E7D-6ACC83B4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C40C4-C916-4B78-C5EF-4251C4E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56FC-9E66-4DC2-8E21-FB87DBCF79B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63879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8D2B-9F13-AC89-2E38-06862FF6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B6F7-F797-407F-AD20-120871BF4689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24FD1-CACC-E27F-3388-0CCAFB07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75FEB-990E-1DCE-6209-4689AD93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AED-A6A9-413F-8C91-47574E6D1FF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34726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28BD-3FCA-4925-46E5-76B19BAC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673D-8F6E-4FAF-81DE-2E5A69D8A967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1E4E-6726-B824-C60C-C45D1295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DB19D-8DDC-AB0D-6483-67C21F74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183B6-CAA6-4F74-88A4-3D5B003D66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2915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38AFD-3B3D-E155-9E19-BCBC84AC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4FDD-1836-4570-A4F1-6FBB573563C0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60B1-531C-6509-4C8F-9DD1AD69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BA50-904A-38E8-5BC1-9D19FFCB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17A8-8F8D-4318-987B-C9DED4AA846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995883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38CDB7-0D6E-A3D1-0333-A63B7168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AFF5-29EF-44BD-8491-FCDBD920F71E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CC17E4-1FC8-F288-F941-6BA2E8FA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E12B67-F00A-77F3-5CCF-E23E2F55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9EE2F-B010-4E09-972D-F6D90A6BD0A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7142618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996905-093B-0794-78D4-0F631F06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1312-DDEA-48EA-B458-B45679D334DA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F320D9-3945-389F-31D4-D50A74E0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4B7483-C09E-8E7E-8AD7-A2A57BE6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A20CE-8F5F-42DB-876A-1BC958CCCC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995091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9FE542-6DC0-4594-EA07-8FD4C253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CB2D-0AAD-4A07-9B96-614DA77E23E1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E27BE2-E9CA-860E-F58E-080674A9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37A51B-DB49-B3CE-D26D-41079CFB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CB5B5-00F5-4103-B6C5-3BB0963E901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913227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E2A19-9794-BD49-BB52-C305BC81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D417-E037-4D6D-8010-71E3E95012A1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4984AE-6629-56FE-3855-3FC71B40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B2A6C4-AEEA-0D28-5128-0892A1F5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6D1A1-58F0-4784-97EE-7F47DA58053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615413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B363A6-A992-DAA3-3FCF-3F8D0343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A557-B669-4604-A548-5BB076502018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D3FCC5-3F81-EA2D-98AE-F97FE172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5DA36B-7945-34DA-0AFB-7B901699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5EE60-E44B-41F3-851A-DD5AD5A6DE0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817490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044CE9-1E78-1C31-B293-E337D14A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D9B4-B59B-4FAF-B8A3-5BAF576CB9AA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F4E1AB-8BB2-A366-0226-F2A91119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3F081A-F5C7-8A9A-4CB8-71863BE0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57AA-A233-42DC-AB77-CA2E0DFAA20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38100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337E45-0AA9-D6A1-3A85-D69DCC8463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16C51-968B-B7B8-38AA-0E81D6565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571C-4D07-8306-717D-8B79D2D9C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263DB9-D56F-490C-B16E-16C8A3713B04}" type="datetimeFigureOut">
              <a:rPr lang="hr-HR"/>
              <a:pPr>
                <a:defRPr/>
              </a:pPr>
              <a:t>15.11.2025.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E22F-A824-B19B-F80C-64C639D84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CB712-C404-82B5-4E89-FDF8E5C1B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A51C7E-3BA1-4AE3-920F-C5AFC640258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5EA63A5E-C554-17CB-2C63-9D456109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6"/>
            <a:ext cx="9144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osnove za ppt 2-02.jpg">
            <a:extLst>
              <a:ext uri="{FF2B5EF4-FFF2-40B4-BE49-F238E27FC236}">
                <a16:creationId xmlns:a16="http://schemas.microsoft.com/office/drawing/2014/main" id="{EAF6B6C3-D3B4-5D01-F53C-56FF44754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898901-5808-C074-FB83-21E419326675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D33030-E0F1-C23F-B181-C12F64D58BA2}"/>
              </a:ext>
            </a:extLst>
          </p:cNvPr>
          <p:cNvSpPr txBox="1">
            <a:spLocks/>
          </p:cNvSpPr>
          <p:nvPr/>
        </p:nvSpPr>
        <p:spPr>
          <a:xfrm>
            <a:off x="0" y="2068715"/>
            <a:ext cx="9144000" cy="13684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noProof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Flash floods in Croatia from 2012 till 2022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noProof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noProof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meteorological 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24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400" b="1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6" name="Subtitle 2">
            <a:extLst>
              <a:ext uri="{FF2B5EF4-FFF2-40B4-BE49-F238E27FC236}">
                <a16:creationId xmlns:a16="http://schemas.microsoft.com/office/drawing/2014/main" id="{CB636FF6-AF94-A78F-F981-3807E7C9D077}"/>
              </a:ext>
            </a:extLst>
          </p:cNvPr>
          <p:cNvSpPr txBox="1">
            <a:spLocks/>
          </p:cNvSpPr>
          <p:nvPr/>
        </p:nvSpPr>
        <p:spPr bwMode="auto">
          <a:xfrm>
            <a:off x="0" y="3472408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noProof="0" dirty="0">
                <a:solidFill>
                  <a:schemeClr val="bg1"/>
                </a:solidFill>
                <a:latin typeface="+mn-lt"/>
              </a:rPr>
              <a:t>Klara Severić</a:t>
            </a:r>
            <a:r>
              <a:rPr lang="en-US" baseline="30000" noProof="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noProof="0" dirty="0">
                <a:solidFill>
                  <a:schemeClr val="bg1"/>
                </a:solidFill>
                <a:latin typeface="+mn-lt"/>
              </a:rPr>
              <a:t>, Tanja Renko</a:t>
            </a:r>
            <a:r>
              <a:rPr lang="en-US" baseline="30000" noProof="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noProof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Vinko Šoljan</a:t>
            </a:r>
            <a:r>
              <a:rPr lang="hr-HR" baseline="30000" dirty="0">
                <a:solidFill>
                  <a:schemeClr val="bg1"/>
                </a:solidFill>
                <a:latin typeface="+mn-lt"/>
              </a:rPr>
              <a:t>3</a:t>
            </a:r>
            <a:r>
              <a:rPr lang="hr-HR" dirty="0">
                <a:solidFill>
                  <a:schemeClr val="bg1"/>
                </a:solidFill>
                <a:latin typeface="+mn-lt"/>
              </a:rPr>
              <a:t>,</a:t>
            </a:r>
            <a:r>
              <a:rPr lang="hr-HR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noProof="0" dirty="0">
                <a:solidFill>
                  <a:schemeClr val="bg1"/>
                </a:solidFill>
                <a:latin typeface="+mn-lt"/>
              </a:rPr>
              <a:t>Maja Telišman Prtenjak</a:t>
            </a:r>
            <a:r>
              <a:rPr lang="hr-HR" baseline="30000" dirty="0">
                <a:solidFill>
                  <a:schemeClr val="bg1"/>
                </a:solidFill>
                <a:latin typeface="+mn-lt"/>
              </a:rPr>
              <a:t>4</a:t>
            </a:r>
            <a:endParaRPr lang="en-US" noProof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7" name="Subtitle 2">
            <a:extLst>
              <a:ext uri="{FF2B5EF4-FFF2-40B4-BE49-F238E27FC236}">
                <a16:creationId xmlns:a16="http://schemas.microsoft.com/office/drawing/2014/main" id="{460A81D4-7107-DB1C-1F51-324BD9241B03}"/>
              </a:ext>
            </a:extLst>
          </p:cNvPr>
          <p:cNvSpPr txBox="1">
            <a:spLocks/>
          </p:cNvSpPr>
          <p:nvPr/>
        </p:nvSpPr>
        <p:spPr bwMode="auto">
          <a:xfrm>
            <a:off x="2718048" y="5269688"/>
            <a:ext cx="3707904" cy="28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200" b="1" noProof="0" dirty="0">
                <a:solidFill>
                  <a:schemeClr val="bg1"/>
                </a:solidFill>
                <a:latin typeface="+mn-lt"/>
              </a:rPr>
              <a:t>Utrecht, November 2025</a:t>
            </a:r>
          </a:p>
        </p:txBody>
      </p:sp>
      <p:sp>
        <p:nvSpPr>
          <p:cNvPr id="2059" name="TextBox 12">
            <a:extLst>
              <a:ext uri="{FF2B5EF4-FFF2-40B4-BE49-F238E27FC236}">
                <a16:creationId xmlns:a16="http://schemas.microsoft.com/office/drawing/2014/main" id="{E3F70F3F-E502-10AE-5E99-0E8F6830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9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A55ED6E-9AB4-86E3-19ED-E89E53300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47BAE20-06A8-3190-4FDB-52224D093D15}"/>
              </a:ext>
            </a:extLst>
          </p:cNvPr>
          <p:cNvSpPr txBox="1">
            <a:spLocks/>
          </p:cNvSpPr>
          <p:nvPr/>
        </p:nvSpPr>
        <p:spPr bwMode="auto">
          <a:xfrm>
            <a:off x="179512" y="3914906"/>
            <a:ext cx="8784976" cy="15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aseline="30000" noProof="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400" noProof="0" dirty="0">
                <a:solidFill>
                  <a:schemeClr val="bg1"/>
                </a:solidFill>
                <a:latin typeface="+mn-lt"/>
              </a:rPr>
              <a:t>Croatian Meteorological and Hydrological Service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aseline="30000" noProof="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400" noProof="0" dirty="0">
                <a:solidFill>
                  <a:schemeClr val="bg1"/>
                </a:solidFill>
                <a:latin typeface="+mn-lt"/>
              </a:rPr>
              <a:t>European Severe Storms Laboratory</a:t>
            </a:r>
            <a:endParaRPr lang="hr-HR" sz="1400" noProof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hr-HR" sz="1400" baseline="300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Croatia control</a:t>
            </a:r>
            <a:endParaRPr lang="en-US" sz="1400" noProof="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hr-HR" sz="1400" baseline="30000" dirty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1400" noProof="0" dirty="0">
                <a:solidFill>
                  <a:schemeClr val="bg1"/>
                </a:solidFill>
                <a:latin typeface="+mn-lt"/>
              </a:rPr>
              <a:t>Department of Geophysics, Faculty of science, University of </a:t>
            </a:r>
            <a:r>
              <a:rPr lang="hr-HR" sz="1400" dirty="0">
                <a:solidFill>
                  <a:schemeClr val="bg1"/>
                </a:solidFill>
                <a:latin typeface="+mn-lt"/>
              </a:rPr>
              <a:t>Zagreb</a:t>
            </a:r>
            <a:endParaRPr lang="en-US" sz="1400" noProof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Slika 3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C6C0F54C-ADF0-A634-4965-6E5FAE4CD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2D3DD-D41E-93CF-FE57-B8F6668CD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002D70B3-B47C-584B-F44C-B61FD53F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88CE61-DE7E-E949-CA34-9290EDDA7F95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C2148046-7B0B-A714-130E-7411E90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4F573-DA0E-A7E5-BA9A-4AD9EC7A40FF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8C0510B4-31D0-7362-6B65-3D2CA725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71F9AEC5-D6D9-C1DD-371A-4507AE65E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79675BDD-09F1-3FCC-367B-D88917BFC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84874FB1-F3B9-E5E8-5C65-0925F6A1AF51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5A360A-C531-C466-8B27-85096317FB11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MESOSCALE ANALYSIS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EF82670D-0189-E358-0C06-818AD1F18290}"/>
              </a:ext>
            </a:extLst>
          </p:cNvPr>
          <p:cNvSpPr txBox="1"/>
          <p:nvPr/>
        </p:nvSpPr>
        <p:spPr>
          <a:xfrm>
            <a:off x="2055212" y="5006267"/>
            <a:ext cx="5033576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en-US" sz="1400" dirty="0"/>
              <a:t>1</a:t>
            </a:r>
            <a:r>
              <a:rPr lang="hr-HR" sz="1400" dirty="0"/>
              <a:t>3</a:t>
            </a:r>
            <a:r>
              <a:rPr lang="en-US" sz="1400" noProof="0" dirty="0">
                <a:latin typeface="+mn-lt"/>
              </a:rPr>
              <a:t>. Boxplot representing the variability </a:t>
            </a:r>
            <a:r>
              <a:rPr lang="en-US" sz="1400" dirty="0"/>
              <a:t>of 0°C isotherm height.</a:t>
            </a:r>
            <a:endParaRPr lang="en-US" sz="1400" noProof="0" dirty="0">
              <a:latin typeface="+mn-lt"/>
            </a:endParaRPr>
          </a:p>
        </p:txBody>
      </p:sp>
      <p:pic>
        <p:nvPicPr>
          <p:cNvPr id="13" name="Slika 12" descr="Slika na kojoj se prikazuje snimka zaslona, crno, tama&#10;&#10;Sadržaj generiran uz AI možda nije točan.">
            <a:extLst>
              <a:ext uri="{FF2B5EF4-FFF2-40B4-BE49-F238E27FC236}">
                <a16:creationId xmlns:a16="http://schemas.microsoft.com/office/drawing/2014/main" id="{B8616000-D96C-C942-D284-6CC0F06E9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60" y="1032286"/>
            <a:ext cx="3270279" cy="41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98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75EE5-B441-579A-7FA6-5AD1761A1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EF6EDCE9-49CD-A292-D815-9517029A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0D37E8-373A-FC6A-FAAA-BC64DC50BD0A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259F11EB-7143-FABD-5B28-768F9F54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FBA061-C439-0983-6BB3-081B29247404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B0A2D741-41F3-1E86-6ED1-BB45E17C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CC79CE61-9F75-0CD7-F5B2-B03024FA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9243031F-157E-9F54-2A07-BD91CFBCD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BFA70AAE-5159-D2C5-1157-52F69163761C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ACE3A9-FA02-B0B1-6880-8621A0886F7D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MESOSCALE ANALYSIS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F79C1EC0-7697-0AB7-3B4C-27821993BB31}"/>
              </a:ext>
            </a:extLst>
          </p:cNvPr>
          <p:cNvSpPr txBox="1"/>
          <p:nvPr/>
        </p:nvSpPr>
        <p:spPr>
          <a:xfrm>
            <a:off x="761398" y="5003084"/>
            <a:ext cx="7630831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1</a:t>
            </a:r>
            <a:r>
              <a:rPr lang="hr-HR" sz="1400" noProof="0" dirty="0">
                <a:latin typeface="+mn-lt"/>
              </a:rPr>
              <a:t>4</a:t>
            </a:r>
            <a:r>
              <a:rPr lang="en-US" sz="1400" noProof="0" dirty="0">
                <a:latin typeface="+mn-lt"/>
              </a:rPr>
              <a:t>. Boxplots representing the variability of </a:t>
            </a:r>
            <a:r>
              <a:rPr lang="en-US" sz="1400" b="1" noProof="0" dirty="0">
                <a:latin typeface="+mn-lt"/>
              </a:rPr>
              <a:t>(a)</a:t>
            </a:r>
            <a:r>
              <a:rPr lang="en-US" sz="1400" b="1" dirty="0"/>
              <a:t> </a:t>
            </a:r>
            <a:r>
              <a:rPr lang="en-US" sz="1400" dirty="0"/>
              <a:t>relative humidity (RH) in the layers 0-2 and 2-5 km, and</a:t>
            </a:r>
            <a:r>
              <a:rPr lang="en-US" sz="1400" noProof="0" dirty="0">
                <a:latin typeface="+mn-lt"/>
              </a:rPr>
              <a:t> </a:t>
            </a:r>
            <a:r>
              <a:rPr lang="en-US" sz="1400" b="1" noProof="0" dirty="0">
                <a:latin typeface="+mn-lt"/>
              </a:rPr>
              <a:t>(b) </a:t>
            </a:r>
            <a:r>
              <a:rPr lang="en-US" sz="1400" noProof="0" dirty="0">
                <a:latin typeface="+mn-lt"/>
              </a:rPr>
              <a:t>total precipitable water (TPW).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8B605BCB-5162-493F-0C38-FF10F0E800C0}"/>
              </a:ext>
            </a:extLst>
          </p:cNvPr>
          <p:cNvGrpSpPr/>
          <p:nvPr/>
        </p:nvGrpSpPr>
        <p:grpSpPr>
          <a:xfrm>
            <a:off x="389519" y="1182864"/>
            <a:ext cx="5299113" cy="3709379"/>
            <a:chOff x="389519" y="1182864"/>
            <a:chExt cx="5299113" cy="3709379"/>
          </a:xfrm>
        </p:grpSpPr>
        <p:pic>
          <p:nvPicPr>
            <p:cNvPr id="8" name="Slika 7" descr="Slika na kojoj se prikazuje snimka zaslona, crno, svemir, astronomija&#10;&#10;Sadržaj generiran uz AI možda nije točan.">
              <a:extLst>
                <a:ext uri="{FF2B5EF4-FFF2-40B4-BE49-F238E27FC236}">
                  <a16:creationId xmlns:a16="http://schemas.microsoft.com/office/drawing/2014/main" id="{3237A9C4-2EAA-E43B-95E1-0FA416AD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19" y="1182864"/>
              <a:ext cx="5299113" cy="3709379"/>
            </a:xfrm>
            <a:prstGeom prst="rect">
              <a:avLst/>
            </a:prstGeom>
          </p:spPr>
        </p:pic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32234049-C5ED-4642-BBD9-83186F41E4DF}"/>
                </a:ext>
              </a:extLst>
            </p:cNvPr>
            <p:cNvSpPr txBox="1"/>
            <p:nvPr/>
          </p:nvSpPr>
          <p:spPr>
            <a:xfrm>
              <a:off x="459856" y="4390263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(a)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ECB7F126-C39F-9E15-1534-0E857EDB74A2}"/>
              </a:ext>
            </a:extLst>
          </p:cNvPr>
          <p:cNvGrpSpPr/>
          <p:nvPr/>
        </p:nvGrpSpPr>
        <p:grpSpPr>
          <a:xfrm>
            <a:off x="5412687" y="1182863"/>
            <a:ext cx="2979542" cy="3709379"/>
            <a:chOff x="5412687" y="1182863"/>
            <a:chExt cx="2979542" cy="3709379"/>
          </a:xfrm>
        </p:grpSpPr>
        <p:pic>
          <p:nvPicPr>
            <p:cNvPr id="18" name="Slika 17" descr="Slika na kojoj se prikazuje snimka zaslona, crno&#10;&#10;Sadržaj generiran uz AI možda nije točan.">
              <a:extLst>
                <a:ext uri="{FF2B5EF4-FFF2-40B4-BE49-F238E27FC236}">
                  <a16:creationId xmlns:a16="http://schemas.microsoft.com/office/drawing/2014/main" id="{CF7E9350-09F1-9B66-656C-7162B919F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717" y="1182863"/>
              <a:ext cx="2914512" cy="3709379"/>
            </a:xfrm>
            <a:prstGeom prst="rect">
              <a:avLst/>
            </a:prstGeom>
          </p:spPr>
        </p:pic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A35C1FAF-152B-B40D-88BF-654E38352024}"/>
                </a:ext>
              </a:extLst>
            </p:cNvPr>
            <p:cNvSpPr txBox="1"/>
            <p:nvPr/>
          </p:nvSpPr>
          <p:spPr>
            <a:xfrm>
              <a:off x="5412687" y="4347204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3466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93E48-1955-F5F0-5916-69900D29C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B68257AB-D73B-817F-2204-5E95FEB7E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B8E327-9BA8-A7B4-80BA-97CCFE71859F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3E7F1491-D57C-7620-D36A-CBEFC8D64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44FAD1-D888-AEC9-9182-BE4AD36E79F5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A9734F00-CCE5-C34D-3B71-A90B7F0E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98F382D1-D8FA-ABAB-DD6D-828C27FE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FEE484C9-3EFC-0B2E-414E-4398F58EB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25E16D0-73ED-7787-ADD8-4D9E45B1411F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59EFD3-3A86-D39C-1CA9-DA9F8207D8B3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MESOSCALE ANALYSIS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8DDCFC00-F67A-BF89-5D79-D0F9E9B19B7E}"/>
              </a:ext>
            </a:extLst>
          </p:cNvPr>
          <p:cNvSpPr txBox="1"/>
          <p:nvPr/>
        </p:nvSpPr>
        <p:spPr>
          <a:xfrm>
            <a:off x="751771" y="5013176"/>
            <a:ext cx="7640458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en-US" sz="1400" dirty="0"/>
              <a:t>1</a:t>
            </a:r>
            <a:r>
              <a:rPr lang="hr-HR" sz="1400" dirty="0"/>
              <a:t>5</a:t>
            </a:r>
            <a:r>
              <a:rPr lang="en-US" sz="1400" noProof="0" dirty="0">
                <a:latin typeface="+mn-lt"/>
              </a:rPr>
              <a:t>. Boxplots representing the variability of bulk wind shear (BS) in the layers 0-1, 0-3 and 0-6 km.</a:t>
            </a:r>
          </a:p>
        </p:txBody>
      </p:sp>
      <p:pic>
        <p:nvPicPr>
          <p:cNvPr id="6" name="Slika 5" descr="Slika na kojoj se prikazuje snimka zaslona, crno&#10;&#10;Sadržaj generiran uz AI možda nije točan.">
            <a:extLst>
              <a:ext uri="{FF2B5EF4-FFF2-40B4-BE49-F238E27FC236}">
                <a16:creationId xmlns:a16="http://schemas.microsoft.com/office/drawing/2014/main" id="{8ED05CBB-093A-1378-8DA8-DA900B70C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15700"/>
            <a:ext cx="5634045" cy="39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21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osnove za ppt 2-02.jpg">
            <a:extLst>
              <a:ext uri="{FF2B5EF4-FFF2-40B4-BE49-F238E27FC236}">
                <a16:creationId xmlns:a16="http://schemas.microsoft.com/office/drawing/2014/main" id="{A08A9AF8-9F99-9890-9D9F-5FE921DA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3">
            <a:extLst>
              <a:ext uri="{FF2B5EF4-FFF2-40B4-BE49-F238E27FC236}">
                <a16:creationId xmlns:a16="http://schemas.microsoft.com/office/drawing/2014/main" id="{C7D6488E-941E-15DC-8043-23F5F906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1C644E-F4D2-FFBB-471B-8442BA6311F5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EE3464-A488-877E-6B48-07402FE65AFA}"/>
              </a:ext>
            </a:extLst>
          </p:cNvPr>
          <p:cNvSpPr/>
          <p:nvPr/>
        </p:nvSpPr>
        <p:spPr>
          <a:xfrm>
            <a:off x="0" y="0"/>
            <a:ext cx="9144000" cy="616585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solidFill>
                <a:srgbClr val="21409A"/>
              </a:solidFill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B91D2B2-5378-F1A8-24FB-BC2FF1A0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pic>
        <p:nvPicPr>
          <p:cNvPr id="4" name="Slika 3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B099952D-0BEB-0639-0754-598B07D0B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BD123C8-859A-C4AB-BE7F-9B035378A0E3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tx2"/>
                </a:solidFill>
                <a:latin typeface="+mj-lt"/>
              </a:rPr>
              <a:t>CONCLUSION AND NEXT STEPS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2473-0FD9-B6F6-A9A8-5006AC4013D4}"/>
              </a:ext>
            </a:extLst>
          </p:cNvPr>
          <p:cNvSpPr txBox="1">
            <a:spLocks/>
          </p:cNvSpPr>
          <p:nvPr/>
        </p:nvSpPr>
        <p:spPr bwMode="auto">
          <a:xfrm>
            <a:off x="482040" y="1268858"/>
            <a:ext cx="8482448" cy="48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dirty="0">
                <a:latin typeface="+mn-lt"/>
              </a:rPr>
              <a:t>Improving operational forecasting – identifying key ingredients and processes that lead to flash floods</a:t>
            </a:r>
          </a:p>
          <a:p>
            <a:pPr algn="just">
              <a:spcBef>
                <a:spcPct val="20000"/>
              </a:spcBef>
              <a:defRPr/>
            </a:pPr>
            <a:endParaRPr lang="en-US" sz="105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b="1" noProof="0" dirty="0">
                <a:solidFill>
                  <a:schemeClr val="tx2"/>
                </a:solidFill>
                <a:latin typeface="+mn-lt"/>
              </a:rPr>
              <a:t>Spatial and temporal analysis </a:t>
            </a:r>
            <a:r>
              <a:rPr lang="en-US" sz="2000" noProof="0" dirty="0">
                <a:latin typeface="+mn-lt"/>
              </a:rPr>
              <a:t>– determining where and </a:t>
            </a:r>
            <a:r>
              <a:rPr lang="en-US" sz="2000" dirty="0">
                <a:latin typeface="+mn-lt"/>
              </a:rPr>
              <a:t>when flash floods are most likely to occur</a:t>
            </a:r>
          </a:p>
          <a:p>
            <a:pPr marL="342900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b="1" noProof="0" dirty="0">
                <a:solidFill>
                  <a:schemeClr val="tx2"/>
                </a:solidFill>
                <a:latin typeface="+mn-lt"/>
              </a:rPr>
              <a:t>Synoptic analysis </a:t>
            </a:r>
            <a:r>
              <a:rPr lang="en-US" sz="2000" noProof="0" dirty="0">
                <a:latin typeface="+mn-lt"/>
              </a:rPr>
              <a:t>– identifying the dominant weather type and flow regime </a:t>
            </a:r>
            <a:r>
              <a:rPr lang="en-US" sz="2000" b="1" i="1" noProof="0" dirty="0">
                <a:latin typeface="+mn-lt"/>
              </a:rPr>
              <a:t>(forward flank of a trough with southwesterly flow)</a:t>
            </a:r>
          </a:p>
          <a:p>
            <a:pPr marL="342900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Mesoscale analysis </a:t>
            </a:r>
            <a:endParaRPr lang="en-US" sz="2000" dirty="0">
              <a:latin typeface="+mn-lt"/>
            </a:endParaRPr>
          </a:p>
          <a:p>
            <a:pPr marL="800100" lvl="1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dirty="0">
                <a:latin typeface="+mn-lt"/>
              </a:rPr>
              <a:t>increased instability </a:t>
            </a:r>
            <a:r>
              <a:rPr lang="en-US" sz="2000" b="1" i="1" dirty="0">
                <a:latin typeface="+mn-lt"/>
              </a:rPr>
              <a:t>(moderate CAPE, low CIN)</a:t>
            </a:r>
          </a:p>
          <a:p>
            <a:pPr marL="800100" lvl="1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dirty="0">
                <a:latin typeface="+mn-lt"/>
              </a:rPr>
              <a:t>high humidity </a:t>
            </a:r>
            <a:r>
              <a:rPr lang="en-US" sz="2000" b="1" i="1" dirty="0">
                <a:latin typeface="+mn-lt"/>
              </a:rPr>
              <a:t>(high RH, significant TPW, low cloud base</a:t>
            </a:r>
            <a:r>
              <a:rPr lang="hr-HR" sz="2000" b="1" i="1" dirty="0"/>
              <a:t>, </a:t>
            </a:r>
            <a:r>
              <a:rPr lang="en-US" sz="2000" b="1" i="1" dirty="0">
                <a:latin typeface="+mn-lt"/>
              </a:rPr>
              <a:t>deep warm cloud layer)</a:t>
            </a:r>
          </a:p>
          <a:p>
            <a:pPr marL="800100" lvl="1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b="1" i="1" dirty="0">
                <a:latin typeface="+mn-lt"/>
              </a:rPr>
              <a:t>moderate bulk wind shear </a:t>
            </a:r>
            <a:r>
              <a:rPr lang="en-US" sz="2000" dirty="0">
                <a:latin typeface="+mn-lt"/>
              </a:rPr>
              <a:t>– favorable for the development of mesoscale convective systems</a:t>
            </a:r>
          </a:p>
          <a:p>
            <a:pPr algn="just">
              <a:spcBef>
                <a:spcPct val="20000"/>
              </a:spcBef>
              <a:defRPr/>
            </a:pPr>
            <a:endParaRPr lang="en-US" sz="105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000" dirty="0">
                <a:latin typeface="+mn-lt"/>
              </a:rPr>
              <a:t>Simultaneous analysis of meteorological parameters and hydrological models</a:t>
            </a:r>
          </a:p>
          <a:p>
            <a:pPr algn="just">
              <a:spcBef>
                <a:spcPct val="20000"/>
              </a:spcBef>
              <a:defRPr/>
            </a:pPr>
            <a:endParaRPr lang="en-US" sz="2000" noProof="0" dirty="0">
              <a:latin typeface="+mn-lt"/>
            </a:endParaRPr>
          </a:p>
          <a:p>
            <a:pPr algn="just">
              <a:spcBef>
                <a:spcPct val="20000"/>
              </a:spcBef>
              <a:defRPr/>
            </a:pPr>
            <a:endParaRPr lang="en-US" sz="1050" noProof="0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64D0-1813-AA38-3AB6-DA8BA32A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51745946-4C8E-02C3-011D-18DA85C0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6"/>
            <a:ext cx="9144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osnove za ppt 2-02.jpg">
            <a:extLst>
              <a:ext uri="{FF2B5EF4-FFF2-40B4-BE49-F238E27FC236}">
                <a16:creationId xmlns:a16="http://schemas.microsoft.com/office/drawing/2014/main" id="{2976B754-0C1F-977A-A928-9A9BF5817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8F55F-42C9-0C83-5F5F-96CF5F0B4D41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12">
            <a:extLst>
              <a:ext uri="{FF2B5EF4-FFF2-40B4-BE49-F238E27FC236}">
                <a16:creationId xmlns:a16="http://schemas.microsoft.com/office/drawing/2014/main" id="{B5455FCB-CF57-318C-6C2F-80ABEAB7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9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FD88F09-064D-AD4C-61D3-131C7259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4" name="Slika 3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4D361005-4DB2-EFB6-26B0-E7FB2D96B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2C287F-4DB3-89A4-8310-15697FEC431F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noProof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INTRODUCTION </a:t>
            </a:r>
            <a:r>
              <a:rPr lang="hr-HR" sz="4000" noProof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000" noProof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i="1" noProof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Flash floods</a:t>
            </a:r>
            <a:endParaRPr lang="hr-HR" sz="4000" i="1" noProof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D3C376-8BCE-557A-AFBB-A879AF537933}"/>
              </a:ext>
            </a:extLst>
          </p:cNvPr>
          <p:cNvSpPr txBox="1">
            <a:spLocks/>
          </p:cNvSpPr>
          <p:nvPr/>
        </p:nvSpPr>
        <p:spPr bwMode="auto">
          <a:xfrm>
            <a:off x="481273" y="1308218"/>
            <a:ext cx="8843255" cy="219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Extreme</a:t>
            </a:r>
            <a:r>
              <a:rPr lang="en-US" sz="2000" noProof="0" dirty="0">
                <a:solidFill>
                  <a:schemeClr val="bg1"/>
                </a:solidFill>
                <a:latin typeface="+mn-lt"/>
              </a:rPr>
              <a:t> hydrometeorological events</a:t>
            </a:r>
            <a:endParaRPr lang="hr-HR" sz="2000" noProof="0" dirty="0">
              <a:solidFill>
                <a:schemeClr val="bg1"/>
              </a:solidFill>
              <a:latin typeface="+mn-lt"/>
            </a:endParaRPr>
          </a:p>
          <a:p>
            <a:pPr marL="800100" lvl="1" indent="-342900" algn="just">
              <a:spcBef>
                <a:spcPct val="2000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pPr>
            <a:r>
              <a:rPr lang="en-US" sz="2000" noProof="0" dirty="0">
                <a:solidFill>
                  <a:schemeClr val="bg1"/>
                </a:solidFill>
                <a:latin typeface="+mn-lt"/>
              </a:rPr>
              <a:t>increasingly frequent and dangerous weather hazard</a:t>
            </a:r>
            <a:r>
              <a:rPr lang="hr-HR" sz="2000" noProof="0" dirty="0">
                <a:solidFill>
                  <a:schemeClr val="bg1"/>
                </a:solidFill>
                <a:latin typeface="+mn-lt"/>
              </a:rPr>
              <a:t>s</a:t>
            </a:r>
          </a:p>
          <a:p>
            <a:pPr lvl="1" algn="just">
              <a:spcBef>
                <a:spcPct val="20000"/>
              </a:spcBef>
              <a:defRPr/>
            </a:pPr>
            <a:endParaRPr lang="hr-HR" sz="2000" noProof="0" dirty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Ingredient-based </a:t>
            </a:r>
            <a:r>
              <a:rPr lang="en-US" sz="2000" noProof="0" dirty="0">
                <a:solidFill>
                  <a:schemeClr val="bg1"/>
                </a:solidFill>
                <a:latin typeface="+mn-lt"/>
              </a:rPr>
              <a:t>methodology</a:t>
            </a:r>
            <a:r>
              <a:rPr lang="hr-HR" sz="20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800100" lvl="1" indent="-342900" algn="just">
              <a:spcBef>
                <a:spcPct val="2000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/>
            </a:pPr>
            <a:r>
              <a:rPr lang="en-US" sz="2000" noProof="0" dirty="0">
                <a:solidFill>
                  <a:schemeClr val="bg1"/>
                </a:solidFill>
                <a:latin typeface="+mn-lt"/>
              </a:rPr>
              <a:t>combination of meteorological</a:t>
            </a:r>
            <a:r>
              <a:rPr lang="hr-HR" sz="200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noProof="0" dirty="0">
                <a:solidFill>
                  <a:schemeClr val="bg1"/>
                </a:solidFill>
                <a:latin typeface="+mn-lt"/>
              </a:rPr>
              <a:t>processes and hydrological factors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3E4DE56-EA14-EB43-EEF3-30380C2E386B}"/>
              </a:ext>
            </a:extLst>
          </p:cNvPr>
          <p:cNvGrpSpPr/>
          <p:nvPr/>
        </p:nvGrpSpPr>
        <p:grpSpPr>
          <a:xfrm>
            <a:off x="44450" y="3559184"/>
            <a:ext cx="8836087" cy="2235839"/>
            <a:chOff x="44450" y="1962383"/>
            <a:chExt cx="8836087" cy="2235839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535B5365-61AA-7DD7-0E47-6DA141D38739}"/>
                </a:ext>
              </a:extLst>
            </p:cNvPr>
            <p:cNvSpPr txBox="1"/>
            <p:nvPr/>
          </p:nvSpPr>
          <p:spPr>
            <a:xfrm>
              <a:off x="960402" y="3890445"/>
              <a:ext cx="7223194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>
                  <a:latin typeface="+mn-lt"/>
                </a:rPr>
                <a:t>Fig. </a:t>
              </a:r>
              <a:r>
                <a:rPr lang="hr-HR" sz="1400" dirty="0"/>
                <a:t>1</a:t>
              </a:r>
              <a:r>
                <a:rPr lang="en-US" sz="1400" noProof="0" dirty="0">
                  <a:latin typeface="+mn-lt"/>
                </a:rPr>
                <a:t>. </a:t>
              </a:r>
              <a:r>
                <a:rPr lang="hr-HR" sz="1400" noProof="0" dirty="0">
                  <a:latin typeface="+mn-lt"/>
                </a:rPr>
                <a:t>Flash </a:t>
              </a:r>
              <a:r>
                <a:rPr lang="en-US" sz="1400" noProof="0" dirty="0">
                  <a:latin typeface="+mn-lt"/>
                </a:rPr>
                <a:t>floods</a:t>
              </a:r>
              <a:r>
                <a:rPr lang="hr-HR" sz="1400" noProof="0" dirty="0">
                  <a:latin typeface="+mn-lt"/>
                </a:rPr>
                <a:t> </a:t>
              </a:r>
              <a:r>
                <a:rPr lang="en-US" sz="1400" noProof="0" dirty="0">
                  <a:latin typeface="+mn-lt"/>
                </a:rPr>
                <a:t>in</a:t>
              </a:r>
              <a:r>
                <a:rPr lang="hr-HR" sz="1400" noProof="0" dirty="0">
                  <a:latin typeface="+mn-lt"/>
                </a:rPr>
                <a:t> Croatia: (a) Zadar, 2017</a:t>
              </a:r>
              <a:r>
                <a:rPr lang="hr-HR" sz="1400" dirty="0"/>
                <a:t>,</a:t>
              </a:r>
              <a:r>
                <a:rPr lang="hr-HR" sz="1400" noProof="0" dirty="0">
                  <a:latin typeface="+mn-lt"/>
                </a:rPr>
                <a:t> (b) Zagreb, 2021 </a:t>
              </a:r>
              <a:r>
                <a:rPr lang="en-US" sz="1400" noProof="0" dirty="0">
                  <a:latin typeface="+mn-lt"/>
                </a:rPr>
                <a:t>and</a:t>
              </a:r>
              <a:r>
                <a:rPr lang="hr-HR" sz="1400" noProof="0" dirty="0">
                  <a:latin typeface="+mn-lt"/>
                </a:rPr>
                <a:t> (c) Rijeka, 2022.</a:t>
              </a:r>
              <a:endParaRPr lang="en-US" sz="1400" noProof="0" dirty="0">
                <a:latin typeface="+mn-lt"/>
              </a:endParaRPr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31FFBEC8-0910-9F7E-EF0F-AA695FF35306}"/>
                </a:ext>
              </a:extLst>
            </p:cNvPr>
            <p:cNvGrpSpPr/>
            <p:nvPr/>
          </p:nvGrpSpPr>
          <p:grpSpPr>
            <a:xfrm>
              <a:off x="44450" y="1962383"/>
              <a:ext cx="8836087" cy="1908244"/>
              <a:chOff x="44450" y="1962383"/>
              <a:chExt cx="8836087" cy="1908244"/>
            </a:xfrm>
          </p:grpSpPr>
          <p:grpSp>
            <p:nvGrpSpPr>
              <p:cNvPr id="10" name="Grupa 9">
                <a:extLst>
                  <a:ext uri="{FF2B5EF4-FFF2-40B4-BE49-F238E27FC236}">
                    <a16:creationId xmlns:a16="http://schemas.microsoft.com/office/drawing/2014/main" id="{A74652AA-DBCD-F0BE-D909-35D80BF2B48C}"/>
                  </a:ext>
                </a:extLst>
              </p:cNvPr>
              <p:cNvGrpSpPr/>
              <p:nvPr/>
            </p:nvGrpSpPr>
            <p:grpSpPr>
              <a:xfrm>
                <a:off x="44450" y="1962383"/>
                <a:ext cx="2958493" cy="1908244"/>
                <a:chOff x="44450" y="1962383"/>
                <a:chExt cx="2958493" cy="1908244"/>
              </a:xfrm>
            </p:grpSpPr>
            <p:pic>
              <p:nvPicPr>
                <p:cNvPr id="5" name="Slika 4" descr="Slika na kojoj se prikazuje tekst, vanjski, nebo, Jumbo plakat&#10;&#10;Sadržaj generiran uz AI možda nije točan.">
                  <a:extLst>
                    <a:ext uri="{FF2B5EF4-FFF2-40B4-BE49-F238E27FC236}">
                      <a16:creationId xmlns:a16="http://schemas.microsoft.com/office/drawing/2014/main" id="{D4819B36-8135-49AB-41C3-31AC6AE358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983" y="1962383"/>
                  <a:ext cx="2648960" cy="1766664"/>
                </a:xfrm>
                <a:prstGeom prst="rect">
                  <a:avLst/>
                </a:prstGeom>
              </p:spPr>
            </p:pic>
            <p:sp>
              <p:nvSpPr>
                <p:cNvPr id="2" name="TekstniOkvir 1">
                  <a:extLst>
                    <a:ext uri="{FF2B5EF4-FFF2-40B4-BE49-F238E27FC236}">
                      <a16:creationId xmlns:a16="http://schemas.microsoft.com/office/drawing/2014/main" id="{0F32A931-7AC5-9D27-C111-F187185EC92E}"/>
                    </a:ext>
                  </a:extLst>
                </p:cNvPr>
                <p:cNvSpPr txBox="1"/>
                <p:nvPr/>
              </p:nvSpPr>
              <p:spPr>
                <a:xfrm>
                  <a:off x="44450" y="3593628"/>
                  <a:ext cx="481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</a:rPr>
                    <a:t>(a)</a:t>
                  </a:r>
                </a:p>
              </p:txBody>
            </p:sp>
          </p:grpSp>
          <p:grpSp>
            <p:nvGrpSpPr>
              <p:cNvPr id="11" name="Grupa 10">
                <a:extLst>
                  <a:ext uri="{FF2B5EF4-FFF2-40B4-BE49-F238E27FC236}">
                    <a16:creationId xmlns:a16="http://schemas.microsoft.com/office/drawing/2014/main" id="{7B1FDE9D-1104-7C15-7FEC-7E56A5A1662E}"/>
                  </a:ext>
                </a:extLst>
              </p:cNvPr>
              <p:cNvGrpSpPr/>
              <p:nvPr/>
            </p:nvGrpSpPr>
            <p:grpSpPr>
              <a:xfrm>
                <a:off x="2935031" y="1962383"/>
                <a:ext cx="2973275" cy="1908244"/>
                <a:chOff x="2935031" y="1962383"/>
                <a:chExt cx="2973275" cy="1908244"/>
              </a:xfrm>
            </p:grpSpPr>
            <p:pic>
              <p:nvPicPr>
                <p:cNvPr id="9" name="Slika 8" descr="Slika na kojoj se prikazuje voda, noć, zgrada, jezero&#10;&#10;Sadržaj generiran uz AI možda nije točan.">
                  <a:extLst>
                    <a:ext uri="{FF2B5EF4-FFF2-40B4-BE49-F238E27FC236}">
                      <a16:creationId xmlns:a16="http://schemas.microsoft.com/office/drawing/2014/main" id="{374FBA2D-9F61-8468-4324-7C0276238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5693" y="1962383"/>
                  <a:ext cx="2672613" cy="1781046"/>
                </a:xfrm>
                <a:prstGeom prst="rect">
                  <a:avLst/>
                </a:prstGeom>
              </p:spPr>
            </p:pic>
            <p:sp>
              <p:nvSpPr>
                <p:cNvPr id="7" name="TekstniOkvir 6">
                  <a:extLst>
                    <a:ext uri="{FF2B5EF4-FFF2-40B4-BE49-F238E27FC236}">
                      <a16:creationId xmlns:a16="http://schemas.microsoft.com/office/drawing/2014/main" id="{37AE24F3-03CE-607E-A586-F836A5BB53EA}"/>
                    </a:ext>
                  </a:extLst>
                </p:cNvPr>
                <p:cNvSpPr txBox="1"/>
                <p:nvPr/>
              </p:nvSpPr>
              <p:spPr>
                <a:xfrm>
                  <a:off x="2935031" y="3593628"/>
                  <a:ext cx="481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</a:rPr>
                    <a:t>(</a:t>
                  </a:r>
                  <a:r>
                    <a:rPr lang="hr-HR" sz="1200" dirty="0">
                      <a:solidFill>
                        <a:schemeClr val="bg1"/>
                      </a:solidFill>
                      <a:latin typeface="+mn-lt"/>
                    </a:rPr>
                    <a:t>b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</a:rPr>
                    <a:t>)</a:t>
                  </a:r>
                </a:p>
              </p:txBody>
            </p:sp>
          </p:grpSp>
          <p:grpSp>
            <p:nvGrpSpPr>
              <p:cNvPr id="16" name="Grupa 15">
                <a:extLst>
                  <a:ext uri="{FF2B5EF4-FFF2-40B4-BE49-F238E27FC236}">
                    <a16:creationId xmlns:a16="http://schemas.microsoft.com/office/drawing/2014/main" id="{AE9C2BED-06D8-1DA7-5D28-0A27931A959D}"/>
                  </a:ext>
                </a:extLst>
              </p:cNvPr>
              <p:cNvGrpSpPr/>
              <p:nvPr/>
            </p:nvGrpSpPr>
            <p:grpSpPr>
              <a:xfrm>
                <a:off x="5884091" y="1963934"/>
                <a:ext cx="2996446" cy="1906693"/>
                <a:chOff x="5884091" y="1963934"/>
                <a:chExt cx="2996446" cy="1906693"/>
              </a:xfrm>
            </p:grpSpPr>
            <p:pic>
              <p:nvPicPr>
                <p:cNvPr id="14" name="Slika 13" descr="Slika na kojoj se prikazuje vanjski, Kopneno vozilo, vozilo, zgrada&#10;&#10;Sadržaj generiran uz AI možda nije točan.">
                  <a:extLst>
                    <a:ext uri="{FF2B5EF4-FFF2-40B4-BE49-F238E27FC236}">
                      <a16:creationId xmlns:a16="http://schemas.microsoft.com/office/drawing/2014/main" id="{3C425E9D-FE1C-062C-8200-77CBEDAECD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8968" y="1963934"/>
                  <a:ext cx="2671569" cy="1781046"/>
                </a:xfrm>
                <a:prstGeom prst="rect">
                  <a:avLst/>
                </a:prstGeom>
              </p:spPr>
            </p:pic>
            <p:sp>
              <p:nvSpPr>
                <p:cNvPr id="12" name="TekstniOkvir 11">
                  <a:extLst>
                    <a:ext uri="{FF2B5EF4-FFF2-40B4-BE49-F238E27FC236}">
                      <a16:creationId xmlns:a16="http://schemas.microsoft.com/office/drawing/2014/main" id="{7E64C3FC-ED41-2F6C-E393-BED24944C1D4}"/>
                    </a:ext>
                  </a:extLst>
                </p:cNvPr>
                <p:cNvSpPr txBox="1"/>
                <p:nvPr/>
              </p:nvSpPr>
              <p:spPr>
                <a:xfrm>
                  <a:off x="5884091" y="3593628"/>
                  <a:ext cx="481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</a:rPr>
                    <a:t>(</a:t>
                  </a:r>
                  <a:r>
                    <a:rPr lang="hr-HR" sz="1200" dirty="0">
                      <a:solidFill>
                        <a:schemeClr val="bg1"/>
                      </a:solidFill>
                      <a:latin typeface="+mn-lt"/>
                    </a:rPr>
                    <a:t>c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</a:rPr>
                    <a:t>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44637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F3E9A-307A-1A34-5986-47F241B8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33D1AAB4-87E2-01F5-58FC-3072F366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00B7CA-D79A-1BA9-B755-9BD3911E9B8C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F5D977BA-F03D-8A98-2E8F-BE57B669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52F105-C385-C09E-660C-B3C148C4AF68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7B9DD228-FE16-91D7-A3D7-C7FC3639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1A7EA786-A5A8-4998-8E2A-8B77F012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6DABCB87-B8D8-97BB-19FD-CB50A657F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0C114C-2F1E-DFF9-6821-9EED720F8DF3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noProof="0" dirty="0">
                <a:solidFill>
                  <a:schemeClr val="tx2"/>
                </a:solidFill>
                <a:latin typeface="+mj-lt"/>
              </a:rPr>
              <a:t>DATA AND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BCC07-3BAA-4A13-37AD-289973EE9282}"/>
              </a:ext>
            </a:extLst>
          </p:cNvPr>
          <p:cNvSpPr txBox="1"/>
          <p:nvPr/>
        </p:nvSpPr>
        <p:spPr>
          <a:xfrm>
            <a:off x="323528" y="1215996"/>
            <a:ext cx="5230967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2000" noProof="0" dirty="0">
                <a:solidFill>
                  <a:schemeClr val="tx2"/>
                </a:solidFill>
                <a:latin typeface="+mn-lt"/>
              </a:rPr>
              <a:t>Research area: </a:t>
            </a:r>
            <a:r>
              <a:rPr lang="en-US" sz="2000" noProof="0" dirty="0">
                <a:latin typeface="+mn-lt"/>
              </a:rPr>
              <a:t>Republic of Croatia</a:t>
            </a:r>
          </a:p>
          <a:p>
            <a:pPr marL="342900" indent="-342900">
              <a:lnSpc>
                <a:spcPct val="15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2000" b="0" i="0" u="none" strike="noStrike" noProof="0" dirty="0">
                <a:solidFill>
                  <a:schemeClr val="tx2"/>
                </a:solidFill>
                <a:effectLst/>
                <a:latin typeface="+mn-lt"/>
              </a:rPr>
              <a:t>Time period: </a:t>
            </a:r>
            <a:r>
              <a:rPr lang="en-US" sz="2000" noProof="0" dirty="0">
                <a:solidFill>
                  <a:srgbClr val="000000"/>
                </a:solidFill>
                <a:latin typeface="+mn-lt"/>
              </a:rPr>
              <a:t>2012 – 2022</a:t>
            </a:r>
            <a:endParaRPr lang="hr-HR" sz="2000" noProof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Data sources: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media reports and </a:t>
            </a:r>
            <a:r>
              <a:rPr lang="en-US" sz="2000" noProof="0" dirty="0">
                <a:solidFill>
                  <a:srgbClr val="000000"/>
                </a:solidFill>
                <a:latin typeface="+mn-lt"/>
              </a:rPr>
              <a:t>bulletins</a:t>
            </a:r>
            <a:r>
              <a:rPr lang="hr-HR" sz="2000" noProof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noProof="0" dirty="0">
                <a:solidFill>
                  <a:srgbClr val="000000"/>
                </a:solidFill>
                <a:latin typeface="+mn-lt"/>
              </a:rPr>
              <a:t>of</a:t>
            </a:r>
            <a:r>
              <a:rPr lang="hr-HR" sz="2000" noProof="0" dirty="0">
                <a:solidFill>
                  <a:srgbClr val="000000"/>
                </a:solidFill>
                <a:latin typeface="+mn-lt"/>
              </a:rPr>
              <a:t> the </a:t>
            </a:r>
            <a:r>
              <a:rPr lang="en-US" sz="2000" noProof="0" dirty="0">
                <a:solidFill>
                  <a:srgbClr val="000000"/>
                </a:solidFill>
                <a:latin typeface="+mn-lt"/>
              </a:rPr>
              <a:t>Croatian Meteorological and Hydrological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000000"/>
                </a:solidFill>
                <a:latin typeface="+mn-lt"/>
              </a:rPr>
              <a:t>Service (DHMZ)</a:t>
            </a:r>
            <a:endParaRPr lang="en-US" sz="2000" noProof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Additional verification: </a:t>
            </a:r>
            <a:r>
              <a:rPr lang="hr-HR" sz="2000" dirty="0">
                <a:latin typeface="+mn-lt"/>
              </a:rPr>
              <a:t>LINET </a:t>
            </a:r>
            <a:r>
              <a:rPr lang="en-US" sz="2000" dirty="0">
                <a:latin typeface="+mn-lt"/>
              </a:rPr>
              <a:t>lightning detection system</a:t>
            </a:r>
            <a:endParaRPr lang="hr-HR" sz="2000" dirty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hr-HR" sz="2000" i="1" dirty="0">
                <a:latin typeface="+mn-lt"/>
              </a:rPr>
              <a:t>A</a:t>
            </a:r>
            <a:r>
              <a:rPr lang="en-US" sz="2000" i="1" dirty="0">
                <a:latin typeface="+mn-lt"/>
              </a:rPr>
              <a:t> total of </a:t>
            </a:r>
            <a:r>
              <a:rPr lang="en-US" sz="2000" b="1" i="1" dirty="0">
                <a:solidFill>
                  <a:schemeClr val="tx2"/>
                </a:solidFill>
                <a:latin typeface="+mn-lt"/>
              </a:rPr>
              <a:t>112 potential flash flood events</a:t>
            </a:r>
            <a:r>
              <a:rPr lang="en-US" sz="20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were initially identified</a:t>
            </a:r>
            <a:endParaRPr lang="hr-HR" sz="2000" i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latin typeface="+mn-lt"/>
              </a:rPr>
              <a:t>After data verification, </a:t>
            </a:r>
            <a:r>
              <a:rPr lang="en-US" sz="2000" b="1" i="1" dirty="0">
                <a:solidFill>
                  <a:schemeClr val="tx2"/>
                </a:solidFill>
                <a:latin typeface="+mn-lt"/>
              </a:rPr>
              <a:t>97 events </a:t>
            </a:r>
            <a:r>
              <a:rPr lang="en-US" sz="2000" i="1" dirty="0">
                <a:latin typeface="+mn-lt"/>
              </a:rPr>
              <a:t>were confirmed</a:t>
            </a:r>
            <a:endParaRPr lang="hr-HR" sz="2000" i="1" dirty="0">
              <a:latin typeface="+mn-lt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9CF26338-486A-66E3-B43B-11ABB30BDBA2}"/>
              </a:ext>
            </a:extLst>
          </p:cNvPr>
          <p:cNvGrpSpPr/>
          <p:nvPr/>
        </p:nvGrpSpPr>
        <p:grpSpPr>
          <a:xfrm>
            <a:off x="5677056" y="2129195"/>
            <a:ext cx="3425346" cy="3748077"/>
            <a:chOff x="5685018" y="2129195"/>
            <a:chExt cx="3425346" cy="3748077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935559B0-0231-55D9-F846-746184AE1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" t="2420" r="2608"/>
            <a:stretch/>
          </p:blipFill>
          <p:spPr bwMode="auto">
            <a:xfrm>
              <a:off x="5685018" y="2129195"/>
              <a:ext cx="3425346" cy="2953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8B8FE87F-4AE3-6808-9B10-61DA32BFB79C}"/>
                </a:ext>
              </a:extLst>
            </p:cNvPr>
            <p:cNvSpPr txBox="1"/>
            <p:nvPr/>
          </p:nvSpPr>
          <p:spPr>
            <a:xfrm>
              <a:off x="5794438" y="5354052"/>
              <a:ext cx="3314066" cy="5232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>
                  <a:latin typeface="+mn-lt"/>
                </a:rPr>
                <a:t>Fig. </a:t>
              </a:r>
              <a:r>
                <a:rPr lang="hr-HR" sz="1400" noProof="0" dirty="0">
                  <a:latin typeface="+mn-lt"/>
                </a:rPr>
                <a:t>2</a:t>
              </a:r>
              <a:r>
                <a:rPr lang="en-US" sz="1400" noProof="0" dirty="0">
                  <a:latin typeface="+mn-lt"/>
                </a:rPr>
                <a:t>. Location of Croatia on the map of Europe.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A570A69C-956A-A669-3840-8A7EE9E0B9E4}"/>
              </a:ext>
            </a:extLst>
          </p:cNvPr>
          <p:cNvGrpSpPr/>
          <p:nvPr/>
        </p:nvGrpSpPr>
        <p:grpSpPr>
          <a:xfrm>
            <a:off x="5499608" y="1576253"/>
            <a:ext cx="3628391" cy="4302716"/>
            <a:chOff x="5509543" y="1576253"/>
            <a:chExt cx="3628391" cy="43027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AECB51-BF1B-EE73-1BF4-90285E3BC00D}"/>
                </a:ext>
              </a:extLst>
            </p:cNvPr>
            <p:cNvSpPr txBox="1"/>
            <p:nvPr/>
          </p:nvSpPr>
          <p:spPr>
            <a:xfrm>
              <a:off x="5794438" y="5355749"/>
              <a:ext cx="3314066" cy="5232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>
                  <a:latin typeface="+mn-lt"/>
                </a:rPr>
                <a:t>Fig. </a:t>
              </a:r>
              <a:r>
                <a:rPr lang="hr-HR" sz="1400" dirty="0"/>
                <a:t>3</a:t>
              </a:r>
              <a:r>
                <a:rPr lang="en-US" sz="1400" noProof="0" dirty="0">
                  <a:latin typeface="+mn-lt"/>
                </a:rPr>
                <a:t>. Climatological regions define</a:t>
              </a:r>
              <a:r>
                <a:rPr lang="hr-HR" sz="1400" noProof="0" dirty="0">
                  <a:latin typeface="+mn-lt"/>
                </a:rPr>
                <a:t>d</a:t>
              </a:r>
              <a:r>
                <a:rPr lang="en-US" sz="1400" noProof="0" dirty="0">
                  <a:latin typeface="+mn-lt"/>
                </a:rPr>
                <a:t> by </a:t>
              </a:r>
              <a:r>
                <a:rPr lang="hr-HR" sz="1400" noProof="0" dirty="0">
                  <a:latin typeface="+mn-lt"/>
                </a:rPr>
                <a:t>DHMZ </a:t>
              </a:r>
              <a:r>
                <a:rPr lang="en-US" sz="1400" noProof="0" dirty="0">
                  <a:latin typeface="+mn-lt"/>
                </a:rPr>
                <a:t>for weather warnings.</a:t>
              </a:r>
            </a:p>
          </p:txBody>
        </p:sp>
        <p:pic>
          <p:nvPicPr>
            <p:cNvPr id="3" name="Slika 4">
              <a:extLst>
                <a:ext uri="{FF2B5EF4-FFF2-40B4-BE49-F238E27FC236}">
                  <a16:creationId xmlns:a16="http://schemas.microsoft.com/office/drawing/2014/main" id="{8BEFAB08-799A-ED5D-4A09-3920D7F9A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43" y="1576253"/>
              <a:ext cx="3628391" cy="3737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090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F7B16-F501-2B92-774E-3BF408B5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5AED066F-D83F-693B-97F5-D86418A9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AB2DF9-75ED-5808-F8D2-F2FAA9AEFD43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A3411D46-2BC8-8889-CB37-896D7E35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088F55-E487-9184-079B-29E306D048BC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D4ACB6C7-615E-9604-DC61-F5621313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0EB47C39-0D8D-C306-36D2-28998836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E2FAA5E6-E2A3-67EF-F8AB-77FA1A916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600FC4-FBD6-9B77-5C1F-657EA19F5FB5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noProof="0" dirty="0">
                <a:solidFill>
                  <a:schemeClr val="tx2"/>
                </a:solidFill>
                <a:latin typeface="+mj-lt"/>
              </a:rPr>
              <a:t>DATA AND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7E04E-4069-3009-B0A4-7EAEEFB8BF07}"/>
              </a:ext>
            </a:extLst>
          </p:cNvPr>
          <p:cNvSpPr txBox="1"/>
          <p:nvPr/>
        </p:nvSpPr>
        <p:spPr>
          <a:xfrm>
            <a:off x="446089" y="1074605"/>
            <a:ext cx="4057995" cy="175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noProof="0" dirty="0">
                <a:solidFill>
                  <a:schemeClr val="tx2"/>
                </a:solidFill>
                <a:latin typeface="+mn-lt"/>
              </a:rPr>
              <a:t>Synoptic analysis</a:t>
            </a:r>
            <a:endParaRPr lang="hr-HR" sz="2000" noProof="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noProof="0" dirty="0">
                <a:latin typeface="+mn-lt"/>
              </a:rPr>
              <a:t>Analysis of upper-level synoptic charts at the 500 hPa pressure level</a:t>
            </a:r>
          </a:p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noProof="0" dirty="0">
                <a:latin typeface="+mn-lt"/>
              </a:rPr>
              <a:t>Using archive</a:t>
            </a:r>
            <a:r>
              <a:rPr lang="hr-HR" noProof="0" dirty="0">
                <a:latin typeface="+mn-lt"/>
              </a:rPr>
              <a:t>d data</a:t>
            </a:r>
            <a:r>
              <a:rPr lang="en-US" noProof="0" dirty="0">
                <a:latin typeface="+mn-lt"/>
              </a:rPr>
              <a:t> </a:t>
            </a:r>
            <a:r>
              <a:rPr lang="en-US" dirty="0">
                <a:latin typeface="+mn-lt"/>
              </a:rPr>
              <a:t>from DWD</a:t>
            </a:r>
            <a:endParaRPr lang="en-US" noProof="0" dirty="0">
              <a:latin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3AC81B5-BAA2-8685-485B-828BD9BB01AE}"/>
              </a:ext>
            </a:extLst>
          </p:cNvPr>
          <p:cNvSpPr txBox="1"/>
          <p:nvPr/>
        </p:nvSpPr>
        <p:spPr>
          <a:xfrm>
            <a:off x="4639917" y="1074605"/>
            <a:ext cx="4540595" cy="217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Mesoscale analysis</a:t>
            </a:r>
            <a:endParaRPr lang="hr-HR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dirty="0">
                <a:latin typeface="+mn-lt"/>
              </a:rPr>
              <a:t>Thermodynamic and kinematic</a:t>
            </a:r>
            <a:r>
              <a:rPr lang="hr-HR" dirty="0">
                <a:latin typeface="+mn-lt"/>
              </a:rPr>
              <a:t> </a:t>
            </a:r>
            <a:r>
              <a:rPr lang="en-US" dirty="0">
                <a:latin typeface="+mn-lt"/>
              </a:rPr>
              <a:t>parameters were calculated from</a:t>
            </a:r>
            <a:r>
              <a:rPr lang="hr-HR" dirty="0">
                <a:latin typeface="+mn-lt"/>
              </a:rPr>
              <a:t> </a:t>
            </a:r>
            <a:r>
              <a:rPr lang="en-US" dirty="0">
                <a:latin typeface="+mn-lt"/>
              </a:rPr>
              <a:t>selected and representative</a:t>
            </a:r>
            <a:r>
              <a:rPr lang="hr-HR" dirty="0">
                <a:latin typeface="+mn-lt"/>
              </a:rPr>
              <a:t> </a:t>
            </a:r>
            <a:r>
              <a:rPr lang="en-US" dirty="0">
                <a:latin typeface="+mn-lt"/>
              </a:rPr>
              <a:t>radiosonde measurements for a total of</a:t>
            </a:r>
            <a:r>
              <a:rPr lang="hr-HR" dirty="0">
                <a:latin typeface="+mn-lt"/>
              </a:rPr>
              <a:t> </a:t>
            </a:r>
            <a:r>
              <a:rPr lang="en-US" dirty="0">
                <a:latin typeface="+mn-lt"/>
              </a:rPr>
              <a:t>87 cases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F9A46EEA-C251-399C-3ABB-3EF2B3360D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82" y="3247636"/>
            <a:ext cx="2540326" cy="23670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A54197C-338F-AD7B-2462-2027E5FF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6" y="3136025"/>
            <a:ext cx="3090970" cy="22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67DF134C-D226-3558-529C-6D64DFCC5273}"/>
              </a:ext>
            </a:extLst>
          </p:cNvPr>
          <p:cNvSpPr txBox="1"/>
          <p:nvPr/>
        </p:nvSpPr>
        <p:spPr>
          <a:xfrm>
            <a:off x="819546" y="5517232"/>
            <a:ext cx="296036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dirty="0"/>
              <a:t>4</a:t>
            </a:r>
            <a:r>
              <a:rPr lang="en-US" sz="1400" noProof="0" dirty="0">
                <a:latin typeface="+mn-lt"/>
              </a:rPr>
              <a:t>. Example of upper</a:t>
            </a:r>
            <a:r>
              <a:rPr lang="en-US" sz="1400" dirty="0"/>
              <a:t>-level synoptic chart at the 500 hPa pressure level</a:t>
            </a:r>
            <a:endParaRPr lang="en-US" sz="1400" noProof="0" dirty="0">
              <a:latin typeface="+mn-lt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41ACA3B7-1A0E-BB30-57C0-7550356EBE64}"/>
              </a:ext>
            </a:extLst>
          </p:cNvPr>
          <p:cNvSpPr txBox="1"/>
          <p:nvPr/>
        </p:nvSpPr>
        <p:spPr>
          <a:xfrm>
            <a:off x="4839304" y="5732643"/>
            <a:ext cx="3750481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noProof="0" dirty="0">
                <a:latin typeface="+mn-lt"/>
              </a:rPr>
              <a:t>5</a:t>
            </a:r>
            <a:r>
              <a:rPr lang="en-US" sz="1400" noProof="0" dirty="0">
                <a:latin typeface="+mn-lt"/>
              </a:rPr>
              <a:t>. Location</a:t>
            </a:r>
            <a:r>
              <a:rPr lang="en-US" sz="1400" dirty="0"/>
              <a:t>s of radiosonde measurements. </a:t>
            </a:r>
            <a:endParaRPr lang="en-US" sz="14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0093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4204C-C40A-BCD2-89C0-99EB9755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7192433C-E8F0-B7D8-4E6A-95F073357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3ABD8C-98A8-CFE3-610C-1FBC64A44720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772458AC-3CAF-D166-CDAB-65F5C56E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043C6E-B9BA-BC68-8823-0D7E21FC68EA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3DAC18BE-F453-3D90-27BC-D5CCD4CC9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0E754F70-78A5-AE1E-593D-1EC51CE8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4D92D670-1BB2-16AD-25C1-4C30DB7D4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487A4AB1-B934-9211-0C1A-80403C67C1BC}"/>
              </a:ext>
            </a:extLst>
          </p:cNvPr>
          <p:cNvSpPr txBox="1"/>
          <p:nvPr/>
        </p:nvSpPr>
        <p:spPr>
          <a:xfrm>
            <a:off x="939038" y="5344887"/>
            <a:ext cx="2917685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noProof="0" dirty="0">
                <a:latin typeface="+mn-lt"/>
              </a:rPr>
              <a:t>6</a:t>
            </a:r>
            <a:r>
              <a:rPr lang="en-US" sz="1400" noProof="0" dirty="0">
                <a:latin typeface="+mn-lt"/>
              </a:rPr>
              <a:t>. Number of flash flood events by climatological regions.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A796206-3CA8-0394-3DBE-99157B0A832F}"/>
              </a:ext>
            </a:extLst>
          </p:cNvPr>
          <p:cNvSpPr txBox="1"/>
          <p:nvPr/>
        </p:nvSpPr>
        <p:spPr>
          <a:xfrm>
            <a:off x="5247450" y="5344887"/>
            <a:ext cx="3238072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noProof="0" dirty="0">
                <a:latin typeface="+mn-lt"/>
              </a:rPr>
              <a:t>7</a:t>
            </a:r>
            <a:r>
              <a:rPr lang="en-US" sz="1400" noProof="0" dirty="0">
                <a:latin typeface="+mn-lt"/>
              </a:rPr>
              <a:t>. </a:t>
            </a:r>
            <a:r>
              <a:rPr lang="en-US" sz="1400" dirty="0"/>
              <a:t>Percentage of flash flood events by geographical regions </a:t>
            </a:r>
            <a:r>
              <a:rPr lang="hr-HR" sz="1400" dirty="0" err="1"/>
              <a:t>in</a:t>
            </a:r>
            <a:r>
              <a:rPr lang="en-US" sz="1400" dirty="0"/>
              <a:t> Croatia.</a:t>
            </a:r>
            <a:endParaRPr lang="en-US" sz="1400" noProof="0" dirty="0">
              <a:latin typeface="+mn-lt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659DB65-D85A-68F2-550E-F21C5E521EFF}"/>
              </a:ext>
            </a:extLst>
          </p:cNvPr>
          <p:cNvGrpSpPr/>
          <p:nvPr/>
        </p:nvGrpSpPr>
        <p:grpSpPr>
          <a:xfrm>
            <a:off x="4786988" y="1971675"/>
            <a:ext cx="4182879" cy="2881851"/>
            <a:chOff x="4786988" y="1971675"/>
            <a:chExt cx="4182879" cy="2881851"/>
          </a:xfrm>
        </p:grpSpPr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5B9EAFDF-8710-F3CA-6DD4-4882CD464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6755" r="8862" b="14638"/>
            <a:stretch/>
          </p:blipFill>
          <p:spPr bwMode="auto">
            <a:xfrm>
              <a:off x="4806436" y="1971675"/>
              <a:ext cx="4120101" cy="28818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kstniOkvir 20">
              <a:extLst>
                <a:ext uri="{FF2B5EF4-FFF2-40B4-BE49-F238E27FC236}">
                  <a16:creationId xmlns:a16="http://schemas.microsoft.com/office/drawing/2014/main" id="{67FB0FF2-BDA0-29D9-F512-425E24E50EC6}"/>
                </a:ext>
              </a:extLst>
            </p:cNvPr>
            <p:cNvSpPr txBox="1"/>
            <p:nvPr/>
          </p:nvSpPr>
          <p:spPr>
            <a:xfrm>
              <a:off x="7475291" y="2064555"/>
              <a:ext cx="14945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n-lt"/>
                </a:rPr>
                <a:t>Continental Croatia</a:t>
              </a:r>
            </a:p>
          </p:txBody>
        </p:sp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id="{E5F9BC86-1532-0508-88AD-CAB04920E107}"/>
                </a:ext>
              </a:extLst>
            </p:cNvPr>
            <p:cNvSpPr txBox="1"/>
            <p:nvPr/>
          </p:nvSpPr>
          <p:spPr>
            <a:xfrm>
              <a:off x="4786988" y="4476184"/>
              <a:ext cx="12777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n-lt"/>
                </a:rPr>
                <a:t>Coastal Croatia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E0BE0E6-3C51-0420-F42C-6F43BE60F6D6}"/>
              </a:ext>
            </a:extLst>
          </p:cNvPr>
          <p:cNvGrpSpPr/>
          <p:nvPr/>
        </p:nvGrpSpPr>
        <p:grpSpPr>
          <a:xfrm>
            <a:off x="762521" y="1844824"/>
            <a:ext cx="3875634" cy="3494431"/>
            <a:chOff x="844713" y="1823554"/>
            <a:chExt cx="3875634" cy="3494431"/>
          </a:xfrm>
        </p:grpSpPr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id="{18E3D6C3-4A8A-A3C7-0C02-C556BCE7CE1E}"/>
                </a:ext>
              </a:extLst>
            </p:cNvPr>
            <p:cNvGrpSpPr/>
            <p:nvPr/>
          </p:nvGrpSpPr>
          <p:grpSpPr>
            <a:xfrm>
              <a:off x="844713" y="1839028"/>
              <a:ext cx="3474254" cy="3478957"/>
              <a:chOff x="844713" y="1839028"/>
              <a:chExt cx="3474254" cy="3478957"/>
            </a:xfrm>
          </p:grpSpPr>
          <p:pic>
            <p:nvPicPr>
              <p:cNvPr id="14" name="Slika 13">
                <a:extLst>
                  <a:ext uri="{FF2B5EF4-FFF2-40B4-BE49-F238E27FC236}">
                    <a16:creationId xmlns:a16="http://schemas.microsoft.com/office/drawing/2014/main" id="{F09FFF4B-7543-1D50-D7F8-9EEBDF82F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713" y="1839028"/>
                <a:ext cx="3270721" cy="3478957"/>
              </a:xfrm>
              <a:prstGeom prst="rect">
                <a:avLst/>
              </a:prstGeom>
            </p:spPr>
          </p:pic>
          <p:sp>
            <p:nvSpPr>
              <p:cNvPr id="24" name="Pravokutnik 23">
                <a:extLst>
                  <a:ext uri="{FF2B5EF4-FFF2-40B4-BE49-F238E27FC236}">
                    <a16:creationId xmlns:a16="http://schemas.microsoft.com/office/drawing/2014/main" id="{FD1692F3-8650-13F2-5C39-B975DDDD1783}"/>
                  </a:ext>
                </a:extLst>
              </p:cNvPr>
              <p:cNvSpPr/>
              <p:nvPr/>
            </p:nvSpPr>
            <p:spPr>
              <a:xfrm>
                <a:off x="3310160" y="1870671"/>
                <a:ext cx="1008807" cy="291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83DE50FB-AB19-022A-C6D2-2924003506CF}"/>
                </a:ext>
              </a:extLst>
            </p:cNvPr>
            <p:cNvSpPr txBox="1"/>
            <p:nvPr/>
          </p:nvSpPr>
          <p:spPr>
            <a:xfrm>
              <a:off x="3225771" y="1823554"/>
              <a:ext cx="14945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+mn-lt"/>
                </a:rPr>
                <a:t>number of flash floods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DE490A2E-16FF-3050-F5B6-DAC853805719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SPATIAL AND TEMPORAL DISTRIBUTION OF FLASH FLOODS</a:t>
            </a:r>
          </a:p>
        </p:txBody>
      </p:sp>
    </p:spTree>
    <p:extLst>
      <p:ext uri="{BB962C8B-B14F-4D97-AF65-F5344CB8AC3E}">
        <p14:creationId xmlns:p14="http://schemas.microsoft.com/office/powerpoint/2010/main" val="31654569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A0DFE-97FD-41C5-B44C-02A67DA7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>
            <a:extLst>
              <a:ext uri="{FF2B5EF4-FFF2-40B4-BE49-F238E27FC236}">
                <a16:creationId xmlns:a16="http://schemas.microsoft.com/office/drawing/2014/main" id="{A41C5296-6263-273F-E5CD-77A000F4EC66}"/>
              </a:ext>
            </a:extLst>
          </p:cNvPr>
          <p:cNvGrpSpPr/>
          <p:nvPr/>
        </p:nvGrpSpPr>
        <p:grpSpPr>
          <a:xfrm>
            <a:off x="777781" y="3452290"/>
            <a:ext cx="3736741" cy="2335463"/>
            <a:chOff x="777781" y="3452290"/>
            <a:chExt cx="3736741" cy="2335463"/>
          </a:xfrm>
        </p:grpSpPr>
        <p:pic>
          <p:nvPicPr>
            <p:cNvPr id="26" name="Slika 25" descr="Slika na kojoj se prikazuje tekst, snimka zaslona, dijagram, radnja&#10;&#10;Sadržaj generiran uz AI možda nije točan.">
              <a:extLst>
                <a:ext uri="{FF2B5EF4-FFF2-40B4-BE49-F238E27FC236}">
                  <a16:creationId xmlns:a16="http://schemas.microsoft.com/office/drawing/2014/main" id="{9B10EFD0-B0BC-5607-7969-0094BD920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81" y="3452290"/>
              <a:ext cx="3736741" cy="2335463"/>
            </a:xfrm>
            <a:prstGeom prst="rect">
              <a:avLst/>
            </a:prstGeom>
          </p:spPr>
        </p:pic>
        <p:sp>
          <p:nvSpPr>
            <p:cNvPr id="35" name="TekstniOkvir 34">
              <a:extLst>
                <a:ext uri="{FF2B5EF4-FFF2-40B4-BE49-F238E27FC236}">
                  <a16:creationId xmlns:a16="http://schemas.microsoft.com/office/drawing/2014/main" id="{631BEB7F-8F04-49E0-2DDB-8165B1C25F64}"/>
                </a:ext>
              </a:extLst>
            </p:cNvPr>
            <p:cNvSpPr txBox="1"/>
            <p:nvPr/>
          </p:nvSpPr>
          <p:spPr>
            <a:xfrm>
              <a:off x="804268" y="5463662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(c)</a:t>
              </a:r>
            </a:p>
          </p:txBody>
        </p:sp>
      </p:grpSp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1C2460A8-905A-2221-9FCF-8A90C52B4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225B6-8CE4-EA94-E99B-766A3A53ED98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19EDC98B-517E-01F5-E1D4-B0707444E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C65CC1-38A7-51DE-A2C2-A4BD69E41D86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B83110F6-3A5B-40DD-760D-45239F82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1E2AA505-1E4D-531D-CEBA-8AAB61E73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85231404-AD50-0BD4-E338-7D5DDBBE2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B6DA52BB-E095-82AB-A8FD-42790CD4E91F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SPATIAL AND TEMPORAL DISTRIBUTION OF FLASH FLOODS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228D43FF-5631-AC1E-0202-D328A90D5F3D}"/>
              </a:ext>
            </a:extLst>
          </p:cNvPr>
          <p:cNvSpPr txBox="1"/>
          <p:nvPr/>
        </p:nvSpPr>
        <p:spPr>
          <a:xfrm>
            <a:off x="473250" y="5771777"/>
            <a:ext cx="8197499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noProof="0" dirty="0">
                <a:latin typeface="+mn-lt"/>
              </a:rPr>
              <a:t>8</a:t>
            </a:r>
            <a:r>
              <a:rPr lang="en-US" sz="1400" noProof="0" dirty="0">
                <a:latin typeface="+mn-lt"/>
              </a:rPr>
              <a:t>. Number of flash flood events by</a:t>
            </a:r>
            <a:r>
              <a:rPr lang="hr-HR" sz="1400" noProof="0" dirty="0">
                <a:latin typeface="+mn-lt"/>
              </a:rPr>
              <a:t>: (a) </a:t>
            </a:r>
            <a:r>
              <a:rPr lang="en-US" sz="1400" noProof="0" dirty="0">
                <a:latin typeface="+mn-lt"/>
              </a:rPr>
              <a:t>months, (b) time of day, (c) seasons, and (d) seasons and regions.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6DD49347-1C92-2A9B-E0CD-011849B559B1}"/>
              </a:ext>
            </a:extLst>
          </p:cNvPr>
          <p:cNvGrpSpPr/>
          <p:nvPr/>
        </p:nvGrpSpPr>
        <p:grpSpPr>
          <a:xfrm>
            <a:off x="804269" y="1414588"/>
            <a:ext cx="3683767" cy="2302354"/>
            <a:chOff x="804269" y="1414588"/>
            <a:chExt cx="3683767" cy="2302354"/>
          </a:xfrm>
        </p:grpSpPr>
        <p:pic>
          <p:nvPicPr>
            <p:cNvPr id="9" name="Slika 8" descr="Slika na kojoj se prikazuje snimka zaslona, dizajn&#10;&#10;Sadržaj generiran uz AI možda nije točan.">
              <a:extLst>
                <a:ext uri="{FF2B5EF4-FFF2-40B4-BE49-F238E27FC236}">
                  <a16:creationId xmlns:a16="http://schemas.microsoft.com/office/drawing/2014/main" id="{C81000B0-B4E3-E5AE-DDF2-9B2B7250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69" y="1414588"/>
              <a:ext cx="3683767" cy="2302354"/>
            </a:xfrm>
            <a:prstGeom prst="rect">
              <a:avLst/>
            </a:prstGeom>
          </p:spPr>
        </p:pic>
        <p:sp>
          <p:nvSpPr>
            <p:cNvPr id="31" name="TekstniOkvir 30">
              <a:extLst>
                <a:ext uri="{FF2B5EF4-FFF2-40B4-BE49-F238E27FC236}">
                  <a16:creationId xmlns:a16="http://schemas.microsoft.com/office/drawing/2014/main" id="{B24C140E-9A7C-1085-0213-63AEA26337CB}"/>
                </a:ext>
              </a:extLst>
            </p:cNvPr>
            <p:cNvSpPr txBox="1"/>
            <p:nvPr/>
          </p:nvSpPr>
          <p:spPr>
            <a:xfrm>
              <a:off x="804269" y="3337162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(a)</a:t>
              </a: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4B1FC42-BB20-0AE0-3E64-0702496D379D}"/>
              </a:ext>
            </a:extLst>
          </p:cNvPr>
          <p:cNvGrpSpPr/>
          <p:nvPr/>
        </p:nvGrpSpPr>
        <p:grpSpPr>
          <a:xfrm>
            <a:off x="4414232" y="1406099"/>
            <a:ext cx="3742723" cy="2302350"/>
            <a:chOff x="4414232" y="1406099"/>
            <a:chExt cx="3742723" cy="2302350"/>
          </a:xfrm>
        </p:grpSpPr>
        <p:pic>
          <p:nvPicPr>
            <p:cNvPr id="7" name="Slika 6" descr="Slika na kojoj se prikazuje snimka zaslona, grafika, šarenilo, dizajn&#10;&#10;Sadržaj generiran uz AI možda nije točan.">
              <a:extLst>
                <a:ext uri="{FF2B5EF4-FFF2-40B4-BE49-F238E27FC236}">
                  <a16:creationId xmlns:a16="http://schemas.microsoft.com/office/drawing/2014/main" id="{455E0CB4-E195-940B-ED0A-DD585DA58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195" y="1406099"/>
              <a:ext cx="3683760" cy="2302350"/>
            </a:xfrm>
            <a:prstGeom prst="rect">
              <a:avLst/>
            </a:prstGeom>
          </p:spPr>
        </p:pic>
        <p:sp>
          <p:nvSpPr>
            <p:cNvPr id="32" name="TekstniOkvir 31">
              <a:extLst>
                <a:ext uri="{FF2B5EF4-FFF2-40B4-BE49-F238E27FC236}">
                  <a16:creationId xmlns:a16="http://schemas.microsoft.com/office/drawing/2014/main" id="{A76535C4-C8A7-4809-3DA2-F23086B3B17C}"/>
                </a:ext>
              </a:extLst>
            </p:cNvPr>
            <p:cNvSpPr txBox="1"/>
            <p:nvPr/>
          </p:nvSpPr>
          <p:spPr>
            <a:xfrm>
              <a:off x="4414232" y="3337161"/>
              <a:ext cx="714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(b)</a:t>
              </a: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41CA846C-706B-9082-CBD5-0617723C6566}"/>
              </a:ext>
            </a:extLst>
          </p:cNvPr>
          <p:cNvGrpSpPr/>
          <p:nvPr/>
        </p:nvGrpSpPr>
        <p:grpSpPr>
          <a:xfrm>
            <a:off x="4467999" y="3486700"/>
            <a:ext cx="3688956" cy="2302352"/>
            <a:chOff x="4467999" y="3486700"/>
            <a:chExt cx="3688956" cy="2302352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5FB968DE-00EE-E09A-F16D-697F9CC62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191" y="3486700"/>
              <a:ext cx="3683764" cy="2302352"/>
            </a:xfrm>
            <a:prstGeom prst="rect">
              <a:avLst/>
            </a:prstGeom>
          </p:spPr>
        </p:pic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3C22E83D-7103-B818-8F31-EC7911877C0D}"/>
                </a:ext>
              </a:extLst>
            </p:cNvPr>
            <p:cNvSpPr txBox="1"/>
            <p:nvPr/>
          </p:nvSpPr>
          <p:spPr>
            <a:xfrm>
              <a:off x="4467999" y="5456257"/>
              <a:ext cx="714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7874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0D8FA-D9B3-A77F-9B60-BC0E26E6A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5686D6B7-FC39-0899-E087-286FF410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C9C8CB-C76A-649D-5306-AFA3A813CF03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6976DADC-9114-6792-7499-F1E08DADD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47CA7A-662D-3D67-8813-A2522019C94D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59ED086E-DF02-697F-3C52-CB11FA10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FDEAF833-F306-B0FC-20DF-452C75C72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207BB9AE-D4CC-86BF-6586-2C6F81B74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153BDB8-FA74-6ABF-2214-9B60F7A805DB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EFB6E3B-E5C1-AF23-9021-75B50468A078}"/>
              </a:ext>
            </a:extLst>
          </p:cNvPr>
          <p:cNvSpPr txBox="1"/>
          <p:nvPr/>
        </p:nvSpPr>
        <p:spPr>
          <a:xfrm>
            <a:off x="722712" y="4862458"/>
            <a:ext cx="3345232" cy="738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noProof="0" dirty="0">
                <a:latin typeface="+mn-lt"/>
              </a:rPr>
              <a:t>9</a:t>
            </a:r>
            <a:r>
              <a:rPr lang="en-US" sz="1400" noProof="0" dirty="0">
                <a:latin typeface="+mn-lt"/>
              </a:rPr>
              <a:t>. Distribution of weather types and flow regimes at the 500 hPa pressure level during flash flood</a:t>
            </a:r>
            <a:r>
              <a:rPr lang="hr-HR" sz="1400" noProof="0" dirty="0">
                <a:latin typeface="+mn-lt"/>
              </a:rPr>
              <a:t> </a:t>
            </a:r>
            <a:r>
              <a:rPr lang="en-US" sz="1400" noProof="0" dirty="0">
                <a:latin typeface="+mn-lt"/>
              </a:rPr>
              <a:t>events.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08E32C-7998-7E30-4551-91022C99B733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SYNOPTIC ANALYSIS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215689B-66FD-99A6-D7A1-1B3309369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8" y="1723445"/>
            <a:ext cx="4498343" cy="2811464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87CCB94B-3260-F7C9-ADD1-5D3FE6085F57}"/>
              </a:ext>
            </a:extLst>
          </p:cNvPr>
          <p:cNvSpPr txBox="1"/>
          <p:nvPr/>
        </p:nvSpPr>
        <p:spPr>
          <a:xfrm>
            <a:off x="5137443" y="4970180"/>
            <a:ext cx="3345232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noProof="0" dirty="0">
                <a:latin typeface="+mn-lt"/>
              </a:rPr>
              <a:t>10</a:t>
            </a:r>
            <a:r>
              <a:rPr lang="en-US" sz="1400" noProof="0" dirty="0">
                <a:latin typeface="+mn-lt"/>
              </a:rPr>
              <a:t>. Number of flash flood events by  regions, weather types</a:t>
            </a:r>
            <a:r>
              <a:rPr lang="hr-HR" sz="1400" noProof="0" dirty="0">
                <a:latin typeface="+mn-lt"/>
              </a:rPr>
              <a:t>,</a:t>
            </a:r>
            <a:r>
              <a:rPr lang="en-US" sz="1400" noProof="0" dirty="0">
                <a:latin typeface="+mn-lt"/>
              </a:rPr>
              <a:t> and flow regimes.</a:t>
            </a:r>
          </a:p>
        </p:txBody>
      </p:sp>
      <p:pic>
        <p:nvPicPr>
          <p:cNvPr id="9" name="Slika 8" descr="Slika na kojoj se prikazuje krug, dijagram, snimka zaslona, dizajn&#10;&#10;Sadržaj generiran uz AI možda nije točan.">
            <a:extLst>
              <a:ext uri="{FF2B5EF4-FFF2-40B4-BE49-F238E27FC236}">
                <a16:creationId xmlns:a16="http://schemas.microsoft.com/office/drawing/2014/main" id="{2E1BEA91-CAC4-5544-B8BA-5128EBB96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71" y="1183109"/>
            <a:ext cx="4904997" cy="36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39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8F20-5E58-CFC7-7232-48F1A5F4D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3B986657-4D0D-31A3-CDB6-176D454FD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8D8018-36BB-89F0-D30F-1119A8B15F11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9627F1D2-B91C-B240-197C-8F7A399D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97D601-6D99-33AC-7B93-E656231D2ED5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4F6E4B4D-830B-0DB2-3720-2FD9464F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6E0B9AF0-E721-86F3-628F-484634D1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E62EE2C0-EAF4-E65C-8CAF-114FFE35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02BD8578-EEDB-B692-CBB2-D36C12FE421E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5D83868B-D7CB-EA56-8380-17EACCAE11EE}"/>
              </a:ext>
            </a:extLst>
          </p:cNvPr>
          <p:cNvSpPr txBox="1"/>
          <p:nvPr/>
        </p:nvSpPr>
        <p:spPr>
          <a:xfrm>
            <a:off x="751771" y="5013176"/>
            <a:ext cx="7632618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hr-HR" sz="1400" dirty="0"/>
              <a:t>11</a:t>
            </a:r>
            <a:r>
              <a:rPr lang="en-US" sz="1400" noProof="0" dirty="0">
                <a:latin typeface="+mn-lt"/>
              </a:rPr>
              <a:t>. Boxplots representing the variability of </a:t>
            </a:r>
            <a:r>
              <a:rPr lang="en-US" sz="1400" b="1" noProof="0" dirty="0">
                <a:latin typeface="+mn-lt"/>
              </a:rPr>
              <a:t>(a) </a:t>
            </a:r>
            <a:r>
              <a:rPr lang="en-US" sz="1400" noProof="0" dirty="0">
                <a:latin typeface="+mn-lt"/>
              </a:rPr>
              <a:t>convective available potential energy </a:t>
            </a:r>
            <a:r>
              <a:rPr lang="hr-HR" sz="1400" noProof="0" dirty="0">
                <a:latin typeface="+mn-lt"/>
              </a:rPr>
              <a:t>(</a:t>
            </a:r>
            <a:r>
              <a:rPr lang="en-US" sz="1400" noProof="0" dirty="0">
                <a:latin typeface="+mn-lt"/>
              </a:rPr>
              <a:t>CAPE</a:t>
            </a:r>
            <a:r>
              <a:rPr lang="hr-HR" sz="1400" noProof="0" dirty="0">
                <a:latin typeface="+mn-lt"/>
              </a:rPr>
              <a:t>)</a:t>
            </a:r>
            <a:r>
              <a:rPr lang="en-US" sz="1400" noProof="0" dirty="0">
                <a:latin typeface="+mn-lt"/>
              </a:rPr>
              <a:t> and </a:t>
            </a:r>
            <a:r>
              <a:rPr lang="en-US" sz="1400" b="1" noProof="0" dirty="0">
                <a:latin typeface="+mn-lt"/>
              </a:rPr>
              <a:t>(b) </a:t>
            </a:r>
            <a:r>
              <a:rPr lang="en-US" sz="1400" noProof="0" dirty="0">
                <a:latin typeface="+mn-lt"/>
              </a:rPr>
              <a:t>convective inhibition </a:t>
            </a:r>
            <a:r>
              <a:rPr lang="hr-HR" sz="1400" noProof="0" dirty="0">
                <a:latin typeface="+mn-lt"/>
              </a:rPr>
              <a:t>(</a:t>
            </a:r>
            <a:r>
              <a:rPr lang="en-US" sz="1400" noProof="0" dirty="0">
                <a:latin typeface="+mn-lt"/>
              </a:rPr>
              <a:t>CIN</a:t>
            </a:r>
            <a:r>
              <a:rPr lang="hr-HR" sz="1400" noProof="0" dirty="0">
                <a:latin typeface="+mn-lt"/>
              </a:rPr>
              <a:t>)</a:t>
            </a:r>
            <a:r>
              <a:rPr lang="en-US" sz="1400" noProof="0" dirty="0">
                <a:latin typeface="+mn-lt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DD052A-1FC4-655F-0D6A-35FC48B2E50A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MESOSCALE ANALYSIS</a:t>
            </a: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C73E0693-7F2F-2AE9-D393-CD6A777988BA}"/>
              </a:ext>
            </a:extLst>
          </p:cNvPr>
          <p:cNvGrpSpPr/>
          <p:nvPr/>
        </p:nvGrpSpPr>
        <p:grpSpPr>
          <a:xfrm>
            <a:off x="451832" y="1074531"/>
            <a:ext cx="5390986" cy="3773690"/>
            <a:chOff x="166150" y="1183109"/>
            <a:chExt cx="5390986" cy="3773690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0F4E2789-D015-86B7-92B9-EEF50EC4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50" y="1183109"/>
              <a:ext cx="5390986" cy="3773690"/>
            </a:xfrm>
            <a:prstGeom prst="rect">
              <a:avLst/>
            </a:prstGeom>
          </p:spPr>
        </p:pic>
        <p:sp>
          <p:nvSpPr>
            <p:cNvPr id="26" name="TekstniOkvir 25">
              <a:extLst>
                <a:ext uri="{FF2B5EF4-FFF2-40B4-BE49-F238E27FC236}">
                  <a16:creationId xmlns:a16="http://schemas.microsoft.com/office/drawing/2014/main" id="{4D9BACD9-07FF-AF59-9E2A-80FAA633EDD1}"/>
                </a:ext>
              </a:extLst>
            </p:cNvPr>
            <p:cNvSpPr txBox="1"/>
            <p:nvPr/>
          </p:nvSpPr>
          <p:spPr>
            <a:xfrm>
              <a:off x="323528" y="4437112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(a)</a:t>
              </a: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FEB94D3E-D8C5-22F8-0584-B77B4562B0E5}"/>
              </a:ext>
            </a:extLst>
          </p:cNvPr>
          <p:cNvGrpSpPr/>
          <p:nvPr/>
        </p:nvGrpSpPr>
        <p:grpSpPr>
          <a:xfrm>
            <a:off x="5645695" y="1108571"/>
            <a:ext cx="2628706" cy="3786485"/>
            <a:chOff x="5473588" y="1170140"/>
            <a:chExt cx="2628706" cy="3786485"/>
          </a:xfrm>
        </p:grpSpPr>
        <p:pic>
          <p:nvPicPr>
            <p:cNvPr id="36" name="Slika 35" descr="Slika na kojoj se prikazuje snimka zaslona, crno, tama, dizajn&#10;&#10;Sadržaj generiran uz AI možda nije točan.">
              <a:extLst>
                <a:ext uri="{FF2B5EF4-FFF2-40B4-BE49-F238E27FC236}">
                  <a16:creationId xmlns:a16="http://schemas.microsoft.com/office/drawing/2014/main" id="{1BE1796F-3076-8F73-FCC6-6D06C9069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71" y="1170140"/>
              <a:ext cx="2524323" cy="3786485"/>
            </a:xfrm>
            <a:prstGeom prst="rect">
              <a:avLst/>
            </a:prstGeom>
          </p:spPr>
        </p:pic>
        <p:sp>
          <p:nvSpPr>
            <p:cNvPr id="37" name="TekstniOkvir 36">
              <a:extLst>
                <a:ext uri="{FF2B5EF4-FFF2-40B4-BE49-F238E27FC236}">
                  <a16:creationId xmlns:a16="http://schemas.microsoft.com/office/drawing/2014/main" id="{467935D9-398D-80F8-1A1F-F2EBEE659240}"/>
                </a:ext>
              </a:extLst>
            </p:cNvPr>
            <p:cNvSpPr txBox="1"/>
            <p:nvPr/>
          </p:nvSpPr>
          <p:spPr>
            <a:xfrm>
              <a:off x="5473588" y="4434807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</a:t>
              </a:r>
              <a:r>
                <a:rPr lang="hr-HR" sz="1200" dirty="0">
                  <a:latin typeface="+mn-lt"/>
                </a:rPr>
                <a:t>b</a:t>
              </a:r>
              <a:r>
                <a:rPr lang="en-US" sz="1200" dirty="0">
                  <a:latin typeface="+mn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0209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BE18A-0D55-AD1C-FAE6-2686A6B8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snove za ppt 2-02.jpg">
            <a:extLst>
              <a:ext uri="{FF2B5EF4-FFF2-40B4-BE49-F238E27FC236}">
                <a16:creationId xmlns:a16="http://schemas.microsoft.com/office/drawing/2014/main" id="{89E51ECD-EDAB-0E38-492E-6966F33C5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C26262-76F3-EDB1-180D-2B571E02058A}"/>
              </a:ext>
            </a:extLst>
          </p:cNvPr>
          <p:cNvCxnSpPr/>
          <p:nvPr/>
        </p:nvCxnSpPr>
        <p:spPr>
          <a:xfrm>
            <a:off x="2627313" y="630872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>
            <a:extLst>
              <a:ext uri="{FF2B5EF4-FFF2-40B4-BE49-F238E27FC236}">
                <a16:creationId xmlns:a16="http://schemas.microsoft.com/office/drawing/2014/main" id="{BBB49F88-F175-9E17-77D1-4313B3F2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40445"/>
            <a:ext cx="3167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12</a:t>
            </a:r>
            <a:r>
              <a:rPr lang="en-US" sz="1000" b="1" baseline="30000" noProof="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baseline="30000" noProof="0" dirty="0">
                <a:solidFill>
                  <a:srgbClr val="21409A"/>
                </a:solidFill>
                <a:latin typeface="Calibri" panose="020F0502020204030204" pitchFamily="34" charset="0"/>
              </a:rPr>
              <a:t> </a:t>
            </a:r>
            <a:r>
              <a:rPr lang="en-US" sz="1000" b="1" noProof="0" dirty="0">
                <a:solidFill>
                  <a:srgbClr val="21409A"/>
                </a:solidFill>
                <a:latin typeface="Calibri" panose="020F0502020204030204" pitchFamily="34" charset="0"/>
              </a:rPr>
              <a:t>European Conference on Severe Storms, Utrecht, Netherlands – 17 to 21 November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835F8-E4D6-E5FD-A482-6C458869CBB7}"/>
              </a:ext>
            </a:extLst>
          </p:cNvPr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214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3">
            <a:extLst>
              <a:ext uri="{FF2B5EF4-FFF2-40B4-BE49-F238E27FC236}">
                <a16:creationId xmlns:a16="http://schemas.microsoft.com/office/drawing/2014/main" id="{094337AE-9409-1555-9099-49DBECEE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5A3634CA-2FA0-70E2-6337-2C61FC0C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0163"/>
            <a:ext cx="1512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noProof="0" dirty="0">
                <a:solidFill>
                  <a:srgbClr val="21409A"/>
                </a:solidFill>
                <a:latin typeface="+mn-lt"/>
              </a:rPr>
              <a:t>www.meteo.hr</a:t>
            </a:r>
          </a:p>
        </p:txBody>
      </p:sp>
      <p:pic>
        <p:nvPicPr>
          <p:cNvPr id="2" name="Slika 1" descr="Slika na kojoj se prikazuje oblak, snimka zaslona, tekst, grafički dizajn&#10;&#10;Sadržaj generiran uz AI možda nije točan.">
            <a:extLst>
              <a:ext uri="{FF2B5EF4-FFF2-40B4-BE49-F238E27FC236}">
                <a16:creationId xmlns:a16="http://schemas.microsoft.com/office/drawing/2014/main" id="{C567BDAB-F8F5-CA20-43A9-2DEBCA0FA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08725"/>
            <a:ext cx="579869" cy="40011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81BBEF42-3479-4F5C-400B-46A3137FD972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662416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CB32C9-7F1E-A3E9-ACCD-B24B2F21E9E0}"/>
              </a:ext>
            </a:extLst>
          </p:cNvPr>
          <p:cNvSpPr txBox="1">
            <a:spLocks/>
          </p:cNvSpPr>
          <p:nvPr/>
        </p:nvSpPr>
        <p:spPr bwMode="auto">
          <a:xfrm>
            <a:off x="446088" y="476672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MESOSCALE ANALYSIS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67FB00B6-AA6B-9029-F7A7-2BE5D77F782E}"/>
              </a:ext>
            </a:extLst>
          </p:cNvPr>
          <p:cNvSpPr txBox="1"/>
          <p:nvPr/>
        </p:nvSpPr>
        <p:spPr>
          <a:xfrm>
            <a:off x="761398" y="4993699"/>
            <a:ext cx="7622991" cy="5235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latin typeface="+mn-lt"/>
              </a:rPr>
              <a:t>Fig. </a:t>
            </a:r>
            <a:r>
              <a:rPr lang="en-US" sz="1400" dirty="0"/>
              <a:t>1</a:t>
            </a:r>
            <a:r>
              <a:rPr lang="hr-HR" sz="1400" dirty="0"/>
              <a:t>2</a:t>
            </a:r>
            <a:r>
              <a:rPr lang="en-US" sz="1400" noProof="0" dirty="0">
                <a:latin typeface="+mn-lt"/>
              </a:rPr>
              <a:t>. Boxplots representing the variability of </a:t>
            </a:r>
            <a:r>
              <a:rPr lang="en-US" sz="1400" b="1" noProof="0" dirty="0">
                <a:latin typeface="+mn-lt"/>
              </a:rPr>
              <a:t>(a) </a:t>
            </a:r>
            <a:r>
              <a:rPr lang="en-US" sz="1400" dirty="0"/>
              <a:t>lifting condensation level </a:t>
            </a:r>
            <a:r>
              <a:rPr lang="hr-HR" sz="1400" noProof="0" dirty="0">
                <a:latin typeface="+mn-lt"/>
              </a:rPr>
              <a:t>(</a:t>
            </a:r>
            <a:r>
              <a:rPr lang="en-US" sz="1400" dirty="0"/>
              <a:t>LCL</a:t>
            </a:r>
            <a:r>
              <a:rPr lang="hr-HR" sz="1400" noProof="0" dirty="0">
                <a:latin typeface="+mn-lt"/>
              </a:rPr>
              <a:t>)</a:t>
            </a:r>
            <a:r>
              <a:rPr lang="en-US" sz="1400" dirty="0"/>
              <a:t>,</a:t>
            </a:r>
            <a:r>
              <a:rPr lang="en-US" sz="1400" noProof="0" dirty="0">
                <a:latin typeface="+mn-lt"/>
              </a:rPr>
              <a:t> </a:t>
            </a:r>
            <a:r>
              <a:rPr lang="en-US" sz="1400" b="1" noProof="0" dirty="0">
                <a:latin typeface="+mn-lt"/>
              </a:rPr>
              <a:t>(b) </a:t>
            </a:r>
            <a:r>
              <a:rPr lang="en-US" sz="1400" noProof="0" dirty="0">
                <a:latin typeface="+mn-lt"/>
              </a:rPr>
              <a:t>level of free convection </a:t>
            </a:r>
            <a:r>
              <a:rPr lang="hr-HR" sz="1400" noProof="0" dirty="0">
                <a:latin typeface="+mn-lt"/>
              </a:rPr>
              <a:t>(</a:t>
            </a:r>
            <a:r>
              <a:rPr lang="en-US" sz="1400" noProof="0" dirty="0">
                <a:latin typeface="+mn-lt"/>
              </a:rPr>
              <a:t>LFC</a:t>
            </a:r>
            <a:r>
              <a:rPr lang="hr-HR" sz="1400" noProof="0" dirty="0">
                <a:latin typeface="+mn-lt"/>
              </a:rPr>
              <a:t>)</a:t>
            </a:r>
            <a:r>
              <a:rPr lang="en-US" sz="1400" noProof="0" dirty="0">
                <a:latin typeface="+mn-lt"/>
              </a:rPr>
              <a:t> and </a:t>
            </a:r>
            <a:r>
              <a:rPr lang="en-US" sz="1400" b="1" noProof="0" dirty="0">
                <a:latin typeface="+mn-lt"/>
              </a:rPr>
              <a:t>(c) </a:t>
            </a:r>
            <a:r>
              <a:rPr lang="en-US" sz="1400" noProof="0" dirty="0">
                <a:latin typeface="+mn-lt"/>
              </a:rPr>
              <a:t>equilibrium level (EL) .</a:t>
            </a:r>
          </a:p>
        </p:txBody>
      </p:sp>
      <p:grpSp>
        <p:nvGrpSpPr>
          <p:cNvPr id="57" name="Grupa 56">
            <a:extLst>
              <a:ext uri="{FF2B5EF4-FFF2-40B4-BE49-F238E27FC236}">
                <a16:creationId xmlns:a16="http://schemas.microsoft.com/office/drawing/2014/main" id="{92708615-1D35-5D53-C1A0-A7EA1421625C}"/>
              </a:ext>
            </a:extLst>
          </p:cNvPr>
          <p:cNvGrpSpPr/>
          <p:nvPr/>
        </p:nvGrpSpPr>
        <p:grpSpPr>
          <a:xfrm>
            <a:off x="215376" y="1122196"/>
            <a:ext cx="3041420" cy="3790951"/>
            <a:chOff x="215376" y="1122196"/>
            <a:chExt cx="3041420" cy="3790951"/>
          </a:xfrm>
        </p:grpSpPr>
        <p:pic>
          <p:nvPicPr>
            <p:cNvPr id="48" name="Slika 47" descr="Slika na kojoj se prikazuje snimka zaslona, crno, tama&#10;&#10;Sadržaj generiran uz AI možda nije točan.">
              <a:extLst>
                <a:ext uri="{FF2B5EF4-FFF2-40B4-BE49-F238E27FC236}">
                  <a16:creationId xmlns:a16="http://schemas.microsoft.com/office/drawing/2014/main" id="{7D23BE47-FA3E-5FF1-0002-8D17D32C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92" y="1122196"/>
              <a:ext cx="2978604" cy="3790951"/>
            </a:xfrm>
            <a:prstGeom prst="rect">
              <a:avLst/>
            </a:prstGeom>
          </p:spPr>
        </p:pic>
        <p:sp>
          <p:nvSpPr>
            <p:cNvPr id="54" name="TekstniOkvir 53">
              <a:extLst>
                <a:ext uri="{FF2B5EF4-FFF2-40B4-BE49-F238E27FC236}">
                  <a16:creationId xmlns:a16="http://schemas.microsoft.com/office/drawing/2014/main" id="{78B03BC8-8021-D5CF-40F7-7029F7D9309B}"/>
                </a:ext>
              </a:extLst>
            </p:cNvPr>
            <p:cNvSpPr txBox="1"/>
            <p:nvPr/>
          </p:nvSpPr>
          <p:spPr>
            <a:xfrm>
              <a:off x="215376" y="4365104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(a)</a:t>
              </a:r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BF76F13F-F21F-DAF4-919D-284C9147D13F}"/>
              </a:ext>
            </a:extLst>
          </p:cNvPr>
          <p:cNvGrpSpPr/>
          <p:nvPr/>
        </p:nvGrpSpPr>
        <p:grpSpPr>
          <a:xfrm>
            <a:off x="3072152" y="1122196"/>
            <a:ext cx="2995352" cy="3790951"/>
            <a:chOff x="3072152" y="1122196"/>
            <a:chExt cx="2995352" cy="3790951"/>
          </a:xfrm>
        </p:grpSpPr>
        <p:pic>
          <p:nvPicPr>
            <p:cNvPr id="36" name="Slika 35" descr="Slika na kojoj se prikazuje snimka zaslona, crno, tama&#10;&#10;Sadržaj generiran uz AI možda nije točan.">
              <a:extLst>
                <a:ext uri="{FF2B5EF4-FFF2-40B4-BE49-F238E27FC236}">
                  <a16:creationId xmlns:a16="http://schemas.microsoft.com/office/drawing/2014/main" id="{F44C94DC-8BB1-0BFD-BFEE-2258CA617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899" y="1122196"/>
              <a:ext cx="2978605" cy="3790951"/>
            </a:xfrm>
            <a:prstGeom prst="rect">
              <a:avLst/>
            </a:prstGeom>
          </p:spPr>
        </p:pic>
        <p:sp>
          <p:nvSpPr>
            <p:cNvPr id="55" name="TekstniOkvir 54">
              <a:extLst>
                <a:ext uri="{FF2B5EF4-FFF2-40B4-BE49-F238E27FC236}">
                  <a16:creationId xmlns:a16="http://schemas.microsoft.com/office/drawing/2014/main" id="{7C6E3675-3299-BBB0-0CE4-C8764F8599B7}"/>
                </a:ext>
              </a:extLst>
            </p:cNvPr>
            <p:cNvSpPr txBox="1"/>
            <p:nvPr/>
          </p:nvSpPr>
          <p:spPr>
            <a:xfrm>
              <a:off x="3072152" y="4365103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(b)</a:t>
              </a:r>
            </a:p>
          </p:txBody>
        </p:sp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858B8979-AE71-087F-1DD1-09457B88451C}"/>
              </a:ext>
            </a:extLst>
          </p:cNvPr>
          <p:cNvGrpSpPr/>
          <p:nvPr/>
        </p:nvGrpSpPr>
        <p:grpSpPr>
          <a:xfrm>
            <a:off x="5777779" y="1103383"/>
            <a:ext cx="3163248" cy="3790951"/>
            <a:chOff x="5777779" y="1103383"/>
            <a:chExt cx="3163248" cy="3790951"/>
          </a:xfrm>
        </p:grpSpPr>
        <p:pic>
          <p:nvPicPr>
            <p:cNvPr id="52" name="Slika 51" descr="Slika na kojoj se prikazuje snimka zaslona, tama, crno&#10;&#10;Sadržaj generiran uz AI možda nije točan.">
              <a:extLst>
                <a:ext uri="{FF2B5EF4-FFF2-40B4-BE49-F238E27FC236}">
                  <a16:creationId xmlns:a16="http://schemas.microsoft.com/office/drawing/2014/main" id="{28A551F4-D03F-DD87-453A-B8464189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423" y="1103383"/>
              <a:ext cx="2978604" cy="3790951"/>
            </a:xfrm>
            <a:prstGeom prst="rect">
              <a:avLst/>
            </a:prstGeom>
          </p:spPr>
        </p:pic>
        <p:sp>
          <p:nvSpPr>
            <p:cNvPr id="56" name="TekstniOkvir 55">
              <a:extLst>
                <a:ext uri="{FF2B5EF4-FFF2-40B4-BE49-F238E27FC236}">
                  <a16:creationId xmlns:a16="http://schemas.microsoft.com/office/drawing/2014/main" id="{BDD2B50E-0455-1AAE-9901-41156D64B5C9}"/>
                </a:ext>
              </a:extLst>
            </p:cNvPr>
            <p:cNvSpPr txBox="1"/>
            <p:nvPr/>
          </p:nvSpPr>
          <p:spPr>
            <a:xfrm>
              <a:off x="5777779" y="4365102"/>
              <a:ext cx="481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(c)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8605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968</Words>
  <Application>Microsoft Office PowerPoint</Application>
  <PresentationFormat>Prikaz na zaslonu (4:3)</PresentationFormat>
  <Paragraphs>108</Paragraphs>
  <Slides>13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STROJ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</dc:creator>
  <cp:lastModifiedBy>Klara Severić</cp:lastModifiedBy>
  <cp:revision>21</cp:revision>
  <dcterms:created xsi:type="dcterms:W3CDTF">2018-11-26T08:04:16Z</dcterms:created>
  <dcterms:modified xsi:type="dcterms:W3CDTF">2025-11-15T10:10:57Z</dcterms:modified>
</cp:coreProperties>
</file>