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1" r:id="rId5"/>
    <p:sldId id="298" r:id="rId6"/>
    <p:sldId id="299" r:id="rId7"/>
    <p:sldId id="284" r:id="rId8"/>
    <p:sldId id="300" r:id="rId9"/>
    <p:sldId id="291" r:id="rId10"/>
    <p:sldId id="301" r:id="rId11"/>
    <p:sldId id="294" r:id="rId12"/>
    <p:sldId id="304" r:id="rId13"/>
    <p:sldId id="307" r:id="rId14"/>
    <p:sldId id="305" r:id="rId15"/>
    <p:sldId id="306" r:id="rId16"/>
    <p:sldId id="268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648"/>
    <a:srgbClr val="9BB6C8"/>
    <a:srgbClr val="040105"/>
    <a:srgbClr val="020203"/>
    <a:srgbClr val="010101"/>
    <a:srgbClr val="030001"/>
    <a:srgbClr val="8197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816761-6132-1343-962F-5494961EF36F}" v="1121" dt="2025-11-24T13:17:54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01"/>
    <p:restoredTop sz="96143"/>
  </p:normalViewPr>
  <p:slideViewPr>
    <p:cSldViewPr snapToGrid="0">
      <p:cViewPr>
        <p:scale>
          <a:sx n="160" d="100"/>
          <a:sy n="160" d="100"/>
        </p:scale>
        <p:origin x="-109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nka Piskala" userId="b35653fd-4689-4b15-bf87-f457f337c182" providerId="ADAL" clId="{BB80BF92-60E4-59C0-8E4A-B2B04BEFD25B}"/>
    <pc:docChg chg="custSel addSld delSld modSld">
      <pc:chgData name="Blanka Piskala" userId="b35653fd-4689-4b15-bf87-f457f337c182" providerId="ADAL" clId="{BB80BF92-60E4-59C0-8E4A-B2B04BEFD25B}" dt="2025-11-24T15:14:48.906" v="1816" actId="2696"/>
      <pc:docMkLst>
        <pc:docMk/>
      </pc:docMkLst>
      <pc:sldChg chg="modSp mod modNotesTx">
        <pc:chgData name="Blanka Piskala" userId="b35653fd-4689-4b15-bf87-f457f337c182" providerId="ADAL" clId="{BB80BF92-60E4-59C0-8E4A-B2B04BEFD25B}" dt="2025-11-24T13:13:32.268" v="1797" actId="20577"/>
        <pc:sldMkLst>
          <pc:docMk/>
          <pc:sldMk cId="3731365120" sldId="256"/>
        </pc:sldMkLst>
        <pc:spChg chg="mod">
          <ac:chgData name="Blanka Piskala" userId="b35653fd-4689-4b15-bf87-f457f337c182" providerId="ADAL" clId="{BB80BF92-60E4-59C0-8E4A-B2B04BEFD25B}" dt="2025-11-24T13:13:32.268" v="1797" actId="20577"/>
          <ac:spMkLst>
            <pc:docMk/>
            <pc:sldMk cId="3731365120" sldId="256"/>
            <ac:spMk id="3" creationId="{FCF46551-4484-7D8F-B037-15F840FE823C}"/>
          </ac:spMkLst>
        </pc:spChg>
      </pc:sldChg>
      <pc:sldChg chg="modNotesTx">
        <pc:chgData name="Blanka Piskala" userId="b35653fd-4689-4b15-bf87-f457f337c182" providerId="ADAL" clId="{BB80BF92-60E4-59C0-8E4A-B2B04BEFD25B}" dt="2025-11-17T07:04:05.487" v="1676" actId="20577"/>
        <pc:sldMkLst>
          <pc:docMk/>
          <pc:sldMk cId="2158475217" sldId="258"/>
        </pc:sldMkLst>
      </pc:sldChg>
      <pc:sldChg chg="modNotesTx">
        <pc:chgData name="Blanka Piskala" userId="b35653fd-4689-4b15-bf87-f457f337c182" providerId="ADAL" clId="{BB80BF92-60E4-59C0-8E4A-B2B04BEFD25B}" dt="2025-11-17T07:05:13.682" v="1678" actId="20577"/>
        <pc:sldMkLst>
          <pc:docMk/>
          <pc:sldMk cId="1812767808" sldId="261"/>
        </pc:sldMkLst>
      </pc:sldChg>
      <pc:sldChg chg="addSp delSp modSp mod modAnim">
        <pc:chgData name="Blanka Piskala" userId="b35653fd-4689-4b15-bf87-f457f337c182" providerId="ADAL" clId="{BB80BF92-60E4-59C0-8E4A-B2B04BEFD25B}" dt="2025-11-24T13:15:36.655" v="1802"/>
        <pc:sldMkLst>
          <pc:docMk/>
          <pc:sldMk cId="3817228416" sldId="266"/>
        </pc:sldMkLst>
        <pc:spChg chg="add del mod">
          <ac:chgData name="Blanka Piskala" userId="b35653fd-4689-4b15-bf87-f457f337c182" providerId="ADAL" clId="{BB80BF92-60E4-59C0-8E4A-B2B04BEFD25B}" dt="2025-11-24T13:15:35.756" v="1801" actId="478"/>
          <ac:spMkLst>
            <pc:docMk/>
            <pc:sldMk cId="3817228416" sldId="266"/>
            <ac:spMk id="4" creationId="{5F0821CC-2E1F-EB27-5D7F-2C66197624B8}"/>
          </ac:spMkLst>
        </pc:spChg>
        <pc:spChg chg="add mod">
          <ac:chgData name="Blanka Piskala" userId="b35653fd-4689-4b15-bf87-f457f337c182" providerId="ADAL" clId="{BB80BF92-60E4-59C0-8E4A-B2B04BEFD25B}" dt="2025-11-24T13:15:36.655" v="1802"/>
          <ac:spMkLst>
            <pc:docMk/>
            <pc:sldMk cId="3817228416" sldId="266"/>
            <ac:spMk id="5" creationId="{8ED95C59-D8A8-3593-A235-19CC4D3008CD}"/>
          </ac:spMkLst>
        </pc:spChg>
        <pc:spChg chg="del">
          <ac:chgData name="Blanka Piskala" userId="b35653fd-4689-4b15-bf87-f457f337c182" providerId="ADAL" clId="{BB80BF92-60E4-59C0-8E4A-B2B04BEFD25B}" dt="2025-11-24T13:15:22.318" v="1798" actId="478"/>
          <ac:spMkLst>
            <pc:docMk/>
            <pc:sldMk cId="3817228416" sldId="266"/>
            <ac:spMk id="16" creationId="{C30292BC-34B9-30EA-9801-205E7E1D655B}"/>
          </ac:spMkLst>
        </pc:spChg>
        <pc:picChg chg="add del">
          <ac:chgData name="Blanka Piskala" userId="b35653fd-4689-4b15-bf87-f457f337c182" providerId="ADAL" clId="{BB80BF92-60E4-59C0-8E4A-B2B04BEFD25B}" dt="2025-11-24T13:15:30.027" v="1800" actId="478"/>
          <ac:picMkLst>
            <pc:docMk/>
            <pc:sldMk cId="3817228416" sldId="266"/>
            <ac:picMk id="1026" creationId="{488E4322-D18C-3444-6FCA-24B1B8E38296}"/>
          </ac:picMkLst>
        </pc:picChg>
      </pc:sldChg>
      <pc:sldChg chg="modNotesTx">
        <pc:chgData name="Blanka Piskala" userId="b35653fd-4689-4b15-bf87-f457f337c182" providerId="ADAL" clId="{BB80BF92-60E4-59C0-8E4A-B2B04BEFD25B}" dt="2025-11-17T07:06:38.674" v="1696" actId="20577"/>
        <pc:sldMkLst>
          <pc:docMk/>
          <pc:sldMk cId="1978966339" sldId="268"/>
        </pc:sldMkLst>
      </pc:sldChg>
      <pc:sldChg chg="modAnim modNotesTx">
        <pc:chgData name="Blanka Piskala" userId="b35653fd-4689-4b15-bf87-f457f337c182" providerId="ADAL" clId="{BB80BF92-60E4-59C0-8E4A-B2B04BEFD25B}" dt="2025-11-17T07:05:37.593" v="1680" actId="20577"/>
        <pc:sldMkLst>
          <pc:docMk/>
          <pc:sldMk cId="1870852179" sldId="284"/>
        </pc:sldMkLst>
      </pc:sldChg>
      <pc:sldChg chg="modNotesTx">
        <pc:chgData name="Blanka Piskala" userId="b35653fd-4689-4b15-bf87-f457f337c182" providerId="ADAL" clId="{BB80BF92-60E4-59C0-8E4A-B2B04BEFD25B}" dt="2025-11-17T07:05:54.378" v="1689" actId="20577"/>
        <pc:sldMkLst>
          <pc:docMk/>
          <pc:sldMk cId="2527696966" sldId="291"/>
        </pc:sldMkLst>
      </pc:sldChg>
      <pc:sldChg chg="modNotesTx">
        <pc:chgData name="Blanka Piskala" userId="b35653fd-4689-4b15-bf87-f457f337c182" providerId="ADAL" clId="{BB80BF92-60E4-59C0-8E4A-B2B04BEFD25B}" dt="2025-11-17T07:06:05.174" v="1691" actId="20577"/>
        <pc:sldMkLst>
          <pc:docMk/>
          <pc:sldMk cId="498173910" sldId="294"/>
        </pc:sldMkLst>
      </pc:sldChg>
      <pc:sldChg chg="modNotesTx">
        <pc:chgData name="Blanka Piskala" userId="b35653fd-4689-4b15-bf87-f457f337c182" providerId="ADAL" clId="{BB80BF92-60E4-59C0-8E4A-B2B04BEFD25B}" dt="2025-11-17T07:05:29.170" v="1679" actId="20577"/>
        <pc:sldMkLst>
          <pc:docMk/>
          <pc:sldMk cId="4213661192" sldId="298"/>
        </pc:sldMkLst>
      </pc:sldChg>
      <pc:sldChg chg="modSp">
        <pc:chgData name="Blanka Piskala" userId="b35653fd-4689-4b15-bf87-f457f337c182" providerId="ADAL" clId="{BB80BF92-60E4-59C0-8E4A-B2B04BEFD25B}" dt="2025-11-24T12:53:22.594" v="1697" actId="1076"/>
        <pc:sldMkLst>
          <pc:docMk/>
          <pc:sldMk cId="4013974851" sldId="299"/>
        </pc:sldMkLst>
        <pc:picChg chg="mod">
          <ac:chgData name="Blanka Piskala" userId="b35653fd-4689-4b15-bf87-f457f337c182" providerId="ADAL" clId="{BB80BF92-60E4-59C0-8E4A-B2B04BEFD25B}" dt="2025-11-24T12:53:22.594" v="1697" actId="1076"/>
          <ac:picMkLst>
            <pc:docMk/>
            <pc:sldMk cId="4013974851" sldId="299"/>
            <ac:picMk id="19" creationId="{ADFEB7BC-4270-ED03-B149-39FA61F9B2C2}"/>
          </ac:picMkLst>
        </pc:picChg>
      </pc:sldChg>
      <pc:sldChg chg="modNotesTx">
        <pc:chgData name="Blanka Piskala" userId="b35653fd-4689-4b15-bf87-f457f337c182" providerId="ADAL" clId="{BB80BF92-60E4-59C0-8E4A-B2B04BEFD25B}" dt="2025-11-17T07:05:49.665" v="1688" actId="20577"/>
        <pc:sldMkLst>
          <pc:docMk/>
          <pc:sldMk cId="1006359942" sldId="300"/>
        </pc:sldMkLst>
      </pc:sldChg>
      <pc:sldChg chg="modNotesTx">
        <pc:chgData name="Blanka Piskala" userId="b35653fd-4689-4b15-bf87-f457f337c182" providerId="ADAL" clId="{BB80BF92-60E4-59C0-8E4A-B2B04BEFD25B}" dt="2025-11-17T07:06:12.028" v="1692" actId="20577"/>
        <pc:sldMkLst>
          <pc:docMk/>
          <pc:sldMk cId="264661004" sldId="304"/>
        </pc:sldMkLst>
      </pc:sldChg>
      <pc:sldChg chg="modNotesTx">
        <pc:chgData name="Blanka Piskala" userId="b35653fd-4689-4b15-bf87-f457f337c182" providerId="ADAL" clId="{BB80BF92-60E4-59C0-8E4A-B2B04BEFD25B}" dt="2025-11-17T07:06:25.855" v="1694" actId="20577"/>
        <pc:sldMkLst>
          <pc:docMk/>
          <pc:sldMk cId="1536044800" sldId="305"/>
        </pc:sldMkLst>
      </pc:sldChg>
      <pc:sldChg chg="modNotesTx">
        <pc:chgData name="Blanka Piskala" userId="b35653fd-4689-4b15-bf87-f457f337c182" providerId="ADAL" clId="{BB80BF92-60E4-59C0-8E4A-B2B04BEFD25B}" dt="2025-11-17T07:06:33.205" v="1695" actId="20577"/>
        <pc:sldMkLst>
          <pc:docMk/>
          <pc:sldMk cId="1637759813" sldId="306"/>
        </pc:sldMkLst>
      </pc:sldChg>
      <pc:sldChg chg="modNotesTx">
        <pc:chgData name="Blanka Piskala" userId="b35653fd-4689-4b15-bf87-f457f337c182" providerId="ADAL" clId="{BB80BF92-60E4-59C0-8E4A-B2B04BEFD25B}" dt="2025-11-17T07:06:19.113" v="1693" actId="20577"/>
        <pc:sldMkLst>
          <pc:docMk/>
          <pc:sldMk cId="2460060870" sldId="307"/>
        </pc:sldMkLst>
      </pc:sldChg>
      <pc:sldChg chg="addSp delSp modSp add del mod">
        <pc:chgData name="Blanka Piskala" userId="b35653fd-4689-4b15-bf87-f457f337c182" providerId="ADAL" clId="{BB80BF92-60E4-59C0-8E4A-B2B04BEFD25B}" dt="2025-11-24T15:14:48.906" v="1816" actId="2696"/>
        <pc:sldMkLst>
          <pc:docMk/>
          <pc:sldMk cId="1461504388" sldId="308"/>
        </pc:sldMkLst>
        <pc:spChg chg="del">
          <ac:chgData name="Blanka Piskala" userId="b35653fd-4689-4b15-bf87-f457f337c182" providerId="ADAL" clId="{BB80BF92-60E4-59C0-8E4A-B2B04BEFD25B}" dt="2025-11-24T13:16:05.945" v="1806" actId="478"/>
          <ac:spMkLst>
            <pc:docMk/>
            <pc:sldMk cId="1461504388" sldId="308"/>
            <ac:spMk id="2" creationId="{CA623045-BC90-293E-106A-BABC29230DE7}"/>
          </ac:spMkLst>
        </pc:spChg>
        <pc:spChg chg="add del mod">
          <ac:chgData name="Blanka Piskala" userId="b35653fd-4689-4b15-bf87-f457f337c182" providerId="ADAL" clId="{BB80BF92-60E4-59C0-8E4A-B2B04BEFD25B}" dt="2025-11-24T13:16:10.327" v="1807" actId="478"/>
          <ac:spMkLst>
            <pc:docMk/>
            <pc:sldMk cId="1461504388" sldId="308"/>
            <ac:spMk id="4" creationId="{CCBADFE6-FE50-28A5-4AAC-E96DB449E7CE}"/>
          </ac:spMkLst>
        </pc:spChg>
        <pc:spChg chg="del">
          <ac:chgData name="Blanka Piskala" userId="b35653fd-4689-4b15-bf87-f457f337c182" providerId="ADAL" clId="{BB80BF92-60E4-59C0-8E4A-B2B04BEFD25B}" dt="2025-11-24T13:16:13.362" v="1808" actId="478"/>
          <ac:spMkLst>
            <pc:docMk/>
            <pc:sldMk cId="1461504388" sldId="308"/>
            <ac:spMk id="17" creationId="{05DCDCD5-8B53-3E98-5894-BB4166B23362}"/>
          </ac:spMkLst>
        </pc:spChg>
        <pc:picChg chg="mod">
          <ac:chgData name="Blanka Piskala" userId="b35653fd-4689-4b15-bf87-f457f337c182" providerId="ADAL" clId="{BB80BF92-60E4-59C0-8E4A-B2B04BEFD25B}" dt="2025-11-24T13:17:40.473" v="1813" actId="1076"/>
          <ac:picMkLst>
            <pc:docMk/>
            <pc:sldMk cId="1461504388" sldId="308"/>
            <ac:picMk id="18" creationId="{F4626AE2-B4D5-7BAC-DDC1-1C898304910F}"/>
          </ac:picMkLst>
        </pc:picChg>
        <pc:picChg chg="mod">
          <ac:chgData name="Blanka Piskala" userId="b35653fd-4689-4b15-bf87-f457f337c182" providerId="ADAL" clId="{BB80BF92-60E4-59C0-8E4A-B2B04BEFD25B}" dt="2025-11-24T13:17:54.777" v="1815" actId="1076"/>
          <ac:picMkLst>
            <pc:docMk/>
            <pc:sldMk cId="1461504388" sldId="308"/>
            <ac:picMk id="1026" creationId="{6C18CEEB-D0AA-38F4-B47B-4D5AF9C2554C}"/>
          </ac:picMkLst>
        </pc:picChg>
        <pc:cxnChg chg="del">
          <ac:chgData name="Blanka Piskala" userId="b35653fd-4689-4b15-bf87-f457f337c182" providerId="ADAL" clId="{BB80BF92-60E4-59C0-8E4A-B2B04BEFD25B}" dt="2025-11-24T13:16:03.364" v="1805" actId="478"/>
          <ac:cxnSpMkLst>
            <pc:docMk/>
            <pc:sldMk cId="1461504388" sldId="308"/>
            <ac:cxnSpMk id="15" creationId="{90085C1E-1063-AC6A-653D-7341B2E0A9F7}"/>
          </ac:cxnSpMkLst>
        </pc:cxnChg>
      </pc:sldChg>
      <pc:sldChg chg="delSp modSp add del mod">
        <pc:chgData name="Blanka Piskala" userId="b35653fd-4689-4b15-bf87-f457f337c182" providerId="ADAL" clId="{BB80BF92-60E4-59C0-8E4A-B2B04BEFD25B}" dt="2025-11-24T13:12:04.064" v="1763" actId="2696"/>
        <pc:sldMkLst>
          <pc:docMk/>
          <pc:sldMk cId="1899965461" sldId="308"/>
        </pc:sldMkLst>
        <pc:spChg chg="del">
          <ac:chgData name="Blanka Piskala" userId="b35653fd-4689-4b15-bf87-f457f337c182" providerId="ADAL" clId="{BB80BF92-60E4-59C0-8E4A-B2B04BEFD25B}" dt="2025-11-24T12:53:53.390" v="1700" actId="478"/>
          <ac:spMkLst>
            <pc:docMk/>
            <pc:sldMk cId="1899965461" sldId="308"/>
            <ac:spMk id="10" creationId="{6991B154-FEA3-24C7-C4FA-375A1D38B899}"/>
          </ac:spMkLst>
        </pc:spChg>
        <pc:spChg chg="mod">
          <ac:chgData name="Blanka Piskala" userId="b35653fd-4689-4b15-bf87-f457f337c182" providerId="ADAL" clId="{BB80BF92-60E4-59C0-8E4A-B2B04BEFD25B}" dt="2025-11-24T13:07:05.690" v="1762" actId="1076"/>
          <ac:spMkLst>
            <pc:docMk/>
            <pc:sldMk cId="1899965461" sldId="308"/>
            <ac:spMk id="15" creationId="{33519D88-43B2-24F4-8DE6-7B6A158B630C}"/>
          </ac:spMkLst>
        </pc:spChg>
        <pc:spChg chg="mod">
          <ac:chgData name="Blanka Piskala" userId="b35653fd-4689-4b15-bf87-f457f337c182" providerId="ADAL" clId="{BB80BF92-60E4-59C0-8E4A-B2B04BEFD25B}" dt="2025-11-24T13:07:05.690" v="1762" actId="1076"/>
          <ac:spMkLst>
            <pc:docMk/>
            <pc:sldMk cId="1899965461" sldId="308"/>
            <ac:spMk id="18" creationId="{DF907A5F-8B65-89E6-57E9-AF5BF45DAB9D}"/>
          </ac:spMkLst>
        </pc:spChg>
        <pc:grpChg chg="mod">
          <ac:chgData name="Blanka Piskala" userId="b35653fd-4689-4b15-bf87-f457f337c182" providerId="ADAL" clId="{BB80BF92-60E4-59C0-8E4A-B2B04BEFD25B}" dt="2025-11-24T13:07:05.690" v="1762" actId="1076"/>
          <ac:grpSpMkLst>
            <pc:docMk/>
            <pc:sldMk cId="1899965461" sldId="308"/>
            <ac:grpSpMk id="14" creationId="{68E43AC7-80F8-FC58-E572-D6E9DC43C5D6}"/>
          </ac:grpSpMkLst>
        </pc:grpChg>
        <pc:grpChg chg="mod">
          <ac:chgData name="Blanka Piskala" userId="b35653fd-4689-4b15-bf87-f457f337c182" providerId="ADAL" clId="{BB80BF92-60E4-59C0-8E4A-B2B04BEFD25B}" dt="2025-11-24T13:07:05.690" v="1762" actId="1076"/>
          <ac:grpSpMkLst>
            <pc:docMk/>
            <pc:sldMk cId="1899965461" sldId="308"/>
            <ac:grpSpMk id="16" creationId="{A9D6A1A4-815F-A392-0DBB-1BDC1036F160}"/>
          </ac:grpSpMkLst>
        </pc:grpChg>
        <pc:picChg chg="mod">
          <ac:chgData name="Blanka Piskala" userId="b35653fd-4689-4b15-bf87-f457f337c182" providerId="ADAL" clId="{BB80BF92-60E4-59C0-8E4A-B2B04BEFD25B}" dt="2025-11-24T13:03:49.811" v="1746" actId="1076"/>
          <ac:picMkLst>
            <pc:docMk/>
            <pc:sldMk cId="1899965461" sldId="308"/>
            <ac:picMk id="2" creationId="{5EC54F63-7109-DB40-5D96-DC5664878418}"/>
          </ac:picMkLst>
        </pc:picChg>
        <pc:picChg chg="mod">
          <ac:chgData name="Blanka Piskala" userId="b35653fd-4689-4b15-bf87-f457f337c182" providerId="ADAL" clId="{BB80BF92-60E4-59C0-8E4A-B2B04BEFD25B}" dt="2025-11-24T13:07:05.690" v="1762" actId="1076"/>
          <ac:picMkLst>
            <pc:docMk/>
            <pc:sldMk cId="1899965461" sldId="308"/>
            <ac:picMk id="17" creationId="{CF9B3841-C133-B779-71E1-A3D5373781A1}"/>
          </ac:picMkLst>
        </pc:picChg>
        <pc:picChg chg="mod">
          <ac:chgData name="Blanka Piskala" userId="b35653fd-4689-4b15-bf87-f457f337c182" providerId="ADAL" clId="{BB80BF92-60E4-59C0-8E4A-B2B04BEFD25B}" dt="2025-11-24T13:07:05.690" v="1762" actId="1076"/>
          <ac:picMkLst>
            <pc:docMk/>
            <pc:sldMk cId="1899965461" sldId="308"/>
            <ac:picMk id="19" creationId="{A0B51F8D-A91C-AC80-3A83-779EF470F26F}"/>
          </ac:picMkLst>
        </pc:picChg>
        <pc:picChg chg="mod">
          <ac:chgData name="Blanka Piskala" userId="b35653fd-4689-4b15-bf87-f457f337c182" providerId="ADAL" clId="{BB80BF92-60E4-59C0-8E4A-B2B04BEFD25B}" dt="2025-11-24T13:07:05.690" v="1762" actId="1076"/>
          <ac:picMkLst>
            <pc:docMk/>
            <pc:sldMk cId="1899965461" sldId="308"/>
            <ac:picMk id="20" creationId="{B7FC45DB-E061-31FC-E2CC-B5564CECB6CB}"/>
          </ac:picMkLst>
        </pc:picChg>
        <pc:cxnChg chg="del">
          <ac:chgData name="Blanka Piskala" userId="b35653fd-4689-4b15-bf87-f457f337c182" providerId="ADAL" clId="{BB80BF92-60E4-59C0-8E4A-B2B04BEFD25B}" dt="2025-11-24T12:53:51.376" v="1699" actId="478"/>
          <ac:cxnSpMkLst>
            <pc:docMk/>
            <pc:sldMk cId="1899965461" sldId="308"/>
            <ac:cxnSpMk id="11" creationId="{0EBFC8EE-E1A1-600B-1A4B-B1DE847FC1F9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07:08:36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1819 30 24575,'-24'0'0,"-8"0"0,-28-4 0,-25-1 0,28 1 0,-3 0 0,-1 1 0,2 0 0,5 1 0,3 0 0,-34 1 0,16 0 0,-5 0 0,2 1 0,-6 0 0,22 0 0,-6 1 0,10 0 0,-5 2 0,-7 0 0,2 1 0,-1 1 0,11 0 0,4 2 0,14-1 0,1 4 0,5 0 0,0 2 0,1 1 0,-1 2 0,4 0 0,2-1 0,-2 4 0,4-1 0,-1 5 0,3-2 0,-1 3 0,3 0 0,1 3 0,4-3 0,4 0 0,3-2 0,2 1 0,2-2 0,2 1 0,3-1 0,9 3 0,8 2 0,5-1 0,6 2 0,-4-7 0,6 4 0,-2-6 0,3 0 0,-4-5 0,-2-1 0,-5-2 0,-2-1 0,0 1 0,6 0 0,7 2 0,9-1 0,5 1 0,0-2 0,6 0 0,-1-2 0,4 1 0,-2-2 0,-3-1 0,2-1 0,-3-1 0,13 2 0,5-1 0,4 0 0,3-3 0,-4 1 0,-6-2 0,-2 0 0,-13-1 0,7-1 0,-6-3 0,12-2 0,-3 0 0,7 2 0,-8 2 0,3-1 0,-9 0 0,-10 0 0,0-2 0,-6-2 0,1-1 0,-9 1 0,-6-2 0,-8 0 0,0-4 0,-1 1 0,-2-2 0,-2 0 0,-1 1 0,-1-1 0,-3 3 0,-1-2 0,-2 1 0,-1-6 0,-1-1 0,-2-2 0,1-4 0,-3-2 0,-3-2 0,-7-5 0,-4 2 0,-5 0 0,-6 1 0,5 6 0,-13-2 0,7 9 0,-13-2 0,-4 0 0,-8 0 0,-1 1 0,-5-2 0,3 4 0,3 0 0,8 5 0,13 4 0,3 4 0,6 4 0,-10 0 0,6 1 0,-2 0 0,9 0 0,3 0 0,2 0 0,2 0 0,1 0 0,1 0 0,3 0 0,2 0 0,3 0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6599A-3784-0745-9CE4-5F9A5E62D1F2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22A0F-5144-2D4E-87DB-D1CDBB3E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14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8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2A66-979D-9C52-BDD9-B13417987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F4AB4D-5B9C-D899-EC61-250DCC701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E0E9BA-559A-1F73-BADC-5DD35E4F5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6AD13-DC19-8087-EC87-FC87F64DEE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29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66F2A-678B-2C9F-DC96-412B553B8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3307B2-C57E-F8DE-5088-C28B6CFD25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CF4E0E-BC3E-8A04-346B-E0A7C1774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0B1B5-7D13-AA09-56C6-548823889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52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5AAA0-730D-1D98-08DF-F17DF0B2A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072BFD-A22A-5725-E5DC-64C86517C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4D9C13-3AD6-40CF-7EC9-6E53D3620F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96040-4B16-9938-E982-10458CA6D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3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D3E3A-7E88-A7D5-D1BC-D0EEF37AE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9706C9-D304-84E8-4917-A7C706E1D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0A14A2-9D26-A878-9462-1F4CC127C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55EE7-F7AD-E946-BC39-AEDEC46676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52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AEC23-E8FD-FBAB-1C23-B21ED7DF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E7A878-0EAA-04B0-75F6-38B89C2AF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774D16-ECA2-AAB9-1A03-68B071774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0A138-13DE-2BF9-73F7-4E7203A86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71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E60B2-3941-1BBF-0A4B-D891E1822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CD7B17-97F1-10D4-AA9A-658D86AD54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A435D-321F-5FC6-11A0-86CC8D935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C6FE8-191A-50C6-B4DE-D41197372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10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D43D1-ABD6-890A-2792-2A4BE6F78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F3DC1-5BD6-AB21-249E-14046E6450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AFBC8B-C1EB-F138-14A7-6E509D78C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74DC4-4D08-AB5B-B539-7289020AD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51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420A6-3E44-649A-DE14-EB9E6AADC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756FFC-A3D0-DE6B-2BD8-CBB2F8EA37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3C86A-F473-2037-A189-619F0FFDD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D120B-227B-7D8A-95E9-8F008FB5A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2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99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FA493-5D0D-2A1F-F1C5-2CE4745C8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B2FC02-8E8C-7649-3BB6-F6656FFF8E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2867C5-B6FF-E38B-060B-1EE772006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48049-A14A-A65E-5341-983D19F5B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5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FA493-5D0D-2A1F-F1C5-2CE4745C8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B2FC02-8E8C-7649-3BB6-F6656FFF8E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2867C5-B6FF-E38B-060B-1EE772006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48049-A14A-A65E-5341-983D19F5B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99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1D6BE-F661-1BC8-DCD3-45047CC62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71F0CE-6C54-B375-0C71-79156755B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69959A-BAF5-3C7E-04B1-53BD5EE385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868BB-2F0B-C1DB-DF08-2B6F0FAD97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33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1220A-E778-083C-522F-DA8938F8C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D5B404-C2F9-FE8E-CC7C-AE2DB04D0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3366DF-90CD-730B-736D-D6970D316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1C3A8-3BA6-08CD-5683-EEA0BF981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50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074D7-6EC7-B094-5DA5-2796E3F03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96AEF1-9EA4-04EE-87BF-FB7F61E8D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AE803D-F4BA-FB6D-1A60-C90B56849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A2DD8-6091-CC9F-44A2-55E9DC667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65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074D7-6EC7-B094-5DA5-2796E3F03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96AEF1-9EA4-04EE-87BF-FB7F61E8D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AE803D-F4BA-FB6D-1A60-C90B56849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A2DD8-6091-CC9F-44A2-55E9DC667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1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074D7-6EC7-B094-5DA5-2796E3F03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96AEF1-9EA4-04EE-87BF-FB7F61E8D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AE803D-F4BA-FB6D-1A60-C90B56849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A2DD8-6091-CC9F-44A2-55E9DC667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22A0F-5144-2D4E-87DB-D1CDBB3E6B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86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2906-92C1-715D-3683-0F55522E2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66860-5147-0E06-1439-01E6720BE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4F649-C038-05EA-A524-BC79F2D6B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A7B2-D2E3-BE4A-A208-CB2FC4E929B6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031A1-12D7-5AD8-F2DE-803E5D6D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720CD-CD7B-FFE2-2A6C-2D9DFDC4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32C1-4659-284A-BCE2-1FAAC65C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55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8BCF-FFB8-4963-719D-C9CB030F7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42B69-9DC3-8A1F-C57C-8BDB3FAE3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64667-3450-1C3C-8336-821AB58E1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A7B2-D2E3-BE4A-A208-CB2FC4E929B6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92181-4DD3-29B8-8759-D2CC2B7A1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5E208-7E74-FBDF-BF17-CB2664C6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32C1-4659-284A-BCE2-1FAAC65C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72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698F96-A393-BC49-6B48-77B55FE87C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FA562-2F51-C2F6-86D6-0175B4849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D16C1-0EF7-5AC8-10A0-F85E841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A7B2-D2E3-BE4A-A208-CB2FC4E929B6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F4265-3D28-DBD1-2B6B-C6927570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77B00-8265-BC8D-0C9B-9472E03D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32C1-4659-284A-BCE2-1FAAC65C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8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84911-17E9-5735-0D0E-E94F4D53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902C3-99DA-F40D-370B-2DC514656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F61FC-B458-D40D-900B-D5B01013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A7B2-D2E3-BE4A-A208-CB2FC4E929B6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243ED-FBE7-6CB3-8173-C1B487A14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CA185-ECE1-156B-8E99-31619F15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32C1-4659-284A-BCE2-1FAAC65C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5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B17F-9982-26E6-DE2B-D423507B5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6FCD3-3CBC-3ED8-057A-00408DBCA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18E75-C26B-AEA7-BCE5-23E40FF5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A7B2-D2E3-BE4A-A208-CB2FC4E929B6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41B9B-6860-1E28-4EE0-3A147EC48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5750D-E10B-1660-3E07-34E974CD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32C1-4659-284A-BCE2-1FAAC65C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16CC-2281-9946-BB50-57F13222E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5A859-316F-850B-5CE4-C018EA0C2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6759E-3F4C-5338-50D5-529924FE0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18F04-CE4B-4D00-74B4-CE8E37533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A7B2-D2E3-BE4A-A208-CB2FC4E929B6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7B132-97A8-4B78-39F6-946B9D27A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11E7F-7B24-2FA4-A623-89A26C9B8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32C1-4659-284A-BCE2-1FAAC65C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29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68A54-C3B8-0F4F-BCC9-3766D631B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CE524-AA94-53CF-4429-743ACCAE5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1A2AC-EDC4-BDD0-F48B-3BB776EAD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9DF74-B735-0151-4D50-5D409E1445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35587-4B2D-AD1C-E2E6-509C7D26F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3E1E1-0FE6-7D07-5705-FEB2E9D74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A7B2-D2E3-BE4A-A208-CB2FC4E929B6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5A7D69-2F44-8513-359F-8B31A0EB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28943B-FB54-6F85-B85C-F393DD6D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32C1-4659-284A-BCE2-1FAAC65C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75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499B-35BA-7D88-3525-5F8F68B51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3B5ED-C8AB-D6CA-BCD1-84156ABC2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A7B2-D2E3-BE4A-A208-CB2FC4E929B6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C47F8-AECC-2B95-756C-F14650149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2C186-9FEF-9602-B5CA-D61EAB12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32C1-4659-284A-BCE2-1FAAC65C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7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95CC01-CC22-0244-9B48-87A1BFC84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A7B2-D2E3-BE4A-A208-CB2FC4E929B6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D6E0D-ACDA-FCD0-7061-64F59DF7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3C4E5-B322-A387-4182-4FEFFFBB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32C1-4659-284A-BCE2-1FAAC65C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6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54DB-ECE5-503C-0536-365CE29A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3B010-0810-7DAC-4CBF-84D85596A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A392C-4368-C950-EF8A-9A4E1A552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4749E-176C-680C-2D46-296E03FAE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A7B2-D2E3-BE4A-A208-CB2FC4E929B6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C4897-1744-487C-18AE-1C0B25619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102A-464E-3983-08F3-EB74FAB4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32C1-4659-284A-BCE2-1FAAC65C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E5CC2-0E74-35E2-7E93-4F21CD8C9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A69F03-3DF7-FAE6-736C-FBB843508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64F99-818F-9A3B-13A1-AF26E19C1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065BC-81A5-D351-944D-CB17DA66D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A7B2-D2E3-BE4A-A208-CB2FC4E929B6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D2E54-FF77-C3B5-7AC5-BEA17745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B0A91-DD9F-6186-0EC9-3CE2FB5D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32C1-4659-284A-BCE2-1FAAC65C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3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288052-9CC8-7903-59AB-D824C8DEB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D6833-E583-9004-CC36-54CF2CE8E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D03F4-628B-84EB-8039-0F4FF0BF6F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9A7B2-D2E3-BE4A-A208-CB2FC4E929B6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B7532-44AE-398F-C70E-D0F37B4EF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2D4DB-0D98-3B8F-79D2-59AA4B690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8832C1-4659-284A-BCE2-1FAAC65C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4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3.svg"/><Relationship Id="rId10" Type="http://schemas.openxmlformats.org/officeDocument/2006/relationships/customXml" Target="../ink/ink1.xml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26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.png"/><Relationship Id="rId11" Type="http://schemas.openxmlformats.org/officeDocument/2006/relationships/image" Target="../media/image24.png"/><Relationship Id="rId5" Type="http://schemas.openxmlformats.org/officeDocument/2006/relationships/image" Target="../media/image1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sv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24E8975-19C7-3D3C-88CA-3E0384811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7488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763E-AE64-2F7F-B75D-5EC2CC0EA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324" y="3505209"/>
            <a:ext cx="11645900" cy="1172815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32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Satellite Multi-Sensor Perspective on Electrified Convection: </a:t>
            </a:r>
            <a:r>
              <a:rPr lang="en-US" sz="4000" b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40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MTG-LI + GOES-GLM Synergy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F46551-4484-7D8F-B037-15F840FE8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323" y="6108936"/>
            <a:ext cx="11880171" cy="689019"/>
          </a:xfrm>
        </p:spPr>
        <p:txBody>
          <a:bodyPr>
            <a:normAutofit/>
          </a:bodyPr>
          <a:lstStyle/>
          <a:p>
            <a:pPr algn="l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Blanka Piskala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ESA – ESRIN, Italy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Johanna Mayer, Thorsten Fehr, Edward Malina, Daniele Gasbarra, Saskia Brose, Ondrej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Nedelcev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                 ECSS 2025</a:t>
            </a:r>
          </a:p>
        </p:txBody>
      </p:sp>
      <p:pic>
        <p:nvPicPr>
          <p:cNvPr id="11" name="Picture 36">
            <a:extLst>
              <a:ext uri="{FF2B5EF4-FFF2-40B4-BE49-F238E27FC236}">
                <a16:creationId xmlns:a16="http://schemas.microsoft.com/office/drawing/2014/main" id="{6EF7ACC9-AA8C-14BB-DAF5-E394C4D4D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FDE00E9-C1DA-3C83-26E4-09E3E7AF09AF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565D4E-E2CA-815C-A862-6C057B01D1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" name="Straight Connector 152">
            <a:extLst>
              <a:ext uri="{FF2B5EF4-FFF2-40B4-BE49-F238E27FC236}">
                <a16:creationId xmlns:a16="http://schemas.microsoft.com/office/drawing/2014/main" id="{346F02DD-23F3-760D-32AE-6000E0735BFE}"/>
              </a:ext>
            </a:extLst>
          </p:cNvPr>
          <p:cNvCxnSpPr>
            <a:cxnSpLocks/>
          </p:cNvCxnSpPr>
          <p:nvPr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3B29500F-72F8-6F61-13B6-2AA4DF219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" y="174205"/>
            <a:ext cx="2093892" cy="209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36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29 0.20384" pathEditMode="relative" ptsTypes="AA">
                                      <p:cBhvr>
                                        <p:cTn id="6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9829 0.20384 L -0.24922 0.21226" pathEditMode="relative" ptsTypes="AA">
                                      <p:cBhvr>
                                        <p:cTn id="11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21226 L -0.24922 0.16295" pathEditMode="relative" ptsTypes="AA">
                                      <p:cBhvr>
                                        <p:cTn id="14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16295 L 0 0" pathEditMode="relative" ptsTypes="AA">
                                      <p:cBhvr>
                                        <p:cTn id="17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9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FD9D52-E1B8-E547-3AF4-D2B462862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659440-47A9-5FCC-7523-AE94CB0DA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0085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5A2F1217-9EB3-873C-CA81-C475499D2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8DF67BA-214D-E60A-5BE8-78B15487A8E3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FFF51F-1430-C521-6BAE-1F5CE91632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C49AD6-3C86-5A04-685E-6B255300AD7B}"/>
              </a:ext>
            </a:extLst>
          </p:cNvPr>
          <p:cNvSpPr txBox="1">
            <a:spLocks/>
          </p:cNvSpPr>
          <p:nvPr/>
        </p:nvSpPr>
        <p:spPr>
          <a:xfrm>
            <a:off x="200400" y="2277847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THE DATA</a:t>
            </a:r>
          </a:p>
          <a:p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52">
            <a:extLst>
              <a:ext uri="{FF2B5EF4-FFF2-40B4-BE49-F238E27FC236}">
                <a16:creationId xmlns:a16="http://schemas.microsoft.com/office/drawing/2014/main" id="{011D7D91-0016-F0F9-4189-3C39E0615E7C}"/>
              </a:ext>
            </a:extLst>
          </p:cNvPr>
          <p:cNvCxnSpPr>
            <a:cxnSpLocks/>
          </p:cNvCxnSpPr>
          <p:nvPr/>
        </p:nvCxnSpPr>
        <p:spPr>
          <a:xfrm>
            <a:off x="211800" y="283747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E34E3C0-B5B9-1432-BF67-647701F03D3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39646"/>
          <a:stretch>
            <a:fillRect/>
          </a:stretch>
        </p:blipFill>
        <p:spPr>
          <a:xfrm>
            <a:off x="7875153" y="1395855"/>
            <a:ext cx="3300816" cy="33202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33116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5A6C8C-A770-033C-8939-78F161AF8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>
            <a:extLst>
              <a:ext uri="{FF2B5EF4-FFF2-40B4-BE49-F238E27FC236}">
                <a16:creationId xmlns:a16="http://schemas.microsoft.com/office/drawing/2014/main" id="{89C2469B-1467-5A69-BBF0-A1F5F71A2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92514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BFA464FD-56CC-70DA-B08B-803CC0681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6C461F6-746D-4CFC-8A3E-B64AC2F3461B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A3A125-3AF7-968E-5FE6-96CB946D848E}"/>
              </a:ext>
            </a:extLst>
          </p:cNvPr>
          <p:cNvSpPr txBox="1">
            <a:spLocks/>
          </p:cNvSpPr>
          <p:nvPr/>
        </p:nvSpPr>
        <p:spPr>
          <a:xfrm>
            <a:off x="200400" y="237374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THE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FA88D-DEF3-2DF8-93E8-6BB15E93F1F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1" name="Straight Connector 152">
            <a:extLst>
              <a:ext uri="{FF2B5EF4-FFF2-40B4-BE49-F238E27FC236}">
                <a16:creationId xmlns:a16="http://schemas.microsoft.com/office/drawing/2014/main" id="{FFC754B5-FDC8-86DC-D1CE-B426E3BCDA37}"/>
              </a:ext>
            </a:extLst>
          </p:cNvPr>
          <p:cNvCxnSpPr>
            <a:cxnSpLocks/>
          </p:cNvCxnSpPr>
          <p:nvPr/>
        </p:nvCxnSpPr>
        <p:spPr>
          <a:xfrm>
            <a:off x="211800" y="797000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95C4E9-BF9D-B202-F26C-49F671C02735}"/>
              </a:ext>
            </a:extLst>
          </p:cNvPr>
          <p:cNvGrpSpPr/>
          <p:nvPr/>
        </p:nvGrpSpPr>
        <p:grpSpPr>
          <a:xfrm>
            <a:off x="697862" y="1021859"/>
            <a:ext cx="3940018" cy="5260950"/>
            <a:chOff x="757127" y="-1598466"/>
            <a:chExt cx="4189959" cy="55946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4049E2-F6BB-32E3-0738-C5C145A95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79753"/>
            <a:stretch>
              <a:fillRect/>
            </a:stretch>
          </p:blipFill>
          <p:spPr>
            <a:xfrm>
              <a:off x="757127" y="2582325"/>
              <a:ext cx="4189957" cy="14138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664388-A131-3558-B089-9F381B4E7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39646"/>
            <a:stretch>
              <a:fillRect/>
            </a:stretch>
          </p:blipFill>
          <p:spPr>
            <a:xfrm>
              <a:off x="757128" y="-1598466"/>
              <a:ext cx="4189958" cy="421465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9CFFEA-0B5C-C0ED-AAB5-1C06EB0BD26B}"/>
              </a:ext>
            </a:extLst>
          </p:cNvPr>
          <p:cNvSpPr txBox="1"/>
          <p:nvPr/>
        </p:nvSpPr>
        <p:spPr>
          <a:xfrm>
            <a:off x="5175454" y="1229577"/>
            <a:ext cx="67366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1: Multi-sensor view of a convective storm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Geostationary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groups 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(±2.5 min; ±2.5 km around nadir)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MSI enhanced-IR image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overshooting tops clearly visible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CPR vertical slice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overshoot + upper cloud structure; strong attenuation &amp; multiple scattering below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ATLID backscatter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cannot penetrate core, but reveals thin cirrus above the storm</a:t>
            </a:r>
            <a:endParaRPr lang="en-US" sz="1600" dirty="0">
              <a:solidFill>
                <a:srgbClr val="9BB6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73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497814-1BFD-7F65-DD83-97C077359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>
            <a:extLst>
              <a:ext uri="{FF2B5EF4-FFF2-40B4-BE49-F238E27FC236}">
                <a16:creationId xmlns:a16="http://schemas.microsoft.com/office/drawing/2014/main" id="{88CCC6AE-2083-89A6-3663-5690E42B0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92514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4E7028FB-BA4B-1D76-A45B-48C4EEF26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45975C-4A86-C0C1-C8A7-2A1C827FF816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1724A2-E60D-2FCF-44BC-9763E6DC40C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1" name="Straight Connector 152">
            <a:extLst>
              <a:ext uri="{FF2B5EF4-FFF2-40B4-BE49-F238E27FC236}">
                <a16:creationId xmlns:a16="http://schemas.microsoft.com/office/drawing/2014/main" id="{F0B9678C-BBAE-FF8E-C672-9176D169A6CE}"/>
              </a:ext>
            </a:extLst>
          </p:cNvPr>
          <p:cNvCxnSpPr>
            <a:cxnSpLocks/>
          </p:cNvCxnSpPr>
          <p:nvPr/>
        </p:nvCxnSpPr>
        <p:spPr>
          <a:xfrm>
            <a:off x="211800" y="797000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ED804D-61B6-0972-89CD-896B9B31DA59}"/>
              </a:ext>
            </a:extLst>
          </p:cNvPr>
          <p:cNvGrpSpPr/>
          <p:nvPr/>
        </p:nvGrpSpPr>
        <p:grpSpPr>
          <a:xfrm>
            <a:off x="697862" y="1021859"/>
            <a:ext cx="3940018" cy="5260950"/>
            <a:chOff x="757127" y="-1598466"/>
            <a:chExt cx="4189959" cy="55946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6DCCFF-4B17-8E2D-0388-A517C3CFB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79753"/>
            <a:stretch>
              <a:fillRect/>
            </a:stretch>
          </p:blipFill>
          <p:spPr>
            <a:xfrm>
              <a:off x="757127" y="2582325"/>
              <a:ext cx="4189957" cy="14138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314F69-3C7D-B796-A085-0C02342A9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39646"/>
            <a:stretch>
              <a:fillRect/>
            </a:stretch>
          </p:blipFill>
          <p:spPr>
            <a:xfrm>
              <a:off x="757128" y="-1598466"/>
              <a:ext cx="4189958" cy="421465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AF0D285-41BF-0C38-9C23-FEAD5F9D074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9870" b="19883"/>
          <a:stretch>
            <a:fillRect/>
          </a:stretch>
        </p:blipFill>
        <p:spPr>
          <a:xfrm>
            <a:off x="697860" y="4953256"/>
            <a:ext cx="3940017" cy="1329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2B3B7C-35C2-E7E6-AA7A-4B2A0841985D}"/>
              </a:ext>
            </a:extLst>
          </p:cNvPr>
          <p:cNvSpPr txBox="1"/>
          <p:nvPr/>
        </p:nvSpPr>
        <p:spPr>
          <a:xfrm>
            <a:off x="5175454" y="3715838"/>
            <a:ext cx="6804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CPR Doppler velocity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absolute values fold in cores (Nyquist ±5–6 m/s), but the variability highlights turbulent, high vertical velocity regions</a:t>
            </a:r>
            <a:endParaRPr lang="en-US" sz="1600" dirty="0">
              <a:solidFill>
                <a:srgbClr val="9BB6C8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C08C71-D864-6849-E49D-FD05898BF112}"/>
              </a:ext>
            </a:extLst>
          </p:cNvPr>
          <p:cNvSpPr txBox="1">
            <a:spLocks/>
          </p:cNvSpPr>
          <p:nvPr/>
        </p:nvSpPr>
        <p:spPr>
          <a:xfrm>
            <a:off x="200400" y="237374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THE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FC4805-03B6-6DF7-72C3-0A8E988441A0}"/>
              </a:ext>
            </a:extLst>
          </p:cNvPr>
          <p:cNvSpPr txBox="1"/>
          <p:nvPr/>
        </p:nvSpPr>
        <p:spPr>
          <a:xfrm>
            <a:off x="5175454" y="1229577"/>
            <a:ext cx="67366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1: Multi-sensor view of a convective storm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Geostationary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groups 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(±2.5 min; ±2.5 km around nadir)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MSI enhanced-IR image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overshooting tops clearly visible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CPR vertical slice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overshoot + upper cloud structure; strong attenuation &amp; multiple scattering below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ATLID backscatter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cannot penetrate core, but reveals thin cirrus above the storm</a:t>
            </a:r>
            <a:endParaRPr lang="en-US" sz="1600" dirty="0">
              <a:solidFill>
                <a:srgbClr val="9BB6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1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5F62E-63FB-74F4-259E-9C8A770A1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>
            <a:extLst>
              <a:ext uri="{FF2B5EF4-FFF2-40B4-BE49-F238E27FC236}">
                <a16:creationId xmlns:a16="http://schemas.microsoft.com/office/drawing/2014/main" id="{9AD2C994-0810-C78A-4307-C7398803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92514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81DDBE7B-FD47-4A71-A5D9-881537CB4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3CD0C20-EAA2-4480-2A17-F87780DFA5A9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1EE2D3F-311F-058C-CD60-4E69EF813B06}"/>
              </a:ext>
            </a:extLst>
          </p:cNvPr>
          <p:cNvSpPr txBox="1">
            <a:spLocks/>
          </p:cNvSpPr>
          <p:nvPr/>
        </p:nvSpPr>
        <p:spPr>
          <a:xfrm>
            <a:off x="200400" y="237374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THE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F09BD-E7D7-1842-EF50-8AABFBD222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1" name="Straight Connector 152">
            <a:extLst>
              <a:ext uri="{FF2B5EF4-FFF2-40B4-BE49-F238E27FC236}">
                <a16:creationId xmlns:a16="http://schemas.microsoft.com/office/drawing/2014/main" id="{5D35857B-9CD7-B78C-D77D-E9D2195FB24F}"/>
              </a:ext>
            </a:extLst>
          </p:cNvPr>
          <p:cNvCxnSpPr>
            <a:cxnSpLocks/>
          </p:cNvCxnSpPr>
          <p:nvPr/>
        </p:nvCxnSpPr>
        <p:spPr>
          <a:xfrm>
            <a:off x="211800" y="797000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8A52FB-0AF1-8A74-9460-9955AD148316}"/>
              </a:ext>
            </a:extLst>
          </p:cNvPr>
          <p:cNvSpPr txBox="1"/>
          <p:nvPr/>
        </p:nvSpPr>
        <p:spPr>
          <a:xfrm>
            <a:off x="6911969" y="1097915"/>
            <a:ext cx="520653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lifecycle stage (developing, mature, dissipating) is crucial for correctly interpreting </a:t>
            </a:r>
            <a:r>
              <a:rPr lang="en-US" sz="1600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observations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evolution (±1 hour) + clustering allows tracking each storm in time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Here: two storms in early development stage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Early-stage convection provides cleaner view of initial updraft conditions; Doppler velocities contain fewer </a:t>
            </a:r>
            <a:r>
              <a:rPr lang="en-US" sz="1600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foldings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easier to interpret / unfold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29532-47E7-3250-D312-0CE5672561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9739"/>
          <a:stretch>
            <a:fillRect/>
          </a:stretch>
        </p:blipFill>
        <p:spPr>
          <a:xfrm>
            <a:off x="314798" y="1729671"/>
            <a:ext cx="3184623" cy="426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3BED18-7C29-DA55-EE75-3DA8AAD28C7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29" b="19740"/>
          <a:stretch>
            <a:fillRect/>
          </a:stretch>
        </p:blipFill>
        <p:spPr>
          <a:xfrm>
            <a:off x="3499421" y="1729671"/>
            <a:ext cx="3205777" cy="42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77D235-A505-2AF9-FCA5-E052EA841E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4165" y="4139242"/>
            <a:ext cx="3746500" cy="1841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A579C0-F5B3-9BCA-1326-19D29365D096}"/>
              </a:ext>
            </a:extLst>
          </p:cNvPr>
          <p:cNvSpPr txBox="1"/>
          <p:nvPr/>
        </p:nvSpPr>
        <p:spPr>
          <a:xfrm>
            <a:off x="2132749" y="1078351"/>
            <a:ext cx="464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2: Identifying storm life-cycle stage</a:t>
            </a:r>
          </a:p>
        </p:txBody>
      </p:sp>
    </p:spTree>
    <p:extLst>
      <p:ext uri="{BB962C8B-B14F-4D97-AF65-F5344CB8AC3E}">
        <p14:creationId xmlns:p14="http://schemas.microsoft.com/office/powerpoint/2010/main" val="2460060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D5F657-E88C-089D-4757-06F7A2808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>
            <a:extLst>
              <a:ext uri="{FF2B5EF4-FFF2-40B4-BE49-F238E27FC236}">
                <a16:creationId xmlns:a16="http://schemas.microsoft.com/office/drawing/2014/main" id="{25F2B34B-5D41-A571-1AD8-AC2B66390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92514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09D08FF1-D8E7-23EC-2F53-1B18CA7B5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569BF55-3CB3-B71E-91C8-2269930A0F52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4F9CA4-EEC9-5974-879D-5449E6DFB9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1" name="Straight Connector 152">
            <a:extLst>
              <a:ext uri="{FF2B5EF4-FFF2-40B4-BE49-F238E27FC236}">
                <a16:creationId xmlns:a16="http://schemas.microsoft.com/office/drawing/2014/main" id="{013A06D1-3607-C523-F01B-5C4655C89A9F}"/>
              </a:ext>
            </a:extLst>
          </p:cNvPr>
          <p:cNvCxnSpPr>
            <a:cxnSpLocks/>
          </p:cNvCxnSpPr>
          <p:nvPr/>
        </p:nvCxnSpPr>
        <p:spPr>
          <a:xfrm>
            <a:off x="211800" y="797000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22551013-391B-D582-58F4-3CFB4126A504}"/>
              </a:ext>
            </a:extLst>
          </p:cNvPr>
          <p:cNvSpPr txBox="1">
            <a:spLocks/>
          </p:cNvSpPr>
          <p:nvPr/>
        </p:nvSpPr>
        <p:spPr>
          <a:xfrm>
            <a:off x="200400" y="237374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THE DATA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DBB8F5-9DD5-AC8A-2321-F93FE9267922}"/>
              </a:ext>
            </a:extLst>
          </p:cNvPr>
          <p:cNvGrpSpPr/>
          <p:nvPr/>
        </p:nvGrpSpPr>
        <p:grpSpPr>
          <a:xfrm>
            <a:off x="498339" y="1005807"/>
            <a:ext cx="4028497" cy="5371965"/>
            <a:chOff x="564823" y="-402312"/>
            <a:chExt cx="4114800" cy="548704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3DC08-7CD3-C89A-33FC-6C0CB20F06A6}"/>
                </a:ext>
              </a:extLst>
            </p:cNvPr>
            <p:cNvGrpSpPr/>
            <p:nvPr/>
          </p:nvGrpSpPr>
          <p:grpSpPr>
            <a:xfrm>
              <a:off x="564823" y="-402312"/>
              <a:ext cx="4114800" cy="4120198"/>
              <a:chOff x="4038600" y="0"/>
              <a:chExt cx="4114800" cy="412019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AB24537-E75A-EAA6-365F-202505419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b="39951"/>
              <a:stretch>
                <a:fillRect/>
              </a:stretch>
            </p:blipFill>
            <p:spPr>
              <a:xfrm>
                <a:off x="4038600" y="0"/>
                <a:ext cx="4114800" cy="411814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38A0231-F837-0AC0-99A4-360BA3F8F3FC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/>
              <a:srcRect t="50695" r="31150" b="24696"/>
              <a:stretch>
                <a:fillRect/>
              </a:stretch>
            </p:blipFill>
            <p:spPr>
              <a:xfrm>
                <a:off x="4039828" y="2757742"/>
                <a:ext cx="4095716" cy="1362456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EDDF79A-9399-E8E8-5208-6B330C202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80050"/>
            <a:stretch>
              <a:fillRect/>
            </a:stretch>
          </p:blipFill>
          <p:spPr>
            <a:xfrm>
              <a:off x="564823" y="3716558"/>
              <a:ext cx="4114800" cy="1368179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1C30CF0-49B7-7B2F-F18B-8C247E0DA865}"/>
                  </a:ext>
                </a:extLst>
              </p14:cNvPr>
              <p14:cNvContentPartPr/>
              <p14:nvPr/>
            </p14:nvContentPartPr>
            <p14:xfrm>
              <a:off x="498339" y="6036773"/>
              <a:ext cx="857520" cy="271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1C30CF0-49B7-7B2F-F18B-8C247E0DA8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9699" y="6027773"/>
                <a:ext cx="875160" cy="28944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0EE36E7B-4635-D22F-CFBF-634053344C34}"/>
              </a:ext>
            </a:extLst>
          </p:cNvPr>
          <p:cNvSpPr txBox="1"/>
          <p:nvPr/>
        </p:nvSpPr>
        <p:spPr>
          <a:xfrm>
            <a:off x="498339" y="5771986"/>
            <a:ext cx="11735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aerosol layer</a:t>
            </a:r>
          </a:p>
          <a:p>
            <a:endParaRPr lang="en-US" sz="1400" b="1" dirty="0">
              <a:solidFill>
                <a:srgbClr val="FFC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8E0144-41B6-87F0-192E-122EA854CAB0}"/>
              </a:ext>
            </a:extLst>
          </p:cNvPr>
          <p:cNvSpPr txBox="1"/>
          <p:nvPr/>
        </p:nvSpPr>
        <p:spPr>
          <a:xfrm>
            <a:off x="4815693" y="989737"/>
            <a:ext cx="72039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3: Small storm over Spain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number of lightning groups despite small storm size – possible influence of aerosol layer?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Surrounding environment classified as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dusty smoke 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 classification)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ATLID cannot see inside core, but shows aerosol layers around the storm</a:t>
            </a:r>
          </a:p>
        </p:txBody>
      </p:sp>
    </p:spTree>
    <p:extLst>
      <p:ext uri="{BB962C8B-B14F-4D97-AF65-F5344CB8AC3E}">
        <p14:creationId xmlns:p14="http://schemas.microsoft.com/office/powerpoint/2010/main" val="15360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D1AF9-D253-9E30-5074-3EAB09CC0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>
            <a:extLst>
              <a:ext uri="{FF2B5EF4-FFF2-40B4-BE49-F238E27FC236}">
                <a16:creationId xmlns:a16="http://schemas.microsoft.com/office/drawing/2014/main" id="{9735E457-7310-5295-8AA0-080002724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92514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B1701E1F-F216-D36A-F463-39BEC9890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8A9FA8AA-C7DC-AE9E-A478-B70F8FCE2469}"/>
              </a:ext>
            </a:extLst>
          </p:cNvPr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F7C0DD-D196-B744-739D-635BF6ADF7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1" name="Straight Connector 152">
            <a:extLst>
              <a:ext uri="{FF2B5EF4-FFF2-40B4-BE49-F238E27FC236}">
                <a16:creationId xmlns:a16="http://schemas.microsoft.com/office/drawing/2014/main" id="{0D614BF8-A073-0C86-B175-D1383C29FE05}"/>
              </a:ext>
            </a:extLst>
          </p:cNvPr>
          <p:cNvCxnSpPr>
            <a:cxnSpLocks/>
          </p:cNvCxnSpPr>
          <p:nvPr/>
        </p:nvCxnSpPr>
        <p:spPr>
          <a:xfrm>
            <a:off x="211800" y="797000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247A375-C162-C8A0-F259-D975204B06F2}"/>
              </a:ext>
            </a:extLst>
          </p:cNvPr>
          <p:cNvSpPr txBox="1"/>
          <p:nvPr/>
        </p:nvSpPr>
        <p:spPr>
          <a:xfrm>
            <a:off x="4815694" y="3128642"/>
            <a:ext cx="2849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eLMA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provide 3D lightning source heights – enables direct comparison of lightning geometry with CPR dynamical features</a:t>
            </a:r>
            <a:endParaRPr lang="en-US" sz="1600" dirty="0">
              <a:solidFill>
                <a:srgbClr val="9BB6C8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835063-B1CE-83E1-0DA0-7A1B2A9B6450}"/>
              </a:ext>
            </a:extLst>
          </p:cNvPr>
          <p:cNvSpPr txBox="1">
            <a:spLocks/>
          </p:cNvSpPr>
          <p:nvPr/>
        </p:nvSpPr>
        <p:spPr>
          <a:xfrm>
            <a:off x="200400" y="237374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THE DATA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D9DA4D-44FE-7C05-6A76-8FE257CEC1D8}"/>
              </a:ext>
            </a:extLst>
          </p:cNvPr>
          <p:cNvGrpSpPr/>
          <p:nvPr/>
        </p:nvGrpSpPr>
        <p:grpSpPr>
          <a:xfrm>
            <a:off x="498339" y="1005807"/>
            <a:ext cx="4028497" cy="5371965"/>
            <a:chOff x="564823" y="-402312"/>
            <a:chExt cx="4114800" cy="548704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606E3C-9787-AEEB-979E-1A48DE06737B}"/>
                </a:ext>
              </a:extLst>
            </p:cNvPr>
            <p:cNvGrpSpPr/>
            <p:nvPr/>
          </p:nvGrpSpPr>
          <p:grpSpPr>
            <a:xfrm>
              <a:off x="564823" y="-402312"/>
              <a:ext cx="4114800" cy="4120198"/>
              <a:chOff x="4038600" y="0"/>
              <a:chExt cx="4114800" cy="412019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91D7560-A3F6-2117-FE5D-87B73EDDF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b="39951"/>
              <a:stretch>
                <a:fillRect/>
              </a:stretch>
            </p:blipFill>
            <p:spPr>
              <a:xfrm>
                <a:off x="4038600" y="0"/>
                <a:ext cx="4114800" cy="411814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9059333-BBDC-EA07-2F6C-97BBDFF066A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/>
              <a:srcRect t="50695" r="31150" b="24696"/>
              <a:stretch>
                <a:fillRect/>
              </a:stretch>
            </p:blipFill>
            <p:spPr>
              <a:xfrm>
                <a:off x="4039828" y="2757742"/>
                <a:ext cx="4095716" cy="1362456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DF1A47-AC5C-87A3-0D96-EA7F594AB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80050"/>
            <a:stretch>
              <a:fillRect/>
            </a:stretch>
          </p:blipFill>
          <p:spPr>
            <a:xfrm>
              <a:off x="564823" y="3716558"/>
              <a:ext cx="4114800" cy="1368179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836355E-CBE2-455B-F65C-4B7029E41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79937"/>
          <a:stretch>
            <a:fillRect/>
          </a:stretch>
        </p:blipFill>
        <p:spPr>
          <a:xfrm>
            <a:off x="502692" y="5040775"/>
            <a:ext cx="4019746" cy="1344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BC6085-69AE-2074-3A85-3F14D571E4C0}"/>
              </a:ext>
            </a:extLst>
          </p:cNvPr>
          <p:cNvSpPr txBox="1"/>
          <p:nvPr/>
        </p:nvSpPr>
        <p:spPr>
          <a:xfrm>
            <a:off x="502692" y="5814778"/>
            <a:ext cx="11735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dusty smoke</a:t>
            </a:r>
          </a:p>
          <a:p>
            <a:endParaRPr lang="en-US" sz="1400" b="1" dirty="0">
              <a:solidFill>
                <a:srgbClr val="FFC000"/>
              </a:solidFill>
            </a:endParaRPr>
          </a:p>
        </p:txBody>
      </p:sp>
      <p:pic>
        <p:nvPicPr>
          <p:cNvPr id="12" name="lma_ec_video.mov">
            <a:hlinkClick r:id="" action="ppaction://media"/>
            <a:extLst>
              <a:ext uri="{FF2B5EF4-FFF2-40B4-BE49-F238E27FC236}">
                <a16:creationId xmlns:a16="http://schemas.microsoft.com/office/drawing/2014/main" id="{6676B80C-E80E-25EE-FD68-62D2401D4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23503" t="27509" r="20397" b="14899"/>
          <a:stretch>
            <a:fillRect/>
          </a:stretch>
        </p:blipFill>
        <p:spPr>
          <a:xfrm>
            <a:off x="7747612" y="3316577"/>
            <a:ext cx="4009813" cy="2945720"/>
          </a:xfrm>
          <a:prstGeom prst="roundRect">
            <a:avLst>
              <a:gd name="adj" fmla="val 5439"/>
            </a:avLst>
          </a:prstGeom>
          <a:ln w="38100">
            <a:solidFill>
              <a:srgbClr val="9BB6C8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3AFDA3-41F6-3B40-EBCC-9087A0FC34DB}"/>
              </a:ext>
            </a:extLst>
          </p:cNvPr>
          <p:cNvSpPr txBox="1"/>
          <p:nvPr/>
        </p:nvSpPr>
        <p:spPr>
          <a:xfrm>
            <a:off x="4815693" y="989737"/>
            <a:ext cx="72039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3: Small storm over Spain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number of lightning groups despite small storm size – possible influence of aerosol layer?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Surrounding environment classified as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dusty smoke 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 classification)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ATLID cannot see inside core, but shows aerosol layers around the storm</a:t>
            </a:r>
          </a:p>
        </p:txBody>
      </p:sp>
    </p:spTree>
    <p:extLst>
      <p:ext uri="{BB962C8B-B14F-4D97-AF65-F5344CB8AC3E}">
        <p14:creationId xmlns:p14="http://schemas.microsoft.com/office/powerpoint/2010/main" val="16377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7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40CB7-BDD7-B097-FA4D-A87E34E92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39886D5-AB93-5B93-A267-2B419AC8B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92514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3AB95952-4C46-4478-FB20-FE4B20A59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11B10A7-0CCD-7B91-AC82-4692FF252F1F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C24F1F-D602-19D8-181B-6F6F6B9D67B2}"/>
              </a:ext>
            </a:extLst>
          </p:cNvPr>
          <p:cNvSpPr txBox="1">
            <a:spLocks/>
          </p:cNvSpPr>
          <p:nvPr/>
        </p:nvSpPr>
        <p:spPr>
          <a:xfrm>
            <a:off x="211800" y="250836"/>
            <a:ext cx="11645900" cy="6912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TAKEAWAYS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1916A-9F8E-BCEA-DE64-F06B336EF1F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8" name="Straight Connector 152">
            <a:extLst>
              <a:ext uri="{FF2B5EF4-FFF2-40B4-BE49-F238E27FC236}">
                <a16:creationId xmlns:a16="http://schemas.microsoft.com/office/drawing/2014/main" id="{2EEB71B4-EEBB-B9BF-3DD4-8413F6C336FA}"/>
              </a:ext>
            </a:extLst>
          </p:cNvPr>
          <p:cNvCxnSpPr>
            <a:cxnSpLocks/>
          </p:cNvCxnSpPr>
          <p:nvPr/>
        </p:nvCxnSpPr>
        <p:spPr>
          <a:xfrm>
            <a:off x="211800" y="797000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4029A04-1612-8B18-C56E-091B1DBA0C49}"/>
              </a:ext>
            </a:extLst>
          </p:cNvPr>
          <p:cNvSpPr txBox="1"/>
          <p:nvPr/>
        </p:nvSpPr>
        <p:spPr>
          <a:xfrm>
            <a:off x="442167" y="1318960"/>
            <a:ext cx="9717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an </a:t>
            </a:r>
            <a:r>
              <a:rPr lang="en-US" sz="1600" b="1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storm catalogue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~400 storms so far; full-year processing ongoing</a:t>
            </a:r>
          </a:p>
          <a:p>
            <a:pPr marL="285750" indent="-285750"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Opens new opportunities for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multi-sensor studies of electrified convection</a:t>
            </a:r>
          </a:p>
          <a:p>
            <a:pPr marL="285750" indent="-285750"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challenge: improving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collocation 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geostationary lightning sensors</a:t>
            </a:r>
          </a:p>
          <a:p>
            <a:pPr marL="285750" indent="-285750"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Catalogue will be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publicly released 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intended as a community resource</a:t>
            </a:r>
          </a:p>
          <a:p>
            <a:pPr marL="285750" indent="-285750"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examples and comparisons →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P31</a:t>
            </a:r>
          </a:p>
        </p:txBody>
      </p:sp>
    </p:spTree>
    <p:extLst>
      <p:ext uri="{BB962C8B-B14F-4D97-AF65-F5344CB8AC3E}">
        <p14:creationId xmlns:p14="http://schemas.microsoft.com/office/powerpoint/2010/main" val="1978966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F8D5A1-1E21-E3B0-FC69-9C394AA4F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88E4322-D18C-3444-6FCA-24B1B8E3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7488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2560B-4A52-65AC-FEED-6F357161F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324" y="3553619"/>
            <a:ext cx="11645900" cy="55962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11" name="Picture 36">
            <a:extLst>
              <a:ext uri="{FF2B5EF4-FFF2-40B4-BE49-F238E27FC236}">
                <a16:creationId xmlns:a16="http://schemas.microsoft.com/office/drawing/2014/main" id="{321B6A14-9103-D0E8-BD78-7C6CCC974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6B7B71C5-F4DE-E01F-0319-08095A1B9249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A342CB-DFB9-726C-2C29-98B800E141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" name="Straight Connector 152">
            <a:extLst>
              <a:ext uri="{FF2B5EF4-FFF2-40B4-BE49-F238E27FC236}">
                <a16:creationId xmlns:a16="http://schemas.microsoft.com/office/drawing/2014/main" id="{A6E3699C-C7FA-B892-C96B-17FC50B40EF5}"/>
              </a:ext>
            </a:extLst>
          </p:cNvPr>
          <p:cNvCxnSpPr>
            <a:cxnSpLocks/>
          </p:cNvCxnSpPr>
          <p:nvPr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6136D3-4506-6D1D-E239-C380A1CEC35A}"/>
              </a:ext>
            </a:extLst>
          </p:cNvPr>
          <p:cNvSpPr txBox="1"/>
          <p:nvPr/>
        </p:nvSpPr>
        <p:spPr>
          <a:xfrm>
            <a:off x="4703468" y="4156460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</a:rPr>
              <a:t>Blanka.Piskala@esa.int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3D583F4-2D08-7334-0125-E88F6A2B7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" y="174205"/>
            <a:ext cx="2093892" cy="209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ED95C59-D8A8-3593-A235-19CC4D300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323" y="6108936"/>
            <a:ext cx="11880171" cy="689019"/>
          </a:xfrm>
        </p:spPr>
        <p:txBody>
          <a:bodyPr>
            <a:normAutofit/>
          </a:bodyPr>
          <a:lstStyle/>
          <a:p>
            <a:pPr algn="l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Blanka Piskala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ESA – ESRIN, Italy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Johanna Mayer, Thorsten Fehr, Edward Malina, Daniele Gasbarra, Saskia Brose, Ondrej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Nedelcev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                 ECSS 2025</a:t>
            </a:r>
          </a:p>
        </p:txBody>
      </p:sp>
    </p:spTree>
    <p:extLst>
      <p:ext uri="{BB962C8B-B14F-4D97-AF65-F5344CB8AC3E}">
        <p14:creationId xmlns:p14="http://schemas.microsoft.com/office/powerpoint/2010/main" val="3817228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29 0.20384" pathEditMode="relative" ptsTypes="AA">
                                      <p:cBhvr>
                                        <p:cTn id="6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9829 0.20384 L -0.24922 0.21226" pathEditMode="relative" ptsTypes="AA">
                                      <p:cBhvr>
                                        <p:cTn id="11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21226 L -0.24922 0.16295" pathEditMode="relative" ptsTypes="AA">
                                      <p:cBhvr>
                                        <p:cTn id="14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16295 L 0 0" pathEditMode="relative" ptsTypes="AA">
                                      <p:cBhvr>
                                        <p:cTn id="17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9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D6D4C68-4950-6663-D89A-45A63AAF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0085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045A4FD6-BACF-A911-FC5E-D5FDACB7F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F2E0414-DCB8-679D-4953-1FDC51FA7DAF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F9CFB58-00A1-9888-7382-A140929B0B71}"/>
              </a:ext>
            </a:extLst>
          </p:cNvPr>
          <p:cNvSpPr txBox="1">
            <a:spLocks/>
          </p:cNvSpPr>
          <p:nvPr/>
        </p:nvSpPr>
        <p:spPr>
          <a:xfrm>
            <a:off x="200400" y="237374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&amp; BACKGROUND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12652-D1C9-36B1-2F5F-E930B10286E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8" name="Straight Connector 152">
            <a:extLst>
              <a:ext uri="{FF2B5EF4-FFF2-40B4-BE49-F238E27FC236}">
                <a16:creationId xmlns:a16="http://schemas.microsoft.com/office/drawing/2014/main" id="{FC30249B-4151-3E0A-C0E9-2DEE53A93AD8}"/>
              </a:ext>
            </a:extLst>
          </p:cNvPr>
          <p:cNvCxnSpPr>
            <a:cxnSpLocks/>
          </p:cNvCxnSpPr>
          <p:nvPr/>
        </p:nvCxnSpPr>
        <p:spPr>
          <a:xfrm>
            <a:off x="211800" y="797000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8F78671-99D6-34E7-4451-BDBDA1151379}"/>
              </a:ext>
            </a:extLst>
          </p:cNvPr>
          <p:cNvSpPr txBox="1"/>
          <p:nvPr/>
        </p:nvSpPr>
        <p:spPr>
          <a:xfrm>
            <a:off x="444321" y="460988"/>
            <a:ext cx="83327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br>
              <a:rPr lang="en-US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9BB6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new satellite – first Doppler cloud radar in space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Brings a unique opportunity to look at clouds, aerosols, and dynamics in detail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if </a:t>
            </a:r>
            <a:r>
              <a:rPr lang="en-US" sz="1600" b="1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measurements can describe or anticipate lightning activity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DAE63B-71D4-99A2-314A-C0F58D7C2EA4}"/>
              </a:ext>
            </a:extLst>
          </p:cNvPr>
          <p:cNvSpPr txBox="1"/>
          <p:nvPr/>
        </p:nvSpPr>
        <p:spPr>
          <a:xfrm>
            <a:off x="444321" y="1962267"/>
            <a:ext cx="74126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I’ll show today</a:t>
            </a:r>
            <a:endParaRPr lang="en-US" sz="1600" b="1" dirty="0">
              <a:solidFill>
                <a:srgbClr val="9BB6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overview of the </a:t>
            </a:r>
            <a:r>
              <a:rPr lang="en-US" sz="1600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mission and its instruments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</a:t>
            </a:r>
            <a:r>
              <a:rPr lang="en-US" sz="1600" b="1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lightning sensors 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(MTG-LI, GOES-GLM)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examples 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ideas</a:t>
            </a:r>
            <a:endParaRPr lang="en-US" b="1" dirty="0">
              <a:solidFill>
                <a:srgbClr val="9BB6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475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5A702-A939-32F6-0556-795CB00CE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9A7EFD-2BE4-DC4A-0257-384B1935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0085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7ECC36F7-3757-BD44-ACDE-D9D11C83F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DA881C4-A481-0DEE-7641-6B0D8FF3B9CC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4FBDC-D7C9-6233-2A4E-2BCE834AF5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97FAF9C-B845-3468-405B-9D996FE7CFE5}"/>
              </a:ext>
            </a:extLst>
          </p:cNvPr>
          <p:cNvSpPr txBox="1">
            <a:spLocks/>
          </p:cNvSpPr>
          <p:nvPr/>
        </p:nvSpPr>
        <p:spPr>
          <a:xfrm>
            <a:off x="200400" y="2277847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MISSION OVERVIEW</a:t>
            </a:r>
          </a:p>
        </p:txBody>
      </p:sp>
      <p:cxnSp>
        <p:nvCxnSpPr>
          <p:cNvPr id="11" name="Straight Connector 152">
            <a:extLst>
              <a:ext uri="{FF2B5EF4-FFF2-40B4-BE49-F238E27FC236}">
                <a16:creationId xmlns:a16="http://schemas.microsoft.com/office/drawing/2014/main" id="{22D74436-54DB-E4DC-DA11-D238E4C7C373}"/>
              </a:ext>
            </a:extLst>
          </p:cNvPr>
          <p:cNvCxnSpPr>
            <a:cxnSpLocks/>
          </p:cNvCxnSpPr>
          <p:nvPr/>
        </p:nvCxnSpPr>
        <p:spPr>
          <a:xfrm>
            <a:off x="211800" y="283747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EarthCARE Satellite Launch Advances Cloud and Aerosol Research | ACTRIS">
            <a:extLst>
              <a:ext uri="{FF2B5EF4-FFF2-40B4-BE49-F238E27FC236}">
                <a16:creationId xmlns:a16="http://schemas.microsoft.com/office/drawing/2014/main" id="{6338EC42-AE8F-043D-801A-31B03F6C9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890" y="1289413"/>
            <a:ext cx="4349683" cy="434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29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5A702-A939-32F6-0556-795CB00CE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F92596-FF36-0AC7-2A34-0AE87D355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18848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7ECC36F7-3757-BD44-ACDE-D9D11C83F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DA881C4-A481-0DEE-7641-6B0D8FF3B9CC}"/>
              </a:ext>
            </a:extLst>
          </p:cNvPr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2CB0DF-0C0D-26AB-86D1-1B32B861D610}"/>
              </a:ext>
            </a:extLst>
          </p:cNvPr>
          <p:cNvSpPr txBox="1">
            <a:spLocks/>
          </p:cNvSpPr>
          <p:nvPr/>
        </p:nvSpPr>
        <p:spPr>
          <a:xfrm>
            <a:off x="200400" y="237374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MISSION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84FBDC-D7C9-6233-2A4E-2BCE834AF5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8" name="Straight Connector 152">
            <a:extLst>
              <a:ext uri="{FF2B5EF4-FFF2-40B4-BE49-F238E27FC236}">
                <a16:creationId xmlns:a16="http://schemas.microsoft.com/office/drawing/2014/main" id="{2C2E1D84-ADC9-7C2D-6101-023C7F89BDF4}"/>
              </a:ext>
            </a:extLst>
          </p:cNvPr>
          <p:cNvCxnSpPr>
            <a:cxnSpLocks/>
          </p:cNvCxnSpPr>
          <p:nvPr/>
        </p:nvCxnSpPr>
        <p:spPr>
          <a:xfrm>
            <a:off x="211800" y="797000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rig-2401_012_AR_EN_sm.mov">
            <a:hlinkClick r:id="" action="ppaction://media"/>
            <a:extLst>
              <a:ext uri="{FF2B5EF4-FFF2-40B4-BE49-F238E27FC236}">
                <a16:creationId xmlns:a16="http://schemas.microsoft.com/office/drawing/2014/main" id="{52212864-A4E8-241C-57A2-805C4780BC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" y="91961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6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4C307E-7789-68F3-261D-99550F9CF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54288283-94B4-961B-C9A5-A0AEB8A5E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18848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7ACEE961-3FB1-9B67-9B0A-3352D98D4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DC9B5D1-2D4D-6C6E-ABEF-DE20DA31EEC9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E4E9E8-D401-DFA1-09E4-3D833F24FBD4}"/>
              </a:ext>
            </a:extLst>
          </p:cNvPr>
          <p:cNvSpPr txBox="1">
            <a:spLocks/>
          </p:cNvSpPr>
          <p:nvPr/>
        </p:nvSpPr>
        <p:spPr>
          <a:xfrm>
            <a:off x="200400" y="237374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MISSION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3AFD6-E79D-5CE7-2276-6CD3C63D2D5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8" name="Straight Connector 152">
            <a:extLst>
              <a:ext uri="{FF2B5EF4-FFF2-40B4-BE49-F238E27FC236}">
                <a16:creationId xmlns:a16="http://schemas.microsoft.com/office/drawing/2014/main" id="{ACE85F4F-D6E5-1482-7E47-5842F8064FF8}"/>
              </a:ext>
            </a:extLst>
          </p:cNvPr>
          <p:cNvCxnSpPr>
            <a:cxnSpLocks/>
          </p:cNvCxnSpPr>
          <p:nvPr/>
        </p:nvCxnSpPr>
        <p:spPr>
          <a:xfrm>
            <a:off x="211800" y="797000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A4AF05A-3E61-9F42-9CF0-8C327578C5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572" t="22330" r="8771" b="15081"/>
          <a:stretch>
            <a:fillRect/>
          </a:stretch>
        </p:blipFill>
        <p:spPr>
          <a:xfrm>
            <a:off x="0" y="3602432"/>
            <a:ext cx="12192000" cy="2570665"/>
          </a:xfrm>
          <a:prstGeom prst="rect">
            <a:avLst/>
          </a:prstGeom>
          <a:ln w="38100"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2BC952-2BAA-8186-1AFA-CBEEB6C538ED}"/>
              </a:ext>
            </a:extLst>
          </p:cNvPr>
          <p:cNvSpPr txBox="1"/>
          <p:nvPr/>
        </p:nvSpPr>
        <p:spPr>
          <a:xfrm>
            <a:off x="392069" y="1112011"/>
            <a:ext cx="88196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1200"/>
              </a:spcAft>
            </a:pP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CPR – Key Points:</a:t>
            </a:r>
          </a:p>
          <a:p>
            <a:pPr marL="285750" indent="-285750"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 GHz W-band Doppler Cloud Profiling Radar 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≈ 3 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mm), PRF (~6–7 kHz) </a:t>
            </a:r>
          </a:p>
          <a:p>
            <a:pPr marL="285750" indent="-285750"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vertical profiles of reflectivity &amp; Doppler velocity</a:t>
            </a:r>
          </a:p>
          <a:p>
            <a:pPr marL="285750" indent="-285750"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Footprint: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 km along-track, 500 m vertical resolution</a:t>
            </a:r>
          </a:p>
          <a:p>
            <a:pPr marL="285750" indent="-285750"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Doppler cloud radar launched into space</a:t>
            </a:r>
          </a:p>
          <a:p>
            <a:pPr marL="285750" indent="-285750"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attenuation, multiple scattering, velocity folding 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Nyquist limit ±5–6 m/s</a:t>
            </a:r>
            <a:endParaRPr lang="en-US" dirty="0">
              <a:solidFill>
                <a:srgbClr val="9BB6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61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E5DBB8-C014-8CA1-7086-E56D88F0B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104CA9-8E8A-B86C-97F4-24E4EDDFB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0085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67BE3B59-3609-90B5-FC3C-35BD13058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B12E782-4F51-830B-9B3E-F20A2812E83E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BE934-110E-CED6-99E4-5E0A239210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1630E8-5670-D7ED-D7D4-11FBDF74D871}"/>
              </a:ext>
            </a:extLst>
          </p:cNvPr>
          <p:cNvSpPr txBox="1">
            <a:spLocks/>
          </p:cNvSpPr>
          <p:nvPr/>
        </p:nvSpPr>
        <p:spPr>
          <a:xfrm>
            <a:off x="200400" y="2277847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WITH LIGHTNING SENSORS</a:t>
            </a:r>
          </a:p>
          <a:p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52">
            <a:extLst>
              <a:ext uri="{FF2B5EF4-FFF2-40B4-BE49-F238E27FC236}">
                <a16:creationId xmlns:a16="http://schemas.microsoft.com/office/drawing/2014/main" id="{E091ACD8-29AA-2498-0136-F7FFF4DDC214}"/>
              </a:ext>
            </a:extLst>
          </p:cNvPr>
          <p:cNvCxnSpPr>
            <a:cxnSpLocks/>
          </p:cNvCxnSpPr>
          <p:nvPr/>
        </p:nvCxnSpPr>
        <p:spPr>
          <a:xfrm>
            <a:off x="211800" y="283747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DA081A-2CCE-5660-60C7-B5722679C77B}"/>
              </a:ext>
            </a:extLst>
          </p:cNvPr>
          <p:cNvGrpSpPr/>
          <p:nvPr/>
        </p:nvGrpSpPr>
        <p:grpSpPr>
          <a:xfrm>
            <a:off x="7131170" y="3165854"/>
            <a:ext cx="1942259" cy="1934065"/>
            <a:chOff x="7656888" y="4114961"/>
            <a:chExt cx="2167128" cy="215798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4E144D-9449-18AC-BD0C-6A1646597761}"/>
                </a:ext>
              </a:extLst>
            </p:cNvPr>
            <p:cNvSpPr/>
            <p:nvPr/>
          </p:nvSpPr>
          <p:spPr>
            <a:xfrm>
              <a:off x="7761559" y="4221514"/>
              <a:ext cx="1947672" cy="19385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1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7B859B5-C4C6-1663-BA5C-C1AA670D3887}"/>
                </a:ext>
              </a:extLst>
            </p:cNvPr>
            <p:cNvGrpSpPr/>
            <p:nvPr/>
          </p:nvGrpSpPr>
          <p:grpSpPr>
            <a:xfrm>
              <a:off x="7656888" y="4114961"/>
              <a:ext cx="2167128" cy="2157984"/>
              <a:chOff x="10206413" y="4549936"/>
              <a:chExt cx="2167128" cy="2157984"/>
            </a:xfrm>
          </p:grpSpPr>
          <p:pic>
            <p:nvPicPr>
              <p:cNvPr id="17" name="Picture 4" descr="Meteosat di Terza Generazione (MTG I): lanciato il 1mo satellite">
                <a:extLst>
                  <a:ext uri="{FF2B5EF4-FFF2-40B4-BE49-F238E27FC236}">
                    <a16:creationId xmlns:a16="http://schemas.microsoft.com/office/drawing/2014/main" id="{9D59E986-E94A-FF48-7B19-3E038101313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6413" y="4549936"/>
                <a:ext cx="2167128" cy="2157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7BD801F-3307-016D-287B-0D362AC411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309745" y="4648800"/>
                <a:ext cx="1960465" cy="1960465"/>
              </a:xfrm>
              <a:prstGeom prst="ellipse">
                <a:avLst/>
              </a:prstGeom>
              <a:noFill/>
              <a:ln>
                <a:solidFill>
                  <a:srgbClr val="01364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1"/>
              </a:p>
            </p:txBody>
          </p:sp>
        </p:grpSp>
      </p:grpSp>
      <p:pic>
        <p:nvPicPr>
          <p:cNvPr id="19" name="Picture 4" descr="Logos │ GOES-R Series">
            <a:extLst>
              <a:ext uri="{FF2B5EF4-FFF2-40B4-BE49-F238E27FC236}">
                <a16:creationId xmlns:a16="http://schemas.microsoft.com/office/drawing/2014/main" id="{ADFEB7BC-4270-ED03-B149-39FA61F9B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566" y="3261351"/>
            <a:ext cx="2623201" cy="167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EarthCARE Satellite Launch Advances Cloud and Aerosol Research | ACTRIS">
            <a:extLst>
              <a:ext uri="{FF2B5EF4-FFF2-40B4-BE49-F238E27FC236}">
                <a16:creationId xmlns:a16="http://schemas.microsoft.com/office/drawing/2014/main" id="{C862E14A-BF32-ADB4-D785-6FE9DCD76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580" y="3165856"/>
            <a:ext cx="1934063" cy="193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974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818B6-6D09-3D0F-2975-B7043E8FE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626136-88F9-CE55-BA20-32370CC91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14981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earthcare_lightning_2">
            <a:hlinkClick r:id="" action="ppaction://media"/>
            <a:extLst>
              <a:ext uri="{FF2B5EF4-FFF2-40B4-BE49-F238E27FC236}">
                <a16:creationId xmlns:a16="http://schemas.microsoft.com/office/drawing/2014/main" id="{F98BC454-F9C2-32BD-9787-98E7B7A978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r="31047" b="2992"/>
          <a:stretch>
            <a:fillRect/>
          </a:stretch>
        </p:blipFill>
        <p:spPr>
          <a:xfrm>
            <a:off x="348956" y="987231"/>
            <a:ext cx="7005574" cy="5425888"/>
          </a:xfrm>
          <a:prstGeom prst="roundRect">
            <a:avLst>
              <a:gd name="adj" fmla="val 2540"/>
            </a:avLst>
          </a:prstGeom>
          <a:ln w="38100">
            <a:solidFill>
              <a:srgbClr val="9BB6C8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10654CCC-5175-7778-0589-0C0008DF92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B7CD687F-9004-640C-C82F-442CBFF8357F}"/>
              </a:ext>
            </a:extLst>
          </p:cNvPr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028FE9-D845-8D5B-46F5-0DFC095930A0}"/>
              </a:ext>
            </a:extLst>
          </p:cNvPr>
          <p:cNvSpPr txBox="1">
            <a:spLocks/>
          </p:cNvSpPr>
          <p:nvPr/>
        </p:nvSpPr>
        <p:spPr>
          <a:xfrm>
            <a:off x="200400" y="237374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WITH LIGHTNING SENSORS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CF384-D34A-DAA8-826C-621659FE580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5A7CDE-757C-E594-79CD-649DC02D9F57}"/>
              </a:ext>
            </a:extLst>
          </p:cNvPr>
          <p:cNvSpPr txBox="1"/>
          <p:nvPr/>
        </p:nvSpPr>
        <p:spPr>
          <a:xfrm>
            <a:off x="7580294" y="3536053"/>
            <a:ext cx="43999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matching: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a certain revisit time and narrow swath vs. geostationary continuous coverage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overlapping time windows (within ±60 minutes) to capture simultaneous events and have reasonable information about the storm development</a:t>
            </a:r>
            <a:b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52">
            <a:extLst>
              <a:ext uri="{FF2B5EF4-FFF2-40B4-BE49-F238E27FC236}">
                <a16:creationId xmlns:a16="http://schemas.microsoft.com/office/drawing/2014/main" id="{E0FFE3A2-74A2-C180-BC56-14E7EFDF801D}"/>
              </a:ext>
            </a:extLst>
          </p:cNvPr>
          <p:cNvCxnSpPr>
            <a:cxnSpLocks/>
          </p:cNvCxnSpPr>
          <p:nvPr/>
        </p:nvCxnSpPr>
        <p:spPr>
          <a:xfrm>
            <a:off x="211800" y="797000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774DD4-8696-716A-128F-D04639483AD7}"/>
              </a:ext>
            </a:extLst>
          </p:cNvPr>
          <p:cNvSpPr txBox="1"/>
          <p:nvPr/>
        </p:nvSpPr>
        <p:spPr>
          <a:xfrm>
            <a:off x="7580294" y="987231"/>
            <a:ext cx="43999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matching: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geostationary satellites can introduce horizontal displacement errors (parallax) for lightning data due to the viewing geometry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 algorithms (based on </a:t>
            </a:r>
            <a:r>
              <a:rPr lang="en-US" sz="1600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Satpy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cloud height from </a:t>
            </a:r>
            <a:r>
              <a:rPr lang="en-US" sz="1600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match the geostationary lightning detection with </a:t>
            </a:r>
            <a:r>
              <a:rPr lang="en-US" sz="1600" dirty="0" err="1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EarthCARE’s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MSI</a:t>
            </a:r>
            <a:endParaRPr lang="en-US" dirty="0">
              <a:solidFill>
                <a:srgbClr val="9BB6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5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300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818B6-6D09-3D0F-2975-B7043E8FE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626136-88F9-CE55-BA20-32370CC91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14981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10654CCC-5175-7778-0589-0C0008DF9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B7CD687F-9004-640C-C82F-442CBFF8357F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028FE9-D845-8D5B-46F5-0DFC095930A0}"/>
              </a:ext>
            </a:extLst>
          </p:cNvPr>
          <p:cNvSpPr txBox="1">
            <a:spLocks/>
          </p:cNvSpPr>
          <p:nvPr/>
        </p:nvSpPr>
        <p:spPr>
          <a:xfrm>
            <a:off x="200400" y="237374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WITH LIGHTNING SENSORS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CF384-D34A-DAA8-826C-621659FE580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1" name="Straight Connector 152">
            <a:extLst>
              <a:ext uri="{FF2B5EF4-FFF2-40B4-BE49-F238E27FC236}">
                <a16:creationId xmlns:a16="http://schemas.microsoft.com/office/drawing/2014/main" id="{E0FFE3A2-74A2-C180-BC56-14E7EFDF801D}"/>
              </a:ext>
            </a:extLst>
          </p:cNvPr>
          <p:cNvCxnSpPr>
            <a:cxnSpLocks/>
          </p:cNvCxnSpPr>
          <p:nvPr/>
        </p:nvCxnSpPr>
        <p:spPr>
          <a:xfrm>
            <a:off x="211800" y="797000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774DD4-8696-716A-128F-D04639483AD7}"/>
              </a:ext>
            </a:extLst>
          </p:cNvPr>
          <p:cNvSpPr txBox="1"/>
          <p:nvPr/>
        </p:nvSpPr>
        <p:spPr>
          <a:xfrm>
            <a:off x="586830" y="1538192"/>
            <a:ext cx="528057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in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–lightning matching: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viewing angle at higher latitudes → strong horizontal displacement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Parallax correction works only when the lightning comes from the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cloud layer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optical flashes reflect off </a:t>
            </a:r>
            <a:r>
              <a:rPr lang="en-US" sz="1600" b="1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clouds</a:t>
            </a: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apparent position becomes unreliable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9BB6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Ground-based networks could help to correct lightning locations</a:t>
            </a:r>
            <a:endParaRPr lang="en-US" dirty="0">
              <a:solidFill>
                <a:srgbClr val="9BB6C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356645-4CD7-DB7D-5D22-91D14DD216F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865" t="3678" r="5064" b="5286"/>
          <a:stretch>
            <a:fillRect/>
          </a:stretch>
        </p:blipFill>
        <p:spPr>
          <a:xfrm>
            <a:off x="7591444" y="1987197"/>
            <a:ext cx="3649134" cy="3329717"/>
          </a:xfrm>
          <a:prstGeom prst="rect">
            <a:avLst/>
          </a:prstGeom>
          <a:ln w="38100">
            <a:solidFill>
              <a:srgbClr val="9BB6C8"/>
            </a:solidFill>
          </a:ln>
          <a:effectLst>
            <a:outerShdw sx="1000" sy="1000" algn="ctr" rotWithShape="0">
              <a:srgbClr val="000000"/>
            </a:outerShdw>
            <a:softEdge rad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6AD5EA-FBF4-41C2-2F41-719A560175DD}"/>
              </a:ext>
            </a:extLst>
          </p:cNvPr>
          <p:cNvSpPr txBox="1"/>
          <p:nvPr/>
        </p:nvSpPr>
        <p:spPr>
          <a:xfrm>
            <a:off x="7498262" y="1371307"/>
            <a:ext cx="4119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EarthCARE</a:t>
            </a:r>
            <a:r>
              <a:rPr lang="en-US" sz="1400" dirty="0">
                <a:solidFill>
                  <a:schemeClr val="bg1"/>
                </a:solidFill>
              </a:rPr>
              <a:t> MSI + MTG-LI groups	</a:t>
            </a:r>
          </a:p>
          <a:p>
            <a:r>
              <a:rPr lang="en-US" sz="1400" dirty="0">
                <a:solidFill>
                  <a:schemeClr val="bg1"/>
                </a:solidFill>
              </a:rPr>
              <a:t>2024/12/10 00:20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06359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1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818B6-6D09-3D0F-2975-B7043E8FE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>
            <a:extLst>
              <a:ext uri="{FF2B5EF4-FFF2-40B4-BE49-F238E27FC236}">
                <a16:creationId xmlns:a16="http://schemas.microsoft.com/office/drawing/2014/main" id="{EE6D957C-11E6-D6CA-BCDA-0977FD4E0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14981"/>
            <a:ext cx="12192000" cy="81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6">
            <a:extLst>
              <a:ext uri="{FF2B5EF4-FFF2-40B4-BE49-F238E27FC236}">
                <a16:creationId xmlns:a16="http://schemas.microsoft.com/office/drawing/2014/main" id="{10654CCC-5175-7778-0589-0C0008DF9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B7CD687F-9004-640C-C82F-442CBFF8357F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71" y="6618848"/>
            <a:ext cx="1641396" cy="10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028FE9-D845-8D5B-46F5-0DFC095930A0}"/>
              </a:ext>
            </a:extLst>
          </p:cNvPr>
          <p:cNvSpPr txBox="1">
            <a:spLocks/>
          </p:cNvSpPr>
          <p:nvPr/>
        </p:nvSpPr>
        <p:spPr>
          <a:xfrm>
            <a:off x="200400" y="237374"/>
            <a:ext cx="11645900" cy="5596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WITH LIGHTNING SENSORS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CF384-D34A-DAA8-826C-621659FE580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1" name="Straight Connector 152">
            <a:extLst>
              <a:ext uri="{FF2B5EF4-FFF2-40B4-BE49-F238E27FC236}">
                <a16:creationId xmlns:a16="http://schemas.microsoft.com/office/drawing/2014/main" id="{E0FFE3A2-74A2-C180-BC56-14E7EFDF801D}"/>
              </a:ext>
            </a:extLst>
          </p:cNvPr>
          <p:cNvCxnSpPr>
            <a:cxnSpLocks/>
          </p:cNvCxnSpPr>
          <p:nvPr/>
        </p:nvCxnSpPr>
        <p:spPr>
          <a:xfrm>
            <a:off x="211800" y="797000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072FC11-77F3-5044-6BBC-B5B7D7EBC58B}"/>
              </a:ext>
            </a:extLst>
          </p:cNvPr>
          <p:cNvGrpSpPr/>
          <p:nvPr/>
        </p:nvGrpSpPr>
        <p:grpSpPr>
          <a:xfrm>
            <a:off x="1844366" y="834831"/>
            <a:ext cx="8592898" cy="5411503"/>
            <a:chOff x="1844366" y="834831"/>
            <a:chExt cx="8592898" cy="5411503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4D8EB80-FA04-E9A1-077D-5966625FDC00}"/>
                </a:ext>
              </a:extLst>
            </p:cNvPr>
            <p:cNvGrpSpPr/>
            <p:nvPr/>
          </p:nvGrpSpPr>
          <p:grpSpPr>
            <a:xfrm>
              <a:off x="1844366" y="834831"/>
              <a:ext cx="8592898" cy="5411503"/>
              <a:chOff x="641191" y="830000"/>
              <a:chExt cx="8592898" cy="5411503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0BB8F163-EF17-CEE6-70CC-DC660A9EB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1191" y="830000"/>
                <a:ext cx="7158825" cy="435160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75DE7C52-73E2-FCEB-E76D-0D5BC02CC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28305" y="2518380"/>
                <a:ext cx="5005784" cy="3723123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D3338552-1679-882E-BF9B-C71863FA1C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t="3932" b="3190"/>
              <a:stretch>
                <a:fillRect/>
              </a:stretch>
            </p:blipFill>
            <p:spPr>
              <a:xfrm>
                <a:off x="4556398" y="3284397"/>
                <a:ext cx="2933903" cy="2808690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E1F694C0-CDD0-D5E0-367C-5596645C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14119" t="2308" r="4510" b="14365"/>
              <a:stretch>
                <a:fillRect/>
              </a:stretch>
            </p:blipFill>
            <p:spPr>
              <a:xfrm>
                <a:off x="7490301" y="3673872"/>
                <a:ext cx="1587991" cy="2070419"/>
              </a:xfrm>
              <a:prstGeom prst="rect">
                <a:avLst/>
              </a:prstGeom>
            </p:spPr>
          </p:pic>
          <p:sp>
            <p:nvSpPr>
              <p:cNvPr id="90" name="Down Arrow 89">
                <a:extLst>
                  <a:ext uri="{FF2B5EF4-FFF2-40B4-BE49-F238E27FC236}">
                    <a16:creationId xmlns:a16="http://schemas.microsoft.com/office/drawing/2014/main" id="{281A31AC-E7A8-8858-ADE0-C5A6CA9A0C1B}"/>
                  </a:ext>
                </a:extLst>
              </p:cNvPr>
              <p:cNvSpPr/>
              <p:nvPr/>
            </p:nvSpPr>
            <p:spPr>
              <a:xfrm>
                <a:off x="7387287" y="1868999"/>
                <a:ext cx="170716" cy="844685"/>
              </a:xfrm>
              <a:prstGeom prst="downArrow">
                <a:avLst/>
              </a:prstGeom>
              <a:solidFill>
                <a:srgbClr val="013648"/>
              </a:solidFill>
              <a:ln>
                <a:solidFill>
                  <a:srgbClr val="01364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13648"/>
                  </a:solidFill>
                </a:endParaRPr>
              </a:p>
            </p:txBody>
          </p:sp>
          <p:sp>
            <p:nvSpPr>
              <p:cNvPr id="91" name="Down Arrow 90">
                <a:extLst>
                  <a:ext uri="{FF2B5EF4-FFF2-40B4-BE49-F238E27FC236}">
                    <a16:creationId xmlns:a16="http://schemas.microsoft.com/office/drawing/2014/main" id="{638D2AC3-AB6E-7187-C33F-14E85A76EBA4}"/>
                  </a:ext>
                </a:extLst>
              </p:cNvPr>
              <p:cNvSpPr/>
              <p:nvPr/>
            </p:nvSpPr>
            <p:spPr>
              <a:xfrm rot="5400000">
                <a:off x="3948252" y="3263289"/>
                <a:ext cx="190358" cy="663437"/>
              </a:xfrm>
              <a:prstGeom prst="downArrow">
                <a:avLst/>
              </a:prstGeom>
              <a:solidFill>
                <a:srgbClr val="013648"/>
              </a:solidFill>
              <a:ln>
                <a:solidFill>
                  <a:srgbClr val="01364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E9BE23D-ADE6-3739-6134-1C067F4C397E}"/>
                </a:ext>
              </a:extLst>
            </p:cNvPr>
            <p:cNvSpPr txBox="1"/>
            <p:nvPr/>
          </p:nvSpPr>
          <p:spPr>
            <a:xfrm>
              <a:off x="9119203" y="3310139"/>
              <a:ext cx="10962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rgbClr val="003247"/>
                  </a:solidFill>
                </a:rPr>
                <a:t>EarthCARE</a:t>
              </a:r>
              <a:r>
                <a:rPr lang="en-US" sz="1000" dirty="0">
                  <a:solidFill>
                    <a:srgbClr val="003247"/>
                  </a:solidFill>
                </a:rPr>
                <a:t> MSI + MTG-LI groups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696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27549</TotalTime>
  <Words>827</Words>
  <Application>Microsoft Macintosh PowerPoint</Application>
  <PresentationFormat>Widescreen</PresentationFormat>
  <Paragraphs>99</Paragraphs>
  <Slides>17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Wingdings</vt:lpstr>
      <vt:lpstr>Office Theme</vt:lpstr>
      <vt:lpstr>Satellite Multi-Sensor Perspective on Electrified Convection: EarthCARE and MTG-LI + GOES-GLM Synergy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Blanka Piskala</dc:creator>
  <cp:lastModifiedBy>Blanka Piskala</cp:lastModifiedBy>
  <cp:revision>57</cp:revision>
  <dcterms:created xsi:type="dcterms:W3CDTF">2025-02-03T15:17:56Z</dcterms:created>
  <dcterms:modified xsi:type="dcterms:W3CDTF">2025-11-24T15:14:52Z</dcterms:modified>
</cp:coreProperties>
</file>