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341" r:id="rId2"/>
    <p:sldId id="367" r:id="rId3"/>
    <p:sldId id="368" r:id="rId4"/>
    <p:sldId id="356" r:id="rId5"/>
    <p:sldId id="355" r:id="rId6"/>
    <p:sldId id="358" r:id="rId7"/>
    <p:sldId id="389" r:id="rId8"/>
    <p:sldId id="359" r:id="rId9"/>
    <p:sldId id="361" r:id="rId10"/>
    <p:sldId id="377" r:id="rId11"/>
    <p:sldId id="390" r:id="rId12"/>
    <p:sldId id="295" r:id="rId13"/>
    <p:sldId id="386" r:id="rId14"/>
    <p:sldId id="388" r:id="rId15"/>
    <p:sldId id="410" r:id="rId16"/>
    <p:sldId id="290" r:id="rId17"/>
    <p:sldId id="408" r:id="rId18"/>
    <p:sldId id="374" r:id="rId19"/>
    <p:sldId id="404" r:id="rId20"/>
    <p:sldId id="401" r:id="rId21"/>
    <p:sldId id="402" r:id="rId22"/>
    <p:sldId id="406" r:id="rId23"/>
    <p:sldId id="357" r:id="rId24"/>
    <p:sldId id="382" r:id="rId25"/>
    <p:sldId id="287" r:id="rId26"/>
    <p:sldId id="299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955"/>
    <a:srgbClr val="FF9838"/>
    <a:srgbClr val="21364B"/>
    <a:srgbClr val="345F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328"/>
    <p:restoredTop sz="94641"/>
  </p:normalViewPr>
  <p:slideViewPr>
    <p:cSldViewPr snapToGrid="0">
      <p:cViewPr varScale="1">
        <p:scale>
          <a:sx n="215" d="100"/>
          <a:sy n="215" d="100"/>
        </p:scale>
        <p:origin x="1672" y="-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EEC2C8-722D-7E47-8E91-5D4FBB89510F}" type="datetimeFigureOut">
              <a:rPr lang="en-US" smtClean="0"/>
              <a:t>12/3/25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BF0562-6A48-B641-9A89-72E676CCCE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571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BF0562-6A48-B641-9A89-72E676CCCED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3313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768FED-9B30-9673-381E-3612F19606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840C4D-9D5F-5A16-A0D3-17E6B5E9BF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9D636A0-AD8C-683C-8D3D-A1A9B0E307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71D44A-93D4-7006-71C8-F3922E5643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BF0562-6A48-B641-9A89-72E676CCCED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0888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856B87-E7C0-3FF8-D053-13908B0E05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D265B62-D129-6419-5D0A-FD4320A6E1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5ACF23A-A471-9C02-0110-5559AC2B18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63F86B-2D42-344F-7019-C31BA60040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BF0562-6A48-B641-9A89-72E676CCCED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7464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BF0562-6A48-B641-9A89-72E676CCCED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8344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CB55A2-F73E-DE85-0921-5DA1FD10D6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7777C5-7DEB-8AA8-8D18-89F6CE73B5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FB43044-2842-D742-E8D1-E8C3A6040E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8D4C97-EE49-E4C9-4D56-9181E329A5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BF0562-6A48-B641-9A89-72E676CCCED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256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4DE4DB-BC70-42FB-1EB8-F58FAC7C46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AD68D45-664C-91C5-DB7D-48E275DE88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D372C6-4420-FE85-C1DA-E0BBD2D98D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6B9DC7-C28A-F787-9488-9DF68D93DE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BF0562-6A48-B641-9A89-72E676CCCED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3302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EFE96A-5368-D2C6-770D-A40DFEF382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87349E-8060-9E6C-F1E8-A98FAC2B39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6245A6-D4E7-37AA-ED76-A24EEF1295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228374-D874-7B04-8D15-F6529EF0B1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BF0562-6A48-B641-9A89-72E676CCCED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3407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BF4C43-EDFA-C5D9-5219-E9231F25FA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177D201-632B-AE89-1622-AD16EE51E5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3772E21-1B19-D463-1723-341637F305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EF90E2-A1FF-6111-DAC7-6542A8A5BC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BF0562-6A48-B641-9A89-72E676CCCED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7307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414F9-D764-C038-2B19-CEC594D279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390B00-9DFC-DB74-A36B-B12D7F3794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C617E7-43CA-0198-B366-51DAC23E3A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60689-EC05-9145-8F83-17AF7E7590A8}" type="datetimeFigureOut">
              <a:rPr lang="en-US" smtClean="0"/>
              <a:t>12/3/25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B78AF4-FE18-10CF-85AE-DF4C87286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9993F8-A43A-C7D6-3CA9-151EEDE6E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E4C6B-375C-4B4B-9299-CBD36CF3FF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7239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3D6ED-50DC-0789-0716-5A4829430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4F6511-0DDB-C3DE-CAC3-72F7483D66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C52221-566B-C33D-63AB-EF962E211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60689-EC05-9145-8F83-17AF7E7590A8}" type="datetimeFigureOut">
              <a:rPr lang="en-US" smtClean="0"/>
              <a:t>12/3/25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999989-CDB3-F576-6452-1DB24560B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193350-006A-54DF-6955-AE7A045AB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E4C6B-375C-4B4B-9299-CBD36CF3FF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979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AE7634-3ED1-E250-19BD-7E18A40B39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5DF7E8-67B5-F23C-C143-CC45A09C51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4252C1-7DB2-664E-BE3D-A188AF90E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60689-EC05-9145-8F83-17AF7E7590A8}" type="datetimeFigureOut">
              <a:rPr lang="en-US" smtClean="0"/>
              <a:t>12/3/25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326800-C227-DBF8-4CEF-F2F2E9277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734752-177E-7D96-AF8B-8CCAA7465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E4C6B-375C-4B4B-9299-CBD36CF3FF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059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ECD175-EF28-30D3-2CE0-34204C209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1D2F29-94A1-E6C0-EBD2-AD5ACBD234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A0453C-3C1D-1F88-D449-2A6B45E6C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60689-EC05-9145-8F83-17AF7E7590A8}" type="datetimeFigureOut">
              <a:rPr lang="en-US" smtClean="0"/>
              <a:t>12/3/25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1D5F60-6E63-6CE9-5B61-9C02B9E48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F25BB2-F987-4421-FCFC-57E5C194D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E4C6B-375C-4B4B-9299-CBD36CF3FF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601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0B935-728B-F5C9-4959-66FF8D4DF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2EF5D3-23E2-35AF-1CDE-6CCFBADC8B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DDF4F-447B-DC95-DB03-A305744CF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60689-EC05-9145-8F83-17AF7E7590A8}" type="datetimeFigureOut">
              <a:rPr lang="en-US" smtClean="0"/>
              <a:t>12/3/25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945265-4556-50F4-94F9-53CD92C41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B5022E-B390-4F3F-12E1-A168E419A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E4C6B-375C-4B4B-9299-CBD36CF3FF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862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C5642F-7058-9CDD-271F-F1972B3E5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61652E-C0BF-44B4-CD47-177358B3A9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C1A46A-616D-6FDE-C3F7-3D8BADFE26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C096D1-79CA-30DE-5F26-9A1C5EF0F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60689-EC05-9145-8F83-17AF7E7590A8}" type="datetimeFigureOut">
              <a:rPr lang="en-US" smtClean="0"/>
              <a:t>12/3/25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98C1DA-6B5F-8328-ABAE-96B9A0DFA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3A2D7A-629D-F804-0D22-12CD839F3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E4C6B-375C-4B4B-9299-CBD36CF3FF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2666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9CD7B-94C7-7586-D608-669BC2EC2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2D855F-D00C-B9F3-3F5D-A4BE5AA765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691572-6C7F-2058-0DC8-23C022A0F0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0A9223-A265-7596-2E1A-B0E045A420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EA612D-45BF-C87F-CC18-AE1AABC921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CE2689-6DE6-B206-2072-2922D8833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60689-EC05-9145-8F83-17AF7E7590A8}" type="datetimeFigureOut">
              <a:rPr lang="en-US" smtClean="0"/>
              <a:t>12/3/25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AAEEE8-69D4-C4AF-967C-1FBB51978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4B4917-11BF-9A13-B293-4AF6225A4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E4C6B-375C-4B4B-9299-CBD36CF3FF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285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F5B437-9473-6AA8-F71C-208EC4B85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BC1ECE-67F0-C268-B65E-42671F1E0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60689-EC05-9145-8F83-17AF7E7590A8}" type="datetimeFigureOut">
              <a:rPr lang="en-US" smtClean="0"/>
              <a:t>12/3/25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1B15FB-528A-22EF-4670-3F42BAD82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77BA49-E048-E5EA-6A52-3B61AB8F4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E4C6B-375C-4B4B-9299-CBD36CF3FF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9473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F30A0C2-EB03-E51E-EE14-0A76CEA52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60689-EC05-9145-8F83-17AF7E7590A8}" type="datetimeFigureOut">
              <a:rPr lang="en-US" smtClean="0"/>
              <a:t>12/3/25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FA71EE-E8EB-F5D1-B51E-6309F3881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12B86A-D0D3-3A77-8A63-AA71EEDB2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E4C6B-375C-4B4B-9299-CBD36CF3FF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011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872AE-E022-3E31-95F2-62883EBD4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082F4E-BE57-6045-6B3C-D6FA85E70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5B6859-BE55-0A7C-7A9E-EAA90079C9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2A80DF-58F2-454A-C157-B628B7A5B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60689-EC05-9145-8F83-17AF7E7590A8}" type="datetimeFigureOut">
              <a:rPr lang="en-US" smtClean="0"/>
              <a:t>12/3/25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A309E7-1903-5FDA-38E3-483D0ACD6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16ABB3-0110-D1C8-C6FE-FA3D815DA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E4C6B-375C-4B4B-9299-CBD36CF3FF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9405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2C37A-3326-1D24-52AD-FA4E35C77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4D1240B-CBBF-3B9E-E23F-2E77D75A7E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01DFC3-FC58-276A-DCB2-FE0FEFAF0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C8B2B9-6EDD-AEEE-6945-69D722D85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60689-EC05-9145-8F83-17AF7E7590A8}" type="datetimeFigureOut">
              <a:rPr lang="en-US" smtClean="0"/>
              <a:t>12/3/25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80083B-04EE-6B22-4715-E156FDCCC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A08EB2-A114-1950-75D6-2267A6813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E4C6B-375C-4B4B-9299-CBD36CF3FF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7451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60D89F7-B4DB-7494-4E71-92631DAA6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D3FAB8-1D54-1241-94EC-F80384A830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66ED4-1C89-C689-44C6-B50242F93E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F8560689-EC05-9145-8F83-17AF7E7590A8}" type="datetimeFigureOut">
              <a:rPr lang="en-US" smtClean="0"/>
              <a:pPr/>
              <a:t>12/3/25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B8B63F-DB5F-8DD3-9712-5B3232708B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186A7C-70A5-2363-1E7F-2A1ADDA475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472E4C6B-375C-4B4B-9299-CBD36CF3FF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283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gif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6.png"/><Relationship Id="rId4" Type="http://schemas.openxmlformats.org/officeDocument/2006/relationships/image" Target="../media/image2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.gif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.gif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mp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BDF423A-203B-F0F9-790F-97B1A093D1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12" t="5107" r="1963" b="22135"/>
          <a:stretch/>
        </p:blipFill>
        <p:spPr>
          <a:xfrm>
            <a:off x="-156356" y="-131191"/>
            <a:ext cx="12504712" cy="1088373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A365B3F-4245-2AD0-5C87-C9DA2936E38B}"/>
              </a:ext>
            </a:extLst>
          </p:cNvPr>
          <p:cNvSpPr/>
          <p:nvPr/>
        </p:nvSpPr>
        <p:spPr>
          <a:xfrm>
            <a:off x="-374440" y="5835998"/>
            <a:ext cx="12940880" cy="728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 descr="Zentrale Webseite der FU Berlin">
            <a:extLst>
              <a:ext uri="{FF2B5EF4-FFF2-40B4-BE49-F238E27FC236}">
                <a16:creationId xmlns:a16="http://schemas.microsoft.com/office/drawing/2014/main" id="{0937D341-0A3C-7019-FE67-6D10079114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71" y="6002150"/>
            <a:ext cx="1414284" cy="396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94F369-3040-BC23-FA32-6C873410FF4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65844"/>
          <a:stretch/>
        </p:blipFill>
        <p:spPr>
          <a:xfrm>
            <a:off x="8563380" y="5977254"/>
            <a:ext cx="1297736" cy="482128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B511F1F8-221B-F391-809A-F27C1800C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4797" y="5936124"/>
            <a:ext cx="777221" cy="528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AD01E34-4521-AF79-4EC7-46EA7F587614}"/>
              </a:ext>
            </a:extLst>
          </p:cNvPr>
          <p:cNvSpPr/>
          <p:nvPr/>
        </p:nvSpPr>
        <p:spPr>
          <a:xfrm>
            <a:off x="0" y="805089"/>
            <a:ext cx="12192000" cy="107721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Exploring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spatio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-temporal distributions of MTG-FCI TCWV fields 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pre-convective environments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A9B962-78EE-AA2E-120C-E987C222D818}"/>
              </a:ext>
            </a:extLst>
          </p:cNvPr>
          <p:cNvSpPr txBox="1"/>
          <p:nvPr/>
        </p:nvSpPr>
        <p:spPr>
          <a:xfrm>
            <a:off x="3628620" y="5938540"/>
            <a:ext cx="4934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ECSS Utrecht, Netherlands</a:t>
            </a:r>
          </a:p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18 November 2025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2A5E62A-6165-B6AA-44C0-4F12AD9D1D59}"/>
              </a:ext>
            </a:extLst>
          </p:cNvPr>
          <p:cNvSpPr/>
          <p:nvPr/>
        </p:nvSpPr>
        <p:spPr>
          <a:xfrm>
            <a:off x="520784" y="4399995"/>
            <a:ext cx="3031308" cy="9651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Cintia Carbajal Henken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 El Kassar &amp; Rene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Preusker</a:t>
            </a:r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Freie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Universität Berlin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161777-A033-30AD-B551-DAD4785EA27C}"/>
              </a:ext>
            </a:extLst>
          </p:cNvPr>
          <p:cNvSpPr txBox="1"/>
          <p:nvPr/>
        </p:nvSpPr>
        <p:spPr>
          <a:xfrm>
            <a:off x="65008" y="6552319"/>
            <a:ext cx="30166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We acknowledge the use of the </a:t>
            </a:r>
            <a:r>
              <a:rPr lang="en-US" sz="800" dirty="0" err="1"/>
              <a:t>COWa</a:t>
            </a:r>
            <a:r>
              <a:rPr lang="en-US" sz="800" dirty="0"/>
              <a:t> software, supported by the Remote Sensing Products (RSP) division of EUMETSAT</a:t>
            </a:r>
          </a:p>
        </p:txBody>
      </p:sp>
    </p:spTree>
    <p:extLst>
      <p:ext uri="{BB962C8B-B14F-4D97-AF65-F5344CB8AC3E}">
        <p14:creationId xmlns:p14="http://schemas.microsoft.com/office/powerpoint/2010/main" val="8669272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8000">
              <a:schemeClr val="tx1">
                <a:lumMod val="95000"/>
                <a:lumOff val="5000"/>
              </a:schemeClr>
            </a:gs>
            <a:gs pos="100000">
              <a:schemeClr val="tx2">
                <a:lumMod val="50000"/>
                <a:lumOff val="5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83AE16-56CE-FC4D-239B-15BC41AF0B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816562A-5537-1239-6683-361F76F6F534}"/>
              </a:ext>
            </a:extLst>
          </p:cNvPr>
          <p:cNvSpPr txBox="1"/>
          <p:nvPr/>
        </p:nvSpPr>
        <p:spPr>
          <a:xfrm>
            <a:off x="1" y="0"/>
            <a:ext cx="12191999" cy="52322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NIR TCWV retrieval principle</a:t>
            </a:r>
          </a:p>
        </p:txBody>
      </p:sp>
      <p:pic>
        <p:nvPicPr>
          <p:cNvPr id="3074" name="Picture 2" descr="Meteosat Third Generation Instruments | EUMETSAT">
            <a:extLst>
              <a:ext uri="{FF2B5EF4-FFF2-40B4-BE49-F238E27FC236}">
                <a16:creationId xmlns:a16="http://schemas.microsoft.com/office/drawing/2014/main" id="{1CC5297C-3CF1-378E-D0CA-140E6D98E0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030013"/>
              </a:clrFrom>
              <a:clrTo>
                <a:srgbClr val="03001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63" t="7629" r="6721" b="19117"/>
          <a:stretch/>
        </p:blipFill>
        <p:spPr bwMode="auto">
          <a:xfrm rot="-1500000">
            <a:off x="9561504" y="660552"/>
            <a:ext cx="1101875" cy="1638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29503EC-7EC1-E4DA-D006-170DDD9B89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988" y="943006"/>
            <a:ext cx="737347" cy="73734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ED880F0-8DC7-B4C9-8ECD-57B4E1092649}"/>
              </a:ext>
            </a:extLst>
          </p:cNvPr>
          <p:cNvSpPr/>
          <p:nvPr/>
        </p:nvSpPr>
        <p:spPr>
          <a:xfrm>
            <a:off x="-1" y="6696634"/>
            <a:ext cx="12243547" cy="161365"/>
          </a:xfrm>
          <a:prstGeom prst="rect">
            <a:avLst/>
          </a:prstGeom>
          <a:gradFill flip="none" rotWithShape="1">
            <a:gsLst>
              <a:gs pos="10000">
                <a:schemeClr val="accent3">
                  <a:lumMod val="50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39DB458-EC04-D4D6-95B9-D2A0A0558455}"/>
              </a:ext>
            </a:extLst>
          </p:cNvPr>
          <p:cNvSpPr/>
          <p:nvPr/>
        </p:nvSpPr>
        <p:spPr>
          <a:xfrm>
            <a:off x="-2" y="4403159"/>
            <a:ext cx="12351125" cy="2293476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20000">
                <a:srgbClr val="21364B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8" name="Picture 6" descr="Cloud PNG transparent image download, size: 8000x4491px">
            <a:extLst>
              <a:ext uri="{FF2B5EF4-FFF2-40B4-BE49-F238E27FC236}">
                <a16:creationId xmlns:a16="http://schemas.microsoft.com/office/drawing/2014/main" id="{84DC0834-3BB0-5F5E-3BD4-FCA5A0379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9588" y="5775512"/>
            <a:ext cx="1029754" cy="578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Cloud PNG transparent image download, size: 8000x4491px">
            <a:extLst>
              <a:ext uri="{FF2B5EF4-FFF2-40B4-BE49-F238E27FC236}">
                <a16:creationId xmlns:a16="http://schemas.microsoft.com/office/drawing/2014/main" id="{D6AA74E2-92BB-4901-02DD-39ABC6010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00403" y="5600700"/>
            <a:ext cx="1525263" cy="807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56A5391-A72F-0BD3-09B4-3CBDC01ED538}"/>
              </a:ext>
            </a:extLst>
          </p:cNvPr>
          <p:cNvCxnSpPr>
            <a:cxnSpLocks/>
          </p:cNvCxnSpPr>
          <p:nvPr/>
        </p:nvCxnSpPr>
        <p:spPr>
          <a:xfrm>
            <a:off x="1566334" y="1680353"/>
            <a:ext cx="2292972" cy="2732577"/>
          </a:xfrm>
          <a:prstGeom prst="straightConnector1">
            <a:avLst/>
          </a:prstGeom>
          <a:ln w="101600">
            <a:solidFill>
              <a:srgbClr val="FFE95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5534E20-F290-1B64-9DFE-ADAFFB2B886A}"/>
              </a:ext>
            </a:extLst>
          </p:cNvPr>
          <p:cNvCxnSpPr>
            <a:cxnSpLocks/>
          </p:cNvCxnSpPr>
          <p:nvPr/>
        </p:nvCxnSpPr>
        <p:spPr>
          <a:xfrm flipV="1">
            <a:off x="6003293" y="4241795"/>
            <a:ext cx="1809040" cy="2166579"/>
          </a:xfrm>
          <a:prstGeom prst="straightConnector1">
            <a:avLst/>
          </a:prstGeom>
          <a:ln w="50800">
            <a:solidFill>
              <a:srgbClr val="FFE95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84CDB91-6E14-6CF1-9F59-1EE07630DE15}"/>
              </a:ext>
            </a:extLst>
          </p:cNvPr>
          <p:cNvCxnSpPr>
            <a:cxnSpLocks/>
          </p:cNvCxnSpPr>
          <p:nvPr/>
        </p:nvCxnSpPr>
        <p:spPr>
          <a:xfrm>
            <a:off x="3822648" y="4665016"/>
            <a:ext cx="767145" cy="1002919"/>
          </a:xfrm>
          <a:prstGeom prst="straightConnector1">
            <a:avLst/>
          </a:prstGeom>
          <a:ln w="25400">
            <a:solidFill>
              <a:srgbClr val="FFE95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C7A93EA-9475-0140-6594-8AAE69A4CED5}"/>
              </a:ext>
            </a:extLst>
          </p:cNvPr>
          <p:cNvCxnSpPr>
            <a:cxnSpLocks/>
          </p:cNvCxnSpPr>
          <p:nvPr/>
        </p:nvCxnSpPr>
        <p:spPr>
          <a:xfrm>
            <a:off x="3953026" y="4539954"/>
            <a:ext cx="1815762" cy="2055828"/>
          </a:xfrm>
          <a:prstGeom prst="straightConnector1">
            <a:avLst/>
          </a:prstGeom>
          <a:ln w="63500">
            <a:solidFill>
              <a:srgbClr val="FFE95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8C23A6CD-D417-3154-B05F-FCEFE51C1D0F}"/>
              </a:ext>
            </a:extLst>
          </p:cNvPr>
          <p:cNvCxnSpPr>
            <a:cxnSpLocks/>
          </p:cNvCxnSpPr>
          <p:nvPr/>
        </p:nvCxnSpPr>
        <p:spPr>
          <a:xfrm flipV="1">
            <a:off x="7927727" y="2079842"/>
            <a:ext cx="1772826" cy="1990615"/>
          </a:xfrm>
          <a:prstGeom prst="straightConnector1">
            <a:avLst/>
          </a:prstGeom>
          <a:ln w="57150">
            <a:solidFill>
              <a:srgbClr val="FFE95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C661FE14-CE51-3469-953D-F54E175A6923}"/>
              </a:ext>
            </a:extLst>
          </p:cNvPr>
          <p:cNvCxnSpPr>
            <a:cxnSpLocks/>
          </p:cNvCxnSpPr>
          <p:nvPr/>
        </p:nvCxnSpPr>
        <p:spPr>
          <a:xfrm flipV="1">
            <a:off x="5848652" y="4471147"/>
            <a:ext cx="1377842" cy="1129553"/>
          </a:xfrm>
          <a:prstGeom prst="straightConnector1">
            <a:avLst/>
          </a:prstGeom>
          <a:ln w="25400">
            <a:solidFill>
              <a:srgbClr val="FFE95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CA401C4A-A85C-B952-E2BF-8E7A5476E7EA}"/>
              </a:ext>
            </a:extLst>
          </p:cNvPr>
          <p:cNvSpPr txBox="1"/>
          <p:nvPr/>
        </p:nvSpPr>
        <p:spPr>
          <a:xfrm>
            <a:off x="-1" y="6353542"/>
            <a:ext cx="17587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</a:rPr>
              <a:t>Image sources: EUMETSAT, </a:t>
            </a:r>
            <a:r>
              <a:rPr lang="en-US" sz="700" dirty="0" err="1">
                <a:solidFill>
                  <a:schemeClr val="bg1"/>
                </a:solidFill>
              </a:rPr>
              <a:t>stickpng.com</a:t>
            </a:r>
            <a:r>
              <a:rPr lang="en-US" sz="700" dirty="0">
                <a:solidFill>
                  <a:schemeClr val="bg1"/>
                </a:solidFill>
              </a:rPr>
              <a:t>, </a:t>
            </a:r>
            <a:r>
              <a:rPr lang="en-US" sz="700" dirty="0" err="1">
                <a:solidFill>
                  <a:schemeClr val="bg1"/>
                </a:solidFill>
              </a:rPr>
              <a:t>pngimg.com</a:t>
            </a:r>
            <a:endParaRPr lang="en-US" sz="700" dirty="0">
              <a:solidFill>
                <a:schemeClr val="bg1"/>
              </a:solidFill>
            </a:endParaRP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2E40BB77-4562-7D55-503D-33407135B0DC}"/>
              </a:ext>
            </a:extLst>
          </p:cNvPr>
          <p:cNvCxnSpPr>
            <a:cxnSpLocks/>
          </p:cNvCxnSpPr>
          <p:nvPr/>
        </p:nvCxnSpPr>
        <p:spPr>
          <a:xfrm>
            <a:off x="4660639" y="5760193"/>
            <a:ext cx="202811" cy="835589"/>
          </a:xfrm>
          <a:prstGeom prst="straightConnector1">
            <a:avLst/>
          </a:prstGeom>
          <a:ln w="25400">
            <a:solidFill>
              <a:srgbClr val="FFE95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3D7886F-6808-7AA1-113B-941AA7B7E134}"/>
              </a:ext>
            </a:extLst>
          </p:cNvPr>
          <p:cNvCxnSpPr>
            <a:cxnSpLocks/>
          </p:cNvCxnSpPr>
          <p:nvPr/>
        </p:nvCxnSpPr>
        <p:spPr>
          <a:xfrm flipV="1">
            <a:off x="4940771" y="5163671"/>
            <a:ext cx="1787202" cy="1439770"/>
          </a:xfrm>
          <a:prstGeom prst="straightConnector1">
            <a:avLst/>
          </a:prstGeom>
          <a:ln w="25400">
            <a:solidFill>
              <a:srgbClr val="FFE95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E9567272-C792-C6FA-8B30-A8AF8B5645DC}"/>
              </a:ext>
            </a:extLst>
          </p:cNvPr>
          <p:cNvCxnSpPr>
            <a:cxnSpLocks/>
          </p:cNvCxnSpPr>
          <p:nvPr/>
        </p:nvCxnSpPr>
        <p:spPr>
          <a:xfrm>
            <a:off x="4169325" y="4532295"/>
            <a:ext cx="1524686" cy="1017602"/>
          </a:xfrm>
          <a:prstGeom prst="straightConnector1">
            <a:avLst/>
          </a:prstGeom>
          <a:ln w="25400">
            <a:solidFill>
              <a:srgbClr val="FFE95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80D6D926-8372-8044-6287-049B7B65A0A5}"/>
              </a:ext>
            </a:extLst>
          </p:cNvPr>
          <p:cNvSpPr txBox="1"/>
          <p:nvPr/>
        </p:nvSpPr>
        <p:spPr>
          <a:xfrm>
            <a:off x="1981692" y="6340301"/>
            <a:ext cx="25368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 reflectance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53E153-449E-53E2-D064-8BAA1C5573A7}"/>
              </a:ext>
            </a:extLst>
          </p:cNvPr>
          <p:cNvSpPr txBox="1"/>
          <p:nvPr/>
        </p:nvSpPr>
        <p:spPr>
          <a:xfrm>
            <a:off x="6950907" y="5667935"/>
            <a:ext cx="2316049" cy="415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Aerosol amount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7CCB1E-8438-90F2-0770-0022BE283C90}"/>
              </a:ext>
            </a:extLst>
          </p:cNvPr>
          <p:cNvSpPr txBox="1"/>
          <p:nvPr/>
        </p:nvSpPr>
        <p:spPr>
          <a:xfrm>
            <a:off x="684160" y="5118916"/>
            <a:ext cx="20141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Atmospheric profiles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4D8E00-6D77-7FC6-29E5-A5ED194049F7}"/>
              </a:ext>
            </a:extLst>
          </p:cNvPr>
          <p:cNvSpPr txBox="1"/>
          <p:nvPr/>
        </p:nvSpPr>
        <p:spPr>
          <a:xfrm>
            <a:off x="3690454" y="1847101"/>
            <a:ext cx="44995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Daytime &amp; cloud-free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Above reflective surfaces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E9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Very low dependency on T and q atmospheric profiles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E9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Sensitive to low-level moisture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FD1D404-2263-B214-EA37-6DA077C4B381}"/>
              </a:ext>
            </a:extLst>
          </p:cNvPr>
          <p:cNvSpPr txBox="1"/>
          <p:nvPr/>
        </p:nvSpPr>
        <p:spPr>
          <a:xfrm>
            <a:off x="4042578" y="859865"/>
            <a:ext cx="41068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Viewing geometry </a:t>
            </a:r>
            <a:r>
              <a:rPr lang="en-US" sz="2000" b="1" dirty="0" err="1">
                <a:solidFill>
                  <a:schemeClr val="bg1"/>
                </a:solidFill>
                <a:latin typeface="Symbol" pitchFamily="2" charset="2"/>
                <a:cs typeface="Arial" panose="020B0604020202020204" pitchFamily="34" charset="0"/>
              </a:rPr>
              <a:t>q</a:t>
            </a:r>
            <a:r>
              <a:rPr lang="en-US" sz="2000" b="1" baseline="-25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sun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latin typeface="Symbol" pitchFamily="2" charset="2"/>
                <a:cs typeface="Arial" panose="020B0604020202020204" pitchFamily="34" charset="0"/>
              </a:rPr>
              <a:t>q</a:t>
            </a:r>
            <a:r>
              <a:rPr lang="en-US" sz="2000" b="1" baseline="-25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</a:t>
            </a:r>
            <a:r>
              <a:rPr lang="en-US" sz="2000" b="1" dirty="0">
                <a:solidFill>
                  <a:schemeClr val="bg1"/>
                </a:solidFill>
                <a:latin typeface="Symbol" pitchFamily="2" charset="2"/>
                <a:cs typeface="Arial" panose="020B0604020202020204" pitchFamily="34" charset="0"/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latin typeface="Symbol" pitchFamily="2" charset="2"/>
                <a:cs typeface="Arial" panose="020B0604020202020204" pitchFamily="34" charset="0"/>
              </a:rPr>
              <a:t>j</a:t>
            </a:r>
            <a:r>
              <a:rPr lang="en-US" sz="2000" b="1" baseline="-25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</a:t>
            </a:r>
            <a:endParaRPr lang="en-US" sz="2000" b="1" baseline="-25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CE3A68-6206-9B91-F152-66F8814AF44E}"/>
              </a:ext>
            </a:extLst>
          </p:cNvPr>
          <p:cNvSpPr txBox="1"/>
          <p:nvPr/>
        </p:nvSpPr>
        <p:spPr>
          <a:xfrm>
            <a:off x="9026345" y="3824816"/>
            <a:ext cx="3217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El Kassar et al., 2024</a:t>
            </a:r>
          </a:p>
          <a:p>
            <a:r>
              <a:rPr lang="en-US" dirty="0" err="1">
                <a:solidFill>
                  <a:schemeClr val="bg1"/>
                </a:solidFill>
              </a:rPr>
              <a:t>Preusker</a:t>
            </a:r>
            <a:r>
              <a:rPr lang="en-US" dirty="0">
                <a:solidFill>
                  <a:schemeClr val="bg1"/>
                </a:solidFill>
              </a:rPr>
              <a:t> et al., 2021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9495CE8-063B-50BE-2536-5B80DE6C5B12}"/>
              </a:ext>
            </a:extLst>
          </p:cNvPr>
          <p:cNvSpPr/>
          <p:nvPr/>
        </p:nvSpPr>
        <p:spPr>
          <a:xfrm>
            <a:off x="8846127" y="3759207"/>
            <a:ext cx="2559159" cy="780747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0792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1DB899-E2B7-137D-FD23-5408D15443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4E2A1AD-0238-2BA0-FAFF-8D67D41B11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5395" y="3883459"/>
            <a:ext cx="6079208" cy="29802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091FA3A-6069-958C-F33A-2956EE2153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6569" y="738237"/>
            <a:ext cx="6160265" cy="30199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A361CC-A90C-22EA-1E20-7C5014EEB5FB}"/>
              </a:ext>
            </a:extLst>
          </p:cNvPr>
          <p:cNvSpPr txBox="1"/>
          <p:nvPr/>
        </p:nvSpPr>
        <p:spPr>
          <a:xfrm>
            <a:off x="307369" y="817062"/>
            <a:ext cx="528919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Validation with ground-based observations using GNSS and AERONET TCWV products: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Located within FCI disc, stations mainly in Europe</a:t>
            </a:r>
          </a:p>
          <a:p>
            <a:pPr marL="285750" indent="-285750">
              <a:buFont typeface="Wingdings" pitchFamily="2" charset="2"/>
              <a:buChar char="§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Months April-July</a:t>
            </a:r>
          </a:p>
          <a:p>
            <a:pPr marL="285750" indent="-285750">
              <a:buFont typeface="Wingdings" pitchFamily="2" charset="2"/>
              <a:buChar char="§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For spatial/temporal homogeneous &amp; clear-sky conditions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D5CA8E-A19B-B09C-5430-5F6FB8CE9D3C}"/>
              </a:ext>
            </a:extLst>
          </p:cNvPr>
          <p:cNvSpPr txBox="1"/>
          <p:nvPr/>
        </p:nvSpPr>
        <p:spPr>
          <a:xfrm>
            <a:off x="5936623" y="1331070"/>
            <a:ext cx="975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GNSS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4037F7-97F8-4045-FA03-867673620232}"/>
              </a:ext>
            </a:extLst>
          </p:cNvPr>
          <p:cNvSpPr txBox="1"/>
          <p:nvPr/>
        </p:nvSpPr>
        <p:spPr>
          <a:xfrm>
            <a:off x="5936623" y="4233114"/>
            <a:ext cx="975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Aeronet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2" descr="Zentrale Webseite der FU Berlin">
            <a:extLst>
              <a:ext uri="{FF2B5EF4-FFF2-40B4-BE49-F238E27FC236}">
                <a16:creationId xmlns:a16="http://schemas.microsoft.com/office/drawing/2014/main" id="{F7EF5223-C35C-6096-28A3-45BEFC684A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6316670"/>
            <a:ext cx="1414284" cy="396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F942A9F-ADD4-057E-2D27-53B4BF8C91CC}"/>
              </a:ext>
            </a:extLst>
          </p:cNvPr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MTG-FCI TCWV validation studies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4886FBD-5D9A-05AC-A24B-380E66589E24}"/>
              </a:ext>
            </a:extLst>
          </p:cNvPr>
          <p:cNvSpPr txBox="1"/>
          <p:nvPr/>
        </p:nvSpPr>
        <p:spPr>
          <a:xfrm>
            <a:off x="282664" y="4173247"/>
            <a:ext cx="29805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à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Bias &lt; |1 kg/m</a:t>
            </a:r>
            <a:r>
              <a:rPr lang="en-US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</a:p>
          <a:p>
            <a:pPr marL="285750" indent="-285750">
              <a:buFont typeface="Wingdings" pitchFamily="2" charset="2"/>
              <a:buChar char="à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à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RMSE &lt;= 1.5 kg/m</a:t>
            </a:r>
            <a:r>
              <a:rPr lang="en-US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376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AB58633-2300-6B72-AB59-C0743D3E26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894" y="2234087"/>
            <a:ext cx="5617936" cy="28089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E0BC9D-DDFA-D086-FEFB-C85BCC392A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498" y="3638572"/>
            <a:ext cx="5426665" cy="27133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4A2630-C7E2-88E3-AA1F-D646E33E53A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2635"/>
          <a:stretch/>
        </p:blipFill>
        <p:spPr>
          <a:xfrm>
            <a:off x="572305" y="829604"/>
            <a:ext cx="5462858" cy="2713333"/>
          </a:xfrm>
          <a:prstGeom prst="rect">
            <a:avLst/>
          </a:prstGeom>
        </p:spPr>
      </p:pic>
      <p:pic>
        <p:nvPicPr>
          <p:cNvPr id="8" name="Picture 2" descr="Zentrale Webseite der FU Berlin">
            <a:extLst>
              <a:ext uri="{FF2B5EF4-FFF2-40B4-BE49-F238E27FC236}">
                <a16:creationId xmlns:a16="http://schemas.microsoft.com/office/drawing/2014/main" id="{8E1F7994-5EDB-930F-1837-0B40C62705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6316670"/>
            <a:ext cx="1414284" cy="396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926413F-CE15-AC97-7804-A17D093EDC0C}"/>
              </a:ext>
            </a:extLst>
          </p:cNvPr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MTG-FCI TCWV temporal evolution and validation</a:t>
            </a:r>
          </a:p>
        </p:txBody>
      </p:sp>
    </p:spTree>
    <p:extLst>
      <p:ext uri="{BB962C8B-B14F-4D97-AF65-F5344CB8AC3E}">
        <p14:creationId xmlns:p14="http://schemas.microsoft.com/office/powerpoint/2010/main" val="247607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7163F0-E0CD-C216-8808-79A6EB1B6F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screenshot of a computer&#10;&#10;AI-generated content may be incorrect.">
            <a:extLst>
              <a:ext uri="{FF2B5EF4-FFF2-40B4-BE49-F238E27FC236}">
                <a16:creationId xmlns:a16="http://schemas.microsoft.com/office/drawing/2014/main" id="{61C57F50-A163-015E-1E72-04100F4DF38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7128" t="24420" r="1902" b="35390"/>
          <a:stretch/>
        </p:blipFill>
        <p:spPr>
          <a:xfrm>
            <a:off x="4244553" y="1953841"/>
            <a:ext cx="3897884" cy="3462001"/>
          </a:xfrm>
          <a:prstGeom prst="rect">
            <a:avLst/>
          </a:prstGeom>
        </p:spPr>
      </p:pic>
      <p:pic>
        <p:nvPicPr>
          <p:cNvPr id="8" name="Picture 2" descr="Zentrale Webseite der FU Berlin">
            <a:extLst>
              <a:ext uri="{FF2B5EF4-FFF2-40B4-BE49-F238E27FC236}">
                <a16:creationId xmlns:a16="http://schemas.microsoft.com/office/drawing/2014/main" id="{714ADE1A-002C-7B34-8FB4-91DCFF6D35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6316670"/>
            <a:ext cx="1414284" cy="396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512DF2A-4CCF-EFBC-7C98-36683A3020BF}"/>
              </a:ext>
            </a:extLst>
          </p:cNvPr>
          <p:cNvSpPr txBox="1"/>
          <p:nvPr/>
        </p:nvSpPr>
        <p:spPr>
          <a:xfrm>
            <a:off x="1" y="0"/>
            <a:ext cx="12191999" cy="52322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12 August 2025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C426BF2-C22E-FE95-8E43-57F3177FE208}"/>
              </a:ext>
            </a:extLst>
          </p:cNvPr>
          <p:cNvGrpSpPr/>
          <p:nvPr/>
        </p:nvGrpSpPr>
        <p:grpSpPr>
          <a:xfrm>
            <a:off x="73152" y="1668941"/>
            <a:ext cx="4282656" cy="3900524"/>
            <a:chOff x="73152" y="2195033"/>
            <a:chExt cx="4282656" cy="3900524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B3209E06-D5AF-6271-C8B1-B9174F88FB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-459" t="4804" r="50000" b="80981"/>
            <a:stretch/>
          </p:blipFill>
          <p:spPr>
            <a:xfrm>
              <a:off x="73152" y="2348656"/>
              <a:ext cx="4282656" cy="3746901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EC9ED284-EE14-27E2-36AF-89E15F10F7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31632" t="-68" r="32974" b="98987"/>
            <a:stretch/>
          </p:blipFill>
          <p:spPr>
            <a:xfrm>
              <a:off x="759310" y="2195033"/>
              <a:ext cx="2450234" cy="232407"/>
            </a:xfrm>
            <a:prstGeom prst="rect">
              <a:avLst/>
            </a:prstGeom>
          </p:spPr>
        </p:pic>
      </p:grp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E415C125-2AB9-48EE-3CB8-5DA04A504C7C}"/>
              </a:ext>
            </a:extLst>
          </p:cNvPr>
          <p:cNvSpPr/>
          <p:nvPr/>
        </p:nvSpPr>
        <p:spPr>
          <a:xfrm>
            <a:off x="2624328" y="2966916"/>
            <a:ext cx="585216" cy="41041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111114C-F8BE-3DBB-C070-108CF10B7A10}"/>
              </a:ext>
            </a:extLst>
          </p:cNvPr>
          <p:cNvSpPr/>
          <p:nvPr/>
        </p:nvSpPr>
        <p:spPr>
          <a:xfrm>
            <a:off x="6805195" y="2912303"/>
            <a:ext cx="585216" cy="41041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396C512-6D1C-E914-ED58-7C2C28E5BDB0}"/>
              </a:ext>
            </a:extLst>
          </p:cNvPr>
          <p:cNvGrpSpPr/>
          <p:nvPr/>
        </p:nvGrpSpPr>
        <p:grpSpPr>
          <a:xfrm>
            <a:off x="8278219" y="1668941"/>
            <a:ext cx="3913781" cy="3746901"/>
            <a:chOff x="8214174" y="2195033"/>
            <a:chExt cx="3828473" cy="3737811"/>
          </a:xfrm>
        </p:grpSpPr>
        <p:pic>
          <p:nvPicPr>
            <p:cNvPr id="10" name="Picture 9" descr="A screenshot of a computer screen&#10;&#10;AI-generated content may be incorrect.">
              <a:extLst>
                <a:ext uri="{FF2B5EF4-FFF2-40B4-BE49-F238E27FC236}">
                  <a16:creationId xmlns:a16="http://schemas.microsoft.com/office/drawing/2014/main" id="{E8F1EEC5-7653-763E-B3FD-0CD92E796D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12204" t="22778" r="53207" b="24264"/>
            <a:stretch/>
          </p:blipFill>
          <p:spPr>
            <a:xfrm>
              <a:off x="8214174" y="2323530"/>
              <a:ext cx="3828473" cy="3609314"/>
            </a:xfrm>
            <a:prstGeom prst="rect">
              <a:avLst/>
            </a:prstGeom>
          </p:spPr>
        </p:pic>
        <p:pic>
          <p:nvPicPr>
            <p:cNvPr id="13" name="Picture 12" descr="A screenshot of a computer screen&#10;&#10;AI-generated content may be incorrect.">
              <a:extLst>
                <a:ext uri="{FF2B5EF4-FFF2-40B4-BE49-F238E27FC236}">
                  <a16:creationId xmlns:a16="http://schemas.microsoft.com/office/drawing/2014/main" id="{6EFD6058-FDDA-2488-3E20-435CB7DBF0A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45665" t="8086" r="31888" b="88156"/>
            <a:stretch/>
          </p:blipFill>
          <p:spPr>
            <a:xfrm>
              <a:off x="8824129" y="2195033"/>
              <a:ext cx="2608561" cy="307243"/>
            </a:xfrm>
            <a:prstGeom prst="rect">
              <a:avLst/>
            </a:prstGeom>
          </p:spPr>
        </p:pic>
      </p:grp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DAFEE3F7-B35A-5847-4BB7-EB0E9819965F}"/>
              </a:ext>
            </a:extLst>
          </p:cNvPr>
          <p:cNvSpPr/>
          <p:nvPr/>
        </p:nvSpPr>
        <p:spPr>
          <a:xfrm>
            <a:off x="10815612" y="2966916"/>
            <a:ext cx="585216" cy="41041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081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ED1A12-000F-32E4-21EF-2E376C8A42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Zentrale Webseite der FU Berlin">
            <a:extLst>
              <a:ext uri="{FF2B5EF4-FFF2-40B4-BE49-F238E27FC236}">
                <a16:creationId xmlns:a16="http://schemas.microsoft.com/office/drawing/2014/main" id="{6AFEB8D2-B3B8-8036-2A3E-72F3EFB840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6316670"/>
            <a:ext cx="1414284" cy="396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53512FE-F1DF-3349-8156-05D302660E79}"/>
              </a:ext>
            </a:extLst>
          </p:cNvPr>
          <p:cNvSpPr txBox="1"/>
          <p:nvPr/>
        </p:nvSpPr>
        <p:spPr>
          <a:xfrm>
            <a:off x="1" y="0"/>
            <a:ext cx="12191999" cy="52322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12 August 2025</a:t>
            </a:r>
          </a:p>
        </p:txBody>
      </p:sp>
      <p:pic>
        <p:nvPicPr>
          <p:cNvPr id="14" name="Picture 13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AC7545BF-3B11-E35A-87BA-51B3ACF88E2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6344" t="48933" r="48089" b="740"/>
          <a:stretch/>
        </p:blipFill>
        <p:spPr>
          <a:xfrm>
            <a:off x="4602235" y="924504"/>
            <a:ext cx="3075717" cy="280209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FAE8CF6-8E36-A06C-6380-6F6344DD4C45}"/>
              </a:ext>
            </a:extLst>
          </p:cNvPr>
          <p:cNvSpPr txBox="1"/>
          <p:nvPr/>
        </p:nvSpPr>
        <p:spPr>
          <a:xfrm>
            <a:off x="6815328" y="6604948"/>
            <a:ext cx="537667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" dirty="0"/>
              <a:t>* https://</a:t>
            </a:r>
            <a:r>
              <a:rPr lang="en-US" sz="600" dirty="0" err="1"/>
              <a:t>upload.wikimedia.org</a:t>
            </a:r>
            <a:r>
              <a:rPr lang="en-US" sz="600" dirty="0"/>
              <a:t>/</a:t>
            </a:r>
            <a:r>
              <a:rPr lang="en-US" sz="600" dirty="0" err="1"/>
              <a:t>wikipedia</a:t>
            </a:r>
            <a:r>
              <a:rPr lang="en-US" sz="600" dirty="0"/>
              <a:t>/commons/3/3c/</a:t>
            </a:r>
            <a:r>
              <a:rPr lang="en-US" sz="600" dirty="0" err="1"/>
              <a:t>Spain_topo.jpg</a:t>
            </a:r>
            <a:endParaRPr lang="en-US" sz="600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DC00278-2978-B148-D642-32003F548D39}"/>
              </a:ext>
            </a:extLst>
          </p:cNvPr>
          <p:cNvGrpSpPr/>
          <p:nvPr/>
        </p:nvGrpSpPr>
        <p:grpSpPr>
          <a:xfrm>
            <a:off x="793568" y="993908"/>
            <a:ext cx="2843268" cy="2076551"/>
            <a:chOff x="667512" y="1042415"/>
            <a:chExt cx="3061280" cy="2276368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0C01302C-C310-DE40-59FD-156ECDF9877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806" t="39016" r="30197" b="50550"/>
            <a:stretch/>
          </p:blipFill>
          <p:spPr bwMode="auto">
            <a:xfrm>
              <a:off x="667512" y="1042416"/>
              <a:ext cx="3061280" cy="22763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D19C5E4-E8F0-B148-30CD-73AB0260145D}"/>
                </a:ext>
              </a:extLst>
            </p:cNvPr>
            <p:cNvSpPr/>
            <p:nvPr/>
          </p:nvSpPr>
          <p:spPr>
            <a:xfrm>
              <a:off x="667512" y="1042415"/>
              <a:ext cx="3061280" cy="2276367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A956A407-5E26-7D64-7BAB-D035CBDE0ADD}"/>
              </a:ext>
            </a:extLst>
          </p:cNvPr>
          <p:cNvSpPr txBox="1"/>
          <p:nvPr/>
        </p:nvSpPr>
        <p:spPr>
          <a:xfrm>
            <a:off x="4668754" y="560460"/>
            <a:ext cx="33529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TCWV tendency at 08.30 UTC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442E0A6-EFCF-4C0C-509F-4F43568A76F6}"/>
              </a:ext>
            </a:extLst>
          </p:cNvPr>
          <p:cNvSpPr txBox="1"/>
          <p:nvPr/>
        </p:nvSpPr>
        <p:spPr>
          <a:xfrm>
            <a:off x="701612" y="605201"/>
            <a:ext cx="29352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Topography map *</a:t>
            </a:r>
          </a:p>
        </p:txBody>
      </p:sp>
      <p:pic>
        <p:nvPicPr>
          <p:cNvPr id="22" name="Picture 21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FB18DF21-BFF4-97F5-62FB-783BB468F99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92" t="15842" r="50000" b="32745"/>
          <a:stretch/>
        </p:blipFill>
        <p:spPr>
          <a:xfrm>
            <a:off x="658358" y="4004109"/>
            <a:ext cx="3103696" cy="282707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D9E69B1-53BB-BA0E-C3D1-2D5CF26AE87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9732" t="13878" r="53150" b="33821"/>
          <a:stretch/>
        </p:blipFill>
        <p:spPr>
          <a:xfrm>
            <a:off x="4668754" y="4041608"/>
            <a:ext cx="3103696" cy="2851898"/>
          </a:xfrm>
          <a:prstGeom prst="rect">
            <a:avLst/>
          </a:prstGeom>
        </p:spPr>
      </p:pic>
      <p:pic>
        <p:nvPicPr>
          <p:cNvPr id="26" name="Picture 25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1797F315-EC25-77EB-2038-F1A54995C4B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22279" r="48551" b="26912"/>
          <a:stretch/>
        </p:blipFill>
        <p:spPr>
          <a:xfrm>
            <a:off x="8747052" y="4065157"/>
            <a:ext cx="3035793" cy="272935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5918DE7-1387-1ACA-ED57-DB029BE5E2E7}"/>
              </a:ext>
            </a:extLst>
          </p:cNvPr>
          <p:cNvSpPr txBox="1"/>
          <p:nvPr/>
        </p:nvSpPr>
        <p:spPr>
          <a:xfrm>
            <a:off x="1375490" y="3726603"/>
            <a:ext cx="16651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08:00 UTC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0335A5D-E74E-D0AF-5D63-AC3B14575E22}"/>
              </a:ext>
            </a:extLst>
          </p:cNvPr>
          <p:cNvSpPr txBox="1"/>
          <p:nvPr/>
        </p:nvSpPr>
        <p:spPr>
          <a:xfrm>
            <a:off x="5384773" y="3726603"/>
            <a:ext cx="16651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09:30 UTC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D3CEB1F-96A6-662C-B871-E1F6F720DDCC}"/>
              </a:ext>
            </a:extLst>
          </p:cNvPr>
          <p:cNvSpPr txBox="1"/>
          <p:nvPr/>
        </p:nvSpPr>
        <p:spPr>
          <a:xfrm>
            <a:off x="9503664" y="3747005"/>
            <a:ext cx="16651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11:00 UTC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3EE68BA0-3D50-83F8-351C-11724184AC79}"/>
              </a:ext>
            </a:extLst>
          </p:cNvPr>
          <p:cNvCxnSpPr>
            <a:cxnSpLocks/>
          </p:cNvCxnSpPr>
          <p:nvPr/>
        </p:nvCxnSpPr>
        <p:spPr>
          <a:xfrm flipH="1" flipV="1">
            <a:off x="2710116" y="5467557"/>
            <a:ext cx="1256516" cy="862288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A9B2758E-5C7A-E9EE-5232-0E9321BB6E6B}"/>
              </a:ext>
            </a:extLst>
          </p:cNvPr>
          <p:cNvSpPr txBox="1"/>
          <p:nvPr/>
        </p:nvSpPr>
        <p:spPr>
          <a:xfrm>
            <a:off x="3659037" y="5231847"/>
            <a:ext cx="15815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near </a:t>
            </a:r>
          </a:p>
          <a:p>
            <a:r>
              <a:rPr lang="en-US" dirty="0"/>
              <a:t>surface</a:t>
            </a:r>
          </a:p>
          <a:p>
            <a:r>
              <a:rPr lang="en-US" dirty="0"/>
              <a:t>wind</a:t>
            </a:r>
          </a:p>
        </p:txBody>
      </p:sp>
    </p:spTree>
    <p:extLst>
      <p:ext uri="{BB962C8B-B14F-4D97-AF65-F5344CB8AC3E}">
        <p14:creationId xmlns:p14="http://schemas.microsoft.com/office/powerpoint/2010/main" val="258187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9" grpId="0"/>
      <p:bldP spid="3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1F10A2-3387-6C80-B4A9-14111DC1CB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Zentrale Webseite der FU Berlin">
            <a:extLst>
              <a:ext uri="{FF2B5EF4-FFF2-40B4-BE49-F238E27FC236}">
                <a16:creationId xmlns:a16="http://schemas.microsoft.com/office/drawing/2014/main" id="{63F26C65-FE10-B36B-25CA-FAA1F8356C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6316670"/>
            <a:ext cx="1414284" cy="396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5DA0F58-191B-8B9A-6ECB-80ABE2D9BC71}"/>
              </a:ext>
            </a:extLst>
          </p:cNvPr>
          <p:cNvSpPr txBox="1"/>
          <p:nvPr/>
        </p:nvSpPr>
        <p:spPr>
          <a:xfrm>
            <a:off x="1" y="0"/>
            <a:ext cx="12191999" cy="52322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12 August 2025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F35E9D-5B2B-0C6C-F25D-F80918FC45F5}"/>
              </a:ext>
            </a:extLst>
          </p:cNvPr>
          <p:cNvSpPr txBox="1"/>
          <p:nvPr/>
        </p:nvSpPr>
        <p:spPr>
          <a:xfrm>
            <a:off x="6815328" y="6604948"/>
            <a:ext cx="537667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" dirty="0"/>
              <a:t>* https://</a:t>
            </a:r>
            <a:r>
              <a:rPr lang="en-US" sz="600" dirty="0" err="1"/>
              <a:t>upload.wikimedia.org</a:t>
            </a:r>
            <a:r>
              <a:rPr lang="en-US" sz="600" dirty="0"/>
              <a:t>/</a:t>
            </a:r>
            <a:r>
              <a:rPr lang="en-US" sz="600" dirty="0" err="1"/>
              <a:t>wikipedia</a:t>
            </a:r>
            <a:r>
              <a:rPr lang="en-US" sz="600" dirty="0"/>
              <a:t>/commons/3/3c/</a:t>
            </a:r>
            <a:r>
              <a:rPr lang="en-US" sz="600" dirty="0" err="1"/>
              <a:t>Spain_topo.jpg</a:t>
            </a:r>
            <a:endParaRPr lang="en-US" sz="600" dirty="0"/>
          </a:p>
        </p:txBody>
      </p:sp>
      <p:pic>
        <p:nvPicPr>
          <p:cNvPr id="22" name="Picture 21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4065B1C9-ABB1-C284-DFFD-5A4B659E434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92" t="15842" r="50000" b="32745"/>
          <a:stretch/>
        </p:blipFill>
        <p:spPr>
          <a:xfrm>
            <a:off x="658358" y="4004109"/>
            <a:ext cx="3103696" cy="282707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721D109-2DFF-1C6A-FDAE-33FA6459598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9732" t="13878" r="53150" b="33821"/>
          <a:stretch/>
        </p:blipFill>
        <p:spPr>
          <a:xfrm>
            <a:off x="4678120" y="4041608"/>
            <a:ext cx="3103696" cy="2851898"/>
          </a:xfrm>
          <a:prstGeom prst="rect">
            <a:avLst/>
          </a:prstGeom>
        </p:spPr>
      </p:pic>
      <p:pic>
        <p:nvPicPr>
          <p:cNvPr id="26" name="Picture 25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AA413AE8-D847-C0C5-10FA-08B583EDF51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2279" r="48551" b="26912"/>
          <a:stretch/>
        </p:blipFill>
        <p:spPr>
          <a:xfrm>
            <a:off x="8717795" y="4059511"/>
            <a:ext cx="3103696" cy="279040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4391254E-994B-539F-6E30-1616FF4A3FB1}"/>
              </a:ext>
            </a:extLst>
          </p:cNvPr>
          <p:cNvSpPr txBox="1"/>
          <p:nvPr/>
        </p:nvSpPr>
        <p:spPr>
          <a:xfrm>
            <a:off x="1377620" y="3726603"/>
            <a:ext cx="16651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08:00 UTC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41F32C3-9A73-172F-5A65-CD2F5C1BAB61}"/>
              </a:ext>
            </a:extLst>
          </p:cNvPr>
          <p:cNvSpPr txBox="1"/>
          <p:nvPr/>
        </p:nvSpPr>
        <p:spPr>
          <a:xfrm>
            <a:off x="5397382" y="3703054"/>
            <a:ext cx="16651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09:30 UTC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2E066F5-2ED7-2711-6506-238F1F3C56F0}"/>
              </a:ext>
            </a:extLst>
          </p:cNvPr>
          <p:cNvSpPr txBox="1"/>
          <p:nvPr/>
        </p:nvSpPr>
        <p:spPr>
          <a:xfrm>
            <a:off x="9508989" y="3752779"/>
            <a:ext cx="16651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11:00 UTC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C3008D-E9E1-A329-6EAD-8B53A143D8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1343" y="837187"/>
            <a:ext cx="6927257" cy="27709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527EE0D-C80D-95DB-B8C6-E4A633492B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41236" y="706775"/>
            <a:ext cx="4124855" cy="3031726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F905B1E5-D5C9-C252-E40D-CA1FE8A7E9B0}"/>
              </a:ext>
            </a:extLst>
          </p:cNvPr>
          <p:cNvCxnSpPr>
            <a:cxnSpLocks/>
          </p:cNvCxnSpPr>
          <p:nvPr/>
        </p:nvCxnSpPr>
        <p:spPr>
          <a:xfrm flipH="1" flipV="1">
            <a:off x="2710116" y="5467557"/>
            <a:ext cx="1256516" cy="862288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974845A8-89CE-AB86-35E0-4181548E7151}"/>
              </a:ext>
            </a:extLst>
          </p:cNvPr>
          <p:cNvSpPr txBox="1"/>
          <p:nvPr/>
        </p:nvSpPr>
        <p:spPr>
          <a:xfrm>
            <a:off x="3659037" y="5231847"/>
            <a:ext cx="15815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near </a:t>
            </a:r>
          </a:p>
          <a:p>
            <a:r>
              <a:rPr lang="en-US" dirty="0"/>
              <a:t>surface</a:t>
            </a:r>
          </a:p>
          <a:p>
            <a:r>
              <a:rPr lang="en-US" dirty="0"/>
              <a:t>wind</a:t>
            </a:r>
          </a:p>
        </p:txBody>
      </p:sp>
    </p:spTree>
    <p:extLst>
      <p:ext uri="{BB962C8B-B14F-4D97-AF65-F5344CB8AC3E}">
        <p14:creationId xmlns:p14="http://schemas.microsoft.com/office/powerpoint/2010/main" val="4189663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Zentrale Webseite der FU Berlin">
            <a:extLst>
              <a:ext uri="{FF2B5EF4-FFF2-40B4-BE49-F238E27FC236}">
                <a16:creationId xmlns:a16="http://schemas.microsoft.com/office/drawing/2014/main" id="{FC5DAF1C-9124-72CD-1E5D-47443D17A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6316670"/>
            <a:ext cx="1414284" cy="396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1341FCB-5FB4-15C0-0FA6-805B3115A54E}"/>
              </a:ext>
            </a:extLst>
          </p:cNvPr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Case 1 July 2025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59FF1FD9-CE87-AEC0-F6CB-B778802BE979}"/>
              </a:ext>
            </a:extLst>
          </p:cNvPr>
          <p:cNvCxnSpPr>
            <a:cxnSpLocks/>
          </p:cNvCxnSpPr>
          <p:nvPr/>
        </p:nvCxnSpPr>
        <p:spPr>
          <a:xfrm flipV="1">
            <a:off x="4335128" y="3002621"/>
            <a:ext cx="451781" cy="1463001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9ADD8E1-2FE5-360D-9918-B77C958542FF}"/>
              </a:ext>
            </a:extLst>
          </p:cNvPr>
          <p:cNvCxnSpPr>
            <a:cxnSpLocks/>
          </p:cNvCxnSpPr>
          <p:nvPr/>
        </p:nvCxnSpPr>
        <p:spPr>
          <a:xfrm>
            <a:off x="1952097" y="2743546"/>
            <a:ext cx="1320287" cy="144206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9F092DA-9D9B-24A0-66CE-46E0AF53DCC3}"/>
              </a:ext>
            </a:extLst>
          </p:cNvPr>
          <p:cNvCxnSpPr>
            <a:cxnSpLocks/>
          </p:cNvCxnSpPr>
          <p:nvPr/>
        </p:nvCxnSpPr>
        <p:spPr>
          <a:xfrm flipV="1">
            <a:off x="1918382" y="3539043"/>
            <a:ext cx="1596196" cy="408639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CAB13209-7268-596B-CF46-B5ECF67D9AA2}"/>
              </a:ext>
            </a:extLst>
          </p:cNvPr>
          <p:cNvSpPr txBox="1"/>
          <p:nvPr/>
        </p:nvSpPr>
        <p:spPr>
          <a:xfrm>
            <a:off x="4561018" y="3591278"/>
            <a:ext cx="15815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near </a:t>
            </a:r>
          </a:p>
          <a:p>
            <a:r>
              <a:rPr lang="en-US" dirty="0"/>
              <a:t>surface</a:t>
            </a:r>
          </a:p>
          <a:p>
            <a:r>
              <a:rPr lang="en-US" dirty="0"/>
              <a:t>wind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9BFE5AC-AC91-21C8-3F25-670653758A44}"/>
              </a:ext>
            </a:extLst>
          </p:cNvPr>
          <p:cNvSpPr txBox="1"/>
          <p:nvPr/>
        </p:nvSpPr>
        <p:spPr>
          <a:xfrm>
            <a:off x="2148869" y="4056086"/>
            <a:ext cx="1882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wind at 700 </a:t>
            </a:r>
            <a:r>
              <a:rPr lang="en-US" dirty="0" err="1"/>
              <a:t>hPa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74F3882-410C-0640-038F-4DDCF72FBF86}"/>
              </a:ext>
            </a:extLst>
          </p:cNvPr>
          <p:cNvSpPr txBox="1"/>
          <p:nvPr/>
        </p:nvSpPr>
        <p:spPr>
          <a:xfrm>
            <a:off x="3377713" y="2474395"/>
            <a:ext cx="11833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near </a:t>
            </a:r>
          </a:p>
          <a:p>
            <a:r>
              <a:rPr lang="en-US" dirty="0"/>
              <a:t>surface wind</a:t>
            </a:r>
          </a:p>
        </p:txBody>
      </p:sp>
      <p:pic>
        <p:nvPicPr>
          <p:cNvPr id="7" name="Picture 6" descr="A screenshot of a weather map&#10;&#10;AI-generated content may be incorrect.">
            <a:extLst>
              <a:ext uri="{FF2B5EF4-FFF2-40B4-BE49-F238E27FC236}">
                <a16:creationId xmlns:a16="http://schemas.microsoft.com/office/drawing/2014/main" id="{9C886BD1-D1D7-5748-ED8E-CA51D602B20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642" t="9931" r="572" b="1191"/>
          <a:stretch/>
        </p:blipFill>
        <p:spPr>
          <a:xfrm>
            <a:off x="1492894" y="1245703"/>
            <a:ext cx="9249664" cy="4782076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2055E7B-3A45-DCA0-3C7D-1EEBC87FA255}"/>
              </a:ext>
            </a:extLst>
          </p:cNvPr>
          <p:cNvCxnSpPr>
            <a:cxnSpLocks/>
          </p:cNvCxnSpPr>
          <p:nvPr/>
        </p:nvCxnSpPr>
        <p:spPr>
          <a:xfrm flipV="1">
            <a:off x="4487528" y="3155021"/>
            <a:ext cx="451781" cy="1463001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BA1F63C-CFCF-8B12-566B-E744900A0242}"/>
              </a:ext>
            </a:extLst>
          </p:cNvPr>
          <p:cNvCxnSpPr>
            <a:cxnSpLocks/>
          </p:cNvCxnSpPr>
          <p:nvPr/>
        </p:nvCxnSpPr>
        <p:spPr>
          <a:xfrm>
            <a:off x="2104497" y="2895946"/>
            <a:ext cx="1320287" cy="144206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DEF65AE-F960-0807-031C-5379AF1DFF06}"/>
              </a:ext>
            </a:extLst>
          </p:cNvPr>
          <p:cNvCxnSpPr>
            <a:cxnSpLocks/>
          </p:cNvCxnSpPr>
          <p:nvPr/>
        </p:nvCxnSpPr>
        <p:spPr>
          <a:xfrm flipV="1">
            <a:off x="2070782" y="3691443"/>
            <a:ext cx="1596196" cy="408639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2CFBAC2-848C-B8BD-3D45-B7E89DC71FAE}"/>
              </a:ext>
            </a:extLst>
          </p:cNvPr>
          <p:cNvSpPr txBox="1"/>
          <p:nvPr/>
        </p:nvSpPr>
        <p:spPr>
          <a:xfrm>
            <a:off x="4713418" y="3743678"/>
            <a:ext cx="15815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near </a:t>
            </a:r>
          </a:p>
          <a:p>
            <a:r>
              <a:rPr lang="en-US" dirty="0"/>
              <a:t>surface</a:t>
            </a:r>
          </a:p>
          <a:p>
            <a:r>
              <a:rPr lang="en-US" dirty="0"/>
              <a:t>wind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B682336-F0D3-2D8A-AFB1-6989FAA078D4}"/>
              </a:ext>
            </a:extLst>
          </p:cNvPr>
          <p:cNvSpPr txBox="1"/>
          <p:nvPr/>
        </p:nvSpPr>
        <p:spPr>
          <a:xfrm>
            <a:off x="2301269" y="4208486"/>
            <a:ext cx="1882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wind at 700 </a:t>
            </a:r>
            <a:r>
              <a:rPr lang="en-US" dirty="0" err="1"/>
              <a:t>hPa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96A36AF-551B-2C20-F6DB-4E452332ED85}"/>
              </a:ext>
            </a:extLst>
          </p:cNvPr>
          <p:cNvSpPr txBox="1"/>
          <p:nvPr/>
        </p:nvSpPr>
        <p:spPr>
          <a:xfrm>
            <a:off x="3530113" y="2626795"/>
            <a:ext cx="11833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near </a:t>
            </a:r>
          </a:p>
          <a:p>
            <a:r>
              <a:rPr lang="en-US" dirty="0"/>
              <a:t>surface wind</a:t>
            </a:r>
          </a:p>
        </p:txBody>
      </p:sp>
    </p:spTree>
    <p:extLst>
      <p:ext uri="{BB962C8B-B14F-4D97-AF65-F5344CB8AC3E}">
        <p14:creationId xmlns:p14="http://schemas.microsoft.com/office/powerpoint/2010/main" val="38206285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5D9D01-A932-B31C-A014-8E662887A1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Zentrale Webseite der FU Berlin">
            <a:extLst>
              <a:ext uri="{FF2B5EF4-FFF2-40B4-BE49-F238E27FC236}">
                <a16:creationId xmlns:a16="http://schemas.microsoft.com/office/drawing/2014/main" id="{76733BC4-2E70-DFBD-9D58-DD1308967B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6316670"/>
            <a:ext cx="1414284" cy="396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71A3673-128D-086F-E7BE-09320349A72C}"/>
              </a:ext>
            </a:extLst>
          </p:cNvPr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Case 1 July 2025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E32BE442-40AA-673D-9469-A0ED7555068C}"/>
              </a:ext>
            </a:extLst>
          </p:cNvPr>
          <p:cNvCxnSpPr>
            <a:cxnSpLocks/>
          </p:cNvCxnSpPr>
          <p:nvPr/>
        </p:nvCxnSpPr>
        <p:spPr>
          <a:xfrm flipV="1">
            <a:off x="4442136" y="3129085"/>
            <a:ext cx="451781" cy="1463001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D014F23-17C0-1DD2-F0F7-5AD46A6A1E1A}"/>
              </a:ext>
            </a:extLst>
          </p:cNvPr>
          <p:cNvCxnSpPr>
            <a:cxnSpLocks/>
          </p:cNvCxnSpPr>
          <p:nvPr/>
        </p:nvCxnSpPr>
        <p:spPr>
          <a:xfrm>
            <a:off x="2059105" y="2870010"/>
            <a:ext cx="1320287" cy="144206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0AFC715-50B8-8EC1-B7D0-76E05C80500B}"/>
              </a:ext>
            </a:extLst>
          </p:cNvPr>
          <p:cNvCxnSpPr>
            <a:cxnSpLocks/>
          </p:cNvCxnSpPr>
          <p:nvPr/>
        </p:nvCxnSpPr>
        <p:spPr>
          <a:xfrm flipV="1">
            <a:off x="2025390" y="3665507"/>
            <a:ext cx="1596196" cy="408639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38B6C879-EE65-B6C9-2F43-FDC9F9FF065B}"/>
              </a:ext>
            </a:extLst>
          </p:cNvPr>
          <p:cNvSpPr txBox="1"/>
          <p:nvPr/>
        </p:nvSpPr>
        <p:spPr>
          <a:xfrm>
            <a:off x="4668026" y="3717742"/>
            <a:ext cx="15815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near </a:t>
            </a:r>
          </a:p>
          <a:p>
            <a:r>
              <a:rPr lang="en-US" dirty="0"/>
              <a:t>surface</a:t>
            </a:r>
          </a:p>
          <a:p>
            <a:r>
              <a:rPr lang="en-US" dirty="0"/>
              <a:t>wind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37A17A6-6589-9EBF-84DE-9D82DEC8E0EA}"/>
              </a:ext>
            </a:extLst>
          </p:cNvPr>
          <p:cNvSpPr txBox="1"/>
          <p:nvPr/>
        </p:nvSpPr>
        <p:spPr>
          <a:xfrm>
            <a:off x="2255877" y="4182550"/>
            <a:ext cx="1882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wind at 700 </a:t>
            </a:r>
            <a:r>
              <a:rPr lang="en-US" dirty="0" err="1"/>
              <a:t>hPa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A698DF5-C06E-AAD8-360E-097B3F785CCE}"/>
              </a:ext>
            </a:extLst>
          </p:cNvPr>
          <p:cNvSpPr txBox="1"/>
          <p:nvPr/>
        </p:nvSpPr>
        <p:spPr>
          <a:xfrm>
            <a:off x="3484721" y="2600859"/>
            <a:ext cx="11833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near </a:t>
            </a:r>
          </a:p>
          <a:p>
            <a:r>
              <a:rPr lang="en-US" dirty="0"/>
              <a:t>surface wind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AF64D9-ECF9-BD9F-A867-26B4569691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8395" y="1241497"/>
            <a:ext cx="9265106" cy="4848020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D7F957A-78EF-59D7-EDD7-B93866143FA3}"/>
              </a:ext>
            </a:extLst>
          </p:cNvPr>
          <p:cNvCxnSpPr>
            <a:cxnSpLocks/>
          </p:cNvCxnSpPr>
          <p:nvPr/>
        </p:nvCxnSpPr>
        <p:spPr>
          <a:xfrm flipV="1">
            <a:off x="4487528" y="3155021"/>
            <a:ext cx="451781" cy="1463001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CA408FE-EDA8-AC0E-9C6C-D1B139687CCC}"/>
              </a:ext>
            </a:extLst>
          </p:cNvPr>
          <p:cNvCxnSpPr>
            <a:cxnSpLocks/>
          </p:cNvCxnSpPr>
          <p:nvPr/>
        </p:nvCxnSpPr>
        <p:spPr>
          <a:xfrm>
            <a:off x="2104497" y="2895946"/>
            <a:ext cx="1320287" cy="144206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2B2D5B9-469D-95C7-B7FB-9937B22AE0C2}"/>
              </a:ext>
            </a:extLst>
          </p:cNvPr>
          <p:cNvCxnSpPr>
            <a:cxnSpLocks/>
          </p:cNvCxnSpPr>
          <p:nvPr/>
        </p:nvCxnSpPr>
        <p:spPr>
          <a:xfrm flipV="1">
            <a:off x="2070782" y="3691443"/>
            <a:ext cx="1596196" cy="408639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47A29A3B-6AC1-7A0D-3448-18EE5B67B733}"/>
              </a:ext>
            </a:extLst>
          </p:cNvPr>
          <p:cNvSpPr txBox="1"/>
          <p:nvPr/>
        </p:nvSpPr>
        <p:spPr>
          <a:xfrm>
            <a:off x="4713418" y="3743678"/>
            <a:ext cx="15815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near </a:t>
            </a:r>
          </a:p>
          <a:p>
            <a:r>
              <a:rPr lang="en-US" dirty="0"/>
              <a:t>surface</a:t>
            </a:r>
          </a:p>
          <a:p>
            <a:r>
              <a:rPr lang="en-US" dirty="0"/>
              <a:t>wind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EF66632-5A5B-7C97-1841-2FED33E4BB2E}"/>
              </a:ext>
            </a:extLst>
          </p:cNvPr>
          <p:cNvSpPr txBox="1"/>
          <p:nvPr/>
        </p:nvSpPr>
        <p:spPr>
          <a:xfrm>
            <a:off x="2301269" y="4208486"/>
            <a:ext cx="1882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wind at 700 </a:t>
            </a:r>
            <a:r>
              <a:rPr lang="en-US" dirty="0" err="1"/>
              <a:t>hPa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B756A2D-0A76-F943-6E46-9DFE84DBB704}"/>
              </a:ext>
            </a:extLst>
          </p:cNvPr>
          <p:cNvSpPr txBox="1"/>
          <p:nvPr/>
        </p:nvSpPr>
        <p:spPr>
          <a:xfrm>
            <a:off x="3530113" y="2626795"/>
            <a:ext cx="11833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near </a:t>
            </a:r>
          </a:p>
          <a:p>
            <a:r>
              <a:rPr lang="en-US" dirty="0"/>
              <a:t>surface wind</a:t>
            </a:r>
          </a:p>
        </p:txBody>
      </p:sp>
    </p:spTree>
    <p:extLst>
      <p:ext uri="{BB962C8B-B14F-4D97-AF65-F5344CB8AC3E}">
        <p14:creationId xmlns:p14="http://schemas.microsoft.com/office/powerpoint/2010/main" val="24871978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42A9A6-3A96-4AAC-9F0E-43081763A2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08F907DE-8DB4-61D0-41F9-AB79C7F8683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130" t="14840" r="52723" b="32338"/>
          <a:stretch/>
        </p:blipFill>
        <p:spPr>
          <a:xfrm>
            <a:off x="573571" y="1443519"/>
            <a:ext cx="5324991" cy="4918855"/>
          </a:xfrm>
          <a:prstGeom prst="rect">
            <a:avLst/>
          </a:prstGeom>
        </p:spPr>
      </p:pic>
      <p:pic>
        <p:nvPicPr>
          <p:cNvPr id="8" name="Picture 2" descr="Zentrale Webseite der FU Berlin">
            <a:extLst>
              <a:ext uri="{FF2B5EF4-FFF2-40B4-BE49-F238E27FC236}">
                <a16:creationId xmlns:a16="http://schemas.microsoft.com/office/drawing/2014/main" id="{6AE5516B-4494-BB90-9D72-A2B447B69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6316670"/>
            <a:ext cx="1414284" cy="396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A57B74E-8430-4079-DAD4-0D4876A35DEE}"/>
              </a:ext>
            </a:extLst>
          </p:cNvPr>
          <p:cNvSpPr txBox="1"/>
          <p:nvPr/>
        </p:nvSpPr>
        <p:spPr>
          <a:xfrm>
            <a:off x="1" y="0"/>
            <a:ext cx="12191999" cy="52322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2 July 2025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EB31D26-D53B-494E-9C25-D71F8B297BED}"/>
              </a:ext>
            </a:extLst>
          </p:cNvPr>
          <p:cNvCxnSpPr>
            <a:cxnSpLocks/>
          </p:cNvCxnSpPr>
          <p:nvPr/>
        </p:nvCxnSpPr>
        <p:spPr>
          <a:xfrm flipH="1">
            <a:off x="4423731" y="1088136"/>
            <a:ext cx="1783100" cy="92029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778F023-9A3A-EA10-5A35-0A39B38F61FD}"/>
              </a:ext>
            </a:extLst>
          </p:cNvPr>
          <p:cNvSpPr txBox="1"/>
          <p:nvPr/>
        </p:nvSpPr>
        <p:spPr>
          <a:xfrm>
            <a:off x="4965700" y="704952"/>
            <a:ext cx="3392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Large hail  (ESWD reports)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F2CE84-C29E-BD1B-B5F9-306C45B09268}"/>
              </a:ext>
            </a:extLst>
          </p:cNvPr>
          <p:cNvSpPr txBox="1"/>
          <p:nvPr/>
        </p:nvSpPr>
        <p:spPr>
          <a:xfrm>
            <a:off x="1956903" y="1074187"/>
            <a:ext cx="261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MTG FCI 12.30 UTC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E89E9C-CD98-3B96-5E1A-425E6BC02161}"/>
              </a:ext>
            </a:extLst>
          </p:cNvPr>
          <p:cNvSpPr txBox="1"/>
          <p:nvPr/>
        </p:nvSpPr>
        <p:spPr>
          <a:xfrm>
            <a:off x="8014803" y="1099054"/>
            <a:ext cx="261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ICON-D2 12.00 UTC</a:t>
            </a:r>
          </a:p>
        </p:txBody>
      </p:sp>
      <p:pic>
        <p:nvPicPr>
          <p:cNvPr id="18" name="Picture 17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EFA99639-5F73-2A26-1F6A-FC5C9CE2B2F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1579" t="14840" r="11274" b="32338"/>
          <a:stretch/>
        </p:blipFill>
        <p:spPr>
          <a:xfrm>
            <a:off x="6520911" y="1443518"/>
            <a:ext cx="5324990" cy="4918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879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4D5C84-ED42-75A9-6D3B-B9E688851F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Zentrale Webseite der FU Berlin">
            <a:extLst>
              <a:ext uri="{FF2B5EF4-FFF2-40B4-BE49-F238E27FC236}">
                <a16:creationId xmlns:a16="http://schemas.microsoft.com/office/drawing/2014/main" id="{CBF9B72B-6111-D435-20D2-9F6E242C5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6316670"/>
            <a:ext cx="1414284" cy="396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29E246F-5AE3-E7F1-2287-F7B40E5E6598}"/>
              </a:ext>
            </a:extLst>
          </p:cNvPr>
          <p:cNvSpPr txBox="1"/>
          <p:nvPr/>
        </p:nvSpPr>
        <p:spPr>
          <a:xfrm>
            <a:off x="1" y="0"/>
            <a:ext cx="12191999" cy="52322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2 July 2025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027C484-9416-5F92-50C4-327F884ABF9F}"/>
              </a:ext>
            </a:extLst>
          </p:cNvPr>
          <p:cNvSpPr txBox="1"/>
          <p:nvPr/>
        </p:nvSpPr>
        <p:spPr>
          <a:xfrm>
            <a:off x="6809573" y="910447"/>
            <a:ext cx="3096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ICON-D2 TCWV tendency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1BA087A-F426-E17C-9168-DFDAC673099B}"/>
              </a:ext>
            </a:extLst>
          </p:cNvPr>
          <p:cNvSpPr txBox="1"/>
          <p:nvPr/>
        </p:nvSpPr>
        <p:spPr>
          <a:xfrm>
            <a:off x="2103120" y="887153"/>
            <a:ext cx="3096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MTG-FCI TCWV tendency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53BD89-7C25-198D-E492-2C106960D5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433672"/>
            <a:ext cx="4493684" cy="45090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95EC8B-689F-BBD1-D13C-A8C3D23E1E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6704" y="1438454"/>
            <a:ext cx="4488918" cy="4504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468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60E220-B54E-6978-1B1C-3DB070BEE2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09E9C95-9C37-785A-5BF2-C3ACFCEE0B7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3504" t="72818" r="5579" b="16040"/>
          <a:stretch/>
        </p:blipFill>
        <p:spPr>
          <a:xfrm>
            <a:off x="6279162" y="1769851"/>
            <a:ext cx="4135402" cy="35036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88D4876-4EDF-E352-71D5-C021FFCBAF02}"/>
              </a:ext>
            </a:extLst>
          </p:cNvPr>
          <p:cNvSpPr txBox="1"/>
          <p:nvPr/>
        </p:nvSpPr>
        <p:spPr>
          <a:xfrm>
            <a:off x="1693851" y="733659"/>
            <a:ext cx="9811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Before we have clouds, precipitation and associated severe weather, we have water vapor</a:t>
            </a:r>
          </a:p>
        </p:txBody>
      </p:sp>
      <p:pic>
        <p:nvPicPr>
          <p:cNvPr id="8" name="Picture 2" descr="Zentrale Webseite der FU Berlin">
            <a:extLst>
              <a:ext uri="{FF2B5EF4-FFF2-40B4-BE49-F238E27FC236}">
                <a16:creationId xmlns:a16="http://schemas.microsoft.com/office/drawing/2014/main" id="{D8788252-69F7-8C34-7A1A-BFA1E7807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6316670"/>
            <a:ext cx="1414284" cy="396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D14C7DD-51C1-E79B-91AC-C468BA9E3754}"/>
              </a:ext>
            </a:extLst>
          </p:cNvPr>
          <p:cNvSpPr txBox="1"/>
          <p:nvPr/>
        </p:nvSpPr>
        <p:spPr>
          <a:xfrm>
            <a:off x="1" y="0"/>
            <a:ext cx="12191999" cy="52322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 vapor: (in)visible fuel for convection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69B3BAD-9EB0-9996-F97F-0C94BB29FCB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1632" t="-68" r="32974" b="98987"/>
          <a:stretch/>
        </p:blipFill>
        <p:spPr>
          <a:xfrm>
            <a:off x="4929279" y="1577149"/>
            <a:ext cx="2934224" cy="27831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1689FCE-A967-7787-7280-C1DD101ED1C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5672" t="72974" r="6202" b="16340"/>
          <a:stretch/>
        </p:blipFill>
        <p:spPr>
          <a:xfrm>
            <a:off x="6486717" y="1848999"/>
            <a:ext cx="3884053" cy="3380819"/>
          </a:xfrm>
          <a:prstGeom prst="rect">
            <a:avLst/>
          </a:prstGeom>
        </p:spPr>
      </p:pic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89B37BB-F9C8-3989-A71B-83F7E16A8FC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3593" t="11470" r="27905" b="12239"/>
          <a:stretch/>
        </p:blipFill>
        <p:spPr>
          <a:xfrm>
            <a:off x="1821230" y="1830411"/>
            <a:ext cx="4457932" cy="4090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320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35821E-D21B-F55C-61E4-9D219BAC52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39CFD9E-452D-32B3-7138-86140E5328D8}"/>
              </a:ext>
            </a:extLst>
          </p:cNvPr>
          <p:cNvSpPr txBox="1"/>
          <p:nvPr/>
        </p:nvSpPr>
        <p:spPr>
          <a:xfrm>
            <a:off x="299406" y="4747010"/>
            <a:ext cx="307890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3) CAPE Sharpening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enhance spatial detail in model-derived stability indices like CAPE/CIN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(Carbajal Henken et al., 2025, accepted in JEMS)</a:t>
            </a:r>
          </a:p>
          <a:p>
            <a:endParaRPr 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1B082B-0C27-1A3A-716A-DBD5F0857C5B}"/>
              </a:ext>
            </a:extLst>
          </p:cNvPr>
          <p:cNvSpPr txBox="1"/>
          <p:nvPr/>
        </p:nvSpPr>
        <p:spPr>
          <a:xfrm>
            <a:off x="259446" y="1723837"/>
            <a:ext cx="343468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1) NIR-based TCWV retrievals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provide update of TCWV with spatial detail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1FE4D2-0237-F0FA-82BE-038DA12CCF9E}"/>
              </a:ext>
            </a:extLst>
          </p:cNvPr>
          <p:cNvSpPr txBox="1"/>
          <p:nvPr/>
        </p:nvSpPr>
        <p:spPr>
          <a:xfrm>
            <a:off x="299406" y="3112312"/>
            <a:ext cx="328303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2) Model–Observation TCWV differences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reveal misalignment large-scale weather systems and small-scale variability not captured by NWP</a:t>
            </a:r>
          </a:p>
        </p:txBody>
      </p:sp>
      <p:pic>
        <p:nvPicPr>
          <p:cNvPr id="2" name="Picture 2" descr="Zentrale Webseite der FU Berlin">
            <a:extLst>
              <a:ext uri="{FF2B5EF4-FFF2-40B4-BE49-F238E27FC236}">
                <a16:creationId xmlns:a16="http://schemas.microsoft.com/office/drawing/2014/main" id="{0FBDD33B-7E4B-37E6-0043-E3863E3155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6316670"/>
            <a:ext cx="1414284" cy="396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27B4500-5D64-DFA0-0078-40F062859E43}"/>
              </a:ext>
            </a:extLst>
          </p:cNvPr>
          <p:cNvSpPr txBox="1"/>
          <p:nvPr/>
        </p:nvSpPr>
        <p:spPr>
          <a:xfrm>
            <a:off x="0" y="-3256"/>
            <a:ext cx="12192000" cy="52322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CAPE Sharpening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324B06-E302-DC9B-FC59-BB6B71C67FEB}"/>
              </a:ext>
            </a:extLst>
          </p:cNvPr>
          <p:cNvSpPr txBox="1"/>
          <p:nvPr/>
        </p:nvSpPr>
        <p:spPr>
          <a:xfrm>
            <a:off x="259446" y="766837"/>
            <a:ext cx="9899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Can we feed in our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information on TCWV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distributions into computations of instability indices that provide information on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convective potential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0" name="Picture 9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AC2E02EE-2FCF-3291-EC8F-51C333CCCA0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9583" t="61581" r="27374" b="9212"/>
          <a:stretch/>
        </p:blipFill>
        <p:spPr>
          <a:xfrm>
            <a:off x="5912796" y="2287583"/>
            <a:ext cx="3057728" cy="257534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5CD0AF41-4976-D179-2DE8-AB77B59A794C}"/>
              </a:ext>
            </a:extLst>
          </p:cNvPr>
          <p:cNvGrpSpPr/>
          <p:nvPr/>
        </p:nvGrpSpPr>
        <p:grpSpPr>
          <a:xfrm>
            <a:off x="3400926" y="2250282"/>
            <a:ext cx="2600318" cy="4263762"/>
            <a:chOff x="3400926" y="2250282"/>
            <a:chExt cx="2600318" cy="4263762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4CF1D952-8B89-651B-8A98-56F8F2FA853E}"/>
                </a:ext>
              </a:extLst>
            </p:cNvPr>
            <p:cNvGrpSpPr/>
            <p:nvPr/>
          </p:nvGrpSpPr>
          <p:grpSpPr>
            <a:xfrm>
              <a:off x="3454862" y="4880058"/>
              <a:ext cx="2546382" cy="1633986"/>
              <a:chOff x="3949036" y="4935611"/>
              <a:chExt cx="2546382" cy="1633986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2F729BC9-355C-E882-9150-C1E27DAF5E9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36161" t="6784" r="39070" b="51871"/>
              <a:stretch/>
            </p:blipFill>
            <p:spPr>
              <a:xfrm>
                <a:off x="4188308" y="5177782"/>
                <a:ext cx="2067839" cy="1391815"/>
              </a:xfrm>
              <a:prstGeom prst="rect">
                <a:avLst/>
              </a:prstGeom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6D692DB-382C-452E-908E-30F0747EA746}"/>
                  </a:ext>
                </a:extLst>
              </p:cNvPr>
              <p:cNvSpPr txBox="1"/>
              <p:nvPr/>
            </p:nvSpPr>
            <p:spPr>
              <a:xfrm>
                <a:off x="3949036" y="4935611"/>
                <a:ext cx="254638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200" dirty="0"/>
                  <a:t>MODIS-Aqua at 11.50 UTC</a:t>
                </a:r>
                <a:endParaRPr lang="en-US" sz="1200" dirty="0"/>
              </a:p>
            </p:txBody>
          </p:sp>
        </p:grpSp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id="{42561AFB-6CD5-1A5F-9713-ABAC6D038E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0926" y="2250282"/>
              <a:ext cx="2489254" cy="24985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F989D2B-7B21-3728-066D-CEE22AA70F74}"/>
              </a:ext>
            </a:extLst>
          </p:cNvPr>
          <p:cNvGrpSpPr/>
          <p:nvPr/>
        </p:nvGrpSpPr>
        <p:grpSpPr>
          <a:xfrm>
            <a:off x="8991700" y="2231275"/>
            <a:ext cx="3346315" cy="2631653"/>
            <a:chOff x="8991700" y="2231275"/>
            <a:chExt cx="3346315" cy="2631653"/>
          </a:xfrm>
        </p:grpSpPr>
        <p:pic>
          <p:nvPicPr>
            <p:cNvPr id="11" name="Picture 10" descr="A screenshot of a computer screen&#10;&#10;AI-generated content may be incorrect.">
              <a:extLst>
                <a:ext uri="{FF2B5EF4-FFF2-40B4-BE49-F238E27FC236}">
                  <a16:creationId xmlns:a16="http://schemas.microsoft.com/office/drawing/2014/main" id="{D48D8064-B382-AB90-E609-9A3738E193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72480" t="61581" r="2302" b="9212"/>
            <a:stretch/>
          </p:blipFill>
          <p:spPr>
            <a:xfrm>
              <a:off x="8991700" y="2287583"/>
              <a:ext cx="3346315" cy="2575345"/>
            </a:xfrm>
            <a:prstGeom prst="rect">
              <a:avLst/>
            </a:prstGeom>
          </p:spPr>
        </p:pic>
        <p:pic>
          <p:nvPicPr>
            <p:cNvPr id="18" name="Picture 6">
              <a:extLst>
                <a:ext uri="{FF2B5EF4-FFF2-40B4-BE49-F238E27FC236}">
                  <a16:creationId xmlns:a16="http://schemas.microsoft.com/office/drawing/2014/main" id="{A5B04D9D-6763-24F6-5F7D-EBEB7BBC4C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79163" y="2231275"/>
              <a:ext cx="2523887" cy="25157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1" name="Picture 20" descr="A screenshot of a computer&#10;&#10;AI-generated content may be incorrect.">
            <a:extLst>
              <a:ext uri="{FF2B5EF4-FFF2-40B4-BE49-F238E27FC236}">
                <a16:creationId xmlns:a16="http://schemas.microsoft.com/office/drawing/2014/main" id="{06A0D858-772E-0D98-3325-EF33968AAEC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5841" t="38692" r="11600" b="37578"/>
          <a:stretch/>
        </p:blipFill>
        <p:spPr>
          <a:xfrm>
            <a:off x="6769492" y="5275891"/>
            <a:ext cx="4550688" cy="815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475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C721A3-A5AD-7426-6D66-A1964B89AC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Zentrale Webseite der FU Berlin">
            <a:extLst>
              <a:ext uri="{FF2B5EF4-FFF2-40B4-BE49-F238E27FC236}">
                <a16:creationId xmlns:a16="http://schemas.microsoft.com/office/drawing/2014/main" id="{54D9EF51-ABFE-1E00-42EB-6C03978919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6316670"/>
            <a:ext cx="1414284" cy="396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B4F6AB6-F82E-C212-9D65-75283CF0AEEE}"/>
              </a:ext>
            </a:extLst>
          </p:cNvPr>
          <p:cNvSpPr txBox="1"/>
          <p:nvPr/>
        </p:nvSpPr>
        <p:spPr>
          <a:xfrm>
            <a:off x="1" y="0"/>
            <a:ext cx="12191999" cy="52322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2 July 2025</a:t>
            </a:r>
          </a:p>
        </p:txBody>
      </p:sp>
      <p:pic>
        <p:nvPicPr>
          <p:cNvPr id="14" name="Picture 13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A47A3732-E47C-74A9-030A-F8B480499A2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391" t="26157" r="49205" b="10486"/>
          <a:stretch/>
        </p:blipFill>
        <p:spPr>
          <a:xfrm>
            <a:off x="1601656" y="1487209"/>
            <a:ext cx="4494344" cy="424216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6D2F484-14A6-7CEB-52C2-94B4198606AD}"/>
              </a:ext>
            </a:extLst>
          </p:cNvPr>
          <p:cNvSpPr txBox="1"/>
          <p:nvPr/>
        </p:nvSpPr>
        <p:spPr>
          <a:xfrm>
            <a:off x="1121587" y="1202419"/>
            <a:ext cx="5197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Symbol" pitchFamily="2" charset="2"/>
                <a:cs typeface="Arial" panose="020B0604020202020204" pitchFamily="34" charset="0"/>
              </a:rPr>
              <a:t>D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TCWV  (MTG-FCI – ICON-D2)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0FA7B9-0770-D632-B312-652E60C1DF8B}"/>
              </a:ext>
            </a:extLst>
          </p:cNvPr>
          <p:cNvSpPr txBox="1"/>
          <p:nvPr/>
        </p:nvSpPr>
        <p:spPr>
          <a:xfrm>
            <a:off x="3072689" y="790816"/>
            <a:ext cx="1750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12:30 UTC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BD8145F-579D-CEAD-3C4A-1DC6396850A0}"/>
              </a:ext>
            </a:extLst>
          </p:cNvPr>
          <p:cNvGrpSpPr/>
          <p:nvPr/>
        </p:nvGrpSpPr>
        <p:grpSpPr>
          <a:xfrm>
            <a:off x="6637389" y="853507"/>
            <a:ext cx="4537859" cy="4781654"/>
            <a:chOff x="6637389" y="853507"/>
            <a:chExt cx="4537859" cy="4781654"/>
          </a:xfrm>
        </p:grpSpPr>
        <p:pic>
          <p:nvPicPr>
            <p:cNvPr id="6" name="Picture 5" descr="A screenshot of a computer screen&#10;&#10;AI-generated content may be incorrect.">
              <a:extLst>
                <a:ext uri="{FF2B5EF4-FFF2-40B4-BE49-F238E27FC236}">
                  <a16:creationId xmlns:a16="http://schemas.microsoft.com/office/drawing/2014/main" id="{63880895-A35D-7D31-08AC-B4D10DEBDB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58426" t="41985" r="4669" b="6285"/>
            <a:stretch/>
          </p:blipFill>
          <p:spPr>
            <a:xfrm>
              <a:off x="6637389" y="1487209"/>
              <a:ext cx="4537859" cy="4147952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6FE129A-C485-6413-5F7B-CD8D7C73B7CE}"/>
                </a:ext>
              </a:extLst>
            </p:cNvPr>
            <p:cNvSpPr txBox="1"/>
            <p:nvPr/>
          </p:nvSpPr>
          <p:spPr>
            <a:xfrm>
              <a:off x="7030292" y="1249485"/>
              <a:ext cx="34335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ICON-D2 CAPE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1215C0A-4430-C9CA-111D-10D8DB33C428}"/>
                </a:ext>
              </a:extLst>
            </p:cNvPr>
            <p:cNvSpPr txBox="1"/>
            <p:nvPr/>
          </p:nvSpPr>
          <p:spPr>
            <a:xfrm>
              <a:off x="8143875" y="853507"/>
              <a:ext cx="17503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12:00 UTC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17523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C46B00-BE6C-C83F-C7F7-38B65A0078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Zentrale Webseite der FU Berlin">
            <a:extLst>
              <a:ext uri="{FF2B5EF4-FFF2-40B4-BE49-F238E27FC236}">
                <a16:creationId xmlns:a16="http://schemas.microsoft.com/office/drawing/2014/main" id="{8B8A123E-C846-C12F-B316-61C1354A9C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6316670"/>
            <a:ext cx="1414284" cy="396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22CF94C-0687-6CAB-9E53-2B403D7EE06A}"/>
              </a:ext>
            </a:extLst>
          </p:cNvPr>
          <p:cNvSpPr txBox="1"/>
          <p:nvPr/>
        </p:nvSpPr>
        <p:spPr>
          <a:xfrm>
            <a:off x="1" y="0"/>
            <a:ext cx="12191999" cy="52322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2 July 2025</a:t>
            </a:r>
          </a:p>
        </p:txBody>
      </p:sp>
      <p:pic>
        <p:nvPicPr>
          <p:cNvPr id="16" name="Picture 1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15ABFE7-A3B5-DA0F-DCB6-38996B7E913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188" t="33290" r="6517" b="25308"/>
          <a:stretch/>
        </p:blipFill>
        <p:spPr>
          <a:xfrm>
            <a:off x="0" y="2423498"/>
            <a:ext cx="8494901" cy="363830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4BEF8E6-BF96-63DD-A672-FB90FCEB3B5D}"/>
              </a:ext>
            </a:extLst>
          </p:cNvPr>
          <p:cNvSpPr txBox="1"/>
          <p:nvPr/>
        </p:nvSpPr>
        <p:spPr>
          <a:xfrm>
            <a:off x="89744" y="1931295"/>
            <a:ext cx="3694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Sharpened MTG-FCI CAPE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2EE3D86-01A7-1242-D0DC-5984A3E639C4}"/>
              </a:ext>
            </a:extLst>
          </p:cNvPr>
          <p:cNvSpPr txBox="1"/>
          <p:nvPr/>
        </p:nvSpPr>
        <p:spPr>
          <a:xfrm>
            <a:off x="5181074" y="1931295"/>
            <a:ext cx="2440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ICON-D2 CAPE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1B90B07-4FE3-4530-74A7-81B33F3D1C3F}"/>
              </a:ext>
            </a:extLst>
          </p:cNvPr>
          <p:cNvSpPr txBox="1"/>
          <p:nvPr/>
        </p:nvSpPr>
        <p:spPr>
          <a:xfrm>
            <a:off x="1251134" y="1561963"/>
            <a:ext cx="1371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12:30 UTC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E395EA4-1AE1-552C-35CE-DF5F032AA50A}"/>
              </a:ext>
            </a:extLst>
          </p:cNvPr>
          <p:cNvGrpSpPr/>
          <p:nvPr/>
        </p:nvGrpSpPr>
        <p:grpSpPr>
          <a:xfrm>
            <a:off x="8129017" y="1838962"/>
            <a:ext cx="4620767" cy="3533861"/>
            <a:chOff x="8129017" y="1838962"/>
            <a:chExt cx="4620767" cy="353386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4688277-C7EB-7E2A-09F8-91DA139D7690}"/>
                </a:ext>
              </a:extLst>
            </p:cNvPr>
            <p:cNvSpPr txBox="1"/>
            <p:nvPr/>
          </p:nvSpPr>
          <p:spPr>
            <a:xfrm>
              <a:off x="8129017" y="1838962"/>
              <a:ext cx="46207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MTG FCI True </a:t>
              </a:r>
              <a:r>
                <a:rPr lang="en-US" sz="1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Colour</a:t>
              </a:r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 RGB + MTG LI AFA</a:t>
              </a:r>
            </a:p>
            <a:p>
              <a:pPr algn="ctr"/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15 UTC</a:t>
              </a: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1D7D63A-CB8B-5C24-873F-A4DD94226CB3}"/>
                </a:ext>
              </a:extLst>
            </p:cNvPr>
            <p:cNvGrpSpPr/>
            <p:nvPr/>
          </p:nvGrpSpPr>
          <p:grpSpPr>
            <a:xfrm>
              <a:off x="9195353" y="2456984"/>
              <a:ext cx="2640493" cy="2651760"/>
              <a:chOff x="8257032" y="1156275"/>
              <a:chExt cx="3227832" cy="3168837"/>
            </a:xfrm>
          </p:grpSpPr>
          <p:pic>
            <p:nvPicPr>
              <p:cNvPr id="7" name="Picture 6" descr="A screenshot of a computer screen&#10;&#10;AI-generated content may be incorrect.">
                <a:extLst>
                  <a:ext uri="{FF2B5EF4-FFF2-40B4-BE49-F238E27FC236}">
                    <a16:creationId xmlns:a16="http://schemas.microsoft.com/office/drawing/2014/main" id="{7BB18C6D-44C3-1657-7EC5-53DFAF9435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25804" t="26025" r="32667" b="14683"/>
              <a:stretch/>
            </p:blipFill>
            <p:spPr>
              <a:xfrm>
                <a:off x="8257032" y="1161288"/>
                <a:ext cx="3227832" cy="3163824"/>
              </a:xfrm>
              <a:prstGeom prst="rect">
                <a:avLst/>
              </a:prstGeom>
            </p:spPr>
          </p:pic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443C0C86-CC95-E91E-81DD-85AA92C5DDF7}"/>
                  </a:ext>
                </a:extLst>
              </p:cNvPr>
              <p:cNvSpPr/>
              <p:nvPr/>
            </p:nvSpPr>
            <p:spPr>
              <a:xfrm>
                <a:off x="8257032" y="1156275"/>
                <a:ext cx="3227832" cy="3168837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D11096A-7BB8-E190-4461-6BA58298F2DD}"/>
                </a:ext>
              </a:extLst>
            </p:cNvPr>
            <p:cNvSpPr txBox="1"/>
            <p:nvPr/>
          </p:nvSpPr>
          <p:spPr>
            <a:xfrm>
              <a:off x="9354312" y="5157379"/>
              <a:ext cx="254554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800" dirty="0">
                  <a:latin typeface="Arial" panose="020B0604020202020204" pitchFamily="34" charset="0"/>
                  <a:cs typeface="Arial" panose="020B0604020202020204" pitchFamily="34" charset="0"/>
                </a:rPr>
                <a:t>Source: EUMETVIEW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DC31D9D-CF39-0DEE-2F48-EBF3D5DD8C72}"/>
              </a:ext>
            </a:extLst>
          </p:cNvPr>
          <p:cNvSpPr txBox="1"/>
          <p:nvPr/>
        </p:nvSpPr>
        <p:spPr>
          <a:xfrm>
            <a:off x="5823639" y="1561963"/>
            <a:ext cx="1750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12:00 UTC</a:t>
            </a:r>
          </a:p>
        </p:txBody>
      </p:sp>
    </p:spTree>
    <p:extLst>
      <p:ext uri="{BB962C8B-B14F-4D97-AF65-F5344CB8AC3E}">
        <p14:creationId xmlns:p14="http://schemas.microsoft.com/office/powerpoint/2010/main" val="1869164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C77FB5-08F1-E1BF-8F5D-1BA4511650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31DBE28-FD5F-3D86-5AEC-D9AA965334A5}"/>
              </a:ext>
            </a:extLst>
          </p:cNvPr>
          <p:cNvSpPr txBox="1"/>
          <p:nvPr/>
        </p:nvSpPr>
        <p:spPr>
          <a:xfrm>
            <a:off x="537404" y="902007"/>
            <a:ext cx="981166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Ongoing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fine-tuning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validation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§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Combining FCI TCWV with MTG-LI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lightning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precipitation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data, looking at heavy precipitation/severe weather events and statistical relation to preceding moisture field distributions</a:t>
            </a:r>
          </a:p>
          <a:p>
            <a:pPr marL="285750" indent="-285750">
              <a:buFont typeface="Wingdings" pitchFamily="2" charset="2"/>
              <a:buChar char="§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Further exploration of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CAPE sharpening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approach</a:t>
            </a:r>
          </a:p>
          <a:p>
            <a:pPr marL="285750" indent="-285750">
              <a:buFont typeface="Wingdings" pitchFamily="2" charset="2"/>
              <a:buChar char="§"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itchFamily="2" charset="2"/>
              <a:buChar char="§"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itchFamily="2" charset="2"/>
              <a:buChar char="§"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itchFamily="2" charset="2"/>
              <a:buChar char="§"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2" descr="Zentrale Webseite der FU Berlin">
            <a:extLst>
              <a:ext uri="{FF2B5EF4-FFF2-40B4-BE49-F238E27FC236}">
                <a16:creationId xmlns:a16="http://schemas.microsoft.com/office/drawing/2014/main" id="{CBC98D59-09BB-63C4-EE6F-0BF30DF7D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6316670"/>
            <a:ext cx="1414284" cy="396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B4768B5-DE03-303D-F969-49CA59BAC90E}"/>
              </a:ext>
            </a:extLst>
          </p:cNvPr>
          <p:cNvSpPr txBox="1"/>
          <p:nvPr/>
        </p:nvSpPr>
        <p:spPr>
          <a:xfrm>
            <a:off x="1" y="0"/>
            <a:ext cx="12191999" cy="52322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Outlook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477F98-0368-46BA-4F3E-971E1D76C8C6}"/>
              </a:ext>
            </a:extLst>
          </p:cNvPr>
          <p:cNvSpPr txBox="1"/>
          <p:nvPr/>
        </p:nvSpPr>
        <p:spPr>
          <a:xfrm>
            <a:off x="537404" y="3733551"/>
            <a:ext cx="690305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Towards information on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boundary layer WV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estimates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870F03-BC71-F431-F07E-E1081F8640B9}"/>
              </a:ext>
            </a:extLst>
          </p:cNvPr>
          <p:cNvSpPr txBox="1"/>
          <p:nvPr/>
        </p:nvSpPr>
        <p:spPr>
          <a:xfrm>
            <a:off x="2352262" y="4994332"/>
            <a:ext cx="5071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Poster 23: ECSS2025-277 Jan El Kassar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94C78AC-8E92-E7B1-045E-99483382F61D}"/>
              </a:ext>
            </a:extLst>
          </p:cNvPr>
          <p:cNvGrpSpPr/>
          <p:nvPr/>
        </p:nvGrpSpPr>
        <p:grpSpPr>
          <a:xfrm>
            <a:off x="7423612" y="2365969"/>
            <a:ext cx="4361665" cy="4346701"/>
            <a:chOff x="7423612" y="2365969"/>
            <a:chExt cx="4361665" cy="434670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43C6544-1AB2-9F6D-97E4-55C7DBD15F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0522"/>
            <a:stretch/>
          </p:blipFill>
          <p:spPr>
            <a:xfrm>
              <a:off x="7574419" y="3067923"/>
              <a:ext cx="4033261" cy="3644747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5AEAAF0-3AC8-89B1-C862-F35EA4E6D989}"/>
                </a:ext>
              </a:extLst>
            </p:cNvPr>
            <p:cNvSpPr txBox="1"/>
            <p:nvPr/>
          </p:nvSpPr>
          <p:spPr>
            <a:xfrm>
              <a:off x="7423612" y="2365970"/>
              <a:ext cx="19744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NIR: 0.9</a:t>
              </a:r>
              <a:r>
                <a:rPr lang="en-US" b="1" dirty="0">
                  <a:latin typeface="Symbol" pitchFamily="2" charset="2"/>
                  <a:cs typeface="Arial" panose="020B0604020202020204" pitchFamily="34" charset="0"/>
                </a:rPr>
                <a:t>m</a:t>
              </a: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m/0.86</a:t>
              </a:r>
              <a:r>
                <a:rPr lang="en-US" b="1" dirty="0">
                  <a:latin typeface="Symbol" pitchFamily="2" charset="2"/>
                  <a:cs typeface="Arial" panose="020B0604020202020204" pitchFamily="34" charset="0"/>
                </a:rPr>
                <a:t>m</a:t>
              </a: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m 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C20F4FE-3764-E1CC-19BE-6143DF69697B}"/>
                </a:ext>
              </a:extLst>
            </p:cNvPr>
            <p:cNvSpPr txBox="1"/>
            <p:nvPr/>
          </p:nvSpPr>
          <p:spPr>
            <a:xfrm>
              <a:off x="9398072" y="2365969"/>
              <a:ext cx="23872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TIR: </a:t>
              </a:r>
            </a:p>
            <a:p>
              <a:pPr algn="ctr"/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  <a:r>
                <a:rPr lang="en-US" b="1" dirty="0">
                  <a:latin typeface="Symbol" pitchFamily="2" charset="2"/>
                  <a:cs typeface="Arial" panose="020B0604020202020204" pitchFamily="34" charset="0"/>
                </a:rPr>
                <a:t>m</a:t>
              </a: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m - 12</a:t>
              </a:r>
              <a:r>
                <a:rPr lang="en-US" b="1" dirty="0">
                  <a:latin typeface="Symbol" pitchFamily="2" charset="2"/>
                  <a:cs typeface="Arial" panose="020B0604020202020204" pitchFamily="34" charset="0"/>
                </a:rPr>
                <a:t>m</a:t>
              </a: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87533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1FA749-4204-976B-762B-F5C3123EAB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F7B5FA8-0CBF-8BA0-D017-37CEA4C3DC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12" t="5107" r="1963" b="22135"/>
          <a:stretch/>
        </p:blipFill>
        <p:spPr>
          <a:xfrm>
            <a:off x="-156356" y="-131191"/>
            <a:ext cx="12504712" cy="1088373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31E249C-6F9A-671B-17E9-5BC963A5CBAB}"/>
              </a:ext>
            </a:extLst>
          </p:cNvPr>
          <p:cNvSpPr txBox="1"/>
          <p:nvPr/>
        </p:nvSpPr>
        <p:spPr>
          <a:xfrm>
            <a:off x="2026508" y="2459504"/>
            <a:ext cx="81389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2136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 </a:t>
            </a:r>
          </a:p>
          <a:p>
            <a:pPr algn="ctr"/>
            <a:r>
              <a:rPr lang="en-US" sz="6000" b="1" dirty="0">
                <a:solidFill>
                  <a:srgbClr val="2136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23633502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4E2DC0-9C94-2DDD-7B9D-D343937A59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D0B0140-BBBF-3254-7CD0-7869B48DAC0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4912" t="7548"/>
          <a:stretch/>
        </p:blipFill>
        <p:spPr>
          <a:xfrm>
            <a:off x="6356378" y="1802926"/>
            <a:ext cx="5681284" cy="49886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BA47D19-38D4-5900-0867-281FF52548C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93528"/>
          <a:stretch/>
        </p:blipFill>
        <p:spPr>
          <a:xfrm>
            <a:off x="834021" y="1213523"/>
            <a:ext cx="10799024" cy="2992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8B0CA4F-784E-6FB4-47BB-1EDE6F96A9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548" r="56004"/>
          <a:stretch/>
        </p:blipFill>
        <p:spPr>
          <a:xfrm>
            <a:off x="834021" y="1736534"/>
            <a:ext cx="5691312" cy="5121466"/>
          </a:xfrm>
          <a:prstGeom prst="rect">
            <a:avLst/>
          </a:prstGeom>
        </p:spPr>
      </p:pic>
      <p:pic>
        <p:nvPicPr>
          <p:cNvPr id="7" name="Picture 2" descr="Zentrale Webseite der FU Berlin">
            <a:extLst>
              <a:ext uri="{FF2B5EF4-FFF2-40B4-BE49-F238E27FC236}">
                <a16:creationId xmlns:a16="http://schemas.microsoft.com/office/drawing/2014/main" id="{FB2A0F52-8410-45D1-F0AE-231C672EA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6316670"/>
            <a:ext cx="1414284" cy="396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68DDCA9-F002-92D6-DD75-3511A7312DC8}"/>
              </a:ext>
            </a:extLst>
          </p:cNvPr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MTG-FCI TCWV Retrieval</a:t>
            </a:r>
          </a:p>
        </p:txBody>
      </p:sp>
    </p:spTree>
    <p:extLst>
      <p:ext uri="{BB962C8B-B14F-4D97-AF65-F5344CB8AC3E}">
        <p14:creationId xmlns:p14="http://schemas.microsoft.com/office/powerpoint/2010/main" val="3977430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Zentrale Webseite der FU Berlin">
            <a:extLst>
              <a:ext uri="{FF2B5EF4-FFF2-40B4-BE49-F238E27FC236}">
                <a16:creationId xmlns:a16="http://schemas.microsoft.com/office/drawing/2014/main" id="{61AD4926-768E-7299-882B-FBEFFF5E7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6316670"/>
            <a:ext cx="1414284" cy="396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B218252-4B7E-D2DC-9E3F-75B9370FDE5E}"/>
              </a:ext>
            </a:extLst>
          </p:cNvPr>
          <p:cNvSpPr txBox="1"/>
          <p:nvPr/>
        </p:nvSpPr>
        <p:spPr>
          <a:xfrm>
            <a:off x="4236064" y="6356351"/>
            <a:ext cx="446449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T-skew, log-p diagram (metpy)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C17557-EB78-3E6A-22C8-906DE0D8A6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97"/>
          <a:stretch/>
        </p:blipFill>
        <p:spPr>
          <a:xfrm>
            <a:off x="3378502" y="948015"/>
            <a:ext cx="5466074" cy="5217289"/>
          </a:xfrm>
          <a:prstGeom prst="rect">
            <a:avLst/>
          </a:prstGeom>
        </p:spPr>
      </p:pic>
      <p:sp>
        <p:nvSpPr>
          <p:cNvPr id="8" name="Foliennummernplatzhalter 3">
            <a:extLst>
              <a:ext uri="{FF2B5EF4-FFF2-40B4-BE49-F238E27FC236}">
                <a16:creationId xmlns:a16="http://schemas.microsoft.com/office/drawing/2014/main" id="{52DAA7CF-8376-B45A-CB09-A7218DEA1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77200" y="6356351"/>
            <a:ext cx="2133600" cy="365125"/>
          </a:xfrm>
        </p:spPr>
        <p:txBody>
          <a:bodyPr/>
          <a:lstStyle/>
          <a:p>
            <a:fld id="{3A746597-E09E-4DF2-A63F-9FC8F2B460F5}" type="slidenum">
              <a:rPr lang="de-DE" smtClean="0"/>
              <a:t>26</a:t>
            </a:fld>
            <a:endParaRPr lang="de-DE" dirty="0"/>
          </a:p>
        </p:txBody>
      </p:sp>
      <p:sp>
        <p:nvSpPr>
          <p:cNvPr id="9" name="Straight Connector 8">
            <a:extLst>
              <a:ext uri="{FF2B5EF4-FFF2-40B4-BE49-F238E27FC236}">
                <a16:creationId xmlns:a16="http://schemas.microsoft.com/office/drawing/2014/main" id="{47060EDA-F99F-A87A-78D0-D78640F6385F}"/>
              </a:ext>
            </a:extLst>
          </p:cNvPr>
          <p:cNvSpPr/>
          <p:nvPr/>
        </p:nvSpPr>
        <p:spPr>
          <a:xfrm flipH="1" flipV="1">
            <a:off x="7248128" y="4725144"/>
            <a:ext cx="1296144" cy="0"/>
          </a:xfrm>
          <a:prstGeom prst="line">
            <a:avLst/>
          </a:prstGeom>
          <a:noFill/>
          <a:ln w="73080">
            <a:solidFill>
              <a:schemeClr val="tx1"/>
            </a:solidFill>
            <a:prstDash val="solid"/>
            <a:tailEnd type="arrow"/>
          </a:ln>
        </p:spPr>
        <p:txBody>
          <a:bodyPr wrap="none" lIns="90000" tIns="45000" rIns="90000" bIns="45000" anchor="ctr" anchorCtr="0" compatLnSpc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hangingPunct="0"/>
            <a:endParaRPr lang="en-US">
              <a:latin typeface="Calibri" panose="020F0502020204030204" pitchFamily="34" charset="0"/>
              <a:ea typeface="WenQuanYi Micro Hei" pitchFamily="2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73353E-4351-E618-518B-623F8CA47EDD}"/>
              </a:ext>
            </a:extLst>
          </p:cNvPr>
          <p:cNvSpPr txBox="1"/>
          <p:nvPr/>
        </p:nvSpPr>
        <p:spPr>
          <a:xfrm>
            <a:off x="8663133" y="4540478"/>
            <a:ext cx="63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latin typeface="Calibri" panose="020F0502020204030204" pitchFamily="34" charset="0"/>
                <a:cs typeface="Calibri" panose="020F0502020204030204" pitchFamily="34" charset="0"/>
              </a:rPr>
              <a:t>LFC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Straight Connector 10">
            <a:extLst>
              <a:ext uri="{FF2B5EF4-FFF2-40B4-BE49-F238E27FC236}">
                <a16:creationId xmlns:a16="http://schemas.microsoft.com/office/drawing/2014/main" id="{FA3DCAFC-22B2-1365-AAB3-CE593FA2F064}"/>
              </a:ext>
            </a:extLst>
          </p:cNvPr>
          <p:cNvSpPr/>
          <p:nvPr/>
        </p:nvSpPr>
        <p:spPr>
          <a:xfrm flipV="1">
            <a:off x="4007768" y="1556792"/>
            <a:ext cx="1368152" cy="0"/>
          </a:xfrm>
          <a:prstGeom prst="line">
            <a:avLst/>
          </a:prstGeom>
          <a:noFill/>
          <a:ln w="73080">
            <a:solidFill>
              <a:schemeClr val="tx1"/>
            </a:solidFill>
            <a:prstDash val="solid"/>
            <a:tailEnd type="arrow"/>
          </a:ln>
        </p:spPr>
        <p:txBody>
          <a:bodyPr wrap="none" lIns="90000" tIns="45000" rIns="90000" bIns="45000" anchor="ctr" anchorCtr="0" compatLnSpc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hangingPunct="0"/>
            <a:endParaRPr lang="en-US">
              <a:latin typeface="Calibri" panose="020F0502020204030204" pitchFamily="34" charset="0"/>
              <a:ea typeface="WenQuanYi Micro Hei" pitchFamily="2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8B0DBC-7875-7F83-B4DF-62CBFF6C0EC8}"/>
              </a:ext>
            </a:extLst>
          </p:cNvPr>
          <p:cNvSpPr txBox="1"/>
          <p:nvPr/>
        </p:nvSpPr>
        <p:spPr>
          <a:xfrm>
            <a:off x="3553411" y="1363442"/>
            <a:ext cx="63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latin typeface="Calibri" panose="020F0502020204030204" pitchFamily="34" charset="0"/>
                <a:cs typeface="Calibri" panose="020F0502020204030204" pitchFamily="34" charset="0"/>
              </a:rPr>
              <a:t>EL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Straight Connector 12">
            <a:extLst>
              <a:ext uri="{FF2B5EF4-FFF2-40B4-BE49-F238E27FC236}">
                <a16:creationId xmlns:a16="http://schemas.microsoft.com/office/drawing/2014/main" id="{953B8B97-00F1-97CB-2A68-547A4E8794C8}"/>
              </a:ext>
            </a:extLst>
          </p:cNvPr>
          <p:cNvSpPr/>
          <p:nvPr/>
        </p:nvSpPr>
        <p:spPr>
          <a:xfrm flipV="1">
            <a:off x="5447928" y="2924944"/>
            <a:ext cx="663611" cy="0"/>
          </a:xfrm>
          <a:prstGeom prst="line">
            <a:avLst/>
          </a:prstGeom>
          <a:noFill/>
          <a:ln w="73080">
            <a:solidFill>
              <a:schemeClr val="tx1"/>
            </a:solidFill>
            <a:prstDash val="solid"/>
            <a:tailEnd type="arrow"/>
          </a:ln>
        </p:spPr>
        <p:txBody>
          <a:bodyPr wrap="none" lIns="90000" tIns="45000" rIns="90000" bIns="45000" anchor="ctr" anchorCtr="0" compatLnSpc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hangingPunct="0"/>
            <a:endParaRPr lang="en-US">
              <a:latin typeface="Calibri" panose="020F0502020204030204" pitchFamily="34" charset="0"/>
              <a:ea typeface="WenQuanYi Micro Hei" pitchFamily="2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A0EE25-267A-1C8A-18B2-CE5CD055AE44}"/>
              </a:ext>
            </a:extLst>
          </p:cNvPr>
          <p:cNvSpPr txBox="1"/>
          <p:nvPr/>
        </p:nvSpPr>
        <p:spPr>
          <a:xfrm>
            <a:off x="4700703" y="3017644"/>
            <a:ext cx="17551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Environmental profile</a:t>
            </a:r>
            <a:endParaRPr lang="en-US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Straight Connector 14">
            <a:extLst>
              <a:ext uri="{FF2B5EF4-FFF2-40B4-BE49-F238E27FC236}">
                <a16:creationId xmlns:a16="http://schemas.microsoft.com/office/drawing/2014/main" id="{9ACE8917-AC59-794B-734C-358730D35746}"/>
              </a:ext>
            </a:extLst>
          </p:cNvPr>
          <p:cNvSpPr/>
          <p:nvPr/>
        </p:nvSpPr>
        <p:spPr>
          <a:xfrm flipH="1">
            <a:off x="6816079" y="3556658"/>
            <a:ext cx="792088" cy="1"/>
          </a:xfrm>
          <a:prstGeom prst="line">
            <a:avLst/>
          </a:prstGeom>
          <a:noFill/>
          <a:ln w="73080">
            <a:solidFill>
              <a:schemeClr val="tx1"/>
            </a:solidFill>
            <a:prstDash val="solid"/>
            <a:tailEnd type="arrow"/>
          </a:ln>
        </p:spPr>
        <p:txBody>
          <a:bodyPr wrap="none" lIns="90000" tIns="45000" rIns="90000" bIns="45000" anchor="ctr" anchorCtr="0" compatLnSpc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hangingPunct="0"/>
            <a:endParaRPr lang="en-US">
              <a:latin typeface="Calibri" panose="020F0502020204030204" pitchFamily="34" charset="0"/>
              <a:ea typeface="WenQuanYi Micro Hei" pitchFamily="2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9F53D12-32A8-3AEB-4BE5-4A5C96AFC849}"/>
              </a:ext>
            </a:extLst>
          </p:cNvPr>
          <p:cNvSpPr txBox="1"/>
          <p:nvPr/>
        </p:nvSpPr>
        <p:spPr>
          <a:xfrm>
            <a:off x="7572975" y="3355544"/>
            <a:ext cx="1643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latin typeface="Calibri" panose="020F0502020204030204" pitchFamily="34" charset="0"/>
                <a:cs typeface="Calibri" panose="020F0502020204030204" pitchFamily="34" charset="0"/>
              </a:rPr>
              <a:t>Parcel</a:t>
            </a:r>
          </a:p>
          <a:p>
            <a:r>
              <a:rPr lang="de-DE" b="1" dirty="0">
                <a:latin typeface="Calibri" panose="020F0502020204030204" pitchFamily="34" charset="0"/>
                <a:cs typeface="Calibri" panose="020F0502020204030204" pitchFamily="34" charset="0"/>
              </a:rPr>
              <a:t>profile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5328127-758E-9EB3-17E4-31512DDD0ACD}"/>
              </a:ext>
            </a:extLst>
          </p:cNvPr>
          <p:cNvSpPr txBox="1"/>
          <p:nvPr/>
        </p:nvSpPr>
        <p:spPr>
          <a:xfrm>
            <a:off x="1842024" y="2420888"/>
            <a:ext cx="158417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CAPE:</a:t>
            </a:r>
          </a:p>
          <a:p>
            <a:r>
              <a:rPr lang="de-DE" sz="20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Positive buoyancy</a:t>
            </a:r>
          </a:p>
          <a:p>
            <a:endParaRPr lang="de-D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2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CIN:</a:t>
            </a:r>
          </a:p>
          <a:p>
            <a:r>
              <a:rPr lang="de-DE" sz="2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Negative buoyancy</a:t>
            </a:r>
            <a:endParaRPr lang="en-US" sz="20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17B10DA-A8E8-6CFE-40BC-DB452D58D6D1}"/>
              </a:ext>
            </a:extLst>
          </p:cNvPr>
          <p:cNvSpPr txBox="1"/>
          <p:nvPr/>
        </p:nvSpPr>
        <p:spPr>
          <a:xfrm>
            <a:off x="8760296" y="1363442"/>
            <a:ext cx="1674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Increase TCWV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B3BBF2B-ADCE-C305-7D26-10DE51D0EA9A}"/>
              </a:ext>
            </a:extLst>
          </p:cNvPr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CAPE Sharpening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F26083-960F-449B-3101-BD1CAE3AF7BA}"/>
              </a:ext>
            </a:extLst>
          </p:cNvPr>
          <p:cNvSpPr txBox="1"/>
          <p:nvPr/>
        </p:nvSpPr>
        <p:spPr>
          <a:xfrm>
            <a:off x="8981033" y="5980638"/>
            <a:ext cx="33674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Figure created with the use of </a:t>
            </a:r>
            <a:r>
              <a:rPr lang="en-US" sz="1200" i="1" dirty="0" err="1"/>
              <a:t>metpy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5580155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CE064D-A60F-F09A-ABB4-174891C222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ACAC0D7-8734-5403-F56B-878150DD96F8}"/>
              </a:ext>
            </a:extLst>
          </p:cNvPr>
          <p:cNvSpPr txBox="1"/>
          <p:nvPr/>
        </p:nvSpPr>
        <p:spPr>
          <a:xfrm>
            <a:off x="1693851" y="733659"/>
            <a:ext cx="9811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Before we have clouds, precipitation and associated severe weather, we have water vapor</a:t>
            </a:r>
          </a:p>
        </p:txBody>
      </p:sp>
      <p:pic>
        <p:nvPicPr>
          <p:cNvPr id="8" name="Picture 2" descr="Zentrale Webseite der FU Berlin">
            <a:extLst>
              <a:ext uri="{FF2B5EF4-FFF2-40B4-BE49-F238E27FC236}">
                <a16:creationId xmlns:a16="http://schemas.microsoft.com/office/drawing/2014/main" id="{4C18856A-5F9B-4A27-A0B2-7CA60F4799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6316670"/>
            <a:ext cx="1414284" cy="396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C30A5E9-73FD-7A4E-2F96-3DD4FD99FF27}"/>
              </a:ext>
            </a:extLst>
          </p:cNvPr>
          <p:cNvSpPr txBox="1"/>
          <p:nvPr/>
        </p:nvSpPr>
        <p:spPr>
          <a:xfrm>
            <a:off x="1" y="0"/>
            <a:ext cx="12191999" cy="52322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 vapor: (in)visible fuel for convection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48AADAE-A58A-BC38-1ABB-8DA2508992E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652" r="51516" b="81062"/>
          <a:stretch/>
        </p:blipFill>
        <p:spPr>
          <a:xfrm>
            <a:off x="1777436" y="1313430"/>
            <a:ext cx="4753075" cy="466260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C54C833-FC1D-6460-1A89-5F8AB7325E4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3504" t="72818" r="5579" b="16040"/>
          <a:stretch/>
        </p:blipFill>
        <p:spPr>
          <a:xfrm>
            <a:off x="6279162" y="1769851"/>
            <a:ext cx="4135402" cy="35036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B5F4BED-C46A-ADB4-FFC3-3D6E3021B67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3313" r="32126" b="98689"/>
          <a:stretch/>
        </p:blipFill>
        <p:spPr>
          <a:xfrm>
            <a:off x="2589876" y="1585186"/>
            <a:ext cx="3128196" cy="369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4793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35CB79-028C-33C2-6A4D-411A5C2A3C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ECFDEF2-319E-9B7A-11DB-EBC3758DAE2A}"/>
              </a:ext>
            </a:extLst>
          </p:cNvPr>
          <p:cNvSpPr txBox="1"/>
          <p:nvPr/>
        </p:nvSpPr>
        <p:spPr>
          <a:xfrm>
            <a:off x="456382" y="1087974"/>
            <a:ext cx="56396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Moderate water vapor absorption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around 0.9 </a:t>
            </a:r>
            <a:r>
              <a:rPr lang="en-US" dirty="0">
                <a:latin typeface="Symbol" pitchFamily="2" charset="2"/>
                <a:cs typeface="Arial" panose="020B0604020202020204" pitchFamily="34" charset="0"/>
              </a:rPr>
              <a:t>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  <a:p>
            <a:pPr marL="285750" indent="-285750">
              <a:buFont typeface="Wingdings" pitchFamily="2" charset="2"/>
              <a:buChar char="§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MTG FCI TCWV retrieval framework based on well-established retrieval frameworks developed for instruments on polar-orbiting satellites;                OLCI, MERIS, MODIS</a:t>
            </a:r>
          </a:p>
        </p:txBody>
      </p:sp>
      <p:pic>
        <p:nvPicPr>
          <p:cNvPr id="8" name="Picture 2" descr="Zentrale Webseite der FU Berlin">
            <a:extLst>
              <a:ext uri="{FF2B5EF4-FFF2-40B4-BE49-F238E27FC236}">
                <a16:creationId xmlns:a16="http://schemas.microsoft.com/office/drawing/2014/main" id="{E77A689A-E067-074C-0942-8491463581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6316670"/>
            <a:ext cx="1414284" cy="396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4BFE10F-C53F-36D0-5235-C0E9FADDB8D4}"/>
              </a:ext>
            </a:extLst>
          </p:cNvPr>
          <p:cNvSpPr txBox="1"/>
          <p:nvPr/>
        </p:nvSpPr>
        <p:spPr>
          <a:xfrm>
            <a:off x="1" y="0"/>
            <a:ext cx="12191999" cy="52322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MTG FCI Near-Infrared measurements around 0.9 </a:t>
            </a:r>
            <a:r>
              <a:rPr lang="en-US" sz="2800" b="1" dirty="0">
                <a:solidFill>
                  <a:schemeClr val="bg1"/>
                </a:solidFill>
                <a:latin typeface="Symbol" pitchFamily="2" charset="2"/>
                <a:cs typeface="Arial" panose="020B0604020202020204" pitchFamily="34" charset="0"/>
              </a:rPr>
              <a:t>m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65E4B5A9-47DD-D6F9-B2F6-3CC0C605E8B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753" t="28084" r="51857" b="28543"/>
          <a:stretch/>
        </p:blipFill>
        <p:spPr>
          <a:xfrm>
            <a:off x="6095999" y="1086673"/>
            <a:ext cx="5240847" cy="5024110"/>
          </a:xfrm>
          <a:prstGeom prst="rect">
            <a:avLst/>
          </a:prstGeom>
        </p:spPr>
      </p:pic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BFFC9FD-DF0F-B37E-88DE-0C91F90D86F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3467" t="41712" r="25520" b="53736"/>
          <a:stretch/>
        </p:blipFill>
        <p:spPr>
          <a:xfrm>
            <a:off x="9896355" y="1456005"/>
            <a:ext cx="2129742" cy="4745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57EE0C-EFC6-369E-B599-F6A2E36ACE41}"/>
              </a:ext>
            </a:extLst>
          </p:cNvPr>
          <p:cNvSpPr txBox="1"/>
          <p:nvPr/>
        </p:nvSpPr>
        <p:spPr>
          <a:xfrm>
            <a:off x="3458550" y="4927548"/>
            <a:ext cx="1628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MTG FCI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C0FE24-FBD6-ECF4-BC6B-467D7BE4A086}"/>
              </a:ext>
            </a:extLst>
          </p:cNvPr>
          <p:cNvSpPr txBox="1"/>
          <p:nvPr/>
        </p:nvSpPr>
        <p:spPr>
          <a:xfrm>
            <a:off x="3433821" y="3467316"/>
            <a:ext cx="26621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Sentinel-3 A/B: 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OLCI</a:t>
            </a:r>
          </a:p>
          <a:p>
            <a:r>
              <a:rPr lang="en-US" sz="2400" b="1" dirty="0">
                <a:solidFill>
                  <a:srgbClr val="FF98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SLSTR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DE0DB5-7E95-C9CD-8B06-7D6A4ABCC4BF}"/>
              </a:ext>
            </a:extLst>
          </p:cNvPr>
          <p:cNvSpPr txBox="1"/>
          <p:nvPr/>
        </p:nvSpPr>
        <p:spPr>
          <a:xfrm>
            <a:off x="9386506" y="6582801"/>
            <a:ext cx="28054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Image adapted from El Kassar et al., 2024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20E12C-0FA0-8D7F-FBEB-BA2AA4AD5F01}"/>
              </a:ext>
            </a:extLst>
          </p:cNvPr>
          <p:cNvSpPr/>
          <p:nvPr/>
        </p:nvSpPr>
        <p:spPr>
          <a:xfrm>
            <a:off x="8147304" y="1086673"/>
            <a:ext cx="685800" cy="510381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3B220F-5DE6-CBCD-2982-68CBC3A71A60}"/>
              </a:ext>
            </a:extLst>
          </p:cNvPr>
          <p:cNvSpPr txBox="1"/>
          <p:nvPr/>
        </p:nvSpPr>
        <p:spPr>
          <a:xfrm>
            <a:off x="8036631" y="6259013"/>
            <a:ext cx="2367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Wavelengths [</a:t>
            </a:r>
            <a:r>
              <a:rPr lang="en-US" dirty="0">
                <a:latin typeface="Symbol" pitchFamily="2" charset="2"/>
                <a:cs typeface="Arial" panose="020B0604020202020204" pitchFamily="34" charset="0"/>
              </a:rPr>
              <a:t>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m]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22CD97-DD84-3808-B555-5514199AA58F}"/>
              </a:ext>
            </a:extLst>
          </p:cNvPr>
          <p:cNvSpPr txBox="1"/>
          <p:nvPr/>
        </p:nvSpPr>
        <p:spPr>
          <a:xfrm>
            <a:off x="9780405" y="570836"/>
            <a:ext cx="2808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rgbClr val="83B3C7"/>
                </a:solidFill>
              </a:rPr>
              <a:t>more moisture</a:t>
            </a:r>
          </a:p>
          <a:p>
            <a:r>
              <a:rPr lang="de-DE" sz="2000" b="1" dirty="0">
                <a:solidFill>
                  <a:srgbClr val="DDB372"/>
                </a:solidFill>
              </a:rPr>
              <a:t>less moisture</a:t>
            </a:r>
            <a:endParaRPr lang="en-US" sz="2000" b="1" dirty="0">
              <a:solidFill>
                <a:srgbClr val="DDB3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1388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8000">
              <a:schemeClr val="tx1">
                <a:lumMod val="95000"/>
                <a:lumOff val="5000"/>
              </a:schemeClr>
            </a:gs>
            <a:gs pos="100000">
              <a:schemeClr val="tx2">
                <a:lumMod val="50000"/>
                <a:lumOff val="5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46A43C1-1343-29E9-891E-06B648A582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205C6478-89DC-EEC5-5081-916B9B1C1447}"/>
              </a:ext>
            </a:extLst>
          </p:cNvPr>
          <p:cNvSpPr txBox="1"/>
          <p:nvPr/>
        </p:nvSpPr>
        <p:spPr>
          <a:xfrm>
            <a:off x="1" y="0"/>
            <a:ext cx="12191999" cy="52322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NIR TCWV retrieval principle</a:t>
            </a:r>
          </a:p>
        </p:txBody>
      </p:sp>
      <p:pic>
        <p:nvPicPr>
          <p:cNvPr id="3074" name="Picture 2" descr="Meteosat Third Generation Instruments | EUMETSAT">
            <a:extLst>
              <a:ext uri="{FF2B5EF4-FFF2-40B4-BE49-F238E27FC236}">
                <a16:creationId xmlns:a16="http://schemas.microsoft.com/office/drawing/2014/main" id="{C8298B4F-7533-A180-2880-BF3B91F19F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030013"/>
              </a:clrFrom>
              <a:clrTo>
                <a:srgbClr val="03001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63" t="7629" r="6721" b="19117"/>
          <a:stretch/>
        </p:blipFill>
        <p:spPr bwMode="auto">
          <a:xfrm rot="-1500000">
            <a:off x="9561504" y="660552"/>
            <a:ext cx="1101875" cy="1638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5A159C-970C-FAE4-EF28-00F5F40CB8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988" y="943006"/>
            <a:ext cx="737347" cy="73734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7E839F5-2ED3-D3F4-157A-28D8D266F3F7}"/>
              </a:ext>
            </a:extLst>
          </p:cNvPr>
          <p:cNvSpPr/>
          <p:nvPr/>
        </p:nvSpPr>
        <p:spPr>
          <a:xfrm>
            <a:off x="-1" y="6696634"/>
            <a:ext cx="12243547" cy="161365"/>
          </a:xfrm>
          <a:prstGeom prst="rect">
            <a:avLst/>
          </a:prstGeom>
          <a:gradFill flip="none" rotWithShape="1">
            <a:gsLst>
              <a:gs pos="10000">
                <a:schemeClr val="accent3">
                  <a:lumMod val="50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E234BDB-967B-54B5-18D2-ED00DC9943FC}"/>
              </a:ext>
            </a:extLst>
          </p:cNvPr>
          <p:cNvSpPr/>
          <p:nvPr/>
        </p:nvSpPr>
        <p:spPr>
          <a:xfrm>
            <a:off x="-2" y="4403159"/>
            <a:ext cx="12290613" cy="2293476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20000">
                <a:srgbClr val="21364B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8" name="Picture 6" descr="Cloud PNG transparent image download, size: 8000x4491px">
            <a:extLst>
              <a:ext uri="{FF2B5EF4-FFF2-40B4-BE49-F238E27FC236}">
                <a16:creationId xmlns:a16="http://schemas.microsoft.com/office/drawing/2014/main" id="{F9B15F35-807C-434E-9DDD-44149A6250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9588" y="5775512"/>
            <a:ext cx="1029754" cy="578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Cloud PNG transparent image download, size: 8000x4491px">
            <a:extLst>
              <a:ext uri="{FF2B5EF4-FFF2-40B4-BE49-F238E27FC236}">
                <a16:creationId xmlns:a16="http://schemas.microsoft.com/office/drawing/2014/main" id="{4EA0A5BC-B9D2-EEFE-004F-0BD2B1DCB2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00403" y="5600700"/>
            <a:ext cx="1525263" cy="807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CA9F96A-195A-9307-E3DB-E1E109675D07}"/>
              </a:ext>
            </a:extLst>
          </p:cNvPr>
          <p:cNvCxnSpPr>
            <a:cxnSpLocks/>
          </p:cNvCxnSpPr>
          <p:nvPr/>
        </p:nvCxnSpPr>
        <p:spPr>
          <a:xfrm>
            <a:off x="1566334" y="1680353"/>
            <a:ext cx="2292972" cy="2732577"/>
          </a:xfrm>
          <a:prstGeom prst="straightConnector1">
            <a:avLst/>
          </a:prstGeom>
          <a:ln w="101600">
            <a:solidFill>
              <a:srgbClr val="FFE95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FDA6BFC-41D9-1430-28D2-B3864EFDE001}"/>
              </a:ext>
            </a:extLst>
          </p:cNvPr>
          <p:cNvCxnSpPr>
            <a:cxnSpLocks/>
          </p:cNvCxnSpPr>
          <p:nvPr/>
        </p:nvCxnSpPr>
        <p:spPr>
          <a:xfrm flipV="1">
            <a:off x="6003293" y="4241795"/>
            <a:ext cx="1809040" cy="2166579"/>
          </a:xfrm>
          <a:prstGeom prst="straightConnector1">
            <a:avLst/>
          </a:prstGeom>
          <a:ln w="50800">
            <a:solidFill>
              <a:srgbClr val="FFE95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22BA1FA-DE02-9F5D-E469-604CA8DAA6C0}"/>
              </a:ext>
            </a:extLst>
          </p:cNvPr>
          <p:cNvCxnSpPr>
            <a:cxnSpLocks/>
          </p:cNvCxnSpPr>
          <p:nvPr/>
        </p:nvCxnSpPr>
        <p:spPr>
          <a:xfrm>
            <a:off x="3953026" y="4539954"/>
            <a:ext cx="1815762" cy="2055828"/>
          </a:xfrm>
          <a:prstGeom prst="straightConnector1">
            <a:avLst/>
          </a:prstGeom>
          <a:ln w="63500">
            <a:solidFill>
              <a:srgbClr val="FFE95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709227EF-233C-3498-B01D-C4859FBAE441}"/>
              </a:ext>
            </a:extLst>
          </p:cNvPr>
          <p:cNvCxnSpPr>
            <a:cxnSpLocks/>
          </p:cNvCxnSpPr>
          <p:nvPr/>
        </p:nvCxnSpPr>
        <p:spPr>
          <a:xfrm flipV="1">
            <a:off x="7927727" y="2079842"/>
            <a:ext cx="1772826" cy="1990615"/>
          </a:xfrm>
          <a:prstGeom prst="straightConnector1">
            <a:avLst/>
          </a:prstGeom>
          <a:ln w="57150">
            <a:solidFill>
              <a:srgbClr val="FFE95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F14959CC-DC7A-0DF1-64FE-423ECBAA29E5}"/>
              </a:ext>
            </a:extLst>
          </p:cNvPr>
          <p:cNvSpPr txBox="1"/>
          <p:nvPr/>
        </p:nvSpPr>
        <p:spPr>
          <a:xfrm>
            <a:off x="-1" y="6353542"/>
            <a:ext cx="17587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</a:rPr>
              <a:t>Image sources: EUMETSAT, </a:t>
            </a:r>
            <a:r>
              <a:rPr lang="en-US" sz="700" dirty="0" err="1">
                <a:solidFill>
                  <a:schemeClr val="bg1"/>
                </a:solidFill>
              </a:rPr>
              <a:t>stickpng.com</a:t>
            </a:r>
            <a:r>
              <a:rPr lang="en-US" sz="700" dirty="0">
                <a:solidFill>
                  <a:schemeClr val="bg1"/>
                </a:solidFill>
              </a:rPr>
              <a:t>, </a:t>
            </a:r>
            <a:r>
              <a:rPr lang="en-US" sz="700" dirty="0" err="1">
                <a:solidFill>
                  <a:schemeClr val="bg1"/>
                </a:solidFill>
              </a:rPr>
              <a:t>pngimg.com</a:t>
            </a:r>
            <a:endParaRPr lang="en-US" sz="7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7340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8000">
              <a:schemeClr val="tx1">
                <a:lumMod val="95000"/>
                <a:lumOff val="5000"/>
              </a:schemeClr>
            </a:gs>
            <a:gs pos="100000">
              <a:schemeClr val="tx2">
                <a:lumMod val="50000"/>
                <a:lumOff val="5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E8A9FB0-2128-4C4A-35A7-9A313823AA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1347A65-329D-0C82-1E74-092DCB6E9B75}"/>
              </a:ext>
            </a:extLst>
          </p:cNvPr>
          <p:cNvSpPr txBox="1"/>
          <p:nvPr/>
        </p:nvSpPr>
        <p:spPr>
          <a:xfrm>
            <a:off x="1" y="0"/>
            <a:ext cx="12191999" cy="52322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NIR TCWV retrieval principle</a:t>
            </a:r>
          </a:p>
        </p:txBody>
      </p:sp>
      <p:pic>
        <p:nvPicPr>
          <p:cNvPr id="3074" name="Picture 2" descr="Meteosat Third Generation Instruments | EUMETSAT">
            <a:extLst>
              <a:ext uri="{FF2B5EF4-FFF2-40B4-BE49-F238E27FC236}">
                <a16:creationId xmlns:a16="http://schemas.microsoft.com/office/drawing/2014/main" id="{7FE0936E-6B42-473A-4339-44FB592397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030013"/>
              </a:clrFrom>
              <a:clrTo>
                <a:srgbClr val="03001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63" t="7629" r="6721" b="19117"/>
          <a:stretch/>
        </p:blipFill>
        <p:spPr bwMode="auto">
          <a:xfrm rot="-1500000">
            <a:off x="9561504" y="660552"/>
            <a:ext cx="1101875" cy="1638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EE38E3-B797-F9FE-3255-04C3B4EC87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988" y="943006"/>
            <a:ext cx="737347" cy="73734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628DD09-819D-A7F5-3B96-DEF334E99455}"/>
              </a:ext>
            </a:extLst>
          </p:cNvPr>
          <p:cNvSpPr/>
          <p:nvPr/>
        </p:nvSpPr>
        <p:spPr>
          <a:xfrm>
            <a:off x="-1" y="6696634"/>
            <a:ext cx="12243547" cy="161365"/>
          </a:xfrm>
          <a:prstGeom prst="rect">
            <a:avLst/>
          </a:prstGeom>
          <a:gradFill flip="none" rotWithShape="1">
            <a:gsLst>
              <a:gs pos="10000">
                <a:schemeClr val="accent3">
                  <a:lumMod val="50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78B1B86-F665-C0C4-90DC-34C7CF2DE663}"/>
              </a:ext>
            </a:extLst>
          </p:cNvPr>
          <p:cNvSpPr/>
          <p:nvPr/>
        </p:nvSpPr>
        <p:spPr>
          <a:xfrm>
            <a:off x="-1" y="4403159"/>
            <a:ext cx="12243546" cy="2293476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20000">
                <a:srgbClr val="21364B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8" name="Picture 6" descr="Cloud PNG transparent image download, size: 8000x4491px">
            <a:extLst>
              <a:ext uri="{FF2B5EF4-FFF2-40B4-BE49-F238E27FC236}">
                <a16:creationId xmlns:a16="http://schemas.microsoft.com/office/drawing/2014/main" id="{EB659961-1A10-B58F-0F4C-D03631B1F9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9588" y="5775512"/>
            <a:ext cx="1029754" cy="578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Cloud PNG transparent image download, size: 8000x4491px">
            <a:extLst>
              <a:ext uri="{FF2B5EF4-FFF2-40B4-BE49-F238E27FC236}">
                <a16:creationId xmlns:a16="http://schemas.microsoft.com/office/drawing/2014/main" id="{29F10A04-25E6-BBF9-30F9-E93CFB4CBD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00403" y="5600700"/>
            <a:ext cx="1525263" cy="807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37C0E8F-9CCD-1D8A-3678-07BE86700972}"/>
              </a:ext>
            </a:extLst>
          </p:cNvPr>
          <p:cNvCxnSpPr>
            <a:cxnSpLocks/>
          </p:cNvCxnSpPr>
          <p:nvPr/>
        </p:nvCxnSpPr>
        <p:spPr>
          <a:xfrm>
            <a:off x="1566334" y="1680353"/>
            <a:ext cx="2292972" cy="2732577"/>
          </a:xfrm>
          <a:prstGeom prst="straightConnector1">
            <a:avLst/>
          </a:prstGeom>
          <a:ln w="101600">
            <a:solidFill>
              <a:srgbClr val="FFE95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98BFD78-5BB2-9EE4-C58D-3FA88504A046}"/>
              </a:ext>
            </a:extLst>
          </p:cNvPr>
          <p:cNvCxnSpPr>
            <a:cxnSpLocks/>
          </p:cNvCxnSpPr>
          <p:nvPr/>
        </p:nvCxnSpPr>
        <p:spPr>
          <a:xfrm flipV="1">
            <a:off x="6003293" y="4241795"/>
            <a:ext cx="1809040" cy="2166579"/>
          </a:xfrm>
          <a:prstGeom prst="straightConnector1">
            <a:avLst/>
          </a:prstGeom>
          <a:ln w="50800">
            <a:solidFill>
              <a:srgbClr val="FFE95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147BD42-2430-BD22-A3D5-4754D5474B64}"/>
              </a:ext>
            </a:extLst>
          </p:cNvPr>
          <p:cNvCxnSpPr>
            <a:cxnSpLocks/>
          </p:cNvCxnSpPr>
          <p:nvPr/>
        </p:nvCxnSpPr>
        <p:spPr>
          <a:xfrm>
            <a:off x="3953026" y="4539954"/>
            <a:ext cx="1815762" cy="2055828"/>
          </a:xfrm>
          <a:prstGeom prst="straightConnector1">
            <a:avLst/>
          </a:prstGeom>
          <a:ln w="63500">
            <a:solidFill>
              <a:srgbClr val="FFE95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47E6B63A-169F-1402-2AA8-5616B0B2E20A}"/>
              </a:ext>
            </a:extLst>
          </p:cNvPr>
          <p:cNvCxnSpPr>
            <a:cxnSpLocks/>
          </p:cNvCxnSpPr>
          <p:nvPr/>
        </p:nvCxnSpPr>
        <p:spPr>
          <a:xfrm flipV="1">
            <a:off x="7927727" y="2079842"/>
            <a:ext cx="1772826" cy="1990615"/>
          </a:xfrm>
          <a:prstGeom prst="straightConnector1">
            <a:avLst/>
          </a:prstGeom>
          <a:ln w="57150">
            <a:solidFill>
              <a:srgbClr val="FFE95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31CD7C8C-B1A1-3295-B9EF-BC5EBDFAFF50}"/>
              </a:ext>
            </a:extLst>
          </p:cNvPr>
          <p:cNvSpPr txBox="1"/>
          <p:nvPr/>
        </p:nvSpPr>
        <p:spPr>
          <a:xfrm>
            <a:off x="4029668" y="1038133"/>
            <a:ext cx="34626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measurement of amount of absorbed reflected solar radiance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0D4CF8-EE58-2647-9036-B9A2FED15330}"/>
              </a:ext>
            </a:extLst>
          </p:cNvPr>
          <p:cNvSpPr txBox="1"/>
          <p:nvPr/>
        </p:nvSpPr>
        <p:spPr>
          <a:xfrm>
            <a:off x="4103063" y="3610020"/>
            <a:ext cx="3462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Amount of water vapor</a:t>
            </a:r>
          </a:p>
        </p:txBody>
      </p:sp>
      <p:sp>
        <p:nvSpPr>
          <p:cNvPr id="7" name="Down Arrow 6">
            <a:extLst>
              <a:ext uri="{FF2B5EF4-FFF2-40B4-BE49-F238E27FC236}">
                <a16:creationId xmlns:a16="http://schemas.microsoft.com/office/drawing/2014/main" id="{0D7C0DE3-E8AD-0FE1-93C7-A31C2C8DFD9E}"/>
              </a:ext>
            </a:extLst>
          </p:cNvPr>
          <p:cNvSpPr/>
          <p:nvPr/>
        </p:nvSpPr>
        <p:spPr>
          <a:xfrm>
            <a:off x="5518661" y="2391188"/>
            <a:ext cx="484632" cy="978408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DF3518-8532-8EE5-9F48-9E44D1FBFD8A}"/>
              </a:ext>
            </a:extLst>
          </p:cNvPr>
          <p:cNvSpPr txBox="1"/>
          <p:nvPr/>
        </p:nvSpPr>
        <p:spPr>
          <a:xfrm>
            <a:off x="-1" y="6353542"/>
            <a:ext cx="17587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</a:rPr>
              <a:t>Image sources: EUMETSAT, </a:t>
            </a:r>
            <a:r>
              <a:rPr lang="en-US" sz="700" dirty="0" err="1">
                <a:solidFill>
                  <a:schemeClr val="bg1"/>
                </a:solidFill>
              </a:rPr>
              <a:t>stickpng.com</a:t>
            </a:r>
            <a:r>
              <a:rPr lang="en-US" sz="700" dirty="0">
                <a:solidFill>
                  <a:schemeClr val="bg1"/>
                </a:solidFill>
              </a:rPr>
              <a:t>, </a:t>
            </a:r>
            <a:r>
              <a:rPr lang="en-US" sz="700" dirty="0" err="1">
                <a:solidFill>
                  <a:schemeClr val="bg1"/>
                </a:solidFill>
              </a:rPr>
              <a:t>pngimg.com</a:t>
            </a:r>
            <a:endParaRPr lang="en-US" sz="7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5091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8000">
              <a:schemeClr val="tx1">
                <a:lumMod val="95000"/>
                <a:lumOff val="5000"/>
              </a:schemeClr>
            </a:gs>
            <a:gs pos="100000">
              <a:schemeClr val="tx2">
                <a:lumMod val="50000"/>
                <a:lumOff val="5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072F6E8-BC28-A3D2-FAFF-2AE3F9E411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8F56D5E0-BE89-8A09-E4B6-6D39346C28E4}"/>
              </a:ext>
            </a:extLst>
          </p:cNvPr>
          <p:cNvSpPr txBox="1"/>
          <p:nvPr/>
        </p:nvSpPr>
        <p:spPr>
          <a:xfrm>
            <a:off x="1" y="0"/>
            <a:ext cx="12191999" cy="52322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NIR TCWV retrieval principle</a:t>
            </a:r>
          </a:p>
        </p:txBody>
      </p:sp>
      <p:pic>
        <p:nvPicPr>
          <p:cNvPr id="3074" name="Picture 2" descr="Meteosat Third Generation Instruments | EUMETSAT">
            <a:extLst>
              <a:ext uri="{FF2B5EF4-FFF2-40B4-BE49-F238E27FC236}">
                <a16:creationId xmlns:a16="http://schemas.microsoft.com/office/drawing/2014/main" id="{6D0CEF7F-8028-951F-B773-E927E5EA98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030013"/>
              </a:clrFrom>
              <a:clrTo>
                <a:srgbClr val="03001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63" t="7629" r="6721" b="19117"/>
          <a:stretch/>
        </p:blipFill>
        <p:spPr bwMode="auto">
          <a:xfrm rot="-1500000">
            <a:off x="9561504" y="660552"/>
            <a:ext cx="1101875" cy="1638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F33069-73F4-C3FB-6326-7C4593CFC1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988" y="943006"/>
            <a:ext cx="737347" cy="73734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72107D7-7D6C-B917-95E0-BF89C7EB5FC4}"/>
              </a:ext>
            </a:extLst>
          </p:cNvPr>
          <p:cNvSpPr/>
          <p:nvPr/>
        </p:nvSpPr>
        <p:spPr>
          <a:xfrm>
            <a:off x="-1" y="6696634"/>
            <a:ext cx="12243547" cy="161365"/>
          </a:xfrm>
          <a:prstGeom prst="rect">
            <a:avLst/>
          </a:prstGeom>
          <a:gradFill flip="none" rotWithShape="1">
            <a:gsLst>
              <a:gs pos="10000">
                <a:schemeClr val="accent3">
                  <a:lumMod val="50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643CBD2-1E93-FFB2-FCF0-9907B0E2DA02}"/>
              </a:ext>
            </a:extLst>
          </p:cNvPr>
          <p:cNvSpPr/>
          <p:nvPr/>
        </p:nvSpPr>
        <p:spPr>
          <a:xfrm>
            <a:off x="-2" y="4403159"/>
            <a:ext cx="12290613" cy="2293476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20000">
                <a:srgbClr val="21364B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8" name="Picture 6" descr="Cloud PNG transparent image download, size: 8000x4491px">
            <a:extLst>
              <a:ext uri="{FF2B5EF4-FFF2-40B4-BE49-F238E27FC236}">
                <a16:creationId xmlns:a16="http://schemas.microsoft.com/office/drawing/2014/main" id="{E788BED3-8D65-E244-5221-E883A60611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9588" y="5775512"/>
            <a:ext cx="1029754" cy="578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Cloud PNG transparent image download, size: 8000x4491px">
            <a:extLst>
              <a:ext uri="{FF2B5EF4-FFF2-40B4-BE49-F238E27FC236}">
                <a16:creationId xmlns:a16="http://schemas.microsoft.com/office/drawing/2014/main" id="{982BE45E-EF98-C378-A17A-953D30BEC4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00403" y="5600700"/>
            <a:ext cx="1525263" cy="807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0F0EF08-015D-5BFE-7787-8673D1D30F8C}"/>
              </a:ext>
            </a:extLst>
          </p:cNvPr>
          <p:cNvCxnSpPr>
            <a:cxnSpLocks/>
          </p:cNvCxnSpPr>
          <p:nvPr/>
        </p:nvCxnSpPr>
        <p:spPr>
          <a:xfrm>
            <a:off x="1566334" y="1680353"/>
            <a:ext cx="2292972" cy="2732577"/>
          </a:xfrm>
          <a:prstGeom prst="straightConnector1">
            <a:avLst/>
          </a:prstGeom>
          <a:ln w="101600">
            <a:solidFill>
              <a:srgbClr val="FFE95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D201E60-09C4-7E5B-240E-3FCC422DECB2}"/>
              </a:ext>
            </a:extLst>
          </p:cNvPr>
          <p:cNvCxnSpPr>
            <a:cxnSpLocks/>
          </p:cNvCxnSpPr>
          <p:nvPr/>
        </p:nvCxnSpPr>
        <p:spPr>
          <a:xfrm flipV="1">
            <a:off x="6003293" y="4241795"/>
            <a:ext cx="1809040" cy="2166579"/>
          </a:xfrm>
          <a:prstGeom prst="straightConnector1">
            <a:avLst/>
          </a:prstGeom>
          <a:ln w="50800">
            <a:solidFill>
              <a:srgbClr val="FFE95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36AFAB6-AAD9-E537-191A-CAE81FEBC068}"/>
              </a:ext>
            </a:extLst>
          </p:cNvPr>
          <p:cNvCxnSpPr>
            <a:cxnSpLocks/>
          </p:cNvCxnSpPr>
          <p:nvPr/>
        </p:nvCxnSpPr>
        <p:spPr>
          <a:xfrm>
            <a:off x="3822648" y="4665016"/>
            <a:ext cx="767145" cy="1002919"/>
          </a:xfrm>
          <a:prstGeom prst="straightConnector1">
            <a:avLst/>
          </a:prstGeom>
          <a:ln w="25400">
            <a:solidFill>
              <a:srgbClr val="FFE95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EE30D8D-8CDB-21F7-4982-D593D10C1CEE}"/>
              </a:ext>
            </a:extLst>
          </p:cNvPr>
          <p:cNvCxnSpPr>
            <a:cxnSpLocks/>
          </p:cNvCxnSpPr>
          <p:nvPr/>
        </p:nvCxnSpPr>
        <p:spPr>
          <a:xfrm>
            <a:off x="3953026" y="4539954"/>
            <a:ext cx="1815762" cy="2055828"/>
          </a:xfrm>
          <a:prstGeom prst="straightConnector1">
            <a:avLst/>
          </a:prstGeom>
          <a:ln w="63500">
            <a:solidFill>
              <a:srgbClr val="FFE95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405B4A0C-B0FD-DF08-514A-1C7089834EA3}"/>
              </a:ext>
            </a:extLst>
          </p:cNvPr>
          <p:cNvCxnSpPr>
            <a:cxnSpLocks/>
          </p:cNvCxnSpPr>
          <p:nvPr/>
        </p:nvCxnSpPr>
        <p:spPr>
          <a:xfrm flipV="1">
            <a:off x="7927727" y="2079842"/>
            <a:ext cx="1772826" cy="1990615"/>
          </a:xfrm>
          <a:prstGeom prst="straightConnector1">
            <a:avLst/>
          </a:prstGeom>
          <a:ln w="57150">
            <a:solidFill>
              <a:srgbClr val="FFE95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F16FB546-5E9F-5B60-8848-2B2D13623121}"/>
              </a:ext>
            </a:extLst>
          </p:cNvPr>
          <p:cNvCxnSpPr>
            <a:cxnSpLocks/>
          </p:cNvCxnSpPr>
          <p:nvPr/>
        </p:nvCxnSpPr>
        <p:spPr>
          <a:xfrm flipV="1">
            <a:off x="5848652" y="4471147"/>
            <a:ext cx="1377842" cy="1129553"/>
          </a:xfrm>
          <a:prstGeom prst="straightConnector1">
            <a:avLst/>
          </a:prstGeom>
          <a:ln w="25400">
            <a:solidFill>
              <a:srgbClr val="FFE95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96CCA562-773C-8A85-5622-1BB9015A6FE6}"/>
              </a:ext>
            </a:extLst>
          </p:cNvPr>
          <p:cNvCxnSpPr>
            <a:cxnSpLocks/>
          </p:cNvCxnSpPr>
          <p:nvPr/>
        </p:nvCxnSpPr>
        <p:spPr>
          <a:xfrm>
            <a:off x="4660639" y="5760193"/>
            <a:ext cx="202811" cy="835589"/>
          </a:xfrm>
          <a:prstGeom prst="straightConnector1">
            <a:avLst/>
          </a:prstGeom>
          <a:ln w="25400">
            <a:solidFill>
              <a:srgbClr val="FFE95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E0453FAD-E13F-51AC-71CE-0D796A04EC91}"/>
              </a:ext>
            </a:extLst>
          </p:cNvPr>
          <p:cNvCxnSpPr>
            <a:cxnSpLocks/>
          </p:cNvCxnSpPr>
          <p:nvPr/>
        </p:nvCxnSpPr>
        <p:spPr>
          <a:xfrm flipV="1">
            <a:off x="4940771" y="5163671"/>
            <a:ext cx="1787202" cy="1439770"/>
          </a:xfrm>
          <a:prstGeom prst="straightConnector1">
            <a:avLst/>
          </a:prstGeom>
          <a:ln w="25400">
            <a:solidFill>
              <a:srgbClr val="FFE95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295D0ACE-7D66-1A91-010C-89D73F1F7E70}"/>
              </a:ext>
            </a:extLst>
          </p:cNvPr>
          <p:cNvCxnSpPr>
            <a:cxnSpLocks/>
          </p:cNvCxnSpPr>
          <p:nvPr/>
        </p:nvCxnSpPr>
        <p:spPr>
          <a:xfrm>
            <a:off x="4169325" y="4532295"/>
            <a:ext cx="1524686" cy="1017602"/>
          </a:xfrm>
          <a:prstGeom prst="straightConnector1">
            <a:avLst/>
          </a:prstGeom>
          <a:ln w="25400">
            <a:solidFill>
              <a:srgbClr val="FFE95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0DCD4613-519C-FE65-89E2-6FBEB48F9D02}"/>
              </a:ext>
            </a:extLst>
          </p:cNvPr>
          <p:cNvSpPr txBox="1"/>
          <p:nvPr/>
        </p:nvSpPr>
        <p:spPr>
          <a:xfrm>
            <a:off x="-1" y="6353542"/>
            <a:ext cx="17587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</a:rPr>
              <a:t>Image sources: EUMETSAT, </a:t>
            </a:r>
            <a:r>
              <a:rPr lang="en-US" sz="700" dirty="0" err="1">
                <a:solidFill>
                  <a:schemeClr val="bg1"/>
                </a:solidFill>
              </a:rPr>
              <a:t>stickpng.com</a:t>
            </a:r>
            <a:r>
              <a:rPr lang="en-US" sz="700" dirty="0">
                <a:solidFill>
                  <a:schemeClr val="bg1"/>
                </a:solidFill>
              </a:rPr>
              <a:t>, </a:t>
            </a:r>
            <a:r>
              <a:rPr lang="en-US" sz="700" dirty="0" err="1">
                <a:solidFill>
                  <a:schemeClr val="bg1"/>
                </a:solidFill>
              </a:rPr>
              <a:t>pngimg.com</a:t>
            </a:r>
            <a:endParaRPr lang="en-US" sz="7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4576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8000">
              <a:schemeClr val="tx1">
                <a:lumMod val="95000"/>
                <a:lumOff val="5000"/>
              </a:schemeClr>
            </a:gs>
            <a:gs pos="100000">
              <a:schemeClr val="tx2">
                <a:lumMod val="50000"/>
                <a:lumOff val="5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D4DE58C-CD8A-71F9-07AF-A30F7C54D4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B8955435-08B3-C230-0493-CAA47ADE9FE0}"/>
              </a:ext>
            </a:extLst>
          </p:cNvPr>
          <p:cNvSpPr txBox="1"/>
          <p:nvPr/>
        </p:nvSpPr>
        <p:spPr>
          <a:xfrm>
            <a:off x="1" y="0"/>
            <a:ext cx="12191999" cy="52322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NIR TCWV retrieval principle</a:t>
            </a:r>
          </a:p>
        </p:txBody>
      </p:sp>
      <p:pic>
        <p:nvPicPr>
          <p:cNvPr id="3074" name="Picture 2" descr="Meteosat Third Generation Instruments | EUMETSAT">
            <a:extLst>
              <a:ext uri="{FF2B5EF4-FFF2-40B4-BE49-F238E27FC236}">
                <a16:creationId xmlns:a16="http://schemas.microsoft.com/office/drawing/2014/main" id="{41D30807-D647-2C1E-0C41-D99C45D06A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030013"/>
              </a:clrFrom>
              <a:clrTo>
                <a:srgbClr val="03001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63" t="7629" r="6721" b="19117"/>
          <a:stretch/>
        </p:blipFill>
        <p:spPr bwMode="auto">
          <a:xfrm rot="-1500000">
            <a:off x="9561504" y="660552"/>
            <a:ext cx="1101875" cy="1638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953AE8-7C3F-2892-3DE9-2771BA9179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988" y="943006"/>
            <a:ext cx="737347" cy="73734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C9A57C7-AB91-0DFB-0256-11DC5F911DE3}"/>
              </a:ext>
            </a:extLst>
          </p:cNvPr>
          <p:cNvSpPr/>
          <p:nvPr/>
        </p:nvSpPr>
        <p:spPr>
          <a:xfrm>
            <a:off x="-1" y="6696634"/>
            <a:ext cx="12243547" cy="161365"/>
          </a:xfrm>
          <a:prstGeom prst="rect">
            <a:avLst/>
          </a:prstGeom>
          <a:gradFill flip="none" rotWithShape="1">
            <a:gsLst>
              <a:gs pos="10000">
                <a:schemeClr val="accent3">
                  <a:lumMod val="50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6704483-88B8-9072-1078-D060C643D164}"/>
              </a:ext>
            </a:extLst>
          </p:cNvPr>
          <p:cNvSpPr/>
          <p:nvPr/>
        </p:nvSpPr>
        <p:spPr>
          <a:xfrm>
            <a:off x="-2" y="4403159"/>
            <a:ext cx="12351125" cy="2293476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20000">
                <a:srgbClr val="21364B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8" name="Picture 6" descr="Cloud PNG transparent image download, size: 8000x4491px">
            <a:extLst>
              <a:ext uri="{FF2B5EF4-FFF2-40B4-BE49-F238E27FC236}">
                <a16:creationId xmlns:a16="http://schemas.microsoft.com/office/drawing/2014/main" id="{10B9DCDC-525E-EEFA-6785-004CD2AC9F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9588" y="5775512"/>
            <a:ext cx="1029754" cy="578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Cloud PNG transparent image download, size: 8000x4491px">
            <a:extLst>
              <a:ext uri="{FF2B5EF4-FFF2-40B4-BE49-F238E27FC236}">
                <a16:creationId xmlns:a16="http://schemas.microsoft.com/office/drawing/2014/main" id="{73F5CB06-A609-CD4D-9B98-6EAFAB2530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00403" y="5600700"/>
            <a:ext cx="1525263" cy="807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CF7362A-699C-84F6-5A11-824537E31398}"/>
              </a:ext>
            </a:extLst>
          </p:cNvPr>
          <p:cNvCxnSpPr>
            <a:cxnSpLocks/>
          </p:cNvCxnSpPr>
          <p:nvPr/>
        </p:nvCxnSpPr>
        <p:spPr>
          <a:xfrm>
            <a:off x="1566334" y="1680353"/>
            <a:ext cx="2292972" cy="2732577"/>
          </a:xfrm>
          <a:prstGeom prst="straightConnector1">
            <a:avLst/>
          </a:prstGeom>
          <a:ln w="101600">
            <a:solidFill>
              <a:srgbClr val="FFE95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84A51E1-52F9-0A7A-CE0E-912DC0A8BC9F}"/>
              </a:ext>
            </a:extLst>
          </p:cNvPr>
          <p:cNvCxnSpPr>
            <a:cxnSpLocks/>
          </p:cNvCxnSpPr>
          <p:nvPr/>
        </p:nvCxnSpPr>
        <p:spPr>
          <a:xfrm flipV="1">
            <a:off x="6003293" y="4241795"/>
            <a:ext cx="1809040" cy="2166579"/>
          </a:xfrm>
          <a:prstGeom prst="straightConnector1">
            <a:avLst/>
          </a:prstGeom>
          <a:ln w="50800">
            <a:solidFill>
              <a:srgbClr val="FFE95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095EA95-0AF6-7EB8-6B4F-E34628FF847E}"/>
              </a:ext>
            </a:extLst>
          </p:cNvPr>
          <p:cNvCxnSpPr>
            <a:cxnSpLocks/>
          </p:cNvCxnSpPr>
          <p:nvPr/>
        </p:nvCxnSpPr>
        <p:spPr>
          <a:xfrm>
            <a:off x="3822648" y="4665016"/>
            <a:ext cx="767145" cy="1002919"/>
          </a:xfrm>
          <a:prstGeom prst="straightConnector1">
            <a:avLst/>
          </a:prstGeom>
          <a:ln w="25400">
            <a:solidFill>
              <a:srgbClr val="FFE95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F96346B-D989-39CE-2D62-0D61E0E96BE5}"/>
              </a:ext>
            </a:extLst>
          </p:cNvPr>
          <p:cNvCxnSpPr>
            <a:cxnSpLocks/>
          </p:cNvCxnSpPr>
          <p:nvPr/>
        </p:nvCxnSpPr>
        <p:spPr>
          <a:xfrm>
            <a:off x="3953026" y="4539954"/>
            <a:ext cx="1815762" cy="2055828"/>
          </a:xfrm>
          <a:prstGeom prst="straightConnector1">
            <a:avLst/>
          </a:prstGeom>
          <a:ln w="63500">
            <a:solidFill>
              <a:srgbClr val="FFE95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9F42F6C2-2E46-06E0-0CF9-D9669CDC1177}"/>
              </a:ext>
            </a:extLst>
          </p:cNvPr>
          <p:cNvCxnSpPr>
            <a:cxnSpLocks/>
          </p:cNvCxnSpPr>
          <p:nvPr/>
        </p:nvCxnSpPr>
        <p:spPr>
          <a:xfrm flipV="1">
            <a:off x="7927727" y="2079842"/>
            <a:ext cx="1772826" cy="1990615"/>
          </a:xfrm>
          <a:prstGeom prst="straightConnector1">
            <a:avLst/>
          </a:prstGeom>
          <a:ln w="57150">
            <a:solidFill>
              <a:srgbClr val="FFE95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0C8DAD99-AEDA-E3C4-28D8-05CC896ACEFC}"/>
              </a:ext>
            </a:extLst>
          </p:cNvPr>
          <p:cNvCxnSpPr>
            <a:cxnSpLocks/>
          </p:cNvCxnSpPr>
          <p:nvPr/>
        </p:nvCxnSpPr>
        <p:spPr>
          <a:xfrm flipV="1">
            <a:off x="5848652" y="4471147"/>
            <a:ext cx="1377842" cy="1129553"/>
          </a:xfrm>
          <a:prstGeom prst="straightConnector1">
            <a:avLst/>
          </a:prstGeom>
          <a:ln w="25400">
            <a:solidFill>
              <a:srgbClr val="FFE95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B4DD6C6B-D352-77D9-B22F-6F0E02353B4F}"/>
              </a:ext>
            </a:extLst>
          </p:cNvPr>
          <p:cNvCxnSpPr>
            <a:cxnSpLocks/>
          </p:cNvCxnSpPr>
          <p:nvPr/>
        </p:nvCxnSpPr>
        <p:spPr>
          <a:xfrm>
            <a:off x="4660639" y="5760193"/>
            <a:ext cx="202811" cy="835589"/>
          </a:xfrm>
          <a:prstGeom prst="straightConnector1">
            <a:avLst/>
          </a:prstGeom>
          <a:ln w="25400">
            <a:solidFill>
              <a:srgbClr val="FFE95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CC9D18DF-301B-3C01-975D-691244860293}"/>
              </a:ext>
            </a:extLst>
          </p:cNvPr>
          <p:cNvCxnSpPr>
            <a:cxnSpLocks/>
          </p:cNvCxnSpPr>
          <p:nvPr/>
        </p:nvCxnSpPr>
        <p:spPr>
          <a:xfrm flipV="1">
            <a:off x="4940771" y="5163671"/>
            <a:ext cx="1787202" cy="1439770"/>
          </a:xfrm>
          <a:prstGeom prst="straightConnector1">
            <a:avLst/>
          </a:prstGeom>
          <a:ln w="25400">
            <a:solidFill>
              <a:srgbClr val="FFE95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A2722EE1-7307-B2C1-CA11-40DAB66DDA42}"/>
              </a:ext>
            </a:extLst>
          </p:cNvPr>
          <p:cNvCxnSpPr>
            <a:cxnSpLocks/>
          </p:cNvCxnSpPr>
          <p:nvPr/>
        </p:nvCxnSpPr>
        <p:spPr>
          <a:xfrm>
            <a:off x="4169325" y="4532295"/>
            <a:ext cx="1524686" cy="1017602"/>
          </a:xfrm>
          <a:prstGeom prst="straightConnector1">
            <a:avLst/>
          </a:prstGeom>
          <a:ln w="25400">
            <a:solidFill>
              <a:srgbClr val="FFE95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1C3C813E-D04E-C0E4-A495-51CD9EA09CDF}"/>
              </a:ext>
            </a:extLst>
          </p:cNvPr>
          <p:cNvSpPr txBox="1"/>
          <p:nvPr/>
        </p:nvSpPr>
        <p:spPr>
          <a:xfrm>
            <a:off x="1981692" y="6340301"/>
            <a:ext cx="25368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 reflectance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553E6D-BEB4-C136-F117-FC73A1D53210}"/>
              </a:ext>
            </a:extLst>
          </p:cNvPr>
          <p:cNvSpPr txBox="1"/>
          <p:nvPr/>
        </p:nvSpPr>
        <p:spPr>
          <a:xfrm>
            <a:off x="6950907" y="5667935"/>
            <a:ext cx="2316049" cy="415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Aerosol amount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294447-A16B-5DA2-9105-5FB5922E9AC5}"/>
              </a:ext>
            </a:extLst>
          </p:cNvPr>
          <p:cNvSpPr txBox="1"/>
          <p:nvPr/>
        </p:nvSpPr>
        <p:spPr>
          <a:xfrm>
            <a:off x="684160" y="5118916"/>
            <a:ext cx="20141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Atmospheric profiles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8ABA1A-8CF2-DEA0-B417-3E40430A4B24}"/>
              </a:ext>
            </a:extLst>
          </p:cNvPr>
          <p:cNvSpPr txBox="1"/>
          <p:nvPr/>
        </p:nvSpPr>
        <p:spPr>
          <a:xfrm>
            <a:off x="4042578" y="859865"/>
            <a:ext cx="41068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Viewing geometry </a:t>
            </a:r>
            <a:r>
              <a:rPr lang="en-US" sz="2000" b="1" dirty="0" err="1">
                <a:solidFill>
                  <a:schemeClr val="bg1"/>
                </a:solidFill>
                <a:latin typeface="Symbol" pitchFamily="2" charset="2"/>
                <a:cs typeface="Arial" panose="020B0604020202020204" pitchFamily="34" charset="0"/>
              </a:rPr>
              <a:t>q</a:t>
            </a:r>
            <a:r>
              <a:rPr lang="en-US" sz="2000" b="1" baseline="-25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sun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latin typeface="Symbol" pitchFamily="2" charset="2"/>
                <a:cs typeface="Arial" panose="020B0604020202020204" pitchFamily="34" charset="0"/>
              </a:rPr>
              <a:t>q</a:t>
            </a:r>
            <a:r>
              <a:rPr lang="en-US" sz="2000" b="1" baseline="-25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</a:t>
            </a:r>
            <a:r>
              <a:rPr lang="en-US" sz="2000" b="1" dirty="0">
                <a:solidFill>
                  <a:schemeClr val="bg1"/>
                </a:solidFill>
                <a:latin typeface="Symbol" pitchFamily="2" charset="2"/>
                <a:cs typeface="Arial" panose="020B0604020202020204" pitchFamily="34" charset="0"/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latin typeface="Symbol" pitchFamily="2" charset="2"/>
                <a:cs typeface="Arial" panose="020B0604020202020204" pitchFamily="34" charset="0"/>
              </a:rPr>
              <a:t>j</a:t>
            </a:r>
            <a:r>
              <a:rPr lang="en-US" sz="2000" b="1" baseline="-25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</a:t>
            </a:r>
            <a:endParaRPr lang="en-US" sz="2000" b="1" baseline="-25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A6D1205-8B5C-C3E3-E5EC-180FBD83A888}"/>
              </a:ext>
            </a:extLst>
          </p:cNvPr>
          <p:cNvSpPr txBox="1"/>
          <p:nvPr/>
        </p:nvSpPr>
        <p:spPr>
          <a:xfrm>
            <a:off x="-1" y="6353542"/>
            <a:ext cx="17587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</a:rPr>
              <a:t>Image sources: EUMETSAT, </a:t>
            </a:r>
            <a:r>
              <a:rPr lang="en-US" sz="700" dirty="0" err="1">
                <a:solidFill>
                  <a:schemeClr val="bg1"/>
                </a:solidFill>
              </a:rPr>
              <a:t>stickpng.com</a:t>
            </a:r>
            <a:r>
              <a:rPr lang="en-US" sz="700" dirty="0">
                <a:solidFill>
                  <a:schemeClr val="bg1"/>
                </a:solidFill>
              </a:rPr>
              <a:t>, </a:t>
            </a:r>
            <a:r>
              <a:rPr lang="en-US" sz="700" dirty="0" err="1">
                <a:solidFill>
                  <a:schemeClr val="bg1"/>
                </a:solidFill>
              </a:rPr>
              <a:t>pngimg.com</a:t>
            </a:r>
            <a:endParaRPr lang="en-US" sz="7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8841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8000">
              <a:schemeClr val="tx1">
                <a:lumMod val="95000"/>
                <a:lumOff val="5000"/>
              </a:schemeClr>
            </a:gs>
            <a:gs pos="100000">
              <a:schemeClr val="tx2">
                <a:lumMod val="50000"/>
                <a:lumOff val="5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49D6AC1-6984-EA4B-791C-CCB1BC7705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F08770A4-3309-83F1-D97E-592BCAE8784C}"/>
              </a:ext>
            </a:extLst>
          </p:cNvPr>
          <p:cNvSpPr txBox="1"/>
          <p:nvPr/>
        </p:nvSpPr>
        <p:spPr>
          <a:xfrm>
            <a:off x="1" y="0"/>
            <a:ext cx="12191999" cy="52322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NIR TCWV retrieval principle</a:t>
            </a:r>
          </a:p>
        </p:txBody>
      </p:sp>
      <p:pic>
        <p:nvPicPr>
          <p:cNvPr id="3074" name="Picture 2" descr="Meteosat Third Generation Instruments | EUMETSAT">
            <a:extLst>
              <a:ext uri="{FF2B5EF4-FFF2-40B4-BE49-F238E27FC236}">
                <a16:creationId xmlns:a16="http://schemas.microsoft.com/office/drawing/2014/main" id="{59ABD58E-F726-A00B-586B-323F07870C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030013"/>
              </a:clrFrom>
              <a:clrTo>
                <a:srgbClr val="03001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63" t="7629" r="6721" b="19117"/>
          <a:stretch/>
        </p:blipFill>
        <p:spPr bwMode="auto">
          <a:xfrm rot="-1500000">
            <a:off x="9561504" y="660552"/>
            <a:ext cx="1101875" cy="1638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87062EE-B394-ABE9-E35B-4F4E3301E7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988" y="943006"/>
            <a:ext cx="737347" cy="73734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FE76BAA-1F22-C335-55D3-E1EB52760979}"/>
              </a:ext>
            </a:extLst>
          </p:cNvPr>
          <p:cNvSpPr/>
          <p:nvPr/>
        </p:nvSpPr>
        <p:spPr>
          <a:xfrm>
            <a:off x="-1" y="6696634"/>
            <a:ext cx="12243547" cy="161365"/>
          </a:xfrm>
          <a:prstGeom prst="rect">
            <a:avLst/>
          </a:prstGeom>
          <a:gradFill flip="none" rotWithShape="1">
            <a:gsLst>
              <a:gs pos="10000">
                <a:schemeClr val="accent3">
                  <a:lumMod val="50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A1F5CB4-D30C-1399-9E37-8E8A9E2442E3}"/>
              </a:ext>
            </a:extLst>
          </p:cNvPr>
          <p:cNvSpPr/>
          <p:nvPr/>
        </p:nvSpPr>
        <p:spPr>
          <a:xfrm>
            <a:off x="-2" y="4403159"/>
            <a:ext cx="12351125" cy="2293476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20000">
                <a:srgbClr val="21364B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8" name="Picture 6" descr="Cloud PNG transparent image download, size: 8000x4491px">
            <a:extLst>
              <a:ext uri="{FF2B5EF4-FFF2-40B4-BE49-F238E27FC236}">
                <a16:creationId xmlns:a16="http://schemas.microsoft.com/office/drawing/2014/main" id="{EAADB8E8-8575-36B6-1123-D76CF555C4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9588" y="5775512"/>
            <a:ext cx="1029754" cy="578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Cloud PNG transparent image download, size: 8000x4491px">
            <a:extLst>
              <a:ext uri="{FF2B5EF4-FFF2-40B4-BE49-F238E27FC236}">
                <a16:creationId xmlns:a16="http://schemas.microsoft.com/office/drawing/2014/main" id="{E1C44D06-1200-F6A9-A593-3407FF2CA2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00403" y="5600700"/>
            <a:ext cx="1525263" cy="807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8EF81F0-5045-A58A-80D9-53B971FB08D5}"/>
              </a:ext>
            </a:extLst>
          </p:cNvPr>
          <p:cNvCxnSpPr>
            <a:cxnSpLocks/>
          </p:cNvCxnSpPr>
          <p:nvPr/>
        </p:nvCxnSpPr>
        <p:spPr>
          <a:xfrm>
            <a:off x="1566334" y="1680353"/>
            <a:ext cx="2292972" cy="2732577"/>
          </a:xfrm>
          <a:prstGeom prst="straightConnector1">
            <a:avLst/>
          </a:prstGeom>
          <a:ln w="101600">
            <a:solidFill>
              <a:srgbClr val="FFE95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8E22CF7-95D0-02D3-E958-232F4BA04EC3}"/>
              </a:ext>
            </a:extLst>
          </p:cNvPr>
          <p:cNvCxnSpPr>
            <a:cxnSpLocks/>
          </p:cNvCxnSpPr>
          <p:nvPr/>
        </p:nvCxnSpPr>
        <p:spPr>
          <a:xfrm flipV="1">
            <a:off x="6003293" y="4241795"/>
            <a:ext cx="1809040" cy="2166579"/>
          </a:xfrm>
          <a:prstGeom prst="straightConnector1">
            <a:avLst/>
          </a:prstGeom>
          <a:ln w="50800">
            <a:solidFill>
              <a:srgbClr val="FFE95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C0581A4-A03C-D5A7-D392-C6F1E10E84CF}"/>
              </a:ext>
            </a:extLst>
          </p:cNvPr>
          <p:cNvCxnSpPr>
            <a:cxnSpLocks/>
          </p:cNvCxnSpPr>
          <p:nvPr/>
        </p:nvCxnSpPr>
        <p:spPr>
          <a:xfrm>
            <a:off x="3822648" y="4665016"/>
            <a:ext cx="767145" cy="1002919"/>
          </a:xfrm>
          <a:prstGeom prst="straightConnector1">
            <a:avLst/>
          </a:prstGeom>
          <a:ln w="25400">
            <a:solidFill>
              <a:srgbClr val="FFE95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18575B5-1F12-CA30-BD2C-1D042275C503}"/>
              </a:ext>
            </a:extLst>
          </p:cNvPr>
          <p:cNvCxnSpPr>
            <a:cxnSpLocks/>
          </p:cNvCxnSpPr>
          <p:nvPr/>
        </p:nvCxnSpPr>
        <p:spPr>
          <a:xfrm>
            <a:off x="3953026" y="4539954"/>
            <a:ext cx="1815762" cy="2055828"/>
          </a:xfrm>
          <a:prstGeom prst="straightConnector1">
            <a:avLst/>
          </a:prstGeom>
          <a:ln w="63500">
            <a:solidFill>
              <a:srgbClr val="FFE95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682A309-E393-414C-CB19-B2B974A64C18}"/>
              </a:ext>
            </a:extLst>
          </p:cNvPr>
          <p:cNvCxnSpPr>
            <a:cxnSpLocks/>
          </p:cNvCxnSpPr>
          <p:nvPr/>
        </p:nvCxnSpPr>
        <p:spPr>
          <a:xfrm flipV="1">
            <a:off x="7927727" y="2079842"/>
            <a:ext cx="1772826" cy="1990615"/>
          </a:xfrm>
          <a:prstGeom prst="straightConnector1">
            <a:avLst/>
          </a:prstGeom>
          <a:ln w="57150">
            <a:solidFill>
              <a:srgbClr val="FFE95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DFF19FD6-54DE-C199-01F0-975BA57FC4B5}"/>
              </a:ext>
            </a:extLst>
          </p:cNvPr>
          <p:cNvCxnSpPr>
            <a:cxnSpLocks/>
          </p:cNvCxnSpPr>
          <p:nvPr/>
        </p:nvCxnSpPr>
        <p:spPr>
          <a:xfrm flipV="1">
            <a:off x="5848652" y="4471147"/>
            <a:ext cx="1377842" cy="1129553"/>
          </a:xfrm>
          <a:prstGeom prst="straightConnector1">
            <a:avLst/>
          </a:prstGeom>
          <a:ln w="25400">
            <a:solidFill>
              <a:srgbClr val="FFE95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813C1638-3CDA-D436-0A1D-73889432224D}"/>
              </a:ext>
            </a:extLst>
          </p:cNvPr>
          <p:cNvCxnSpPr>
            <a:cxnSpLocks/>
          </p:cNvCxnSpPr>
          <p:nvPr/>
        </p:nvCxnSpPr>
        <p:spPr>
          <a:xfrm>
            <a:off x="4660639" y="5760193"/>
            <a:ext cx="202811" cy="835589"/>
          </a:xfrm>
          <a:prstGeom prst="straightConnector1">
            <a:avLst/>
          </a:prstGeom>
          <a:ln w="25400">
            <a:solidFill>
              <a:srgbClr val="FFE95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D4513160-1BF8-116A-2E4F-BF54D3B16B55}"/>
              </a:ext>
            </a:extLst>
          </p:cNvPr>
          <p:cNvCxnSpPr>
            <a:cxnSpLocks/>
          </p:cNvCxnSpPr>
          <p:nvPr/>
        </p:nvCxnSpPr>
        <p:spPr>
          <a:xfrm flipV="1">
            <a:off x="4940771" y="5163671"/>
            <a:ext cx="1787202" cy="1439770"/>
          </a:xfrm>
          <a:prstGeom prst="straightConnector1">
            <a:avLst/>
          </a:prstGeom>
          <a:ln w="25400">
            <a:solidFill>
              <a:srgbClr val="FFE95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90B8B89-9570-02AD-5F29-4647E91303A6}"/>
              </a:ext>
            </a:extLst>
          </p:cNvPr>
          <p:cNvCxnSpPr>
            <a:cxnSpLocks/>
          </p:cNvCxnSpPr>
          <p:nvPr/>
        </p:nvCxnSpPr>
        <p:spPr>
          <a:xfrm>
            <a:off x="4169325" y="4532295"/>
            <a:ext cx="1524686" cy="1017602"/>
          </a:xfrm>
          <a:prstGeom prst="straightConnector1">
            <a:avLst/>
          </a:prstGeom>
          <a:ln w="25400">
            <a:solidFill>
              <a:srgbClr val="FFE95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3690CA8F-8FAC-C5F0-ACE4-5465A8D485F3}"/>
              </a:ext>
            </a:extLst>
          </p:cNvPr>
          <p:cNvSpPr txBox="1"/>
          <p:nvPr/>
        </p:nvSpPr>
        <p:spPr>
          <a:xfrm>
            <a:off x="1981692" y="6340301"/>
            <a:ext cx="25368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 reflectance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05FD71-EAC6-6FA7-EF23-3B9E3D0B3823}"/>
              </a:ext>
            </a:extLst>
          </p:cNvPr>
          <p:cNvSpPr txBox="1"/>
          <p:nvPr/>
        </p:nvSpPr>
        <p:spPr>
          <a:xfrm>
            <a:off x="6950907" y="5667935"/>
            <a:ext cx="2316049" cy="415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Aerosol amount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5B3467-4820-ADD7-97E7-BCD0773A302B}"/>
              </a:ext>
            </a:extLst>
          </p:cNvPr>
          <p:cNvSpPr txBox="1"/>
          <p:nvPr/>
        </p:nvSpPr>
        <p:spPr>
          <a:xfrm>
            <a:off x="684160" y="5118916"/>
            <a:ext cx="20141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Atmospheric profiles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4703AA-568D-584E-FB09-5AB1036024CF}"/>
              </a:ext>
            </a:extLst>
          </p:cNvPr>
          <p:cNvSpPr txBox="1"/>
          <p:nvPr/>
        </p:nvSpPr>
        <p:spPr>
          <a:xfrm>
            <a:off x="4042578" y="859865"/>
            <a:ext cx="41068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Viewing geometry </a:t>
            </a:r>
            <a:r>
              <a:rPr lang="en-US" sz="2000" b="1" dirty="0" err="1">
                <a:solidFill>
                  <a:schemeClr val="bg1"/>
                </a:solidFill>
                <a:latin typeface="Symbol" pitchFamily="2" charset="2"/>
                <a:cs typeface="Arial" panose="020B0604020202020204" pitchFamily="34" charset="0"/>
              </a:rPr>
              <a:t>q</a:t>
            </a:r>
            <a:r>
              <a:rPr lang="en-US" sz="2000" b="1" baseline="-25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sun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latin typeface="Symbol" pitchFamily="2" charset="2"/>
                <a:cs typeface="Arial" panose="020B0604020202020204" pitchFamily="34" charset="0"/>
              </a:rPr>
              <a:t>q</a:t>
            </a:r>
            <a:r>
              <a:rPr lang="en-US" sz="2000" b="1" baseline="-25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</a:t>
            </a:r>
            <a:r>
              <a:rPr lang="en-US" sz="2000" b="1" dirty="0">
                <a:solidFill>
                  <a:schemeClr val="bg1"/>
                </a:solidFill>
                <a:latin typeface="Symbol" pitchFamily="2" charset="2"/>
                <a:cs typeface="Arial" panose="020B0604020202020204" pitchFamily="34" charset="0"/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latin typeface="Symbol" pitchFamily="2" charset="2"/>
                <a:cs typeface="Arial" panose="020B0604020202020204" pitchFamily="34" charset="0"/>
              </a:rPr>
              <a:t>j</a:t>
            </a:r>
            <a:r>
              <a:rPr lang="en-US" sz="2000" b="1" baseline="-25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</a:t>
            </a:r>
            <a:endParaRPr lang="en-US" sz="2000" b="1" baseline="-25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BDF0091-BF4B-B731-3DF2-67ED95B460B9}"/>
              </a:ext>
            </a:extLst>
          </p:cNvPr>
          <p:cNvSpPr txBox="1"/>
          <p:nvPr/>
        </p:nvSpPr>
        <p:spPr>
          <a:xfrm>
            <a:off x="-1" y="6353542"/>
            <a:ext cx="17587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</a:rPr>
              <a:t>Image sources: EUMETSAT, </a:t>
            </a:r>
            <a:r>
              <a:rPr lang="en-US" sz="700" dirty="0" err="1">
                <a:solidFill>
                  <a:schemeClr val="bg1"/>
                </a:solidFill>
              </a:rPr>
              <a:t>stickpng.com</a:t>
            </a:r>
            <a:r>
              <a:rPr lang="en-US" sz="700" dirty="0">
                <a:solidFill>
                  <a:schemeClr val="bg1"/>
                </a:solidFill>
              </a:rPr>
              <a:t>, </a:t>
            </a:r>
            <a:r>
              <a:rPr lang="en-US" sz="700" dirty="0" err="1">
                <a:solidFill>
                  <a:schemeClr val="bg1"/>
                </a:solidFill>
              </a:rPr>
              <a:t>pngimg.com</a:t>
            </a:r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855A69-10C9-A9CE-9B45-B6B9E0FC3335}"/>
              </a:ext>
            </a:extLst>
          </p:cNvPr>
          <p:cNvSpPr txBox="1"/>
          <p:nvPr/>
        </p:nvSpPr>
        <p:spPr>
          <a:xfrm>
            <a:off x="3690454" y="1847101"/>
            <a:ext cx="44995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Daytime &amp; cloud-free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Above reflective surfaces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21691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11234</TotalTime>
  <Words>794</Words>
  <Application>Microsoft Macintosh PowerPoint</Application>
  <PresentationFormat>Widescreen</PresentationFormat>
  <Paragraphs>188</Paragraphs>
  <Slides>26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Aptos</vt:lpstr>
      <vt:lpstr>Arial</vt:lpstr>
      <vt:lpstr>Calibri</vt:lpstr>
      <vt:lpstr>Symbol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Htk91JhdoqcUFiag</dc:creator>
  <cp:lastModifiedBy>Htk91JhdoqcUFiag</cp:lastModifiedBy>
  <cp:revision>327</cp:revision>
  <dcterms:created xsi:type="dcterms:W3CDTF">2025-06-18T11:38:45Z</dcterms:created>
  <dcterms:modified xsi:type="dcterms:W3CDTF">2025-12-03T15:46:14Z</dcterms:modified>
</cp:coreProperties>
</file>