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7" r:id="rId2"/>
    <p:sldId id="439" r:id="rId3"/>
    <p:sldId id="424" r:id="rId4"/>
    <p:sldId id="280" r:id="rId5"/>
    <p:sldId id="278" r:id="rId6"/>
    <p:sldId id="431" r:id="rId7"/>
    <p:sldId id="260" r:id="rId8"/>
    <p:sldId id="434" r:id="rId9"/>
    <p:sldId id="432" r:id="rId10"/>
    <p:sldId id="433" r:id="rId11"/>
    <p:sldId id="437" r:id="rId12"/>
    <p:sldId id="430" r:id="rId13"/>
    <p:sldId id="438" r:id="rId14"/>
    <p:sldId id="279" r:id="rId15"/>
    <p:sldId id="440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4772"/>
    <a:srgbClr val="3C1B71"/>
    <a:srgbClr val="D6009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1B6214-08BC-4152-91CC-4F0D9E88ECFC}" v="3" dt="2025-11-26T22:17:31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AD32F-3C5B-41FA-B8D8-1B66839B061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6ADF0-5C36-4E4E-958B-752D4F47A7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14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46E90-BD7A-7B75-B3A3-ACAA9BCFE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5780D-A003-0DE2-4334-CB6CADDE3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33A7FF-8DA1-6E30-8EBF-C9C659351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AE3D8-98FA-AA5A-D433-D3B812E55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95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0FD8F-C217-5A3A-11AD-B72EB415E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E0B23B-7587-DE86-1B50-7FF5CD6DF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2455E-C195-33DD-5A18-ADC7F1BBD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Source:</a:t>
            </a:r>
            <a:r>
              <a:rPr lang="en-GB" dirty="0"/>
              <a:t> The Atlas of Canada, Reference Maps, Canada Political Division. </a:t>
            </a:r>
            <a:r>
              <a:rPr lang="en-GB" dirty="0" err="1"/>
              <a:t>NRCan</a:t>
            </a:r>
            <a:r>
              <a:rPr lang="en-GB" dirty="0"/>
              <a:t> 2022. https://natural-resources.canada.ca/maps-tools-publications/maps/atlas-canada/reference-maps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A42D9-A0AA-48CB-1AFF-F800EAE86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092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63BC7-2EA4-4C91-9022-E0C1377B57F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472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957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F4AE3-0EC0-789F-9BB2-3BD42D622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04844-A9E1-E8B4-F284-9943E1DD9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B3DDB-6F35-69A3-AC02-4D4A7DF9B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FA103-74EE-96E9-9B59-63F227174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50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A4F31-9230-9219-360F-00B52FD06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DA907B-F3B3-AFE6-41DE-71D65C4E6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085A6-850B-DBA8-92E4-C9C4659E3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A91D3-5DEF-6223-6635-3123D6C88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7621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9ED0E-64DE-1C9B-979A-6933636AF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1360D-1303-35D8-1AF1-C32166FCD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D052C0-483D-ADBC-BD8C-95D4490FB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04750-FA30-F344-8191-7CEB8409B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555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5BC64-14F6-412C-83CE-9F746DD1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EA208-3199-6922-B26E-BBAA3D27E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B4CFF-7AD5-04EB-BF52-953136575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4B38E-0221-9297-3F38-BBBD630BD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945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6ADF0-5C36-4E4E-958B-752D4F47A7B3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897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714516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389517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975300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427322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62910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15261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651593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8734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87683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33786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254963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5D88C-97F0-40F6-B63D-B3C7B8DA04A5}" type="datetimeFigureOut">
              <a:rPr lang="en-CA" smtClean="0"/>
              <a:t>2025-11-26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135A-69F7-4EC5-89DB-B99E9C2180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81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Eng24@uwo.c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E0A32-F8BC-9DD0-D1E8-6F12C3639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330011"/>
            <a:ext cx="11399520" cy="5867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9EF215-DD30-4272-A1C7-F8A1E5302397}"/>
              </a:ext>
            </a:extLst>
          </p:cNvPr>
          <p:cNvSpPr txBox="1"/>
          <p:nvPr/>
        </p:nvSpPr>
        <p:spPr>
          <a:xfrm>
            <a:off x="503189" y="407835"/>
            <a:ext cx="8913186" cy="5570756"/>
          </a:xfrm>
          <a:prstGeom prst="rect">
            <a:avLst/>
          </a:prstGeom>
          <a:solidFill>
            <a:schemeClr val="bg2">
              <a:lumMod val="2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 Unicode MS"/>
              </a:rPr>
              <a:t>Forensic Damage Assessment of a $3 Billion Urban Hailstorm</a:t>
            </a:r>
          </a:p>
          <a:p>
            <a:r>
              <a:rPr lang="en-US" sz="3600" dirty="0">
                <a:solidFill>
                  <a:schemeClr val="bg1"/>
                </a:solidFill>
                <a:latin typeface="Arial"/>
                <a:cs typeface="Arial Unicode MS"/>
              </a:rPr>
              <a:t>August 5, 2024 – Calgary, Alberta, Canada</a:t>
            </a:r>
          </a:p>
          <a:p>
            <a:endParaRPr lang="en-US" sz="2400" i="1" dirty="0">
              <a:solidFill>
                <a:schemeClr val="bg1"/>
              </a:solidFill>
              <a:latin typeface="Arial"/>
              <a:cs typeface="Arial Unicode MS"/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Arial"/>
                <a:cs typeface="Arial Unicode MS"/>
              </a:rPr>
              <a:t>Simon Eng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 Unicode MS"/>
              </a:rPr>
              <a:t>, Research Meteorologist, NHP</a:t>
            </a:r>
          </a:p>
          <a:p>
            <a:r>
              <a:rPr lang="en-US" sz="2200" i="1" dirty="0">
                <a:solidFill>
                  <a:schemeClr val="bg1"/>
                </a:solidFill>
                <a:latin typeface="Arial"/>
                <a:cs typeface="Arial Unicode MS"/>
              </a:rPr>
              <a:t>Dr. Julian Brimelow, Director, NHP</a:t>
            </a:r>
          </a:p>
          <a:p>
            <a:r>
              <a:rPr lang="en-US" sz="2200" i="1" dirty="0">
                <a:solidFill>
                  <a:schemeClr val="bg1"/>
                </a:solidFill>
                <a:latin typeface="Arial"/>
                <a:cs typeface="Arial Unicode MS"/>
              </a:rPr>
              <a:t>Jack Hamilton, Field Coordinator, NHP</a:t>
            </a:r>
          </a:p>
          <a:p>
            <a:r>
              <a:rPr lang="en-US" sz="2200" i="1" dirty="0">
                <a:solidFill>
                  <a:schemeClr val="bg1"/>
                </a:solidFill>
                <a:latin typeface="Arial"/>
                <a:cs typeface="Arial Unicode MS"/>
              </a:rPr>
              <a:t>Areez Habib, UAV Team Lead, NHP</a:t>
            </a:r>
          </a:p>
          <a:p>
            <a:r>
              <a:rPr lang="en-US" sz="2200" i="1" dirty="0">
                <a:solidFill>
                  <a:schemeClr val="bg1"/>
                </a:solidFill>
                <a:latin typeface="Arial"/>
                <a:cs typeface="Arial Unicode MS"/>
              </a:rPr>
              <a:t>Dylan Painchaud-Niemi, Research Meteorologist, NTP</a:t>
            </a:r>
          </a:p>
          <a:p>
            <a:r>
              <a:rPr lang="en-US" sz="2200" i="1" dirty="0">
                <a:solidFill>
                  <a:schemeClr val="bg1"/>
                </a:solidFill>
                <a:latin typeface="Arial"/>
                <a:cs typeface="Arial Unicode MS"/>
              </a:rPr>
              <a:t>Tobias Schmidt, Research Meteorologist, NHP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1971B-71BA-4F1D-124D-0C88D35E3D68}"/>
              </a:ext>
            </a:extLst>
          </p:cNvPr>
          <p:cNvSpPr txBox="1"/>
          <p:nvPr/>
        </p:nvSpPr>
        <p:spPr>
          <a:xfrm>
            <a:off x="4854102" y="6350588"/>
            <a:ext cx="705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12</a:t>
            </a:r>
            <a:r>
              <a:rPr lang="en-US" baseline="30000" dirty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European Conference on Severe Storms – Nov 21, 2025  </a:t>
            </a:r>
          </a:p>
        </p:txBody>
      </p:sp>
    </p:spTree>
    <p:extLst>
      <p:ext uri="{BB962C8B-B14F-4D97-AF65-F5344CB8AC3E}">
        <p14:creationId xmlns:p14="http://schemas.microsoft.com/office/powerpoint/2010/main" val="354185120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FF6FC-8F10-1713-12FB-6BA171010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5DF993-F640-F7A1-0C0F-15CA00E25A78}"/>
              </a:ext>
            </a:extLst>
          </p:cNvPr>
          <p:cNvSpPr txBox="1"/>
          <p:nvPr/>
        </p:nvSpPr>
        <p:spPr>
          <a:xfrm>
            <a:off x="8351604" y="6350588"/>
            <a:ext cx="35578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  <a:endParaRPr lang="en-US" dirty="0">
              <a:solidFill>
                <a:srgbClr val="3C1B71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03B19F-91EC-5705-697A-2AA089EBC0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772" y="138080"/>
            <a:ext cx="7147570" cy="6023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A5BB1F-AFB8-889E-4287-2DFEC2996676}"/>
              </a:ext>
            </a:extLst>
          </p:cNvPr>
          <p:cNvSpPr txBox="1"/>
          <p:nvPr/>
        </p:nvSpPr>
        <p:spPr>
          <a:xfrm>
            <a:off x="170356" y="564374"/>
            <a:ext cx="455228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Lateral Impacts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Signs of microburst scale divergence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C6BC61-E635-4320-426B-5ADE87735E14}"/>
              </a:ext>
            </a:extLst>
          </p:cNvPr>
          <p:cNvSpPr/>
          <p:nvPr/>
        </p:nvSpPr>
        <p:spPr>
          <a:xfrm>
            <a:off x="11386458" y="5181601"/>
            <a:ext cx="772886" cy="321954"/>
          </a:xfrm>
          <a:custGeom>
            <a:avLst/>
            <a:gdLst>
              <a:gd name="connsiteX0" fmla="*/ 0 w 718457"/>
              <a:gd name="connsiteY0" fmla="*/ 326571 h 326571"/>
              <a:gd name="connsiteX1" fmla="*/ 457200 w 718457"/>
              <a:gd name="connsiteY1" fmla="*/ 239486 h 326571"/>
              <a:gd name="connsiteX2" fmla="*/ 718457 w 718457"/>
              <a:gd name="connsiteY2" fmla="*/ 0 h 3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457" h="326571">
                <a:moveTo>
                  <a:pt x="0" y="326571"/>
                </a:moveTo>
                <a:cubicBezTo>
                  <a:pt x="168728" y="310242"/>
                  <a:pt x="337457" y="293914"/>
                  <a:pt x="457200" y="239486"/>
                </a:cubicBezTo>
                <a:cubicBezTo>
                  <a:pt x="576943" y="185058"/>
                  <a:pt x="696686" y="56243"/>
                  <a:pt x="718457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C339D71-7437-59E4-A6AE-0E60894BB30D}"/>
              </a:ext>
            </a:extLst>
          </p:cNvPr>
          <p:cNvSpPr/>
          <p:nvPr/>
        </p:nvSpPr>
        <p:spPr>
          <a:xfrm>
            <a:off x="5192486" y="1284514"/>
            <a:ext cx="6977743" cy="1338943"/>
          </a:xfrm>
          <a:custGeom>
            <a:avLst/>
            <a:gdLst>
              <a:gd name="connsiteX0" fmla="*/ 0 w 6977743"/>
              <a:gd name="connsiteY0" fmla="*/ 0 h 1338943"/>
              <a:gd name="connsiteX1" fmla="*/ 2971800 w 6977743"/>
              <a:gd name="connsiteY1" fmla="*/ 185057 h 1338943"/>
              <a:gd name="connsiteX2" fmla="*/ 5431971 w 6977743"/>
              <a:gd name="connsiteY2" fmla="*/ 892629 h 1338943"/>
              <a:gd name="connsiteX3" fmla="*/ 6977743 w 6977743"/>
              <a:gd name="connsiteY3" fmla="*/ 1338943 h 13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743" h="1338943">
                <a:moveTo>
                  <a:pt x="0" y="0"/>
                </a:moveTo>
                <a:cubicBezTo>
                  <a:pt x="1033236" y="18143"/>
                  <a:pt x="2066472" y="36286"/>
                  <a:pt x="2971800" y="185057"/>
                </a:cubicBezTo>
                <a:cubicBezTo>
                  <a:pt x="3877128" y="333828"/>
                  <a:pt x="5431971" y="892629"/>
                  <a:pt x="5431971" y="892629"/>
                </a:cubicBezTo>
                <a:lnTo>
                  <a:pt x="6977743" y="1338943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969268A-6A28-EA04-066A-570416E6DD8C}"/>
              </a:ext>
            </a:extLst>
          </p:cNvPr>
          <p:cNvSpPr/>
          <p:nvPr/>
        </p:nvSpPr>
        <p:spPr>
          <a:xfrm>
            <a:off x="5192486" y="695158"/>
            <a:ext cx="6977743" cy="1492871"/>
          </a:xfrm>
          <a:custGeom>
            <a:avLst/>
            <a:gdLst>
              <a:gd name="connsiteX0" fmla="*/ 0 w 6977743"/>
              <a:gd name="connsiteY0" fmla="*/ 23299 h 1492871"/>
              <a:gd name="connsiteX1" fmla="*/ 718457 w 6977743"/>
              <a:gd name="connsiteY1" fmla="*/ 77728 h 1492871"/>
              <a:gd name="connsiteX2" fmla="*/ 2438400 w 6977743"/>
              <a:gd name="connsiteY2" fmla="*/ 110385 h 1492871"/>
              <a:gd name="connsiteX3" fmla="*/ 6977743 w 6977743"/>
              <a:gd name="connsiteY3" fmla="*/ 1492871 h 149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743" h="1492871">
                <a:moveTo>
                  <a:pt x="0" y="23299"/>
                </a:moveTo>
                <a:cubicBezTo>
                  <a:pt x="156028" y="43256"/>
                  <a:pt x="312057" y="63214"/>
                  <a:pt x="718457" y="77728"/>
                </a:cubicBezTo>
                <a:cubicBezTo>
                  <a:pt x="1124857" y="92242"/>
                  <a:pt x="1395186" y="-125472"/>
                  <a:pt x="2438400" y="110385"/>
                </a:cubicBezTo>
                <a:cubicBezTo>
                  <a:pt x="3481614" y="346242"/>
                  <a:pt x="5229678" y="919556"/>
                  <a:pt x="6977743" y="1492871"/>
                </a:cubicBezTo>
              </a:path>
            </a:pathLst>
          </a:cu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9EC2C58-F40A-B40D-1DE2-ADEAE912E27F}"/>
              </a:ext>
            </a:extLst>
          </p:cNvPr>
          <p:cNvSpPr/>
          <p:nvPr/>
        </p:nvSpPr>
        <p:spPr>
          <a:xfrm>
            <a:off x="5159829" y="217714"/>
            <a:ext cx="6977742" cy="1698172"/>
          </a:xfrm>
          <a:custGeom>
            <a:avLst/>
            <a:gdLst>
              <a:gd name="connsiteX0" fmla="*/ 0 w 6977742"/>
              <a:gd name="connsiteY0" fmla="*/ 0 h 1698172"/>
              <a:gd name="connsiteX1" fmla="*/ 751114 w 6977742"/>
              <a:gd name="connsiteY1" fmla="*/ 163286 h 1698172"/>
              <a:gd name="connsiteX2" fmla="*/ 2471057 w 6977742"/>
              <a:gd name="connsiteY2" fmla="*/ 413657 h 1698172"/>
              <a:gd name="connsiteX3" fmla="*/ 6977742 w 6977742"/>
              <a:gd name="connsiteY3" fmla="*/ 1698172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742" h="1698172">
                <a:moveTo>
                  <a:pt x="0" y="0"/>
                </a:moveTo>
                <a:cubicBezTo>
                  <a:pt x="169635" y="47171"/>
                  <a:pt x="339271" y="94343"/>
                  <a:pt x="751114" y="163286"/>
                </a:cubicBezTo>
                <a:cubicBezTo>
                  <a:pt x="1162957" y="232229"/>
                  <a:pt x="1433286" y="157843"/>
                  <a:pt x="2471057" y="413657"/>
                </a:cubicBezTo>
                <a:cubicBezTo>
                  <a:pt x="3508828" y="669471"/>
                  <a:pt x="5243285" y="1183821"/>
                  <a:pt x="6977742" y="1698172"/>
                </a:cubicBezTo>
              </a:path>
            </a:pathLst>
          </a:custGeom>
          <a:noFill/>
          <a:ln w="57150">
            <a:solidFill>
              <a:srgbClr val="D600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DF15CC6-8D1C-8ED4-2D80-16AF03D22220}"/>
              </a:ext>
            </a:extLst>
          </p:cNvPr>
          <p:cNvSpPr/>
          <p:nvPr/>
        </p:nvSpPr>
        <p:spPr>
          <a:xfrm>
            <a:off x="9688286" y="174171"/>
            <a:ext cx="2471057" cy="620486"/>
          </a:xfrm>
          <a:custGeom>
            <a:avLst/>
            <a:gdLst>
              <a:gd name="connsiteX0" fmla="*/ 0 w 2471057"/>
              <a:gd name="connsiteY0" fmla="*/ 0 h 620486"/>
              <a:gd name="connsiteX1" fmla="*/ 1621971 w 2471057"/>
              <a:gd name="connsiteY1" fmla="*/ 217715 h 620486"/>
              <a:gd name="connsiteX2" fmla="*/ 2471057 w 2471057"/>
              <a:gd name="connsiteY2" fmla="*/ 620486 h 6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1057" h="620486">
                <a:moveTo>
                  <a:pt x="0" y="0"/>
                </a:moveTo>
                <a:cubicBezTo>
                  <a:pt x="605064" y="57150"/>
                  <a:pt x="1210128" y="114301"/>
                  <a:pt x="1621971" y="217715"/>
                </a:cubicBezTo>
                <a:cubicBezTo>
                  <a:pt x="2033814" y="321129"/>
                  <a:pt x="2252435" y="470807"/>
                  <a:pt x="2471057" y="620486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C4A833-2954-41D5-CC47-3C4AD7654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5" y="2952487"/>
            <a:ext cx="4669970" cy="262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7B5D84-B5EA-C992-6A5C-1FC37BFB6E93}"/>
              </a:ext>
            </a:extLst>
          </p:cNvPr>
          <p:cNvCxnSpPr>
            <a:cxnSpLocks/>
          </p:cNvCxnSpPr>
          <p:nvPr/>
        </p:nvCxnSpPr>
        <p:spPr>
          <a:xfrm flipV="1">
            <a:off x="5417147" y="554184"/>
            <a:ext cx="511200" cy="5112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30251B-D634-144E-5236-531058A39487}"/>
              </a:ext>
            </a:extLst>
          </p:cNvPr>
          <p:cNvCxnSpPr/>
          <p:nvPr/>
        </p:nvCxnSpPr>
        <p:spPr>
          <a:xfrm>
            <a:off x="5325661" y="1534887"/>
            <a:ext cx="720000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6C6B5C-ED4A-4887-F9BB-6C9C29CAD1C9}"/>
              </a:ext>
            </a:extLst>
          </p:cNvPr>
          <p:cNvCxnSpPr/>
          <p:nvPr/>
        </p:nvCxnSpPr>
        <p:spPr>
          <a:xfrm>
            <a:off x="5338168" y="2218598"/>
            <a:ext cx="633600" cy="3384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04F4B6-F8E1-F8EE-9451-623801C947BF}"/>
              </a:ext>
            </a:extLst>
          </p:cNvPr>
          <p:cNvCxnSpPr/>
          <p:nvPr/>
        </p:nvCxnSpPr>
        <p:spPr>
          <a:xfrm>
            <a:off x="6904563" y="2975968"/>
            <a:ext cx="576000" cy="3384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1D6465-4FAC-1056-9148-0172650AB58F}"/>
              </a:ext>
            </a:extLst>
          </p:cNvPr>
          <p:cNvCxnSpPr/>
          <p:nvPr/>
        </p:nvCxnSpPr>
        <p:spPr>
          <a:xfrm>
            <a:off x="8050649" y="5863815"/>
            <a:ext cx="619200" cy="3744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4AB7F2-74B9-0910-8633-423A5ED86A45}"/>
              </a:ext>
            </a:extLst>
          </p:cNvPr>
          <p:cNvCxnSpPr/>
          <p:nvPr/>
        </p:nvCxnSpPr>
        <p:spPr>
          <a:xfrm>
            <a:off x="8102212" y="4114800"/>
            <a:ext cx="720000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0C41722-9A5B-F420-03C6-966466359B7C}"/>
              </a:ext>
            </a:extLst>
          </p:cNvPr>
          <p:cNvCxnSpPr/>
          <p:nvPr/>
        </p:nvCxnSpPr>
        <p:spPr>
          <a:xfrm>
            <a:off x="10045746" y="5275986"/>
            <a:ext cx="633600" cy="3384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20268DD-E0A7-9C91-C353-D1F6F9DE98C8}"/>
              </a:ext>
            </a:extLst>
          </p:cNvPr>
          <p:cNvSpPr/>
          <p:nvPr/>
        </p:nvSpPr>
        <p:spPr>
          <a:xfrm rot="893108">
            <a:off x="7413791" y="3714629"/>
            <a:ext cx="3903682" cy="2867605"/>
          </a:xfrm>
          <a:prstGeom prst="ellipse">
            <a:avLst/>
          </a:prstGeom>
          <a:noFill/>
          <a:ln w="666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77ABBB-E39D-F650-8599-436194B22B03}"/>
              </a:ext>
            </a:extLst>
          </p:cNvPr>
          <p:cNvSpPr/>
          <p:nvPr/>
        </p:nvSpPr>
        <p:spPr>
          <a:xfrm rot="738245">
            <a:off x="4857867" y="384951"/>
            <a:ext cx="4511048" cy="3009236"/>
          </a:xfrm>
          <a:prstGeom prst="ellipse">
            <a:avLst/>
          </a:prstGeom>
          <a:noFill/>
          <a:ln w="666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0977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AE83A-6DD6-F1E5-E503-282E6B474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A6202F-7C0D-2145-A764-A3C5DAC6C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06" y="3058547"/>
            <a:ext cx="3057420" cy="304052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B507E-221F-1837-676C-D592689F6F48}"/>
              </a:ext>
            </a:extLst>
          </p:cNvPr>
          <p:cNvSpPr txBox="1"/>
          <p:nvPr/>
        </p:nvSpPr>
        <p:spPr>
          <a:xfrm>
            <a:off x="8351604" y="6350588"/>
            <a:ext cx="35578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  <a:endParaRPr lang="en-US" dirty="0">
              <a:solidFill>
                <a:srgbClr val="3C1B71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2A1EF-5934-71EA-F8F8-D4BC392E24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772" y="138080"/>
            <a:ext cx="7147570" cy="6023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37E3EF-E9B4-C078-8B5A-584BD95E8A4C}"/>
              </a:ext>
            </a:extLst>
          </p:cNvPr>
          <p:cNvSpPr txBox="1"/>
          <p:nvPr/>
        </p:nvSpPr>
        <p:spPr>
          <a:xfrm>
            <a:off x="170357" y="564374"/>
            <a:ext cx="49199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Fall Angle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Some deviations </a:t>
            </a: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&gt;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45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°</a:t>
            </a:r>
          </a:p>
          <a:p>
            <a:pPr marL="1143000" lvl="1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Possible </a:t>
            </a:r>
            <a:r>
              <a:rPr lang="en-US" sz="2800" i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entrainment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 into storm-scale flow?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15D47C-822B-A2FD-9FC6-DE4B3AE8115E}"/>
              </a:ext>
            </a:extLst>
          </p:cNvPr>
          <p:cNvCxnSpPr/>
          <p:nvPr/>
        </p:nvCxnSpPr>
        <p:spPr>
          <a:xfrm>
            <a:off x="5529944" y="1534887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B4C0A9-58E5-76DC-A7ED-3FD19F8E2725}"/>
              </a:ext>
            </a:extLst>
          </p:cNvPr>
          <p:cNvCxnSpPr/>
          <p:nvPr/>
        </p:nvCxnSpPr>
        <p:spPr>
          <a:xfrm>
            <a:off x="5464632" y="2383974"/>
            <a:ext cx="3168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2E3060-8A11-3BD6-8E96-E1BC9176721D}"/>
              </a:ext>
            </a:extLst>
          </p:cNvPr>
          <p:cNvCxnSpPr/>
          <p:nvPr/>
        </p:nvCxnSpPr>
        <p:spPr>
          <a:xfrm>
            <a:off x="7021294" y="3102432"/>
            <a:ext cx="2880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D0C809-E588-8ACA-0FCC-F768346A4ED6}"/>
              </a:ext>
            </a:extLst>
          </p:cNvPr>
          <p:cNvCxnSpPr/>
          <p:nvPr/>
        </p:nvCxnSpPr>
        <p:spPr>
          <a:xfrm>
            <a:off x="8128473" y="5727632"/>
            <a:ext cx="309600" cy="187200"/>
          </a:xfrm>
          <a:prstGeom prst="straightConnector1">
            <a:avLst/>
          </a:prstGeom>
          <a:ln w="3175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28330C-D7AB-B2A9-1CB6-8D14B99AA409}"/>
              </a:ext>
            </a:extLst>
          </p:cNvPr>
          <p:cNvCxnSpPr/>
          <p:nvPr/>
        </p:nvCxnSpPr>
        <p:spPr>
          <a:xfrm>
            <a:off x="8403770" y="4114800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F254AAC-5FBF-3B66-643C-FE09BCB703C1}"/>
              </a:ext>
            </a:extLst>
          </p:cNvPr>
          <p:cNvCxnSpPr/>
          <p:nvPr/>
        </p:nvCxnSpPr>
        <p:spPr>
          <a:xfrm>
            <a:off x="10240300" y="5334354"/>
            <a:ext cx="316800" cy="169200"/>
          </a:xfrm>
          <a:prstGeom prst="straightConnector1">
            <a:avLst/>
          </a:prstGeom>
          <a:ln w="3175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A1F2C75-BD5D-FBB5-F062-A73C2038B7FA}"/>
              </a:ext>
            </a:extLst>
          </p:cNvPr>
          <p:cNvSpPr/>
          <p:nvPr/>
        </p:nvSpPr>
        <p:spPr>
          <a:xfrm>
            <a:off x="11386458" y="5181601"/>
            <a:ext cx="772886" cy="321954"/>
          </a:xfrm>
          <a:custGeom>
            <a:avLst/>
            <a:gdLst>
              <a:gd name="connsiteX0" fmla="*/ 0 w 718457"/>
              <a:gd name="connsiteY0" fmla="*/ 326571 h 326571"/>
              <a:gd name="connsiteX1" fmla="*/ 457200 w 718457"/>
              <a:gd name="connsiteY1" fmla="*/ 239486 h 326571"/>
              <a:gd name="connsiteX2" fmla="*/ 718457 w 718457"/>
              <a:gd name="connsiteY2" fmla="*/ 0 h 3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457" h="326571">
                <a:moveTo>
                  <a:pt x="0" y="326571"/>
                </a:moveTo>
                <a:cubicBezTo>
                  <a:pt x="168728" y="310242"/>
                  <a:pt x="337457" y="293914"/>
                  <a:pt x="457200" y="239486"/>
                </a:cubicBezTo>
                <a:cubicBezTo>
                  <a:pt x="576943" y="185058"/>
                  <a:pt x="696686" y="56243"/>
                  <a:pt x="718457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8EFCCB-62EE-9A6B-9776-18DE67E1CDFC}"/>
              </a:ext>
            </a:extLst>
          </p:cNvPr>
          <p:cNvSpPr/>
          <p:nvPr/>
        </p:nvSpPr>
        <p:spPr>
          <a:xfrm>
            <a:off x="5192486" y="1284514"/>
            <a:ext cx="6977743" cy="1338943"/>
          </a:xfrm>
          <a:custGeom>
            <a:avLst/>
            <a:gdLst>
              <a:gd name="connsiteX0" fmla="*/ 0 w 6977743"/>
              <a:gd name="connsiteY0" fmla="*/ 0 h 1338943"/>
              <a:gd name="connsiteX1" fmla="*/ 2971800 w 6977743"/>
              <a:gd name="connsiteY1" fmla="*/ 185057 h 1338943"/>
              <a:gd name="connsiteX2" fmla="*/ 5431971 w 6977743"/>
              <a:gd name="connsiteY2" fmla="*/ 892629 h 1338943"/>
              <a:gd name="connsiteX3" fmla="*/ 6977743 w 6977743"/>
              <a:gd name="connsiteY3" fmla="*/ 1338943 h 13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743" h="1338943">
                <a:moveTo>
                  <a:pt x="0" y="0"/>
                </a:moveTo>
                <a:cubicBezTo>
                  <a:pt x="1033236" y="18143"/>
                  <a:pt x="2066472" y="36286"/>
                  <a:pt x="2971800" y="185057"/>
                </a:cubicBezTo>
                <a:cubicBezTo>
                  <a:pt x="3877128" y="333828"/>
                  <a:pt x="5431971" y="892629"/>
                  <a:pt x="5431971" y="892629"/>
                </a:cubicBezTo>
                <a:lnTo>
                  <a:pt x="6977743" y="1338943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13043A-4505-5A1B-2C05-2073B8BED872}"/>
              </a:ext>
            </a:extLst>
          </p:cNvPr>
          <p:cNvSpPr/>
          <p:nvPr/>
        </p:nvSpPr>
        <p:spPr>
          <a:xfrm>
            <a:off x="5192486" y="695158"/>
            <a:ext cx="6977743" cy="1492871"/>
          </a:xfrm>
          <a:custGeom>
            <a:avLst/>
            <a:gdLst>
              <a:gd name="connsiteX0" fmla="*/ 0 w 6977743"/>
              <a:gd name="connsiteY0" fmla="*/ 23299 h 1492871"/>
              <a:gd name="connsiteX1" fmla="*/ 718457 w 6977743"/>
              <a:gd name="connsiteY1" fmla="*/ 77728 h 1492871"/>
              <a:gd name="connsiteX2" fmla="*/ 2438400 w 6977743"/>
              <a:gd name="connsiteY2" fmla="*/ 110385 h 1492871"/>
              <a:gd name="connsiteX3" fmla="*/ 6977743 w 6977743"/>
              <a:gd name="connsiteY3" fmla="*/ 1492871 h 149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743" h="1492871">
                <a:moveTo>
                  <a:pt x="0" y="23299"/>
                </a:moveTo>
                <a:cubicBezTo>
                  <a:pt x="156028" y="43256"/>
                  <a:pt x="312057" y="63214"/>
                  <a:pt x="718457" y="77728"/>
                </a:cubicBezTo>
                <a:cubicBezTo>
                  <a:pt x="1124857" y="92242"/>
                  <a:pt x="1395186" y="-125472"/>
                  <a:pt x="2438400" y="110385"/>
                </a:cubicBezTo>
                <a:cubicBezTo>
                  <a:pt x="3481614" y="346242"/>
                  <a:pt x="5229678" y="919556"/>
                  <a:pt x="6977743" y="1492871"/>
                </a:cubicBezTo>
              </a:path>
            </a:pathLst>
          </a:cu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533D2AF-C29E-09A7-2443-8003AE2F133B}"/>
              </a:ext>
            </a:extLst>
          </p:cNvPr>
          <p:cNvSpPr/>
          <p:nvPr/>
        </p:nvSpPr>
        <p:spPr>
          <a:xfrm>
            <a:off x="5159829" y="217714"/>
            <a:ext cx="6977742" cy="1698172"/>
          </a:xfrm>
          <a:custGeom>
            <a:avLst/>
            <a:gdLst>
              <a:gd name="connsiteX0" fmla="*/ 0 w 6977742"/>
              <a:gd name="connsiteY0" fmla="*/ 0 h 1698172"/>
              <a:gd name="connsiteX1" fmla="*/ 751114 w 6977742"/>
              <a:gd name="connsiteY1" fmla="*/ 163286 h 1698172"/>
              <a:gd name="connsiteX2" fmla="*/ 2471057 w 6977742"/>
              <a:gd name="connsiteY2" fmla="*/ 413657 h 1698172"/>
              <a:gd name="connsiteX3" fmla="*/ 6977742 w 6977742"/>
              <a:gd name="connsiteY3" fmla="*/ 1698172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742" h="1698172">
                <a:moveTo>
                  <a:pt x="0" y="0"/>
                </a:moveTo>
                <a:cubicBezTo>
                  <a:pt x="169635" y="47171"/>
                  <a:pt x="339271" y="94343"/>
                  <a:pt x="751114" y="163286"/>
                </a:cubicBezTo>
                <a:cubicBezTo>
                  <a:pt x="1162957" y="232229"/>
                  <a:pt x="1433286" y="157843"/>
                  <a:pt x="2471057" y="413657"/>
                </a:cubicBezTo>
                <a:cubicBezTo>
                  <a:pt x="3508828" y="669471"/>
                  <a:pt x="5243285" y="1183821"/>
                  <a:pt x="6977742" y="1698172"/>
                </a:cubicBezTo>
              </a:path>
            </a:pathLst>
          </a:custGeom>
          <a:noFill/>
          <a:ln w="57150">
            <a:solidFill>
              <a:srgbClr val="D600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5FEAD19-AD05-4F7F-97E5-A2088B1BC721}"/>
              </a:ext>
            </a:extLst>
          </p:cNvPr>
          <p:cNvSpPr/>
          <p:nvPr/>
        </p:nvSpPr>
        <p:spPr>
          <a:xfrm>
            <a:off x="9688286" y="174171"/>
            <a:ext cx="2471057" cy="620486"/>
          </a:xfrm>
          <a:custGeom>
            <a:avLst/>
            <a:gdLst>
              <a:gd name="connsiteX0" fmla="*/ 0 w 2471057"/>
              <a:gd name="connsiteY0" fmla="*/ 0 h 620486"/>
              <a:gd name="connsiteX1" fmla="*/ 1621971 w 2471057"/>
              <a:gd name="connsiteY1" fmla="*/ 217715 h 620486"/>
              <a:gd name="connsiteX2" fmla="*/ 2471057 w 2471057"/>
              <a:gd name="connsiteY2" fmla="*/ 620486 h 6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1057" h="620486">
                <a:moveTo>
                  <a:pt x="0" y="0"/>
                </a:moveTo>
                <a:cubicBezTo>
                  <a:pt x="605064" y="57150"/>
                  <a:pt x="1210128" y="114301"/>
                  <a:pt x="1621971" y="217715"/>
                </a:cubicBezTo>
                <a:cubicBezTo>
                  <a:pt x="2033814" y="321129"/>
                  <a:pt x="2252435" y="470807"/>
                  <a:pt x="2471057" y="620486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F356A-6D3D-FEBF-9E89-8598DB3B06EF}"/>
              </a:ext>
            </a:extLst>
          </p:cNvPr>
          <p:cNvSpPr/>
          <p:nvPr/>
        </p:nvSpPr>
        <p:spPr>
          <a:xfrm>
            <a:off x="5231704" y="468008"/>
            <a:ext cx="1060240" cy="68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C0E612-B885-FA1C-01FE-403DE00B69A6}"/>
              </a:ext>
            </a:extLst>
          </p:cNvPr>
          <p:cNvSpPr txBox="1"/>
          <p:nvPr/>
        </p:nvSpPr>
        <p:spPr>
          <a:xfrm flipH="1">
            <a:off x="5236029" y="832193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58</a:t>
            </a:r>
            <a:r>
              <a:rPr lang="en-GB">
                <a:latin typeface="Aptos" panose="020B0004020202020204" pitchFamily="34" charset="0"/>
              </a:rPr>
              <a:t>°</a:t>
            </a:r>
            <a:endParaRPr lang="en-CA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248691F-E3A1-87A3-790B-02872C7E6379}"/>
              </a:ext>
            </a:extLst>
          </p:cNvPr>
          <p:cNvCxnSpPr>
            <a:cxnSpLocks/>
          </p:cNvCxnSpPr>
          <p:nvPr/>
        </p:nvCxnSpPr>
        <p:spPr>
          <a:xfrm>
            <a:off x="5641985" y="527093"/>
            <a:ext cx="612000" cy="381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D68F547-AC88-F72E-2686-953CE387687B}"/>
              </a:ext>
            </a:extLst>
          </p:cNvPr>
          <p:cNvSpPr/>
          <p:nvPr/>
        </p:nvSpPr>
        <p:spPr>
          <a:xfrm>
            <a:off x="5264360" y="1197354"/>
            <a:ext cx="1060240" cy="68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322AB9-8A42-8965-281F-3D9C62FFD480}"/>
              </a:ext>
            </a:extLst>
          </p:cNvPr>
          <p:cNvSpPr txBox="1"/>
          <p:nvPr/>
        </p:nvSpPr>
        <p:spPr>
          <a:xfrm flipH="1">
            <a:off x="5236027" y="1561539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ptos" panose="020B0004020202020204" pitchFamily="34" charset="0"/>
              </a:rPr>
              <a:t>66°</a:t>
            </a:r>
            <a:endParaRPr lang="en-CA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AADCAB4-FE9B-9781-304D-C443F173B710}"/>
              </a:ext>
            </a:extLst>
          </p:cNvPr>
          <p:cNvCxnSpPr>
            <a:cxnSpLocks/>
          </p:cNvCxnSpPr>
          <p:nvPr/>
        </p:nvCxnSpPr>
        <p:spPr>
          <a:xfrm>
            <a:off x="5641983" y="1256439"/>
            <a:ext cx="658800" cy="291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13C971-6147-51B9-9AF8-FC8EF71B49DE}"/>
              </a:ext>
            </a:extLst>
          </p:cNvPr>
          <p:cNvCxnSpPr/>
          <p:nvPr/>
        </p:nvCxnSpPr>
        <p:spPr>
          <a:xfrm>
            <a:off x="5540829" y="2471057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268BD49-4753-B7DC-2FB7-AC00FB7B3D32}"/>
              </a:ext>
            </a:extLst>
          </p:cNvPr>
          <p:cNvSpPr/>
          <p:nvPr/>
        </p:nvSpPr>
        <p:spPr>
          <a:xfrm>
            <a:off x="5275245" y="2133524"/>
            <a:ext cx="1060240" cy="68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7F2156-7D56-CEDE-7FD4-D02AAE6AF125}"/>
              </a:ext>
            </a:extLst>
          </p:cNvPr>
          <p:cNvSpPr txBox="1"/>
          <p:nvPr/>
        </p:nvSpPr>
        <p:spPr>
          <a:xfrm flipH="1">
            <a:off x="5246912" y="2497709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ptos" panose="020B0004020202020204" pitchFamily="34" charset="0"/>
              </a:rPr>
              <a:t>40°</a:t>
            </a:r>
            <a:endParaRPr lang="en-CA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6B7E20-80F2-836A-7DFC-5AD0B9252049}"/>
              </a:ext>
            </a:extLst>
          </p:cNvPr>
          <p:cNvCxnSpPr>
            <a:cxnSpLocks/>
          </p:cNvCxnSpPr>
          <p:nvPr/>
        </p:nvCxnSpPr>
        <p:spPr>
          <a:xfrm>
            <a:off x="5739956" y="2192609"/>
            <a:ext cx="464400" cy="5508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7E2BF6C-524F-5B99-2672-DDAC07212265}"/>
              </a:ext>
            </a:extLst>
          </p:cNvPr>
          <p:cNvCxnSpPr/>
          <p:nvPr/>
        </p:nvCxnSpPr>
        <p:spPr>
          <a:xfrm>
            <a:off x="6803579" y="3048004"/>
            <a:ext cx="3168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24F6D4C-A9BE-230F-ABE5-797067A9866B}"/>
              </a:ext>
            </a:extLst>
          </p:cNvPr>
          <p:cNvCxnSpPr/>
          <p:nvPr/>
        </p:nvCxnSpPr>
        <p:spPr>
          <a:xfrm>
            <a:off x="6879776" y="3135087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31D8BD31-8E11-9E69-FE1C-161A021A5A63}"/>
              </a:ext>
            </a:extLst>
          </p:cNvPr>
          <p:cNvSpPr/>
          <p:nvPr/>
        </p:nvSpPr>
        <p:spPr>
          <a:xfrm>
            <a:off x="6614192" y="2797554"/>
            <a:ext cx="1060240" cy="68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746CB9-EFF7-83D7-761B-8E2CE80682EA}"/>
              </a:ext>
            </a:extLst>
          </p:cNvPr>
          <p:cNvSpPr txBox="1"/>
          <p:nvPr/>
        </p:nvSpPr>
        <p:spPr>
          <a:xfrm flipH="1">
            <a:off x="6585859" y="3161739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ptos" panose="020B0004020202020204" pitchFamily="34" charset="0"/>
              </a:rPr>
              <a:t>41°</a:t>
            </a:r>
            <a:endParaRPr lang="en-CA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32ABBD8-AD74-70F1-CC77-1FCCE640C0FA}"/>
              </a:ext>
            </a:extLst>
          </p:cNvPr>
          <p:cNvCxnSpPr/>
          <p:nvPr/>
        </p:nvCxnSpPr>
        <p:spPr>
          <a:xfrm>
            <a:off x="8371125" y="4093033"/>
            <a:ext cx="2880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E1C5DAF-BCF0-02CA-C8F4-2BE8B3B1BF6C}"/>
              </a:ext>
            </a:extLst>
          </p:cNvPr>
          <p:cNvCxnSpPr/>
          <p:nvPr/>
        </p:nvCxnSpPr>
        <p:spPr>
          <a:xfrm>
            <a:off x="8153410" y="4038605"/>
            <a:ext cx="3168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3722F6B-20A8-2078-660E-1F896FCD1927}"/>
              </a:ext>
            </a:extLst>
          </p:cNvPr>
          <p:cNvCxnSpPr/>
          <p:nvPr/>
        </p:nvCxnSpPr>
        <p:spPr>
          <a:xfrm>
            <a:off x="8229607" y="4125688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B9CCEC13-2D63-BAE6-E1A0-643950659A8C}"/>
              </a:ext>
            </a:extLst>
          </p:cNvPr>
          <p:cNvSpPr/>
          <p:nvPr/>
        </p:nvSpPr>
        <p:spPr>
          <a:xfrm>
            <a:off x="7964023" y="3788155"/>
            <a:ext cx="1060240" cy="68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D44C1C4-87EE-E8C9-11A4-1C362E351B21}"/>
              </a:ext>
            </a:extLst>
          </p:cNvPr>
          <p:cNvSpPr txBox="1"/>
          <p:nvPr/>
        </p:nvSpPr>
        <p:spPr>
          <a:xfrm flipH="1">
            <a:off x="7935690" y="4152340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ptos" panose="020B0004020202020204" pitchFamily="34" charset="0"/>
              </a:rPr>
              <a:t>44°</a:t>
            </a:r>
            <a:endParaRPr lang="en-CA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7B408E3-172E-6420-9F0D-19E7516D1896}"/>
              </a:ext>
            </a:extLst>
          </p:cNvPr>
          <p:cNvCxnSpPr>
            <a:cxnSpLocks/>
          </p:cNvCxnSpPr>
          <p:nvPr/>
        </p:nvCxnSpPr>
        <p:spPr>
          <a:xfrm>
            <a:off x="8428734" y="3847240"/>
            <a:ext cx="500400" cy="5184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93840BD-5753-6D96-D38D-903E37410322}"/>
              </a:ext>
            </a:extLst>
          </p:cNvPr>
          <p:cNvCxnSpPr/>
          <p:nvPr/>
        </p:nvCxnSpPr>
        <p:spPr>
          <a:xfrm>
            <a:off x="8175172" y="5792593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28D5F4A-8608-D5D7-E94C-AEF285BDCAF6}"/>
              </a:ext>
            </a:extLst>
          </p:cNvPr>
          <p:cNvCxnSpPr/>
          <p:nvPr/>
        </p:nvCxnSpPr>
        <p:spPr>
          <a:xfrm>
            <a:off x="8142527" y="5770826"/>
            <a:ext cx="2880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8520061-76A0-562D-C7EA-61E37D84E2F5}"/>
              </a:ext>
            </a:extLst>
          </p:cNvPr>
          <p:cNvCxnSpPr/>
          <p:nvPr/>
        </p:nvCxnSpPr>
        <p:spPr>
          <a:xfrm>
            <a:off x="7924812" y="5716398"/>
            <a:ext cx="3168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01D9571-B15F-59A1-1A9A-4153BAE660C3}"/>
              </a:ext>
            </a:extLst>
          </p:cNvPr>
          <p:cNvCxnSpPr/>
          <p:nvPr/>
        </p:nvCxnSpPr>
        <p:spPr>
          <a:xfrm>
            <a:off x="8001009" y="5803481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A5F07737-033C-0167-7FB4-8E570427EB4B}"/>
              </a:ext>
            </a:extLst>
          </p:cNvPr>
          <p:cNvSpPr/>
          <p:nvPr/>
        </p:nvSpPr>
        <p:spPr>
          <a:xfrm>
            <a:off x="7735425" y="5465948"/>
            <a:ext cx="1060240" cy="68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54EA80-A3DA-5F32-23FF-855C1B925791}"/>
              </a:ext>
            </a:extLst>
          </p:cNvPr>
          <p:cNvSpPr txBox="1"/>
          <p:nvPr/>
        </p:nvSpPr>
        <p:spPr>
          <a:xfrm flipH="1">
            <a:off x="7707092" y="5830133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ptos" panose="020B0004020202020204" pitchFamily="34" charset="0"/>
              </a:rPr>
              <a:t>33°</a:t>
            </a:r>
            <a:endParaRPr lang="en-CA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D98361C-8CB4-CEB7-0880-FB2851E516EF}"/>
              </a:ext>
            </a:extLst>
          </p:cNvPr>
          <p:cNvCxnSpPr>
            <a:cxnSpLocks/>
          </p:cNvCxnSpPr>
          <p:nvPr/>
        </p:nvCxnSpPr>
        <p:spPr>
          <a:xfrm>
            <a:off x="8200136" y="5525033"/>
            <a:ext cx="392400" cy="6048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DA94B70-FFA3-4105-64C1-020127F2A15E}"/>
              </a:ext>
            </a:extLst>
          </p:cNvPr>
          <p:cNvCxnSpPr/>
          <p:nvPr/>
        </p:nvCxnSpPr>
        <p:spPr>
          <a:xfrm>
            <a:off x="10240301" y="5345240"/>
            <a:ext cx="309600" cy="187200"/>
          </a:xfrm>
          <a:prstGeom prst="straightConnector1">
            <a:avLst/>
          </a:prstGeom>
          <a:ln w="3175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7A5D3EE-4C9B-74FD-6FAB-3C7AEB2315F2}"/>
              </a:ext>
            </a:extLst>
          </p:cNvPr>
          <p:cNvCxnSpPr/>
          <p:nvPr/>
        </p:nvCxnSpPr>
        <p:spPr>
          <a:xfrm>
            <a:off x="10287000" y="5410201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B56F334-A43E-0ECC-9D70-55FAE92A9406}"/>
              </a:ext>
            </a:extLst>
          </p:cNvPr>
          <p:cNvCxnSpPr/>
          <p:nvPr/>
        </p:nvCxnSpPr>
        <p:spPr>
          <a:xfrm>
            <a:off x="10254355" y="5388434"/>
            <a:ext cx="2880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12139DC-5C38-EDB1-C6E4-841E5DD77CBD}"/>
              </a:ext>
            </a:extLst>
          </p:cNvPr>
          <p:cNvCxnSpPr/>
          <p:nvPr/>
        </p:nvCxnSpPr>
        <p:spPr>
          <a:xfrm>
            <a:off x="10036640" y="5334006"/>
            <a:ext cx="316800" cy="169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81DC450-DF17-3A76-FCE3-25154D45CF32}"/>
              </a:ext>
            </a:extLst>
          </p:cNvPr>
          <p:cNvCxnSpPr/>
          <p:nvPr/>
        </p:nvCxnSpPr>
        <p:spPr>
          <a:xfrm>
            <a:off x="10112837" y="5421089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FE6D336E-3267-AB73-9A4E-3DEFDC7243FF}"/>
              </a:ext>
            </a:extLst>
          </p:cNvPr>
          <p:cNvSpPr/>
          <p:nvPr/>
        </p:nvSpPr>
        <p:spPr>
          <a:xfrm>
            <a:off x="9847253" y="5083556"/>
            <a:ext cx="1060240" cy="68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AEC486A-0CAE-41D3-2B59-8E0D5D2AAAF9}"/>
              </a:ext>
            </a:extLst>
          </p:cNvPr>
          <p:cNvSpPr txBox="1"/>
          <p:nvPr/>
        </p:nvSpPr>
        <p:spPr>
          <a:xfrm flipH="1">
            <a:off x="9818920" y="5447741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ptos" panose="020B0004020202020204" pitchFamily="34" charset="0"/>
              </a:rPr>
              <a:t>36°</a:t>
            </a:r>
            <a:endParaRPr lang="en-CA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506BA2D-9C24-C795-003D-2E74C5DEB2B8}"/>
              </a:ext>
            </a:extLst>
          </p:cNvPr>
          <p:cNvCxnSpPr>
            <a:cxnSpLocks/>
          </p:cNvCxnSpPr>
          <p:nvPr/>
        </p:nvCxnSpPr>
        <p:spPr>
          <a:xfrm>
            <a:off x="10311964" y="5142641"/>
            <a:ext cx="424800" cy="583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F5F8C4-D1D6-DFBF-7D18-CB0B9315ADBD}"/>
              </a:ext>
            </a:extLst>
          </p:cNvPr>
          <p:cNvCxnSpPr>
            <a:cxnSpLocks/>
          </p:cNvCxnSpPr>
          <p:nvPr/>
        </p:nvCxnSpPr>
        <p:spPr>
          <a:xfrm flipH="1">
            <a:off x="1921868" y="3761899"/>
            <a:ext cx="827030" cy="12195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A740EC-5C02-CAA7-C638-F289EF2A57C4}"/>
              </a:ext>
            </a:extLst>
          </p:cNvPr>
          <p:cNvCxnSpPr>
            <a:cxnSpLocks/>
          </p:cNvCxnSpPr>
          <p:nvPr/>
        </p:nvCxnSpPr>
        <p:spPr>
          <a:xfrm>
            <a:off x="2746358" y="3761899"/>
            <a:ext cx="33020" cy="12954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tial Circle 27">
            <a:extLst>
              <a:ext uri="{FF2B5EF4-FFF2-40B4-BE49-F238E27FC236}">
                <a16:creationId xmlns:a16="http://schemas.microsoft.com/office/drawing/2014/main" id="{2E964848-4C25-6D40-36D1-F7AA9539EB74}"/>
              </a:ext>
            </a:extLst>
          </p:cNvPr>
          <p:cNvSpPr/>
          <p:nvPr/>
        </p:nvSpPr>
        <p:spPr>
          <a:xfrm>
            <a:off x="2078059" y="3052308"/>
            <a:ext cx="1280160" cy="1627550"/>
          </a:xfrm>
          <a:prstGeom prst="pie">
            <a:avLst>
              <a:gd name="adj1" fmla="val 5278635"/>
              <a:gd name="adj2" fmla="val 74138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F4AC36-51CE-A50E-A1F6-FC4443BAE9B1}"/>
              </a:ext>
            </a:extLst>
          </p:cNvPr>
          <p:cNvCxnSpPr>
            <a:cxnSpLocks/>
          </p:cNvCxnSpPr>
          <p:nvPr/>
        </p:nvCxnSpPr>
        <p:spPr>
          <a:xfrm>
            <a:off x="5663757" y="516207"/>
            <a:ext cx="0" cy="38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2644FC2-18E6-77D8-DCF3-4746BF929F44}"/>
              </a:ext>
            </a:extLst>
          </p:cNvPr>
          <p:cNvCxnSpPr>
            <a:cxnSpLocks/>
          </p:cNvCxnSpPr>
          <p:nvPr/>
        </p:nvCxnSpPr>
        <p:spPr>
          <a:xfrm>
            <a:off x="5663755" y="1245553"/>
            <a:ext cx="0" cy="289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6DAC3F-8FD4-0B84-2919-143AC3A26056}"/>
              </a:ext>
            </a:extLst>
          </p:cNvPr>
          <p:cNvCxnSpPr>
            <a:cxnSpLocks/>
          </p:cNvCxnSpPr>
          <p:nvPr/>
        </p:nvCxnSpPr>
        <p:spPr>
          <a:xfrm>
            <a:off x="5750842" y="2181723"/>
            <a:ext cx="0" cy="5384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F7FF14E-2D31-DB42-BD6F-1775A0E0C1ED}"/>
              </a:ext>
            </a:extLst>
          </p:cNvPr>
          <p:cNvCxnSpPr>
            <a:cxnSpLocks/>
          </p:cNvCxnSpPr>
          <p:nvPr/>
        </p:nvCxnSpPr>
        <p:spPr>
          <a:xfrm>
            <a:off x="7078903" y="2856639"/>
            <a:ext cx="464400" cy="5508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6863224-0656-F82F-07CD-B335D4A9849B}"/>
              </a:ext>
            </a:extLst>
          </p:cNvPr>
          <p:cNvCxnSpPr>
            <a:cxnSpLocks/>
          </p:cNvCxnSpPr>
          <p:nvPr/>
        </p:nvCxnSpPr>
        <p:spPr>
          <a:xfrm>
            <a:off x="8439620" y="3836354"/>
            <a:ext cx="0" cy="5384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77DB050-2EC5-6AE0-585B-174360EC0A74}"/>
              </a:ext>
            </a:extLst>
          </p:cNvPr>
          <p:cNvCxnSpPr>
            <a:cxnSpLocks/>
          </p:cNvCxnSpPr>
          <p:nvPr/>
        </p:nvCxnSpPr>
        <p:spPr>
          <a:xfrm>
            <a:off x="8211022" y="5514147"/>
            <a:ext cx="0" cy="584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651A136-E603-E3DF-E6B4-302D5395E773}"/>
              </a:ext>
            </a:extLst>
          </p:cNvPr>
          <p:cNvCxnSpPr>
            <a:cxnSpLocks/>
          </p:cNvCxnSpPr>
          <p:nvPr/>
        </p:nvCxnSpPr>
        <p:spPr>
          <a:xfrm>
            <a:off x="10322850" y="5131755"/>
            <a:ext cx="0" cy="584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3F11D1D-6975-4057-6114-6614212DB41A}"/>
              </a:ext>
            </a:extLst>
          </p:cNvPr>
          <p:cNvCxnSpPr>
            <a:cxnSpLocks/>
          </p:cNvCxnSpPr>
          <p:nvPr/>
        </p:nvCxnSpPr>
        <p:spPr>
          <a:xfrm>
            <a:off x="7089789" y="2845753"/>
            <a:ext cx="0" cy="5384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446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C3F09-C7CC-330D-8445-01E2F1D49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AAEA76-0EEC-B610-E67E-2A71B1C0B45D}"/>
              </a:ext>
            </a:extLst>
          </p:cNvPr>
          <p:cNvSpPr txBox="1"/>
          <p:nvPr/>
        </p:nvSpPr>
        <p:spPr>
          <a:xfrm>
            <a:off x="6224632" y="6350588"/>
            <a:ext cx="568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515DF6-CAE5-264B-B381-523E23853D45}"/>
              </a:ext>
            </a:extLst>
          </p:cNvPr>
          <p:cNvSpPr txBox="1"/>
          <p:nvPr/>
        </p:nvSpPr>
        <p:spPr>
          <a:xfrm>
            <a:off x="290100" y="573851"/>
            <a:ext cx="927877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Damage Indicators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Eventual </a:t>
            </a:r>
            <a:r>
              <a:rPr lang="en-US" sz="2800" b="1" i="1" dirty="0">
                <a:solidFill>
                  <a:schemeClr val="bg1"/>
                </a:solidFill>
                <a:latin typeface="Arial"/>
                <a:cs typeface="Arial"/>
              </a:rPr>
              <a:t>hail damage scale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(Eng et al., </a:t>
            </a: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P101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):</a:t>
            </a:r>
          </a:p>
          <a:p>
            <a:pPr>
              <a:spcAft>
                <a:spcPts val="1200"/>
              </a:spcAft>
            </a:pP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Impact data collected on: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Buildings – roofing, cladding, windows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Vehicles – ground and air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Vegetation - trees, crops and landscaping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Animals and Humans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34BF3-F5AC-F65F-68F2-C94AA440E7F4}"/>
              </a:ext>
            </a:extLst>
          </p:cNvPr>
          <p:cNvSpPr/>
          <p:nvPr/>
        </p:nvSpPr>
        <p:spPr>
          <a:xfrm>
            <a:off x="324380" y="4934243"/>
            <a:ext cx="4245427" cy="544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47556C0-1BD0-1DBB-07AB-DC38D207A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20204" y="1544185"/>
            <a:ext cx="5770588" cy="3245956"/>
          </a:xfrm>
          <a:prstGeom prst="rect">
            <a:avLst/>
          </a:prstGeom>
          <a:solidFill>
            <a:srgbClr val="58477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4317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D03A-9340-7762-4082-0FDFD01F9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128,400+ Retriever Puppy Stock Photos, Pictures &amp; Royalty-Free Images -  iStock | Golden retriever puppy, Labrador retriever puppy, Golden retriever  puppy isolated">
            <a:extLst>
              <a:ext uri="{FF2B5EF4-FFF2-40B4-BE49-F238E27FC236}">
                <a16:creationId xmlns:a16="http://schemas.microsoft.com/office/drawing/2014/main" id="{8D31A386-E4EA-2BC6-86B1-3359E3573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80" y="2566111"/>
            <a:ext cx="2665993" cy="174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E3BB39-59DF-00E5-D8FA-BBEB9D44CBB0}"/>
              </a:ext>
            </a:extLst>
          </p:cNvPr>
          <p:cNvSpPr txBox="1"/>
          <p:nvPr/>
        </p:nvSpPr>
        <p:spPr>
          <a:xfrm>
            <a:off x="6224632" y="6350588"/>
            <a:ext cx="568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D0374-072F-363C-F545-4A04B41774BD}"/>
              </a:ext>
            </a:extLst>
          </p:cNvPr>
          <p:cNvSpPr txBox="1"/>
          <p:nvPr/>
        </p:nvSpPr>
        <p:spPr>
          <a:xfrm>
            <a:off x="290102" y="573851"/>
            <a:ext cx="883212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 Unicode MS"/>
              </a:rPr>
              <a:t>Human and Animal Impacts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Calgary Storm: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Minor human injuries, no hospital visits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Small animal traumatic injuries, fatalities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Large animal injuries reported in areas E of Calgary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Bow City Storm: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Confirmed injuries to medium animals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Large animal </a:t>
            </a:r>
            <a:r>
              <a:rPr lang="en-US" sz="3600" i="1" dirty="0">
                <a:solidFill>
                  <a:schemeClr val="bg1"/>
                </a:solidFill>
                <a:latin typeface="Arial"/>
                <a:cs typeface="Arial"/>
              </a:rPr>
              <a:t>fatalities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reported</a:t>
            </a:r>
          </a:p>
        </p:txBody>
      </p:sp>
      <p:pic>
        <p:nvPicPr>
          <p:cNvPr id="3074" name="Picture 2" descr="5,000+ Best Deer Photos · 100% Free Download · Pexels Stock Photos">
            <a:extLst>
              <a:ext uri="{FF2B5EF4-FFF2-40B4-BE49-F238E27FC236}">
                <a16:creationId xmlns:a16="http://schemas.microsoft.com/office/drawing/2014/main" id="{6575BDFB-1C50-4001-9F67-D149DD91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54" y="646885"/>
            <a:ext cx="2675720" cy="19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F089F3-9B65-2838-B0B2-52402F1011A5}"/>
              </a:ext>
            </a:extLst>
          </p:cNvPr>
          <p:cNvSpPr txBox="1"/>
          <p:nvPr/>
        </p:nvSpPr>
        <p:spPr>
          <a:xfrm>
            <a:off x="9274353" y="446830"/>
            <a:ext cx="2713167" cy="400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Large &gt;45 kg</a:t>
            </a:r>
            <a:endParaRPr lang="en-CA" sz="2000" b="1" dirty="0"/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0E4B0F1-CDE1-8F4D-EDC0-C9EF26B6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602" y="4332955"/>
            <a:ext cx="2662472" cy="17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225B3-B1D9-F9D3-611C-F25B99F66BEB}"/>
              </a:ext>
            </a:extLst>
          </p:cNvPr>
          <p:cNvSpPr txBox="1"/>
          <p:nvPr/>
        </p:nvSpPr>
        <p:spPr>
          <a:xfrm>
            <a:off x="9284080" y="4066390"/>
            <a:ext cx="2653896" cy="400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Small &lt;5 kg</a:t>
            </a:r>
            <a:endParaRPr lang="en-CA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9F1F5-45ED-96E6-CC01-55BE3394F7DA}"/>
              </a:ext>
            </a:extLst>
          </p:cNvPr>
          <p:cNvSpPr txBox="1"/>
          <p:nvPr/>
        </p:nvSpPr>
        <p:spPr>
          <a:xfrm>
            <a:off x="9262254" y="2299546"/>
            <a:ext cx="2675721" cy="400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Medium 5 to 45 kg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6243128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B2A3E-D10D-0C8D-8094-2BFEAFEE9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50E4D7-4906-BCEA-1D32-F855E41484F6}"/>
              </a:ext>
            </a:extLst>
          </p:cNvPr>
          <p:cNvSpPr txBox="1"/>
          <p:nvPr/>
        </p:nvSpPr>
        <p:spPr>
          <a:xfrm>
            <a:off x="6224632" y="6350588"/>
            <a:ext cx="568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7C02E-C7FA-EB41-C341-FE33FFEE6943}"/>
              </a:ext>
            </a:extLst>
          </p:cNvPr>
          <p:cNvSpPr txBox="1"/>
          <p:nvPr/>
        </p:nvSpPr>
        <p:spPr>
          <a:xfrm>
            <a:off x="290100" y="573851"/>
            <a:ext cx="927877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Preliminary Adaptation Findings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Multi-pronged approach needed: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Roofing and siding products.</a:t>
            </a:r>
          </a:p>
          <a:p>
            <a:pPr marL="1600200" lvl="2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Wind-driven hail </a:t>
            </a: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vs.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current standards.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Windows – </a:t>
            </a: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challenge.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Vehicle sheltering, including </a:t>
            </a: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sides.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Calgary </a:t>
            </a: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will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be hit again.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Climate change, sprawl, material costs, etc.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There are bigger storms out there…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93CCB1-A808-C998-03E3-AEB212BA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149" y="751840"/>
            <a:ext cx="2924511" cy="5199131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1630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DF51A-2F33-7F59-E06C-53FC80B9C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F31CDC-EB50-470B-E4EA-F7D37464F32A}"/>
              </a:ext>
            </a:extLst>
          </p:cNvPr>
          <p:cNvSpPr txBox="1"/>
          <p:nvPr/>
        </p:nvSpPr>
        <p:spPr>
          <a:xfrm>
            <a:off x="6224632" y="6350588"/>
            <a:ext cx="568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459ED-40E1-4EF8-716E-41A3F14A1B08}"/>
              </a:ext>
            </a:extLst>
          </p:cNvPr>
          <p:cNvSpPr txBox="1"/>
          <p:nvPr/>
        </p:nvSpPr>
        <p:spPr>
          <a:xfrm>
            <a:off x="290101" y="573851"/>
            <a:ext cx="450563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Thank you for your attention!</a:t>
            </a:r>
          </a:p>
          <a:p>
            <a:pPr>
              <a:spcAft>
                <a:spcPts val="1200"/>
              </a:spcAft>
            </a:pPr>
            <a:endParaRPr lang="en-US" sz="36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Questions?</a:t>
            </a:r>
          </a:p>
          <a:p>
            <a:pPr>
              <a:spcAft>
                <a:spcPts val="1200"/>
              </a:spcAft>
            </a:pP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Email: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SEng24@uwo.ca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Social Media: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@westernunhp.bsky.social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C602B38-05E7-9877-3EF9-C34B9E87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058" y="583579"/>
            <a:ext cx="7115917" cy="5331385"/>
          </a:xfrm>
          <a:prstGeom prst="rect">
            <a:avLst/>
          </a:prstGeom>
          <a:solidFill>
            <a:srgbClr val="7030A0"/>
          </a:solidFill>
          <a:ln w="28575">
            <a:solidFill>
              <a:srgbClr val="584772"/>
            </a:solidFill>
          </a:ln>
        </p:spPr>
      </p:pic>
    </p:spTree>
    <p:extLst>
      <p:ext uri="{BB962C8B-B14F-4D97-AF65-F5344CB8AC3E}">
        <p14:creationId xmlns:p14="http://schemas.microsoft.com/office/powerpoint/2010/main" val="103987566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8717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EDDC-8460-F9BE-BC04-0D2C953E2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C9563F-9B96-DD0D-1517-BF392057CFB5}"/>
              </a:ext>
            </a:extLst>
          </p:cNvPr>
          <p:cNvSpPr txBox="1"/>
          <p:nvPr/>
        </p:nvSpPr>
        <p:spPr>
          <a:xfrm>
            <a:off x="6224632" y="6350588"/>
            <a:ext cx="568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1EB3D-361A-BFDA-CB60-2E31E4B97017}"/>
              </a:ext>
            </a:extLst>
          </p:cNvPr>
          <p:cNvSpPr txBox="1"/>
          <p:nvPr/>
        </p:nvSpPr>
        <p:spPr>
          <a:xfrm>
            <a:off x="290101" y="573851"/>
            <a:ext cx="7025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 Unicode MS"/>
              </a:rPr>
              <a:t>Event Context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962A6-66AC-1F83-216C-22384AA6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23" y="1574405"/>
            <a:ext cx="5791246" cy="44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8C20C-BAFE-0579-7D87-E93E7EEF7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424" y="526903"/>
            <a:ext cx="3467404" cy="5481224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3B5EF0-F94D-ABCF-A74C-C16B697FE4FE}"/>
              </a:ext>
            </a:extLst>
          </p:cNvPr>
          <p:cNvSpPr/>
          <p:nvPr/>
        </p:nvSpPr>
        <p:spPr>
          <a:xfrm>
            <a:off x="2506143" y="4464996"/>
            <a:ext cx="447473" cy="632298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DB3637-087A-0B79-01F8-4C9F6CD9A600}"/>
              </a:ext>
            </a:extLst>
          </p:cNvPr>
          <p:cNvSpPr/>
          <p:nvPr/>
        </p:nvSpPr>
        <p:spPr>
          <a:xfrm>
            <a:off x="7362425" y="2434876"/>
            <a:ext cx="1847554" cy="124239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63D8E-24E7-757E-443D-6A7C4F4A2B32}"/>
              </a:ext>
            </a:extLst>
          </p:cNvPr>
          <p:cNvSpPr txBox="1"/>
          <p:nvPr/>
        </p:nvSpPr>
        <p:spPr>
          <a:xfrm>
            <a:off x="5022916" y="5625360"/>
            <a:ext cx="1659987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© </a:t>
            </a:r>
            <a:r>
              <a:rPr lang="en-GB" b="1" dirty="0" err="1"/>
              <a:t>NRCan</a:t>
            </a:r>
            <a:r>
              <a:rPr lang="en-GB" b="1" dirty="0"/>
              <a:t> 2022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787163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08E47A-9815-F9A5-6AC8-F7ED18F0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15" y="3149847"/>
            <a:ext cx="4064329" cy="2976516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50CA3-0E76-4C80-9142-4A565E52CDEF}"/>
              </a:ext>
            </a:extLst>
          </p:cNvPr>
          <p:cNvSpPr txBox="1"/>
          <p:nvPr/>
        </p:nvSpPr>
        <p:spPr>
          <a:xfrm>
            <a:off x="299624" y="573851"/>
            <a:ext cx="667263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 Unicode MS"/>
              </a:rPr>
              <a:t>Calgary’s Hail Problem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685800" indent="-6858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City of ~1.3 million people</a:t>
            </a:r>
          </a:p>
          <a:p>
            <a:pPr marL="1143000" lvl="1" indent="-6858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~4</a:t>
            </a:r>
            <a:r>
              <a:rPr lang="en-US" sz="2800" baseline="30000" dirty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largest city in Canada</a:t>
            </a:r>
          </a:p>
          <a:p>
            <a:pPr marL="685800" indent="-685800">
              <a:spcBef>
                <a:spcPts val="1200"/>
              </a:spcBef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Over $6 Billion (CDN)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in insured losses in 5 years (over € 4.1 Billion)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Wind-driven hail events “WHE”</a:t>
            </a:r>
          </a:p>
          <a:p>
            <a:pPr lvl="1"/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  <a:latin typeface="Arial"/>
                <a:cs typeface="Arial"/>
              </a:rPr>
              <a:t>Of 30+ hail damage surveys – every high-cost event was a WHE</a:t>
            </a:r>
          </a:p>
          <a:p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0E603-F1AF-D077-26DE-845A11962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84" y="138080"/>
            <a:ext cx="5049845" cy="3290920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E36C1-AED0-8417-2EB7-189D71B99F84}"/>
              </a:ext>
            </a:extLst>
          </p:cNvPr>
          <p:cNvSpPr txBox="1"/>
          <p:nvPr/>
        </p:nvSpPr>
        <p:spPr>
          <a:xfrm>
            <a:off x="7122420" y="2628508"/>
            <a:ext cx="1499397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Calgary, AB</a:t>
            </a:r>
          </a:p>
          <a:p>
            <a:r>
              <a:rPr lang="en-GB" b="1"/>
              <a:t>June 13, 2020</a:t>
            </a:r>
            <a:endParaRPr lang="en-CA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342A3-D2AD-4639-BE8A-6AF14F8FA248}"/>
              </a:ext>
            </a:extLst>
          </p:cNvPr>
          <p:cNvSpPr txBox="1"/>
          <p:nvPr/>
        </p:nvSpPr>
        <p:spPr>
          <a:xfrm>
            <a:off x="7122420" y="204519"/>
            <a:ext cx="2046249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$1.3 Billion (CDN)</a:t>
            </a:r>
          </a:p>
          <a:p>
            <a:pPr algn="ctr"/>
            <a:r>
              <a:rPr lang="en-CA" b="1"/>
              <a:t>€ 842 Million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99644-3CD5-A6CC-9D55-D6BCDDB846D9}"/>
              </a:ext>
            </a:extLst>
          </p:cNvPr>
          <p:cNvSpPr txBox="1"/>
          <p:nvPr/>
        </p:nvSpPr>
        <p:spPr>
          <a:xfrm>
            <a:off x="6224632" y="6350588"/>
            <a:ext cx="568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D5036-5E33-CDBC-205A-F32A80AE480A}"/>
              </a:ext>
            </a:extLst>
          </p:cNvPr>
          <p:cNvSpPr txBox="1"/>
          <p:nvPr/>
        </p:nvSpPr>
        <p:spPr>
          <a:xfrm>
            <a:off x="9925656" y="3541237"/>
            <a:ext cx="1499397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Calgary, AB</a:t>
            </a:r>
          </a:p>
          <a:p>
            <a:r>
              <a:rPr lang="en-GB" b="1"/>
              <a:t>Aug 5, 2024</a:t>
            </a:r>
            <a:endParaRPr lang="en-CA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B9F26-FD20-32AA-3A9B-7F7C2E7C33EE}"/>
              </a:ext>
            </a:extLst>
          </p:cNvPr>
          <p:cNvSpPr txBox="1"/>
          <p:nvPr/>
        </p:nvSpPr>
        <p:spPr>
          <a:xfrm>
            <a:off x="7598692" y="5358665"/>
            <a:ext cx="2046249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$3.29 Billion (CDN)</a:t>
            </a:r>
          </a:p>
          <a:p>
            <a:pPr algn="ctr"/>
            <a:r>
              <a:rPr lang="en-GB" b="1"/>
              <a:t>€ 2.22 Billion</a:t>
            </a:r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33461079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4D3D7-9357-3A13-CF97-30FF57EC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EF82AE-96F6-A170-3C71-03E1B87563EA}"/>
              </a:ext>
            </a:extLst>
          </p:cNvPr>
          <p:cNvSpPr txBox="1"/>
          <p:nvPr/>
        </p:nvSpPr>
        <p:spPr>
          <a:xfrm>
            <a:off x="6224632" y="6350588"/>
            <a:ext cx="568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1FA56-C243-EA32-02C3-F69F04158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57" y="1609905"/>
            <a:ext cx="6373564" cy="4368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0C8A0-6CE0-F864-83D7-12C3CBBC2FD5}"/>
              </a:ext>
            </a:extLst>
          </p:cNvPr>
          <p:cNvSpPr txBox="1"/>
          <p:nvPr/>
        </p:nvSpPr>
        <p:spPr>
          <a:xfrm>
            <a:off x="290101" y="573851"/>
            <a:ext cx="7025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chemeClr val="bg1">
                    <a:lumMod val="75000"/>
                  </a:schemeClr>
                </a:solidFill>
                <a:latin typeface="Arial"/>
                <a:cs typeface="Arial Unicode MS"/>
              </a:rPr>
              <a:t>Event 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E7CC4-8B3D-849B-7276-8E207BB2E962}"/>
              </a:ext>
            </a:extLst>
          </p:cNvPr>
          <p:cNvSpPr txBox="1"/>
          <p:nvPr/>
        </p:nvSpPr>
        <p:spPr>
          <a:xfrm rot="1116805">
            <a:off x="2391284" y="2054401"/>
            <a:ext cx="1617494" cy="40011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/>
              <a:t>North Calgary</a:t>
            </a:r>
            <a:endParaRPr lang="en-CA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EDE643-F35F-A708-7FA6-B58DB44515AB}"/>
              </a:ext>
            </a:extLst>
          </p:cNvPr>
          <p:cNvSpPr txBox="1"/>
          <p:nvPr/>
        </p:nvSpPr>
        <p:spPr>
          <a:xfrm rot="1003272">
            <a:off x="3799850" y="5182879"/>
            <a:ext cx="1095749" cy="40011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/>
              <a:t>Bow City</a:t>
            </a:r>
            <a:endParaRPr lang="en-CA" sz="2000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F98A00EF-9CA6-0B4D-BCC0-171238DA9506}"/>
              </a:ext>
            </a:extLst>
          </p:cNvPr>
          <p:cNvSpPr/>
          <p:nvPr/>
        </p:nvSpPr>
        <p:spPr>
          <a:xfrm rot="6520353">
            <a:off x="2896360" y="1627409"/>
            <a:ext cx="369680" cy="201776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61480A2-5EEF-8A48-D917-D4FE03DB1007}"/>
              </a:ext>
            </a:extLst>
          </p:cNvPr>
          <p:cNvSpPr/>
          <p:nvPr/>
        </p:nvSpPr>
        <p:spPr>
          <a:xfrm rot="17193096">
            <a:off x="4106827" y="3488472"/>
            <a:ext cx="640632" cy="2573032"/>
          </a:xfrm>
          <a:prstGeom prst="leftBrace">
            <a:avLst>
              <a:gd name="adj1" fmla="val 0"/>
              <a:gd name="adj2" fmla="val 49384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C913082-6F3E-5AC4-1B40-1EE1BB56E88B}"/>
              </a:ext>
            </a:extLst>
          </p:cNvPr>
          <p:cNvSpPr/>
          <p:nvPr/>
        </p:nvSpPr>
        <p:spPr>
          <a:xfrm>
            <a:off x="2494280" y="2980664"/>
            <a:ext cx="447041" cy="692038"/>
          </a:xfrm>
          <a:custGeom>
            <a:avLst/>
            <a:gdLst>
              <a:gd name="connsiteX0" fmla="*/ 228600 w 492760"/>
              <a:gd name="connsiteY0" fmla="*/ 741680 h 741680"/>
              <a:gd name="connsiteX1" fmla="*/ 447040 w 492760"/>
              <a:gd name="connsiteY1" fmla="*/ 731520 h 741680"/>
              <a:gd name="connsiteX2" fmla="*/ 492760 w 492760"/>
              <a:gd name="connsiteY2" fmla="*/ 624840 h 741680"/>
              <a:gd name="connsiteX3" fmla="*/ 492760 w 492760"/>
              <a:gd name="connsiteY3" fmla="*/ 15240 h 741680"/>
              <a:gd name="connsiteX4" fmla="*/ 172720 w 492760"/>
              <a:gd name="connsiteY4" fmla="*/ 0 h 741680"/>
              <a:gd name="connsiteX5" fmla="*/ 0 w 492760"/>
              <a:gd name="connsiteY5" fmla="*/ 137160 h 741680"/>
              <a:gd name="connsiteX6" fmla="*/ 0 w 492760"/>
              <a:gd name="connsiteY6" fmla="*/ 355600 h 741680"/>
              <a:gd name="connsiteX7" fmla="*/ 106680 w 492760"/>
              <a:gd name="connsiteY7" fmla="*/ 452120 h 741680"/>
              <a:gd name="connsiteX8" fmla="*/ 111760 w 492760"/>
              <a:gd name="connsiteY8" fmla="*/ 711200 h 741680"/>
              <a:gd name="connsiteX9" fmla="*/ 228600 w 492760"/>
              <a:gd name="connsiteY9" fmla="*/ 741680 h 74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2760" h="741680">
                <a:moveTo>
                  <a:pt x="228600" y="741680"/>
                </a:moveTo>
                <a:lnTo>
                  <a:pt x="447040" y="731520"/>
                </a:lnTo>
                <a:lnTo>
                  <a:pt x="492760" y="624840"/>
                </a:lnTo>
                <a:lnTo>
                  <a:pt x="492760" y="15240"/>
                </a:lnTo>
                <a:lnTo>
                  <a:pt x="172720" y="0"/>
                </a:lnTo>
                <a:lnTo>
                  <a:pt x="0" y="137160"/>
                </a:lnTo>
                <a:lnTo>
                  <a:pt x="0" y="355600"/>
                </a:lnTo>
                <a:lnTo>
                  <a:pt x="106680" y="452120"/>
                </a:lnTo>
                <a:cubicBezTo>
                  <a:pt x="108373" y="538480"/>
                  <a:pt x="110067" y="624840"/>
                  <a:pt x="111760" y="711200"/>
                </a:cubicBezTo>
                <a:lnTo>
                  <a:pt x="228600" y="74168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96675D-0A14-0617-BBB7-DFF128CB2453}"/>
              </a:ext>
            </a:extLst>
          </p:cNvPr>
          <p:cNvSpPr/>
          <p:nvPr/>
        </p:nvSpPr>
        <p:spPr>
          <a:xfrm>
            <a:off x="2401455" y="2869642"/>
            <a:ext cx="539866" cy="330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357D36-216A-E7FC-B6E8-798739DB4410}"/>
              </a:ext>
            </a:extLst>
          </p:cNvPr>
          <p:cNvSpPr txBox="1"/>
          <p:nvPr/>
        </p:nvSpPr>
        <p:spPr>
          <a:xfrm>
            <a:off x="1946742" y="4027309"/>
            <a:ext cx="8777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/>
              <a:t>Calgary</a:t>
            </a:r>
            <a:endParaRPr lang="en-CA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D5BA37-9F1F-300E-3CAF-6FA569DAECCF}"/>
              </a:ext>
            </a:extLst>
          </p:cNvPr>
          <p:cNvCxnSpPr>
            <a:cxnSpLocks/>
            <a:stCxn id="25" idx="0"/>
            <a:endCxn id="24" idx="0"/>
          </p:cNvCxnSpPr>
          <p:nvPr/>
        </p:nvCxnSpPr>
        <p:spPr>
          <a:xfrm flipV="1">
            <a:off x="2385611" y="3672702"/>
            <a:ext cx="316059" cy="3546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618B354-7820-1F78-5BBE-0AD95AEA27B3}"/>
              </a:ext>
            </a:extLst>
          </p:cNvPr>
          <p:cNvSpPr txBox="1"/>
          <p:nvPr/>
        </p:nvSpPr>
        <p:spPr>
          <a:xfrm>
            <a:off x="4225343" y="3038919"/>
            <a:ext cx="11510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Strathmore</a:t>
            </a:r>
            <a:endParaRPr lang="en-CA" sz="160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5363AC7-9510-3D97-7E06-1DEA56753F99}"/>
              </a:ext>
            </a:extLst>
          </p:cNvPr>
          <p:cNvCxnSpPr/>
          <p:nvPr/>
        </p:nvCxnSpPr>
        <p:spPr>
          <a:xfrm flipH="1">
            <a:off x="3449320" y="3200400"/>
            <a:ext cx="756920" cy="854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12313E6-248D-F7D7-3FA1-EA222CAD398E}"/>
              </a:ext>
            </a:extLst>
          </p:cNvPr>
          <p:cNvSpPr txBox="1"/>
          <p:nvPr/>
        </p:nvSpPr>
        <p:spPr>
          <a:xfrm>
            <a:off x="2299184" y="4656458"/>
            <a:ext cx="8631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/>
              <a:t>Okotoks</a:t>
            </a:r>
            <a:endParaRPr lang="en-CA" sz="160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C29331D-1490-F990-10EE-27A61E7122DB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2730745" y="4211975"/>
            <a:ext cx="231030" cy="4444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8F59399-4F58-5FD9-2BC2-685A89CAB6BA}"/>
              </a:ext>
            </a:extLst>
          </p:cNvPr>
          <p:cNvSpPr txBox="1"/>
          <p:nvPr/>
        </p:nvSpPr>
        <p:spPr>
          <a:xfrm>
            <a:off x="5627423" y="3424999"/>
            <a:ext cx="7733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Brooks</a:t>
            </a:r>
            <a:endParaRPr lang="en-CA" sz="160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566448-913C-74F3-7F22-5DC38DC67061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5376441" y="3763553"/>
            <a:ext cx="637671" cy="44839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BD9703-0C78-95CF-1BF2-FDAB1C59C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506" y="1913439"/>
            <a:ext cx="7499099" cy="3761795"/>
          </a:xfrm>
          <a:prstGeom prst="rect">
            <a:avLst/>
          </a:prstGeom>
          <a:solidFill>
            <a:schemeClr val="accent2"/>
          </a:solidFill>
          <a:ln w="15875">
            <a:solidFill>
              <a:srgbClr val="FF0000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752B15-37B9-E5AE-C05B-B330B9D20349}"/>
              </a:ext>
            </a:extLst>
          </p:cNvPr>
          <p:cNvCxnSpPr>
            <a:cxnSpLocks/>
          </p:cNvCxnSpPr>
          <p:nvPr/>
        </p:nvCxnSpPr>
        <p:spPr>
          <a:xfrm>
            <a:off x="8676640" y="1965456"/>
            <a:ext cx="2611120" cy="56438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8511EC-3C24-4DD6-4F8C-AD0E8CCE96FB}"/>
              </a:ext>
            </a:extLst>
          </p:cNvPr>
          <p:cNvCxnSpPr>
            <a:cxnSpLocks/>
          </p:cNvCxnSpPr>
          <p:nvPr/>
        </p:nvCxnSpPr>
        <p:spPr>
          <a:xfrm>
            <a:off x="8585200" y="3200400"/>
            <a:ext cx="1757680" cy="4572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97A77C-F74E-D420-1A1E-D5AFA8B6C862}"/>
              </a:ext>
            </a:extLst>
          </p:cNvPr>
          <p:cNvCxnSpPr>
            <a:cxnSpLocks/>
          </p:cNvCxnSpPr>
          <p:nvPr/>
        </p:nvCxnSpPr>
        <p:spPr>
          <a:xfrm>
            <a:off x="7620000" y="4612640"/>
            <a:ext cx="2854960" cy="518160"/>
          </a:xfrm>
          <a:prstGeom prst="line">
            <a:avLst/>
          </a:prstGeom>
          <a:ln w="19050">
            <a:solidFill>
              <a:srgbClr val="FF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0036BF4-54D9-627E-6C4F-AD084B631626}"/>
              </a:ext>
            </a:extLst>
          </p:cNvPr>
          <p:cNvSpPr/>
          <p:nvPr/>
        </p:nvSpPr>
        <p:spPr>
          <a:xfrm>
            <a:off x="8351730" y="4396640"/>
            <a:ext cx="1541086" cy="1171039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105528-6ACC-577E-7238-0C87D9A0752C}"/>
              </a:ext>
            </a:extLst>
          </p:cNvPr>
          <p:cNvCxnSpPr/>
          <p:nvPr/>
        </p:nvCxnSpPr>
        <p:spPr>
          <a:xfrm flipH="1">
            <a:off x="9568543" y="2275114"/>
            <a:ext cx="324273" cy="11498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C0314D-926C-0033-FB54-585D7FCF8965}"/>
              </a:ext>
            </a:extLst>
          </p:cNvPr>
          <p:cNvSpPr txBox="1"/>
          <p:nvPr/>
        </p:nvSpPr>
        <p:spPr>
          <a:xfrm rot="884860">
            <a:off x="8602954" y="2455911"/>
            <a:ext cx="1031051" cy="40011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/>
              <a:t>~3-5 km</a:t>
            </a:r>
            <a:endParaRPr lang="en-CA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7403B-D543-339B-F5CA-BB22EE5B6AB7}"/>
              </a:ext>
            </a:extLst>
          </p:cNvPr>
          <p:cNvSpPr txBox="1"/>
          <p:nvPr/>
        </p:nvSpPr>
        <p:spPr>
          <a:xfrm>
            <a:off x="540466" y="5567679"/>
            <a:ext cx="2751374" cy="6155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Radar Max Est Size of Hail</a:t>
            </a:r>
          </a:p>
          <a:p>
            <a:pPr algn="ctr"/>
            <a:r>
              <a:rPr lang="en-GB" sz="1600" dirty="0"/>
              <a:t>NSSL MRMS</a:t>
            </a:r>
            <a:endParaRPr lang="en-CA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C8EE4-D510-6C57-4087-E8B3969D7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260" y="337366"/>
            <a:ext cx="3143250" cy="17811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DFDA6-72F3-77D7-8DBD-0C04FDACB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089" y="366607"/>
            <a:ext cx="2639314" cy="1898408"/>
          </a:xfrm>
          <a:prstGeom prst="rect">
            <a:avLst/>
          </a:prstGeom>
          <a:ln>
            <a:solidFill>
              <a:srgbClr val="3C1B71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39EB214-5E5D-21C6-9322-EC6EEFDACE7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327746" y="2265015"/>
            <a:ext cx="317310" cy="10208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121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9B66E3-341D-48B6-AC63-D7DA30EB2FC3}"/>
              </a:ext>
            </a:extLst>
          </p:cNvPr>
          <p:cNvSpPr txBox="1"/>
          <p:nvPr/>
        </p:nvSpPr>
        <p:spPr>
          <a:xfrm>
            <a:off x="290099" y="573851"/>
            <a:ext cx="1072624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Rapid Urban Damage Survey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Purpose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– </a:t>
            </a: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Asset impacts &amp; meteorological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ocumentation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Approach: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Preliminary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scouting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Survey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– 3 Teams:</a:t>
            </a:r>
          </a:p>
          <a:p>
            <a:pPr marL="1600200" lvl="2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Ground + drone;</a:t>
            </a:r>
          </a:p>
          <a:p>
            <a:pPr marL="1600200" lvl="2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&gt;1000 km, 5 days;</a:t>
            </a:r>
          </a:p>
          <a:p>
            <a:pPr marL="1600200" lvl="2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49 drone flights;</a:t>
            </a:r>
          </a:p>
          <a:p>
            <a:pPr marL="1600200" lvl="2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&gt;100 witnesses.</a:t>
            </a:r>
          </a:p>
          <a:p>
            <a:pPr>
              <a:spcAft>
                <a:spcPts val="1200"/>
              </a:spcAft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86580-EB1A-A5B8-050A-22DDFD296A3D}"/>
              </a:ext>
            </a:extLst>
          </p:cNvPr>
          <p:cNvSpPr txBox="1"/>
          <p:nvPr/>
        </p:nvSpPr>
        <p:spPr>
          <a:xfrm>
            <a:off x="8351604" y="6350588"/>
            <a:ext cx="35578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  <a:endParaRPr lang="en-US" dirty="0">
              <a:solidFill>
                <a:srgbClr val="3C1B71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5DB14-A3D6-173B-767D-65DE4CD32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798" y="2286001"/>
            <a:ext cx="6237040" cy="3733800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89165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0F623-0DE4-5BE5-7A8B-7B9568FA4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9423F9-5E11-E271-054F-E3FDA1EE4B0A}"/>
              </a:ext>
            </a:extLst>
          </p:cNvPr>
          <p:cNvSpPr txBox="1"/>
          <p:nvPr/>
        </p:nvSpPr>
        <p:spPr>
          <a:xfrm>
            <a:off x="290099" y="573851"/>
            <a:ext cx="1072624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Follow-Up Damage Surveys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Additional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ground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surveys: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June ‘25 Training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Phone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Surveys: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Industrial/commercial Sites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Roofing contractors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Human and animal injuries</a:t>
            </a:r>
          </a:p>
          <a:p>
            <a:pPr marL="685800" indent="-685800">
              <a:spcAft>
                <a:spcPts val="1200"/>
              </a:spcAft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Satellite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7CC58-EE81-442C-CD3A-0551D7700E33}"/>
              </a:ext>
            </a:extLst>
          </p:cNvPr>
          <p:cNvSpPr txBox="1"/>
          <p:nvPr/>
        </p:nvSpPr>
        <p:spPr>
          <a:xfrm>
            <a:off x="8351604" y="6350588"/>
            <a:ext cx="35578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  <a:endParaRPr lang="en-US" dirty="0">
              <a:solidFill>
                <a:srgbClr val="3C1B71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9EC29-9278-A5E1-348D-F3142DAB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539" y="1493947"/>
            <a:ext cx="6010275" cy="4474029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562427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02A66-537A-B0CC-5EE1-DF8B9943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49" y="138080"/>
            <a:ext cx="11198786" cy="590481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86BCB5-5092-43AB-8143-94F35C7683EB}"/>
              </a:ext>
            </a:extLst>
          </p:cNvPr>
          <p:cNvCxnSpPr>
            <a:cxnSpLocks/>
          </p:cNvCxnSpPr>
          <p:nvPr/>
        </p:nvCxnSpPr>
        <p:spPr>
          <a:xfrm>
            <a:off x="3318945" y="2763767"/>
            <a:ext cx="951566" cy="5044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44D7C2-1636-4A2E-62E3-675174BDE4A6}"/>
              </a:ext>
            </a:extLst>
          </p:cNvPr>
          <p:cNvCxnSpPr>
            <a:cxnSpLocks/>
          </p:cNvCxnSpPr>
          <p:nvPr/>
        </p:nvCxnSpPr>
        <p:spPr>
          <a:xfrm>
            <a:off x="3318945" y="1665802"/>
            <a:ext cx="951566" cy="5044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5D240C-7512-00C2-3CDA-D17C6E369EFC}"/>
              </a:ext>
            </a:extLst>
          </p:cNvPr>
          <p:cNvCxnSpPr>
            <a:cxnSpLocks/>
          </p:cNvCxnSpPr>
          <p:nvPr/>
        </p:nvCxnSpPr>
        <p:spPr>
          <a:xfrm>
            <a:off x="671328" y="1101717"/>
            <a:ext cx="951566" cy="5044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181497-B679-6B73-6681-287D3729BB36}"/>
              </a:ext>
            </a:extLst>
          </p:cNvPr>
          <p:cNvCxnSpPr>
            <a:cxnSpLocks/>
          </p:cNvCxnSpPr>
          <p:nvPr/>
        </p:nvCxnSpPr>
        <p:spPr>
          <a:xfrm>
            <a:off x="6341165" y="2597513"/>
            <a:ext cx="961689" cy="4328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1F3B1E-E438-07FD-DA46-8ED3DE062FE1}"/>
              </a:ext>
            </a:extLst>
          </p:cNvPr>
          <p:cNvCxnSpPr>
            <a:cxnSpLocks/>
          </p:cNvCxnSpPr>
          <p:nvPr/>
        </p:nvCxnSpPr>
        <p:spPr>
          <a:xfrm>
            <a:off x="5079594" y="3555919"/>
            <a:ext cx="951566" cy="5044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071F75-B98E-5B2E-475D-C7362356A7DB}"/>
              </a:ext>
            </a:extLst>
          </p:cNvPr>
          <p:cNvCxnSpPr>
            <a:cxnSpLocks/>
          </p:cNvCxnSpPr>
          <p:nvPr/>
        </p:nvCxnSpPr>
        <p:spPr>
          <a:xfrm>
            <a:off x="7938650" y="3303693"/>
            <a:ext cx="951566" cy="5044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8770EB-42CC-9EBE-F18C-D23DBC8A0159}"/>
              </a:ext>
            </a:extLst>
          </p:cNvPr>
          <p:cNvCxnSpPr>
            <a:cxnSpLocks/>
          </p:cNvCxnSpPr>
          <p:nvPr/>
        </p:nvCxnSpPr>
        <p:spPr>
          <a:xfrm>
            <a:off x="4733019" y="2210310"/>
            <a:ext cx="951566" cy="5044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6C61782-FA54-7CFA-D84E-E918B56E77EA}"/>
              </a:ext>
            </a:extLst>
          </p:cNvPr>
          <p:cNvSpPr txBox="1"/>
          <p:nvPr/>
        </p:nvSpPr>
        <p:spPr>
          <a:xfrm>
            <a:off x="5511300" y="271165"/>
            <a:ext cx="6109351" cy="8309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Visible Satellite Imagery -  Planet Labs</a:t>
            </a:r>
          </a:p>
          <a:p>
            <a:pPr algn="ctr"/>
            <a:r>
              <a:rPr lang="en-CA" b="1" dirty="0"/>
              <a:t>© Planet Labs PBC (2024)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133084-D247-DE57-2222-036F2F404C85}"/>
              </a:ext>
            </a:extLst>
          </p:cNvPr>
          <p:cNvSpPr txBox="1"/>
          <p:nvPr/>
        </p:nvSpPr>
        <p:spPr>
          <a:xfrm>
            <a:off x="8351604" y="6350588"/>
            <a:ext cx="35578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  <a:endParaRPr lang="en-US" dirty="0">
              <a:solidFill>
                <a:srgbClr val="3C1B71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08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17F09-999E-B73E-624F-16AE2B797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32677-7ACC-A3B0-50A4-6B197D14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3" y="79512"/>
            <a:ext cx="10466525" cy="60328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758BFC-8D45-94A5-28D6-55BE7470A1BF}"/>
              </a:ext>
            </a:extLst>
          </p:cNvPr>
          <p:cNvSpPr/>
          <p:nvPr/>
        </p:nvSpPr>
        <p:spPr>
          <a:xfrm>
            <a:off x="5497286" y="1328057"/>
            <a:ext cx="2133600" cy="210094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61DD47B-CA31-7878-B51E-69A2EDD381F8}"/>
              </a:ext>
            </a:extLst>
          </p:cNvPr>
          <p:cNvCxnSpPr>
            <a:cxnSpLocks/>
          </p:cNvCxnSpPr>
          <p:nvPr/>
        </p:nvCxnSpPr>
        <p:spPr>
          <a:xfrm>
            <a:off x="6981141" y="3738332"/>
            <a:ext cx="1375476" cy="870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8E878C-6649-DEFD-B836-276D473F5A8B}"/>
              </a:ext>
            </a:extLst>
          </p:cNvPr>
          <p:cNvCxnSpPr>
            <a:cxnSpLocks/>
          </p:cNvCxnSpPr>
          <p:nvPr/>
        </p:nvCxnSpPr>
        <p:spPr>
          <a:xfrm>
            <a:off x="6933812" y="1472481"/>
            <a:ext cx="3614057" cy="16328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AF94A8-EAFA-6033-61F2-4911DB553E1D}"/>
              </a:ext>
            </a:extLst>
          </p:cNvPr>
          <p:cNvCxnSpPr>
            <a:cxnSpLocks/>
          </p:cNvCxnSpPr>
          <p:nvPr/>
        </p:nvCxnSpPr>
        <p:spPr>
          <a:xfrm>
            <a:off x="1548464" y="47424"/>
            <a:ext cx="2398443" cy="165648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B3A7DE-A996-395C-F921-1AB9E205AF32}"/>
              </a:ext>
            </a:extLst>
          </p:cNvPr>
          <p:cNvCxnSpPr>
            <a:cxnSpLocks/>
          </p:cNvCxnSpPr>
          <p:nvPr/>
        </p:nvCxnSpPr>
        <p:spPr>
          <a:xfrm>
            <a:off x="9860131" y="5033081"/>
            <a:ext cx="1375476" cy="870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2BD951-2F71-DF1F-32C8-3D904CEE62A8}"/>
              </a:ext>
            </a:extLst>
          </p:cNvPr>
          <p:cNvSpPr txBox="1"/>
          <p:nvPr/>
        </p:nvSpPr>
        <p:spPr>
          <a:xfrm>
            <a:off x="8351604" y="6350588"/>
            <a:ext cx="35578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  <a:endParaRPr lang="en-US" dirty="0">
              <a:solidFill>
                <a:srgbClr val="3C1B71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CA1B2-8656-F48C-2B38-D506F6B2370A}"/>
              </a:ext>
            </a:extLst>
          </p:cNvPr>
          <p:cNvSpPr txBox="1"/>
          <p:nvPr/>
        </p:nvSpPr>
        <p:spPr>
          <a:xfrm>
            <a:off x="5511300" y="271165"/>
            <a:ext cx="6109351" cy="8309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Visible Satellite Imagery -  Planet Labs</a:t>
            </a:r>
          </a:p>
          <a:p>
            <a:pPr algn="ctr"/>
            <a:r>
              <a:rPr lang="en-CA" b="1" dirty="0"/>
              <a:t>© Planet Labs PBC (2024)</a:t>
            </a:r>
          </a:p>
        </p:txBody>
      </p:sp>
    </p:spTree>
    <p:extLst>
      <p:ext uri="{BB962C8B-B14F-4D97-AF65-F5344CB8AC3E}">
        <p14:creationId xmlns:p14="http://schemas.microsoft.com/office/powerpoint/2010/main" val="641596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D9AE-081C-88CA-F480-E32C5FCC6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ED7874-F746-C10B-D809-7E536347D28E}"/>
              </a:ext>
            </a:extLst>
          </p:cNvPr>
          <p:cNvSpPr txBox="1"/>
          <p:nvPr/>
        </p:nvSpPr>
        <p:spPr>
          <a:xfrm>
            <a:off x="290099" y="573851"/>
            <a:ext cx="1167982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Determining Hailstone Impact Angles: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Roof overhangs, hail “shadows” (</a:t>
            </a: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Calotescu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et al. 2024)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Surface marks as planar projections (Marshall, pers. comm.)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164F8-4244-C463-7D16-0D71C0474BC2}"/>
              </a:ext>
            </a:extLst>
          </p:cNvPr>
          <p:cNvSpPr txBox="1"/>
          <p:nvPr/>
        </p:nvSpPr>
        <p:spPr>
          <a:xfrm>
            <a:off x="8351604" y="6350588"/>
            <a:ext cx="35578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>
                <a:solidFill>
                  <a:srgbClr val="3C1B71"/>
                </a:solidFill>
                <a:latin typeface="Arial"/>
                <a:cs typeface="Arial"/>
              </a:rPr>
              <a:t>Aug 5, 2024, Calgary Hailstorm</a:t>
            </a:r>
            <a:endParaRPr lang="en-US" dirty="0">
              <a:solidFill>
                <a:srgbClr val="3C1B71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43E84C-ED88-4526-3766-BD65B0880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626" y="2762073"/>
            <a:ext cx="5042766" cy="3112692"/>
          </a:xfrm>
          <a:prstGeom prst="rect">
            <a:avLst/>
          </a:prstGeom>
          <a:solidFill>
            <a:srgbClr val="584772"/>
          </a:solidFill>
          <a:ln>
            <a:solidFill>
              <a:schemeClr val="bg2">
                <a:lumMod val="50000"/>
              </a:schemeClr>
            </a:solidFill>
          </a:ln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9EFDB5-E6D1-B731-E0A9-A765B78EE443}"/>
              </a:ext>
            </a:extLst>
          </p:cNvPr>
          <p:cNvCxnSpPr>
            <a:cxnSpLocks/>
          </p:cNvCxnSpPr>
          <p:nvPr/>
        </p:nvCxnSpPr>
        <p:spPr>
          <a:xfrm>
            <a:off x="2895477" y="4171494"/>
            <a:ext cx="988372" cy="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C04FFD-DBD4-38CD-E75D-7B57180D8BA7}"/>
              </a:ext>
            </a:extLst>
          </p:cNvPr>
          <p:cNvCxnSpPr>
            <a:cxnSpLocks/>
          </p:cNvCxnSpPr>
          <p:nvPr/>
        </p:nvCxnSpPr>
        <p:spPr>
          <a:xfrm>
            <a:off x="2914810" y="4182923"/>
            <a:ext cx="835689" cy="169184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artial Circle 32">
            <a:extLst>
              <a:ext uri="{FF2B5EF4-FFF2-40B4-BE49-F238E27FC236}">
                <a16:creationId xmlns:a16="http://schemas.microsoft.com/office/drawing/2014/main" id="{73CDF642-50B4-1588-E6EE-C51070773412}"/>
              </a:ext>
            </a:extLst>
          </p:cNvPr>
          <p:cNvSpPr/>
          <p:nvPr/>
        </p:nvSpPr>
        <p:spPr>
          <a:xfrm>
            <a:off x="2323335" y="3608496"/>
            <a:ext cx="1215426" cy="1326361"/>
          </a:xfrm>
          <a:prstGeom prst="pie">
            <a:avLst>
              <a:gd name="adj1" fmla="val 3891958"/>
              <a:gd name="adj2" fmla="val 54071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85AAEDB-7965-9F6D-59F5-BA53A639FC3A}"/>
              </a:ext>
            </a:extLst>
          </p:cNvPr>
          <p:cNvCxnSpPr>
            <a:cxnSpLocks/>
          </p:cNvCxnSpPr>
          <p:nvPr/>
        </p:nvCxnSpPr>
        <p:spPr>
          <a:xfrm>
            <a:off x="2912300" y="4172034"/>
            <a:ext cx="0" cy="1691841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>
            <a:extLst>
              <a:ext uri="{FF2B5EF4-FFF2-40B4-BE49-F238E27FC236}">
                <a16:creationId xmlns:a16="http://schemas.microsoft.com/office/drawing/2014/main" id="{259F927F-DB72-B9EE-E39C-EDD52071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4192" y="3407741"/>
            <a:ext cx="3324905" cy="1870260"/>
          </a:xfrm>
          <a:prstGeom prst="rect">
            <a:avLst/>
          </a:prstGeom>
          <a:solidFill>
            <a:srgbClr val="584772"/>
          </a:solidFill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281B91E-F686-B7B2-D28E-D859F0044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616" y="2603456"/>
            <a:ext cx="2419949" cy="3550144"/>
          </a:xfrm>
          <a:prstGeom prst="rect">
            <a:avLst/>
          </a:prstGeom>
          <a:solidFill>
            <a:srgbClr val="584772"/>
          </a:solidFill>
          <a:ln>
            <a:solidFill>
              <a:schemeClr val="bg2">
                <a:lumMod val="50000"/>
              </a:schemeClr>
            </a:solidFill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043A16-7FFC-952A-6811-014A04363458}"/>
              </a:ext>
            </a:extLst>
          </p:cNvPr>
          <p:cNvCxnSpPr>
            <a:cxnSpLocks/>
          </p:cNvCxnSpPr>
          <p:nvPr/>
        </p:nvCxnSpPr>
        <p:spPr>
          <a:xfrm flipH="1">
            <a:off x="6975507" y="3633143"/>
            <a:ext cx="177800" cy="195072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26315A6-FC9E-6A77-B9F6-0F4E8FB724D1}"/>
              </a:ext>
            </a:extLst>
          </p:cNvPr>
          <p:cNvCxnSpPr>
            <a:cxnSpLocks/>
          </p:cNvCxnSpPr>
          <p:nvPr/>
        </p:nvCxnSpPr>
        <p:spPr>
          <a:xfrm>
            <a:off x="6393081" y="4920399"/>
            <a:ext cx="671326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C9CEAD9-CA00-D7FB-E662-484DAE9B060C}"/>
              </a:ext>
            </a:extLst>
          </p:cNvPr>
          <p:cNvCxnSpPr>
            <a:cxnSpLocks/>
          </p:cNvCxnSpPr>
          <p:nvPr/>
        </p:nvCxnSpPr>
        <p:spPr>
          <a:xfrm>
            <a:off x="5846782" y="4092827"/>
            <a:ext cx="568046" cy="864784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E0926DC-0111-963E-628D-A857518B775D}"/>
              </a:ext>
            </a:extLst>
          </p:cNvPr>
          <p:cNvCxnSpPr>
            <a:cxnSpLocks/>
          </p:cNvCxnSpPr>
          <p:nvPr/>
        </p:nvCxnSpPr>
        <p:spPr>
          <a:xfrm>
            <a:off x="5879712" y="4122591"/>
            <a:ext cx="1184695" cy="81353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D94DCEB-BFFD-4F5A-9FB9-8F7BAF349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5923" y="2775629"/>
            <a:ext cx="3574005" cy="3096561"/>
          </a:xfrm>
          <a:prstGeom prst="rect">
            <a:avLst/>
          </a:prstGeom>
          <a:solidFill>
            <a:srgbClr val="584772"/>
          </a:solidFill>
          <a:ln>
            <a:solidFill>
              <a:schemeClr val="bg2">
                <a:lumMod val="50000"/>
              </a:schemeClr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700933-52E7-3012-63F0-D9EA70F01C1D}"/>
              </a:ext>
            </a:extLst>
          </p:cNvPr>
          <p:cNvCxnSpPr/>
          <p:nvPr/>
        </p:nvCxnSpPr>
        <p:spPr>
          <a:xfrm>
            <a:off x="9795313" y="3853316"/>
            <a:ext cx="716280" cy="12522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7CE627-BD15-BA65-28C7-83800BB27946}"/>
              </a:ext>
            </a:extLst>
          </p:cNvPr>
          <p:cNvCxnSpPr>
            <a:cxnSpLocks/>
          </p:cNvCxnSpPr>
          <p:nvPr/>
        </p:nvCxnSpPr>
        <p:spPr>
          <a:xfrm>
            <a:off x="9792773" y="3853316"/>
            <a:ext cx="33020" cy="12954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tial Circle 13">
            <a:extLst>
              <a:ext uri="{FF2B5EF4-FFF2-40B4-BE49-F238E27FC236}">
                <a16:creationId xmlns:a16="http://schemas.microsoft.com/office/drawing/2014/main" id="{620C2950-1510-E44D-BDD5-54BEC8D1451A}"/>
              </a:ext>
            </a:extLst>
          </p:cNvPr>
          <p:cNvSpPr/>
          <p:nvPr/>
        </p:nvSpPr>
        <p:spPr>
          <a:xfrm>
            <a:off x="9180633" y="3151773"/>
            <a:ext cx="1280160" cy="1627550"/>
          </a:xfrm>
          <a:prstGeom prst="pie">
            <a:avLst>
              <a:gd name="adj1" fmla="val 3587681"/>
              <a:gd name="adj2" fmla="val 53076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51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653</Words>
  <Application>Microsoft Office PowerPoint</Application>
  <PresentationFormat>Widescreen</PresentationFormat>
  <Paragraphs>135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Campbell</dc:creator>
  <cp:lastModifiedBy>Simon Eng</cp:lastModifiedBy>
  <cp:revision>3</cp:revision>
  <dcterms:created xsi:type="dcterms:W3CDTF">2020-11-10T15:14:09Z</dcterms:created>
  <dcterms:modified xsi:type="dcterms:W3CDTF">2025-11-26T22:27:03Z</dcterms:modified>
</cp:coreProperties>
</file>