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30279975" cy="42808525"/>
  <p:notesSz cx="6797675" cy="9874250"/>
  <p:defaultTextStyle>
    <a:defPPr>
      <a:defRPr lang="cs-CZ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82"/>
    <a:srgbClr val="ECF1F8"/>
    <a:srgbClr val="CCDAEC"/>
    <a:srgbClr val="F9FBFD"/>
    <a:srgbClr val="F4F4D4"/>
    <a:srgbClr val="004BE2"/>
    <a:srgbClr val="E6E6E6"/>
    <a:srgbClr val="DDFFE5"/>
    <a:srgbClr val="DDDEFF"/>
    <a:srgbClr val="FFE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1756" autoAdjust="0"/>
  </p:normalViewPr>
  <p:slideViewPr>
    <p:cSldViewPr>
      <p:cViewPr varScale="1">
        <p:scale>
          <a:sx n="18" d="100"/>
          <a:sy n="18" d="100"/>
        </p:scale>
        <p:origin x="3144" y="114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DCDA7-0936-4B32-8133-9DDBC831B5CC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090738" y="741363"/>
            <a:ext cx="26162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78728-49AC-4063-B5D4-3D5122A3F9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4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B7BEA-DBFE-4D75-B86F-311EDB10E2A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56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5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431-1AEF-40F0-9786-C2B7F9F1335C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489D-96FA-4F5A-ADAC-6DE995C7C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58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431-1AEF-40F0-9786-C2B7F9F1335C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489D-96FA-4F5A-ADAC-6DE995C7C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88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16464734" y="2289072"/>
            <a:ext cx="5109748" cy="48694697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35501" y="2289072"/>
            <a:ext cx="14824573" cy="4869469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431-1AEF-40F0-9786-C2B7F9F1335C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489D-96FA-4F5A-ADAC-6DE995C7C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38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1827198"/>
            <a:ext cx="13378914" cy="26426933"/>
          </a:xfrm>
        </p:spPr>
        <p:txBody>
          <a:bodyPr>
            <a:normAutofit/>
          </a:bodyPr>
          <a:lstStyle>
            <a:lvl1pPr marL="0" indent="0" algn="l" defTabSz="4176431" rtl="0" eaLnBrk="1" latinLnBrk="0" hangingPunct="1">
              <a:spcBef>
                <a:spcPct val="20000"/>
              </a:spcBef>
              <a:buNone/>
              <a:defRPr lang="en-US" sz="6000" b="1" kern="1200" dirty="0" smtClean="0">
                <a:solidFill>
                  <a:srgbClr val="293F9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0" algn="l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4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160000" indent="-857250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40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451500" indent="-571500" algn="l" defTabSz="4176431" rtl="0" eaLnBrk="1" latinLnBrk="0" hangingPunct="1">
              <a:spcBef>
                <a:spcPct val="20000"/>
              </a:spcBef>
              <a:buFont typeface="Arial" pitchFamily="34" charset="0"/>
              <a:buChar char="-"/>
              <a:defRPr lang="en-US" sz="3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1827198"/>
            <a:ext cx="13384170" cy="26426928"/>
          </a:xfr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rgbClr val="293F91"/>
                </a:solidFill>
                <a:latin typeface="Arial" pitchFamily="34" charset="0"/>
                <a:cs typeface="Arial" pitchFamily="34" charset="0"/>
              </a:defRPr>
            </a:lvl1pPr>
            <a:lvl2pPr marL="2088215" indent="0">
              <a:buFont typeface="Arial" pitchFamily="34" charset="0"/>
              <a:buNone/>
              <a:defRPr lang="en-US" sz="4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62230" indent="-685800">
              <a:buFont typeface="Arial" pitchFamily="34" charset="0"/>
              <a:buChar char="•"/>
              <a:defRPr lang="en-US" sz="40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64645" indent="0">
              <a:buFont typeface="Arial" pitchFamily="34" charset="0"/>
              <a:buNone/>
              <a:defRPr lang="en-US" sz="3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20000" lvl="1" indent="0" algn="l" defTabSz="4176431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Second level</a:t>
            </a:r>
          </a:p>
          <a:p>
            <a:pPr marL="2160000" lvl="2" indent="-857250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3451500" lvl="3" indent="-571500" algn="l" defTabSz="4176431" rtl="0" eaLnBrk="1" latinLnBrk="0" hangingPunct="1">
              <a:spcBef>
                <a:spcPct val="20000"/>
              </a:spcBef>
              <a:buFont typeface="Arial" pitchFamily="34" charset="0"/>
              <a:buChar char="-"/>
            </a:pPr>
            <a:r>
              <a:rPr lang="en-US" dirty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7130" y="39118234"/>
            <a:ext cx="27350024" cy="22791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431-1AEF-40F0-9786-C2B7F9F1335C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489D-96FA-4F5A-ADAC-6DE995C7C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08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1910" y="27508442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431-1AEF-40F0-9786-C2B7F9F1335C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489D-96FA-4F5A-ADAC-6DE995C7C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4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35501" y="13318210"/>
            <a:ext cx="9967158" cy="37665561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1607326" y="13318210"/>
            <a:ext cx="9967158" cy="37665561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431-1AEF-40F0-9786-C2B7F9F1335C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489D-96FA-4F5A-ADAC-6DE995C7C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19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15381810" y="9582373"/>
            <a:ext cx="13384168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431-1AEF-40F0-9786-C2B7F9F1335C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489D-96FA-4F5A-ADAC-6DE995C7C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17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431-1AEF-40F0-9786-C2B7F9F1335C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489D-96FA-4F5A-ADAC-6DE995C7C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25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431-1AEF-40F0-9786-C2B7F9F1335C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489D-96FA-4F5A-ADAC-6DE995C7C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4001" y="1704415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9" cy="3653589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5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431-1AEF-40F0-9786-C2B7F9F1335C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489D-96FA-4F5A-ADAC-6DE995C7C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65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431-1AEF-40F0-9786-C2B7F9F1335C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489D-96FA-4F5A-ADAC-6DE995C7C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9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51399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F431-1AEF-40F0-9786-C2B7F9F1335C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0345658" y="39677166"/>
            <a:ext cx="9588659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8489D-96FA-4F5A-ADAC-6DE995C7C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82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8">
            <a:extLst>
              <a:ext uri="{FF2B5EF4-FFF2-40B4-BE49-F238E27FC236}">
                <a16:creationId xmlns:a16="http://schemas.microsoft.com/office/drawing/2014/main" id="{8DF1B489-D5B4-25EF-8FA7-20358B6AC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626" y="22285584"/>
            <a:ext cx="10306867" cy="438041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C945C2F-E497-4AFC-BF85-F94A70EA4AE9}"/>
              </a:ext>
            </a:extLst>
          </p:cNvPr>
          <p:cNvSpPr/>
          <p:nvPr/>
        </p:nvSpPr>
        <p:spPr>
          <a:xfrm>
            <a:off x="-1" y="40983234"/>
            <a:ext cx="30279975" cy="1806117"/>
          </a:xfrm>
          <a:prstGeom prst="rect">
            <a:avLst/>
          </a:prstGeom>
          <a:solidFill>
            <a:srgbClr val="18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4" name="object 14">
            <a:extLst>
              <a:ext uri="{FF2B5EF4-FFF2-40B4-BE49-F238E27FC236}">
                <a16:creationId xmlns:a16="http://schemas.microsoft.com/office/drawing/2014/main" id="{9FA76D08-1CEB-46DB-2AE7-CC8B00C282C1}"/>
              </a:ext>
            </a:extLst>
          </p:cNvPr>
          <p:cNvSpPr/>
          <p:nvPr/>
        </p:nvSpPr>
        <p:spPr>
          <a:xfrm>
            <a:off x="522363" y="17808787"/>
            <a:ext cx="14383809" cy="8490757"/>
          </a:xfrm>
          <a:custGeom>
            <a:avLst/>
            <a:gdLst/>
            <a:ahLst/>
            <a:cxnLst/>
            <a:rect l="l" t="t" r="r" b="b"/>
            <a:pathLst>
              <a:path w="4613910" h="5988050">
                <a:moveTo>
                  <a:pt x="0" y="0"/>
                </a:moveTo>
                <a:lnTo>
                  <a:pt x="4613551" y="0"/>
                </a:lnTo>
                <a:lnTo>
                  <a:pt x="4613551" y="5987992"/>
                </a:lnTo>
                <a:lnTo>
                  <a:pt x="0" y="5987992"/>
                </a:lnTo>
                <a:lnTo>
                  <a:pt x="0" y="0"/>
                </a:lnTo>
                <a:close/>
              </a:path>
            </a:pathLst>
          </a:custGeom>
          <a:solidFill>
            <a:srgbClr val="ECF1F8"/>
          </a:solidFill>
          <a:ln w="16865">
            <a:solidFill>
              <a:srgbClr val="182B82"/>
            </a:solidFill>
          </a:ln>
        </p:spPr>
        <p:txBody>
          <a:bodyPr wrap="square" lIns="252000" tIns="252000" rIns="252000" bIns="252000" rtlCol="0"/>
          <a:lstStyle/>
          <a:p>
            <a:pPr algn="just">
              <a:lnSpc>
                <a:spcPct val="114000"/>
              </a:lnSpc>
            </a:pPr>
            <a:endParaRPr lang="en-GB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5" name="object 14">
            <a:extLst>
              <a:ext uri="{FF2B5EF4-FFF2-40B4-BE49-F238E27FC236}">
                <a16:creationId xmlns:a16="http://schemas.microsoft.com/office/drawing/2014/main" id="{74BC779A-0248-FB69-9E10-B7AF83D0D436}"/>
              </a:ext>
            </a:extLst>
          </p:cNvPr>
          <p:cNvSpPr/>
          <p:nvPr/>
        </p:nvSpPr>
        <p:spPr>
          <a:xfrm>
            <a:off x="450891" y="4977826"/>
            <a:ext cx="14386238" cy="11834047"/>
          </a:xfrm>
          <a:custGeom>
            <a:avLst/>
            <a:gdLst/>
            <a:ahLst/>
            <a:cxnLst/>
            <a:rect l="l" t="t" r="r" b="b"/>
            <a:pathLst>
              <a:path w="4613910" h="5988050">
                <a:moveTo>
                  <a:pt x="0" y="0"/>
                </a:moveTo>
                <a:lnTo>
                  <a:pt x="4613551" y="0"/>
                </a:lnTo>
                <a:lnTo>
                  <a:pt x="4613551" y="5987992"/>
                </a:lnTo>
                <a:lnTo>
                  <a:pt x="0" y="5987992"/>
                </a:lnTo>
                <a:lnTo>
                  <a:pt x="0" y="0"/>
                </a:lnTo>
                <a:close/>
              </a:path>
            </a:pathLst>
          </a:custGeom>
          <a:solidFill>
            <a:srgbClr val="ECF1F8"/>
          </a:solidFill>
          <a:ln w="16865">
            <a:solidFill>
              <a:srgbClr val="182B82"/>
            </a:solidFill>
          </a:ln>
        </p:spPr>
        <p:txBody>
          <a:bodyPr wrap="square" lIns="252000" tIns="252000" rIns="252000" bIns="252000" rtlCol="0"/>
          <a:lstStyle/>
          <a:p>
            <a:pPr algn="just">
              <a:lnSpc>
                <a:spcPct val="114000"/>
              </a:lnSpc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hailstorm’s damage potential depends, besides the hail size spectrum, on the area impacted by the hail swath.  </a:t>
            </a: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study how to best model the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duration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the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hail swath length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storms with 5+ cm hail in Europe from 2021 to 2024, yielding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315 cases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use the perspective of parameters describing conditions at a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point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well as the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spatial pattern 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mesoscale environment of the storm.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>
              <a:lnSpc>
                <a:spcPct val="114000"/>
              </a:lnSpc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derive the duration and the length of the hailstorm using 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ESWD storm reports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Environments are studied using the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ERA-5 reanalysis, 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which convective parameters were calculated with the </a:t>
            </a:r>
            <a:r>
              <a:rPr lang="en-GB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thundeR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software package.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storm motion was estimated using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radar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data.</a:t>
            </a:r>
          </a:p>
          <a:p>
            <a:pPr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2081A6-E06B-DEC6-088F-DB9A8337D899}"/>
              </a:ext>
            </a:extLst>
          </p:cNvPr>
          <p:cNvSpPr/>
          <p:nvPr/>
        </p:nvSpPr>
        <p:spPr>
          <a:xfrm>
            <a:off x="0" y="-373360"/>
            <a:ext cx="30279975" cy="2827180"/>
          </a:xfrm>
          <a:prstGeom prst="rect">
            <a:avLst/>
          </a:prstGeom>
          <a:solidFill>
            <a:srgbClr val="18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412B140E-3AC2-09A0-70E0-711306B2B803}"/>
              </a:ext>
            </a:extLst>
          </p:cNvPr>
          <p:cNvSpPr txBox="1">
            <a:spLocks/>
          </p:cNvSpPr>
          <p:nvPr/>
        </p:nvSpPr>
        <p:spPr>
          <a:xfrm>
            <a:off x="5602342" y="179141"/>
            <a:ext cx="17015552" cy="1772280"/>
          </a:xfrm>
          <a:prstGeom prst="rect">
            <a:avLst/>
          </a:prstGeom>
        </p:spPr>
        <p:txBody>
          <a:bodyPr vert="horz" wrap="square" lIns="0" tIns="109220" rIns="0" bIns="0" rtlCol="0" anchor="ctr">
            <a:sp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 marR="30480" indent="8255">
              <a:spcBef>
                <a:spcPts val="860"/>
              </a:spcBef>
            </a:pPr>
            <a:r>
              <a:rPr lang="en-GB" sz="5400" b="1" spc="-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Anything from 10 to 686 km, or what influences the hail swath length in supercells? </a:t>
            </a:r>
            <a:endParaRPr lang="it-IT" sz="5400" b="1" spc="-90" dirty="0">
              <a:solidFill>
                <a:schemeClr val="bg1"/>
              </a:solidFill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00324887-17CA-68D7-CEB4-39133495E5C3}"/>
              </a:ext>
            </a:extLst>
          </p:cNvPr>
          <p:cNvSpPr txBox="1"/>
          <p:nvPr/>
        </p:nvSpPr>
        <p:spPr>
          <a:xfrm>
            <a:off x="465718" y="4194350"/>
            <a:ext cx="14386238" cy="797013"/>
          </a:xfrm>
          <a:prstGeom prst="rect">
            <a:avLst/>
          </a:prstGeom>
          <a:solidFill>
            <a:srgbClr val="182B82"/>
          </a:solidFill>
        </p:spPr>
        <p:txBody>
          <a:bodyPr vert="horz" wrap="square" lIns="216000" tIns="57785" rIns="0" bIns="0" rtlCol="0">
            <a:spAutoFit/>
          </a:bodyPr>
          <a:lstStyle/>
          <a:p>
            <a:pPr marR="6350">
              <a:lnSpc>
                <a:spcPct val="100000"/>
              </a:lnSpc>
              <a:spcBef>
                <a:spcPts val="455"/>
              </a:spcBef>
            </a:pPr>
            <a:r>
              <a:rPr lang="nl-NL"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GB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1F0DA4FA-F3F1-1A74-0A6C-14F78F07D56D}"/>
              </a:ext>
            </a:extLst>
          </p:cNvPr>
          <p:cNvSpPr/>
          <p:nvPr/>
        </p:nvSpPr>
        <p:spPr>
          <a:xfrm>
            <a:off x="15373802" y="4944589"/>
            <a:ext cx="14362955" cy="27692921"/>
          </a:xfrm>
          <a:custGeom>
            <a:avLst/>
            <a:gdLst/>
            <a:ahLst/>
            <a:cxnLst/>
            <a:rect l="l" t="t" r="r" b="b"/>
            <a:pathLst>
              <a:path w="4613910" h="5988050">
                <a:moveTo>
                  <a:pt x="0" y="0"/>
                </a:moveTo>
                <a:lnTo>
                  <a:pt x="4613551" y="0"/>
                </a:lnTo>
                <a:lnTo>
                  <a:pt x="4613551" y="5987992"/>
                </a:lnTo>
                <a:lnTo>
                  <a:pt x="0" y="5987992"/>
                </a:lnTo>
                <a:lnTo>
                  <a:pt x="0" y="0"/>
                </a:lnTo>
                <a:close/>
              </a:path>
            </a:pathLst>
          </a:custGeom>
          <a:solidFill>
            <a:srgbClr val="ECF1F8"/>
          </a:solidFill>
          <a:ln w="16865">
            <a:solidFill>
              <a:srgbClr val="182B82"/>
            </a:solidFill>
          </a:ln>
        </p:spPr>
        <p:txBody>
          <a:bodyPr wrap="square" lIns="252000" tIns="252000" rIns="252000" bIns="252000" rtlCol="0"/>
          <a:lstStyle/>
          <a:p>
            <a:pPr algn="just">
              <a:lnSpc>
                <a:spcPct val="114000"/>
              </a:lnSpc>
            </a:pP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Longer-lived hailstorms have a stronger low-level theta-e gradient nearby. See the quantification of the gradient in </a:t>
            </a:r>
            <a:r>
              <a:rPr lang="en-GB" sz="2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ThetaE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values perpendicular to the storm motion on the box plot on the right: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CAPE differences are very subtle among the three categories, but there is a slightly stronger CAPE gradient ahead of longer-lived hailstorms:</a:t>
            </a: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Storm-relative helicity is higher and values ≥ 150 m²/s² cover larger area for longer-lived hailstorms. Number of </a:t>
            </a:r>
            <a:r>
              <a:rPr lang="en-GB" sz="2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gridpoints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exceeding the threshold increases with increasing longevity:</a:t>
            </a: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LCL stays lower in the path of the longer-lived hailstorms. Larger area has lower LCLs:</a:t>
            </a:r>
            <a:b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SCP is higher for longer-lived hailstorms. Furthermore, the area with favourable conditions for supercells covers larger area in case of longer-lived hailstorms, as shown by box plot on the right:</a:t>
            </a:r>
            <a:b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id="{BD025BF0-4680-1409-7FCC-42CC5A2A5F02}"/>
              </a:ext>
            </a:extLst>
          </p:cNvPr>
          <p:cNvSpPr txBox="1"/>
          <p:nvPr/>
        </p:nvSpPr>
        <p:spPr>
          <a:xfrm>
            <a:off x="15354944" y="4194350"/>
            <a:ext cx="14413189" cy="797013"/>
          </a:xfrm>
          <a:prstGeom prst="rect">
            <a:avLst/>
          </a:prstGeom>
          <a:solidFill>
            <a:srgbClr val="182B82"/>
          </a:solidFill>
        </p:spPr>
        <p:txBody>
          <a:bodyPr vert="horz" wrap="square" lIns="216000" tIns="57785" rIns="0" bIns="0" rtlCol="0">
            <a:spAutoFit/>
          </a:bodyPr>
          <a:lstStyle/>
          <a:p>
            <a:pPr marR="6350">
              <a:lnSpc>
                <a:spcPct val="100000"/>
              </a:lnSpc>
              <a:spcBef>
                <a:spcPts val="455"/>
              </a:spcBef>
            </a:pPr>
            <a:r>
              <a:rPr lang="nl-NL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Spatial patterns in </a:t>
            </a:r>
            <a:r>
              <a:rPr lang="nl-NL"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storm environments</a:t>
            </a:r>
            <a:endParaRPr lang="en-GB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8389C12B-B8FC-A8AC-CAA4-789AC80AC7EC}"/>
              </a:ext>
            </a:extLst>
          </p:cNvPr>
          <p:cNvSpPr txBox="1">
            <a:spLocks/>
          </p:cNvSpPr>
          <p:nvPr/>
        </p:nvSpPr>
        <p:spPr>
          <a:xfrm>
            <a:off x="5779904" y="2544198"/>
            <a:ext cx="17611650" cy="1464503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 marR="30480" indent="8255" algn="l">
              <a:spcBef>
                <a:spcPts val="860"/>
              </a:spcBef>
            </a:pPr>
            <a:r>
              <a:rPr lang="it-IT" sz="4400" b="1" spc="-90" dirty="0">
                <a:solidFill>
                  <a:srgbClr val="182B82"/>
                </a:solidFill>
              </a:rPr>
              <a:t>Tom</a:t>
            </a:r>
            <a:r>
              <a:rPr lang="sk-SK" sz="4400" b="1" spc="-90" dirty="0" err="1">
                <a:solidFill>
                  <a:srgbClr val="182B82"/>
                </a:solidFill>
              </a:rPr>
              <a:t>áš</a:t>
            </a:r>
            <a:r>
              <a:rPr lang="sk-SK" sz="4400" b="1" spc="-90" dirty="0">
                <a:solidFill>
                  <a:srgbClr val="182B82"/>
                </a:solidFill>
              </a:rPr>
              <a:t> Púčik</a:t>
            </a:r>
            <a:r>
              <a:rPr lang="it-IT" sz="4400" b="1" spc="-90" baseline="30000" dirty="0">
                <a:solidFill>
                  <a:srgbClr val="182B82"/>
                </a:solidFill>
              </a:rPr>
              <a:t>1</a:t>
            </a:r>
            <a:r>
              <a:rPr lang="it-IT" sz="4400" b="1" spc="-90" dirty="0">
                <a:solidFill>
                  <a:srgbClr val="182B82"/>
                </a:solidFill>
              </a:rPr>
              <a:t>, Mateusz Taszarek</a:t>
            </a:r>
            <a:r>
              <a:rPr lang="sk-SK" sz="4400" b="1" spc="-90" baseline="30000" dirty="0">
                <a:solidFill>
                  <a:srgbClr val="182B82"/>
                </a:solidFill>
              </a:rPr>
              <a:t>2</a:t>
            </a:r>
            <a:r>
              <a:rPr lang="it-IT" sz="4400" b="1" spc="-90" dirty="0">
                <a:solidFill>
                  <a:srgbClr val="182B82"/>
                </a:solidFill>
              </a:rPr>
              <a:t>, </a:t>
            </a:r>
            <a:r>
              <a:rPr lang="sk-SK" sz="4400" b="1" spc="-90" dirty="0" err="1">
                <a:solidFill>
                  <a:srgbClr val="182B82"/>
                </a:solidFill>
              </a:rPr>
              <a:t>Pieter</a:t>
            </a:r>
            <a:r>
              <a:rPr lang="sk-SK" sz="4400" b="1" spc="-90" dirty="0">
                <a:solidFill>
                  <a:srgbClr val="182B82"/>
                </a:solidFill>
              </a:rPr>
              <a:t> Groenemeijer</a:t>
            </a:r>
            <a:r>
              <a:rPr lang="sk-SK" sz="4400" b="1" spc="-90" baseline="30000" dirty="0">
                <a:solidFill>
                  <a:srgbClr val="182B82"/>
                </a:solidFill>
              </a:rPr>
              <a:t>1</a:t>
            </a:r>
            <a:r>
              <a:rPr lang="it-IT" sz="4400" b="1" spc="-90" dirty="0">
                <a:solidFill>
                  <a:srgbClr val="182B82"/>
                </a:solidFill>
              </a:rPr>
              <a:t>,Francesco Battaglioli</a:t>
            </a:r>
            <a:r>
              <a:rPr lang="it-IT" sz="4400" b="1" spc="-90" baseline="30000" dirty="0">
                <a:solidFill>
                  <a:srgbClr val="182B82"/>
                </a:solidFill>
              </a:rPr>
              <a:t>3 </a:t>
            </a:r>
            <a:br>
              <a:rPr lang="it-IT" sz="4400" b="1" spc="-90" baseline="30000" dirty="0">
                <a:solidFill>
                  <a:srgbClr val="182B82"/>
                </a:solidFill>
              </a:rPr>
            </a:br>
            <a:endParaRPr lang="it-IT" sz="4400" b="1" spc="-90" dirty="0">
              <a:solidFill>
                <a:srgbClr val="182B82"/>
              </a:solidFill>
            </a:endParaRPr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9CCF273A-12CB-1B2D-49BA-FB1DFC2FDA02}"/>
              </a:ext>
            </a:extLst>
          </p:cNvPr>
          <p:cNvSpPr txBox="1">
            <a:spLocks/>
          </p:cNvSpPr>
          <p:nvPr/>
        </p:nvSpPr>
        <p:spPr>
          <a:xfrm>
            <a:off x="5779904" y="3114438"/>
            <a:ext cx="24247215" cy="564578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 marR="30480" indent="8255" algn="l">
              <a:lnSpc>
                <a:spcPct val="80000"/>
              </a:lnSpc>
              <a:spcBef>
                <a:spcPts val="860"/>
              </a:spcBef>
            </a:pPr>
            <a:r>
              <a:rPr lang="it-IT" sz="3600" spc="-90" baseline="-25000" dirty="0">
                <a:solidFill>
                  <a:srgbClr val="182B82"/>
                </a:solidFill>
              </a:rPr>
              <a:t>1. European Severe Storm Laboratory </a:t>
            </a:r>
            <a:r>
              <a:rPr lang="en-US" sz="3600" spc="-90" baseline="-25000" dirty="0">
                <a:solidFill>
                  <a:srgbClr val="182B82"/>
                </a:solidFill>
              </a:rPr>
              <a:t>Science</a:t>
            </a:r>
            <a:r>
              <a:rPr lang="sk-SK" sz="3600" spc="-90" baseline="-25000" dirty="0">
                <a:solidFill>
                  <a:srgbClr val="182B82"/>
                </a:solidFill>
              </a:rPr>
              <a:t> </a:t>
            </a:r>
            <a:r>
              <a:rPr lang="en-US" sz="3600" spc="-90" baseline="-25000" dirty="0">
                <a:solidFill>
                  <a:srgbClr val="182B82"/>
                </a:solidFill>
              </a:rPr>
              <a:t>&amp; Training</a:t>
            </a:r>
            <a:r>
              <a:rPr lang="it-IT" sz="3600" spc="-90" baseline="-25000" dirty="0">
                <a:solidFill>
                  <a:srgbClr val="182B82"/>
                </a:solidFill>
              </a:rPr>
              <a:t>, Wiener Neustadt, Austria   </a:t>
            </a:r>
            <a:r>
              <a:rPr lang="pl-PL" sz="3600" spc="-90" baseline="-25000" dirty="0">
                <a:solidFill>
                  <a:srgbClr val="182B82"/>
                </a:solidFill>
              </a:rPr>
              <a:t> </a:t>
            </a:r>
            <a:r>
              <a:rPr lang="nl-NL" sz="3600" spc="-90" baseline="-25000" dirty="0">
                <a:solidFill>
                  <a:srgbClr val="182B82"/>
                </a:solidFill>
              </a:rPr>
              <a:t> </a:t>
            </a:r>
            <a:r>
              <a:rPr lang="en-US" sz="3600" spc="-90" baseline="-25000" dirty="0">
                <a:solidFill>
                  <a:srgbClr val="182B82"/>
                </a:solidFill>
              </a:rPr>
              <a:t>2</a:t>
            </a:r>
            <a:r>
              <a:rPr lang="pl-PL" sz="3600" spc="-90" baseline="-25000" dirty="0">
                <a:solidFill>
                  <a:srgbClr val="182B82"/>
                </a:solidFill>
              </a:rPr>
              <a:t>. Adam Mickiewicz University, Poznan, Poland</a:t>
            </a:r>
            <a:r>
              <a:rPr lang="it-IT" sz="3600" spc="-90" baseline="-25000" dirty="0">
                <a:solidFill>
                  <a:srgbClr val="182B82"/>
                </a:solidFill>
              </a:rPr>
              <a:t>      3. European Severe Storm Laboratory e.V., Wessling, Germany </a:t>
            </a:r>
            <a:endParaRPr lang="it-IT" sz="3600" spc="-90" dirty="0">
              <a:solidFill>
                <a:srgbClr val="182B82"/>
              </a:solidFill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9DAB53D2-3BBA-5304-0E70-2D079DCCC8B3}"/>
              </a:ext>
            </a:extLst>
          </p:cNvPr>
          <p:cNvSpPr txBox="1"/>
          <p:nvPr/>
        </p:nvSpPr>
        <p:spPr>
          <a:xfrm>
            <a:off x="522363" y="17011774"/>
            <a:ext cx="14398345" cy="797013"/>
          </a:xfrm>
          <a:prstGeom prst="rect">
            <a:avLst/>
          </a:prstGeom>
          <a:solidFill>
            <a:srgbClr val="182B82"/>
          </a:solidFill>
        </p:spPr>
        <p:txBody>
          <a:bodyPr vert="horz" wrap="square" lIns="216000" tIns="57785" rIns="0" bIns="0" rtlCol="0">
            <a:spAutoFit/>
          </a:bodyPr>
          <a:lstStyle/>
          <a:p>
            <a:pPr marR="6350">
              <a:lnSpc>
                <a:spcPct val="100000"/>
              </a:lnSpc>
              <a:spcBef>
                <a:spcPts val="455"/>
              </a:spcBef>
            </a:pPr>
            <a:r>
              <a:rPr lang="nl-NL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 profiles and hodographs</a:t>
            </a:r>
            <a:endParaRPr lang="en-GB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object 14">
            <a:extLst>
              <a:ext uri="{FF2B5EF4-FFF2-40B4-BE49-F238E27FC236}">
                <a16:creationId xmlns:a16="http://schemas.microsoft.com/office/drawing/2014/main" id="{0B6AC3D7-B7C8-2445-8EE9-A70E0C5F59AF}"/>
              </a:ext>
            </a:extLst>
          </p:cNvPr>
          <p:cNvSpPr/>
          <p:nvPr/>
        </p:nvSpPr>
        <p:spPr>
          <a:xfrm>
            <a:off x="15373802" y="33667213"/>
            <a:ext cx="14389835" cy="3463557"/>
          </a:xfrm>
          <a:custGeom>
            <a:avLst/>
            <a:gdLst/>
            <a:ahLst/>
            <a:cxnLst/>
            <a:rect l="l" t="t" r="r" b="b"/>
            <a:pathLst>
              <a:path w="4613910" h="5988050">
                <a:moveTo>
                  <a:pt x="0" y="0"/>
                </a:moveTo>
                <a:lnTo>
                  <a:pt x="4613551" y="0"/>
                </a:lnTo>
                <a:lnTo>
                  <a:pt x="4613551" y="5987992"/>
                </a:lnTo>
                <a:lnTo>
                  <a:pt x="0" y="5987992"/>
                </a:lnTo>
                <a:lnTo>
                  <a:pt x="0" y="0"/>
                </a:lnTo>
                <a:close/>
              </a:path>
            </a:pathLst>
          </a:custGeom>
          <a:solidFill>
            <a:srgbClr val="ECF1F8"/>
          </a:solidFill>
          <a:ln w="16865">
            <a:solidFill>
              <a:srgbClr val="182B82"/>
            </a:solidFill>
          </a:ln>
        </p:spPr>
        <p:txBody>
          <a:bodyPr wrap="square" lIns="252000" tIns="252000" rIns="252000" bIns="252000" rtlCol="0"/>
          <a:lstStyle/>
          <a:p>
            <a:pPr algn="just">
              <a:lnSpc>
                <a:spcPct val="114000"/>
              </a:lnSpc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Longer-lived and longer-tracked hailstorms associated with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stronger shear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faster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storm motion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weaker cold pool potential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larger areas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favourable environment.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They also feature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stronger low-level boundaries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work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comparing the forecast skill of parameters representing single point, spatial extent of favourable environments and the gradients.</a:t>
            </a: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object 20">
            <a:extLst>
              <a:ext uri="{FF2B5EF4-FFF2-40B4-BE49-F238E27FC236}">
                <a16:creationId xmlns:a16="http://schemas.microsoft.com/office/drawing/2014/main" id="{7AAC163B-3256-0D2C-9EFF-6E66EEFB527C}"/>
              </a:ext>
            </a:extLst>
          </p:cNvPr>
          <p:cNvSpPr txBox="1"/>
          <p:nvPr/>
        </p:nvSpPr>
        <p:spPr>
          <a:xfrm>
            <a:off x="15362907" y="32925542"/>
            <a:ext cx="14413189" cy="797013"/>
          </a:xfrm>
          <a:prstGeom prst="rect">
            <a:avLst/>
          </a:prstGeom>
          <a:solidFill>
            <a:srgbClr val="182B82"/>
          </a:solidFill>
        </p:spPr>
        <p:txBody>
          <a:bodyPr vert="horz" wrap="square" lIns="216000" tIns="57785" rIns="0" bIns="0" rtlCol="0">
            <a:spAutoFit/>
          </a:bodyPr>
          <a:lstStyle/>
          <a:p>
            <a:pPr marR="6350">
              <a:lnSpc>
                <a:spcPct val="100000"/>
              </a:lnSpc>
              <a:spcBef>
                <a:spcPts val="455"/>
              </a:spcBef>
            </a:pPr>
            <a:r>
              <a:rPr lang="nl-NL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Conclusions and further work</a:t>
            </a:r>
            <a:endParaRPr lang="en-GB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object 14">
            <a:extLst>
              <a:ext uri="{FF2B5EF4-FFF2-40B4-BE49-F238E27FC236}">
                <a16:creationId xmlns:a16="http://schemas.microsoft.com/office/drawing/2014/main" id="{DFD2D473-4412-7370-D984-79D2034526DA}"/>
              </a:ext>
            </a:extLst>
          </p:cNvPr>
          <p:cNvSpPr/>
          <p:nvPr/>
        </p:nvSpPr>
        <p:spPr>
          <a:xfrm>
            <a:off x="15356011" y="38303832"/>
            <a:ext cx="14401063" cy="2470582"/>
          </a:xfrm>
          <a:custGeom>
            <a:avLst/>
            <a:gdLst/>
            <a:ahLst/>
            <a:cxnLst/>
            <a:rect l="l" t="t" r="r" b="b"/>
            <a:pathLst>
              <a:path w="4613910" h="5988050">
                <a:moveTo>
                  <a:pt x="0" y="0"/>
                </a:moveTo>
                <a:lnTo>
                  <a:pt x="4613551" y="0"/>
                </a:lnTo>
                <a:lnTo>
                  <a:pt x="4613551" y="5987992"/>
                </a:lnTo>
                <a:lnTo>
                  <a:pt x="0" y="59879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6865">
            <a:solidFill>
              <a:srgbClr val="1C186A"/>
            </a:solidFill>
          </a:ln>
        </p:spPr>
        <p:txBody>
          <a:bodyPr wrap="square" lIns="252000" tIns="252000" rIns="252000" bIns="252000" rtlCol="0"/>
          <a:lstStyle/>
          <a:p>
            <a:pPr algn="just">
              <a:lnSpc>
                <a:spcPct val="114000"/>
              </a:lnSpc>
            </a:pPr>
            <a:r>
              <a:rPr lang="en-GB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Pucik’s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GB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Groenemeijer’s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contributions were supported by grant P33113-N from the Austrian Science Foundation, </a:t>
            </a:r>
            <a:r>
              <a:rPr lang="en-GB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Taszarek’s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grant 2020/39/D/ST10/00768  from the Polish National Science Centre. </a:t>
            </a:r>
            <a:r>
              <a:rPr lang="en-GB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Battaglioli’s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was supported by grant 17648-185-23 from the Federal Ministry of Research, Technology and Space of Germany. We are very thankful to all volunteers collecting severe weather reports to the ESWD.</a:t>
            </a: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object 20">
            <a:extLst>
              <a:ext uri="{FF2B5EF4-FFF2-40B4-BE49-F238E27FC236}">
                <a16:creationId xmlns:a16="http://schemas.microsoft.com/office/drawing/2014/main" id="{25BC14F6-6CE0-93DB-E950-3A53B01BE2E9}"/>
              </a:ext>
            </a:extLst>
          </p:cNvPr>
          <p:cNvSpPr txBox="1"/>
          <p:nvPr/>
        </p:nvSpPr>
        <p:spPr>
          <a:xfrm>
            <a:off x="15356011" y="37536549"/>
            <a:ext cx="14401063" cy="79701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216000" tIns="57785" rIns="0" bIns="0" rtlCol="0">
            <a:spAutoFit/>
          </a:bodyPr>
          <a:lstStyle/>
          <a:p>
            <a:pPr marR="6350">
              <a:lnSpc>
                <a:spcPct val="100000"/>
              </a:lnSpc>
              <a:spcBef>
                <a:spcPts val="455"/>
              </a:spcBef>
            </a:pPr>
            <a:r>
              <a:rPr lang="nl-NL"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Acknowledgements</a:t>
            </a:r>
            <a:endParaRPr lang="en-GB" sz="4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E734BFC-4DA1-1FD8-CB88-7C800F710041}"/>
              </a:ext>
            </a:extLst>
          </p:cNvPr>
          <p:cNvSpPr/>
          <p:nvPr/>
        </p:nvSpPr>
        <p:spPr>
          <a:xfrm>
            <a:off x="27131054" y="83035"/>
            <a:ext cx="2626103" cy="1911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627A90D2-7FE8-E05F-24F7-08F053015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0850" y="874962"/>
            <a:ext cx="2276047" cy="323355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FEFAF84F-4CCD-C626-E21F-9B5A459E7816}"/>
              </a:ext>
            </a:extLst>
          </p:cNvPr>
          <p:cNvSpPr txBox="1"/>
          <p:nvPr/>
        </p:nvSpPr>
        <p:spPr>
          <a:xfrm>
            <a:off x="948686" y="41488104"/>
            <a:ext cx="27914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r>
              <a:rPr lang="en-GB" sz="4400" baseline="30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4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European Conference on Severe Storms, Utrecht, Netherlands 17 – 22 November 2025</a:t>
            </a:r>
          </a:p>
          <a:p>
            <a:pPr algn="ctr"/>
            <a:endParaRPr lang="en-GB" sz="4400" i="1" dirty="0"/>
          </a:p>
        </p:txBody>
      </p:sp>
      <p:pic>
        <p:nvPicPr>
          <p:cNvPr id="3" name="Picture 2" descr="A blue flag with yellow stars and lightning&#10;&#10;Description automatically generated">
            <a:extLst>
              <a:ext uri="{FF2B5EF4-FFF2-40B4-BE49-F238E27FC236}">
                <a16:creationId xmlns:a16="http://schemas.microsoft.com/office/drawing/2014/main" id="{DCA55C29-F627-469C-BA1B-63C3811A81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3" y="49418"/>
            <a:ext cx="5033922" cy="313391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153" name="Skupina 152">
            <a:extLst>
              <a:ext uri="{FF2B5EF4-FFF2-40B4-BE49-F238E27FC236}">
                <a16:creationId xmlns:a16="http://schemas.microsoft.com/office/drawing/2014/main" id="{81C9D098-CEBC-1218-CF62-EB5B082F4912}"/>
              </a:ext>
            </a:extLst>
          </p:cNvPr>
          <p:cNvGrpSpPr/>
          <p:nvPr/>
        </p:nvGrpSpPr>
        <p:grpSpPr>
          <a:xfrm>
            <a:off x="764802" y="7810702"/>
            <a:ext cx="10366771" cy="3026436"/>
            <a:chOff x="949431" y="11372027"/>
            <a:chExt cx="11033651" cy="3479507"/>
          </a:xfrm>
        </p:grpSpPr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F2C98EA8-9EDA-42DF-9D21-59A465618288}"/>
                </a:ext>
              </a:extLst>
            </p:cNvPr>
            <p:cNvGrpSpPr/>
            <p:nvPr/>
          </p:nvGrpSpPr>
          <p:grpSpPr>
            <a:xfrm>
              <a:off x="954411" y="11372027"/>
              <a:ext cx="11028671" cy="3479507"/>
              <a:chOff x="979349" y="10997737"/>
              <a:chExt cx="11028671" cy="3479507"/>
            </a:xfrm>
          </p:grpSpPr>
          <p:pic>
            <p:nvPicPr>
              <p:cNvPr id="23" name="Picture 2" descr="No photo description available.">
                <a:extLst>
                  <a:ext uri="{FF2B5EF4-FFF2-40B4-BE49-F238E27FC236}">
                    <a16:creationId xmlns:a16="http://schemas.microsoft.com/office/drawing/2014/main" id="{388D641D-BA52-5005-60DA-4ABB5E71D7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4309" y="10997737"/>
                <a:ext cx="3513711" cy="346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D5D5A285-BFE0-6E7E-7140-17E04469D450}"/>
                  </a:ext>
                </a:extLst>
              </p:cNvPr>
              <p:cNvGrpSpPr/>
              <p:nvPr/>
            </p:nvGrpSpPr>
            <p:grpSpPr>
              <a:xfrm>
                <a:off x="979349" y="11015616"/>
                <a:ext cx="7514960" cy="3461628"/>
                <a:chOff x="339138" y="18586964"/>
                <a:chExt cx="6138014" cy="2587658"/>
              </a:xfrm>
            </p:grpSpPr>
            <p:pic>
              <p:nvPicPr>
                <p:cNvPr id="25" name="Picture 2" descr="Image">
                  <a:extLst>
                    <a:ext uri="{FF2B5EF4-FFF2-40B4-BE49-F238E27FC236}">
                      <a16:creationId xmlns:a16="http://schemas.microsoft.com/office/drawing/2014/main" id="{D6178080-AEC6-4673-E3B2-E7B3DF66B7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332"/>
                <a:stretch/>
              </p:blipFill>
              <p:spPr bwMode="auto">
                <a:xfrm>
                  <a:off x="339138" y="18586964"/>
                  <a:ext cx="6138014" cy="25876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Volný tvar: obrazec 25">
                  <a:extLst>
                    <a:ext uri="{FF2B5EF4-FFF2-40B4-BE49-F238E27FC236}">
                      <a16:creationId xmlns:a16="http://schemas.microsoft.com/office/drawing/2014/main" id="{D59505BD-097B-072E-41F9-48F632B395E1}"/>
                    </a:ext>
                  </a:extLst>
                </p:cNvPr>
                <p:cNvSpPr/>
                <p:nvPr/>
              </p:nvSpPr>
              <p:spPr>
                <a:xfrm>
                  <a:off x="493486" y="19652343"/>
                  <a:ext cx="4934857" cy="914400"/>
                </a:xfrm>
                <a:custGeom>
                  <a:avLst/>
                  <a:gdLst>
                    <a:gd name="connsiteX0" fmla="*/ 0 w 4934857"/>
                    <a:gd name="connsiteY0" fmla="*/ 0 h 914400"/>
                    <a:gd name="connsiteX1" fmla="*/ 2046514 w 4934857"/>
                    <a:gd name="connsiteY1" fmla="*/ 232228 h 914400"/>
                    <a:gd name="connsiteX2" fmla="*/ 3556000 w 4934857"/>
                    <a:gd name="connsiteY2" fmla="*/ 537028 h 914400"/>
                    <a:gd name="connsiteX3" fmla="*/ 4020457 w 4934857"/>
                    <a:gd name="connsiteY3" fmla="*/ 682171 h 914400"/>
                    <a:gd name="connsiteX4" fmla="*/ 4934857 w 4934857"/>
                    <a:gd name="connsiteY4" fmla="*/ 914400 h 914400"/>
                    <a:gd name="connsiteX5" fmla="*/ 4934857 w 4934857"/>
                    <a:gd name="connsiteY5" fmla="*/ 91440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857" h="914400">
                      <a:moveTo>
                        <a:pt x="0" y="0"/>
                      </a:moveTo>
                      <a:cubicBezTo>
                        <a:pt x="726923" y="71361"/>
                        <a:pt x="1453847" y="142723"/>
                        <a:pt x="2046514" y="232228"/>
                      </a:cubicBezTo>
                      <a:cubicBezTo>
                        <a:pt x="2639181" y="321733"/>
                        <a:pt x="3227009" y="462037"/>
                        <a:pt x="3556000" y="537028"/>
                      </a:cubicBezTo>
                      <a:cubicBezTo>
                        <a:pt x="3884991" y="612019"/>
                        <a:pt x="3790647" y="619276"/>
                        <a:pt x="4020457" y="682171"/>
                      </a:cubicBezTo>
                      <a:cubicBezTo>
                        <a:pt x="4250267" y="745066"/>
                        <a:pt x="4934857" y="914400"/>
                        <a:pt x="4934857" y="914400"/>
                      </a:cubicBezTo>
                      <a:lnTo>
                        <a:pt x="4934857" y="91440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2CA63772-A411-BC35-07AF-B2EEDAB34F28}"/>
                </a:ext>
              </a:extLst>
            </p:cNvPr>
            <p:cNvSpPr txBox="1"/>
            <p:nvPr/>
          </p:nvSpPr>
          <p:spPr>
            <a:xfrm>
              <a:off x="949431" y="11454513"/>
              <a:ext cx="41809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686 km, 9h 15 minutes</a:t>
              </a:r>
              <a:endPara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2" name="Obrázek 31">
            <a:extLst>
              <a:ext uri="{FF2B5EF4-FFF2-40B4-BE49-F238E27FC236}">
                <a16:creationId xmlns:a16="http://schemas.microsoft.com/office/drawing/2014/main" id="{2E30E030-1E62-36B4-ECC8-9A0776A78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449" y="6138566"/>
            <a:ext cx="10163077" cy="4438133"/>
          </a:xfrm>
          <a:prstGeom prst="rect">
            <a:avLst/>
          </a:prstGeom>
        </p:spPr>
      </p:pic>
      <p:pic>
        <p:nvPicPr>
          <p:cNvPr id="47" name="Obrázek 46" descr="Obsah obrázku text, snímek obrazovky, Barevnost&#10;&#10;Obsah generovaný pomocí AI může být nesprávný.">
            <a:extLst>
              <a:ext uri="{FF2B5EF4-FFF2-40B4-BE49-F238E27FC236}">
                <a16:creationId xmlns:a16="http://schemas.microsoft.com/office/drawing/2014/main" id="{5BA9C8F7-BD9D-7331-078D-0745EB2205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450" y="22568459"/>
            <a:ext cx="10163078" cy="4380419"/>
          </a:xfrm>
          <a:prstGeom prst="rect">
            <a:avLst/>
          </a:prstGeom>
        </p:spPr>
      </p:pic>
      <p:pic>
        <p:nvPicPr>
          <p:cNvPr id="45" name="Obrázek 44" descr="Obsah obrázku text, snímek obrazovky, Barevnost, diagram&#10;&#10;Obsah generovaný pomocí AI může být nesprávný.">
            <a:extLst>
              <a:ext uri="{FF2B5EF4-FFF2-40B4-BE49-F238E27FC236}">
                <a16:creationId xmlns:a16="http://schemas.microsoft.com/office/drawing/2014/main" id="{7A79A761-9096-5EB0-95BE-137646091D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449" y="11749761"/>
            <a:ext cx="10163079" cy="4397917"/>
          </a:xfrm>
          <a:prstGeom prst="rect">
            <a:avLst/>
          </a:prstGeom>
        </p:spPr>
      </p:pic>
      <p:sp>
        <p:nvSpPr>
          <p:cNvPr id="64" name="TextovéPole 63">
            <a:extLst>
              <a:ext uri="{FF2B5EF4-FFF2-40B4-BE49-F238E27FC236}">
                <a16:creationId xmlns:a16="http://schemas.microsoft.com/office/drawing/2014/main" id="{AB6E11DA-7ABE-9EED-87BC-9BDB1F0DD262}"/>
              </a:ext>
            </a:extLst>
          </p:cNvPr>
          <p:cNvSpPr txBox="1"/>
          <p:nvPr/>
        </p:nvSpPr>
        <p:spPr>
          <a:xfrm>
            <a:off x="26953342" y="15696466"/>
            <a:ext cx="5139307" cy="52322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dirty="0"/>
              <a:t>J/kg</a:t>
            </a:r>
            <a:endParaRPr lang="en-GB" sz="2800" dirty="0"/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06DF04D6-BCEC-C214-6546-E0C673ECAD70}"/>
              </a:ext>
            </a:extLst>
          </p:cNvPr>
          <p:cNvSpPr txBox="1"/>
          <p:nvPr/>
        </p:nvSpPr>
        <p:spPr>
          <a:xfrm>
            <a:off x="450355" y="26588838"/>
            <a:ext cx="14481380" cy="797013"/>
          </a:xfrm>
          <a:prstGeom prst="rect">
            <a:avLst/>
          </a:prstGeom>
          <a:solidFill>
            <a:srgbClr val="182B82"/>
          </a:solidFill>
        </p:spPr>
        <p:txBody>
          <a:bodyPr vert="horz" wrap="square" lIns="216000" tIns="57785" rIns="0" bIns="0" rtlCol="0">
            <a:spAutoFit/>
          </a:bodyPr>
          <a:lstStyle/>
          <a:p>
            <a:pPr marR="6350">
              <a:lnSpc>
                <a:spcPct val="100000"/>
              </a:lnSpc>
              <a:spcBef>
                <a:spcPts val="455"/>
              </a:spcBef>
            </a:pPr>
            <a:r>
              <a:rPr lang="nl-NL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nl-NL"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skillful parameter </a:t>
            </a:r>
            <a:r>
              <a:rPr lang="nl-NL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combinations</a:t>
            </a:r>
            <a:endParaRPr lang="en-GB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object 14">
            <a:extLst>
              <a:ext uri="{FF2B5EF4-FFF2-40B4-BE49-F238E27FC236}">
                <a16:creationId xmlns:a16="http://schemas.microsoft.com/office/drawing/2014/main" id="{1D648453-7AD0-A8B7-5373-25AAC915EAFC}"/>
              </a:ext>
            </a:extLst>
          </p:cNvPr>
          <p:cNvSpPr/>
          <p:nvPr/>
        </p:nvSpPr>
        <p:spPr>
          <a:xfrm>
            <a:off x="450355" y="27308918"/>
            <a:ext cx="14470353" cy="1845115"/>
          </a:xfrm>
          <a:custGeom>
            <a:avLst/>
            <a:gdLst/>
            <a:ahLst/>
            <a:cxnLst/>
            <a:rect l="l" t="t" r="r" b="b"/>
            <a:pathLst>
              <a:path w="4613910" h="5988050">
                <a:moveTo>
                  <a:pt x="0" y="0"/>
                </a:moveTo>
                <a:lnTo>
                  <a:pt x="4613551" y="0"/>
                </a:lnTo>
                <a:lnTo>
                  <a:pt x="4613551" y="5987992"/>
                </a:lnTo>
                <a:lnTo>
                  <a:pt x="0" y="5987992"/>
                </a:lnTo>
                <a:lnTo>
                  <a:pt x="0" y="0"/>
                </a:lnTo>
                <a:close/>
              </a:path>
            </a:pathLst>
          </a:custGeom>
          <a:solidFill>
            <a:srgbClr val="ECF1F8"/>
          </a:solidFill>
          <a:ln w="16865">
            <a:solidFill>
              <a:srgbClr val="182B82"/>
            </a:solidFill>
          </a:ln>
        </p:spPr>
        <p:txBody>
          <a:bodyPr wrap="square" lIns="252000" tIns="252000" rIns="252000" bIns="252000" rtlCol="0"/>
          <a:lstStyle/>
          <a:p>
            <a:pPr algn="just">
              <a:lnSpc>
                <a:spcPct val="114000"/>
              </a:lnSpc>
            </a:pP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Duration: 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SRH 0-3 km + max. bulk shear, SRH 0-3 km </a:t>
            </a:r>
            <a:r>
              <a:rPr lang="en-GB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MUCIN</a:t>
            </a:r>
            <a:endParaRPr lang="en-GB" sz="28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br>
              <a:rPr lang="en-GB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Hail swath length</a:t>
            </a:r>
            <a:r>
              <a:rPr lang="en-GB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storm motion + SRH 0-3 km,  storm motion + SRH1-6 km, </a:t>
            </a:r>
          </a:p>
          <a:p>
            <a:pPr algn="just">
              <a:lnSpc>
                <a:spcPct val="114000"/>
              </a:lnSpc>
            </a:pPr>
            <a:endParaRPr lang="en-GB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object 14">
            <a:extLst>
              <a:ext uri="{FF2B5EF4-FFF2-40B4-BE49-F238E27FC236}">
                <a16:creationId xmlns:a16="http://schemas.microsoft.com/office/drawing/2014/main" id="{2245D552-F7BF-F9F8-28D7-1D28DBC4E1A5}"/>
              </a:ext>
            </a:extLst>
          </p:cNvPr>
          <p:cNvSpPr/>
          <p:nvPr/>
        </p:nvSpPr>
        <p:spPr>
          <a:xfrm>
            <a:off x="522363" y="30405262"/>
            <a:ext cx="14409372" cy="10378072"/>
          </a:xfrm>
          <a:custGeom>
            <a:avLst/>
            <a:gdLst/>
            <a:ahLst/>
            <a:cxnLst/>
            <a:rect l="l" t="t" r="r" b="b"/>
            <a:pathLst>
              <a:path w="4613910" h="5988050">
                <a:moveTo>
                  <a:pt x="0" y="0"/>
                </a:moveTo>
                <a:lnTo>
                  <a:pt x="4613551" y="0"/>
                </a:lnTo>
                <a:lnTo>
                  <a:pt x="4613551" y="5987992"/>
                </a:lnTo>
                <a:lnTo>
                  <a:pt x="0" y="5987992"/>
                </a:lnTo>
                <a:lnTo>
                  <a:pt x="0" y="0"/>
                </a:lnTo>
                <a:close/>
              </a:path>
            </a:pathLst>
          </a:custGeom>
          <a:solidFill>
            <a:srgbClr val="ECF1F8"/>
          </a:solidFill>
          <a:ln w="16865">
            <a:solidFill>
              <a:srgbClr val="182B82"/>
            </a:solidFill>
          </a:ln>
        </p:spPr>
        <p:txBody>
          <a:bodyPr wrap="square" lIns="252000" tIns="252000" rIns="252000" bIns="252000" rtlCol="0"/>
          <a:lstStyle/>
          <a:p>
            <a:pPr algn="just">
              <a:lnSpc>
                <a:spcPct val="114000"/>
              </a:lnSpc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</a:t>
            </a:r>
          </a:p>
          <a:p>
            <a:pPr algn="just">
              <a:lnSpc>
                <a:spcPct val="114000"/>
              </a:lnSpc>
            </a:pP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</a:t>
            </a:r>
          </a:p>
          <a:p>
            <a:pPr algn="just">
              <a:lnSpc>
                <a:spcPct val="114000"/>
              </a:lnSpc>
            </a:pPr>
            <a:endParaRPr lang="en-GB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</a:t>
            </a: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1D0CA086-DAD4-568A-CEC4-74B6854D35DD}"/>
              </a:ext>
            </a:extLst>
          </p:cNvPr>
          <p:cNvSpPr txBox="1"/>
          <p:nvPr/>
        </p:nvSpPr>
        <p:spPr>
          <a:xfrm>
            <a:off x="510774" y="29602984"/>
            <a:ext cx="14420961" cy="797013"/>
          </a:xfrm>
          <a:prstGeom prst="rect">
            <a:avLst/>
          </a:prstGeom>
          <a:solidFill>
            <a:srgbClr val="182B82"/>
          </a:solidFill>
        </p:spPr>
        <p:txBody>
          <a:bodyPr vert="horz" wrap="square" lIns="216000" tIns="57785" rIns="0" bIns="0" rtlCol="0">
            <a:spAutoFit/>
          </a:bodyPr>
          <a:lstStyle/>
          <a:p>
            <a:pPr marR="6350">
              <a:lnSpc>
                <a:spcPct val="100000"/>
              </a:lnSpc>
              <a:spcBef>
                <a:spcPts val="455"/>
              </a:spcBef>
            </a:pPr>
            <a:r>
              <a:rPr lang="nl-NL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Box plots</a:t>
            </a:r>
            <a:endParaRPr lang="en-GB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5" name="Obrázek 84" descr="Obsah obrázku text, snímek obrazovky, Barevnost, diagram&#10;&#10;Obsah generovaný pomocí AI může být nesprávný.">
            <a:extLst>
              <a:ext uri="{FF2B5EF4-FFF2-40B4-BE49-F238E27FC236}">
                <a16:creationId xmlns:a16="http://schemas.microsoft.com/office/drawing/2014/main" id="{76DA458B-66B9-8ACB-BC2B-2C802FF6C1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254" y="28102178"/>
            <a:ext cx="10163077" cy="4319308"/>
          </a:xfrm>
          <a:prstGeom prst="rect">
            <a:avLst/>
          </a:prstGeom>
        </p:spPr>
      </p:pic>
      <p:sp>
        <p:nvSpPr>
          <p:cNvPr id="88" name="TextovéPole 87">
            <a:extLst>
              <a:ext uri="{FF2B5EF4-FFF2-40B4-BE49-F238E27FC236}">
                <a16:creationId xmlns:a16="http://schemas.microsoft.com/office/drawing/2014/main" id="{2976012E-ECEA-3090-7707-71A5767FEA7B}"/>
              </a:ext>
            </a:extLst>
          </p:cNvPr>
          <p:cNvSpPr txBox="1"/>
          <p:nvPr/>
        </p:nvSpPr>
        <p:spPr>
          <a:xfrm>
            <a:off x="26771102" y="30817127"/>
            <a:ext cx="5139307" cy="52322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dirty="0"/>
              <a:t>number of </a:t>
            </a:r>
            <a:r>
              <a:rPr lang="en-US" sz="2800" dirty="0" err="1"/>
              <a:t>gridpoints</a:t>
            </a:r>
            <a:endParaRPr lang="en-GB" sz="2800" dirty="0"/>
          </a:p>
        </p:txBody>
      </p:sp>
      <p:pic>
        <p:nvPicPr>
          <p:cNvPr id="90" name="Obrázek 89" descr="Obsah obrázku mapa, diagram, text&#10;&#10;Obsah generovaný pomocí AI může být nesprávný.">
            <a:extLst>
              <a:ext uri="{FF2B5EF4-FFF2-40B4-BE49-F238E27FC236}">
                <a16:creationId xmlns:a16="http://schemas.microsoft.com/office/drawing/2014/main" id="{E7484412-3A24-FF6A-FD92-18E0FE0CBA6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24369" r="34139" b="23540"/>
          <a:stretch>
            <a:fillRect/>
          </a:stretch>
        </p:blipFill>
        <p:spPr>
          <a:xfrm>
            <a:off x="10310040" y="18756651"/>
            <a:ext cx="4527084" cy="4808164"/>
          </a:xfrm>
          <a:prstGeom prst="rect">
            <a:avLst/>
          </a:prstGeom>
        </p:spPr>
      </p:pic>
      <p:pic>
        <p:nvPicPr>
          <p:cNvPr id="92" name="Obrázek 91" descr="Obsah obrázku snímek obrazovky, text, řada/pruh, diagram&#10;&#10;Obsah generovaný pomocí AI může být nesprávný.">
            <a:extLst>
              <a:ext uri="{FF2B5EF4-FFF2-40B4-BE49-F238E27FC236}">
                <a16:creationId xmlns:a16="http://schemas.microsoft.com/office/drawing/2014/main" id="{CBF3F015-1BC9-0EE6-98F6-716DE913D0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8" y="18741870"/>
            <a:ext cx="4837726" cy="4837726"/>
          </a:xfrm>
          <a:prstGeom prst="rect">
            <a:avLst/>
          </a:prstGeom>
        </p:spPr>
      </p:pic>
      <p:pic>
        <p:nvPicPr>
          <p:cNvPr id="94" name="Obrázek 93" descr="Obsah obrázku text, diagram, řada/pruh, snímek obrazovky&#10;&#10;Obsah generovaný pomocí AI může být nesprávný.">
            <a:extLst>
              <a:ext uri="{FF2B5EF4-FFF2-40B4-BE49-F238E27FC236}">
                <a16:creationId xmlns:a16="http://schemas.microsoft.com/office/drawing/2014/main" id="{DDD4CEFC-6A6A-3E2F-B500-815FC1C35B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30" y="18741871"/>
            <a:ext cx="4937676" cy="4850009"/>
          </a:xfrm>
          <a:prstGeom prst="rect">
            <a:avLst/>
          </a:prstGeom>
        </p:spPr>
      </p:pic>
      <p:sp>
        <p:nvSpPr>
          <p:cNvPr id="78" name="TextovéPole 77">
            <a:extLst>
              <a:ext uri="{FF2B5EF4-FFF2-40B4-BE49-F238E27FC236}">
                <a16:creationId xmlns:a16="http://schemas.microsoft.com/office/drawing/2014/main" id="{5B4E3DA3-652D-5FD7-AA91-681319692FA1}"/>
              </a:ext>
            </a:extLst>
          </p:cNvPr>
          <p:cNvSpPr txBox="1"/>
          <p:nvPr/>
        </p:nvSpPr>
        <p:spPr>
          <a:xfrm>
            <a:off x="10588652" y="18768606"/>
            <a:ext cx="248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 hodographs</a:t>
            </a:r>
            <a:endParaRPr lang="en-GB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2" name="Skupina 111">
            <a:extLst>
              <a:ext uri="{FF2B5EF4-FFF2-40B4-BE49-F238E27FC236}">
                <a16:creationId xmlns:a16="http://schemas.microsoft.com/office/drawing/2014/main" id="{5C788F5B-6801-C6C2-C83C-A85281120AE1}"/>
              </a:ext>
            </a:extLst>
          </p:cNvPr>
          <p:cNvGrpSpPr/>
          <p:nvPr/>
        </p:nvGrpSpPr>
        <p:grpSpPr>
          <a:xfrm>
            <a:off x="3138318" y="18070681"/>
            <a:ext cx="8828420" cy="467171"/>
            <a:chOff x="1594439" y="20775869"/>
            <a:chExt cx="8828420" cy="467171"/>
          </a:xfrm>
        </p:grpSpPr>
        <p:grpSp>
          <p:nvGrpSpPr>
            <p:cNvPr id="96" name="Skupina 95">
              <a:extLst>
                <a:ext uri="{FF2B5EF4-FFF2-40B4-BE49-F238E27FC236}">
                  <a16:creationId xmlns:a16="http://schemas.microsoft.com/office/drawing/2014/main" id="{6E625CEC-EB24-D89F-2B26-2DC790776816}"/>
                </a:ext>
              </a:extLst>
            </p:cNvPr>
            <p:cNvGrpSpPr/>
            <p:nvPr/>
          </p:nvGrpSpPr>
          <p:grpSpPr>
            <a:xfrm>
              <a:off x="1594439" y="20775869"/>
              <a:ext cx="8828420" cy="467171"/>
              <a:chOff x="18818572" y="19623422"/>
              <a:chExt cx="8828420" cy="467171"/>
            </a:xfrm>
          </p:grpSpPr>
          <p:sp>
            <p:nvSpPr>
              <p:cNvPr id="98" name="Ovál 97">
                <a:extLst>
                  <a:ext uri="{FF2B5EF4-FFF2-40B4-BE49-F238E27FC236}">
                    <a16:creationId xmlns:a16="http://schemas.microsoft.com/office/drawing/2014/main" id="{ACBE1517-1AFB-0400-3FFD-322F7172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818572" y="19757145"/>
                <a:ext cx="224068" cy="223668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05" name="Ovál 104">
                <a:extLst>
                  <a:ext uri="{FF2B5EF4-FFF2-40B4-BE49-F238E27FC236}">
                    <a16:creationId xmlns:a16="http://schemas.microsoft.com/office/drawing/2014/main" id="{2DE51F17-CFEB-3E38-2D2F-88AD666348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939252" y="19747759"/>
                <a:ext cx="224068" cy="223668"/>
              </a:xfrm>
              <a:prstGeom prst="ellipse">
                <a:avLst/>
              </a:prstGeom>
              <a:solidFill>
                <a:srgbClr val="FB42FB"/>
              </a:solidFill>
              <a:ln w="25400">
                <a:solidFill>
                  <a:srgbClr val="FB42F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24651E3E-F4FE-9027-69E1-047F1AC10AD9}"/>
                  </a:ext>
                </a:extLst>
              </p:cNvPr>
              <p:cNvSpPr txBox="1"/>
              <p:nvPr/>
            </p:nvSpPr>
            <p:spPr>
              <a:xfrm>
                <a:off x="19062400" y="19623422"/>
                <a:ext cx="2789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0 - 49 km: 162 cases </a:t>
                </a:r>
                <a:endParaRPr lang="en-GB" sz="2400" b="1" dirty="0"/>
              </a:p>
            </p:txBody>
          </p:sp>
          <p:sp>
            <p:nvSpPr>
              <p:cNvPr id="109" name="TextovéPole 108">
                <a:extLst>
                  <a:ext uri="{FF2B5EF4-FFF2-40B4-BE49-F238E27FC236}">
                    <a16:creationId xmlns:a16="http://schemas.microsoft.com/office/drawing/2014/main" id="{B53BE30D-81B6-1331-9C0F-E3DA7CBD7874}"/>
                  </a:ext>
                </a:extLst>
              </p:cNvPr>
              <p:cNvSpPr txBox="1"/>
              <p:nvPr/>
            </p:nvSpPr>
            <p:spPr>
              <a:xfrm>
                <a:off x="22145967" y="19628928"/>
                <a:ext cx="2720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50 - 99 km: 76 cases</a:t>
                </a:r>
                <a:endParaRPr lang="en-GB" sz="2400" b="1" dirty="0"/>
              </a:p>
            </p:txBody>
          </p:sp>
          <p:sp>
            <p:nvSpPr>
              <p:cNvPr id="110" name="TextovéPole 109">
                <a:extLst>
                  <a:ext uri="{FF2B5EF4-FFF2-40B4-BE49-F238E27FC236}">
                    <a16:creationId xmlns:a16="http://schemas.microsoft.com/office/drawing/2014/main" id="{5542AF8D-5D2B-AC9D-1032-BF867B60B964}"/>
                  </a:ext>
                </a:extLst>
              </p:cNvPr>
              <p:cNvSpPr txBox="1"/>
              <p:nvPr/>
            </p:nvSpPr>
            <p:spPr>
              <a:xfrm>
                <a:off x="25160606" y="19625842"/>
                <a:ext cx="24863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100+ km: 77 cases</a:t>
                </a:r>
                <a:endParaRPr lang="en-GB" sz="2400" b="1" dirty="0"/>
              </a:p>
            </p:txBody>
          </p:sp>
        </p:grpSp>
        <p:sp>
          <p:nvSpPr>
            <p:cNvPr id="111" name="Ovál 110">
              <a:extLst>
                <a:ext uri="{FF2B5EF4-FFF2-40B4-BE49-F238E27FC236}">
                  <a16:creationId xmlns:a16="http://schemas.microsoft.com/office/drawing/2014/main" id="{63E6AD32-31B1-B3F7-BF5B-3398946CF4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8827" y="20900206"/>
              <a:ext cx="224068" cy="22366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</p:grpSp>
      <p:pic>
        <p:nvPicPr>
          <p:cNvPr id="114" name="Obrázek 113" descr="Obsah obrázku diagram, text, Obdélník, čtverec&#10;&#10;Obsah generovaný pomocí AI může být nesprávný.">
            <a:extLst>
              <a:ext uri="{FF2B5EF4-FFF2-40B4-BE49-F238E27FC236}">
                <a16:creationId xmlns:a16="http://schemas.microsoft.com/office/drawing/2014/main" id="{1A65969A-45A0-5BE8-C0D1-1F29435FECC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3" y="30837310"/>
            <a:ext cx="3360021" cy="4480027"/>
          </a:xfrm>
          <a:prstGeom prst="rect">
            <a:avLst/>
          </a:prstGeom>
        </p:spPr>
      </p:pic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12538EC0-3145-F57A-116F-C7CC96E5161B}"/>
              </a:ext>
            </a:extLst>
          </p:cNvPr>
          <p:cNvSpPr txBox="1"/>
          <p:nvPr/>
        </p:nvSpPr>
        <p:spPr>
          <a:xfrm>
            <a:off x="1530475" y="30924849"/>
            <a:ext cx="19479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Storm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motion (m/s)</a:t>
            </a:r>
            <a:endParaRPr lang="en-GB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1" name="Obrázek 120" descr="Obsah obrázku diagram, text, Obdélník, čtverec&#10;&#10;Obsah generovaný pomocí AI může být nesprávný.">
            <a:extLst>
              <a:ext uri="{FF2B5EF4-FFF2-40B4-BE49-F238E27FC236}">
                <a16:creationId xmlns:a16="http://schemas.microsoft.com/office/drawing/2014/main" id="{0B2DDEF8-861C-9AA4-3CA0-D0C18281CFB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05" y="35836897"/>
            <a:ext cx="3429783" cy="4573043"/>
          </a:xfrm>
          <a:prstGeom prst="rect">
            <a:avLst/>
          </a:prstGeom>
        </p:spPr>
      </p:pic>
      <p:pic>
        <p:nvPicPr>
          <p:cNvPr id="129" name="Obrázek 128" descr="Obsah obrázku diagram, text, Obdélník, čtverec&#10;&#10;Obsah generovaný pomocí AI může být nesprávný.">
            <a:extLst>
              <a:ext uri="{FF2B5EF4-FFF2-40B4-BE49-F238E27FC236}">
                <a16:creationId xmlns:a16="http://schemas.microsoft.com/office/drawing/2014/main" id="{E87483C6-1EBC-34B7-F812-F73FD5709C2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10" y="35825409"/>
            <a:ext cx="3438398" cy="4584530"/>
          </a:xfrm>
          <a:prstGeom prst="rect">
            <a:avLst/>
          </a:prstGeom>
        </p:spPr>
      </p:pic>
      <p:pic>
        <p:nvPicPr>
          <p:cNvPr id="132" name="Obrázek 131" descr="Obsah obrázku diagram, Obdélník, text, čtverec&#10;&#10;Obsah generovaný pomocí AI může být nesprávný.">
            <a:extLst>
              <a:ext uri="{FF2B5EF4-FFF2-40B4-BE49-F238E27FC236}">
                <a16:creationId xmlns:a16="http://schemas.microsoft.com/office/drawing/2014/main" id="{37478801-0C4E-72CB-2469-48AB491927C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5" y="35836895"/>
            <a:ext cx="3429783" cy="4573044"/>
          </a:xfrm>
          <a:prstGeom prst="rect">
            <a:avLst/>
          </a:prstGeom>
        </p:spPr>
      </p:pic>
      <p:pic>
        <p:nvPicPr>
          <p:cNvPr id="134" name="Obrázek 133" descr="Obsah obrázku diagram, text, Obdélník, čtverec&#10;&#10;Obsah generovaný pomocí AI může být nesprávný.">
            <a:extLst>
              <a:ext uri="{FF2B5EF4-FFF2-40B4-BE49-F238E27FC236}">
                <a16:creationId xmlns:a16="http://schemas.microsoft.com/office/drawing/2014/main" id="{1014942F-B7AF-F76E-E9AC-E2BBA5F615D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621" y="35836895"/>
            <a:ext cx="3429784" cy="4573045"/>
          </a:xfrm>
          <a:prstGeom prst="rect">
            <a:avLst/>
          </a:prstGeom>
        </p:spPr>
      </p:pic>
      <p:grpSp>
        <p:nvGrpSpPr>
          <p:cNvPr id="145" name="Skupina 144">
            <a:extLst>
              <a:ext uri="{FF2B5EF4-FFF2-40B4-BE49-F238E27FC236}">
                <a16:creationId xmlns:a16="http://schemas.microsoft.com/office/drawing/2014/main" id="{61AEF233-9409-9960-3306-8FC21914254C}"/>
              </a:ext>
            </a:extLst>
          </p:cNvPr>
          <p:cNvGrpSpPr/>
          <p:nvPr/>
        </p:nvGrpSpPr>
        <p:grpSpPr>
          <a:xfrm>
            <a:off x="4897096" y="34744077"/>
            <a:ext cx="9134370" cy="476389"/>
            <a:chOff x="1594439" y="20775869"/>
            <a:chExt cx="9134370" cy="476389"/>
          </a:xfrm>
        </p:grpSpPr>
        <p:grpSp>
          <p:nvGrpSpPr>
            <p:cNvPr id="146" name="Skupina 145">
              <a:extLst>
                <a:ext uri="{FF2B5EF4-FFF2-40B4-BE49-F238E27FC236}">
                  <a16:creationId xmlns:a16="http://schemas.microsoft.com/office/drawing/2014/main" id="{9752B1FE-2EE1-4601-1CB1-B91540F3481F}"/>
                </a:ext>
              </a:extLst>
            </p:cNvPr>
            <p:cNvGrpSpPr/>
            <p:nvPr/>
          </p:nvGrpSpPr>
          <p:grpSpPr>
            <a:xfrm>
              <a:off x="1594439" y="20775869"/>
              <a:ext cx="9134370" cy="476389"/>
              <a:chOff x="18818572" y="19623422"/>
              <a:chExt cx="9134370" cy="476389"/>
            </a:xfrm>
          </p:grpSpPr>
          <p:sp>
            <p:nvSpPr>
              <p:cNvPr id="148" name="Ovál 147">
                <a:extLst>
                  <a:ext uri="{FF2B5EF4-FFF2-40B4-BE49-F238E27FC236}">
                    <a16:creationId xmlns:a16="http://schemas.microsoft.com/office/drawing/2014/main" id="{4140BA7F-2531-3B30-3F43-37F813B54A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818572" y="19757145"/>
                <a:ext cx="224068" cy="223668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49" name="Ovál 148">
                <a:extLst>
                  <a:ext uri="{FF2B5EF4-FFF2-40B4-BE49-F238E27FC236}">
                    <a16:creationId xmlns:a16="http://schemas.microsoft.com/office/drawing/2014/main" id="{ED10EAD1-2531-E7C2-01A6-4F25534935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164982" y="19747759"/>
                <a:ext cx="224068" cy="223668"/>
              </a:xfrm>
              <a:prstGeom prst="ellipse">
                <a:avLst/>
              </a:prstGeom>
              <a:solidFill>
                <a:srgbClr val="FB42FB"/>
              </a:solidFill>
              <a:ln w="25400">
                <a:solidFill>
                  <a:srgbClr val="FB42F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50" name="TextovéPole 149">
                <a:extLst>
                  <a:ext uri="{FF2B5EF4-FFF2-40B4-BE49-F238E27FC236}">
                    <a16:creationId xmlns:a16="http://schemas.microsoft.com/office/drawing/2014/main" id="{3C8FBBD4-4FE8-0548-3758-CB9957DE66E3}"/>
                  </a:ext>
                </a:extLst>
              </p:cNvPr>
              <p:cNvSpPr txBox="1"/>
              <p:nvPr/>
            </p:nvSpPr>
            <p:spPr>
              <a:xfrm>
                <a:off x="19062400" y="19623422"/>
                <a:ext cx="2882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0 - 59 min: 146 cases </a:t>
                </a:r>
                <a:endParaRPr lang="en-GB" sz="2400" b="1" dirty="0"/>
              </a:p>
            </p:txBody>
          </p:sp>
          <p:sp>
            <p:nvSpPr>
              <p:cNvPr id="151" name="TextovéPole 150">
                <a:extLst>
                  <a:ext uri="{FF2B5EF4-FFF2-40B4-BE49-F238E27FC236}">
                    <a16:creationId xmlns:a16="http://schemas.microsoft.com/office/drawing/2014/main" id="{D3554C53-42DE-F9DF-92DA-9BA4E6688013}"/>
                  </a:ext>
                </a:extLst>
              </p:cNvPr>
              <p:cNvSpPr txBox="1"/>
              <p:nvPr/>
            </p:nvSpPr>
            <p:spPr>
              <a:xfrm>
                <a:off x="22145967" y="19628928"/>
                <a:ext cx="29688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60 - 119 min: 86 cases</a:t>
                </a:r>
                <a:endParaRPr lang="en-GB" sz="2400" b="1" dirty="0"/>
              </a:p>
            </p:txBody>
          </p:sp>
          <p:sp>
            <p:nvSpPr>
              <p:cNvPr id="152" name="TextovéPole 151">
                <a:extLst>
                  <a:ext uri="{FF2B5EF4-FFF2-40B4-BE49-F238E27FC236}">
                    <a16:creationId xmlns:a16="http://schemas.microsoft.com/office/drawing/2014/main" id="{DC20EA35-459D-724D-3ACD-F7D12043DDCA}"/>
                  </a:ext>
                </a:extLst>
              </p:cNvPr>
              <p:cNvSpPr txBox="1"/>
              <p:nvPr/>
            </p:nvSpPr>
            <p:spPr>
              <a:xfrm>
                <a:off x="25373582" y="19638146"/>
                <a:ext cx="25793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120+ min: 83 cases</a:t>
                </a:r>
                <a:endParaRPr lang="en-GB" sz="2400" b="1" dirty="0"/>
              </a:p>
            </p:txBody>
          </p:sp>
        </p:grpSp>
        <p:sp>
          <p:nvSpPr>
            <p:cNvPr id="147" name="Ovál 146">
              <a:extLst>
                <a:ext uri="{FF2B5EF4-FFF2-40B4-BE49-F238E27FC236}">
                  <a16:creationId xmlns:a16="http://schemas.microsoft.com/office/drawing/2014/main" id="{DA2D6F0B-5458-282D-8555-FAC8CE6E1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8827" y="20900206"/>
              <a:ext cx="224068" cy="22366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B8F8A0-96E0-A832-F617-257CFCEC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529" y="13982521"/>
            <a:ext cx="2416378" cy="278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Obrázek 158" descr="Obsah obrázku logo, Grafika, Písmo, design&#10;&#10;Obsah generovaný pomocí AI může být nesprávný.">
            <a:extLst>
              <a:ext uri="{FF2B5EF4-FFF2-40B4-BE49-F238E27FC236}">
                <a16:creationId xmlns:a16="http://schemas.microsoft.com/office/drawing/2014/main" id="{97265BD5-C686-B432-F4AE-2F61524012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3330" r="15027" b="9543"/>
          <a:stretch>
            <a:fillRect/>
          </a:stretch>
        </p:blipFill>
        <p:spPr>
          <a:xfrm>
            <a:off x="23949629" y="78905"/>
            <a:ext cx="2794619" cy="19159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6F2DDE-BB36-ADB0-3ED4-C3BB572DB61F}"/>
              </a:ext>
            </a:extLst>
          </p:cNvPr>
          <p:cNvSpPr txBox="1"/>
          <p:nvPr/>
        </p:nvSpPr>
        <p:spPr>
          <a:xfrm>
            <a:off x="11355540" y="8485175"/>
            <a:ext cx="320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Hailstorm with the longest track in the dataset.</a:t>
            </a:r>
            <a:endParaRPr lang="en-GB" sz="2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F0D47-B38A-2AD2-3517-CE77EE1E1548}"/>
              </a:ext>
            </a:extLst>
          </p:cNvPr>
          <p:cNvSpPr txBox="1"/>
          <p:nvPr/>
        </p:nvSpPr>
        <p:spPr>
          <a:xfrm>
            <a:off x="730078" y="23645482"/>
            <a:ext cx="13689829" cy="243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</a:t>
            </a:r>
            <a:r>
              <a:rPr lang="en-GB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buoyancy</a:t>
            </a:r>
            <a:r>
              <a:rPr lang="en-GB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hailstorms was </a:t>
            </a:r>
            <a:r>
              <a:rPr lang="en-GB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similar</a:t>
            </a:r>
            <a:r>
              <a:rPr lang="en-GB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short- and long-tracked storms.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Longer tracked</a:t>
            </a:r>
            <a:r>
              <a:rPr lang="en-GB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hailstorms occur with </a:t>
            </a:r>
            <a:r>
              <a:rPr lang="en-GB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stronger mid-level shear </a:t>
            </a:r>
            <a:r>
              <a:rPr lang="en-GB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faster storm motion</a:t>
            </a:r>
            <a:r>
              <a:rPr lang="en-GB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largest differences</a:t>
            </a:r>
            <a:r>
              <a:rPr lang="en-GB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shear magnitude</a:t>
            </a:r>
            <a:r>
              <a:rPr lang="en-GB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exist in the layer from </a:t>
            </a:r>
            <a:r>
              <a:rPr lang="en-GB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800 to 1800</a:t>
            </a:r>
            <a:r>
              <a:rPr lang="en-GB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m. </a:t>
            </a:r>
            <a:endParaRPr lang="en-GB" sz="2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B29E67-1E21-D062-C2B8-44A2BC3D5778}"/>
              </a:ext>
            </a:extLst>
          </p:cNvPr>
          <p:cNvCxnSpPr/>
          <p:nvPr/>
        </p:nvCxnSpPr>
        <p:spPr>
          <a:xfrm flipH="1">
            <a:off x="2682603" y="20972214"/>
            <a:ext cx="1368152" cy="0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0C251F-AF3D-19B3-483A-89606958F13D}"/>
              </a:ext>
            </a:extLst>
          </p:cNvPr>
          <p:cNvSpPr txBox="1"/>
          <p:nvPr/>
        </p:nvSpPr>
        <p:spPr>
          <a:xfrm>
            <a:off x="2953406" y="20505599"/>
            <a:ext cx="1517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increasing </a:t>
            </a:r>
          </a:p>
          <a:p>
            <a:r>
              <a:rPr lang="nl-NL" sz="2400"/>
              <a:t>buoyancy</a:t>
            </a:r>
            <a:endParaRPr lang="en-GB" sz="2400"/>
          </a:p>
        </p:txBody>
      </p:sp>
      <p:sp>
        <p:nvSpPr>
          <p:cNvPr id="29" name="TextovéPole 106">
            <a:extLst>
              <a:ext uri="{FF2B5EF4-FFF2-40B4-BE49-F238E27FC236}">
                <a16:creationId xmlns:a16="http://schemas.microsoft.com/office/drawing/2014/main" id="{39E62519-A2F6-CFE1-FF00-9FEEE9C577A6}"/>
              </a:ext>
            </a:extLst>
          </p:cNvPr>
          <p:cNvSpPr txBox="1"/>
          <p:nvPr/>
        </p:nvSpPr>
        <p:spPr>
          <a:xfrm>
            <a:off x="13066347" y="22159596"/>
            <a:ext cx="14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storm motions </a:t>
            </a:r>
            <a:br>
              <a:rPr lang="en-US" sz="1600"/>
            </a:br>
            <a:r>
              <a:rPr lang="en-US" sz="1600"/>
              <a:t>(from origin)</a:t>
            </a:r>
            <a:endParaRPr lang="en-GB" sz="1600" dirty="0"/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F55B9473-5DC7-CEB0-687A-250319DB444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3657529" y="21745774"/>
            <a:ext cx="466490" cy="438687"/>
          </a:xfrm>
          <a:prstGeom prst="curvedConnector3">
            <a:avLst>
              <a:gd name="adj1" fmla="val 2022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B196CC0-3C4B-9283-C64E-DB816BA95F62}"/>
              </a:ext>
            </a:extLst>
          </p:cNvPr>
          <p:cNvSpPr txBox="1"/>
          <p:nvPr/>
        </p:nvSpPr>
        <p:spPr>
          <a:xfrm>
            <a:off x="4415950" y="30752219"/>
            <a:ext cx="10096663" cy="390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Hail swath length</a:t>
            </a:r>
            <a:r>
              <a:rPr lang="en-GB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determined by the storm</a:t>
            </a:r>
            <a:r>
              <a:rPr lang="en-GB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motion </a:t>
            </a:r>
            <a:r>
              <a:rPr lang="en-GB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br>
              <a:rPr lang="en-GB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storm </a:t>
            </a:r>
            <a:r>
              <a:rPr lang="en-GB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duration</a:t>
            </a:r>
            <a:r>
              <a:rPr lang="en-GB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>
              <a:lnSpc>
                <a:spcPct val="114000"/>
              </a:lnSpc>
            </a:pPr>
            <a:endParaRPr lang="en-GB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Hailstorm duration (lifetime) </a:t>
            </a: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tends to be </a:t>
            </a:r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longer</a:t>
            </a: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decreasing cold pool potential 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increasing deep-layer shear and 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increasing storm-relative helicity</a:t>
            </a:r>
          </a:p>
          <a:p>
            <a:endParaRPr lang="en-GB" sz="24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3210DB7-47E7-62A0-8CD1-AF7B80C1C5E0}"/>
              </a:ext>
            </a:extLst>
          </p:cNvPr>
          <p:cNvSpPr txBox="1"/>
          <p:nvPr/>
        </p:nvSpPr>
        <p:spPr>
          <a:xfrm>
            <a:off x="810395" y="35907232"/>
            <a:ext cx="33005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Relative humidity 0-2 km (fraction)</a:t>
            </a:r>
            <a:endParaRPr lang="en-GB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7122E8E-B2FA-6155-97AD-4C72F8324CCA}"/>
              </a:ext>
            </a:extLst>
          </p:cNvPr>
          <p:cNvSpPr txBox="1"/>
          <p:nvPr/>
        </p:nvSpPr>
        <p:spPr>
          <a:xfrm>
            <a:off x="4914851" y="35877870"/>
            <a:ext cx="21717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Downdraft CAPE (J/kg)</a:t>
            </a:r>
            <a:endParaRPr lang="en-GB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AF5BCAA-2CBE-AE17-0BEE-BA69F4AC224D}"/>
              </a:ext>
            </a:extLst>
          </p:cNvPr>
          <p:cNvSpPr txBox="1"/>
          <p:nvPr/>
        </p:nvSpPr>
        <p:spPr>
          <a:xfrm>
            <a:off x="8515251" y="35877870"/>
            <a:ext cx="22846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0-8 km bulk shear (m/s)</a:t>
            </a:r>
            <a:endParaRPr lang="en-GB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B9309A0-261A-0463-F7E8-B844A6EE924C}"/>
              </a:ext>
            </a:extLst>
          </p:cNvPr>
          <p:cNvSpPr txBox="1"/>
          <p:nvPr/>
        </p:nvSpPr>
        <p:spPr>
          <a:xfrm>
            <a:off x="11361621" y="35877870"/>
            <a:ext cx="34297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0-3 km SRH using real motion (m²/s²)</a:t>
            </a:r>
            <a:endParaRPr lang="en-GB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6FE31D3-501D-DA3D-773D-5257427DC04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127" y="28098552"/>
            <a:ext cx="3211885" cy="431930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091F082-2C5B-419C-C06D-6762B657BFFD}"/>
              </a:ext>
            </a:extLst>
          </p:cNvPr>
          <p:cNvSpPr txBox="1"/>
          <p:nvPr/>
        </p:nvSpPr>
        <p:spPr>
          <a:xfrm>
            <a:off x="26423606" y="28173014"/>
            <a:ext cx="23258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SCP ≥ 4 in 150 km radius</a:t>
            </a:r>
            <a:endParaRPr lang="en-GB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Obrázek 18" descr="Obsah obrázku text, diagram, Obdélník, snímek obrazovky&#10;&#10;Obsah generovaný pomocí AI může být nesprávný.">
            <a:extLst>
              <a:ext uri="{FF2B5EF4-FFF2-40B4-BE49-F238E27FC236}">
                <a16:creationId xmlns:a16="http://schemas.microsoft.com/office/drawing/2014/main" id="{99634726-8D0C-3FEA-1991-0317343E510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195" y="17371814"/>
            <a:ext cx="3211885" cy="433768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2204B7AA-9F0D-70E0-96F9-4BA92687F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451" y="17399219"/>
            <a:ext cx="10163077" cy="4319308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7B492597-7ACD-A909-5616-F3B63646954B}"/>
              </a:ext>
            </a:extLst>
          </p:cNvPr>
          <p:cNvSpPr txBox="1"/>
          <p:nvPr/>
        </p:nvSpPr>
        <p:spPr>
          <a:xfrm>
            <a:off x="26088069" y="17401708"/>
            <a:ext cx="30825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SRH ≥ 150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m²/s²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150 km radius</a:t>
            </a:r>
            <a:endParaRPr lang="en-GB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BBA90F93-56FD-4547-02CA-0BA7D28E82A6}"/>
              </a:ext>
            </a:extLst>
          </p:cNvPr>
          <p:cNvSpPr txBox="1"/>
          <p:nvPr/>
        </p:nvSpPr>
        <p:spPr>
          <a:xfrm>
            <a:off x="26929107" y="20222440"/>
            <a:ext cx="5139307" cy="52322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dirty="0"/>
              <a:t>number of </a:t>
            </a:r>
            <a:r>
              <a:rPr lang="en-US" sz="2800" dirty="0" err="1"/>
              <a:t>gridpoints</a:t>
            </a:r>
            <a:endParaRPr lang="en-GB" sz="2800" dirty="0"/>
          </a:p>
        </p:txBody>
      </p:sp>
      <p:pic>
        <p:nvPicPr>
          <p:cNvPr id="38" name="Obrázek 37" descr="Obsah obrázku text, diagram, Obdélník, čtverec&#10;&#10;Obsah generovaný pomocí AI může být nesprávný.">
            <a:extLst>
              <a:ext uri="{FF2B5EF4-FFF2-40B4-BE49-F238E27FC236}">
                <a16:creationId xmlns:a16="http://schemas.microsoft.com/office/drawing/2014/main" id="{9E534835-9CD7-0116-3E47-88225FB5F45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819" y="22584333"/>
            <a:ext cx="3243261" cy="4436553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B029C4B4-A696-DB86-867F-494CCFEFEECA}"/>
              </a:ext>
            </a:extLst>
          </p:cNvPr>
          <p:cNvSpPr txBox="1"/>
          <p:nvPr/>
        </p:nvSpPr>
        <p:spPr>
          <a:xfrm>
            <a:off x="26922560" y="25369678"/>
            <a:ext cx="5139307" cy="52322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dirty="0"/>
              <a:t>number of </a:t>
            </a:r>
            <a:r>
              <a:rPr lang="en-US" sz="2800" dirty="0" err="1"/>
              <a:t>gridpoints</a:t>
            </a:r>
            <a:endParaRPr lang="en-GB" sz="2800" dirty="0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37F43057-D0DB-8860-8510-00C7075AB87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753" y="11727698"/>
            <a:ext cx="3239481" cy="4419980"/>
          </a:xfrm>
          <a:prstGeom prst="rect">
            <a:avLst/>
          </a:prstGeom>
        </p:spPr>
      </p:pic>
      <p:pic>
        <p:nvPicPr>
          <p:cNvPr id="53" name="Obrázek 52">
            <a:extLst>
              <a:ext uri="{FF2B5EF4-FFF2-40B4-BE49-F238E27FC236}">
                <a16:creationId xmlns:a16="http://schemas.microsoft.com/office/drawing/2014/main" id="{AFB1ADF8-1C7B-34E9-5D0E-0EDA5224291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195" y="6138566"/>
            <a:ext cx="3296039" cy="4442421"/>
          </a:xfrm>
          <a:prstGeom prst="rect">
            <a:avLst/>
          </a:prstGeom>
        </p:spPr>
      </p:pic>
      <p:sp>
        <p:nvSpPr>
          <p:cNvPr id="55" name="TextovéPole 54">
            <a:extLst>
              <a:ext uri="{FF2B5EF4-FFF2-40B4-BE49-F238E27FC236}">
                <a16:creationId xmlns:a16="http://schemas.microsoft.com/office/drawing/2014/main" id="{5DEE7353-758D-0183-C5C7-D681F9F857E2}"/>
              </a:ext>
            </a:extLst>
          </p:cNvPr>
          <p:cNvSpPr txBox="1"/>
          <p:nvPr/>
        </p:nvSpPr>
        <p:spPr>
          <a:xfrm>
            <a:off x="26949299" y="10511890"/>
            <a:ext cx="5139307" cy="52322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  <a:endParaRPr lang="en-GB" sz="2800" dirty="0"/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F950B289-8C79-6030-9B6E-135006652F18}"/>
              </a:ext>
            </a:extLst>
          </p:cNvPr>
          <p:cNvSpPr txBox="1"/>
          <p:nvPr/>
        </p:nvSpPr>
        <p:spPr>
          <a:xfrm>
            <a:off x="26229219" y="22628398"/>
            <a:ext cx="28673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LCL ≥ 1000 m in 150 km radius</a:t>
            </a:r>
            <a:endParaRPr lang="en-GB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1916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11970</TotalTime>
  <Words>745</Words>
  <Application>Microsoft Office PowerPoint</Application>
  <PresentationFormat>Vlastní</PresentationFormat>
  <Paragraphs>172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Motív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Dell</dc:creator>
  <cp:lastModifiedBy>Tomas Pucik</cp:lastModifiedBy>
  <cp:revision>222</cp:revision>
  <dcterms:created xsi:type="dcterms:W3CDTF">2015-09-03T09:02:52Z</dcterms:created>
  <dcterms:modified xsi:type="dcterms:W3CDTF">2025-11-24T16:49:40Z</dcterms:modified>
</cp:coreProperties>
</file>