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30279975" cy="42808525"/>
  <p:notesSz cx="6797675" cy="9874250"/>
  <p:defaultTextStyle>
    <a:defPPr>
      <a:defRPr lang="cs-CZ"/>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B82"/>
    <a:srgbClr val="ECF1F8"/>
    <a:srgbClr val="CCDAEC"/>
    <a:srgbClr val="F9FBFD"/>
    <a:srgbClr val="F4F4D4"/>
    <a:srgbClr val="004BE2"/>
    <a:srgbClr val="E6E6E6"/>
    <a:srgbClr val="DDFFE5"/>
    <a:srgbClr val="DDDEFF"/>
    <a:srgbClr val="FFE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1756" autoAdjust="0"/>
  </p:normalViewPr>
  <p:slideViewPr>
    <p:cSldViewPr>
      <p:cViewPr>
        <p:scale>
          <a:sx n="100" d="100"/>
          <a:sy n="100" d="100"/>
        </p:scale>
        <p:origin x="-558" y="-1278"/>
      </p:cViewPr>
      <p:guideLst>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jpuc\OneDrive\Documents\Meteorology\CAPEshear%20project%20folder\Wind%20report%20analysis\overall_statistic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3600" baseline="0" dirty="0"/>
              <a:t>% of reports with different information in ESWD </a:t>
            </a:r>
            <a:endParaRPr lang="en-GB" sz="3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List2!$B$1</c:f>
              <c:strCache>
                <c:ptCount val="1"/>
                <c:pt idx="0">
                  <c:v>Measurement %</c:v>
                </c:pt>
              </c:strCache>
            </c:strRef>
          </c:tx>
          <c:spPr>
            <a:ln w="50800" cap="rnd">
              <a:solidFill>
                <a:srgbClr val="00B050"/>
              </a:solidFill>
              <a:round/>
            </a:ln>
            <a:effectLst/>
          </c:spPr>
          <c:marker>
            <c:symbol val="circle"/>
            <c:size val="5"/>
            <c:spPr>
              <a:solidFill>
                <a:schemeClr val="accent1"/>
              </a:solidFill>
              <a:ln w="50800">
                <a:solidFill>
                  <a:srgbClr val="00B050"/>
                </a:solidFill>
              </a:ln>
              <a:effectLst/>
            </c:spPr>
          </c:marker>
          <c:cat>
            <c:numRef>
              <c:f>List2!$A$2:$A$18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List2!$B$2:$B$18</c:f>
              <c:numCache>
                <c:formatCode>0.00</c:formatCode>
                <c:ptCount val="17"/>
                <c:pt idx="0">
                  <c:v>50.735294117647058</c:v>
                </c:pt>
                <c:pt idx="1">
                  <c:v>46.538782318598834</c:v>
                </c:pt>
                <c:pt idx="2">
                  <c:v>25.708397733127253</c:v>
                </c:pt>
                <c:pt idx="3">
                  <c:v>21.218961625282169</c:v>
                </c:pt>
                <c:pt idx="4">
                  <c:v>17.915659414450712</c:v>
                </c:pt>
                <c:pt idx="5">
                  <c:v>16.138936864325466</c:v>
                </c:pt>
                <c:pt idx="6">
                  <c:v>24.052004333694473</c:v>
                </c:pt>
                <c:pt idx="7">
                  <c:v>20.065064539825794</c:v>
                </c:pt>
                <c:pt idx="8">
                  <c:v>39.44872224082134</c:v>
                </c:pt>
                <c:pt idx="9">
                  <c:v>33.296677856233359</c:v>
                </c:pt>
                <c:pt idx="10">
                  <c:v>41.601338853166567</c:v>
                </c:pt>
                <c:pt idx="11">
                  <c:v>31.873367143076685</c:v>
                </c:pt>
                <c:pt idx="12">
                  <c:v>22.140322140322141</c:v>
                </c:pt>
                <c:pt idx="13">
                  <c:v>19.632836299502966</c:v>
                </c:pt>
                <c:pt idx="14">
                  <c:v>21.369533637228873</c:v>
                </c:pt>
                <c:pt idx="15">
                  <c:v>12.067636573851045</c:v>
                </c:pt>
                <c:pt idx="16">
                  <c:v>27.402146365883421</c:v>
                </c:pt>
              </c:numCache>
            </c:numRef>
          </c:val>
          <c:smooth val="0"/>
          <c:extLst>
            <c:ext xmlns:c16="http://schemas.microsoft.com/office/drawing/2014/chart" uri="{C3380CC4-5D6E-409C-BE32-E72D297353CC}">
              <c16:uniqueId val="{00000000-F7CF-446D-BFFC-AFB354CB523B}"/>
            </c:ext>
          </c:extLst>
        </c:ser>
        <c:ser>
          <c:idx val="1"/>
          <c:order val="1"/>
          <c:tx>
            <c:strRef>
              <c:f>List2!$D$1</c:f>
              <c:strCache>
                <c:ptCount val="1"/>
                <c:pt idx="0">
                  <c:v>Any rating %</c:v>
                </c:pt>
              </c:strCache>
            </c:strRef>
          </c:tx>
          <c:spPr>
            <a:ln w="50800" cap="rnd">
              <a:solidFill>
                <a:srgbClr val="FFC000"/>
              </a:solidFill>
              <a:round/>
            </a:ln>
            <a:effectLst/>
          </c:spPr>
          <c:marker>
            <c:symbol val="circle"/>
            <c:size val="5"/>
            <c:spPr>
              <a:solidFill>
                <a:schemeClr val="accent2"/>
              </a:solidFill>
              <a:ln w="50800">
                <a:solidFill>
                  <a:srgbClr val="FFC000"/>
                </a:solidFill>
              </a:ln>
              <a:effectLst/>
            </c:spPr>
          </c:marker>
          <c:cat>
            <c:numRef>
              <c:f>List2!$A$2:$A$18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List2!$D$2:$D$18</c:f>
              <c:numCache>
                <c:formatCode>0.00</c:formatCode>
                <c:ptCount val="17"/>
                <c:pt idx="0">
                  <c:v>40.808823529411761</c:v>
                </c:pt>
                <c:pt idx="1">
                  <c:v>45.704753961634701</c:v>
                </c:pt>
                <c:pt idx="2">
                  <c:v>25.141679546625451</c:v>
                </c:pt>
                <c:pt idx="3">
                  <c:v>24.20366190117883</c:v>
                </c:pt>
                <c:pt idx="4">
                  <c:v>21.00456621004566</c:v>
                </c:pt>
                <c:pt idx="5">
                  <c:v>17.251966992899636</c:v>
                </c:pt>
                <c:pt idx="6">
                  <c:v>7.4756229685807156</c:v>
                </c:pt>
                <c:pt idx="7">
                  <c:v>8.9201385245041447</c:v>
                </c:pt>
                <c:pt idx="8">
                  <c:v>5.3230666220287919</c:v>
                </c:pt>
                <c:pt idx="9">
                  <c:v>6.0713045491376318</c:v>
                </c:pt>
                <c:pt idx="10">
                  <c:v>2.6424733550603365</c:v>
                </c:pt>
                <c:pt idx="11">
                  <c:v>4.9100968188105121</c:v>
                </c:pt>
                <c:pt idx="12">
                  <c:v>3.4329784329784325</c:v>
                </c:pt>
                <c:pt idx="13">
                  <c:v>2.9341029341029343</c:v>
                </c:pt>
                <c:pt idx="14">
                  <c:v>3.2059309722987526</c:v>
                </c:pt>
                <c:pt idx="15">
                  <c:v>1.2910685037094134</c:v>
                </c:pt>
                <c:pt idx="16">
                  <c:v>3.8859860454929445</c:v>
                </c:pt>
              </c:numCache>
            </c:numRef>
          </c:val>
          <c:smooth val="0"/>
          <c:extLst>
            <c:ext xmlns:c16="http://schemas.microsoft.com/office/drawing/2014/chart" uri="{C3380CC4-5D6E-409C-BE32-E72D297353CC}">
              <c16:uniqueId val="{00000001-F7CF-446D-BFFC-AFB354CB523B}"/>
            </c:ext>
          </c:extLst>
        </c:ser>
        <c:ser>
          <c:idx val="2"/>
          <c:order val="2"/>
          <c:tx>
            <c:strRef>
              <c:f>List2!$E$1</c:f>
              <c:strCache>
                <c:ptCount val="1"/>
                <c:pt idx="0">
                  <c:v>F1+ rating %</c:v>
                </c:pt>
              </c:strCache>
            </c:strRef>
          </c:tx>
          <c:spPr>
            <a:ln w="50800" cap="rnd">
              <a:solidFill>
                <a:srgbClr val="FF0000"/>
              </a:solidFill>
              <a:round/>
            </a:ln>
            <a:effectLst/>
          </c:spPr>
          <c:marker>
            <c:symbol val="circle"/>
            <c:size val="5"/>
            <c:spPr>
              <a:solidFill>
                <a:schemeClr val="accent3"/>
              </a:solidFill>
              <a:ln w="50800">
                <a:solidFill>
                  <a:srgbClr val="C00000"/>
                </a:solidFill>
              </a:ln>
              <a:effectLst/>
            </c:spPr>
          </c:marker>
          <c:cat>
            <c:numRef>
              <c:f>List2!$A$2:$A$18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List2!$E$2:$E$18</c:f>
              <c:numCache>
                <c:formatCode>0.00</c:formatCode>
                <c:ptCount val="17"/>
                <c:pt idx="0">
                  <c:v>10.441176470588236</c:v>
                </c:pt>
                <c:pt idx="1">
                  <c:v>15.512927439532945</c:v>
                </c:pt>
                <c:pt idx="2">
                  <c:v>9.7887686759402381</c:v>
                </c:pt>
                <c:pt idx="3">
                  <c:v>7.4241284173564086</c:v>
                </c:pt>
                <c:pt idx="4">
                  <c:v>6.9030351866774105</c:v>
                </c:pt>
                <c:pt idx="5">
                  <c:v>3.5885626559201689</c:v>
                </c:pt>
                <c:pt idx="6">
                  <c:v>2.145178764897075</c:v>
                </c:pt>
                <c:pt idx="7">
                  <c:v>2.1408332458809949</c:v>
                </c:pt>
                <c:pt idx="8">
                  <c:v>2.0645017297176653</c:v>
                </c:pt>
                <c:pt idx="9">
                  <c:v>3.8719759231392521</c:v>
                </c:pt>
                <c:pt idx="10">
                  <c:v>0.44922047036025714</c:v>
                </c:pt>
                <c:pt idx="11">
                  <c:v>0.59935454126325505</c:v>
                </c:pt>
                <c:pt idx="12">
                  <c:v>0.59377559377559375</c:v>
                </c:pt>
                <c:pt idx="13">
                  <c:v>1.0020843354176687</c:v>
                </c:pt>
                <c:pt idx="14">
                  <c:v>1.2773631217752843</c:v>
                </c:pt>
                <c:pt idx="15">
                  <c:v>0.54195972637055589</c:v>
                </c:pt>
                <c:pt idx="16">
                  <c:v>1.1295015800506867</c:v>
                </c:pt>
              </c:numCache>
            </c:numRef>
          </c:val>
          <c:smooth val="0"/>
          <c:extLst>
            <c:ext xmlns:c16="http://schemas.microsoft.com/office/drawing/2014/chart" uri="{C3380CC4-5D6E-409C-BE32-E72D297353CC}">
              <c16:uniqueId val="{00000002-F7CF-446D-BFFC-AFB354CB523B}"/>
            </c:ext>
          </c:extLst>
        </c:ser>
        <c:ser>
          <c:idx val="3"/>
          <c:order val="3"/>
          <c:tx>
            <c:strRef>
              <c:f>List2!$F$1</c:f>
              <c:strCache>
                <c:ptCount val="1"/>
                <c:pt idx="0">
                  <c:v>Impacts %</c:v>
                </c:pt>
              </c:strCache>
            </c:strRef>
          </c:tx>
          <c:spPr>
            <a:ln w="50800" cap="rnd">
              <a:solidFill>
                <a:schemeClr val="accent4"/>
              </a:solidFill>
              <a:round/>
            </a:ln>
            <a:effectLst/>
          </c:spPr>
          <c:marker>
            <c:symbol val="circle"/>
            <c:size val="5"/>
            <c:spPr>
              <a:solidFill>
                <a:schemeClr val="accent4"/>
              </a:solidFill>
              <a:ln w="50800">
                <a:solidFill>
                  <a:schemeClr val="accent4"/>
                </a:solidFill>
              </a:ln>
              <a:effectLst/>
            </c:spPr>
          </c:marker>
          <c:cat>
            <c:numRef>
              <c:f>List2!$A$2:$A$18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List2!$F$2:$F$18</c:f>
              <c:numCache>
                <c:formatCode>0.00</c:formatCode>
                <c:ptCount val="17"/>
                <c:pt idx="0">
                  <c:v>3.2352941176470593</c:v>
                </c:pt>
                <c:pt idx="1">
                  <c:v>3.8365304420350292</c:v>
                </c:pt>
                <c:pt idx="2">
                  <c:v>2.627511591962906</c:v>
                </c:pt>
                <c:pt idx="3">
                  <c:v>26.73689490845247</c:v>
                </c:pt>
                <c:pt idx="4">
                  <c:v>28.068761751275851</c:v>
                </c:pt>
                <c:pt idx="5">
                  <c:v>2.3412013049318747</c:v>
                </c:pt>
                <c:pt idx="6">
                  <c:v>1.3434452871072589</c:v>
                </c:pt>
                <c:pt idx="7">
                  <c:v>16.129709308426907</c:v>
                </c:pt>
                <c:pt idx="8">
                  <c:v>12.141502064501729</c:v>
                </c:pt>
                <c:pt idx="9">
                  <c:v>17.936103715707837</c:v>
                </c:pt>
                <c:pt idx="10">
                  <c:v>3.2942834493085527</c:v>
                </c:pt>
                <c:pt idx="11">
                  <c:v>61.856462271400027</c:v>
                </c:pt>
                <c:pt idx="12">
                  <c:v>72.754572754572749</c:v>
                </c:pt>
                <c:pt idx="13">
                  <c:v>73.713323713323703</c:v>
                </c:pt>
                <c:pt idx="14">
                  <c:v>74.412663427340576</c:v>
                </c:pt>
                <c:pt idx="15">
                  <c:v>87.559013392427019</c:v>
                </c:pt>
                <c:pt idx="16">
                  <c:v>72.256812990832572</c:v>
                </c:pt>
              </c:numCache>
            </c:numRef>
          </c:val>
          <c:smooth val="0"/>
          <c:extLst>
            <c:ext xmlns:c16="http://schemas.microsoft.com/office/drawing/2014/chart" uri="{C3380CC4-5D6E-409C-BE32-E72D297353CC}">
              <c16:uniqueId val="{00000003-F7CF-446D-BFFC-AFB354CB523B}"/>
            </c:ext>
          </c:extLst>
        </c:ser>
        <c:ser>
          <c:idx val="4"/>
          <c:order val="4"/>
          <c:tx>
            <c:v>Measurement May - September %</c:v>
          </c:tx>
          <c:spPr>
            <a:ln w="50800" cap="rnd">
              <a:solidFill>
                <a:schemeClr val="accent5"/>
              </a:solidFill>
              <a:round/>
            </a:ln>
            <a:effectLst/>
          </c:spPr>
          <c:marker>
            <c:symbol val="circle"/>
            <c:size val="5"/>
            <c:spPr>
              <a:solidFill>
                <a:schemeClr val="accent5"/>
              </a:solidFill>
              <a:ln w="50800">
                <a:solidFill>
                  <a:schemeClr val="accent5"/>
                </a:solidFill>
              </a:ln>
              <a:effectLst/>
            </c:spPr>
          </c:marker>
          <c:val>
            <c:numRef>
              <c:f>List2!$C$2:$C$18</c:f>
              <c:numCache>
                <c:formatCode>0.00</c:formatCode>
                <c:ptCount val="17"/>
                <c:pt idx="0">
                  <c:v>34.725848563968668</c:v>
                </c:pt>
                <c:pt idx="1">
                  <c:v>30.505415162454874</c:v>
                </c:pt>
                <c:pt idx="2">
                  <c:v>16.773602199816683</c:v>
                </c:pt>
                <c:pt idx="3">
                  <c:v>9.133367929423974</c:v>
                </c:pt>
                <c:pt idx="4">
                  <c:v>8.8260869565217384</c:v>
                </c:pt>
                <c:pt idx="5">
                  <c:v>7.0157600406710721</c:v>
                </c:pt>
                <c:pt idx="6">
                  <c:v>7.5437808711270771</c:v>
                </c:pt>
                <c:pt idx="7">
                  <c:v>2.6698502279140439</c:v>
                </c:pt>
                <c:pt idx="8">
                  <c:v>17.587006960556845</c:v>
                </c:pt>
                <c:pt idx="9">
                  <c:v>12.90418715541648</c:v>
                </c:pt>
                <c:pt idx="10">
                  <c:v>17.532467532467532</c:v>
                </c:pt>
                <c:pt idx="11">
                  <c:v>17.671431530971617</c:v>
                </c:pt>
                <c:pt idx="12">
                  <c:v>8.4741838388515855</c:v>
                </c:pt>
                <c:pt idx="13">
                  <c:v>10.495626822157435</c:v>
                </c:pt>
                <c:pt idx="14">
                  <c:v>6.6680558449677019</c:v>
                </c:pt>
                <c:pt idx="15">
                  <c:v>5.1540124290732239</c:v>
                </c:pt>
                <c:pt idx="16">
                  <c:v>5.9863064396743155</c:v>
                </c:pt>
              </c:numCache>
            </c:numRef>
          </c:val>
          <c:smooth val="0"/>
          <c:extLst>
            <c:ext xmlns:c16="http://schemas.microsoft.com/office/drawing/2014/chart" uri="{C3380CC4-5D6E-409C-BE32-E72D297353CC}">
              <c16:uniqueId val="{00000004-F7CF-446D-BFFC-AFB354CB523B}"/>
            </c:ext>
          </c:extLst>
        </c:ser>
        <c:dLbls>
          <c:showLegendKey val="0"/>
          <c:showVal val="0"/>
          <c:showCatName val="0"/>
          <c:showSerName val="0"/>
          <c:showPercent val="0"/>
          <c:showBubbleSize val="0"/>
        </c:dLbls>
        <c:marker val="1"/>
        <c:smooth val="0"/>
        <c:axId val="312628447"/>
        <c:axId val="312627967"/>
      </c:lineChart>
      <c:catAx>
        <c:axId val="31262844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12627967"/>
        <c:crosses val="autoZero"/>
        <c:auto val="1"/>
        <c:lblAlgn val="ctr"/>
        <c:lblOffset val="100"/>
        <c:noMultiLvlLbl val="0"/>
      </c:catAx>
      <c:valAx>
        <c:axId val="312627967"/>
        <c:scaling>
          <c:orientation val="minMax"/>
        </c:scaling>
        <c:delete val="0"/>
        <c:axPos val="l"/>
        <c:majorGridlines>
          <c:spPr>
            <a:ln w="50800"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31262844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1750">
      <a:solidFill>
        <a:srgbClr val="00B0F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cs-CZ"/>
          </a:p>
        </p:txBody>
      </p:sp>
      <p:sp>
        <p:nvSpPr>
          <p:cNvPr id="3" name="Zástupný symbol dátumu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CDADCDA7-0936-4B32-8133-9DDBC831B5CC}" type="datetimeFigureOut">
              <a:rPr lang="cs-CZ" smtClean="0"/>
              <a:t>07.11.2025</a:t>
            </a:fld>
            <a:endParaRPr lang="cs-CZ"/>
          </a:p>
        </p:txBody>
      </p:sp>
      <p:sp>
        <p:nvSpPr>
          <p:cNvPr id="4" name="Zástupný symbol obrazu snímky 3"/>
          <p:cNvSpPr>
            <a:spLocks noGrp="1" noRot="1" noChangeAspect="1"/>
          </p:cNvSpPr>
          <p:nvPr>
            <p:ph type="sldImg" idx="2"/>
          </p:nvPr>
        </p:nvSpPr>
        <p:spPr>
          <a:xfrm>
            <a:off x="2090738" y="741363"/>
            <a:ext cx="2616200" cy="37020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oznámok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cs-CZ"/>
          </a:p>
        </p:txBody>
      </p:sp>
      <p:sp>
        <p:nvSpPr>
          <p:cNvPr id="6" name="Zástupný symbol päty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cs-CZ"/>
          </a:p>
        </p:txBody>
      </p:sp>
      <p:sp>
        <p:nvSpPr>
          <p:cNvPr id="7" name="Zástupný symbol čísla snímky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16578728-49AC-4063-B5D4-3D5122A3F917}" type="slidenum">
              <a:rPr lang="cs-CZ" smtClean="0"/>
              <a:t>‹#›</a:t>
            </a:fld>
            <a:endParaRPr lang="cs-CZ"/>
          </a:p>
        </p:txBody>
      </p:sp>
    </p:spTree>
    <p:extLst>
      <p:ext uri="{BB962C8B-B14F-4D97-AF65-F5344CB8AC3E}">
        <p14:creationId xmlns:p14="http://schemas.microsoft.com/office/powerpoint/2010/main" val="339941770"/>
      </p:ext>
    </p:extLst>
  </p:cSld>
  <p:clrMap bg1="lt1" tx1="dk1" bg2="lt2" tx2="dk2" accent1="accent1" accent2="accent2" accent3="accent3" accent4="accent4" accent5="accent5" accent6="accent6" hlink="hlink" folHlink="folHlink"/>
  <p:notesStyle>
    <a:lvl1pPr marL="0" algn="l" defTabSz="4176431" rtl="0" eaLnBrk="1" latinLnBrk="0" hangingPunct="1">
      <a:defRPr sz="5500" kern="1200">
        <a:solidFill>
          <a:schemeClr val="tx1"/>
        </a:solidFill>
        <a:latin typeface="+mn-lt"/>
        <a:ea typeface="+mn-ea"/>
        <a:cs typeface="+mn-cs"/>
      </a:defRPr>
    </a:lvl1pPr>
    <a:lvl2pPr marL="2088215" algn="l" defTabSz="4176431" rtl="0" eaLnBrk="1" latinLnBrk="0" hangingPunct="1">
      <a:defRPr sz="5500" kern="1200">
        <a:solidFill>
          <a:schemeClr val="tx1"/>
        </a:solidFill>
        <a:latin typeface="+mn-lt"/>
        <a:ea typeface="+mn-ea"/>
        <a:cs typeface="+mn-cs"/>
      </a:defRPr>
    </a:lvl2pPr>
    <a:lvl3pPr marL="4176431" algn="l" defTabSz="4176431" rtl="0" eaLnBrk="1" latinLnBrk="0" hangingPunct="1">
      <a:defRPr sz="5500" kern="1200">
        <a:solidFill>
          <a:schemeClr val="tx1"/>
        </a:solidFill>
        <a:latin typeface="+mn-lt"/>
        <a:ea typeface="+mn-ea"/>
        <a:cs typeface="+mn-cs"/>
      </a:defRPr>
    </a:lvl3pPr>
    <a:lvl4pPr marL="6264646" algn="l" defTabSz="4176431" rtl="0" eaLnBrk="1" latinLnBrk="0" hangingPunct="1">
      <a:defRPr sz="5500" kern="1200">
        <a:solidFill>
          <a:schemeClr val="tx1"/>
        </a:solidFill>
        <a:latin typeface="+mn-lt"/>
        <a:ea typeface="+mn-ea"/>
        <a:cs typeface="+mn-cs"/>
      </a:defRPr>
    </a:lvl4pPr>
    <a:lvl5pPr marL="8352861" algn="l" defTabSz="4176431" rtl="0" eaLnBrk="1" latinLnBrk="0" hangingPunct="1">
      <a:defRPr sz="5500" kern="1200">
        <a:solidFill>
          <a:schemeClr val="tx1"/>
        </a:solidFill>
        <a:latin typeface="+mn-lt"/>
        <a:ea typeface="+mn-ea"/>
        <a:cs typeface="+mn-cs"/>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cs-CZ" dirty="0"/>
          </a:p>
        </p:txBody>
      </p:sp>
      <p:sp>
        <p:nvSpPr>
          <p:cNvPr id="4" name="Zástupný symbol čísla snímky 3"/>
          <p:cNvSpPr>
            <a:spLocks noGrp="1"/>
          </p:cNvSpPr>
          <p:nvPr>
            <p:ph type="sldNum" sz="quarter" idx="10"/>
          </p:nvPr>
        </p:nvSpPr>
        <p:spPr/>
        <p:txBody>
          <a:bodyPr/>
          <a:lstStyle/>
          <a:p>
            <a:fld id="{ED0B7BEA-DBFE-4D75-B86F-311EDB10E2AA}" type="slidenum">
              <a:rPr lang="cs-CZ" smtClean="0"/>
              <a:t>1</a:t>
            </a:fld>
            <a:endParaRPr lang="cs-CZ"/>
          </a:p>
        </p:txBody>
      </p:sp>
    </p:spTree>
    <p:extLst>
      <p:ext uri="{BB962C8B-B14F-4D97-AF65-F5344CB8AC3E}">
        <p14:creationId xmlns:p14="http://schemas.microsoft.com/office/powerpoint/2010/main" val="345556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2270998" y="13298398"/>
            <a:ext cx="25737979" cy="9176085"/>
          </a:xfrm>
        </p:spPr>
        <p:txBody>
          <a:bodyPr/>
          <a:lstStyle/>
          <a:p>
            <a:r>
              <a:rPr lang="sk-SK"/>
              <a:t>Upravte štýly predlohy textu</a:t>
            </a:r>
            <a:endParaRPr lang="cs-CZ"/>
          </a:p>
        </p:txBody>
      </p:sp>
      <p:sp>
        <p:nvSpPr>
          <p:cNvPr id="3" name="Podnadpis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sk-SK"/>
              <a:t>Upravte štýl predlohy podnadpisov</a:t>
            </a:r>
            <a:endParaRPr lang="cs-CZ"/>
          </a:p>
        </p:txBody>
      </p:sp>
      <p:sp>
        <p:nvSpPr>
          <p:cNvPr id="4" name="Zástupný symbol dátumu 3"/>
          <p:cNvSpPr>
            <a:spLocks noGrp="1"/>
          </p:cNvSpPr>
          <p:nvPr>
            <p:ph type="dt" sz="half" idx="10"/>
          </p:nvPr>
        </p:nvSpPr>
        <p:spPr/>
        <p:txBody>
          <a:bodyPr/>
          <a:lstStyle/>
          <a:p>
            <a:fld id="{3706F431-1AEF-40F0-9786-C2B7F9F1335C}" type="datetimeFigureOut">
              <a:rPr lang="cs-CZ" smtClean="0"/>
              <a:t>07.11.2025</a:t>
            </a:fld>
            <a:endParaRPr lang="cs-CZ"/>
          </a:p>
        </p:txBody>
      </p:sp>
      <p:sp>
        <p:nvSpPr>
          <p:cNvPr id="5" name="Zástupný symbol päty 4"/>
          <p:cNvSpPr>
            <a:spLocks noGrp="1"/>
          </p:cNvSpPr>
          <p:nvPr>
            <p:ph type="ftr" sz="quarter" idx="11"/>
          </p:nvPr>
        </p:nvSpPr>
        <p:spPr/>
        <p:txBody>
          <a:bodyPr/>
          <a:lstStyle/>
          <a:p>
            <a:endParaRPr lang="cs-CZ"/>
          </a:p>
        </p:txBody>
      </p:sp>
      <p:sp>
        <p:nvSpPr>
          <p:cNvPr id="6" name="Zástupný symbol čísla snímky 5"/>
          <p:cNvSpPr>
            <a:spLocks noGrp="1"/>
          </p:cNvSpPr>
          <p:nvPr>
            <p:ph type="sldNum" sz="quarter" idx="12"/>
          </p:nvPr>
        </p:nvSpPr>
        <p:spPr/>
        <p:txBody>
          <a:bodyPr/>
          <a:lstStyle/>
          <a:p>
            <a:fld id="{EA98489D-96FA-4F5A-ADAC-6DE995C7CFD9}" type="slidenum">
              <a:rPr lang="cs-CZ" smtClean="0"/>
              <a:t>‹#›</a:t>
            </a:fld>
            <a:endParaRPr lang="cs-CZ"/>
          </a:p>
        </p:txBody>
      </p:sp>
    </p:spTree>
    <p:extLst>
      <p:ext uri="{BB962C8B-B14F-4D97-AF65-F5344CB8AC3E}">
        <p14:creationId xmlns:p14="http://schemas.microsoft.com/office/powerpoint/2010/main" val="196158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cs-CZ"/>
          </a:p>
        </p:txBody>
      </p:sp>
      <p:sp>
        <p:nvSpPr>
          <p:cNvPr id="3" name="Zástupný symbol zvislého textu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cs-CZ"/>
          </a:p>
        </p:txBody>
      </p:sp>
      <p:sp>
        <p:nvSpPr>
          <p:cNvPr id="4" name="Zástupný symbol dátumu 3"/>
          <p:cNvSpPr>
            <a:spLocks noGrp="1"/>
          </p:cNvSpPr>
          <p:nvPr>
            <p:ph type="dt" sz="half" idx="10"/>
          </p:nvPr>
        </p:nvSpPr>
        <p:spPr/>
        <p:txBody>
          <a:bodyPr/>
          <a:lstStyle/>
          <a:p>
            <a:fld id="{3706F431-1AEF-40F0-9786-C2B7F9F1335C}" type="datetimeFigureOut">
              <a:rPr lang="cs-CZ" smtClean="0"/>
              <a:t>07.11.2025</a:t>
            </a:fld>
            <a:endParaRPr lang="cs-CZ"/>
          </a:p>
        </p:txBody>
      </p:sp>
      <p:sp>
        <p:nvSpPr>
          <p:cNvPr id="5" name="Zástupný symbol päty 4"/>
          <p:cNvSpPr>
            <a:spLocks noGrp="1"/>
          </p:cNvSpPr>
          <p:nvPr>
            <p:ph type="ftr" sz="quarter" idx="11"/>
          </p:nvPr>
        </p:nvSpPr>
        <p:spPr/>
        <p:txBody>
          <a:bodyPr/>
          <a:lstStyle/>
          <a:p>
            <a:endParaRPr lang="cs-CZ"/>
          </a:p>
        </p:txBody>
      </p:sp>
      <p:sp>
        <p:nvSpPr>
          <p:cNvPr id="6" name="Zástupný symbol čísla snímky 5"/>
          <p:cNvSpPr>
            <a:spLocks noGrp="1"/>
          </p:cNvSpPr>
          <p:nvPr>
            <p:ph type="sldNum" sz="quarter" idx="12"/>
          </p:nvPr>
        </p:nvSpPr>
        <p:spPr/>
        <p:txBody>
          <a:bodyPr/>
          <a:lstStyle/>
          <a:p>
            <a:fld id="{EA98489D-96FA-4F5A-ADAC-6DE995C7CFD9}" type="slidenum">
              <a:rPr lang="cs-CZ" smtClean="0"/>
              <a:t>‹#›</a:t>
            </a:fld>
            <a:endParaRPr lang="cs-CZ"/>
          </a:p>
        </p:txBody>
      </p:sp>
    </p:spTree>
    <p:extLst>
      <p:ext uri="{BB962C8B-B14F-4D97-AF65-F5344CB8AC3E}">
        <p14:creationId xmlns:p14="http://schemas.microsoft.com/office/powerpoint/2010/main" val="415388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16464734" y="2289072"/>
            <a:ext cx="5109748" cy="48694697"/>
          </a:xfrm>
        </p:spPr>
        <p:txBody>
          <a:bodyPr vert="eaVert"/>
          <a:lstStyle/>
          <a:p>
            <a:r>
              <a:rPr lang="sk-SK"/>
              <a:t>Upravte štýly predlohy textu</a:t>
            </a:r>
            <a:endParaRPr lang="cs-CZ"/>
          </a:p>
        </p:txBody>
      </p:sp>
      <p:sp>
        <p:nvSpPr>
          <p:cNvPr id="3" name="Zástupný symbol zvislého textu 2"/>
          <p:cNvSpPr>
            <a:spLocks noGrp="1"/>
          </p:cNvSpPr>
          <p:nvPr>
            <p:ph type="body" orient="vert" idx="1"/>
          </p:nvPr>
        </p:nvSpPr>
        <p:spPr>
          <a:xfrm>
            <a:off x="1135501" y="2289072"/>
            <a:ext cx="14824573" cy="48694697"/>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cs-CZ"/>
          </a:p>
        </p:txBody>
      </p:sp>
      <p:sp>
        <p:nvSpPr>
          <p:cNvPr id="4" name="Zástupný symbol dátumu 3"/>
          <p:cNvSpPr>
            <a:spLocks noGrp="1"/>
          </p:cNvSpPr>
          <p:nvPr>
            <p:ph type="dt" sz="half" idx="10"/>
          </p:nvPr>
        </p:nvSpPr>
        <p:spPr/>
        <p:txBody>
          <a:bodyPr/>
          <a:lstStyle/>
          <a:p>
            <a:fld id="{3706F431-1AEF-40F0-9786-C2B7F9F1335C}" type="datetimeFigureOut">
              <a:rPr lang="cs-CZ" smtClean="0"/>
              <a:t>07.11.2025</a:t>
            </a:fld>
            <a:endParaRPr lang="cs-CZ"/>
          </a:p>
        </p:txBody>
      </p:sp>
      <p:sp>
        <p:nvSpPr>
          <p:cNvPr id="5" name="Zástupný symbol päty 4"/>
          <p:cNvSpPr>
            <a:spLocks noGrp="1"/>
          </p:cNvSpPr>
          <p:nvPr>
            <p:ph type="ftr" sz="quarter" idx="11"/>
          </p:nvPr>
        </p:nvSpPr>
        <p:spPr/>
        <p:txBody>
          <a:bodyPr/>
          <a:lstStyle/>
          <a:p>
            <a:endParaRPr lang="cs-CZ"/>
          </a:p>
        </p:txBody>
      </p:sp>
      <p:sp>
        <p:nvSpPr>
          <p:cNvPr id="6" name="Zástupný symbol čísla snímky 5"/>
          <p:cNvSpPr>
            <a:spLocks noGrp="1"/>
          </p:cNvSpPr>
          <p:nvPr>
            <p:ph type="sldNum" sz="quarter" idx="12"/>
          </p:nvPr>
        </p:nvSpPr>
        <p:spPr/>
        <p:txBody>
          <a:bodyPr/>
          <a:lstStyle/>
          <a:p>
            <a:fld id="{EA98489D-96FA-4F5A-ADAC-6DE995C7CFD9}" type="slidenum">
              <a:rPr lang="cs-CZ" smtClean="0"/>
              <a:t>‹#›</a:t>
            </a:fld>
            <a:endParaRPr lang="cs-CZ"/>
          </a:p>
        </p:txBody>
      </p:sp>
    </p:spTree>
    <p:extLst>
      <p:ext uri="{BB962C8B-B14F-4D97-AF65-F5344CB8AC3E}">
        <p14:creationId xmlns:p14="http://schemas.microsoft.com/office/powerpoint/2010/main" val="1820388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13999" y="11827198"/>
            <a:ext cx="13378914" cy="26426933"/>
          </a:xfrm>
        </p:spPr>
        <p:txBody>
          <a:bodyPr>
            <a:normAutofit/>
          </a:bodyPr>
          <a:lstStyle>
            <a:lvl1pPr marL="0" indent="0" algn="l" defTabSz="4176431" rtl="0" eaLnBrk="1" latinLnBrk="0" hangingPunct="1">
              <a:spcBef>
                <a:spcPct val="20000"/>
              </a:spcBef>
              <a:buNone/>
              <a:defRPr lang="en-US" sz="6000" b="1" kern="1200" dirty="0" smtClean="0">
                <a:solidFill>
                  <a:srgbClr val="293F91"/>
                </a:solidFill>
                <a:latin typeface="Arial" pitchFamily="34" charset="0"/>
                <a:ea typeface="+mn-ea"/>
                <a:cs typeface="Arial" pitchFamily="34" charset="0"/>
              </a:defRPr>
            </a:lvl1pPr>
            <a:lvl2pPr marL="720000" indent="0" algn="l" defTabSz="4176431" rtl="0" eaLnBrk="1" latinLnBrk="0" hangingPunct="1">
              <a:spcBef>
                <a:spcPct val="20000"/>
              </a:spcBef>
              <a:buFont typeface="Arial" pitchFamily="34" charset="0"/>
              <a:buNone/>
              <a:defRPr lang="en-US" sz="4800" kern="1200" dirty="0" smtClean="0">
                <a:solidFill>
                  <a:schemeClr val="tx1"/>
                </a:solidFill>
                <a:latin typeface="Arial" pitchFamily="34" charset="0"/>
                <a:ea typeface="+mn-ea"/>
                <a:cs typeface="Arial" pitchFamily="34" charset="0"/>
              </a:defRPr>
            </a:lvl2pPr>
            <a:lvl3pPr marL="2160000" indent="-857250" algn="l" defTabSz="4176431" rtl="0" eaLnBrk="1" latinLnBrk="0" hangingPunct="1">
              <a:spcBef>
                <a:spcPct val="20000"/>
              </a:spcBef>
              <a:buFont typeface="Arial" pitchFamily="34" charset="0"/>
              <a:buChar char="•"/>
              <a:defRPr lang="en-US" sz="4000" b="0" i="1" kern="1200" dirty="0" smtClean="0">
                <a:solidFill>
                  <a:schemeClr val="tx1"/>
                </a:solidFill>
                <a:latin typeface="Arial" pitchFamily="34" charset="0"/>
                <a:ea typeface="+mn-ea"/>
                <a:cs typeface="Arial" pitchFamily="34" charset="0"/>
              </a:defRPr>
            </a:lvl3pPr>
            <a:lvl4pPr marL="3451500" indent="-571500" algn="l" defTabSz="4176431" rtl="0" eaLnBrk="1" latinLnBrk="0" hangingPunct="1">
              <a:spcBef>
                <a:spcPct val="20000"/>
              </a:spcBef>
              <a:buFont typeface="Arial" pitchFamily="34" charset="0"/>
              <a:buChar char="-"/>
              <a:defRPr lang="en-US" sz="3600" kern="1200" dirty="0" smtClean="0">
                <a:solidFill>
                  <a:schemeClr val="tx1"/>
                </a:solidFill>
                <a:latin typeface="Arial" pitchFamily="34" charset="0"/>
                <a:ea typeface="+mn-ea"/>
                <a:cs typeface="Arial" pitchFamily="34" charset="0"/>
              </a:defRPr>
            </a:lvl4pPr>
            <a:lvl5pPr>
              <a:defRPr sz="7300"/>
            </a:lvl5pPr>
            <a:lvl6pPr>
              <a:defRPr sz="7300"/>
            </a:lvl6pPr>
            <a:lvl7pPr>
              <a:defRPr sz="7300"/>
            </a:lvl7pPr>
            <a:lvl8pPr>
              <a:defRPr sz="7300"/>
            </a:lvl8pPr>
            <a:lvl9pPr>
              <a:defRPr sz="7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5"/>
          <p:cNvSpPr>
            <a:spLocks noGrp="1"/>
          </p:cNvSpPr>
          <p:nvPr>
            <p:ph sz="quarter" idx="4"/>
          </p:nvPr>
        </p:nvSpPr>
        <p:spPr>
          <a:xfrm>
            <a:off x="15381808" y="11827198"/>
            <a:ext cx="13384170" cy="26426928"/>
          </a:xfrm>
        </p:spPr>
        <p:txBody>
          <a:bodyPr>
            <a:normAutofit/>
          </a:bodyPr>
          <a:lstStyle>
            <a:lvl1pPr marL="0" indent="0">
              <a:buNone/>
              <a:defRPr sz="6000" b="1">
                <a:solidFill>
                  <a:srgbClr val="293F91"/>
                </a:solidFill>
                <a:latin typeface="Arial" pitchFamily="34" charset="0"/>
                <a:cs typeface="Arial" pitchFamily="34" charset="0"/>
              </a:defRPr>
            </a:lvl1pPr>
            <a:lvl2pPr marL="2088215" indent="0">
              <a:buFont typeface="Arial" pitchFamily="34" charset="0"/>
              <a:buNone/>
              <a:defRPr lang="en-US" sz="4800" kern="1200" dirty="0" smtClean="0">
                <a:solidFill>
                  <a:schemeClr val="tx1"/>
                </a:solidFill>
                <a:latin typeface="Arial" pitchFamily="34" charset="0"/>
                <a:ea typeface="+mn-ea"/>
                <a:cs typeface="Arial" pitchFamily="34" charset="0"/>
              </a:defRPr>
            </a:lvl2pPr>
            <a:lvl3pPr marL="4862230" indent="-685800">
              <a:buFont typeface="Arial" pitchFamily="34" charset="0"/>
              <a:buChar char="•"/>
              <a:defRPr lang="en-US" sz="4000" b="0" i="1" kern="1200" dirty="0" smtClean="0">
                <a:solidFill>
                  <a:schemeClr val="tx1"/>
                </a:solidFill>
                <a:latin typeface="Arial" pitchFamily="34" charset="0"/>
                <a:ea typeface="+mn-ea"/>
                <a:cs typeface="Arial" pitchFamily="34" charset="0"/>
              </a:defRPr>
            </a:lvl3pPr>
            <a:lvl4pPr marL="6264645" indent="0">
              <a:buFont typeface="Arial" pitchFamily="34" charset="0"/>
              <a:buNone/>
              <a:defRPr lang="en-US" sz="3600" kern="1200" dirty="0" smtClean="0">
                <a:solidFill>
                  <a:schemeClr val="tx1"/>
                </a:solidFill>
                <a:latin typeface="Arial" pitchFamily="34" charset="0"/>
                <a:ea typeface="+mn-ea"/>
                <a:cs typeface="Arial" pitchFamily="34" charset="0"/>
              </a:defRPr>
            </a:lvl4pPr>
            <a:lvl5pPr>
              <a:defRPr sz="7300"/>
            </a:lvl5pPr>
            <a:lvl6pPr>
              <a:defRPr sz="7300"/>
            </a:lvl6pPr>
            <a:lvl7pPr>
              <a:defRPr sz="7300"/>
            </a:lvl7pPr>
            <a:lvl8pPr>
              <a:defRPr sz="7300"/>
            </a:lvl8pPr>
            <a:lvl9pPr>
              <a:defRPr sz="7300"/>
            </a:lvl9pPr>
          </a:lstStyle>
          <a:p>
            <a:pPr lvl="0"/>
            <a:r>
              <a:rPr lang="en-US" dirty="0"/>
              <a:t>Click to edit Master text styles</a:t>
            </a:r>
          </a:p>
          <a:p>
            <a:pPr marL="720000" lvl="1" indent="0" algn="l" defTabSz="4176431" rtl="0" eaLnBrk="1" latinLnBrk="0" hangingPunct="1">
              <a:spcBef>
                <a:spcPct val="20000"/>
              </a:spcBef>
              <a:buFont typeface="Arial" pitchFamily="34" charset="0"/>
              <a:buNone/>
            </a:pPr>
            <a:r>
              <a:rPr lang="en-US" dirty="0"/>
              <a:t>Second level</a:t>
            </a:r>
          </a:p>
          <a:p>
            <a:pPr marL="2160000" lvl="2" indent="-857250" algn="l" defTabSz="4176431" rtl="0" eaLnBrk="1" latinLnBrk="0" hangingPunct="1">
              <a:spcBef>
                <a:spcPct val="20000"/>
              </a:spcBef>
              <a:buFont typeface="Arial" pitchFamily="34" charset="0"/>
              <a:buChar char="•"/>
            </a:pPr>
            <a:r>
              <a:rPr lang="en-US" dirty="0"/>
              <a:t>Third level</a:t>
            </a:r>
          </a:p>
          <a:p>
            <a:pPr marL="3451500" lvl="3" indent="-571500" algn="l" defTabSz="4176431" rtl="0" eaLnBrk="1" latinLnBrk="0" hangingPunct="1">
              <a:spcBef>
                <a:spcPct val="20000"/>
              </a:spcBef>
              <a:buFont typeface="Arial" pitchFamily="34" charset="0"/>
              <a:buChar char="-"/>
            </a:pPr>
            <a:r>
              <a:rPr lang="en-US" dirty="0"/>
              <a:t>Fourth level</a:t>
            </a:r>
          </a:p>
        </p:txBody>
      </p:sp>
      <p:sp>
        <p:nvSpPr>
          <p:cNvPr id="8" name="Footer Placeholder 7"/>
          <p:cNvSpPr>
            <a:spLocks noGrp="1"/>
          </p:cNvSpPr>
          <p:nvPr>
            <p:ph type="ftr" sz="quarter" idx="11"/>
          </p:nvPr>
        </p:nvSpPr>
        <p:spPr>
          <a:xfrm>
            <a:off x="1527130" y="39118234"/>
            <a:ext cx="27350024" cy="2279158"/>
          </a:xfrm>
        </p:spPr>
        <p:txBody>
          <a:bodyPr/>
          <a:lstStyle/>
          <a:p>
            <a:endParaRPr lang="en-US"/>
          </a:p>
        </p:txBody>
      </p:sp>
    </p:spTree>
    <p:extLst>
      <p:ext uri="{BB962C8B-B14F-4D97-AF65-F5344CB8AC3E}">
        <p14:creationId xmlns:p14="http://schemas.microsoft.com/office/powerpoint/2010/main" val="68902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cs-CZ"/>
          </a:p>
        </p:txBody>
      </p:sp>
      <p:sp>
        <p:nvSpPr>
          <p:cNvPr id="3" name="Zástupný symbol obsahu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cs-CZ"/>
          </a:p>
        </p:txBody>
      </p:sp>
      <p:sp>
        <p:nvSpPr>
          <p:cNvPr id="4" name="Zástupný symbol dátumu 3"/>
          <p:cNvSpPr>
            <a:spLocks noGrp="1"/>
          </p:cNvSpPr>
          <p:nvPr>
            <p:ph type="dt" sz="half" idx="10"/>
          </p:nvPr>
        </p:nvSpPr>
        <p:spPr/>
        <p:txBody>
          <a:bodyPr/>
          <a:lstStyle/>
          <a:p>
            <a:fld id="{3706F431-1AEF-40F0-9786-C2B7F9F1335C}" type="datetimeFigureOut">
              <a:rPr lang="cs-CZ" smtClean="0"/>
              <a:t>07.11.2025</a:t>
            </a:fld>
            <a:endParaRPr lang="cs-CZ"/>
          </a:p>
        </p:txBody>
      </p:sp>
      <p:sp>
        <p:nvSpPr>
          <p:cNvPr id="5" name="Zástupný symbol päty 4"/>
          <p:cNvSpPr>
            <a:spLocks noGrp="1"/>
          </p:cNvSpPr>
          <p:nvPr>
            <p:ph type="ftr" sz="quarter" idx="11"/>
          </p:nvPr>
        </p:nvSpPr>
        <p:spPr/>
        <p:txBody>
          <a:bodyPr/>
          <a:lstStyle/>
          <a:p>
            <a:endParaRPr lang="cs-CZ"/>
          </a:p>
        </p:txBody>
      </p:sp>
      <p:sp>
        <p:nvSpPr>
          <p:cNvPr id="6" name="Zástupný symbol čísla snímky 5"/>
          <p:cNvSpPr>
            <a:spLocks noGrp="1"/>
          </p:cNvSpPr>
          <p:nvPr>
            <p:ph type="sldNum" sz="quarter" idx="12"/>
          </p:nvPr>
        </p:nvSpPr>
        <p:spPr/>
        <p:txBody>
          <a:bodyPr/>
          <a:lstStyle/>
          <a:p>
            <a:fld id="{EA98489D-96FA-4F5A-ADAC-6DE995C7CFD9}" type="slidenum">
              <a:rPr lang="cs-CZ" smtClean="0"/>
              <a:t>‹#›</a:t>
            </a:fld>
            <a:endParaRPr lang="cs-CZ"/>
          </a:p>
        </p:txBody>
      </p:sp>
    </p:spTree>
    <p:extLst>
      <p:ext uri="{BB962C8B-B14F-4D97-AF65-F5344CB8AC3E}">
        <p14:creationId xmlns:p14="http://schemas.microsoft.com/office/powerpoint/2010/main" val="409908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2391910" y="27508442"/>
            <a:ext cx="25737979" cy="8502249"/>
          </a:xfrm>
        </p:spPr>
        <p:txBody>
          <a:bodyPr anchor="t"/>
          <a:lstStyle>
            <a:lvl1pPr algn="l">
              <a:defRPr sz="18300" b="1" cap="all"/>
            </a:lvl1pPr>
          </a:lstStyle>
          <a:p>
            <a:r>
              <a:rPr lang="sk-SK"/>
              <a:t>Upravte štýly predlohy textu</a:t>
            </a:r>
            <a:endParaRPr lang="cs-CZ"/>
          </a:p>
        </p:txBody>
      </p:sp>
      <p:sp>
        <p:nvSpPr>
          <p:cNvPr id="3" name="Zástupný symbol textu 2"/>
          <p:cNvSpPr>
            <a:spLocks noGrp="1"/>
          </p:cNvSpPr>
          <p:nvPr>
            <p:ph type="body" idx="1"/>
          </p:nvPr>
        </p:nvSpPr>
        <p:spPr>
          <a:xfrm>
            <a:off x="2391910" y="18144085"/>
            <a:ext cx="25737979" cy="9364360"/>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sk-SK"/>
              <a:t>Upravte štýl predlohy textu.</a:t>
            </a:r>
          </a:p>
        </p:txBody>
      </p:sp>
      <p:sp>
        <p:nvSpPr>
          <p:cNvPr id="4" name="Zástupný symbol dátumu 3"/>
          <p:cNvSpPr>
            <a:spLocks noGrp="1"/>
          </p:cNvSpPr>
          <p:nvPr>
            <p:ph type="dt" sz="half" idx="10"/>
          </p:nvPr>
        </p:nvSpPr>
        <p:spPr/>
        <p:txBody>
          <a:bodyPr/>
          <a:lstStyle/>
          <a:p>
            <a:fld id="{3706F431-1AEF-40F0-9786-C2B7F9F1335C}" type="datetimeFigureOut">
              <a:rPr lang="cs-CZ" smtClean="0"/>
              <a:t>07.11.2025</a:t>
            </a:fld>
            <a:endParaRPr lang="cs-CZ"/>
          </a:p>
        </p:txBody>
      </p:sp>
      <p:sp>
        <p:nvSpPr>
          <p:cNvPr id="5" name="Zástupný symbol päty 4"/>
          <p:cNvSpPr>
            <a:spLocks noGrp="1"/>
          </p:cNvSpPr>
          <p:nvPr>
            <p:ph type="ftr" sz="quarter" idx="11"/>
          </p:nvPr>
        </p:nvSpPr>
        <p:spPr/>
        <p:txBody>
          <a:bodyPr/>
          <a:lstStyle/>
          <a:p>
            <a:endParaRPr lang="cs-CZ"/>
          </a:p>
        </p:txBody>
      </p:sp>
      <p:sp>
        <p:nvSpPr>
          <p:cNvPr id="6" name="Zástupný symbol čísla snímky 5"/>
          <p:cNvSpPr>
            <a:spLocks noGrp="1"/>
          </p:cNvSpPr>
          <p:nvPr>
            <p:ph type="sldNum" sz="quarter" idx="12"/>
          </p:nvPr>
        </p:nvSpPr>
        <p:spPr/>
        <p:txBody>
          <a:bodyPr/>
          <a:lstStyle/>
          <a:p>
            <a:fld id="{EA98489D-96FA-4F5A-ADAC-6DE995C7CFD9}" type="slidenum">
              <a:rPr lang="cs-CZ" smtClean="0"/>
              <a:t>‹#›</a:t>
            </a:fld>
            <a:endParaRPr lang="cs-CZ"/>
          </a:p>
        </p:txBody>
      </p:sp>
    </p:spTree>
    <p:extLst>
      <p:ext uri="{BB962C8B-B14F-4D97-AF65-F5344CB8AC3E}">
        <p14:creationId xmlns:p14="http://schemas.microsoft.com/office/powerpoint/2010/main" val="150248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cs-CZ"/>
          </a:p>
        </p:txBody>
      </p:sp>
      <p:sp>
        <p:nvSpPr>
          <p:cNvPr id="3" name="Zástupný symbol obsahu 2"/>
          <p:cNvSpPr>
            <a:spLocks noGrp="1"/>
          </p:cNvSpPr>
          <p:nvPr>
            <p:ph sz="half" idx="1"/>
          </p:nvPr>
        </p:nvSpPr>
        <p:spPr>
          <a:xfrm>
            <a:off x="1135501" y="13318210"/>
            <a:ext cx="9967158" cy="3766556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cs-CZ"/>
          </a:p>
        </p:txBody>
      </p:sp>
      <p:sp>
        <p:nvSpPr>
          <p:cNvPr id="4" name="Zástupný symbol obsahu 3"/>
          <p:cNvSpPr>
            <a:spLocks noGrp="1"/>
          </p:cNvSpPr>
          <p:nvPr>
            <p:ph sz="half" idx="2"/>
          </p:nvPr>
        </p:nvSpPr>
        <p:spPr>
          <a:xfrm>
            <a:off x="11607326" y="13318210"/>
            <a:ext cx="9967158" cy="3766556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cs-CZ"/>
          </a:p>
        </p:txBody>
      </p:sp>
      <p:sp>
        <p:nvSpPr>
          <p:cNvPr id="5" name="Zástupný symbol dátumu 4"/>
          <p:cNvSpPr>
            <a:spLocks noGrp="1"/>
          </p:cNvSpPr>
          <p:nvPr>
            <p:ph type="dt" sz="half" idx="10"/>
          </p:nvPr>
        </p:nvSpPr>
        <p:spPr/>
        <p:txBody>
          <a:bodyPr/>
          <a:lstStyle/>
          <a:p>
            <a:fld id="{3706F431-1AEF-40F0-9786-C2B7F9F1335C}" type="datetimeFigureOut">
              <a:rPr lang="cs-CZ" smtClean="0"/>
              <a:t>07.11.2025</a:t>
            </a:fld>
            <a:endParaRPr lang="cs-CZ"/>
          </a:p>
        </p:txBody>
      </p:sp>
      <p:sp>
        <p:nvSpPr>
          <p:cNvPr id="6" name="Zástupný symbol päty 5"/>
          <p:cNvSpPr>
            <a:spLocks noGrp="1"/>
          </p:cNvSpPr>
          <p:nvPr>
            <p:ph type="ftr" sz="quarter" idx="11"/>
          </p:nvPr>
        </p:nvSpPr>
        <p:spPr/>
        <p:txBody>
          <a:bodyPr/>
          <a:lstStyle/>
          <a:p>
            <a:endParaRPr lang="cs-CZ"/>
          </a:p>
        </p:txBody>
      </p:sp>
      <p:sp>
        <p:nvSpPr>
          <p:cNvPr id="7" name="Zástupný symbol čísla snímky 6"/>
          <p:cNvSpPr>
            <a:spLocks noGrp="1"/>
          </p:cNvSpPr>
          <p:nvPr>
            <p:ph type="sldNum" sz="quarter" idx="12"/>
          </p:nvPr>
        </p:nvSpPr>
        <p:spPr/>
        <p:txBody>
          <a:bodyPr/>
          <a:lstStyle/>
          <a:p>
            <a:fld id="{EA98489D-96FA-4F5A-ADAC-6DE995C7CFD9}" type="slidenum">
              <a:rPr lang="cs-CZ" smtClean="0"/>
              <a:t>‹#›</a:t>
            </a:fld>
            <a:endParaRPr lang="cs-CZ"/>
          </a:p>
        </p:txBody>
      </p:sp>
    </p:spTree>
    <p:extLst>
      <p:ext uri="{BB962C8B-B14F-4D97-AF65-F5344CB8AC3E}">
        <p14:creationId xmlns:p14="http://schemas.microsoft.com/office/powerpoint/2010/main" val="2117197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1513999" y="1714326"/>
            <a:ext cx="27251978" cy="7134754"/>
          </a:xfrm>
        </p:spPr>
        <p:txBody>
          <a:bodyPr/>
          <a:lstStyle>
            <a:lvl1pPr>
              <a:defRPr/>
            </a:lvl1pPr>
          </a:lstStyle>
          <a:p>
            <a:r>
              <a:rPr lang="sk-SK"/>
              <a:t>Upravte štýly predlohy textu</a:t>
            </a:r>
            <a:endParaRPr lang="cs-CZ"/>
          </a:p>
        </p:txBody>
      </p:sp>
      <p:sp>
        <p:nvSpPr>
          <p:cNvPr id="3" name="Zástupný symbol textu 2"/>
          <p:cNvSpPr>
            <a:spLocks noGrp="1"/>
          </p:cNvSpPr>
          <p:nvPr>
            <p:ph type="body" idx="1"/>
          </p:nvPr>
        </p:nvSpPr>
        <p:spPr>
          <a:xfrm>
            <a:off x="1514001" y="9582373"/>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sk-SK"/>
              <a:t>Upravte štýl predlohy textu.</a:t>
            </a:r>
          </a:p>
        </p:txBody>
      </p:sp>
      <p:sp>
        <p:nvSpPr>
          <p:cNvPr id="4" name="Zástupný symbol obsahu 3"/>
          <p:cNvSpPr>
            <a:spLocks noGrp="1"/>
          </p:cNvSpPr>
          <p:nvPr>
            <p:ph sz="half" idx="2"/>
          </p:nvPr>
        </p:nvSpPr>
        <p:spPr>
          <a:xfrm>
            <a:off x="1514001" y="13575850"/>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cs-CZ"/>
          </a:p>
        </p:txBody>
      </p:sp>
      <p:sp>
        <p:nvSpPr>
          <p:cNvPr id="5" name="Zástupný symbol textu 4"/>
          <p:cNvSpPr>
            <a:spLocks noGrp="1"/>
          </p:cNvSpPr>
          <p:nvPr>
            <p:ph type="body" sz="quarter" idx="3"/>
          </p:nvPr>
        </p:nvSpPr>
        <p:spPr>
          <a:xfrm>
            <a:off x="15381810" y="9582373"/>
            <a:ext cx="13384168"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sk-SK"/>
              <a:t>Upravte štýl predlohy textu.</a:t>
            </a:r>
          </a:p>
        </p:txBody>
      </p:sp>
      <p:sp>
        <p:nvSpPr>
          <p:cNvPr id="6" name="Zástupný symbol obsahu 5"/>
          <p:cNvSpPr>
            <a:spLocks noGrp="1"/>
          </p:cNvSpPr>
          <p:nvPr>
            <p:ph sz="quarter" idx="4"/>
          </p:nvPr>
        </p:nvSpPr>
        <p:spPr>
          <a:xfrm>
            <a:off x="15381810" y="13575850"/>
            <a:ext cx="13384168"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cs-CZ"/>
          </a:p>
        </p:txBody>
      </p:sp>
      <p:sp>
        <p:nvSpPr>
          <p:cNvPr id="7" name="Zástupný symbol dátumu 6"/>
          <p:cNvSpPr>
            <a:spLocks noGrp="1"/>
          </p:cNvSpPr>
          <p:nvPr>
            <p:ph type="dt" sz="half" idx="10"/>
          </p:nvPr>
        </p:nvSpPr>
        <p:spPr/>
        <p:txBody>
          <a:bodyPr/>
          <a:lstStyle/>
          <a:p>
            <a:fld id="{3706F431-1AEF-40F0-9786-C2B7F9F1335C}" type="datetimeFigureOut">
              <a:rPr lang="cs-CZ" smtClean="0"/>
              <a:t>07.11.2025</a:t>
            </a:fld>
            <a:endParaRPr lang="cs-CZ"/>
          </a:p>
        </p:txBody>
      </p:sp>
      <p:sp>
        <p:nvSpPr>
          <p:cNvPr id="8" name="Zástupný symbol päty 7"/>
          <p:cNvSpPr>
            <a:spLocks noGrp="1"/>
          </p:cNvSpPr>
          <p:nvPr>
            <p:ph type="ftr" sz="quarter" idx="11"/>
          </p:nvPr>
        </p:nvSpPr>
        <p:spPr/>
        <p:txBody>
          <a:bodyPr/>
          <a:lstStyle/>
          <a:p>
            <a:endParaRPr lang="cs-CZ"/>
          </a:p>
        </p:txBody>
      </p:sp>
      <p:sp>
        <p:nvSpPr>
          <p:cNvPr id="9" name="Zástupný symbol čísla snímky 8"/>
          <p:cNvSpPr>
            <a:spLocks noGrp="1"/>
          </p:cNvSpPr>
          <p:nvPr>
            <p:ph type="sldNum" sz="quarter" idx="12"/>
          </p:nvPr>
        </p:nvSpPr>
        <p:spPr/>
        <p:txBody>
          <a:bodyPr/>
          <a:lstStyle/>
          <a:p>
            <a:fld id="{EA98489D-96FA-4F5A-ADAC-6DE995C7CFD9}" type="slidenum">
              <a:rPr lang="cs-CZ" smtClean="0"/>
              <a:t>‹#›</a:t>
            </a:fld>
            <a:endParaRPr lang="cs-CZ"/>
          </a:p>
        </p:txBody>
      </p:sp>
    </p:spTree>
    <p:extLst>
      <p:ext uri="{BB962C8B-B14F-4D97-AF65-F5344CB8AC3E}">
        <p14:creationId xmlns:p14="http://schemas.microsoft.com/office/powerpoint/2010/main" val="15861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cs-CZ"/>
          </a:p>
        </p:txBody>
      </p:sp>
      <p:sp>
        <p:nvSpPr>
          <p:cNvPr id="3" name="Zástupný symbol dátumu 2"/>
          <p:cNvSpPr>
            <a:spLocks noGrp="1"/>
          </p:cNvSpPr>
          <p:nvPr>
            <p:ph type="dt" sz="half" idx="10"/>
          </p:nvPr>
        </p:nvSpPr>
        <p:spPr/>
        <p:txBody>
          <a:bodyPr/>
          <a:lstStyle/>
          <a:p>
            <a:fld id="{3706F431-1AEF-40F0-9786-C2B7F9F1335C}" type="datetimeFigureOut">
              <a:rPr lang="cs-CZ" smtClean="0"/>
              <a:t>07.11.2025</a:t>
            </a:fld>
            <a:endParaRPr lang="cs-CZ"/>
          </a:p>
        </p:txBody>
      </p:sp>
      <p:sp>
        <p:nvSpPr>
          <p:cNvPr id="4" name="Zástupný symbol päty 3"/>
          <p:cNvSpPr>
            <a:spLocks noGrp="1"/>
          </p:cNvSpPr>
          <p:nvPr>
            <p:ph type="ftr" sz="quarter" idx="11"/>
          </p:nvPr>
        </p:nvSpPr>
        <p:spPr/>
        <p:txBody>
          <a:bodyPr/>
          <a:lstStyle/>
          <a:p>
            <a:endParaRPr lang="cs-CZ"/>
          </a:p>
        </p:txBody>
      </p:sp>
      <p:sp>
        <p:nvSpPr>
          <p:cNvPr id="5" name="Zástupný symbol čísla snímky 4"/>
          <p:cNvSpPr>
            <a:spLocks noGrp="1"/>
          </p:cNvSpPr>
          <p:nvPr>
            <p:ph type="sldNum" sz="quarter" idx="12"/>
          </p:nvPr>
        </p:nvSpPr>
        <p:spPr/>
        <p:txBody>
          <a:bodyPr/>
          <a:lstStyle/>
          <a:p>
            <a:fld id="{EA98489D-96FA-4F5A-ADAC-6DE995C7CFD9}" type="slidenum">
              <a:rPr lang="cs-CZ" smtClean="0"/>
              <a:t>‹#›</a:t>
            </a:fld>
            <a:endParaRPr lang="cs-CZ"/>
          </a:p>
        </p:txBody>
      </p:sp>
    </p:spTree>
    <p:extLst>
      <p:ext uri="{BB962C8B-B14F-4D97-AF65-F5344CB8AC3E}">
        <p14:creationId xmlns:p14="http://schemas.microsoft.com/office/powerpoint/2010/main" val="310525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3706F431-1AEF-40F0-9786-C2B7F9F1335C}" type="datetimeFigureOut">
              <a:rPr lang="cs-CZ" smtClean="0"/>
              <a:t>07.11.2025</a:t>
            </a:fld>
            <a:endParaRPr lang="cs-CZ"/>
          </a:p>
        </p:txBody>
      </p:sp>
      <p:sp>
        <p:nvSpPr>
          <p:cNvPr id="3" name="Zástupný symbol päty 2"/>
          <p:cNvSpPr>
            <a:spLocks noGrp="1"/>
          </p:cNvSpPr>
          <p:nvPr>
            <p:ph type="ftr" sz="quarter" idx="11"/>
          </p:nvPr>
        </p:nvSpPr>
        <p:spPr/>
        <p:txBody>
          <a:bodyPr/>
          <a:lstStyle/>
          <a:p>
            <a:endParaRPr lang="cs-CZ"/>
          </a:p>
        </p:txBody>
      </p:sp>
      <p:sp>
        <p:nvSpPr>
          <p:cNvPr id="4" name="Zástupný symbol čísla snímky 3"/>
          <p:cNvSpPr>
            <a:spLocks noGrp="1"/>
          </p:cNvSpPr>
          <p:nvPr>
            <p:ph type="sldNum" sz="quarter" idx="12"/>
          </p:nvPr>
        </p:nvSpPr>
        <p:spPr/>
        <p:txBody>
          <a:bodyPr/>
          <a:lstStyle/>
          <a:p>
            <a:fld id="{EA98489D-96FA-4F5A-ADAC-6DE995C7CFD9}" type="slidenum">
              <a:rPr lang="cs-CZ" smtClean="0"/>
              <a:t>‹#›</a:t>
            </a:fld>
            <a:endParaRPr lang="cs-CZ"/>
          </a:p>
        </p:txBody>
      </p:sp>
    </p:spTree>
    <p:extLst>
      <p:ext uri="{BB962C8B-B14F-4D97-AF65-F5344CB8AC3E}">
        <p14:creationId xmlns:p14="http://schemas.microsoft.com/office/powerpoint/2010/main" val="42253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514001" y="1704415"/>
            <a:ext cx="9961904" cy="7253667"/>
          </a:xfrm>
        </p:spPr>
        <p:txBody>
          <a:bodyPr anchor="b"/>
          <a:lstStyle>
            <a:lvl1pPr algn="l">
              <a:defRPr sz="9100" b="1"/>
            </a:lvl1pPr>
          </a:lstStyle>
          <a:p>
            <a:r>
              <a:rPr lang="sk-SK"/>
              <a:t>Upravte štýly predlohy textu</a:t>
            </a:r>
            <a:endParaRPr lang="cs-CZ"/>
          </a:p>
        </p:txBody>
      </p:sp>
      <p:sp>
        <p:nvSpPr>
          <p:cNvPr id="3" name="Zástupný symbol obsahu 2"/>
          <p:cNvSpPr>
            <a:spLocks noGrp="1"/>
          </p:cNvSpPr>
          <p:nvPr>
            <p:ph idx="1"/>
          </p:nvPr>
        </p:nvSpPr>
        <p:spPr>
          <a:xfrm>
            <a:off x="11838629" y="1704417"/>
            <a:ext cx="16927349" cy="3653589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cs-CZ"/>
          </a:p>
        </p:txBody>
      </p:sp>
      <p:sp>
        <p:nvSpPr>
          <p:cNvPr id="4" name="Zástupný symbol textu 3"/>
          <p:cNvSpPr>
            <a:spLocks noGrp="1"/>
          </p:cNvSpPr>
          <p:nvPr>
            <p:ph type="body" sz="half" idx="2"/>
          </p:nvPr>
        </p:nvSpPr>
        <p:spPr>
          <a:xfrm>
            <a:off x="1514001" y="8958084"/>
            <a:ext cx="9961904" cy="29282225"/>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sk-SK"/>
              <a:t>Upravte štýl predlohy textu.</a:t>
            </a:r>
          </a:p>
        </p:txBody>
      </p:sp>
      <p:sp>
        <p:nvSpPr>
          <p:cNvPr id="5" name="Zástupný symbol dátumu 4"/>
          <p:cNvSpPr>
            <a:spLocks noGrp="1"/>
          </p:cNvSpPr>
          <p:nvPr>
            <p:ph type="dt" sz="half" idx="10"/>
          </p:nvPr>
        </p:nvSpPr>
        <p:spPr/>
        <p:txBody>
          <a:bodyPr/>
          <a:lstStyle/>
          <a:p>
            <a:fld id="{3706F431-1AEF-40F0-9786-C2B7F9F1335C}" type="datetimeFigureOut">
              <a:rPr lang="cs-CZ" smtClean="0"/>
              <a:t>07.11.2025</a:t>
            </a:fld>
            <a:endParaRPr lang="cs-CZ"/>
          </a:p>
        </p:txBody>
      </p:sp>
      <p:sp>
        <p:nvSpPr>
          <p:cNvPr id="6" name="Zástupný symbol päty 5"/>
          <p:cNvSpPr>
            <a:spLocks noGrp="1"/>
          </p:cNvSpPr>
          <p:nvPr>
            <p:ph type="ftr" sz="quarter" idx="11"/>
          </p:nvPr>
        </p:nvSpPr>
        <p:spPr/>
        <p:txBody>
          <a:bodyPr/>
          <a:lstStyle/>
          <a:p>
            <a:endParaRPr lang="cs-CZ"/>
          </a:p>
        </p:txBody>
      </p:sp>
      <p:sp>
        <p:nvSpPr>
          <p:cNvPr id="7" name="Zástupný symbol čísla snímky 6"/>
          <p:cNvSpPr>
            <a:spLocks noGrp="1"/>
          </p:cNvSpPr>
          <p:nvPr>
            <p:ph type="sldNum" sz="quarter" idx="12"/>
          </p:nvPr>
        </p:nvSpPr>
        <p:spPr/>
        <p:txBody>
          <a:bodyPr/>
          <a:lstStyle/>
          <a:p>
            <a:fld id="{EA98489D-96FA-4F5A-ADAC-6DE995C7CFD9}" type="slidenum">
              <a:rPr lang="cs-CZ" smtClean="0"/>
              <a:t>‹#›</a:t>
            </a:fld>
            <a:endParaRPr lang="cs-CZ"/>
          </a:p>
        </p:txBody>
      </p:sp>
    </p:spTree>
    <p:extLst>
      <p:ext uri="{BB962C8B-B14F-4D97-AF65-F5344CB8AC3E}">
        <p14:creationId xmlns:p14="http://schemas.microsoft.com/office/powerpoint/2010/main" val="136265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935087" y="29965970"/>
            <a:ext cx="18167985" cy="3537654"/>
          </a:xfrm>
        </p:spPr>
        <p:txBody>
          <a:bodyPr anchor="b"/>
          <a:lstStyle>
            <a:lvl1pPr algn="l">
              <a:defRPr sz="9100" b="1"/>
            </a:lvl1pPr>
          </a:lstStyle>
          <a:p>
            <a:r>
              <a:rPr lang="sk-SK"/>
              <a:t>Upravte štýly predlohy textu</a:t>
            </a:r>
            <a:endParaRPr lang="cs-CZ"/>
          </a:p>
        </p:txBody>
      </p:sp>
      <p:sp>
        <p:nvSpPr>
          <p:cNvPr id="3" name="Zástupný symbol obrázka 2"/>
          <p:cNvSpPr>
            <a:spLocks noGrp="1"/>
          </p:cNvSpPr>
          <p:nvPr>
            <p:ph type="pic" idx="1"/>
          </p:nvPr>
        </p:nvSpPr>
        <p:spPr>
          <a:xfrm>
            <a:off x="5935087" y="3825019"/>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cs-CZ"/>
          </a:p>
        </p:txBody>
      </p:sp>
      <p:sp>
        <p:nvSpPr>
          <p:cNvPr id="4" name="Zástupný symbol textu 3"/>
          <p:cNvSpPr>
            <a:spLocks noGrp="1"/>
          </p:cNvSpPr>
          <p:nvPr>
            <p:ph type="body" sz="half" idx="2"/>
          </p:nvPr>
        </p:nvSpPr>
        <p:spPr>
          <a:xfrm>
            <a:off x="5935087" y="33503624"/>
            <a:ext cx="18167985" cy="5024051"/>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sk-SK"/>
              <a:t>Upravte štýl predlohy textu.</a:t>
            </a:r>
          </a:p>
        </p:txBody>
      </p:sp>
      <p:sp>
        <p:nvSpPr>
          <p:cNvPr id="5" name="Zástupný symbol dátumu 4"/>
          <p:cNvSpPr>
            <a:spLocks noGrp="1"/>
          </p:cNvSpPr>
          <p:nvPr>
            <p:ph type="dt" sz="half" idx="10"/>
          </p:nvPr>
        </p:nvSpPr>
        <p:spPr/>
        <p:txBody>
          <a:bodyPr/>
          <a:lstStyle/>
          <a:p>
            <a:fld id="{3706F431-1AEF-40F0-9786-C2B7F9F1335C}" type="datetimeFigureOut">
              <a:rPr lang="cs-CZ" smtClean="0"/>
              <a:t>07.11.2025</a:t>
            </a:fld>
            <a:endParaRPr lang="cs-CZ"/>
          </a:p>
        </p:txBody>
      </p:sp>
      <p:sp>
        <p:nvSpPr>
          <p:cNvPr id="6" name="Zástupný symbol päty 5"/>
          <p:cNvSpPr>
            <a:spLocks noGrp="1"/>
          </p:cNvSpPr>
          <p:nvPr>
            <p:ph type="ftr" sz="quarter" idx="11"/>
          </p:nvPr>
        </p:nvSpPr>
        <p:spPr/>
        <p:txBody>
          <a:bodyPr/>
          <a:lstStyle/>
          <a:p>
            <a:endParaRPr lang="cs-CZ"/>
          </a:p>
        </p:txBody>
      </p:sp>
      <p:sp>
        <p:nvSpPr>
          <p:cNvPr id="7" name="Zástupný symbol čísla snímky 6"/>
          <p:cNvSpPr>
            <a:spLocks noGrp="1"/>
          </p:cNvSpPr>
          <p:nvPr>
            <p:ph type="sldNum" sz="quarter" idx="12"/>
          </p:nvPr>
        </p:nvSpPr>
        <p:spPr/>
        <p:txBody>
          <a:bodyPr/>
          <a:lstStyle/>
          <a:p>
            <a:fld id="{EA98489D-96FA-4F5A-ADAC-6DE995C7CFD9}" type="slidenum">
              <a:rPr lang="cs-CZ" smtClean="0"/>
              <a:t>‹#›</a:t>
            </a:fld>
            <a:endParaRPr lang="cs-CZ"/>
          </a:p>
        </p:txBody>
      </p:sp>
    </p:spTree>
    <p:extLst>
      <p:ext uri="{BB962C8B-B14F-4D97-AF65-F5344CB8AC3E}">
        <p14:creationId xmlns:p14="http://schemas.microsoft.com/office/powerpoint/2010/main" val="389293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sk-SK"/>
              <a:t>Upravte štýly predlohy textu</a:t>
            </a:r>
            <a:endParaRPr lang="cs-CZ"/>
          </a:p>
        </p:txBody>
      </p:sp>
      <p:sp>
        <p:nvSpPr>
          <p:cNvPr id="3" name="Zástupný symbol textu 2"/>
          <p:cNvSpPr>
            <a:spLocks noGrp="1"/>
          </p:cNvSpPr>
          <p:nvPr>
            <p:ph type="body" idx="1"/>
          </p:nvPr>
        </p:nvSpPr>
        <p:spPr>
          <a:xfrm>
            <a:off x="1513999" y="9988663"/>
            <a:ext cx="27251978" cy="28251646"/>
          </a:xfrm>
          <a:prstGeom prst="rect">
            <a:avLst/>
          </a:prstGeom>
        </p:spPr>
        <p:txBody>
          <a:bodyPr vert="horz" lIns="417643" tIns="208822" rIns="417643" bIns="208822"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cs-CZ"/>
          </a:p>
        </p:txBody>
      </p:sp>
      <p:sp>
        <p:nvSpPr>
          <p:cNvPr id="4" name="Zástupný symbol dátumu 3"/>
          <p:cNvSpPr>
            <a:spLocks noGrp="1"/>
          </p:cNvSpPr>
          <p:nvPr>
            <p:ph type="dt" sz="half" idx="2"/>
          </p:nvPr>
        </p:nvSpPr>
        <p:spPr>
          <a:xfrm>
            <a:off x="1513999" y="39677166"/>
            <a:ext cx="7065328" cy="2279156"/>
          </a:xfrm>
          <a:prstGeom prst="rect">
            <a:avLst/>
          </a:prstGeom>
        </p:spPr>
        <p:txBody>
          <a:bodyPr vert="horz" lIns="417643" tIns="208822" rIns="417643" bIns="208822" rtlCol="0" anchor="ctr"/>
          <a:lstStyle>
            <a:lvl1pPr algn="l">
              <a:defRPr sz="5500">
                <a:solidFill>
                  <a:schemeClr val="tx1">
                    <a:tint val="75000"/>
                  </a:schemeClr>
                </a:solidFill>
              </a:defRPr>
            </a:lvl1pPr>
          </a:lstStyle>
          <a:p>
            <a:fld id="{3706F431-1AEF-40F0-9786-C2B7F9F1335C}" type="datetimeFigureOut">
              <a:rPr lang="cs-CZ" smtClean="0"/>
              <a:t>07.11.2025</a:t>
            </a:fld>
            <a:endParaRPr lang="cs-CZ"/>
          </a:p>
        </p:txBody>
      </p:sp>
      <p:sp>
        <p:nvSpPr>
          <p:cNvPr id="5" name="Zástupný symbol päty 4"/>
          <p:cNvSpPr>
            <a:spLocks noGrp="1"/>
          </p:cNvSpPr>
          <p:nvPr>
            <p:ph type="ftr" sz="quarter" idx="3"/>
          </p:nvPr>
        </p:nvSpPr>
        <p:spPr>
          <a:xfrm>
            <a:off x="10345658" y="39677166"/>
            <a:ext cx="9588659" cy="2279156"/>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cs-CZ"/>
          </a:p>
        </p:txBody>
      </p:sp>
      <p:sp>
        <p:nvSpPr>
          <p:cNvPr id="6" name="Zástupný symbol čísla snímky 5"/>
          <p:cNvSpPr>
            <a:spLocks noGrp="1"/>
          </p:cNvSpPr>
          <p:nvPr>
            <p:ph type="sldNum" sz="quarter" idx="4"/>
          </p:nvPr>
        </p:nvSpPr>
        <p:spPr>
          <a:xfrm>
            <a:off x="21700649" y="39677166"/>
            <a:ext cx="7065328" cy="2279156"/>
          </a:xfrm>
          <a:prstGeom prst="rect">
            <a:avLst/>
          </a:prstGeom>
        </p:spPr>
        <p:txBody>
          <a:bodyPr vert="horz" lIns="417643" tIns="208822" rIns="417643" bIns="208822" rtlCol="0" anchor="ctr"/>
          <a:lstStyle>
            <a:lvl1pPr algn="r">
              <a:defRPr sz="5500">
                <a:solidFill>
                  <a:schemeClr val="tx1">
                    <a:tint val="75000"/>
                  </a:schemeClr>
                </a:solidFill>
              </a:defRPr>
            </a:lvl1pPr>
          </a:lstStyle>
          <a:p>
            <a:fld id="{EA98489D-96FA-4F5A-ADAC-6DE995C7CFD9}" type="slidenum">
              <a:rPr lang="cs-CZ" smtClean="0"/>
              <a:t>‹#›</a:t>
            </a:fld>
            <a:endParaRPr lang="cs-CZ"/>
          </a:p>
        </p:txBody>
      </p:sp>
    </p:spTree>
    <p:extLst>
      <p:ext uri="{BB962C8B-B14F-4D97-AF65-F5344CB8AC3E}">
        <p14:creationId xmlns:p14="http://schemas.microsoft.com/office/powerpoint/2010/main" val="3540823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cs-CZ"/>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chart" Target="../charts/chart1.xml"/><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C945C2F-E497-4AFC-BF85-F94A70EA4AE9}"/>
              </a:ext>
            </a:extLst>
          </p:cNvPr>
          <p:cNvSpPr/>
          <p:nvPr/>
        </p:nvSpPr>
        <p:spPr>
          <a:xfrm>
            <a:off x="-1" y="40983234"/>
            <a:ext cx="30279975" cy="1806117"/>
          </a:xfrm>
          <a:prstGeom prst="rect">
            <a:avLst/>
          </a:prstGeom>
          <a:solidFill>
            <a:srgbClr val="18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24" name="object 14">
            <a:extLst>
              <a:ext uri="{FF2B5EF4-FFF2-40B4-BE49-F238E27FC236}">
                <a16:creationId xmlns:a16="http://schemas.microsoft.com/office/drawing/2014/main" id="{9FA76D08-1CEB-46DB-2AE7-CC8B00C282C1}"/>
              </a:ext>
            </a:extLst>
          </p:cNvPr>
          <p:cNvSpPr/>
          <p:nvPr/>
        </p:nvSpPr>
        <p:spPr>
          <a:xfrm>
            <a:off x="522363" y="17288724"/>
            <a:ext cx="14367277" cy="13686356"/>
          </a:xfrm>
          <a:custGeom>
            <a:avLst/>
            <a:gdLst/>
            <a:ahLst/>
            <a:cxnLst/>
            <a:rect l="l" t="t" r="r" b="b"/>
            <a:pathLst>
              <a:path w="4613910" h="5988050">
                <a:moveTo>
                  <a:pt x="0" y="0"/>
                </a:moveTo>
                <a:lnTo>
                  <a:pt x="4613551" y="0"/>
                </a:lnTo>
                <a:lnTo>
                  <a:pt x="4613551" y="5987992"/>
                </a:lnTo>
                <a:lnTo>
                  <a:pt x="0" y="5987992"/>
                </a:lnTo>
                <a:lnTo>
                  <a:pt x="0" y="0"/>
                </a:lnTo>
                <a:close/>
              </a:path>
            </a:pathLst>
          </a:custGeom>
          <a:solidFill>
            <a:srgbClr val="ECF1F8"/>
          </a:solidFill>
          <a:ln w="16865">
            <a:solidFill>
              <a:srgbClr val="182B82"/>
            </a:solidFill>
          </a:ln>
        </p:spPr>
        <p:txBody>
          <a:bodyPr wrap="square" lIns="252000" tIns="252000" rIns="252000" bIns="252000" rtlCol="0"/>
          <a:lstStyle/>
          <a:p>
            <a:pPr algn="just">
              <a:lnSpc>
                <a:spcPct val="114000"/>
              </a:lnSpc>
            </a:pPr>
            <a:r>
              <a:rPr lang="en-GB" sz="2800" dirty="0">
                <a:latin typeface="Open Sans" panose="020B0606030504020204" pitchFamily="34" charset="0"/>
                <a:ea typeface="Open Sans" panose="020B0606030504020204" pitchFamily="34" charset="0"/>
                <a:cs typeface="Open Sans" panose="020B0606030504020204" pitchFamily="34" charset="0"/>
              </a:rPr>
              <a:t>We decided to only accept the reports of </a:t>
            </a:r>
            <a:r>
              <a:rPr lang="en-GB" sz="2800" b="1" dirty="0">
                <a:latin typeface="Open Sans" panose="020B0606030504020204" pitchFamily="34" charset="0"/>
                <a:ea typeface="Open Sans" panose="020B0606030504020204" pitchFamily="34" charset="0"/>
                <a:cs typeface="Open Sans" panose="020B0606030504020204" pitchFamily="34" charset="0"/>
              </a:rPr>
              <a:t>measured wind gusts</a:t>
            </a:r>
            <a:r>
              <a:rPr lang="en-GB" sz="2800" dirty="0">
                <a:latin typeface="Open Sans" panose="020B0606030504020204" pitchFamily="34" charset="0"/>
                <a:ea typeface="Open Sans" panose="020B0606030504020204" pitchFamily="34" charset="0"/>
                <a:cs typeface="Open Sans" panose="020B0606030504020204" pitchFamily="34" charset="0"/>
              </a:rPr>
              <a:t> (both EU and US) and the wind gusts with </a:t>
            </a:r>
            <a:r>
              <a:rPr lang="en-GB" sz="2800" b="1" dirty="0">
                <a:latin typeface="Open Sans" panose="020B0606030504020204" pitchFamily="34" charset="0"/>
                <a:ea typeface="Open Sans" panose="020B0606030504020204" pitchFamily="34" charset="0"/>
                <a:cs typeface="Open Sans" panose="020B0606030504020204" pitchFamily="34" charset="0"/>
              </a:rPr>
              <a:t>F1 or stronger damage rating</a:t>
            </a:r>
            <a:r>
              <a:rPr lang="en-GB" sz="2800" dirty="0">
                <a:latin typeface="Open Sans" panose="020B0606030504020204" pitchFamily="34" charset="0"/>
                <a:ea typeface="Open Sans" panose="020B0606030504020204" pitchFamily="34" charset="0"/>
                <a:cs typeface="Open Sans" panose="020B0606030504020204" pitchFamily="34" charset="0"/>
              </a:rPr>
              <a:t> (only for EU). </a:t>
            </a: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r>
              <a:rPr lang="en-GB" sz="2800" dirty="0">
                <a:latin typeface="Open Sans" panose="020B0606030504020204" pitchFamily="34" charset="0"/>
                <a:ea typeface="Open Sans" panose="020B0606030504020204" pitchFamily="34" charset="0"/>
                <a:cs typeface="Open Sans" panose="020B0606030504020204" pitchFamily="34" charset="0"/>
              </a:rPr>
              <a:t>Estimated wind gusts (US) and unrated wind damage reports (EU) were not used. </a:t>
            </a:r>
          </a:p>
          <a:p>
            <a:pPr algn="just">
              <a:lnSpc>
                <a:spcPct val="114000"/>
              </a:lnSpc>
            </a:pPr>
            <a:br>
              <a:rPr lang="en-GB" sz="2800" dirty="0">
                <a:latin typeface="Open Sans" panose="020B0606030504020204" pitchFamily="34" charset="0"/>
                <a:ea typeface="Open Sans" panose="020B0606030504020204" pitchFamily="34" charset="0"/>
                <a:cs typeface="Open Sans" panose="020B0606030504020204" pitchFamily="34" charset="0"/>
              </a:rPr>
            </a:b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r>
              <a:rPr lang="en-GB" sz="2800" dirty="0">
                <a:latin typeface="Open Sans" panose="020B0606030504020204" pitchFamily="34" charset="0"/>
                <a:ea typeface="Open Sans" panose="020B0606030504020204" pitchFamily="34" charset="0"/>
                <a:cs typeface="Open Sans" panose="020B0606030504020204" pitchFamily="34" charset="0"/>
              </a:rPr>
              <a:t>Filtering results in a </a:t>
            </a:r>
            <a:r>
              <a:rPr lang="en-GB" sz="2800" b="1" dirty="0">
                <a:latin typeface="Open Sans" panose="020B0606030504020204" pitchFamily="34" charset="0"/>
                <a:ea typeface="Open Sans" panose="020B0606030504020204" pitchFamily="34" charset="0"/>
                <a:cs typeface="Open Sans" panose="020B0606030504020204" pitchFamily="34" charset="0"/>
              </a:rPr>
              <a:t>strong reduction</a:t>
            </a:r>
            <a:r>
              <a:rPr lang="en-GB" sz="2800" dirty="0">
                <a:latin typeface="Open Sans" panose="020B0606030504020204" pitchFamily="34" charset="0"/>
                <a:ea typeface="Open Sans" panose="020B0606030504020204" pitchFamily="34" charset="0"/>
                <a:cs typeface="Open Sans" panose="020B0606030504020204" pitchFamily="34" charset="0"/>
              </a:rPr>
              <a:t> of training data from the ESWD. </a:t>
            </a:r>
            <a:r>
              <a:rPr lang="en-GB" sz="2800" b="1" dirty="0">
                <a:latin typeface="Open Sans" panose="020B0606030504020204" pitchFamily="34" charset="0"/>
                <a:ea typeface="Open Sans" panose="020B0606030504020204" pitchFamily="34" charset="0"/>
                <a:cs typeface="Open Sans" panose="020B0606030504020204" pitchFamily="34" charset="0"/>
              </a:rPr>
              <a:t>Fraction of wind gusts with measurements</a:t>
            </a:r>
            <a:r>
              <a:rPr lang="en-GB" sz="2800" dirty="0">
                <a:latin typeface="Open Sans" panose="020B0606030504020204" pitchFamily="34" charset="0"/>
                <a:ea typeface="Open Sans" panose="020B0606030504020204" pitchFamily="34" charset="0"/>
                <a:cs typeface="Open Sans" panose="020B0606030504020204" pitchFamily="34" charset="0"/>
              </a:rPr>
              <a:t> is </a:t>
            </a:r>
            <a:r>
              <a:rPr lang="en-GB" sz="2800" b="1" dirty="0">
                <a:latin typeface="Open Sans" panose="020B0606030504020204" pitchFamily="34" charset="0"/>
                <a:ea typeface="Open Sans" panose="020B0606030504020204" pitchFamily="34" charset="0"/>
                <a:cs typeface="Open Sans" panose="020B0606030504020204" pitchFamily="34" charset="0"/>
              </a:rPr>
              <a:t>smaller in summer</a:t>
            </a:r>
            <a:r>
              <a:rPr lang="en-GB" sz="2800" dirty="0">
                <a:latin typeface="Open Sans" panose="020B0606030504020204" pitchFamily="34" charset="0"/>
                <a:ea typeface="Open Sans" panose="020B0606030504020204" pitchFamily="34" charset="0"/>
                <a:cs typeface="Open Sans" panose="020B0606030504020204" pitchFamily="34" charset="0"/>
              </a:rPr>
              <a:t>,</a:t>
            </a:r>
            <a:r>
              <a:rPr lang="en-GB" sz="2800" b="1" dirty="0">
                <a:latin typeface="Open Sans" panose="020B0606030504020204" pitchFamily="34" charset="0"/>
                <a:ea typeface="Open Sans" panose="020B0606030504020204" pitchFamily="34" charset="0"/>
                <a:cs typeface="Open Sans" panose="020B0606030504020204" pitchFamily="34" charset="0"/>
              </a:rPr>
              <a:t> </a:t>
            </a:r>
            <a:r>
              <a:rPr lang="en-GB" sz="2800" dirty="0">
                <a:latin typeface="Open Sans" panose="020B0606030504020204" pitchFamily="34" charset="0"/>
                <a:ea typeface="Open Sans" panose="020B0606030504020204" pitchFamily="34" charset="0"/>
                <a:cs typeface="Open Sans" panose="020B0606030504020204" pitchFamily="34" charset="0"/>
              </a:rPr>
              <a:t>because severe wind events are smaller in spatial scale. Thus, filtering causes an overrepresentation of wintertime gusts.</a:t>
            </a: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just">
              <a:lnSpc>
                <a:spcPct val="114000"/>
              </a:lnSpc>
              <a:buFont typeface="Arial" panose="020B0604020202020204" pitchFamily="34" charset="0"/>
              <a:buChar char="•"/>
            </a:pPr>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5" name="object 14">
            <a:extLst>
              <a:ext uri="{FF2B5EF4-FFF2-40B4-BE49-F238E27FC236}">
                <a16:creationId xmlns:a16="http://schemas.microsoft.com/office/drawing/2014/main" id="{74BC779A-0248-FB69-9E10-B7AF83D0D436}"/>
              </a:ext>
            </a:extLst>
          </p:cNvPr>
          <p:cNvSpPr/>
          <p:nvPr/>
        </p:nvSpPr>
        <p:spPr>
          <a:xfrm>
            <a:off x="450891" y="5546845"/>
            <a:ext cx="14401064" cy="10528825"/>
          </a:xfrm>
          <a:custGeom>
            <a:avLst/>
            <a:gdLst/>
            <a:ahLst/>
            <a:cxnLst/>
            <a:rect l="l" t="t" r="r" b="b"/>
            <a:pathLst>
              <a:path w="4613910" h="5988050">
                <a:moveTo>
                  <a:pt x="0" y="0"/>
                </a:moveTo>
                <a:lnTo>
                  <a:pt x="4613551" y="0"/>
                </a:lnTo>
                <a:lnTo>
                  <a:pt x="4613551" y="5987992"/>
                </a:lnTo>
                <a:lnTo>
                  <a:pt x="0" y="5987992"/>
                </a:lnTo>
                <a:lnTo>
                  <a:pt x="0" y="0"/>
                </a:lnTo>
                <a:close/>
              </a:path>
            </a:pathLst>
          </a:custGeom>
          <a:solidFill>
            <a:srgbClr val="ECF1F8"/>
          </a:solidFill>
          <a:ln w="16865">
            <a:solidFill>
              <a:srgbClr val="182B82"/>
            </a:solidFill>
          </a:ln>
        </p:spPr>
        <p:txBody>
          <a:bodyPr wrap="square" lIns="252000" tIns="252000" rIns="252000" bIns="252000" rtlCol="0"/>
          <a:lstStyle/>
          <a:p>
            <a:pPr algn="just">
              <a:lnSpc>
                <a:spcPct val="114000"/>
              </a:lnSpc>
            </a:pPr>
            <a:r>
              <a:rPr lang="en-GB" sz="2800" dirty="0">
                <a:latin typeface="Open Sans" panose="020B0606030504020204" pitchFamily="34" charset="0"/>
                <a:ea typeface="Open Sans" panose="020B0606030504020204" pitchFamily="34" charset="0"/>
                <a:cs typeface="Open Sans" panose="020B0606030504020204" pitchFamily="34" charset="0"/>
              </a:rPr>
              <a:t>We have developed Additive Logistic Regression Models (AR-</a:t>
            </a:r>
            <a:r>
              <a:rPr lang="en-GB" sz="2800" dirty="0" err="1">
                <a:latin typeface="Open Sans" panose="020B0606030504020204" pitchFamily="34" charset="0"/>
                <a:ea typeface="Open Sans" panose="020B0606030504020204" pitchFamily="34" charset="0"/>
                <a:cs typeface="Open Sans" panose="020B0606030504020204" pitchFamily="34" charset="0"/>
              </a:rPr>
              <a:t>CHaMo</a:t>
            </a:r>
            <a:r>
              <a:rPr lang="en-GB" sz="2800" dirty="0">
                <a:latin typeface="Open Sans" panose="020B0606030504020204" pitchFamily="34" charset="0"/>
                <a:ea typeface="Open Sans" panose="020B0606030504020204" pitchFamily="34" charset="0"/>
                <a:cs typeface="Open Sans" panose="020B0606030504020204" pitchFamily="34" charset="0"/>
              </a:rPr>
              <a:t>) for </a:t>
            </a:r>
            <a:r>
              <a:rPr lang="sk-SK" sz="2800" b="1" dirty="0" err="1">
                <a:latin typeface="Open Sans" panose="020B0606030504020204" pitchFamily="34" charset="0"/>
                <a:ea typeface="Open Sans" panose="020B0606030504020204" pitchFamily="34" charset="0"/>
                <a:cs typeface="Open Sans" panose="020B0606030504020204" pitchFamily="34" charset="0"/>
              </a:rPr>
              <a:t>convective</a:t>
            </a:r>
            <a:r>
              <a:rPr lang="sk-SK" sz="2800" b="1" dirty="0">
                <a:latin typeface="Open Sans" panose="020B0606030504020204" pitchFamily="34" charset="0"/>
                <a:ea typeface="Open Sans" panose="020B0606030504020204" pitchFamily="34" charset="0"/>
                <a:cs typeface="Open Sans" panose="020B0606030504020204" pitchFamily="34" charset="0"/>
              </a:rPr>
              <a:t> severe </a:t>
            </a:r>
            <a:r>
              <a:rPr lang="sk-SK" sz="2800" b="1" dirty="0" err="1">
                <a:latin typeface="Open Sans" panose="020B0606030504020204" pitchFamily="34" charset="0"/>
                <a:ea typeface="Open Sans" panose="020B0606030504020204" pitchFamily="34" charset="0"/>
                <a:cs typeface="Open Sans" panose="020B0606030504020204" pitchFamily="34" charset="0"/>
              </a:rPr>
              <a:t>wind</a:t>
            </a:r>
            <a:r>
              <a:rPr lang="sk-SK" sz="2800" b="1" dirty="0">
                <a:latin typeface="Open Sans" panose="020B0606030504020204" pitchFamily="34" charset="0"/>
                <a:ea typeface="Open Sans" panose="020B0606030504020204" pitchFamily="34" charset="0"/>
                <a:cs typeface="Open Sans" panose="020B0606030504020204" pitchFamily="34" charset="0"/>
              </a:rPr>
              <a:t> </a:t>
            </a:r>
            <a:r>
              <a:rPr lang="sk-SK" sz="2800" b="1" dirty="0" err="1">
                <a:latin typeface="Open Sans" panose="020B0606030504020204" pitchFamily="34" charset="0"/>
                <a:ea typeface="Open Sans" panose="020B0606030504020204" pitchFamily="34" charset="0"/>
                <a:cs typeface="Open Sans" panose="020B0606030504020204" pitchFamily="34" charset="0"/>
              </a:rPr>
              <a:t>gust</a:t>
            </a:r>
            <a:r>
              <a:rPr lang="sk-SK" sz="2800" dirty="0">
                <a:latin typeface="Open Sans" panose="020B0606030504020204" pitchFamily="34" charset="0"/>
                <a:ea typeface="Open Sans" panose="020B0606030504020204" pitchFamily="34" charset="0"/>
                <a:cs typeface="Open Sans" panose="020B0606030504020204" pitchFamily="34" charset="0"/>
              </a:rPr>
              <a:t> </a:t>
            </a:r>
            <a:r>
              <a:rPr lang="sk-SK" sz="2800" dirty="0" err="1">
                <a:latin typeface="Open Sans" panose="020B0606030504020204" pitchFamily="34" charset="0"/>
                <a:ea typeface="Open Sans" panose="020B0606030504020204" pitchFamily="34" charset="0"/>
                <a:cs typeface="Open Sans" panose="020B0606030504020204" pitchFamily="34" charset="0"/>
              </a:rPr>
              <a:t>forecasting</a:t>
            </a:r>
            <a:r>
              <a:rPr lang="sk-SK" sz="2800" dirty="0">
                <a:latin typeface="Open Sans" panose="020B0606030504020204" pitchFamily="34" charset="0"/>
                <a:ea typeface="Open Sans" panose="020B0606030504020204" pitchFamily="34" charset="0"/>
                <a:cs typeface="Open Sans" panose="020B0606030504020204" pitchFamily="34" charset="0"/>
              </a:rPr>
              <a:t>.</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GB" sz="2800" dirty="0">
                <a:latin typeface="Open Sans" panose="020B0606030504020204" pitchFamily="34" charset="0"/>
                <a:ea typeface="Open Sans" panose="020B0606030504020204" pitchFamily="34" charset="0"/>
                <a:cs typeface="Open Sans" panose="020B0606030504020204" pitchFamily="34" charset="0"/>
              </a:rPr>
              <a:t>The model uses predictors derived from NWP forecasts, and yield a probability of severe wind gusts.</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r>
              <a:rPr lang="en-US" sz="2800" dirty="0">
                <a:latin typeface="Open Sans" panose="020B0606030504020204" pitchFamily="34" charset="0"/>
                <a:ea typeface="Open Sans" panose="020B0606030504020204" pitchFamily="34" charset="0"/>
                <a:cs typeface="Open Sans" panose="020B0606030504020204" pitchFamily="34" charset="0"/>
              </a:rPr>
              <a:t> </a:t>
            </a:r>
            <a:br>
              <a:rPr lang="en-US" sz="2800" dirty="0">
                <a:latin typeface="Open Sans" panose="020B0606030504020204" pitchFamily="34" charset="0"/>
                <a:ea typeface="Open Sans" panose="020B0606030504020204" pitchFamily="34" charset="0"/>
                <a:cs typeface="Open Sans" panose="020B0606030504020204" pitchFamily="34" charset="0"/>
              </a:rPr>
            </a:br>
            <a:r>
              <a:rPr lang="en-US" sz="2800" dirty="0">
                <a:latin typeface="Open Sans" panose="020B0606030504020204" pitchFamily="34" charset="0"/>
                <a:ea typeface="Open Sans" panose="020B0606030504020204" pitchFamily="34" charset="0"/>
                <a:cs typeface="Open Sans" panose="020B0606030504020204" pitchFamily="34" charset="0"/>
              </a:rPr>
              <a:t>This poster illustrates the challenges encountered with the model development and evaluation of the model using the case studies.</a:t>
            </a: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r>
              <a:rPr lang="en-GB" sz="2800" dirty="0">
                <a:latin typeface="Open Sans" panose="020B0606030504020204" pitchFamily="34" charset="0"/>
                <a:ea typeface="Open Sans" panose="020B0606030504020204" pitchFamily="34" charset="0"/>
                <a:cs typeface="Open Sans" panose="020B0606030504020204" pitchFamily="34" charset="0"/>
              </a:rPr>
              <a:t>Two main challenges that have been encountered:</a:t>
            </a:r>
          </a:p>
          <a:p>
            <a:pPr marL="457200" indent="-457200" algn="just">
              <a:lnSpc>
                <a:spcPct val="114000"/>
              </a:lnSpc>
              <a:buFont typeface="Arial" panose="020B0604020202020204" pitchFamily="34" charset="0"/>
              <a:buChar char="•"/>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just">
              <a:lnSpc>
                <a:spcPct val="114000"/>
              </a:lnSpc>
              <a:buFont typeface="Arial" panose="020B0604020202020204" pitchFamily="34" charset="0"/>
              <a:buChar char="•"/>
            </a:pPr>
            <a:r>
              <a:rPr lang="en-GB" sz="2800" b="1" dirty="0">
                <a:latin typeface="Open Sans" panose="020B0606030504020204" pitchFamily="34" charset="0"/>
                <a:ea typeface="Open Sans" panose="020B0606030504020204" pitchFamily="34" charset="0"/>
                <a:cs typeface="Open Sans" panose="020B0606030504020204" pitchFamily="34" charset="0"/>
              </a:rPr>
              <a:t>Which severe wind reports to include </a:t>
            </a:r>
            <a:r>
              <a:rPr lang="en-GB" sz="2800" dirty="0">
                <a:latin typeface="Open Sans" panose="020B0606030504020204" pitchFamily="34" charset="0"/>
                <a:ea typeface="Open Sans" panose="020B0606030504020204" pitchFamily="34" charset="0"/>
                <a:cs typeface="Open Sans" panose="020B0606030504020204" pitchFamily="34" charset="0"/>
              </a:rPr>
              <a:t>from the European Severe Weather Database (ESWD), the Storm Prediction Centre (SPC) and the Bureau of Meteorology (BOM). Each database approaches severe wind reporting differently.</a:t>
            </a:r>
          </a:p>
          <a:p>
            <a:pPr marL="457200" indent="-457200" algn="just">
              <a:lnSpc>
                <a:spcPct val="114000"/>
              </a:lnSpc>
              <a:buFont typeface="Arial" panose="020B0604020202020204" pitchFamily="34" charset="0"/>
              <a:buChar char="•"/>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14000"/>
              </a:lnSpc>
              <a:buFont typeface="Arial" panose="020B0604020202020204" pitchFamily="34" charset="0"/>
              <a:buChar char="•"/>
            </a:pPr>
            <a:r>
              <a:rPr lang="en-GB" sz="2800" b="1" dirty="0">
                <a:latin typeface="Open Sans" panose="020B0606030504020204" pitchFamily="34" charset="0"/>
                <a:ea typeface="Open Sans" panose="020B0606030504020204" pitchFamily="34" charset="0"/>
                <a:cs typeface="Open Sans" panose="020B0606030504020204" pitchFamily="34" charset="0"/>
              </a:rPr>
              <a:t>There are various modes </a:t>
            </a:r>
            <a:r>
              <a:rPr lang="en-GB" sz="2800" dirty="0">
                <a:latin typeface="Open Sans" panose="020B0606030504020204" pitchFamily="34" charset="0"/>
                <a:ea typeface="Open Sans" panose="020B0606030504020204" pitchFamily="34" charset="0"/>
                <a:cs typeface="Open Sans" panose="020B0606030504020204" pitchFamily="34" charset="0"/>
              </a:rPr>
              <a:t>of</a:t>
            </a:r>
            <a:r>
              <a:rPr lang="en-GB" sz="2800" b="1" dirty="0">
                <a:latin typeface="Open Sans" panose="020B0606030504020204" pitchFamily="34" charset="0"/>
                <a:ea typeface="Open Sans" panose="020B0606030504020204" pitchFamily="34" charset="0"/>
                <a:cs typeface="Open Sans" panose="020B0606030504020204" pitchFamily="34" charset="0"/>
              </a:rPr>
              <a:t> </a:t>
            </a:r>
            <a:r>
              <a:rPr lang="en-GB" sz="2800" dirty="0">
                <a:latin typeface="Open Sans" panose="020B0606030504020204" pitchFamily="34" charset="0"/>
                <a:ea typeface="Open Sans" panose="020B0606030504020204" pitchFamily="34" charset="0"/>
                <a:cs typeface="Open Sans" panose="020B0606030504020204" pitchFamily="34" charset="0"/>
              </a:rPr>
              <a:t>severe convective wind gust production</a:t>
            </a:r>
            <a:br>
              <a:rPr lang="en-GB" sz="2800" dirty="0">
                <a:latin typeface="Open Sans" panose="020B0606030504020204" pitchFamily="34" charset="0"/>
                <a:ea typeface="Open Sans" panose="020B0606030504020204" pitchFamily="34" charset="0"/>
                <a:cs typeface="Open Sans" panose="020B0606030504020204" pitchFamily="34" charset="0"/>
              </a:rPr>
            </a:br>
            <a:r>
              <a:rPr lang="en-GB" sz="2800" dirty="0">
                <a:latin typeface="Open Sans" panose="020B0606030504020204" pitchFamily="34" charset="0"/>
                <a:ea typeface="Open Sans" panose="020B0606030504020204" pitchFamily="34" charset="0"/>
                <a:cs typeface="Open Sans" panose="020B0606030504020204" pitchFamily="34" charset="0"/>
              </a:rPr>
              <a:t>1.  Very strong mean wind in the lower troposphere regardless of CAPE</a:t>
            </a:r>
            <a:br>
              <a:rPr lang="en-GB" sz="2800" dirty="0">
                <a:latin typeface="Open Sans" panose="020B0606030504020204" pitchFamily="34" charset="0"/>
                <a:ea typeface="Open Sans" panose="020B0606030504020204" pitchFamily="34" charset="0"/>
                <a:cs typeface="Open Sans" panose="020B0606030504020204" pitchFamily="34" charset="0"/>
              </a:rPr>
            </a:br>
            <a:r>
              <a:rPr lang="en-GB" sz="2800" dirty="0">
                <a:latin typeface="Open Sans" panose="020B0606030504020204" pitchFamily="34" charset="0"/>
                <a:ea typeface="Open Sans" panose="020B0606030504020204" pitchFamily="34" charset="0"/>
                <a:cs typeface="Open Sans" panose="020B0606030504020204" pitchFamily="34" charset="0"/>
              </a:rPr>
              <a:t>2.  Rear inflow jets in moderate to high CAPE/shear environment</a:t>
            </a:r>
            <a:br>
              <a:rPr lang="en-GB" sz="2800" dirty="0">
                <a:latin typeface="Open Sans" panose="020B0606030504020204" pitchFamily="34" charset="0"/>
                <a:ea typeface="Open Sans" panose="020B0606030504020204" pitchFamily="34" charset="0"/>
                <a:cs typeface="Open Sans" panose="020B0606030504020204" pitchFamily="34" charset="0"/>
              </a:rPr>
            </a:br>
            <a:r>
              <a:rPr lang="en-GB" sz="2800" dirty="0">
                <a:latin typeface="Open Sans" panose="020B0606030504020204" pitchFamily="34" charset="0"/>
                <a:ea typeface="Open Sans" panose="020B0606030504020204" pitchFamily="34" charset="0"/>
                <a:cs typeface="Open Sans" panose="020B0606030504020204" pitchFamily="34" charset="0"/>
              </a:rPr>
              <a:t>3.  Downbursts in disorganized convection</a:t>
            </a:r>
            <a:br>
              <a:rPr lang="en-GB" sz="2800" dirty="0">
                <a:latin typeface="Open Sans" panose="020B0606030504020204" pitchFamily="34" charset="0"/>
                <a:ea typeface="Open Sans" panose="020B0606030504020204" pitchFamily="34" charset="0"/>
                <a:cs typeface="Open Sans" panose="020B0606030504020204" pitchFamily="34" charset="0"/>
              </a:rPr>
            </a:br>
            <a:r>
              <a:rPr lang="en-GB" sz="2800" dirty="0">
                <a:latin typeface="Open Sans" panose="020B0606030504020204" pitchFamily="34" charset="0"/>
                <a:ea typeface="Open Sans" panose="020B0606030504020204" pitchFamily="34" charset="0"/>
                <a:cs typeface="Open Sans" panose="020B0606030504020204" pitchFamily="34" charset="0"/>
              </a:rPr>
              <a:t>4.  Downbursts in rear-flank downdraft of supercells </a:t>
            </a:r>
          </a:p>
          <a:p>
            <a:pPr marL="457200" indent="-457200">
              <a:lnSpc>
                <a:spcPct val="114000"/>
              </a:lnSpc>
              <a:buFont typeface="Arial" panose="020B0604020202020204" pitchFamily="34" charset="0"/>
              <a:buChar char="•"/>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en-GB" sz="2800" b="1" dirty="0">
                <a:latin typeface="Open Sans" panose="020B0606030504020204" pitchFamily="34" charset="0"/>
                <a:ea typeface="Open Sans" panose="020B0606030504020204" pitchFamily="34" charset="0"/>
                <a:cs typeface="Open Sans" panose="020B0606030504020204" pitchFamily="34" charset="0"/>
              </a:rPr>
              <a:t>    How to best capture ingredients for each of these modes?</a:t>
            </a:r>
            <a:br>
              <a:rPr lang="en-GB" sz="2800" dirty="0">
                <a:latin typeface="Open Sans" panose="020B0606030504020204" pitchFamily="34" charset="0"/>
                <a:ea typeface="Open Sans" panose="020B0606030504020204" pitchFamily="34" charset="0"/>
                <a:cs typeface="Open Sans" panose="020B0606030504020204" pitchFamily="34" charset="0"/>
              </a:rPr>
            </a:br>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332081A6-E06B-DEC6-088F-DB9A8337D899}"/>
              </a:ext>
            </a:extLst>
          </p:cNvPr>
          <p:cNvSpPr/>
          <p:nvPr/>
        </p:nvSpPr>
        <p:spPr>
          <a:xfrm>
            <a:off x="0" y="-358797"/>
            <a:ext cx="30279975" cy="2827180"/>
          </a:xfrm>
          <a:prstGeom prst="rect">
            <a:avLst/>
          </a:prstGeom>
          <a:solidFill>
            <a:srgbClr val="18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5" name="object 7">
            <a:extLst>
              <a:ext uri="{FF2B5EF4-FFF2-40B4-BE49-F238E27FC236}">
                <a16:creationId xmlns:a16="http://schemas.microsoft.com/office/drawing/2014/main" id="{412B140E-3AC2-09A0-70E0-711306B2B803}"/>
              </a:ext>
            </a:extLst>
          </p:cNvPr>
          <p:cNvSpPr txBox="1">
            <a:spLocks/>
          </p:cNvSpPr>
          <p:nvPr/>
        </p:nvSpPr>
        <p:spPr>
          <a:xfrm>
            <a:off x="5602342" y="86808"/>
            <a:ext cx="17015552" cy="1956946"/>
          </a:xfrm>
          <a:prstGeom prst="rect">
            <a:avLst/>
          </a:prstGeom>
        </p:spPr>
        <p:txBody>
          <a:bodyPr vert="horz" wrap="square" lIns="0" tIns="109220" rIns="0" bIns="0" rtlCol="0" anchor="ctr">
            <a:sp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pPr marL="38100" marR="30480" indent="8255">
              <a:spcBef>
                <a:spcPts val="860"/>
              </a:spcBef>
            </a:pPr>
            <a:r>
              <a:rPr lang="en-GB" sz="6000" b="1" spc="-50" dirty="0">
                <a:solidFill>
                  <a:schemeClr val="bg1"/>
                </a:solidFill>
                <a:latin typeface="Open Sans" panose="020B0606030504020204" pitchFamily="34" charset="0"/>
                <a:ea typeface="Open Sans" panose="020B0606030504020204" pitchFamily="34" charset="0"/>
                <a:cs typeface="Open Sans" panose="020B0606030504020204" pitchFamily="34" charset="0"/>
              </a:rPr>
              <a:t>Challenges of developing AR-</a:t>
            </a:r>
            <a:r>
              <a:rPr lang="en-GB" sz="6000" b="1" spc="-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CHaMo</a:t>
            </a:r>
            <a:r>
              <a:rPr lang="en-GB" sz="6000" b="1" spc="-50" dirty="0">
                <a:solidFill>
                  <a:schemeClr val="bg1"/>
                </a:solidFill>
                <a:latin typeface="Open Sans" panose="020B0606030504020204" pitchFamily="34" charset="0"/>
                <a:ea typeface="Open Sans" panose="020B0606030504020204" pitchFamily="34" charset="0"/>
                <a:cs typeface="Open Sans" panose="020B0606030504020204" pitchFamily="34" charset="0"/>
              </a:rPr>
              <a:t> for </a:t>
            </a:r>
            <a:br>
              <a:rPr lang="en-GB" sz="6000" b="1" spc="-5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6000" b="1" spc="-50" dirty="0">
                <a:solidFill>
                  <a:schemeClr val="bg1"/>
                </a:solidFill>
                <a:latin typeface="Open Sans" panose="020B0606030504020204" pitchFamily="34" charset="0"/>
                <a:ea typeface="Open Sans" panose="020B0606030504020204" pitchFamily="34" charset="0"/>
                <a:cs typeface="Open Sans" panose="020B0606030504020204" pitchFamily="34" charset="0"/>
              </a:rPr>
              <a:t>severe convective wind gust forecasting</a:t>
            </a:r>
            <a:endParaRPr lang="it-IT" sz="6000" b="1" spc="-90" dirty="0">
              <a:solidFill>
                <a:schemeClr val="bg1"/>
              </a:solidFill>
            </a:endParaRPr>
          </a:p>
        </p:txBody>
      </p:sp>
      <p:sp>
        <p:nvSpPr>
          <p:cNvPr id="17" name="object 20">
            <a:extLst>
              <a:ext uri="{FF2B5EF4-FFF2-40B4-BE49-F238E27FC236}">
                <a16:creationId xmlns:a16="http://schemas.microsoft.com/office/drawing/2014/main" id="{00324887-17CA-68D7-CEB4-39133495E5C3}"/>
              </a:ext>
            </a:extLst>
          </p:cNvPr>
          <p:cNvSpPr txBox="1"/>
          <p:nvPr/>
        </p:nvSpPr>
        <p:spPr>
          <a:xfrm>
            <a:off x="465718" y="4763368"/>
            <a:ext cx="14386238" cy="797013"/>
          </a:xfrm>
          <a:prstGeom prst="rect">
            <a:avLst/>
          </a:prstGeom>
          <a:solidFill>
            <a:srgbClr val="182B82"/>
          </a:solidFill>
        </p:spPr>
        <p:txBody>
          <a:bodyPr vert="horz" wrap="square" lIns="216000" tIns="57785" rIns="0" bIns="0" rtlCol="0">
            <a:spAutoFit/>
          </a:bodyPr>
          <a:lstStyle/>
          <a:p>
            <a:pPr marR="6350">
              <a:lnSpc>
                <a:spcPct val="100000"/>
              </a:lnSpc>
              <a:spcBef>
                <a:spcPts val="455"/>
              </a:spcBef>
            </a:pPr>
            <a:r>
              <a:rPr lang="nl-NL"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Introduction</a:t>
            </a:r>
            <a:endParaRPr lang="en-GB" sz="4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object 14">
            <a:extLst>
              <a:ext uri="{FF2B5EF4-FFF2-40B4-BE49-F238E27FC236}">
                <a16:creationId xmlns:a16="http://schemas.microsoft.com/office/drawing/2014/main" id="{1F0DA4FA-F3F1-1A74-0A6C-14F78F07D56D}"/>
              </a:ext>
            </a:extLst>
          </p:cNvPr>
          <p:cNvSpPr/>
          <p:nvPr/>
        </p:nvSpPr>
        <p:spPr>
          <a:xfrm>
            <a:off x="15356547" y="5513609"/>
            <a:ext cx="14401064" cy="21862338"/>
          </a:xfrm>
          <a:custGeom>
            <a:avLst/>
            <a:gdLst/>
            <a:ahLst/>
            <a:cxnLst/>
            <a:rect l="l" t="t" r="r" b="b"/>
            <a:pathLst>
              <a:path w="4613910" h="5988050">
                <a:moveTo>
                  <a:pt x="0" y="0"/>
                </a:moveTo>
                <a:lnTo>
                  <a:pt x="4613551" y="0"/>
                </a:lnTo>
                <a:lnTo>
                  <a:pt x="4613551" y="5987992"/>
                </a:lnTo>
                <a:lnTo>
                  <a:pt x="0" y="5987992"/>
                </a:lnTo>
                <a:lnTo>
                  <a:pt x="0" y="0"/>
                </a:lnTo>
                <a:close/>
              </a:path>
            </a:pathLst>
          </a:custGeom>
          <a:solidFill>
            <a:srgbClr val="ECF1F8"/>
          </a:solidFill>
          <a:ln w="16865">
            <a:solidFill>
              <a:srgbClr val="182B82"/>
            </a:solidFill>
          </a:ln>
        </p:spPr>
        <p:txBody>
          <a:bodyPr wrap="square" lIns="252000" tIns="252000" rIns="252000" bIns="252000" rtlCol="0"/>
          <a:lstStyle/>
          <a:p>
            <a:pPr algn="just">
              <a:lnSpc>
                <a:spcPct val="114000"/>
              </a:lnSpc>
            </a:pPr>
            <a:r>
              <a:rPr lang="en-GB" sz="2800" b="1" dirty="0">
                <a:latin typeface="Open Sans" panose="020B0606030504020204" pitchFamily="34" charset="0"/>
                <a:ea typeface="Open Sans" panose="020B0606030504020204" pitchFamily="34" charset="0"/>
                <a:cs typeface="Open Sans" panose="020B0606030504020204" pitchFamily="34" charset="0"/>
              </a:rPr>
              <a:t>Very good forecast (severe wind gusts up to 41 m/s):</a:t>
            </a: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r>
              <a:rPr lang="en-GB" sz="2800" dirty="0">
                <a:latin typeface="Open Sans" panose="020B0606030504020204" pitchFamily="34" charset="0"/>
                <a:ea typeface="Open Sans" panose="020B0606030504020204" pitchFamily="34" charset="0"/>
                <a:cs typeface="Open Sans" panose="020B0606030504020204" pitchFamily="34" charset="0"/>
              </a:rPr>
              <a:t>Lightning observations from the </a:t>
            </a: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r>
              <a:rPr lang="en-GB" sz="2400" dirty="0">
                <a:latin typeface="Open Sans" panose="020B0606030504020204" pitchFamily="34" charset="0"/>
                <a:ea typeface="Open Sans" panose="020B0606030504020204" pitchFamily="34" charset="0"/>
                <a:cs typeface="Open Sans" panose="020B0606030504020204" pitchFamily="34" charset="0"/>
              </a:rPr>
              <a:t>High probability was driven mainly by </a:t>
            </a:r>
            <a:r>
              <a:rPr lang="en-GB" sz="2400" b="1" dirty="0">
                <a:latin typeface="Open Sans" panose="020B0606030504020204" pitchFamily="34" charset="0"/>
                <a:ea typeface="Open Sans" panose="020B0606030504020204" pitchFamily="34" charset="0"/>
                <a:cs typeface="Open Sans" panose="020B0606030504020204" pitchFamily="34" charset="0"/>
              </a:rPr>
              <a:t>strong</a:t>
            </a:r>
            <a:r>
              <a:rPr lang="en-GB" sz="2400" dirty="0">
                <a:latin typeface="Open Sans" panose="020B0606030504020204" pitchFamily="34" charset="0"/>
                <a:ea typeface="Open Sans" panose="020B0606030504020204" pitchFamily="34" charset="0"/>
                <a:cs typeface="Open Sans" panose="020B0606030504020204" pitchFamily="34" charset="0"/>
              </a:rPr>
              <a:t> </a:t>
            </a:r>
            <a:r>
              <a:rPr lang="en-GB" sz="2400" b="1" dirty="0">
                <a:latin typeface="Open Sans" panose="020B0606030504020204" pitchFamily="34" charset="0"/>
                <a:ea typeface="Open Sans" panose="020B0606030504020204" pitchFamily="34" charset="0"/>
                <a:cs typeface="Open Sans" panose="020B0606030504020204" pitchFamily="34" charset="0"/>
              </a:rPr>
              <a:t>mean wind around 20 m/s. </a:t>
            </a:r>
            <a:r>
              <a:rPr lang="en-GB" sz="2400" dirty="0">
                <a:latin typeface="Open Sans" panose="020B0606030504020204" pitchFamily="34" charset="0"/>
                <a:ea typeface="Open Sans" panose="020B0606030504020204" pitchFamily="34" charset="0"/>
                <a:cs typeface="Open Sans" panose="020B0606030504020204" pitchFamily="34" charset="0"/>
              </a:rPr>
              <a:t>Probability was also slightly increased due to the high LCL. </a:t>
            </a:r>
          </a:p>
          <a:p>
            <a:pPr algn="just">
              <a:lnSpc>
                <a:spcPct val="114000"/>
              </a:lnSpc>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en-GB" sz="2800" b="1" dirty="0">
                <a:latin typeface="Open Sans" panose="020B0606030504020204" pitchFamily="34" charset="0"/>
                <a:ea typeface="Open Sans" panose="020B0606030504020204" pitchFamily="34" charset="0"/>
                <a:cs typeface="Open Sans" panose="020B0606030504020204" pitchFamily="34" charset="0"/>
              </a:rPr>
              <a:t>Too low probability (widespread severe wind gusts up to 38 m/s):</a:t>
            </a:r>
            <a:br>
              <a:rPr lang="en-GB" sz="2800" b="1" dirty="0">
                <a:latin typeface="Open Sans" panose="020B0606030504020204" pitchFamily="34" charset="0"/>
                <a:ea typeface="Open Sans" panose="020B0606030504020204" pitchFamily="34" charset="0"/>
                <a:cs typeface="Open Sans" panose="020B0606030504020204" pitchFamily="34" charset="0"/>
              </a:rPr>
            </a:b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r>
              <a:rPr lang="en-GB" sz="2400" dirty="0">
                <a:latin typeface="Open Sans" panose="020B0606030504020204" pitchFamily="34" charset="0"/>
                <a:ea typeface="Open Sans" panose="020B0606030504020204" pitchFamily="34" charset="0"/>
                <a:cs typeface="Open Sans" panose="020B0606030504020204" pitchFamily="34" charset="0"/>
              </a:rPr>
              <a:t>Low probability was driven mainly by </a:t>
            </a:r>
            <a:r>
              <a:rPr lang="en-GB" sz="2400" b="1" dirty="0">
                <a:latin typeface="Open Sans" panose="020B0606030504020204" pitchFamily="34" charset="0"/>
                <a:ea typeface="Open Sans" panose="020B0606030504020204" pitchFamily="34" charset="0"/>
                <a:cs typeface="Open Sans" panose="020B0606030504020204" pitchFamily="34" charset="0"/>
              </a:rPr>
              <a:t>weak mean wind around 12 m/s</a:t>
            </a:r>
            <a:r>
              <a:rPr lang="en-GB" sz="2400" dirty="0">
                <a:latin typeface="Open Sans" panose="020B0606030504020204" pitchFamily="34" charset="0"/>
                <a:ea typeface="Open Sans" panose="020B0606030504020204" pitchFamily="34" charset="0"/>
                <a:cs typeface="Open Sans" panose="020B0606030504020204" pitchFamily="34" charset="0"/>
              </a:rPr>
              <a:t>.</a:t>
            </a:r>
            <a:r>
              <a:rPr lang="en-GB" sz="2400" b="1" dirty="0">
                <a:latin typeface="Open Sans" panose="020B0606030504020204" pitchFamily="34" charset="0"/>
                <a:ea typeface="Open Sans" panose="020B0606030504020204" pitchFamily="34" charset="0"/>
                <a:cs typeface="Open Sans" panose="020B0606030504020204" pitchFamily="34" charset="0"/>
              </a:rPr>
              <a:t> </a:t>
            </a:r>
            <a:r>
              <a:rPr lang="en-GB" sz="2400" dirty="0">
                <a:latin typeface="Open Sans" panose="020B0606030504020204" pitchFamily="34" charset="0"/>
                <a:ea typeface="Open Sans" panose="020B0606030504020204" pitchFamily="34" charset="0"/>
                <a:cs typeface="Open Sans" panose="020B0606030504020204" pitchFamily="34" charset="0"/>
              </a:rPr>
              <a:t>Otherwise, the environment was very conducive to severe wind gusts: moderate CAPE, high LCL and strong deep-layer shear.</a:t>
            </a:r>
          </a:p>
          <a:p>
            <a:pPr algn="just">
              <a:lnSpc>
                <a:spcPct val="114000"/>
              </a:lnSpc>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en-GB" sz="2800" b="1" dirty="0">
                <a:latin typeface="Open Sans" panose="020B0606030504020204" pitchFamily="34" charset="0"/>
                <a:ea typeface="Open Sans" panose="020B0606030504020204" pitchFamily="34" charset="0"/>
                <a:cs typeface="Open Sans" panose="020B0606030504020204" pitchFamily="34" charset="0"/>
              </a:rPr>
              <a:t>Too high probability (no severe wind gusts in southwestern Spain):</a:t>
            </a:r>
          </a:p>
          <a:p>
            <a:pPr>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en-GB" sz="2400" dirty="0">
                <a:latin typeface="Open Sans" panose="020B0606030504020204" pitchFamily="34" charset="0"/>
                <a:ea typeface="Open Sans" panose="020B0606030504020204" pitchFamily="34" charset="0"/>
                <a:cs typeface="Open Sans" panose="020B0606030504020204" pitchFamily="34" charset="0"/>
              </a:rPr>
              <a:t>High probability was driven mainly by </a:t>
            </a:r>
            <a:r>
              <a:rPr lang="en-GB" sz="2400" b="1" dirty="0">
                <a:latin typeface="Open Sans" panose="020B0606030504020204" pitchFamily="34" charset="0"/>
                <a:ea typeface="Open Sans" panose="020B0606030504020204" pitchFamily="34" charset="0"/>
                <a:cs typeface="Open Sans" panose="020B0606030504020204" pitchFamily="34" charset="0"/>
              </a:rPr>
              <a:t>strong mean wind around 18 m/s</a:t>
            </a:r>
            <a:r>
              <a:rPr lang="en-GB" sz="2400" dirty="0">
                <a:latin typeface="Open Sans" panose="020B0606030504020204" pitchFamily="34" charset="0"/>
                <a:ea typeface="Open Sans" panose="020B0606030504020204" pitchFamily="34" charset="0"/>
                <a:cs typeface="Open Sans" panose="020B0606030504020204" pitchFamily="34" charset="0"/>
              </a:rPr>
              <a:t>. Otherwise, the environment overall was not conducive to severe wind gusts with stable boundary layer and rather low CAPE.</a:t>
            </a:r>
          </a:p>
          <a:p>
            <a:pPr>
              <a:lnSpc>
                <a:spcPct val="114000"/>
              </a:lnSpc>
            </a:pPr>
            <a:br>
              <a:rPr lang="en-GB" sz="2800" b="1" dirty="0">
                <a:latin typeface="Open Sans" panose="020B0606030504020204" pitchFamily="34" charset="0"/>
                <a:ea typeface="Open Sans" panose="020B0606030504020204" pitchFamily="34" charset="0"/>
                <a:cs typeface="Open Sans" panose="020B0606030504020204" pitchFamily="34" charset="0"/>
              </a:rPr>
            </a:b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object 20">
            <a:extLst>
              <a:ext uri="{FF2B5EF4-FFF2-40B4-BE49-F238E27FC236}">
                <a16:creationId xmlns:a16="http://schemas.microsoft.com/office/drawing/2014/main" id="{BD025BF0-4680-1409-7FCC-42CC5A2A5F02}"/>
              </a:ext>
            </a:extLst>
          </p:cNvPr>
          <p:cNvSpPr txBox="1"/>
          <p:nvPr/>
        </p:nvSpPr>
        <p:spPr>
          <a:xfrm>
            <a:off x="15354944" y="4763367"/>
            <a:ext cx="14413189" cy="797013"/>
          </a:xfrm>
          <a:prstGeom prst="rect">
            <a:avLst/>
          </a:prstGeom>
          <a:solidFill>
            <a:srgbClr val="182B82"/>
          </a:solidFill>
        </p:spPr>
        <p:txBody>
          <a:bodyPr vert="horz" wrap="square" lIns="216000" tIns="57785" rIns="0" bIns="0" rtlCol="0">
            <a:spAutoFit/>
          </a:bodyPr>
          <a:lstStyle/>
          <a:p>
            <a:pPr marR="6350">
              <a:lnSpc>
                <a:spcPct val="100000"/>
              </a:lnSpc>
              <a:spcBef>
                <a:spcPts val="455"/>
              </a:spcBef>
            </a:pPr>
            <a:r>
              <a:rPr lang="nl-NL"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Model application on various cases</a:t>
            </a:r>
            <a:endParaRPr lang="en-GB" sz="4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object 7">
            <a:extLst>
              <a:ext uri="{FF2B5EF4-FFF2-40B4-BE49-F238E27FC236}">
                <a16:creationId xmlns:a16="http://schemas.microsoft.com/office/drawing/2014/main" id="{8389C12B-B8FC-A8AC-CAA4-789AC80AC7EC}"/>
              </a:ext>
            </a:extLst>
          </p:cNvPr>
          <p:cNvSpPr txBox="1">
            <a:spLocks/>
          </p:cNvSpPr>
          <p:nvPr/>
        </p:nvSpPr>
        <p:spPr>
          <a:xfrm>
            <a:off x="5779903" y="2544198"/>
            <a:ext cx="20809355" cy="1218282"/>
          </a:xfrm>
          <a:prstGeom prst="rect">
            <a:avLst/>
          </a:prstGeom>
        </p:spPr>
        <p:txBody>
          <a:bodyPr vert="horz" wrap="square" lIns="0" tIns="109220" rIns="0" bIns="0" rtlCol="0">
            <a:sp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pPr marL="38100" marR="30480" indent="8255" algn="l">
              <a:spcBef>
                <a:spcPts val="860"/>
              </a:spcBef>
            </a:pPr>
            <a:r>
              <a:rPr lang="it-IT" sz="3600" b="1" spc="-90" dirty="0">
                <a:solidFill>
                  <a:srgbClr val="182B82"/>
                </a:solidFill>
              </a:rPr>
              <a:t>Tom</a:t>
            </a:r>
            <a:r>
              <a:rPr lang="sk-SK" sz="3600" b="1" spc="-90" dirty="0" err="1">
                <a:solidFill>
                  <a:srgbClr val="182B82"/>
                </a:solidFill>
              </a:rPr>
              <a:t>áš</a:t>
            </a:r>
            <a:r>
              <a:rPr lang="sk-SK" sz="3600" b="1" spc="-90" dirty="0">
                <a:solidFill>
                  <a:srgbClr val="182B82"/>
                </a:solidFill>
              </a:rPr>
              <a:t> Púčik</a:t>
            </a:r>
            <a:r>
              <a:rPr lang="it-IT" sz="3600" b="1" spc="-90" baseline="30000" dirty="0">
                <a:solidFill>
                  <a:srgbClr val="182B82"/>
                </a:solidFill>
              </a:rPr>
              <a:t>1</a:t>
            </a:r>
            <a:r>
              <a:rPr lang="it-IT" sz="3600" b="1" spc="-90" dirty="0">
                <a:solidFill>
                  <a:srgbClr val="182B82"/>
                </a:solidFill>
              </a:rPr>
              <a:t>, </a:t>
            </a:r>
            <a:r>
              <a:rPr lang="sk-SK" sz="3600" b="1" spc="-90" dirty="0" err="1">
                <a:solidFill>
                  <a:srgbClr val="182B82"/>
                </a:solidFill>
              </a:rPr>
              <a:t>Francesco</a:t>
            </a:r>
            <a:r>
              <a:rPr lang="sk-SK" sz="3600" b="1" spc="-90" dirty="0">
                <a:solidFill>
                  <a:srgbClr val="182B82"/>
                </a:solidFill>
              </a:rPr>
              <a:t> Battaglioli</a:t>
            </a:r>
            <a:r>
              <a:rPr lang="sk-SK" sz="3600" b="1" spc="-90" baseline="30000" dirty="0">
                <a:solidFill>
                  <a:srgbClr val="182B82"/>
                </a:solidFill>
              </a:rPr>
              <a:t>2</a:t>
            </a:r>
            <a:r>
              <a:rPr lang="it-IT" sz="3600" b="1" spc="-90" dirty="0">
                <a:solidFill>
                  <a:srgbClr val="182B82"/>
                </a:solidFill>
              </a:rPr>
              <a:t>, </a:t>
            </a:r>
            <a:r>
              <a:rPr lang="sk-SK" sz="3600" b="1" spc="-90" dirty="0" err="1">
                <a:solidFill>
                  <a:srgbClr val="182B82"/>
                </a:solidFill>
              </a:rPr>
              <a:t>Pieter</a:t>
            </a:r>
            <a:r>
              <a:rPr lang="sk-SK" sz="3600" b="1" spc="-90" dirty="0">
                <a:solidFill>
                  <a:srgbClr val="182B82"/>
                </a:solidFill>
              </a:rPr>
              <a:t> Groenemeijer</a:t>
            </a:r>
            <a:r>
              <a:rPr lang="sk-SK" sz="3600" b="1" spc="-90" baseline="30000" dirty="0">
                <a:solidFill>
                  <a:srgbClr val="182B82"/>
                </a:solidFill>
              </a:rPr>
              <a:t>1</a:t>
            </a:r>
            <a:r>
              <a:rPr lang="it-IT" sz="3600" b="1" spc="-90" dirty="0">
                <a:solidFill>
                  <a:srgbClr val="182B82"/>
                </a:solidFill>
              </a:rPr>
              <a:t>, Ivan Tsonevsky</a:t>
            </a:r>
            <a:r>
              <a:rPr lang="it-IT" sz="3600" b="1" spc="-90" baseline="30000" dirty="0">
                <a:solidFill>
                  <a:srgbClr val="182B82"/>
                </a:solidFill>
              </a:rPr>
              <a:t>3</a:t>
            </a:r>
            <a:r>
              <a:rPr lang="it-IT" sz="3600" b="1" spc="-90" dirty="0">
                <a:solidFill>
                  <a:srgbClr val="182B82"/>
                </a:solidFill>
              </a:rPr>
              <a:t>, Andreea Bărăscu</a:t>
            </a:r>
            <a:r>
              <a:rPr lang="it-IT" sz="3600" b="1" spc="-90" baseline="30000" dirty="0">
                <a:solidFill>
                  <a:srgbClr val="182B82"/>
                </a:solidFill>
              </a:rPr>
              <a:t>4</a:t>
            </a:r>
            <a:r>
              <a:rPr lang="it-IT" sz="3600" b="1" spc="-90" dirty="0">
                <a:solidFill>
                  <a:srgbClr val="182B82"/>
                </a:solidFill>
              </a:rPr>
              <a:t> , </a:t>
            </a:r>
            <a:r>
              <a:rPr lang="sk-SK" sz="3600" b="1" spc="-90" dirty="0" err="1">
                <a:solidFill>
                  <a:srgbClr val="182B82"/>
                </a:solidFill>
              </a:rPr>
              <a:t>Mateusz</a:t>
            </a:r>
            <a:r>
              <a:rPr lang="it-IT" sz="3600" b="1" spc="-90" dirty="0">
                <a:solidFill>
                  <a:srgbClr val="182B82"/>
                </a:solidFill>
              </a:rPr>
              <a:t> </a:t>
            </a:r>
            <a:r>
              <a:rPr lang="sk-SK" sz="3600" b="1" spc="-90" dirty="0" err="1">
                <a:solidFill>
                  <a:srgbClr val="182B82"/>
                </a:solidFill>
              </a:rPr>
              <a:t>Taszarek</a:t>
            </a:r>
            <a:r>
              <a:rPr lang="it-IT" sz="3600" b="1" spc="-90" baseline="30000" dirty="0">
                <a:solidFill>
                  <a:srgbClr val="182B82"/>
                </a:solidFill>
              </a:rPr>
              <a:t>5 </a:t>
            </a:r>
            <a:br>
              <a:rPr lang="it-IT" sz="3600" b="1" spc="-90" baseline="30000" dirty="0">
                <a:solidFill>
                  <a:srgbClr val="182B82"/>
                </a:solidFill>
              </a:rPr>
            </a:br>
            <a:endParaRPr lang="it-IT" sz="3600" b="1" spc="-90" dirty="0">
              <a:solidFill>
                <a:srgbClr val="182B82"/>
              </a:solidFill>
            </a:endParaRPr>
          </a:p>
        </p:txBody>
      </p:sp>
      <p:sp>
        <p:nvSpPr>
          <p:cNvPr id="43" name="object 7">
            <a:extLst>
              <a:ext uri="{FF2B5EF4-FFF2-40B4-BE49-F238E27FC236}">
                <a16:creationId xmlns:a16="http://schemas.microsoft.com/office/drawing/2014/main" id="{9CCF273A-12CB-1B2D-49BA-FB1DFC2FDA02}"/>
              </a:ext>
            </a:extLst>
          </p:cNvPr>
          <p:cNvSpPr txBox="1">
            <a:spLocks/>
          </p:cNvSpPr>
          <p:nvPr/>
        </p:nvSpPr>
        <p:spPr>
          <a:xfrm>
            <a:off x="5779904" y="3114438"/>
            <a:ext cx="24247215" cy="860044"/>
          </a:xfrm>
          <a:prstGeom prst="rect">
            <a:avLst/>
          </a:prstGeom>
        </p:spPr>
        <p:txBody>
          <a:bodyPr vert="horz" wrap="square" lIns="0" tIns="109220" rIns="0" bIns="0" rtlCol="0">
            <a:sp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pPr marL="38100" marR="30480" indent="8255" algn="l">
              <a:lnSpc>
                <a:spcPct val="80000"/>
              </a:lnSpc>
              <a:spcBef>
                <a:spcPts val="860"/>
              </a:spcBef>
            </a:pPr>
            <a:r>
              <a:rPr lang="it-IT" sz="3600" spc="-90" baseline="-25000" dirty="0">
                <a:solidFill>
                  <a:srgbClr val="182B82"/>
                </a:solidFill>
              </a:rPr>
              <a:t>1. European Severe Storm Laboratory </a:t>
            </a:r>
            <a:r>
              <a:rPr lang="en-US" sz="3600" spc="-90" baseline="-25000" dirty="0">
                <a:solidFill>
                  <a:srgbClr val="182B82"/>
                </a:solidFill>
              </a:rPr>
              <a:t>Science</a:t>
            </a:r>
            <a:r>
              <a:rPr lang="sk-SK" sz="3600" spc="-90" baseline="-25000" dirty="0">
                <a:solidFill>
                  <a:srgbClr val="182B82"/>
                </a:solidFill>
              </a:rPr>
              <a:t> </a:t>
            </a:r>
            <a:r>
              <a:rPr lang="en-US" sz="3600" spc="-90" baseline="-25000" dirty="0">
                <a:solidFill>
                  <a:srgbClr val="182B82"/>
                </a:solidFill>
              </a:rPr>
              <a:t>&amp; Training</a:t>
            </a:r>
            <a:r>
              <a:rPr lang="it-IT" sz="3600" spc="-90" baseline="-25000" dirty="0">
                <a:solidFill>
                  <a:srgbClr val="182B82"/>
                </a:solidFill>
              </a:rPr>
              <a:t>, Wiener Neustadt, Austria, 2. European Severe Storm Laboratory e.V., Wessling, Germany, </a:t>
            </a:r>
            <a:r>
              <a:rPr lang="en-US" sz="3600" spc="-90" baseline="-25000" dirty="0">
                <a:solidFill>
                  <a:srgbClr val="182B82"/>
                </a:solidFill>
              </a:rPr>
              <a:t>3. </a:t>
            </a:r>
            <a:r>
              <a:rPr lang="en-GB" sz="3600" spc="-90" baseline="-25000" dirty="0">
                <a:solidFill>
                  <a:srgbClr val="182B82"/>
                </a:solidFill>
              </a:rPr>
              <a:t>European Centre for Medium-Range Weather Forecasts, Reading, United Kingdom, </a:t>
            </a:r>
            <a:r>
              <a:rPr lang="it-IT" sz="3600" spc="-90" baseline="-25000" dirty="0">
                <a:solidFill>
                  <a:srgbClr val="182B82"/>
                </a:solidFill>
              </a:rPr>
              <a:t>4. </a:t>
            </a:r>
            <a:r>
              <a:rPr lang="en-GB" sz="3600" spc="-90" baseline="-25000" dirty="0">
                <a:solidFill>
                  <a:srgbClr val="182B82"/>
                </a:solidFill>
              </a:rPr>
              <a:t> University of Bucharest, Faculty of Physics, Bucharest, Romania, 5. </a:t>
            </a:r>
            <a:r>
              <a:rPr lang="pl-PL" sz="3600" spc="-90" baseline="-25000" dirty="0">
                <a:solidFill>
                  <a:srgbClr val="182B82"/>
                </a:solidFill>
              </a:rPr>
              <a:t>Adam Mickiewicz University, Poznan, Poland</a:t>
            </a:r>
            <a:endParaRPr lang="it-IT" sz="3600" spc="-90" dirty="0">
              <a:solidFill>
                <a:srgbClr val="182B82"/>
              </a:solidFill>
            </a:endParaRPr>
          </a:p>
        </p:txBody>
      </p:sp>
      <p:sp>
        <p:nvSpPr>
          <p:cNvPr id="51" name="object 20">
            <a:extLst>
              <a:ext uri="{FF2B5EF4-FFF2-40B4-BE49-F238E27FC236}">
                <a16:creationId xmlns:a16="http://schemas.microsoft.com/office/drawing/2014/main" id="{9DAB53D2-3BBA-5304-0E70-2D079DCCC8B3}"/>
              </a:ext>
            </a:extLst>
          </p:cNvPr>
          <p:cNvSpPr txBox="1"/>
          <p:nvPr/>
        </p:nvSpPr>
        <p:spPr>
          <a:xfrm>
            <a:off x="492983" y="16507718"/>
            <a:ext cx="14413189" cy="797013"/>
          </a:xfrm>
          <a:prstGeom prst="rect">
            <a:avLst/>
          </a:prstGeom>
          <a:solidFill>
            <a:srgbClr val="182B82"/>
          </a:solidFill>
        </p:spPr>
        <p:txBody>
          <a:bodyPr vert="horz" wrap="square" lIns="216000" tIns="57785" rIns="0" bIns="0" rtlCol="0">
            <a:spAutoFit/>
          </a:bodyPr>
          <a:lstStyle/>
          <a:p>
            <a:pPr marR="6350">
              <a:lnSpc>
                <a:spcPct val="100000"/>
              </a:lnSpc>
              <a:spcBef>
                <a:spcPts val="455"/>
              </a:spcBef>
            </a:pPr>
            <a:r>
              <a:rPr lang="nl-NL"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Severe wind gust reports used for modelling</a:t>
            </a:r>
            <a:endParaRPr lang="en-GB" sz="4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object 14">
            <a:extLst>
              <a:ext uri="{FF2B5EF4-FFF2-40B4-BE49-F238E27FC236}">
                <a16:creationId xmlns:a16="http://schemas.microsoft.com/office/drawing/2014/main" id="{0B6AC3D7-B7C8-2445-8EE9-A70E0C5F59AF}"/>
              </a:ext>
            </a:extLst>
          </p:cNvPr>
          <p:cNvSpPr/>
          <p:nvPr/>
        </p:nvSpPr>
        <p:spPr>
          <a:xfrm>
            <a:off x="15415898" y="28491550"/>
            <a:ext cx="14409372" cy="8034392"/>
          </a:xfrm>
          <a:custGeom>
            <a:avLst/>
            <a:gdLst/>
            <a:ahLst/>
            <a:cxnLst/>
            <a:rect l="l" t="t" r="r" b="b"/>
            <a:pathLst>
              <a:path w="4613910" h="5988050">
                <a:moveTo>
                  <a:pt x="0" y="0"/>
                </a:moveTo>
                <a:lnTo>
                  <a:pt x="4613551" y="0"/>
                </a:lnTo>
                <a:lnTo>
                  <a:pt x="4613551" y="5987992"/>
                </a:lnTo>
                <a:lnTo>
                  <a:pt x="0" y="5987992"/>
                </a:lnTo>
                <a:lnTo>
                  <a:pt x="0" y="0"/>
                </a:lnTo>
                <a:close/>
              </a:path>
            </a:pathLst>
          </a:custGeom>
          <a:solidFill>
            <a:srgbClr val="ECF1F8"/>
          </a:solidFill>
          <a:ln w="16865">
            <a:solidFill>
              <a:srgbClr val="182B82"/>
            </a:solidFill>
          </a:ln>
        </p:spPr>
        <p:txBody>
          <a:bodyPr wrap="square" lIns="252000" tIns="252000" rIns="252000" bIns="252000" rtlCol="0"/>
          <a:lstStyle/>
          <a:p>
            <a:pPr algn="just">
              <a:lnSpc>
                <a:spcPct val="114000"/>
              </a:lnSpc>
            </a:pPr>
            <a:r>
              <a:rPr lang="en-GB" sz="2800" dirty="0">
                <a:latin typeface="Open Sans" panose="020B0606030504020204" pitchFamily="34" charset="0"/>
                <a:ea typeface="Open Sans" panose="020B0606030504020204" pitchFamily="34" charset="0"/>
                <a:cs typeface="Open Sans" panose="020B0606030504020204" pitchFamily="34" charset="0"/>
              </a:rPr>
              <a:t>Severe wind gust databases have issues, such as overestimation of the gusts in the Storm Data for the U.S. (Edwards et al. 2018) or changing fraction of different data contents in ESWD reports over years for Europe</a:t>
            </a: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r>
              <a:rPr lang="en-GB" sz="2800" b="1" dirty="0">
                <a:latin typeface="Open Sans" panose="020B0606030504020204" pitchFamily="34" charset="0"/>
                <a:ea typeface="Open Sans" panose="020B0606030504020204" pitchFamily="34" charset="0"/>
                <a:cs typeface="Open Sans" panose="020B0606030504020204" pitchFamily="34" charset="0"/>
              </a:rPr>
              <a:t>Current model</a:t>
            </a:r>
            <a:r>
              <a:rPr lang="en-GB" sz="2800" dirty="0">
                <a:latin typeface="Open Sans" panose="020B0606030504020204" pitchFamily="34" charset="0"/>
                <a:ea typeface="Open Sans" panose="020B0606030504020204" pitchFamily="34" charset="0"/>
                <a:cs typeface="Open Sans" panose="020B0606030504020204" pitchFamily="34" charset="0"/>
              </a:rPr>
              <a:t> suffers from probability being driven almost purely by magnitude of mean flow almost regardless of CAPE magnitude or LCL height. </a:t>
            </a: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r>
              <a:rPr lang="en-GB" sz="2800" dirty="0">
                <a:latin typeface="Open Sans" panose="020B0606030504020204" pitchFamily="34" charset="0"/>
                <a:ea typeface="Open Sans" panose="020B0606030504020204" pitchFamily="34" charset="0"/>
                <a:cs typeface="Open Sans" panose="020B0606030504020204" pitchFamily="34" charset="0"/>
              </a:rPr>
              <a:t>Our </a:t>
            </a:r>
            <a:r>
              <a:rPr lang="en-GB" sz="2800" b="1" dirty="0">
                <a:latin typeface="Open Sans" panose="020B0606030504020204" pitchFamily="34" charset="0"/>
                <a:ea typeface="Open Sans" panose="020B0606030504020204" pitchFamily="34" charset="0"/>
                <a:cs typeface="Open Sans" panose="020B0606030504020204" pitchFamily="34" charset="0"/>
              </a:rPr>
              <a:t>goal</a:t>
            </a:r>
            <a:r>
              <a:rPr lang="en-GB" sz="2800" dirty="0">
                <a:latin typeface="Open Sans" panose="020B0606030504020204" pitchFamily="34" charset="0"/>
                <a:ea typeface="Open Sans" panose="020B0606030504020204" pitchFamily="34" charset="0"/>
                <a:cs typeface="Open Sans" panose="020B0606030504020204" pitchFamily="34" charset="0"/>
              </a:rPr>
              <a:t> is to cover the situations resulting in severe wind gusts also in weak mean flow, such as downbursts or rear inflow jets in bow echoes.</a:t>
            </a:r>
          </a:p>
          <a:p>
            <a:pPr algn="just">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r>
              <a:rPr lang="en-GB" sz="2800" dirty="0">
                <a:latin typeface="Open Sans" panose="020B0606030504020204" pitchFamily="34" charset="0"/>
                <a:ea typeface="Open Sans" panose="020B0606030504020204" pitchFamily="34" charset="0"/>
                <a:cs typeface="Open Sans" panose="020B0606030504020204" pitchFamily="34" charset="0"/>
              </a:rPr>
              <a:t>We are trying to reach the goal by </a:t>
            </a:r>
            <a:r>
              <a:rPr lang="en-GB" sz="2800" b="1" dirty="0">
                <a:latin typeface="Open Sans" panose="020B0606030504020204" pitchFamily="34" charset="0"/>
                <a:ea typeface="Open Sans" panose="020B0606030504020204" pitchFamily="34" charset="0"/>
                <a:cs typeface="Open Sans" panose="020B0606030504020204" pitchFamily="34" charset="0"/>
              </a:rPr>
              <a:t>increasing the fraction of ESWD reports used</a:t>
            </a:r>
            <a:r>
              <a:rPr lang="en-GB" sz="2800" dirty="0">
                <a:latin typeface="Open Sans" panose="020B0606030504020204" pitchFamily="34" charset="0"/>
                <a:ea typeface="Open Sans" panose="020B0606030504020204" pitchFamily="34" charset="0"/>
                <a:cs typeface="Open Sans" panose="020B0606030504020204" pitchFamily="34" charset="0"/>
              </a:rPr>
              <a:t> for training, using measure of </a:t>
            </a:r>
            <a:r>
              <a:rPr lang="en-GB" sz="2800" b="1" dirty="0">
                <a:latin typeface="Open Sans" panose="020B0606030504020204" pitchFamily="34" charset="0"/>
                <a:ea typeface="Open Sans" panose="020B0606030504020204" pitchFamily="34" charset="0"/>
                <a:cs typeface="Open Sans" panose="020B0606030504020204" pitchFamily="34" charset="0"/>
              </a:rPr>
              <a:t>vertical wind shear</a:t>
            </a:r>
            <a:r>
              <a:rPr lang="en-GB" sz="2800" dirty="0">
                <a:latin typeface="Open Sans" panose="020B0606030504020204" pitchFamily="34" charset="0"/>
                <a:ea typeface="Open Sans" panose="020B0606030504020204" pitchFamily="34" charset="0"/>
                <a:cs typeface="Open Sans" panose="020B0606030504020204" pitchFamily="34" charset="0"/>
              </a:rPr>
              <a:t> besides the mean wind and use </a:t>
            </a:r>
            <a:r>
              <a:rPr lang="en-GB" sz="2800" b="1" dirty="0">
                <a:latin typeface="Open Sans" panose="020B0606030504020204" pitchFamily="34" charset="0"/>
                <a:ea typeface="Open Sans" panose="020B0606030504020204" pitchFamily="34" charset="0"/>
                <a:cs typeface="Open Sans" panose="020B0606030504020204" pitchFamily="34" charset="0"/>
              </a:rPr>
              <a:t>mixed-layer parcel</a:t>
            </a:r>
            <a:r>
              <a:rPr lang="en-GB" sz="2800" dirty="0">
                <a:latin typeface="Open Sans" panose="020B0606030504020204" pitchFamily="34" charset="0"/>
                <a:ea typeface="Open Sans" panose="020B0606030504020204" pitchFamily="34" charset="0"/>
                <a:cs typeface="Open Sans" panose="020B0606030504020204" pitchFamily="34" charset="0"/>
              </a:rPr>
              <a:t> instead of most-unstable for CAPE.</a:t>
            </a:r>
          </a:p>
          <a:p>
            <a:pPr algn="just">
              <a:lnSpc>
                <a:spcPct val="114000"/>
              </a:lnSpc>
            </a:pPr>
            <a:endParaRPr lang="en-GB" sz="2800"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r>
              <a:rPr lang="en-GB" sz="2800" dirty="0">
                <a:latin typeface="Open Sans" panose="020B0606030504020204" pitchFamily="34" charset="0"/>
                <a:ea typeface="Open Sans" panose="020B0606030504020204" pitchFamily="34" charset="0"/>
                <a:cs typeface="Open Sans" panose="020B0606030504020204" pitchFamily="34" charset="0"/>
              </a:rPr>
              <a:t>How to best deal with severe wind gusts caused by </a:t>
            </a:r>
            <a:r>
              <a:rPr lang="en-GB" sz="2800" b="1" dirty="0">
                <a:latin typeface="Open Sans" panose="020B0606030504020204" pitchFamily="34" charset="0"/>
                <a:ea typeface="Open Sans" panose="020B0606030504020204" pitchFamily="34" charset="0"/>
                <a:cs typeface="Open Sans" panose="020B0606030504020204" pitchFamily="34" charset="0"/>
              </a:rPr>
              <a:t>elevated storms</a:t>
            </a:r>
            <a:r>
              <a:rPr lang="en-GB" sz="2800" dirty="0">
                <a:latin typeface="Open Sans" panose="020B0606030504020204" pitchFamily="34" charset="0"/>
                <a:ea typeface="Open Sans" panose="020B0606030504020204" pitchFamily="34" charset="0"/>
                <a:cs typeface="Open Sans" panose="020B0606030504020204" pitchFamily="34" charset="0"/>
              </a:rPr>
              <a:t>?</a:t>
            </a:r>
          </a:p>
        </p:txBody>
      </p:sp>
      <p:sp>
        <p:nvSpPr>
          <p:cNvPr id="72" name="object 20">
            <a:extLst>
              <a:ext uri="{FF2B5EF4-FFF2-40B4-BE49-F238E27FC236}">
                <a16:creationId xmlns:a16="http://schemas.microsoft.com/office/drawing/2014/main" id="{7AAC163B-3256-0D2C-9EFF-6E66EEFB527C}"/>
              </a:ext>
            </a:extLst>
          </p:cNvPr>
          <p:cNvSpPr txBox="1"/>
          <p:nvPr/>
        </p:nvSpPr>
        <p:spPr>
          <a:xfrm>
            <a:off x="15415897" y="27717625"/>
            <a:ext cx="14413189" cy="797013"/>
          </a:xfrm>
          <a:prstGeom prst="rect">
            <a:avLst/>
          </a:prstGeom>
          <a:solidFill>
            <a:srgbClr val="182B82"/>
          </a:solidFill>
        </p:spPr>
        <p:txBody>
          <a:bodyPr vert="horz" wrap="square" lIns="216000" tIns="57785" rIns="0" bIns="0" rtlCol="0">
            <a:spAutoFit/>
          </a:bodyPr>
          <a:lstStyle/>
          <a:p>
            <a:pPr marR="6350">
              <a:lnSpc>
                <a:spcPct val="100000"/>
              </a:lnSpc>
              <a:spcBef>
                <a:spcPts val="455"/>
              </a:spcBef>
            </a:pPr>
            <a:r>
              <a:rPr lang="nl-NL"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Conclusions and ongoing work</a:t>
            </a:r>
            <a:endParaRPr lang="en-GB" sz="4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object 14">
            <a:extLst>
              <a:ext uri="{FF2B5EF4-FFF2-40B4-BE49-F238E27FC236}">
                <a16:creationId xmlns:a16="http://schemas.microsoft.com/office/drawing/2014/main" id="{DFD2D473-4412-7370-D984-79D2034526DA}"/>
              </a:ext>
            </a:extLst>
          </p:cNvPr>
          <p:cNvSpPr/>
          <p:nvPr/>
        </p:nvSpPr>
        <p:spPr>
          <a:xfrm>
            <a:off x="15412078" y="37514464"/>
            <a:ext cx="14401063" cy="3043926"/>
          </a:xfrm>
          <a:custGeom>
            <a:avLst/>
            <a:gdLst/>
            <a:ahLst/>
            <a:cxnLst/>
            <a:rect l="l" t="t" r="r" b="b"/>
            <a:pathLst>
              <a:path w="4613910" h="5988050">
                <a:moveTo>
                  <a:pt x="0" y="0"/>
                </a:moveTo>
                <a:lnTo>
                  <a:pt x="4613551" y="0"/>
                </a:lnTo>
                <a:lnTo>
                  <a:pt x="4613551" y="5987992"/>
                </a:lnTo>
                <a:lnTo>
                  <a:pt x="0" y="5987992"/>
                </a:lnTo>
                <a:lnTo>
                  <a:pt x="0" y="0"/>
                </a:lnTo>
                <a:close/>
              </a:path>
            </a:pathLst>
          </a:custGeom>
          <a:solidFill>
            <a:schemeClr val="bg1"/>
          </a:solidFill>
          <a:ln w="16865">
            <a:solidFill>
              <a:srgbClr val="1C186A"/>
            </a:solidFill>
          </a:ln>
        </p:spPr>
        <p:txBody>
          <a:bodyPr wrap="square" lIns="252000" tIns="252000" rIns="252000" bIns="252000" rtlCol="0"/>
          <a:lstStyle/>
          <a:p>
            <a:pPr algn="just">
              <a:lnSpc>
                <a:spcPct val="114000"/>
              </a:lnSpc>
            </a:pPr>
            <a:r>
              <a:rPr lang="en-GB" sz="2400" dirty="0" err="1">
                <a:latin typeface="Open Sans" panose="020B0606030504020204" pitchFamily="34" charset="0"/>
                <a:ea typeface="Open Sans" panose="020B0606030504020204" pitchFamily="34" charset="0"/>
                <a:cs typeface="Open Sans" panose="020B0606030504020204" pitchFamily="34" charset="0"/>
              </a:rPr>
              <a:t>Pucik’s</a:t>
            </a:r>
            <a:r>
              <a:rPr lang="en-GB" sz="2400" dirty="0">
                <a:latin typeface="Open Sans" panose="020B0606030504020204" pitchFamily="34" charset="0"/>
                <a:ea typeface="Open Sans" panose="020B0606030504020204" pitchFamily="34" charset="0"/>
                <a:cs typeface="Open Sans" panose="020B0606030504020204" pitchFamily="34" charset="0"/>
              </a:rPr>
              <a:t> and </a:t>
            </a:r>
            <a:r>
              <a:rPr lang="en-GB" sz="2400" dirty="0" err="1">
                <a:latin typeface="Open Sans" panose="020B0606030504020204" pitchFamily="34" charset="0"/>
                <a:ea typeface="Open Sans" panose="020B0606030504020204" pitchFamily="34" charset="0"/>
                <a:cs typeface="Open Sans" panose="020B0606030504020204" pitchFamily="34" charset="0"/>
              </a:rPr>
              <a:t>Gronemeijer’s</a:t>
            </a:r>
            <a:r>
              <a:rPr lang="en-GB" sz="2400" dirty="0">
                <a:latin typeface="Open Sans" panose="020B0606030504020204" pitchFamily="34" charset="0"/>
                <a:ea typeface="Open Sans" panose="020B0606030504020204" pitchFamily="34" charset="0"/>
                <a:cs typeface="Open Sans" panose="020B0606030504020204" pitchFamily="34" charset="0"/>
              </a:rPr>
              <a:t> contributions were supported by grant P33113-N from the Austrian Science Foundation, </a:t>
            </a:r>
            <a:r>
              <a:rPr lang="en-GB" sz="2400" dirty="0" err="1">
                <a:latin typeface="Open Sans" panose="020B0606030504020204" pitchFamily="34" charset="0"/>
                <a:ea typeface="Open Sans" panose="020B0606030504020204" pitchFamily="34" charset="0"/>
                <a:cs typeface="Open Sans" panose="020B0606030504020204" pitchFamily="34" charset="0"/>
              </a:rPr>
              <a:t>Battaglioli’s</a:t>
            </a:r>
            <a:r>
              <a:rPr lang="en-GB" sz="2400" dirty="0">
                <a:latin typeface="Open Sans" panose="020B0606030504020204" pitchFamily="34" charset="0"/>
                <a:ea typeface="Open Sans" panose="020B0606030504020204" pitchFamily="34" charset="0"/>
                <a:cs typeface="Open Sans" panose="020B0606030504020204" pitchFamily="34" charset="0"/>
              </a:rPr>
              <a:t> by grant 17648-185-23 from the Federal Ministry of Research, Technology and Space of Germany and </a:t>
            </a:r>
            <a:r>
              <a:rPr lang="en-GB" sz="2400" dirty="0" err="1">
                <a:latin typeface="Open Sans" panose="020B0606030504020204" pitchFamily="34" charset="0"/>
                <a:ea typeface="Open Sans" panose="020B0606030504020204" pitchFamily="34" charset="0"/>
                <a:cs typeface="Open Sans" panose="020B0606030504020204" pitchFamily="34" charset="0"/>
              </a:rPr>
              <a:t>Taszarek’s</a:t>
            </a:r>
            <a:r>
              <a:rPr lang="en-GB" sz="2400" dirty="0">
                <a:latin typeface="Open Sans" panose="020B0606030504020204" pitchFamily="34" charset="0"/>
                <a:ea typeface="Open Sans" panose="020B0606030504020204" pitchFamily="34" charset="0"/>
                <a:cs typeface="Open Sans" panose="020B0606030504020204" pitchFamily="34" charset="0"/>
              </a:rPr>
              <a:t> by grant 2020/39/D/ST10/00768  from the Polish National Science Centre. The work was also supported by the ECMWF funded project “Application of logistic convective hazard models to ECMWF EPS reforecasts”. We are very thankful to all volunteers collecting severe weather reports to the ESWD.</a:t>
            </a: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84" name="object 20">
            <a:extLst>
              <a:ext uri="{FF2B5EF4-FFF2-40B4-BE49-F238E27FC236}">
                <a16:creationId xmlns:a16="http://schemas.microsoft.com/office/drawing/2014/main" id="{25BC14F6-6CE0-93DB-E950-3A53B01BE2E9}"/>
              </a:ext>
            </a:extLst>
          </p:cNvPr>
          <p:cNvSpPr txBox="1"/>
          <p:nvPr/>
        </p:nvSpPr>
        <p:spPr>
          <a:xfrm>
            <a:off x="15409327" y="36727653"/>
            <a:ext cx="14401063" cy="797013"/>
          </a:xfrm>
          <a:prstGeom prst="rect">
            <a:avLst/>
          </a:prstGeom>
          <a:solidFill>
            <a:schemeClr val="bg1">
              <a:lumMod val="50000"/>
            </a:schemeClr>
          </a:solidFill>
          <a:ln w="12700">
            <a:solidFill>
              <a:srgbClr val="002060"/>
            </a:solidFill>
          </a:ln>
        </p:spPr>
        <p:txBody>
          <a:bodyPr vert="horz" wrap="square" lIns="216000" tIns="57785" rIns="0" bIns="0" rtlCol="0">
            <a:spAutoFit/>
          </a:bodyPr>
          <a:lstStyle/>
          <a:p>
            <a:pPr marR="6350">
              <a:lnSpc>
                <a:spcPct val="100000"/>
              </a:lnSpc>
              <a:spcBef>
                <a:spcPts val="455"/>
              </a:spcBef>
            </a:pPr>
            <a:r>
              <a:rPr lang="nl-NL" sz="4800">
                <a:solidFill>
                  <a:schemeClr val="bg1"/>
                </a:solidFill>
                <a:latin typeface="Open Sans" panose="020B0606030504020204" pitchFamily="34" charset="0"/>
                <a:ea typeface="Open Sans" panose="020B0606030504020204" pitchFamily="34" charset="0"/>
                <a:cs typeface="Open Sans" panose="020B0606030504020204" pitchFamily="34" charset="0"/>
              </a:rPr>
              <a:t>Acknowledgements</a:t>
            </a:r>
            <a:endParaRPr lang="en-GB" sz="4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object 14">
            <a:extLst>
              <a:ext uri="{FF2B5EF4-FFF2-40B4-BE49-F238E27FC236}">
                <a16:creationId xmlns:a16="http://schemas.microsoft.com/office/drawing/2014/main" id="{1FDDFCF6-18F1-DF07-02C2-7399676834E6}"/>
              </a:ext>
            </a:extLst>
          </p:cNvPr>
          <p:cNvSpPr/>
          <p:nvPr/>
        </p:nvSpPr>
        <p:spPr>
          <a:xfrm>
            <a:off x="496800" y="32061446"/>
            <a:ext cx="14409372" cy="8497159"/>
          </a:xfrm>
          <a:custGeom>
            <a:avLst/>
            <a:gdLst/>
            <a:ahLst/>
            <a:cxnLst/>
            <a:rect l="l" t="t" r="r" b="b"/>
            <a:pathLst>
              <a:path w="4613910" h="5988050">
                <a:moveTo>
                  <a:pt x="0" y="0"/>
                </a:moveTo>
                <a:lnTo>
                  <a:pt x="4613551" y="0"/>
                </a:lnTo>
                <a:lnTo>
                  <a:pt x="4613551" y="5987992"/>
                </a:lnTo>
                <a:lnTo>
                  <a:pt x="0" y="5987992"/>
                </a:lnTo>
                <a:lnTo>
                  <a:pt x="0" y="0"/>
                </a:lnTo>
                <a:close/>
              </a:path>
            </a:pathLst>
          </a:custGeom>
          <a:solidFill>
            <a:srgbClr val="ECF1F8"/>
          </a:solidFill>
          <a:ln w="16865">
            <a:solidFill>
              <a:srgbClr val="182B82"/>
            </a:solidFill>
          </a:ln>
        </p:spPr>
        <p:txBody>
          <a:bodyPr wrap="square" lIns="252000" tIns="252000" rIns="252000" bIns="252000" rtlCol="0"/>
          <a:lstStyle/>
          <a:p>
            <a:pPr algn="just">
              <a:lnSpc>
                <a:spcPct val="114000"/>
              </a:lnSpc>
            </a:pPr>
            <a:r>
              <a:rPr lang="en-GB" sz="2800" dirty="0">
                <a:latin typeface="Open Sans" panose="020B0606030504020204" pitchFamily="34" charset="0"/>
                <a:ea typeface="Open Sans" panose="020B0606030504020204" pitchFamily="34" charset="0"/>
                <a:cs typeface="Open Sans" panose="020B0606030504020204" pitchFamily="34" charset="0"/>
              </a:rPr>
              <a:t>Probability of severe wind gusts increases </a:t>
            </a:r>
            <a:r>
              <a:rPr lang="en-GB" sz="2800" b="1" dirty="0">
                <a:latin typeface="Open Sans" panose="020B0606030504020204" pitchFamily="34" charset="0"/>
                <a:ea typeface="Open Sans" panose="020B0606030504020204" pitchFamily="34" charset="0"/>
                <a:cs typeface="Open Sans" panose="020B0606030504020204" pitchFamily="34" charset="0"/>
              </a:rPr>
              <a:t>strongly</a:t>
            </a:r>
            <a:r>
              <a:rPr lang="en-GB" sz="2800" dirty="0">
                <a:latin typeface="Open Sans" panose="020B0606030504020204" pitchFamily="34" charset="0"/>
                <a:ea typeface="Open Sans" panose="020B0606030504020204" pitchFamily="34" charset="0"/>
                <a:cs typeface="Open Sans" panose="020B0606030504020204" pitchFamily="34" charset="0"/>
              </a:rPr>
              <a:t> with increasing mean wind.</a:t>
            </a: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r>
              <a:rPr lang="en-GB" sz="2800" dirty="0">
                <a:latin typeface="Open Sans" panose="020B0606030504020204" pitchFamily="34" charset="0"/>
                <a:ea typeface="Open Sans" panose="020B0606030504020204" pitchFamily="34" charset="0"/>
                <a:cs typeface="Open Sans" panose="020B0606030504020204" pitchFamily="34" charset="0"/>
              </a:rPr>
              <a:t>Probability of severe wind gusts increases </a:t>
            </a:r>
            <a:r>
              <a:rPr lang="en-GB" sz="2800" b="1" dirty="0">
                <a:latin typeface="Open Sans" panose="020B0606030504020204" pitchFamily="34" charset="0"/>
                <a:ea typeface="Open Sans" panose="020B0606030504020204" pitchFamily="34" charset="0"/>
                <a:cs typeface="Open Sans" panose="020B0606030504020204" pitchFamily="34" charset="0"/>
              </a:rPr>
              <a:t>weakly </a:t>
            </a:r>
            <a:r>
              <a:rPr lang="en-GB" sz="2800" dirty="0">
                <a:latin typeface="Open Sans" panose="020B0606030504020204" pitchFamily="34" charset="0"/>
                <a:ea typeface="Open Sans" panose="020B0606030504020204" pitchFamily="34" charset="0"/>
                <a:cs typeface="Open Sans" panose="020B0606030504020204" pitchFamily="34" charset="0"/>
              </a:rPr>
              <a:t>with increasing CAPE or LCL height.</a:t>
            </a: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4000"/>
              </a:lnSpc>
            </a:pPr>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30" name="object 20">
            <a:extLst>
              <a:ext uri="{FF2B5EF4-FFF2-40B4-BE49-F238E27FC236}">
                <a16:creationId xmlns:a16="http://schemas.microsoft.com/office/drawing/2014/main" id="{5A88D8E5-C46B-8520-4F59-328D8F88F9C5}"/>
              </a:ext>
            </a:extLst>
          </p:cNvPr>
          <p:cNvSpPr txBox="1"/>
          <p:nvPr/>
        </p:nvSpPr>
        <p:spPr>
          <a:xfrm>
            <a:off x="492983" y="31269358"/>
            <a:ext cx="14413189" cy="797013"/>
          </a:xfrm>
          <a:prstGeom prst="rect">
            <a:avLst/>
          </a:prstGeom>
          <a:solidFill>
            <a:srgbClr val="182B82"/>
          </a:solidFill>
        </p:spPr>
        <p:txBody>
          <a:bodyPr vert="horz" wrap="square" lIns="216000" tIns="57785" rIns="0" bIns="0" rtlCol="0">
            <a:spAutoFit/>
          </a:bodyPr>
          <a:lstStyle/>
          <a:p>
            <a:pPr marR="6350">
              <a:lnSpc>
                <a:spcPct val="100000"/>
              </a:lnSpc>
              <a:spcBef>
                <a:spcPts val="455"/>
              </a:spcBef>
            </a:pPr>
            <a:r>
              <a:rPr lang="nl-NL"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Developed model</a:t>
            </a:r>
            <a:endParaRPr lang="en-GB" sz="4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5" name="TextBox 134">
            <a:extLst>
              <a:ext uri="{FF2B5EF4-FFF2-40B4-BE49-F238E27FC236}">
                <a16:creationId xmlns:a16="http://schemas.microsoft.com/office/drawing/2014/main" id="{FEFAF84F-4CCD-C626-E21F-9B5A459E7816}"/>
              </a:ext>
            </a:extLst>
          </p:cNvPr>
          <p:cNvSpPr txBox="1"/>
          <p:nvPr/>
        </p:nvSpPr>
        <p:spPr>
          <a:xfrm>
            <a:off x="948686" y="41488104"/>
            <a:ext cx="27914971" cy="1446550"/>
          </a:xfrm>
          <a:prstGeom prst="rect">
            <a:avLst/>
          </a:prstGeom>
          <a:noFill/>
        </p:spPr>
        <p:txBody>
          <a:bodyPr wrap="square" rtlCol="0">
            <a:spAutoFit/>
          </a:bodyPr>
          <a:lstStyle/>
          <a:p>
            <a:pPr algn="ctr"/>
            <a:r>
              <a:rPr lang="en-GB" sz="4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12</a:t>
            </a:r>
            <a:r>
              <a:rPr lang="en-GB" sz="4400" baseline="30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th</a:t>
            </a:r>
            <a:r>
              <a:rPr lang="en-GB" sz="4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European Conference on Severe Storms, Utrecht, Netherlands 17 – 22 November 2025</a:t>
            </a:r>
          </a:p>
          <a:p>
            <a:pPr algn="ctr"/>
            <a:endParaRPr lang="en-GB" sz="4400" i="1" dirty="0"/>
          </a:p>
        </p:txBody>
      </p:sp>
      <p:pic>
        <p:nvPicPr>
          <p:cNvPr id="3" name="Picture 2" descr="A blue flag with yellow stars and lightning&#10;&#10;Description automatically generated">
            <a:extLst>
              <a:ext uri="{FF2B5EF4-FFF2-40B4-BE49-F238E27FC236}">
                <a16:creationId xmlns:a16="http://schemas.microsoft.com/office/drawing/2014/main" id="{DCA55C29-F627-469C-BA1B-63C3811A81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993" y="49418"/>
            <a:ext cx="5033922" cy="3133910"/>
          </a:xfrm>
          <a:prstGeom prst="rect">
            <a:avLst/>
          </a:prstGeom>
          <a:ln w="28575">
            <a:solidFill>
              <a:schemeClr val="bg1"/>
            </a:solidFill>
          </a:ln>
        </p:spPr>
      </p:pic>
      <p:pic>
        <p:nvPicPr>
          <p:cNvPr id="4" name="Obrázek 3" descr="Obsah obrázku text, snímek obrazovky, diagram, řada/pruh&#10;&#10;Obsah generovaný pomocí AI může být nesprávný.">
            <a:extLst>
              <a:ext uri="{FF2B5EF4-FFF2-40B4-BE49-F238E27FC236}">
                <a16:creationId xmlns:a16="http://schemas.microsoft.com/office/drawing/2014/main" id="{92AAAB49-B568-29E9-D715-862E9224BE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29" y="34437710"/>
            <a:ext cx="8387911" cy="5952145"/>
          </a:xfrm>
          <a:prstGeom prst="rect">
            <a:avLst/>
          </a:prstGeom>
        </p:spPr>
      </p:pic>
      <p:pic>
        <p:nvPicPr>
          <p:cNvPr id="7" name="Obrázek 6" descr="Obsah obrázku text, snímek obrazovky, diagram, řada/pruh&#10;&#10;Obsah generovaný pomocí AI může být nesprávný.">
            <a:extLst>
              <a:ext uri="{FF2B5EF4-FFF2-40B4-BE49-F238E27FC236}">
                <a16:creationId xmlns:a16="http://schemas.microsoft.com/office/drawing/2014/main" id="{5BC4B272-3E6B-5918-81DF-EBA347B708C2}"/>
              </a:ext>
            </a:extLst>
          </p:cNvPr>
          <p:cNvPicPr>
            <a:picLocks noChangeAspect="1"/>
          </p:cNvPicPr>
          <p:nvPr/>
        </p:nvPicPr>
        <p:blipFill>
          <a:blip r:embed="rId5">
            <a:extLst>
              <a:ext uri="{28A0092B-C50C-407E-A947-70E740481C1C}">
                <a14:useLocalDpi xmlns:a14="http://schemas.microsoft.com/office/drawing/2010/main" val="0"/>
              </a:ext>
            </a:extLst>
          </a:blip>
          <a:srcRect l="15021"/>
          <a:stretch>
            <a:fillRect/>
          </a:stretch>
        </p:blipFill>
        <p:spPr>
          <a:xfrm>
            <a:off x="7663774" y="34312182"/>
            <a:ext cx="7215481" cy="5952145"/>
          </a:xfrm>
          <a:prstGeom prst="rect">
            <a:avLst/>
          </a:prstGeom>
        </p:spPr>
      </p:pic>
      <p:graphicFrame>
        <p:nvGraphicFramePr>
          <p:cNvPr id="9" name="Graf 8">
            <a:extLst>
              <a:ext uri="{FF2B5EF4-FFF2-40B4-BE49-F238E27FC236}">
                <a16:creationId xmlns:a16="http://schemas.microsoft.com/office/drawing/2014/main" id="{E4ED4D15-E118-8862-E0D4-410A08E067C0}"/>
              </a:ext>
            </a:extLst>
          </p:cNvPr>
          <p:cNvGraphicFramePr>
            <a:graphicFrameLocks/>
          </p:cNvGraphicFramePr>
          <p:nvPr>
            <p:extLst>
              <p:ext uri="{D42A27DB-BD31-4B8C-83A1-F6EECF244321}">
                <p14:modId xmlns:p14="http://schemas.microsoft.com/office/powerpoint/2010/main" val="2208259072"/>
              </p:ext>
            </p:extLst>
          </p:nvPr>
        </p:nvGraphicFramePr>
        <p:xfrm>
          <a:off x="1263152" y="19771499"/>
          <a:ext cx="13012739" cy="8544967"/>
        </p:xfrm>
        <a:graphic>
          <a:graphicData uri="http://schemas.openxmlformats.org/drawingml/2006/chart">
            <c:chart xmlns:c="http://schemas.openxmlformats.org/drawingml/2006/chart" xmlns:r="http://schemas.openxmlformats.org/officeDocument/2006/relationships" r:id="rId6"/>
          </a:graphicData>
        </a:graphic>
      </p:graphicFrame>
      <p:pic>
        <p:nvPicPr>
          <p:cNvPr id="10" name="Obrázek 9">
            <a:extLst>
              <a:ext uri="{FF2B5EF4-FFF2-40B4-BE49-F238E27FC236}">
                <a16:creationId xmlns:a16="http://schemas.microsoft.com/office/drawing/2014/main" id="{F9B70D3E-69E1-AF1B-2811-21B3EEA147F2}"/>
              </a:ext>
            </a:extLst>
          </p:cNvPr>
          <p:cNvPicPr>
            <a:picLocks noChangeAspect="1"/>
          </p:cNvPicPr>
          <p:nvPr/>
        </p:nvPicPr>
        <p:blipFill>
          <a:blip r:embed="rId7"/>
          <a:srcRect l="10938" t="8333" r="33281" b="22500"/>
          <a:stretch>
            <a:fillRect/>
          </a:stretch>
        </p:blipFill>
        <p:spPr>
          <a:xfrm>
            <a:off x="15492525" y="6349265"/>
            <a:ext cx="7402426" cy="5163037"/>
          </a:xfrm>
          <a:prstGeom prst="rect">
            <a:avLst/>
          </a:prstGeom>
          <a:ln w="31750">
            <a:solidFill>
              <a:schemeClr val="tx1"/>
            </a:solidFill>
          </a:ln>
        </p:spPr>
      </p:pic>
      <p:pic>
        <p:nvPicPr>
          <p:cNvPr id="11" name="Obrázek 10">
            <a:extLst>
              <a:ext uri="{FF2B5EF4-FFF2-40B4-BE49-F238E27FC236}">
                <a16:creationId xmlns:a16="http://schemas.microsoft.com/office/drawing/2014/main" id="{34FBDFAF-7051-F684-0251-0999A80F82BC}"/>
              </a:ext>
            </a:extLst>
          </p:cNvPr>
          <p:cNvPicPr>
            <a:picLocks noChangeAspect="1"/>
          </p:cNvPicPr>
          <p:nvPr/>
        </p:nvPicPr>
        <p:blipFill>
          <a:blip r:embed="rId8"/>
          <a:srcRect l="868" t="21451" r="57574" b="18021"/>
          <a:stretch>
            <a:fillRect/>
          </a:stretch>
        </p:blipFill>
        <p:spPr>
          <a:xfrm>
            <a:off x="23204883" y="6347191"/>
            <a:ext cx="6337470" cy="5163037"/>
          </a:xfrm>
          <a:prstGeom prst="rect">
            <a:avLst/>
          </a:prstGeom>
          <a:ln w="31750">
            <a:solidFill>
              <a:srgbClr val="7030A0"/>
            </a:solidFill>
          </a:ln>
        </p:spPr>
      </p:pic>
      <p:pic>
        <p:nvPicPr>
          <p:cNvPr id="12" name="Obrázek 11">
            <a:extLst>
              <a:ext uri="{FF2B5EF4-FFF2-40B4-BE49-F238E27FC236}">
                <a16:creationId xmlns:a16="http://schemas.microsoft.com/office/drawing/2014/main" id="{9AC82621-F6D1-46A6-7214-04E8EA983BAA}"/>
              </a:ext>
            </a:extLst>
          </p:cNvPr>
          <p:cNvPicPr>
            <a:picLocks noChangeAspect="1"/>
          </p:cNvPicPr>
          <p:nvPr/>
        </p:nvPicPr>
        <p:blipFill>
          <a:blip r:embed="rId9"/>
          <a:srcRect l="12890" t="8056" r="19297" b="8056"/>
          <a:stretch>
            <a:fillRect/>
          </a:stretch>
        </p:blipFill>
        <p:spPr>
          <a:xfrm>
            <a:off x="15501752" y="13379366"/>
            <a:ext cx="7393199" cy="5144576"/>
          </a:xfrm>
          <a:prstGeom prst="rect">
            <a:avLst/>
          </a:prstGeom>
          <a:ln w="31750">
            <a:solidFill>
              <a:schemeClr val="tx1"/>
            </a:solidFill>
          </a:ln>
        </p:spPr>
      </p:pic>
      <p:pic>
        <p:nvPicPr>
          <p:cNvPr id="13" name="Obrázek 12">
            <a:extLst>
              <a:ext uri="{FF2B5EF4-FFF2-40B4-BE49-F238E27FC236}">
                <a16:creationId xmlns:a16="http://schemas.microsoft.com/office/drawing/2014/main" id="{15E43BBA-DCA4-DE97-1601-5ADA3D0EBF31}"/>
              </a:ext>
            </a:extLst>
          </p:cNvPr>
          <p:cNvPicPr>
            <a:picLocks noChangeAspect="1"/>
          </p:cNvPicPr>
          <p:nvPr/>
        </p:nvPicPr>
        <p:blipFill>
          <a:blip r:embed="rId10"/>
          <a:srcRect l="831" t="22585" r="58784" b="17789"/>
          <a:stretch>
            <a:fillRect/>
          </a:stretch>
        </p:blipFill>
        <p:spPr>
          <a:xfrm>
            <a:off x="23391553" y="13379366"/>
            <a:ext cx="6150799" cy="5144576"/>
          </a:xfrm>
          <a:prstGeom prst="rect">
            <a:avLst/>
          </a:prstGeom>
          <a:ln w="31750">
            <a:solidFill>
              <a:srgbClr val="7030A0"/>
            </a:solidFill>
          </a:ln>
        </p:spPr>
      </p:pic>
      <p:pic>
        <p:nvPicPr>
          <p:cNvPr id="2" name="Obrázek 1" descr="Obsah obrázku logo, Grafika, Písmo, design&#10;&#10;Obsah generovaný pomocí AI může být nesprávný.">
            <a:extLst>
              <a:ext uri="{FF2B5EF4-FFF2-40B4-BE49-F238E27FC236}">
                <a16:creationId xmlns:a16="http://schemas.microsoft.com/office/drawing/2014/main" id="{62C44949-9D2E-7907-2F41-CE50FE42D2AF}"/>
              </a:ext>
            </a:extLst>
          </p:cNvPr>
          <p:cNvPicPr>
            <a:picLocks noChangeAspect="1"/>
          </p:cNvPicPr>
          <p:nvPr/>
        </p:nvPicPr>
        <p:blipFill>
          <a:blip r:embed="rId11" cstate="print">
            <a:extLst>
              <a:ext uri="{28A0092B-C50C-407E-A947-70E740481C1C}">
                <a14:useLocalDpi xmlns:a14="http://schemas.microsoft.com/office/drawing/2010/main" val="0"/>
              </a:ext>
            </a:extLst>
          </a:blip>
          <a:srcRect l="19350" t="13330" r="15027" b="9543"/>
          <a:stretch>
            <a:fillRect/>
          </a:stretch>
        </p:blipFill>
        <p:spPr>
          <a:xfrm>
            <a:off x="22365018" y="270765"/>
            <a:ext cx="2722611" cy="1866587"/>
          </a:xfrm>
          <a:prstGeom prst="rect">
            <a:avLst/>
          </a:prstGeom>
        </p:spPr>
      </p:pic>
      <p:pic>
        <p:nvPicPr>
          <p:cNvPr id="1026" name="Picture 2" descr="European Centre for Medium Range Weather Forecasts | DTP in ...">
            <a:extLst>
              <a:ext uri="{FF2B5EF4-FFF2-40B4-BE49-F238E27FC236}">
                <a16:creationId xmlns:a16="http://schemas.microsoft.com/office/drawing/2014/main" id="{2CC24F6D-1B64-F065-85B3-DC8C105A59D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0340" b="31534"/>
          <a:stretch>
            <a:fillRect/>
          </a:stretch>
        </p:blipFill>
        <p:spPr bwMode="auto">
          <a:xfrm>
            <a:off x="25287425" y="300533"/>
            <a:ext cx="4797420" cy="1829054"/>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6B245168-460F-775B-CB44-F88C4BFD3A11}"/>
              </a:ext>
            </a:extLst>
          </p:cNvPr>
          <p:cNvPicPr>
            <a:picLocks noChangeAspect="1"/>
          </p:cNvPicPr>
          <p:nvPr/>
        </p:nvPicPr>
        <p:blipFill>
          <a:blip r:embed="rId13"/>
          <a:srcRect l="10781" t="8056" r="33437" b="22500"/>
          <a:stretch>
            <a:fillRect/>
          </a:stretch>
        </p:blipFill>
        <p:spPr>
          <a:xfrm>
            <a:off x="15500027" y="20763455"/>
            <a:ext cx="7393199" cy="5177311"/>
          </a:xfrm>
          <a:prstGeom prst="rect">
            <a:avLst/>
          </a:prstGeom>
          <a:ln w="31750">
            <a:solidFill>
              <a:schemeClr val="tx1"/>
            </a:solidFill>
          </a:ln>
        </p:spPr>
      </p:pic>
      <p:pic>
        <p:nvPicPr>
          <p:cNvPr id="14" name="Obrázek 13">
            <a:extLst>
              <a:ext uri="{FF2B5EF4-FFF2-40B4-BE49-F238E27FC236}">
                <a16:creationId xmlns:a16="http://schemas.microsoft.com/office/drawing/2014/main" id="{87316415-87D3-0707-8969-80E91A9FA698}"/>
              </a:ext>
            </a:extLst>
          </p:cNvPr>
          <p:cNvPicPr>
            <a:picLocks noChangeAspect="1"/>
          </p:cNvPicPr>
          <p:nvPr/>
        </p:nvPicPr>
        <p:blipFill>
          <a:blip r:embed="rId14"/>
          <a:srcRect l="56475" t="13198" r="2736" b="26645"/>
          <a:stretch>
            <a:fillRect/>
          </a:stretch>
        </p:blipFill>
        <p:spPr>
          <a:xfrm>
            <a:off x="23276891" y="20762359"/>
            <a:ext cx="6240878" cy="5177312"/>
          </a:xfrm>
          <a:prstGeom prst="rect">
            <a:avLst/>
          </a:prstGeom>
          <a:noFill/>
          <a:ln w="31750">
            <a:solidFill>
              <a:srgbClr val="7030A0"/>
            </a:solidFill>
          </a:ln>
        </p:spPr>
      </p:pic>
      <p:pic>
        <p:nvPicPr>
          <p:cNvPr id="16" name="Obrázek 15">
            <a:extLst>
              <a:ext uri="{FF2B5EF4-FFF2-40B4-BE49-F238E27FC236}">
                <a16:creationId xmlns:a16="http://schemas.microsoft.com/office/drawing/2014/main" id="{C23E49C1-3B37-7C52-80F0-B3B55C80191D}"/>
              </a:ext>
            </a:extLst>
          </p:cNvPr>
          <p:cNvPicPr>
            <a:picLocks noChangeAspect="1"/>
          </p:cNvPicPr>
          <p:nvPr/>
        </p:nvPicPr>
        <p:blipFill>
          <a:blip r:embed="rId15"/>
          <a:srcRect l="60631" t="19200" r="27951" b="15119"/>
          <a:stretch>
            <a:fillRect/>
          </a:stretch>
        </p:blipFill>
        <p:spPr>
          <a:xfrm>
            <a:off x="15860067" y="6926738"/>
            <a:ext cx="845675" cy="2736242"/>
          </a:xfrm>
          <a:prstGeom prst="rect">
            <a:avLst/>
          </a:prstGeom>
        </p:spPr>
      </p:pic>
      <p:pic>
        <p:nvPicPr>
          <p:cNvPr id="20" name="Obrázek 19">
            <a:extLst>
              <a:ext uri="{FF2B5EF4-FFF2-40B4-BE49-F238E27FC236}">
                <a16:creationId xmlns:a16="http://schemas.microsoft.com/office/drawing/2014/main" id="{6EC1FFC2-8366-0125-FFDD-4052189FA405}"/>
              </a:ext>
            </a:extLst>
          </p:cNvPr>
          <p:cNvPicPr>
            <a:picLocks noChangeAspect="1"/>
          </p:cNvPicPr>
          <p:nvPr/>
        </p:nvPicPr>
        <p:blipFill>
          <a:blip r:embed="rId15"/>
          <a:srcRect l="60631" t="19200" r="27951" b="15119"/>
          <a:stretch>
            <a:fillRect/>
          </a:stretch>
        </p:blipFill>
        <p:spPr>
          <a:xfrm>
            <a:off x="15860067" y="13987500"/>
            <a:ext cx="845675" cy="2736242"/>
          </a:xfrm>
          <a:prstGeom prst="rect">
            <a:avLst/>
          </a:prstGeom>
        </p:spPr>
      </p:pic>
      <p:pic>
        <p:nvPicPr>
          <p:cNvPr id="21" name="Obrázek 20">
            <a:extLst>
              <a:ext uri="{FF2B5EF4-FFF2-40B4-BE49-F238E27FC236}">
                <a16:creationId xmlns:a16="http://schemas.microsoft.com/office/drawing/2014/main" id="{EDC88C0E-5E68-2413-3C6A-2FA335FBE133}"/>
              </a:ext>
            </a:extLst>
          </p:cNvPr>
          <p:cNvPicPr>
            <a:picLocks noChangeAspect="1"/>
          </p:cNvPicPr>
          <p:nvPr/>
        </p:nvPicPr>
        <p:blipFill>
          <a:blip r:embed="rId15"/>
          <a:srcRect l="60631" t="19200" r="27951" b="15119"/>
          <a:stretch>
            <a:fillRect/>
          </a:stretch>
        </p:blipFill>
        <p:spPr>
          <a:xfrm>
            <a:off x="15860067" y="21188238"/>
            <a:ext cx="845675" cy="2736242"/>
          </a:xfrm>
          <a:prstGeom prst="rect">
            <a:avLst/>
          </a:prstGeom>
        </p:spPr>
      </p:pic>
      <p:sp>
        <p:nvSpPr>
          <p:cNvPr id="23" name="TextovéPole 22">
            <a:extLst>
              <a:ext uri="{FF2B5EF4-FFF2-40B4-BE49-F238E27FC236}">
                <a16:creationId xmlns:a16="http://schemas.microsoft.com/office/drawing/2014/main" id="{970E026A-E932-B92A-419E-47C8F64CCC50}"/>
              </a:ext>
            </a:extLst>
          </p:cNvPr>
          <p:cNvSpPr txBox="1"/>
          <p:nvPr/>
        </p:nvSpPr>
        <p:spPr>
          <a:xfrm>
            <a:off x="15639515" y="10297746"/>
            <a:ext cx="3168352" cy="830997"/>
          </a:xfrm>
          <a:prstGeom prst="rect">
            <a:avLst/>
          </a:prstGeom>
          <a:solidFill>
            <a:schemeClr val="bg1">
              <a:alpha val="70000"/>
            </a:schemeClr>
          </a:solid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Multiple supercells </a:t>
            </a:r>
            <a:br>
              <a:rPr lang="en-US" sz="2400" b="1" dirty="0">
                <a:latin typeface="Open Sans" panose="020B0606030504020204" pitchFamily="34" charset="0"/>
                <a:ea typeface="Open Sans" panose="020B0606030504020204" pitchFamily="34" charset="0"/>
                <a:cs typeface="Open Sans" panose="020B0606030504020204" pitchFamily="34" charset="0"/>
              </a:rPr>
            </a:br>
            <a:r>
              <a:rPr lang="en-US" sz="2400" b="1" dirty="0">
                <a:latin typeface="Open Sans" panose="020B0606030504020204" pitchFamily="34" charset="0"/>
                <a:ea typeface="Open Sans" panose="020B0606030504020204" pitchFamily="34" charset="0"/>
                <a:cs typeface="Open Sans" panose="020B0606030504020204" pitchFamily="34" charset="0"/>
              </a:rPr>
              <a:t>and one bow echo</a:t>
            </a:r>
            <a:endParaRPr lang="en-GB"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TextovéPole 23">
            <a:extLst>
              <a:ext uri="{FF2B5EF4-FFF2-40B4-BE49-F238E27FC236}">
                <a16:creationId xmlns:a16="http://schemas.microsoft.com/office/drawing/2014/main" id="{B75567F0-4189-3F58-EBDA-173CB9556429}"/>
              </a:ext>
            </a:extLst>
          </p:cNvPr>
          <p:cNvSpPr txBox="1"/>
          <p:nvPr/>
        </p:nvSpPr>
        <p:spPr>
          <a:xfrm>
            <a:off x="15572035" y="16900857"/>
            <a:ext cx="3110094" cy="830997"/>
          </a:xfrm>
          <a:prstGeom prst="rect">
            <a:avLst/>
          </a:prstGeom>
          <a:solidFill>
            <a:schemeClr val="bg1">
              <a:alpha val="70000"/>
            </a:schemeClr>
          </a:solid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Multiple supercells </a:t>
            </a:r>
            <a:br>
              <a:rPr lang="en-US" sz="2400" b="1" dirty="0">
                <a:latin typeface="Open Sans" panose="020B0606030504020204" pitchFamily="34" charset="0"/>
                <a:ea typeface="Open Sans" panose="020B0606030504020204" pitchFamily="34" charset="0"/>
                <a:cs typeface="Open Sans" panose="020B0606030504020204" pitchFamily="34" charset="0"/>
              </a:rPr>
            </a:br>
            <a:r>
              <a:rPr lang="en-US" sz="2400" b="1" dirty="0">
                <a:latin typeface="Open Sans" panose="020B0606030504020204" pitchFamily="34" charset="0"/>
                <a:ea typeface="Open Sans" panose="020B0606030504020204" pitchFamily="34" charset="0"/>
                <a:cs typeface="Open Sans" panose="020B0606030504020204" pitchFamily="34" charset="0"/>
              </a:rPr>
              <a:t>and bow echoes</a:t>
            </a:r>
            <a:endParaRPr lang="en-GB"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ovéPole 24">
            <a:extLst>
              <a:ext uri="{FF2B5EF4-FFF2-40B4-BE49-F238E27FC236}">
                <a16:creationId xmlns:a16="http://schemas.microsoft.com/office/drawing/2014/main" id="{9B5602A6-8D47-9CE6-391B-302B3C28BF4F}"/>
              </a:ext>
            </a:extLst>
          </p:cNvPr>
          <p:cNvSpPr txBox="1"/>
          <p:nvPr/>
        </p:nvSpPr>
        <p:spPr>
          <a:xfrm>
            <a:off x="20030099" y="23956539"/>
            <a:ext cx="2664296" cy="1200329"/>
          </a:xfrm>
          <a:prstGeom prst="rect">
            <a:avLst/>
          </a:prstGeom>
          <a:solidFill>
            <a:schemeClr val="bg1">
              <a:alpha val="70000"/>
            </a:schemeClr>
          </a:solid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Many elevated storms in southern Spain</a:t>
            </a:r>
            <a:endParaRPr lang="en-GB" sz="24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8" name="Přímá spojnice se šipkou 27">
            <a:extLst>
              <a:ext uri="{FF2B5EF4-FFF2-40B4-BE49-F238E27FC236}">
                <a16:creationId xmlns:a16="http://schemas.microsoft.com/office/drawing/2014/main" id="{97BD08FD-8D1D-5A1D-E82C-0A053138033B}"/>
              </a:ext>
            </a:extLst>
          </p:cNvPr>
          <p:cNvCxnSpPr>
            <a:cxnSpLocks/>
          </p:cNvCxnSpPr>
          <p:nvPr/>
        </p:nvCxnSpPr>
        <p:spPr>
          <a:xfrm>
            <a:off x="20821951" y="7427688"/>
            <a:ext cx="222692" cy="498643"/>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B2454E01-2CAB-EE43-9EAB-89E7D33630A4}"/>
              </a:ext>
            </a:extLst>
          </p:cNvPr>
          <p:cNvCxnSpPr>
            <a:cxnSpLocks/>
          </p:cNvCxnSpPr>
          <p:nvPr/>
        </p:nvCxnSpPr>
        <p:spPr>
          <a:xfrm flipH="1">
            <a:off x="20036531" y="7427688"/>
            <a:ext cx="792088" cy="690520"/>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extovéPole 34">
            <a:extLst>
              <a:ext uri="{FF2B5EF4-FFF2-40B4-BE49-F238E27FC236}">
                <a16:creationId xmlns:a16="http://schemas.microsoft.com/office/drawing/2014/main" id="{AF47CBD9-B764-8A23-3391-063C5BB988D3}"/>
              </a:ext>
            </a:extLst>
          </p:cNvPr>
          <p:cNvSpPr txBox="1"/>
          <p:nvPr/>
        </p:nvSpPr>
        <p:spPr>
          <a:xfrm>
            <a:off x="19026010" y="7027578"/>
            <a:ext cx="3591883" cy="400110"/>
          </a:xfrm>
          <a:prstGeom prst="rect">
            <a:avLst/>
          </a:prstGeom>
          <a:noFill/>
        </p:spPr>
        <p:txBody>
          <a:bodyPr wrap="square" rtlCol="0">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Severe wind gust reports </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1" name="Přímá spojnice se šipkou 40">
            <a:extLst>
              <a:ext uri="{FF2B5EF4-FFF2-40B4-BE49-F238E27FC236}">
                <a16:creationId xmlns:a16="http://schemas.microsoft.com/office/drawing/2014/main" id="{DD40907E-8DDB-5398-912C-AD01E45BC995}"/>
              </a:ext>
            </a:extLst>
          </p:cNvPr>
          <p:cNvCxnSpPr>
            <a:cxnSpLocks/>
            <a:stCxn id="44" idx="1"/>
          </p:cNvCxnSpPr>
          <p:nvPr/>
        </p:nvCxnSpPr>
        <p:spPr>
          <a:xfrm flipH="1">
            <a:off x="19193738" y="17651139"/>
            <a:ext cx="1202833" cy="211986"/>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Přímá spojnice se šipkou 41">
            <a:extLst>
              <a:ext uri="{FF2B5EF4-FFF2-40B4-BE49-F238E27FC236}">
                <a16:creationId xmlns:a16="http://schemas.microsoft.com/office/drawing/2014/main" id="{7A68DB01-BF31-31B0-6585-D15082A5A04C}"/>
              </a:ext>
            </a:extLst>
          </p:cNvPr>
          <p:cNvCxnSpPr>
            <a:cxnSpLocks/>
            <a:stCxn id="44" idx="1"/>
          </p:cNvCxnSpPr>
          <p:nvPr/>
        </p:nvCxnSpPr>
        <p:spPr>
          <a:xfrm flipH="1" flipV="1">
            <a:off x="19534599" y="17590724"/>
            <a:ext cx="861972" cy="60415"/>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ovéPole 43">
            <a:extLst>
              <a:ext uri="{FF2B5EF4-FFF2-40B4-BE49-F238E27FC236}">
                <a16:creationId xmlns:a16="http://schemas.microsoft.com/office/drawing/2014/main" id="{283C2C3D-0B4D-A589-C66C-AAE869092CB1}"/>
              </a:ext>
            </a:extLst>
          </p:cNvPr>
          <p:cNvSpPr txBox="1"/>
          <p:nvPr/>
        </p:nvSpPr>
        <p:spPr>
          <a:xfrm>
            <a:off x="20396571" y="17451084"/>
            <a:ext cx="3591883" cy="400110"/>
          </a:xfrm>
          <a:prstGeom prst="rect">
            <a:avLst/>
          </a:prstGeom>
          <a:noFill/>
        </p:spPr>
        <p:txBody>
          <a:bodyPr wrap="square" rtlCol="0">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Large hail reports </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TextovéPole 56">
            <a:extLst>
              <a:ext uri="{FF2B5EF4-FFF2-40B4-BE49-F238E27FC236}">
                <a16:creationId xmlns:a16="http://schemas.microsoft.com/office/drawing/2014/main" id="{17CEF813-6BE7-22FF-F0C2-D9FF4839A858}"/>
              </a:ext>
            </a:extLst>
          </p:cNvPr>
          <p:cNvSpPr txBox="1"/>
          <p:nvPr/>
        </p:nvSpPr>
        <p:spPr>
          <a:xfrm>
            <a:off x="10130619" y="4122342"/>
            <a:ext cx="10265952" cy="461665"/>
          </a:xfrm>
          <a:prstGeom prst="rect">
            <a:avLst/>
          </a:prstGeom>
          <a:noFill/>
        </p:spPr>
        <p:txBody>
          <a:bodyPr wrap="none" rtlCol="0">
            <a:spAutoFit/>
          </a:bodyPr>
          <a:lstStyle/>
          <a:p>
            <a:pPr algn="ctr"/>
            <a:r>
              <a:rPr lang="en-US" sz="2400" b="1" dirty="0">
                <a:solidFill>
                  <a:srgbClr val="002060"/>
                </a:solidFill>
              </a:rPr>
              <a:t>Do you want to follow up on the topic? Send an e-mail to tomas.pucik@essl.org</a:t>
            </a:r>
            <a:endParaRPr lang="en-GB" sz="2400" b="1" dirty="0">
              <a:solidFill>
                <a:srgbClr val="002060"/>
              </a:solidFill>
            </a:endParaRPr>
          </a:p>
        </p:txBody>
      </p:sp>
    </p:spTree>
    <p:extLst>
      <p:ext uri="{BB962C8B-B14F-4D97-AF65-F5344CB8AC3E}">
        <p14:creationId xmlns:p14="http://schemas.microsoft.com/office/powerpoint/2010/main" val="1275119162"/>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9029</TotalTime>
  <Words>858</Words>
  <Application>Microsoft Office PowerPoint</Application>
  <PresentationFormat>Vlastní</PresentationFormat>
  <Paragraphs>110</Paragraphs>
  <Slides>1</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vt:i4>
      </vt:variant>
    </vt:vector>
  </HeadingPairs>
  <TitlesOfParts>
    <vt:vector size="5" baseType="lpstr">
      <vt:lpstr>Arial</vt:lpstr>
      <vt:lpstr>Calibri</vt:lpstr>
      <vt:lpstr>Open Sans</vt:lpstr>
      <vt:lpstr>Motív Office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Dell</dc:creator>
  <cp:lastModifiedBy>Tomas Pucik</cp:lastModifiedBy>
  <cp:revision>206</cp:revision>
  <dcterms:created xsi:type="dcterms:W3CDTF">2015-09-03T09:02:52Z</dcterms:created>
  <dcterms:modified xsi:type="dcterms:W3CDTF">2025-11-12T16:06:36Z</dcterms:modified>
</cp:coreProperties>
</file>