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94" r:id="rId5"/>
    <p:sldId id="297" r:id="rId6"/>
    <p:sldId id="279" r:id="rId7"/>
    <p:sldId id="296" r:id="rId8"/>
    <p:sldId id="304" r:id="rId9"/>
    <p:sldId id="305" r:id="rId10"/>
    <p:sldId id="301" r:id="rId11"/>
    <p:sldId id="298" r:id="rId12"/>
    <p:sldId id="302" r:id="rId13"/>
    <p:sldId id="303" r:id="rId14"/>
    <p:sldId id="269" r:id="rId15"/>
    <p:sldId id="264" r:id="rId16"/>
    <p:sldId id="295" r:id="rId17"/>
    <p:sldId id="268" r:id="rId18"/>
    <p:sldId id="271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E05186-A5B0-C128-B4F5-B2BBDE9DBFEB}" name="Bram van 't Veen" initials="Bv" userId="S::bram.vtveen@essl.org::8fcfd80b-451f-4ed2-a0f6-cb0c6b67e756" providerId="AD"/>
  <p188:author id="{0769BBCD-12D0-ECCC-FB82-B0F967D45349}" name="Pieter Groenemeijer" initials="PG" userId="S::pieter.groenemeijer@essl.org::e2ff4140-e2e7-49e3-9383-b43b0ff05d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575"/>
    <a:srgbClr val="182B82"/>
    <a:srgbClr val="002533"/>
    <a:srgbClr val="000000"/>
    <a:srgbClr val="0F3241"/>
    <a:srgbClr val="1C374C"/>
    <a:srgbClr val="2D5A7C"/>
    <a:srgbClr val="FFFFFF"/>
    <a:srgbClr val="283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F00634-B6F5-485C-AD4D-90EC589C3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r="32189"/>
          <a:stretch/>
        </p:blipFill>
        <p:spPr>
          <a:xfrm>
            <a:off x="-5530" y="790757"/>
            <a:ext cx="12191997" cy="5478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5C7556-E96D-4F61-85E8-7212AB458AF1}"/>
              </a:ext>
            </a:extLst>
          </p:cNvPr>
          <p:cNvSpPr/>
          <p:nvPr userDrawn="1"/>
        </p:nvSpPr>
        <p:spPr>
          <a:xfrm>
            <a:off x="0" y="-4162"/>
            <a:ext cx="12191999" cy="849049"/>
          </a:xfrm>
          <a:prstGeom prst="rect">
            <a:avLst/>
          </a:prstGeom>
          <a:solidFill>
            <a:srgbClr val="293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14D5C9-2A04-4F41-8073-A84B424DDEB8}"/>
              </a:ext>
            </a:extLst>
          </p:cNvPr>
          <p:cNvSpPr/>
          <p:nvPr userDrawn="1"/>
        </p:nvSpPr>
        <p:spPr>
          <a:xfrm>
            <a:off x="0" y="844887"/>
            <a:ext cx="12192000" cy="365557"/>
          </a:xfrm>
          <a:prstGeom prst="rect">
            <a:avLst/>
          </a:prstGeom>
          <a:gradFill flip="none" rotWithShape="1">
            <a:gsLst>
              <a:gs pos="0">
                <a:srgbClr val="293575"/>
              </a:gs>
              <a:gs pos="50000">
                <a:srgbClr val="182B82">
                  <a:alpha val="17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4BE5AB-B7F6-45D1-A49F-F72F3224F1EC}"/>
              </a:ext>
            </a:extLst>
          </p:cNvPr>
          <p:cNvSpPr/>
          <p:nvPr userDrawn="1"/>
        </p:nvSpPr>
        <p:spPr>
          <a:xfrm>
            <a:off x="-5531" y="6269176"/>
            <a:ext cx="12191999" cy="588824"/>
          </a:xfrm>
          <a:prstGeom prst="rect">
            <a:avLst/>
          </a:prstGeom>
          <a:solidFill>
            <a:srgbClr val="293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56C8B-53A3-4A07-9496-13837F8A5F3D}"/>
              </a:ext>
            </a:extLst>
          </p:cNvPr>
          <p:cNvSpPr/>
          <p:nvPr userDrawn="1"/>
        </p:nvSpPr>
        <p:spPr>
          <a:xfrm rot="10800000">
            <a:off x="-1" y="5903618"/>
            <a:ext cx="12186468" cy="365557"/>
          </a:xfrm>
          <a:prstGeom prst="rect">
            <a:avLst/>
          </a:prstGeom>
          <a:gradFill flip="none" rotWithShape="1">
            <a:gsLst>
              <a:gs pos="0">
                <a:srgbClr val="293575"/>
              </a:gs>
              <a:gs pos="50000">
                <a:srgbClr val="182B82">
                  <a:alpha val="17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395AA0-C986-4EBF-BF99-962E20B19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55" y="1184686"/>
            <a:ext cx="11077345" cy="704513"/>
          </a:xfrm>
        </p:spPr>
        <p:txBody>
          <a:bodyPr/>
          <a:lstStyle>
            <a:lvl1pPr algn="r">
              <a:defRPr b="1">
                <a:solidFill>
                  <a:srgbClr val="182B82"/>
                </a:solidFill>
                <a:latin typeface="Aptos Display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4400" b="1" dirty="0">
                <a:solidFill>
                  <a:srgbClr val="18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/ TITEL</a:t>
            </a:r>
            <a:endParaRPr lang="de-AT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EDD9131-3282-32DF-C1AE-BF8F9435E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9"/>
          <a:stretch/>
        </p:blipFill>
        <p:spPr>
          <a:xfrm>
            <a:off x="0" y="-4161"/>
            <a:ext cx="1524003" cy="855696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887BE-32CA-807A-E5A1-5D58BB367D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" b="10089"/>
          <a:stretch>
            <a:fillRect/>
          </a:stretch>
        </p:blipFill>
        <p:spPr>
          <a:xfrm>
            <a:off x="0" y="-4162"/>
            <a:ext cx="1529272" cy="8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4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61535-C529-4D82-A26F-D3F57374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324972-9395-49EC-A4D6-E60C869A9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6412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5200C3-3B08-45CF-8916-42BBD7411A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31020-FFA4-457F-ABAE-BD1BF2A62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9085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F64D1-9DE5-4ABC-8F48-5B3C64B4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73971-73AF-478B-B042-391BEEE11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253330"/>
            <a:ext cx="11157413" cy="531075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4526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F64D1-9DE5-4ABC-8F48-5B3C64B4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73971-73AF-478B-B042-391BEEE11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253330"/>
            <a:ext cx="5486400" cy="52454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489CC-CAB5-4F13-A399-1F8BD10A6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253331"/>
            <a:ext cx="5486399" cy="5245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2909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F8CA5-16C0-44C0-9C1B-D25D9A9CD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128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82B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28AC8-B0E7-488E-A46C-71C7DA007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136775"/>
            <a:ext cx="5157787" cy="43456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911F6-EA36-4252-857C-B06BF6884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3128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82B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EDABF-BA18-4856-B5F5-2461BFF89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136774"/>
            <a:ext cx="5183188" cy="43456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9D6D0C-22C7-491F-B076-E98CB8BB0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913" y="129176"/>
            <a:ext cx="9385300" cy="715711"/>
          </a:xfrm>
        </p:spPr>
        <p:txBody>
          <a:bodyPr/>
          <a:lstStyle>
            <a:lvl1pPr>
              <a:defRPr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92641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EA209-DB42-4A6A-BD15-ACF559BFF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06500"/>
            <a:ext cx="3932237" cy="850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AB52C-8F31-4E7D-BB82-D65D7FA4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06500"/>
            <a:ext cx="6172200" cy="4654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50559-C387-41ED-B656-8BFB030BE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B6349D-44C6-48F7-935B-CEEAE4F70C4D}"/>
              </a:ext>
            </a:extLst>
          </p:cNvPr>
          <p:cNvSpPr txBox="1">
            <a:spLocks/>
          </p:cNvSpPr>
          <p:nvPr userDrawn="1"/>
        </p:nvSpPr>
        <p:spPr>
          <a:xfrm>
            <a:off x="2076913" y="129176"/>
            <a:ext cx="9385300" cy="715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Master title style</a:t>
            </a:r>
            <a:endParaRPr lang="de-AT" dirty="0">
              <a:latin typeface="Aptos" panose="020B00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66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92CB2-C42F-48AF-BE51-58DB924FA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8CF5D-36EB-486D-B66F-CD6756F21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69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BDA6D-05C4-4A39-B73B-4641F9FD9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06614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89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4BC95-E7DC-4BE3-A8CA-EBB8DAD5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06500"/>
            <a:ext cx="3932237" cy="850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920E43-15E0-4783-B224-8305630A3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06500"/>
            <a:ext cx="6172200" cy="46545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6DC07-DB51-41D3-8093-B48F2EEBD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531403-D39C-400B-8838-43D3BADAD2FF}"/>
              </a:ext>
            </a:extLst>
          </p:cNvPr>
          <p:cNvSpPr txBox="1">
            <a:spLocks/>
          </p:cNvSpPr>
          <p:nvPr userDrawn="1"/>
        </p:nvSpPr>
        <p:spPr>
          <a:xfrm>
            <a:off x="2076913" y="129176"/>
            <a:ext cx="9385300" cy="715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ptos Display" panose="020B0004020202020204" pitchFamily="34" charset="0"/>
              </a:rPr>
              <a:t>Click to edit Master title style</a:t>
            </a:r>
            <a:endParaRPr lang="de-AT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634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82099-8611-4BC3-921F-3AD2DC790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455" y="1210444"/>
            <a:ext cx="11610745" cy="4966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D244C-17E5-48D2-87C3-4DEF5C86B04F}"/>
              </a:ext>
            </a:extLst>
          </p:cNvPr>
          <p:cNvSpPr/>
          <p:nvPr userDrawn="1"/>
        </p:nvSpPr>
        <p:spPr>
          <a:xfrm>
            <a:off x="0" y="-4162"/>
            <a:ext cx="12191999" cy="849049"/>
          </a:xfrm>
          <a:prstGeom prst="rect">
            <a:avLst/>
          </a:prstGeom>
          <a:solidFill>
            <a:srgbClr val="293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Aptos" panose="020B00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2467B9-048E-4E91-ADD1-44395FBB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913" y="129176"/>
            <a:ext cx="9385300" cy="715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C41058-DD88-4BD6-ADEF-D3160ED7B437}"/>
              </a:ext>
            </a:extLst>
          </p:cNvPr>
          <p:cNvSpPr/>
          <p:nvPr userDrawn="1"/>
        </p:nvSpPr>
        <p:spPr>
          <a:xfrm>
            <a:off x="-5531" y="6684612"/>
            <a:ext cx="12191999" cy="173388"/>
          </a:xfrm>
          <a:prstGeom prst="rect">
            <a:avLst/>
          </a:prstGeom>
          <a:solidFill>
            <a:srgbClr val="182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9DB74-89CD-3FAF-C314-42D60061F93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b="10788"/>
          <a:stretch>
            <a:fillRect/>
          </a:stretch>
        </p:blipFill>
        <p:spPr>
          <a:xfrm>
            <a:off x="0" y="-4162"/>
            <a:ext cx="1529272" cy="8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9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60" r:id="rId3"/>
    <p:sldLayoutId id="2147483653" r:id="rId4"/>
    <p:sldLayoutId id="2147483656" r:id="rId5"/>
    <p:sldLayoutId id="2147483651" r:id="rId6"/>
    <p:sldLayoutId id="2147483654" r:id="rId7"/>
    <p:sldLayoutId id="2147483655" r:id="rId8"/>
    <p:sldLayoutId id="2147483657" r:id="rId9"/>
    <p:sldLayoutId id="2147483658" r:id="rId10"/>
    <p:sldLayoutId id="2147483659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bg1"/>
          </a:solidFill>
          <a:latin typeface="Aptos" panose="020B0004020202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ptos" panose="020B0004020202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ptos" panose="020B0004020202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ptos" panose="020B0004020202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" panose="020B0004020202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" panose="020B0004020202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D5C47FD-0414-4513-8D30-4A772BBE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27" y="1294208"/>
            <a:ext cx="11077345" cy="1259806"/>
          </a:xfrm>
        </p:spPr>
        <p:txBody>
          <a:bodyPr anchor="t">
            <a:norm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How well can European </a:t>
            </a:r>
            <a:r>
              <a:rPr lang="en-GB" sz="4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radars </a:t>
            </a:r>
            <a:br>
              <a:rPr lang="en-GB" sz="4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4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detect </a:t>
            </a:r>
            <a:r>
              <a:rPr lang="en-GB" sz="40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supercells and </a:t>
            </a:r>
            <a:r>
              <a:rPr lang="en-GB" sz="4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tornadoes?</a:t>
            </a:r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D015BC-790C-0A74-6F2D-AFA5152AC4E0}"/>
              </a:ext>
            </a:extLst>
          </p:cNvPr>
          <p:cNvSpPr txBox="1"/>
          <p:nvPr/>
        </p:nvSpPr>
        <p:spPr>
          <a:xfrm>
            <a:off x="2144110" y="2554014"/>
            <a:ext cx="8021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u="sng">
                <a:solidFill>
                  <a:schemeClr val="bg1"/>
                </a:solidFill>
              </a:rPr>
              <a:t>Bram van ‘t Veen</a:t>
            </a:r>
          </a:p>
          <a:p>
            <a:pPr algn="ctr"/>
            <a:r>
              <a:rPr lang="nl-NL" b="1">
                <a:solidFill>
                  <a:schemeClr val="bg1"/>
                </a:solidFill>
              </a:rPr>
              <a:t>Pieter Groenemeijer</a:t>
            </a:r>
          </a:p>
          <a:p>
            <a:pPr algn="ctr"/>
            <a:r>
              <a:rPr lang="nl-NL" b="1">
                <a:solidFill>
                  <a:schemeClr val="bg1"/>
                </a:solidFill>
              </a:rPr>
              <a:t>Tomáš Púčik</a:t>
            </a:r>
            <a:endParaRPr lang="en-GB" b="1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E65BE6-3A2F-9AA1-AC7A-0F40203A1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32" y="3562796"/>
            <a:ext cx="2954756" cy="29767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A08BBF-FDDC-ECB1-AF22-D9E625182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514" y="3562796"/>
            <a:ext cx="3003857" cy="2977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F236A2-518F-9D38-566D-C90B42DC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605" y="3562796"/>
            <a:ext cx="3162792" cy="301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8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D27DF-9285-5F2B-B584-29453FC0D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comparison of a map&#10;&#10;AI-generated content may be incorrect.">
            <a:extLst>
              <a:ext uri="{FF2B5EF4-FFF2-40B4-BE49-F238E27FC236}">
                <a16:creationId xmlns:a16="http://schemas.microsoft.com/office/drawing/2014/main" id="{101F2368-DCF5-E401-BE2E-41A415B51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6" y="2170981"/>
            <a:ext cx="7807881" cy="45135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6DB6FAE-02FF-0F11-E857-BBCE16E7A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/>
              <a:t>Doppler quality of Europe's C-band radars</a:t>
            </a:r>
            <a:endParaRPr lang="de-A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E38481-762C-126A-2D66-DFCF53030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836" y="2170980"/>
            <a:ext cx="7807879" cy="4513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040A98-EEBE-331A-86CF-75FEB8AE02C4}"/>
              </a:ext>
            </a:extLst>
          </p:cNvPr>
          <p:cNvSpPr txBox="1"/>
          <p:nvPr/>
        </p:nvSpPr>
        <p:spPr>
          <a:xfrm>
            <a:off x="2724283" y="2354213"/>
            <a:ext cx="2081012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Reflectivity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E5FFE-74E2-A0AC-A081-86F076BAC210}"/>
              </a:ext>
            </a:extLst>
          </p:cNvPr>
          <p:cNvSpPr txBox="1"/>
          <p:nvPr/>
        </p:nvSpPr>
        <p:spPr>
          <a:xfrm>
            <a:off x="803890" y="991228"/>
            <a:ext cx="11184209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Aliasing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errors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always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occur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for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single &amp;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dual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PRF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configurations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</a:p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Important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corrections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are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possible,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if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number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of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errors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small</a:t>
            </a:r>
            <a:endParaRPr lang="de-AT" sz="28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30836-2762-6968-0F5A-3B1D79704226}"/>
              </a:ext>
            </a:extLst>
          </p:cNvPr>
          <p:cNvSpPr txBox="1"/>
          <p:nvPr/>
        </p:nvSpPr>
        <p:spPr>
          <a:xfrm>
            <a:off x="6858386" y="2354213"/>
            <a:ext cx="1872944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Radial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velocity</a:t>
            </a:r>
            <a:endParaRPr 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18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68A6A-C867-9F17-2820-96D8729F0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comparison of a map&#10;&#10;AI-generated content may be incorrect.">
            <a:extLst>
              <a:ext uri="{FF2B5EF4-FFF2-40B4-BE49-F238E27FC236}">
                <a16:creationId xmlns:a16="http://schemas.microsoft.com/office/drawing/2014/main" id="{DF5281E0-902E-E48F-BD46-63F5E8043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6" y="2170981"/>
            <a:ext cx="7807881" cy="45135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4156A8-46F5-43A8-A860-202D60D47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/>
              <a:t>Doppler quality of Europe's C-band radars</a:t>
            </a:r>
            <a:endParaRPr lang="de-A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B98AEC-3B81-7542-4B5C-3349530A0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836" y="2170980"/>
            <a:ext cx="7807879" cy="4513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3EAA40-1C7A-9FF0-BC30-98A7A7FF05CE}"/>
              </a:ext>
            </a:extLst>
          </p:cNvPr>
          <p:cNvSpPr txBox="1"/>
          <p:nvPr/>
        </p:nvSpPr>
        <p:spPr>
          <a:xfrm>
            <a:off x="2724283" y="2354213"/>
            <a:ext cx="2081012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Reflectivity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30F4EA-C0B7-7F46-EF46-76F1351AEA17}"/>
              </a:ext>
            </a:extLst>
          </p:cNvPr>
          <p:cNvSpPr txBox="1"/>
          <p:nvPr/>
        </p:nvSpPr>
        <p:spPr>
          <a:xfrm>
            <a:off x="803890" y="991228"/>
            <a:ext cx="11184209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Aliasing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errors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always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occur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for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single &amp;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dual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PRF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configurations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</a:p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Important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corrections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are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possible,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if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number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of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errors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small</a:t>
            </a:r>
            <a:endParaRPr lang="de-AT" sz="28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8193D-6D88-8D44-878F-6130A1CCB78C}"/>
              </a:ext>
            </a:extLst>
          </p:cNvPr>
          <p:cNvSpPr txBox="1"/>
          <p:nvPr/>
        </p:nvSpPr>
        <p:spPr>
          <a:xfrm>
            <a:off x="6858386" y="2354213"/>
            <a:ext cx="1872944" cy="646331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Radial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velocity</a:t>
            </a:r>
            <a:endParaRPr 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corrected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6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91DCB-A12F-B39C-DE32-42A413A82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comparison of a map&#10;&#10;AI-generated content may be incorrect.">
            <a:extLst>
              <a:ext uri="{FF2B5EF4-FFF2-40B4-BE49-F238E27FC236}">
                <a16:creationId xmlns:a16="http://schemas.microsoft.com/office/drawing/2014/main" id="{1EE381E3-5116-2C0A-331E-4B3DD5BB1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6" y="2170981"/>
            <a:ext cx="7807881" cy="45135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A71EF0F-744F-E566-85DC-B54BFEA5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/>
              <a:t>Doppler quality of Europe's C-band radars</a:t>
            </a:r>
            <a:endParaRPr lang="de-A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7F2ED1-BA6E-8182-3A5A-8902D08A8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837" y="2170980"/>
            <a:ext cx="7807877" cy="4513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6639D-782B-2195-3F49-86347627AE65}"/>
              </a:ext>
            </a:extLst>
          </p:cNvPr>
          <p:cNvSpPr txBox="1"/>
          <p:nvPr/>
        </p:nvSpPr>
        <p:spPr>
          <a:xfrm>
            <a:off x="2724283" y="2354213"/>
            <a:ext cx="2081012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Reflectivity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04F376-66B7-4F07-8308-CF776232A716}"/>
              </a:ext>
            </a:extLst>
          </p:cNvPr>
          <p:cNvSpPr txBox="1"/>
          <p:nvPr/>
        </p:nvSpPr>
        <p:spPr>
          <a:xfrm>
            <a:off x="803890" y="991228"/>
            <a:ext cx="11184209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Aliasing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errors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always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occur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for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single &amp;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dual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PRF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configurations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</a:p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Important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corrections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are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possible,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if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number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of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errors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small</a:t>
            </a:r>
            <a:endParaRPr lang="de-AT" sz="28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6599AC-7516-1F98-96B2-E37653A79FF4}"/>
              </a:ext>
            </a:extLst>
          </p:cNvPr>
          <p:cNvSpPr txBox="1"/>
          <p:nvPr/>
        </p:nvSpPr>
        <p:spPr>
          <a:xfrm>
            <a:off x="6858386" y="2354213"/>
            <a:ext cx="1872944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Radial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velocity</a:t>
            </a:r>
            <a:endParaRPr 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8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8CA5B-119E-F35F-E074-6109844AA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comparison of a map&#10;&#10;AI-generated content may be incorrect.">
            <a:extLst>
              <a:ext uri="{FF2B5EF4-FFF2-40B4-BE49-F238E27FC236}">
                <a16:creationId xmlns:a16="http://schemas.microsoft.com/office/drawing/2014/main" id="{1328667B-F5EE-0D8F-E5AF-CE13A73BB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6" y="2170981"/>
            <a:ext cx="7807881" cy="45135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A105691-15C5-CB96-9C37-EA885E79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/>
              <a:t>Doppler quality of Europe's C-band radars</a:t>
            </a:r>
            <a:endParaRPr lang="de-A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C853CD-1C6B-EBFA-75C9-763D34AD7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836" y="2170980"/>
            <a:ext cx="7807879" cy="4513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874ABA-589A-4067-34C0-B89B1FD54F9F}"/>
              </a:ext>
            </a:extLst>
          </p:cNvPr>
          <p:cNvSpPr txBox="1"/>
          <p:nvPr/>
        </p:nvSpPr>
        <p:spPr>
          <a:xfrm>
            <a:off x="2724283" y="2354213"/>
            <a:ext cx="2081012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Reflectivity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F1839-E8E3-1A88-43F7-4E9397B0BFD8}"/>
              </a:ext>
            </a:extLst>
          </p:cNvPr>
          <p:cNvSpPr txBox="1"/>
          <p:nvPr/>
        </p:nvSpPr>
        <p:spPr>
          <a:xfrm>
            <a:off x="803890" y="991228"/>
            <a:ext cx="11184209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Aliasing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errors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always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occur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for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single &amp;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dual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PRF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configurations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</a:p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Important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corrections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are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possible,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if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number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of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errors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small</a:t>
            </a:r>
            <a:endParaRPr lang="de-AT" sz="28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8D4C18-E5F9-1249-A148-80A2D4B2FF39}"/>
              </a:ext>
            </a:extLst>
          </p:cNvPr>
          <p:cNvSpPr txBox="1"/>
          <p:nvPr/>
        </p:nvSpPr>
        <p:spPr>
          <a:xfrm>
            <a:off x="6858386" y="2354213"/>
            <a:ext cx="1872944" cy="646331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Radial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velocity</a:t>
            </a:r>
            <a:endParaRPr 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corrected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88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070E6-BBA5-B459-9EDA-BC26A4E41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5F7144-CDD2-80C0-0090-915E772E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912" y="129176"/>
            <a:ext cx="10056229" cy="715711"/>
          </a:xfrm>
        </p:spPr>
        <p:txBody>
          <a:bodyPr>
            <a:normAutofit/>
          </a:bodyPr>
          <a:lstStyle/>
          <a:p>
            <a:pPr algn="l"/>
            <a:r>
              <a:rPr lang="de-AT"/>
              <a:t>Ranking of radar configurations for circulation detection</a:t>
            </a:r>
            <a:endParaRPr lang="de-AT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A904A60-6F9D-1C31-4E87-E8DC90F328E2}"/>
              </a:ext>
            </a:extLst>
          </p:cNvPr>
          <p:cNvSpPr txBox="1">
            <a:spLocks/>
          </p:cNvSpPr>
          <p:nvPr/>
        </p:nvSpPr>
        <p:spPr>
          <a:xfrm>
            <a:off x="325267" y="1185010"/>
            <a:ext cx="6045716" cy="5319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Used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historical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tornado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cases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</a:p>
          <a:p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Subjectively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ranked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appearance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on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radar</a:t>
            </a:r>
            <a:endParaRPr lang="de-AT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Assigned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grades (0 – 10)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to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5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aspects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:</a:t>
            </a:r>
          </a:p>
          <a:p>
            <a:pPr lvl="1"/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Time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resolution</a:t>
            </a:r>
            <a:endParaRPr lang="de-AT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lvl="1"/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Spatial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resolution</a:t>
            </a:r>
            <a:endParaRPr lang="de-AT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lvl="1"/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Presence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of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excessive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filtering</a:t>
            </a:r>
            <a:endParaRPr lang="de-AT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lvl="1"/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Available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elevation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angles</a:t>
            </a:r>
            <a:endParaRPr lang="de-AT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lvl="1"/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Number</a:t>
            </a:r>
            <a:r>
              <a:rPr lang="de-AT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of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aliasing</a:t>
            </a:r>
            <a:r>
              <a:rPr lang="de-AT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errors</a:t>
            </a:r>
            <a:endParaRPr lang="de-AT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A table with different colored numbers&#10;&#10;AI-generated content may be incorrect.">
            <a:extLst>
              <a:ext uri="{FF2B5EF4-FFF2-40B4-BE49-F238E27FC236}">
                <a16:creationId xmlns:a16="http://schemas.microsoft.com/office/drawing/2014/main" id="{694FFCD7-DE04-B76D-8AC2-62F1599F7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93" y="844887"/>
            <a:ext cx="5744547" cy="580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4D1FD-4996-563D-DA9F-84A6F59FA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E619D7-FF63-E0DD-E632-38A5D6781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dirty="0"/>
              <a:t>Main </a:t>
            </a:r>
            <a:r>
              <a:rPr lang="de-AT" dirty="0" err="1"/>
              <a:t>suggestions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improvement</a:t>
            </a:r>
            <a:endParaRPr lang="de-A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79BD9-C365-6D48-1EBE-73C2EF278ED2}"/>
              </a:ext>
            </a:extLst>
          </p:cNvPr>
          <p:cNvSpPr txBox="1"/>
          <p:nvPr/>
        </p:nvSpPr>
        <p:spPr>
          <a:xfrm>
            <a:off x="839216" y="1298448"/>
            <a:ext cx="11301984" cy="367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Filtering: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Don’t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filter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velocity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based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on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signal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quality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Prevent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too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agressive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clutter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filtering</a:t>
            </a:r>
          </a:p>
          <a:p>
            <a:pPr>
              <a:lnSpc>
                <a:spcPct val="120000"/>
              </a:lnSpc>
            </a:pPr>
            <a:br>
              <a:rPr lang="nl-NL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nl-NL" sz="28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Reliable</a:t>
            </a:r>
            <a:r>
              <a:rPr lang="nl-NL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velocity</a:t>
            </a:r>
            <a:r>
              <a:rPr lang="nl-NL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data: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Use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dual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PRF,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optimally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with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a 3:2 PRF ratio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Ensure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the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high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Nyquist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velocity</a:t>
            </a:r>
            <a:r>
              <a:rPr lang="nl-NL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= 15 m/s or </a:t>
            </a:r>
            <a:r>
              <a:rPr lang="nl-NL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higher</a:t>
            </a:r>
            <a:endParaRPr lang="nl-NL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DDF143-BEB9-3B69-0ADB-F337F51D635E}"/>
              </a:ext>
            </a:extLst>
          </p:cNvPr>
          <p:cNvSpPr/>
          <p:nvPr/>
        </p:nvSpPr>
        <p:spPr>
          <a:xfrm>
            <a:off x="9270474" y="4005883"/>
            <a:ext cx="2152939" cy="216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QR-CODE 2</a:t>
            </a:r>
            <a:br>
              <a:rPr lang="nl-NL"/>
            </a:br>
            <a:r>
              <a:rPr lang="nl-NL"/>
              <a:t>COMES HERE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D6CF2-7CF9-1844-8E9C-4DE35EEFFAB7}"/>
              </a:ext>
            </a:extLst>
          </p:cNvPr>
          <p:cNvSpPr txBox="1"/>
          <p:nvPr/>
        </p:nvSpPr>
        <p:spPr>
          <a:xfrm>
            <a:off x="8271781" y="3013501"/>
            <a:ext cx="3998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Our</a:t>
            </a:r>
            <a:r>
              <a:rPr lang="nl-NL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poster </a:t>
            </a:r>
            <a:br>
              <a:rPr lang="nl-NL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nl-NL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“Ranking </a:t>
            </a:r>
            <a:r>
              <a:rPr lang="nl-NL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the</a:t>
            </a:r>
            <a:r>
              <a:rPr lang="nl-NL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radars” </a:t>
            </a:r>
            <a:endParaRPr lang="nl-NL" sz="1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1E24037-CA05-D652-9A0E-0BC3ECC01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97" y="4014165"/>
            <a:ext cx="2147516" cy="21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1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20C6D-F77C-488D-B852-F2D6E4EBF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193DBB-462D-F84A-70CD-72745A00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de-AT" dirty="0"/>
            </a:br>
            <a:endParaRPr lang="de-A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78022D-A9B6-DD6B-424E-E351D0B73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9229" y="1084465"/>
            <a:ext cx="5838809" cy="4500000"/>
          </a:xfrm>
        </p:spPr>
        <p:txBody>
          <a:bodyPr>
            <a:normAutofit/>
          </a:bodyPr>
          <a:lstStyle/>
          <a:p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Open Sans" panose="020B0606030504020204" pitchFamily="34" charset="0"/>
              </a:rPr>
              <a:t>Combines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" panose="020B0606030504020204" pitchFamily="34" charset="0"/>
              </a:rPr>
              <a:t> Z, ZDR, and CC </a:t>
            </a:r>
            <a:r>
              <a:rPr lang="de-AT" sz="110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( = </a:t>
            </a:r>
            <a:r>
              <a:rPr lang="de-AT" sz="1100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RhoHV</a:t>
            </a:r>
            <a:r>
              <a:rPr lang="de-AT" sz="110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 )</a:t>
            </a:r>
            <a:endParaRPr lang="de-AT" sz="2000" dirty="0">
              <a:solidFill>
                <a:schemeClr val="accent4">
                  <a:lumMod val="75000"/>
                </a:schemeClr>
              </a:solidFill>
              <a:latin typeface="Open Sans" panose="020B0606030504020204" pitchFamily="34" charset="0"/>
            </a:endParaRPr>
          </a:p>
          <a:p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" panose="020B0606030504020204" pitchFamily="34" charset="0"/>
              </a:rPr>
              <a:t>Helps judging collocation of signatures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BBF29C7-150F-DAB5-5B94-494961B78CC4}"/>
              </a:ext>
            </a:extLst>
          </p:cNvPr>
          <p:cNvSpPr txBox="1">
            <a:spLocks/>
          </p:cNvSpPr>
          <p:nvPr/>
        </p:nvSpPr>
        <p:spPr>
          <a:xfrm>
            <a:off x="2076913" y="123803"/>
            <a:ext cx="9385300" cy="715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de-AT" dirty="0" err="1">
                <a:latin typeface="Aptos" panose="020B0004020202020204" pitchFamily="34" charset="0"/>
              </a:rPr>
              <a:t>Polarimetric</a:t>
            </a:r>
            <a:r>
              <a:rPr lang="de-AT" dirty="0">
                <a:latin typeface="Aptos" panose="020B0004020202020204" pitchFamily="34" charset="0"/>
              </a:rPr>
              <a:t> RGB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26B4B-FACD-31A1-A932-4042E5DE6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372" y="842167"/>
            <a:ext cx="6152313" cy="57275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0C8CE4-A3B0-B30B-56CE-57AA9352EB02}"/>
              </a:ext>
            </a:extLst>
          </p:cNvPr>
          <p:cNvSpPr txBox="1"/>
          <p:nvPr/>
        </p:nvSpPr>
        <p:spPr>
          <a:xfrm>
            <a:off x="11327363" y="4604380"/>
            <a:ext cx="864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D54879-9BC1-E606-25DE-BE16E6263953}"/>
              </a:ext>
            </a:extLst>
          </p:cNvPr>
          <p:cNvCxnSpPr>
            <a:cxnSpLocks/>
          </p:cNvCxnSpPr>
          <p:nvPr/>
        </p:nvCxnSpPr>
        <p:spPr>
          <a:xfrm flipV="1">
            <a:off x="11685515" y="3989069"/>
            <a:ext cx="0" cy="615311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442980-036C-4DEA-86B2-CC5714F163BB}"/>
              </a:ext>
            </a:extLst>
          </p:cNvPr>
          <p:cNvCxnSpPr>
            <a:cxnSpLocks/>
          </p:cNvCxnSpPr>
          <p:nvPr/>
        </p:nvCxnSpPr>
        <p:spPr>
          <a:xfrm>
            <a:off x="10050015" y="6321162"/>
            <a:ext cx="63694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0583307-97BF-F9DD-6823-8025FE267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972" y="2000191"/>
            <a:ext cx="5240588" cy="4500000"/>
          </a:xfrm>
          <a:prstGeom prst="rect">
            <a:avLst/>
          </a:prstGeom>
        </p:spPr>
      </p:pic>
      <p:pic>
        <p:nvPicPr>
          <p:cNvPr id="19" name="Picture 18" descr="A map of a storm&#10;&#10;AI-generated content may be incorrect.">
            <a:extLst>
              <a:ext uri="{FF2B5EF4-FFF2-40B4-BE49-F238E27FC236}">
                <a16:creationId xmlns:a16="http://schemas.microsoft.com/office/drawing/2014/main" id="{CAB410E0-7D16-F7B1-1DD3-A6939943A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2" y="2000191"/>
            <a:ext cx="5240588" cy="4500000"/>
          </a:xfrm>
          <a:prstGeom prst="rect">
            <a:avLst/>
          </a:prstGeom>
        </p:spPr>
      </p:pic>
      <p:pic>
        <p:nvPicPr>
          <p:cNvPr id="21" name="Picture 20" descr="A map of a storm&#10;&#10;AI-generated content may be incorrect.">
            <a:extLst>
              <a:ext uri="{FF2B5EF4-FFF2-40B4-BE49-F238E27FC236}">
                <a16:creationId xmlns:a16="http://schemas.microsoft.com/office/drawing/2014/main" id="{986A793C-244E-31EA-F7A1-8CCFA672D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2" y="2000191"/>
            <a:ext cx="5240588" cy="4500000"/>
          </a:xfrm>
          <a:prstGeom prst="rect">
            <a:avLst/>
          </a:prstGeom>
        </p:spPr>
      </p:pic>
      <p:pic>
        <p:nvPicPr>
          <p:cNvPr id="23" name="Picture 22" descr="A map of the earth&#10;&#10;AI-generated content may be incorrect.">
            <a:extLst>
              <a:ext uri="{FF2B5EF4-FFF2-40B4-BE49-F238E27FC236}">
                <a16:creationId xmlns:a16="http://schemas.microsoft.com/office/drawing/2014/main" id="{7EE6D256-B026-BD8C-88C9-64907CCAE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2" y="2000191"/>
            <a:ext cx="5240588" cy="4500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054919B-E801-A05B-E79D-876A8B021AFC}"/>
              </a:ext>
            </a:extLst>
          </p:cNvPr>
          <p:cNvCxnSpPr>
            <a:cxnSpLocks/>
          </p:cNvCxnSpPr>
          <p:nvPr/>
        </p:nvCxnSpPr>
        <p:spPr>
          <a:xfrm flipH="1" flipV="1">
            <a:off x="6858000" y="4250191"/>
            <a:ext cx="357809" cy="54047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35696-4B7E-3BA9-F315-82D6BCF0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391EE3-3855-67C1-09DD-663453D43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err="1"/>
              <a:t>Polarimetric</a:t>
            </a:r>
            <a:r>
              <a:rPr lang="de-AT"/>
              <a:t> RGB: C-band</a:t>
            </a:r>
            <a:endParaRPr lang="de-AT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0A79B3D-761A-98F9-57A8-862F9DA0FC5F}"/>
              </a:ext>
            </a:extLst>
          </p:cNvPr>
          <p:cNvSpPr txBox="1">
            <a:spLocks/>
          </p:cNvSpPr>
          <p:nvPr/>
        </p:nvSpPr>
        <p:spPr>
          <a:xfrm>
            <a:off x="55668" y="1229969"/>
            <a:ext cx="11494347" cy="5015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AT" dirty="0"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2803D-D9DE-DA02-E32F-9345B1D0653E}"/>
              </a:ext>
            </a:extLst>
          </p:cNvPr>
          <p:cNvSpPr txBox="1"/>
          <p:nvPr/>
        </p:nvSpPr>
        <p:spPr>
          <a:xfrm>
            <a:off x="104614" y="5494942"/>
            <a:ext cx="5694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minutes </a:t>
            </a:r>
            <a:r>
              <a:rPr lang="nl-NL" sz="2800" dirty="0" err="1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before</a:t>
            </a:r>
            <a:r>
              <a:rPr lang="nl-NL" sz="2800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19 cm </a:t>
            </a:r>
            <a:r>
              <a:rPr lang="nl-NL" sz="2800" dirty="0" err="1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hailstone</a:t>
            </a:r>
            <a:r>
              <a:rPr lang="nl-NL" sz="2800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Italy</a:t>
            </a:r>
            <a:endParaRPr lang="en-GB" sz="2800" dirty="0">
              <a:latin typeface="Aptos" panose="020B00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01C90-89DD-4FAE-2AAB-B64FB793A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72" y="1367358"/>
            <a:ext cx="6088242" cy="4604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7EC72-1F66-50F1-023E-98FC37797667}"/>
              </a:ext>
            </a:extLst>
          </p:cNvPr>
          <p:cNvSpPr txBox="1"/>
          <p:nvPr/>
        </p:nvSpPr>
        <p:spPr>
          <a:xfrm>
            <a:off x="1590558" y="1502324"/>
            <a:ext cx="826347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RGB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6DE52-9AA1-1BBE-6DB0-DDA70B943BA0}"/>
              </a:ext>
            </a:extLst>
          </p:cNvPr>
          <p:cNvSpPr txBox="1"/>
          <p:nvPr/>
        </p:nvSpPr>
        <p:spPr>
          <a:xfrm>
            <a:off x="2707255" y="6001457"/>
            <a:ext cx="1797269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Data: ARPA-FVG</a:t>
            </a:r>
            <a:endParaRPr lang="en-GB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217BD-283A-1033-0501-5010BB3A5C93}"/>
              </a:ext>
            </a:extLst>
          </p:cNvPr>
          <p:cNvSpPr txBox="1"/>
          <p:nvPr/>
        </p:nvSpPr>
        <p:spPr>
          <a:xfrm>
            <a:off x="4481808" y="1502274"/>
            <a:ext cx="1337967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Reflectivity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837BA8-0F55-466C-0E3E-4C457C3B0D6C}"/>
              </a:ext>
            </a:extLst>
          </p:cNvPr>
          <p:cNvGrpSpPr/>
          <p:nvPr/>
        </p:nvGrpSpPr>
        <p:grpSpPr>
          <a:xfrm>
            <a:off x="6772667" y="1404615"/>
            <a:ext cx="2686100" cy="4404851"/>
            <a:chOff x="7739945" y="844885"/>
            <a:chExt cx="4452055" cy="6311278"/>
          </a:xfrm>
        </p:grpSpPr>
        <p:pic>
          <p:nvPicPr>
            <p:cNvPr id="11" name="Picture 10" descr="A collage of a white object with green lines and a yellow towel&#10;&#10;AI-generated content may be incorrect.">
              <a:extLst>
                <a:ext uri="{FF2B5EF4-FFF2-40B4-BE49-F238E27FC236}">
                  <a16:creationId xmlns:a16="http://schemas.microsoft.com/office/drawing/2014/main" id="{318CCE72-B2D2-1F14-4112-F3459CBF1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6" t="5990" r="54069"/>
            <a:stretch>
              <a:fillRect/>
            </a:stretch>
          </p:blipFill>
          <p:spPr>
            <a:xfrm>
              <a:off x="7739945" y="844885"/>
              <a:ext cx="4452055" cy="585347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D86A3D-2041-BAB0-6943-B36E9B27FBA2}"/>
                </a:ext>
              </a:extLst>
            </p:cNvPr>
            <p:cNvSpPr txBox="1"/>
            <p:nvPr/>
          </p:nvSpPr>
          <p:spPr>
            <a:xfrm>
              <a:off x="7864880" y="6786831"/>
              <a:ext cx="4202184" cy="369332"/>
            </a:xfrm>
            <a:prstGeom prst="rect">
              <a:avLst/>
            </a:prstGeom>
            <a:solidFill>
              <a:srgbClr val="000000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Photo: </a:t>
              </a:r>
              <a:r>
                <a:rPr lang="it-IT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Tornado in Italia – Marilena Tonin</a:t>
              </a:r>
              <a:endParaRPr lang="en-GB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28AB94C-CDB8-E462-E082-801BA344FD13}"/>
              </a:ext>
            </a:extLst>
          </p:cNvPr>
          <p:cNvSpPr txBox="1"/>
          <p:nvPr/>
        </p:nvSpPr>
        <p:spPr>
          <a:xfrm>
            <a:off x="9101573" y="1823085"/>
            <a:ext cx="320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Our</a:t>
            </a:r>
            <a:r>
              <a:rPr lang="nl-NL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poster </a:t>
            </a:r>
            <a:br>
              <a:rPr lang="nl-NL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nl-NL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on </a:t>
            </a:r>
            <a:r>
              <a:rPr lang="nl-NL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the</a:t>
            </a:r>
            <a:r>
              <a:rPr lang="nl-NL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RGB</a:t>
            </a:r>
            <a:endParaRPr lang="nl-NL" sz="1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7BDE635D-34DE-1DB5-6D60-612AC2FC9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2929" y="2756162"/>
            <a:ext cx="2152939" cy="21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9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6" grpId="0" animBg="1"/>
      <p:bldP spid="7" grpId="0" animBg="1"/>
      <p:bldP spid="8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FF996-0493-85CB-5D89-579AF7CD2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B5BB2-DD75-4349-4B69-50E07B370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263"/>
            <a:ext cx="12192000" cy="58325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20192B5-3D2F-1361-1C98-35527499D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/>
              <a:t>Thank you!</a:t>
            </a:r>
            <a:endParaRPr lang="de-A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F3181-2C61-7609-CC7F-B9E39D6F049C}"/>
              </a:ext>
            </a:extLst>
          </p:cNvPr>
          <p:cNvSpPr txBox="1"/>
          <p:nvPr/>
        </p:nvSpPr>
        <p:spPr>
          <a:xfrm>
            <a:off x="838200" y="1527822"/>
            <a:ext cx="10515600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000" b="1" dirty="0" err="1">
                <a:solidFill>
                  <a:schemeClr val="bg1"/>
                </a:solidFill>
              </a:rPr>
              <a:t>Acknowledgements</a:t>
            </a:r>
            <a:r>
              <a:rPr lang="nl-NL" sz="2000" b="1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bg1"/>
                </a:solidFill>
              </a:rPr>
              <a:t>The </a:t>
            </a:r>
            <a:r>
              <a:rPr lang="nl-NL" sz="2000" b="1" dirty="0" err="1">
                <a:solidFill>
                  <a:schemeClr val="bg1"/>
                </a:solidFill>
              </a:rPr>
              <a:t>weather</a:t>
            </a:r>
            <a:r>
              <a:rPr lang="nl-NL" sz="2000" b="1" dirty="0">
                <a:solidFill>
                  <a:schemeClr val="bg1"/>
                </a:solidFill>
              </a:rPr>
              <a:t> services </a:t>
            </a:r>
            <a:r>
              <a:rPr lang="nl-NL" sz="2000" dirty="0" err="1">
                <a:solidFill>
                  <a:schemeClr val="bg1"/>
                </a:solidFill>
              </a:rPr>
              <a:t>that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provided</a:t>
            </a:r>
            <a:r>
              <a:rPr lang="nl-NL" sz="2000" dirty="0">
                <a:solidFill>
                  <a:schemeClr val="bg1"/>
                </a:solidFill>
              </a:rPr>
              <a:t> data as Open Data or </a:t>
            </a:r>
            <a:r>
              <a:rPr lang="nl-NL" sz="2000" dirty="0" err="1">
                <a:solidFill>
                  <a:schemeClr val="bg1"/>
                </a:solidFill>
              </a:rPr>
              <a:t>for</a:t>
            </a:r>
            <a:r>
              <a:rPr lang="nl-NL" sz="2000" dirty="0">
                <a:solidFill>
                  <a:schemeClr val="bg1"/>
                </a:solidFill>
              </a:rPr>
              <a:t> research/</a:t>
            </a:r>
            <a:r>
              <a:rPr lang="nl-NL" sz="2000" dirty="0" err="1">
                <a:solidFill>
                  <a:schemeClr val="bg1"/>
                </a:solidFill>
              </a:rPr>
              <a:t>education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use</a:t>
            </a: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ESWD volunteers </a:t>
            </a:r>
            <a:r>
              <a:rPr lang="en-GB" sz="2000" dirty="0">
                <a:solidFill>
                  <a:schemeClr val="bg1"/>
                </a:solidFill>
              </a:rPr>
              <a:t>to collocate the radar data with storm reports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Dr Matthew </a:t>
            </a:r>
            <a:r>
              <a:rPr lang="en-GB" sz="2000" b="1" dirty="0" err="1">
                <a:solidFill>
                  <a:schemeClr val="bg1"/>
                </a:solidFill>
              </a:rPr>
              <a:t>Kumjian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(Penn. State)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for assisting us with interpreting polarimetric radar data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All participants to Radar Workshop </a:t>
            </a:r>
            <a:r>
              <a:rPr lang="en-GB" sz="2000" dirty="0">
                <a:solidFill>
                  <a:schemeClr val="bg1"/>
                </a:solidFill>
              </a:rPr>
              <a:t>in Dec 2024 and the 2025 ESSL Testbeds for their feedback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Veillette et al (2023) </a:t>
            </a:r>
            <a:r>
              <a:rPr lang="en-GB" sz="2000" dirty="0">
                <a:solidFill>
                  <a:schemeClr val="bg1"/>
                </a:solidFill>
              </a:rPr>
              <a:t>for the their “Deep Learning–Based Velocity </a:t>
            </a:r>
            <a:r>
              <a:rPr lang="en-GB" sz="2000" dirty="0" err="1">
                <a:solidFill>
                  <a:schemeClr val="bg1"/>
                </a:solidFill>
              </a:rPr>
              <a:t>Dealiasing</a:t>
            </a:r>
            <a:r>
              <a:rPr lang="en-GB" sz="2000" dirty="0">
                <a:solidFill>
                  <a:schemeClr val="bg1"/>
                </a:solidFill>
              </a:rPr>
              <a:t>“ post-processing algorithm that we used in sequence with our own algorithm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0C2243-8B0D-112E-8947-76CB0372829B}"/>
              </a:ext>
            </a:extLst>
          </p:cNvPr>
          <p:cNvSpPr txBox="1"/>
          <p:nvPr/>
        </p:nvSpPr>
        <p:spPr>
          <a:xfrm>
            <a:off x="1001549" y="4709732"/>
            <a:ext cx="8599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Access </a:t>
            </a:r>
            <a:r>
              <a:rPr lang="nl-NL" sz="2400" dirty="0" err="1">
                <a:solidFill>
                  <a:schemeClr val="bg1"/>
                </a:solidFill>
              </a:rPr>
              <a:t>to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the</a:t>
            </a:r>
            <a:r>
              <a:rPr lang="nl-NL" sz="2400" dirty="0">
                <a:solidFill>
                  <a:schemeClr val="bg1"/>
                </a:solidFill>
              </a:rPr>
              <a:t> Radar </a:t>
            </a:r>
            <a:r>
              <a:rPr lang="nl-NL" sz="2400" dirty="0" err="1">
                <a:solidFill>
                  <a:schemeClr val="bg1"/>
                </a:solidFill>
              </a:rPr>
              <a:t>Displayer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and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Weather</a:t>
            </a:r>
            <a:r>
              <a:rPr lang="nl-NL" sz="2400" dirty="0">
                <a:solidFill>
                  <a:schemeClr val="bg1"/>
                </a:solidFill>
              </a:rPr>
              <a:t> Data </a:t>
            </a:r>
            <a:r>
              <a:rPr lang="nl-NL" sz="2400" dirty="0" err="1">
                <a:solidFill>
                  <a:schemeClr val="bg1"/>
                </a:solidFill>
              </a:rPr>
              <a:t>Displayer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can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be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licensed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from</a:t>
            </a:r>
            <a:r>
              <a:rPr lang="nl-NL" sz="2400" dirty="0">
                <a:solidFill>
                  <a:schemeClr val="bg1"/>
                </a:solidFill>
              </a:rPr>
              <a:t> ESSL Services GmbH</a:t>
            </a:r>
            <a:endParaRPr lang="nl-N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05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955F74-475A-B6A9-B264-3025E42E5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6160" y="844886"/>
            <a:ext cx="10741692" cy="582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ABB0C8-5595-4AA4-92E1-89AB23A8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AT">
                <a:latin typeface="Aptos" panose="020B0004020202020204" pitchFamily="34" charset="0"/>
              </a:rPr>
              <a:t>Radars </a:t>
            </a:r>
            <a:r>
              <a:rPr lang="de-AT" dirty="0">
                <a:latin typeface="Aptos" panose="020B0004020202020204" pitchFamily="34" charset="0"/>
              </a:rPr>
              <a:t>in Europe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754F1-C3C9-B541-7470-9F17CC3011A0}"/>
              </a:ext>
            </a:extLst>
          </p:cNvPr>
          <p:cNvSpPr/>
          <p:nvPr/>
        </p:nvSpPr>
        <p:spPr>
          <a:xfrm>
            <a:off x="0" y="6671966"/>
            <a:ext cx="12191999" cy="186033"/>
          </a:xfrm>
          <a:prstGeom prst="rect">
            <a:avLst/>
          </a:prstGeom>
          <a:solidFill>
            <a:srgbClr val="182B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0B00E4-3510-E443-61D2-BA91AEEC587B}"/>
              </a:ext>
            </a:extLst>
          </p:cNvPr>
          <p:cNvSpPr/>
          <p:nvPr/>
        </p:nvSpPr>
        <p:spPr>
          <a:xfrm>
            <a:off x="1106808" y="853439"/>
            <a:ext cx="970105" cy="754643"/>
          </a:xfrm>
          <a:prstGeom prst="rect">
            <a:avLst/>
          </a:prstGeom>
          <a:solidFill>
            <a:srgbClr val="0025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4AA240-4745-F4F8-DBA0-0C2E683CBE39}"/>
              </a:ext>
            </a:extLst>
          </p:cNvPr>
          <p:cNvSpPr/>
          <p:nvPr/>
        </p:nvSpPr>
        <p:spPr>
          <a:xfrm>
            <a:off x="0" y="851535"/>
            <a:ext cx="1513489" cy="5810250"/>
          </a:xfrm>
          <a:prstGeom prst="rect">
            <a:avLst/>
          </a:prstGeom>
          <a:solidFill>
            <a:srgbClr val="0025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53A9D9-F193-20E8-92E6-D8381C803799}"/>
              </a:ext>
            </a:extLst>
          </p:cNvPr>
          <p:cNvSpPr txBox="1"/>
          <p:nvPr/>
        </p:nvSpPr>
        <p:spPr>
          <a:xfrm>
            <a:off x="167578" y="5885254"/>
            <a:ext cx="3505262" cy="646331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* radar sites </a:t>
            </a:r>
            <a:r>
              <a:rPr lang="nl-NL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that</a:t>
            </a:r>
            <a:r>
              <a:rPr 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ESSL has access </a:t>
            </a:r>
            <a:r>
              <a:rPr lang="nl-NL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to</a:t>
            </a:r>
            <a:r>
              <a:rPr 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nl-NL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permanently</a:t>
            </a:r>
            <a:r>
              <a:rPr 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or </a:t>
            </a:r>
            <a:r>
              <a:rPr lang="nl-NL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for</a:t>
            </a:r>
            <a:r>
              <a:rPr 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case studies</a:t>
            </a:r>
            <a:endParaRPr lang="en-GB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1B7B61-AF00-E37D-7A24-61D6020B6D7F}"/>
              </a:ext>
            </a:extLst>
          </p:cNvPr>
          <p:cNvSpPr txBox="1"/>
          <p:nvPr/>
        </p:nvSpPr>
        <p:spPr>
          <a:xfrm>
            <a:off x="5379720" y="142341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*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67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ED8E4-9D47-2141-6D9B-3FAB496A4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F6552C-7AEA-98E4-8523-DC5ABC96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/>
              <a:t>The ESSL </a:t>
            </a:r>
            <a:r>
              <a:rPr lang="de-AT" dirty="0"/>
              <a:t>Radar Displayer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562BBE1-4383-B8DD-69B6-8FC8A28C7BCA}"/>
              </a:ext>
            </a:extLst>
          </p:cNvPr>
          <p:cNvSpPr txBox="1">
            <a:spLocks/>
          </p:cNvSpPr>
          <p:nvPr/>
        </p:nvSpPr>
        <p:spPr>
          <a:xfrm>
            <a:off x="176020" y="1217759"/>
            <a:ext cx="3096348" cy="5245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Technical</a:t>
            </a:r>
          </a:p>
          <a:p>
            <a:endParaRPr lang="de-AT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Maplibre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ensures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quick GPU-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based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data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rendering</a:t>
            </a:r>
            <a:endParaRPr lang="de-AT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Custom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WebP-based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data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format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for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fast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compression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and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decoding</a:t>
            </a:r>
            <a:endParaRPr lang="de-AT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Data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requests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in 1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or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2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hour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chunks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speeds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it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up</a:t>
            </a:r>
            <a:r>
              <a:rPr lang="de-AT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further</a:t>
            </a:r>
            <a:endParaRPr lang="de-AT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53D2B3-76DD-7246-1F34-A7C8A945DA5D}"/>
              </a:ext>
            </a:extLst>
          </p:cNvPr>
          <p:cNvSpPr/>
          <p:nvPr/>
        </p:nvSpPr>
        <p:spPr>
          <a:xfrm>
            <a:off x="3312561" y="844887"/>
            <a:ext cx="8879440" cy="58396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VIDEO SHOWING CAPABILITIES AND SPEED COMES HERE</a:t>
            </a:r>
            <a:endParaRPr lang="en-GB"/>
          </a:p>
        </p:txBody>
      </p:sp>
      <p:pic>
        <p:nvPicPr>
          <p:cNvPr id="5" name="bandicam 2025-11-18 22-23-54-422">
            <a:hlinkClick r:id="" action="ppaction://media"/>
            <a:extLst>
              <a:ext uri="{FF2B5EF4-FFF2-40B4-BE49-F238E27FC236}">
                <a16:creationId xmlns:a16="http://schemas.microsoft.com/office/drawing/2014/main" id="{4BE25261-7B2A-7DCC-B5E5-547CB24FE9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0463" y="844886"/>
            <a:ext cx="8881489" cy="583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3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B6877-745E-FC7D-F72D-D33876E83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9C09B44-BF13-F263-B90A-8D879A689D07}"/>
              </a:ext>
            </a:extLst>
          </p:cNvPr>
          <p:cNvSpPr txBox="1"/>
          <p:nvPr/>
        </p:nvSpPr>
        <p:spPr>
          <a:xfrm>
            <a:off x="803890" y="4132702"/>
            <a:ext cx="1121742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8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They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can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be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varied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by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changing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the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Pulse Repetition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Frequency</a:t>
            </a:r>
            <a:b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</a:br>
            <a:endParaRPr lang="de-AT" sz="28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Using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2 PRFs (dual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or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staggered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PRF)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can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extend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v</a:t>
            </a:r>
            <a:r>
              <a:rPr lang="de-AT" sz="2800" i="1" baseline="-25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Nyquist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</a:p>
          <a:p>
            <a:endParaRPr lang="de-AT" sz="24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78520F-2294-DAAA-8C08-5297575E0F31}"/>
              </a:ext>
            </a:extLst>
          </p:cNvPr>
          <p:cNvSpPr txBox="1"/>
          <p:nvPr/>
        </p:nvSpPr>
        <p:spPr>
          <a:xfrm>
            <a:off x="803890" y="1291134"/>
            <a:ext cx="101277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radar's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range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r</a:t>
            </a:r>
            <a:r>
              <a:rPr lang="de-AT" sz="2800" i="1" baseline="-25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max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and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the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maximum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velocity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it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can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measure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v</a:t>
            </a:r>
            <a:r>
              <a:rPr lang="de-AT" sz="2800" i="1" baseline="-25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Nyquist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can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be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varied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at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each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other‘s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expense</a:t>
            </a:r>
            <a:endParaRPr lang="de-AT" sz="28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AT" sz="28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Their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product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a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constant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DDBB50-F7C6-0FC4-DF11-1D89ECB0C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dirty="0"/>
              <a:t>Doppler </a:t>
            </a:r>
            <a:r>
              <a:rPr lang="de-AT" dirty="0" err="1"/>
              <a:t>quality</a:t>
            </a:r>
            <a:r>
              <a:rPr lang="de-AT" dirty="0"/>
              <a:t> in Europe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DA5006-CB30-BE0C-1FC5-A31277FA173B}"/>
              </a:ext>
            </a:extLst>
          </p:cNvPr>
          <p:cNvGrpSpPr/>
          <p:nvPr/>
        </p:nvGrpSpPr>
        <p:grpSpPr>
          <a:xfrm>
            <a:off x="2160104" y="3235214"/>
            <a:ext cx="5278340" cy="1127027"/>
            <a:chOff x="4576336" y="1814109"/>
            <a:chExt cx="5278340" cy="11270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3E499B7-397B-873F-DE76-67B53AC6F22E}"/>
                    </a:ext>
                  </a:extLst>
                </p:cNvPr>
                <p:cNvSpPr txBox="1"/>
                <p:nvPr/>
              </p:nvSpPr>
              <p:spPr>
                <a:xfrm>
                  <a:off x="4576336" y="2215103"/>
                  <a:ext cx="4012927" cy="7260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</m:oMath>
                  </a14:m>
                  <a:r>
                    <a:rPr lang="en-GB" sz="2800" dirty="0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atin typeface="Aptos" panose="020B00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800" i="1" dirty="0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dirty="0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nl-NL" sz="2800" b="0" i="1" dirty="0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800" b="0" i="1" dirty="0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𝑦𝑞</m:t>
                          </m:r>
                          <m:r>
                            <a:rPr lang="nl-NL" sz="2800" b="0" i="1" dirty="0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𝑢𝑖𝑠𝑡</m:t>
                          </m:r>
                        </m:sub>
                      </m:sSub>
                    </m:oMath>
                  </a14:m>
                  <a:r>
                    <a:rPr lang="en-GB" sz="2800" dirty="0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atin typeface="Aptos" panose="020B0004020202020204" pitchFamily="34" charset="0"/>
                    </a:rPr>
                    <a:t> = C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28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sz="28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GB" sz="28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3E499B7-397B-873F-DE76-67B53AC6F2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6336" y="2215103"/>
                  <a:ext cx="4012927" cy="726033"/>
                </a:xfrm>
                <a:prstGeom prst="rect">
                  <a:avLst/>
                </a:prstGeom>
                <a:blipFill>
                  <a:blip r:embed="rId2"/>
                  <a:stretch>
                    <a:fillRect b="-109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DB8CEE4-40B6-2208-FDC9-6C176535BB58}"/>
                </a:ext>
              </a:extLst>
            </p:cNvPr>
            <p:cNvCxnSpPr>
              <a:cxnSpLocks/>
            </p:cNvCxnSpPr>
            <p:nvPr/>
          </p:nvCxnSpPr>
          <p:spPr>
            <a:xfrm>
              <a:off x="7437385" y="2138514"/>
              <a:ext cx="308597" cy="1912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96B9C0A-7534-DD74-4ECA-FCA6737F03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4041" y="2138514"/>
              <a:ext cx="140208" cy="1912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F215BF-3D06-89D2-45A7-80B7474D9198}"/>
                </a:ext>
              </a:extLst>
            </p:cNvPr>
            <p:cNvSpPr txBox="1"/>
            <p:nvPr/>
          </p:nvSpPr>
          <p:spPr>
            <a:xfrm>
              <a:off x="6469645" y="1814109"/>
              <a:ext cx="146450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AT" sz="16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</a:rPr>
                <a:t>speed</a:t>
              </a:r>
              <a:r>
                <a:rPr lang="de-AT" sz="16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</a:rPr>
                <a:t> </a:t>
              </a:r>
              <a:r>
                <a:rPr lang="de-AT" sz="16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</a:rPr>
                <a:t>of</a:t>
              </a:r>
              <a:r>
                <a:rPr lang="de-AT" sz="16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</a:rPr>
                <a:t> light</a:t>
              </a:r>
              <a:endParaRPr lang="en-GB" sz="16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4EBBC1-2C28-3A7E-0272-C11BB9BF55D1}"/>
                </a:ext>
              </a:extLst>
            </p:cNvPr>
            <p:cNvSpPr txBox="1"/>
            <p:nvPr/>
          </p:nvSpPr>
          <p:spPr>
            <a:xfrm>
              <a:off x="8016892" y="1814109"/>
              <a:ext cx="18377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AT" sz="16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</a:rPr>
                <a:t>radar</a:t>
              </a:r>
              <a:r>
                <a:rPr lang="de-AT" sz="16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</a:rPr>
                <a:t> </a:t>
              </a:r>
              <a:r>
                <a:rPr lang="de-AT" sz="16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</a:rPr>
                <a:t>wavelength</a:t>
              </a:r>
              <a:endParaRPr lang="en-GB" sz="16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94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7BCA9-8A80-C9A6-F4A3-F73CA906F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31BF88-C456-3D7E-1740-C22697396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835" y="2170980"/>
            <a:ext cx="7807881" cy="451359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AC93C9C-794C-F89F-CC11-FA4D6E601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/>
              <a:t>Doppler quality of Europe's C-band radars</a:t>
            </a:r>
            <a:endParaRPr lang="de-A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06ADC5-7BAF-FF78-2BF4-D475AA1DB7B9}"/>
              </a:ext>
            </a:extLst>
          </p:cNvPr>
          <p:cNvSpPr txBox="1"/>
          <p:nvPr/>
        </p:nvSpPr>
        <p:spPr>
          <a:xfrm>
            <a:off x="6659648" y="2354213"/>
            <a:ext cx="2081012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Radial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velocity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D971B-9122-B757-57C9-0E57E3D0AB7C}"/>
              </a:ext>
            </a:extLst>
          </p:cNvPr>
          <p:cNvSpPr txBox="1"/>
          <p:nvPr/>
        </p:nvSpPr>
        <p:spPr>
          <a:xfrm>
            <a:off x="2724283" y="2354213"/>
            <a:ext cx="2081012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Reflectivity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E3EE3D-B619-1F3B-D9A8-9C39BC32730B}"/>
              </a:ext>
            </a:extLst>
          </p:cNvPr>
          <p:cNvSpPr txBox="1"/>
          <p:nvPr/>
        </p:nvSpPr>
        <p:spPr>
          <a:xfrm>
            <a:off x="803890" y="991228"/>
            <a:ext cx="10765258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Different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radar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configurations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in Europe</a:t>
            </a:r>
          </a:p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Varying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doppler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quality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:  “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pretty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good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”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to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“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unusable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”</a:t>
            </a:r>
            <a:endParaRPr lang="de-AT" sz="28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FC23A-24CD-48C0-7D42-DF6B4F475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comparison of a map&#10;&#10;AI-generated content may be incorrect.">
            <a:extLst>
              <a:ext uri="{FF2B5EF4-FFF2-40B4-BE49-F238E27FC236}">
                <a16:creationId xmlns:a16="http://schemas.microsoft.com/office/drawing/2014/main" id="{E18BE03F-E280-4886-04BF-7A1F292F0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6" y="2170981"/>
            <a:ext cx="7807881" cy="45135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8B12B4-170A-4950-CC99-CB4EADD8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/>
              <a:t>Doppler quality of Europe's C-band radars</a:t>
            </a:r>
            <a:endParaRPr lang="de-A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8A049E-5615-75A5-E6DD-F208D17CC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835" y="2170980"/>
            <a:ext cx="7807881" cy="4513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912503-0111-75C0-2C63-AFA11A86D5ED}"/>
              </a:ext>
            </a:extLst>
          </p:cNvPr>
          <p:cNvSpPr txBox="1"/>
          <p:nvPr/>
        </p:nvSpPr>
        <p:spPr>
          <a:xfrm>
            <a:off x="6659648" y="2354213"/>
            <a:ext cx="2081012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Radial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velocity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325FD4-E3D1-E050-82D4-F782BAE77F70}"/>
              </a:ext>
            </a:extLst>
          </p:cNvPr>
          <p:cNvSpPr txBox="1"/>
          <p:nvPr/>
        </p:nvSpPr>
        <p:spPr>
          <a:xfrm>
            <a:off x="2724283" y="2354213"/>
            <a:ext cx="2081012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Reflectivity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2CE70-27A0-7FDD-9A0C-3346581BBB84}"/>
              </a:ext>
            </a:extLst>
          </p:cNvPr>
          <p:cNvSpPr txBox="1"/>
          <p:nvPr/>
        </p:nvSpPr>
        <p:spPr>
          <a:xfrm>
            <a:off x="803890" y="991228"/>
            <a:ext cx="10765258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Different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radar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configurations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in Europe</a:t>
            </a:r>
          </a:p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Varying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doppler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quality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:  “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pretty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good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”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to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“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unusable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”</a:t>
            </a:r>
            <a:endParaRPr lang="de-AT" sz="28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C34B2-8F72-85F7-5148-4E0F865EB467}"/>
              </a:ext>
            </a:extLst>
          </p:cNvPr>
          <p:cNvSpPr txBox="1"/>
          <p:nvPr/>
        </p:nvSpPr>
        <p:spPr>
          <a:xfrm>
            <a:off x="9557315" y="3829846"/>
            <a:ext cx="257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dual</a:t>
            </a:r>
            <a:r>
              <a:rPr lang="nl-NL" b="1" dirty="0">
                <a:solidFill>
                  <a:schemeClr val="bg1"/>
                </a:solidFill>
              </a:rPr>
              <a:t> PRF </a:t>
            </a:r>
            <a:r>
              <a:rPr lang="nl-NL" b="1" dirty="0" err="1">
                <a:solidFill>
                  <a:schemeClr val="bg1"/>
                </a:solidFill>
              </a:rPr>
              <a:t>with</a:t>
            </a:r>
            <a:r>
              <a:rPr lang="nl-NL" b="1" dirty="0">
                <a:solidFill>
                  <a:schemeClr val="bg1"/>
                </a:solidFill>
              </a:rPr>
              <a:t> few </a:t>
            </a:r>
            <a:r>
              <a:rPr lang="nl-NL" b="1" dirty="0" err="1">
                <a:solidFill>
                  <a:schemeClr val="bg1"/>
                </a:solidFill>
              </a:rPr>
              <a:t>errors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21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24149-3DB0-97CF-7731-75843B0E5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comparison of a map&#10;&#10;AI-generated content may be incorrect.">
            <a:extLst>
              <a:ext uri="{FF2B5EF4-FFF2-40B4-BE49-F238E27FC236}">
                <a16:creationId xmlns:a16="http://schemas.microsoft.com/office/drawing/2014/main" id="{095A3C80-2644-5219-FB4C-48355F8D9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6" y="2170981"/>
            <a:ext cx="7807881" cy="45135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DDA2ACE-F818-C3A0-4535-793C0A33C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/>
              <a:t>Doppler quality of Europe's C-band radars</a:t>
            </a:r>
            <a:endParaRPr lang="de-AT" dirty="0"/>
          </a:p>
        </p:txBody>
      </p:sp>
      <p:pic>
        <p:nvPicPr>
          <p:cNvPr id="2" name="Picture 1" descr="A comparison of a map&#10;&#10;AI-generated content may be incorrect.">
            <a:extLst>
              <a:ext uri="{FF2B5EF4-FFF2-40B4-BE49-F238E27FC236}">
                <a16:creationId xmlns:a16="http://schemas.microsoft.com/office/drawing/2014/main" id="{90533A20-68D3-24FD-C444-F567BA4EA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5" y="2170980"/>
            <a:ext cx="7807881" cy="45135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F34178-2BF0-D83C-E230-1485BB001807}"/>
              </a:ext>
            </a:extLst>
          </p:cNvPr>
          <p:cNvSpPr txBox="1"/>
          <p:nvPr/>
        </p:nvSpPr>
        <p:spPr>
          <a:xfrm>
            <a:off x="6659648" y="2354213"/>
            <a:ext cx="2081012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Radial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velocity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C7C4C-6011-2A5B-03BB-3342AD6BD1EE}"/>
              </a:ext>
            </a:extLst>
          </p:cNvPr>
          <p:cNvSpPr txBox="1"/>
          <p:nvPr/>
        </p:nvSpPr>
        <p:spPr>
          <a:xfrm>
            <a:off x="2724283" y="2354213"/>
            <a:ext cx="2081012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Reflectivity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8A962-7E32-CB44-2F74-FE2013B62C0C}"/>
              </a:ext>
            </a:extLst>
          </p:cNvPr>
          <p:cNvSpPr txBox="1"/>
          <p:nvPr/>
        </p:nvSpPr>
        <p:spPr>
          <a:xfrm>
            <a:off x="803890" y="991228"/>
            <a:ext cx="10765258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Different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radar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configurations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in Europe</a:t>
            </a:r>
          </a:p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Varying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doppler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quality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:  “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pretty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good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”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to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“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unusable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”</a:t>
            </a:r>
            <a:endParaRPr lang="de-AT" sz="28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76245-E573-81A9-D5A6-1C24A0844B33}"/>
              </a:ext>
            </a:extLst>
          </p:cNvPr>
          <p:cNvSpPr txBox="1"/>
          <p:nvPr/>
        </p:nvSpPr>
        <p:spPr>
          <a:xfrm>
            <a:off x="9477803" y="3829846"/>
            <a:ext cx="275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dual</a:t>
            </a:r>
            <a:r>
              <a:rPr lang="nl-NL" b="1" dirty="0">
                <a:solidFill>
                  <a:schemeClr val="bg1"/>
                </a:solidFill>
              </a:rPr>
              <a:t> PRF </a:t>
            </a:r>
            <a:r>
              <a:rPr lang="nl-NL" b="1" dirty="0" err="1">
                <a:solidFill>
                  <a:schemeClr val="bg1"/>
                </a:solidFill>
              </a:rPr>
              <a:t>with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many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errors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54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FDCDF-51A4-9855-4066-58049D2A5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comparison of a map&#10;&#10;AI-generated content may be incorrect.">
            <a:extLst>
              <a:ext uri="{FF2B5EF4-FFF2-40B4-BE49-F238E27FC236}">
                <a16:creationId xmlns:a16="http://schemas.microsoft.com/office/drawing/2014/main" id="{D78AAA94-58F4-AA18-3C7D-21E7A5C50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6" y="2170981"/>
            <a:ext cx="7807881" cy="45135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3F5641-774F-CFB3-2BDF-B8894308B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/>
              <a:t>Doppler quality of Europe's C-band radars</a:t>
            </a:r>
            <a:endParaRPr lang="de-A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09115-B397-7473-9460-B87DAB915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837" y="2170980"/>
            <a:ext cx="7807877" cy="4513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DDEE82-0B57-4110-1361-30416A76CEE6}"/>
              </a:ext>
            </a:extLst>
          </p:cNvPr>
          <p:cNvSpPr txBox="1"/>
          <p:nvPr/>
        </p:nvSpPr>
        <p:spPr>
          <a:xfrm>
            <a:off x="2724283" y="2354213"/>
            <a:ext cx="2081012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Reflectivity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FF915-80B9-696F-9597-16DBDAE1379E}"/>
              </a:ext>
            </a:extLst>
          </p:cNvPr>
          <p:cNvSpPr txBox="1"/>
          <p:nvPr/>
        </p:nvSpPr>
        <p:spPr>
          <a:xfrm>
            <a:off x="803890" y="991228"/>
            <a:ext cx="11184209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Aliasing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errors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always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occur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for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single &amp;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dual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PRF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configurations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</a:p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Important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corrections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are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possible,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if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number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of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errors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small</a:t>
            </a:r>
            <a:endParaRPr lang="de-AT" sz="28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E14284-BA5B-1505-33DE-18393E38F653}"/>
              </a:ext>
            </a:extLst>
          </p:cNvPr>
          <p:cNvSpPr txBox="1"/>
          <p:nvPr/>
        </p:nvSpPr>
        <p:spPr>
          <a:xfrm>
            <a:off x="6858386" y="2354213"/>
            <a:ext cx="1872944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Radial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velocity</a:t>
            </a:r>
            <a:endParaRPr 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5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28BF2-07DF-E277-94FD-0DB1B33E0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comparison of a map&#10;&#10;AI-generated content may be incorrect.">
            <a:extLst>
              <a:ext uri="{FF2B5EF4-FFF2-40B4-BE49-F238E27FC236}">
                <a16:creationId xmlns:a16="http://schemas.microsoft.com/office/drawing/2014/main" id="{531525F8-9287-34FA-5626-CA2F6CD14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6" y="2170981"/>
            <a:ext cx="7807881" cy="45135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A2ABB69-82CB-E700-7E34-A520CAF25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/>
              <a:t>Doppler quality of Europe's C-band radars</a:t>
            </a:r>
            <a:endParaRPr lang="de-A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CBFA86-2409-9F46-5765-5915337ED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837" y="2170980"/>
            <a:ext cx="7807877" cy="4513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350369-5177-E5EE-39D9-8A1EAB5FCD7E}"/>
              </a:ext>
            </a:extLst>
          </p:cNvPr>
          <p:cNvSpPr txBox="1"/>
          <p:nvPr/>
        </p:nvSpPr>
        <p:spPr>
          <a:xfrm>
            <a:off x="2724283" y="2354213"/>
            <a:ext cx="2081012" cy="36933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Reflectivity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3A85DE-8144-3339-41A7-EFF4C885E590}"/>
              </a:ext>
            </a:extLst>
          </p:cNvPr>
          <p:cNvSpPr txBox="1"/>
          <p:nvPr/>
        </p:nvSpPr>
        <p:spPr>
          <a:xfrm>
            <a:off x="803890" y="991228"/>
            <a:ext cx="11184209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Aliasing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errors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always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occur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for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single &amp;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dual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PRF </a:t>
            </a:r>
            <a:r>
              <a:rPr lang="nl-NL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configurations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</a:p>
          <a:p>
            <a:pPr marL="285750" indent="-285750">
              <a:lnSpc>
                <a:spcPts val="3680"/>
              </a:lnSpc>
              <a:buFont typeface="Arial" panose="020B0604020202020204" pitchFamily="34" charset="0"/>
              <a:buChar char="•"/>
            </a:pP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Important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corrections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are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possible,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if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number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of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errors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is</a:t>
            </a:r>
            <a:r>
              <a:rPr lang="de-AT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de-AT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small</a:t>
            </a:r>
            <a:endParaRPr lang="de-AT" sz="2800" dirty="0">
              <a:solidFill>
                <a:schemeClr val="accent4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B9F2CF-653D-7C92-FD68-D83FD59403BF}"/>
              </a:ext>
            </a:extLst>
          </p:cNvPr>
          <p:cNvSpPr txBox="1"/>
          <p:nvPr/>
        </p:nvSpPr>
        <p:spPr>
          <a:xfrm>
            <a:off x="6858386" y="2354213"/>
            <a:ext cx="1872944" cy="646331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Radial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velocity</a:t>
            </a:r>
            <a:endParaRPr lang="nl-N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corrected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  <a:endParaRPr lang="en-GB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39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</TotalTime>
  <Words>676</Words>
  <Application>Microsoft Office PowerPoint</Application>
  <PresentationFormat>Widescreen</PresentationFormat>
  <Paragraphs>112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Cambria Math</vt:lpstr>
      <vt:lpstr>Open Sans</vt:lpstr>
      <vt:lpstr>Office Theme</vt:lpstr>
      <vt:lpstr>How well can European radars  detect supercells and tornadoes?</vt:lpstr>
      <vt:lpstr>Radars in Europe</vt:lpstr>
      <vt:lpstr>The ESSL Radar Displayer</vt:lpstr>
      <vt:lpstr>Doppler quality in Europe</vt:lpstr>
      <vt:lpstr>Doppler quality of Europe's C-band radars</vt:lpstr>
      <vt:lpstr>Doppler quality of Europe's C-band radars</vt:lpstr>
      <vt:lpstr>Doppler quality of Europe's C-band radars</vt:lpstr>
      <vt:lpstr>Doppler quality of Europe's C-band radars</vt:lpstr>
      <vt:lpstr>Doppler quality of Europe's C-band radars</vt:lpstr>
      <vt:lpstr>Doppler quality of Europe's C-band radars</vt:lpstr>
      <vt:lpstr>Doppler quality of Europe's C-band radars</vt:lpstr>
      <vt:lpstr>Doppler quality of Europe's C-band radars</vt:lpstr>
      <vt:lpstr>Doppler quality of Europe's C-band radars</vt:lpstr>
      <vt:lpstr>Ranking of radar configurations for circulation detection</vt:lpstr>
      <vt:lpstr>Main suggestions for improvement</vt:lpstr>
      <vt:lpstr> </vt:lpstr>
      <vt:lpstr>Polarimetric RGB: C-band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Project Titel</dc:title>
  <dc:creator>Stefan Eisenbach</dc:creator>
  <cp:lastModifiedBy>Bram van 't Veen</cp:lastModifiedBy>
  <cp:revision>402</cp:revision>
  <dcterms:created xsi:type="dcterms:W3CDTF">2023-02-02T09:44:37Z</dcterms:created>
  <dcterms:modified xsi:type="dcterms:W3CDTF">2025-11-20T15:10:20Z</dcterms:modified>
</cp:coreProperties>
</file>