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0"/>
  </p:notesMasterIdLst>
  <p:sldIdLst>
    <p:sldId id="1050" r:id="rId2"/>
    <p:sldId id="1259" r:id="rId3"/>
    <p:sldId id="1263" r:id="rId4"/>
    <p:sldId id="981" r:id="rId5"/>
    <p:sldId id="1264" r:id="rId6"/>
    <p:sldId id="1219" r:id="rId7"/>
    <p:sldId id="1278" r:id="rId8"/>
    <p:sldId id="1280" r:id="rId9"/>
    <p:sldId id="1222" r:id="rId10"/>
    <p:sldId id="1220" r:id="rId11"/>
    <p:sldId id="1268" r:id="rId12"/>
    <p:sldId id="1217" r:id="rId13"/>
    <p:sldId id="1057" r:id="rId14"/>
    <p:sldId id="1072" r:id="rId15"/>
    <p:sldId id="1269" r:id="rId16"/>
    <p:sldId id="1276" r:id="rId17"/>
    <p:sldId id="1234" r:id="rId18"/>
    <p:sldId id="1238" r:id="rId19"/>
    <p:sldId id="1251" r:id="rId20"/>
    <p:sldId id="1275" r:id="rId21"/>
    <p:sldId id="1281" r:id="rId22"/>
    <p:sldId id="1252" r:id="rId23"/>
    <p:sldId id="1071" r:id="rId24"/>
    <p:sldId id="1279" r:id="rId25"/>
    <p:sldId id="1037" r:id="rId26"/>
    <p:sldId id="1047" r:id="rId27"/>
    <p:sldId id="1273" r:id="rId28"/>
    <p:sldId id="1274"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B4125"/>
    <a:srgbClr val="0000FD"/>
    <a:srgbClr val="D3D3D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788"/>
    <p:restoredTop sz="76414"/>
  </p:normalViewPr>
  <p:slideViewPr>
    <p:cSldViewPr snapToGrid="0">
      <p:cViewPr varScale="1">
        <p:scale>
          <a:sx n="110" d="100"/>
          <a:sy n="110" d="100"/>
        </p:scale>
        <p:origin x="1232" y="168"/>
      </p:cViewPr>
      <p:guideLst/>
    </p:cSldViewPr>
  </p:slideViewPr>
  <p:notesTextViewPr>
    <p:cViewPr>
      <p:scale>
        <a:sx n="1" d="1"/>
        <a:sy n="1" d="1"/>
      </p:scale>
      <p:origin x="0" y="0"/>
    </p:cViewPr>
  </p:notesTextViewPr>
  <p:sorterViewPr>
    <p:cViewPr>
      <p:scale>
        <a:sx n="81" d="100"/>
        <a:sy n="81"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oleObject" Target="Book2"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6786891399665042E-2"/>
          <c:y val="4.1881965567386402E-2"/>
          <c:w val="0.84001049045393905"/>
          <c:h val="0.73922885067312549"/>
        </c:manualLayout>
      </c:layout>
      <c:barChart>
        <c:barDir val="col"/>
        <c:grouping val="clustered"/>
        <c:varyColors val="0"/>
        <c:ser>
          <c:idx val="0"/>
          <c:order val="0"/>
          <c:spPr>
            <a:solidFill>
              <a:schemeClr val="accent1"/>
            </a:solidFill>
            <a:ln>
              <a:noFill/>
            </a:ln>
            <a:effectLst/>
          </c:spPr>
          <c:invertIfNegative val="0"/>
          <c:cat>
            <c:strRef>
              <c:f>Sheet1!$A$1:$A$4</c:f>
              <c:strCache>
                <c:ptCount val="4"/>
                <c:pt idx="0">
                  <c:v>EF0</c:v>
                </c:pt>
                <c:pt idx="1">
                  <c:v>EF1</c:v>
                </c:pt>
                <c:pt idx="2">
                  <c:v>EF2</c:v>
                </c:pt>
                <c:pt idx="3">
                  <c:v>EF3</c:v>
                </c:pt>
              </c:strCache>
            </c:strRef>
          </c:cat>
          <c:val>
            <c:numRef>
              <c:f>Sheet1!$B$1:$B$4</c:f>
              <c:numCache>
                <c:formatCode>General</c:formatCode>
                <c:ptCount val="4"/>
                <c:pt idx="0">
                  <c:v>2</c:v>
                </c:pt>
                <c:pt idx="1">
                  <c:v>14</c:v>
                </c:pt>
                <c:pt idx="2">
                  <c:v>5</c:v>
                </c:pt>
                <c:pt idx="3">
                  <c:v>4</c:v>
                </c:pt>
              </c:numCache>
            </c:numRef>
          </c:val>
          <c:extLst>
            <c:ext xmlns:c16="http://schemas.microsoft.com/office/drawing/2014/chart" uri="{C3380CC4-5D6E-409C-BE32-E72D297353CC}">
              <c16:uniqueId val="{00000000-1321-6B45-9A86-FF545B5A88EC}"/>
            </c:ext>
          </c:extLst>
        </c:ser>
        <c:dLbls>
          <c:showLegendKey val="0"/>
          <c:showVal val="0"/>
          <c:showCatName val="0"/>
          <c:showSerName val="0"/>
          <c:showPercent val="0"/>
          <c:showBubbleSize val="0"/>
        </c:dLbls>
        <c:gapWidth val="15"/>
        <c:overlap val="-27"/>
        <c:axId val="2038342783"/>
        <c:axId val="2036292479"/>
      </c:barChart>
      <c:catAx>
        <c:axId val="203834278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bg1"/>
                </a:solidFill>
                <a:latin typeface="Franklin Gothic Book" panose="020B0503020102020204" pitchFamily="34" charset="0"/>
                <a:ea typeface="+mn-ea"/>
                <a:cs typeface="+mn-cs"/>
              </a:defRPr>
            </a:pPr>
            <a:endParaRPr lang="en-US"/>
          </a:p>
        </c:txPr>
        <c:crossAx val="2036292479"/>
        <c:crosses val="autoZero"/>
        <c:auto val="1"/>
        <c:lblAlgn val="ctr"/>
        <c:lblOffset val="100"/>
        <c:noMultiLvlLbl val="0"/>
      </c:catAx>
      <c:valAx>
        <c:axId val="2036292479"/>
        <c:scaling>
          <c:orientation val="minMax"/>
          <c:max val="15"/>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bg1"/>
                </a:solidFill>
                <a:latin typeface="Franklin Gothic Book" panose="020B0503020102020204" pitchFamily="34" charset="0"/>
                <a:ea typeface="+mn-ea"/>
                <a:cs typeface="+mn-cs"/>
              </a:defRPr>
            </a:pPr>
            <a:endParaRPr lang="en-US"/>
          </a:p>
        </c:txPr>
        <c:crossAx val="2038342783"/>
        <c:crosses val="autoZero"/>
        <c:crossBetween val="between"/>
        <c:majorUnit val="5"/>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DBE7B1-CA78-6344-B10C-67950FDC476B}" type="datetimeFigureOut">
              <a:rPr lang="en-US" smtClean="0"/>
              <a:t>11/7/25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6B63CBC-9C7C-7C4A-AFBD-5B2514E8171D}" type="slidenum">
              <a:rPr lang="en-US" smtClean="0"/>
              <a:t>‹#›</a:t>
            </a:fld>
            <a:endParaRPr lang="en-US"/>
          </a:p>
        </p:txBody>
      </p:sp>
    </p:spTree>
    <p:extLst>
      <p:ext uri="{BB962C8B-B14F-4D97-AF65-F5344CB8AC3E}">
        <p14:creationId xmlns:p14="http://schemas.microsoft.com/office/powerpoint/2010/main" val="23712201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6B63CBC-9C7C-7C4A-AFBD-5B2514E8171D}" type="slidenum">
              <a:rPr lang="en-US" smtClean="0"/>
              <a:t>1</a:t>
            </a:fld>
            <a:endParaRPr lang="en-US"/>
          </a:p>
        </p:txBody>
      </p:sp>
    </p:spTree>
    <p:extLst>
      <p:ext uri="{BB962C8B-B14F-4D97-AF65-F5344CB8AC3E}">
        <p14:creationId xmlns:p14="http://schemas.microsoft.com/office/powerpoint/2010/main" val="36044880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B63CBC-9C7C-7C4A-AFBD-5B2514E8171D}" type="slidenum">
              <a:rPr lang="en-US" smtClean="0"/>
              <a:t>10</a:t>
            </a:fld>
            <a:endParaRPr lang="en-US"/>
          </a:p>
        </p:txBody>
      </p:sp>
    </p:spTree>
    <p:extLst>
      <p:ext uri="{BB962C8B-B14F-4D97-AF65-F5344CB8AC3E}">
        <p14:creationId xmlns:p14="http://schemas.microsoft.com/office/powerpoint/2010/main" val="29327626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3D30F9-F264-EE41-1A78-323207AE95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A6F1CC-6EDF-0229-6B78-972540BD6F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99DFA68-9039-B158-061B-FCF1821A6E7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F01C07A-70D1-16A8-6FA0-BB109335948D}"/>
              </a:ext>
            </a:extLst>
          </p:cNvPr>
          <p:cNvSpPr>
            <a:spLocks noGrp="1"/>
          </p:cNvSpPr>
          <p:nvPr>
            <p:ph type="sldNum" sz="quarter" idx="5"/>
          </p:nvPr>
        </p:nvSpPr>
        <p:spPr/>
        <p:txBody>
          <a:bodyPr/>
          <a:lstStyle/>
          <a:p>
            <a:fld id="{56B63CBC-9C7C-7C4A-AFBD-5B2514E8171D}" type="slidenum">
              <a:rPr lang="en-US" smtClean="0"/>
              <a:t>11</a:t>
            </a:fld>
            <a:endParaRPr lang="en-US"/>
          </a:p>
        </p:txBody>
      </p:sp>
    </p:spTree>
    <p:extLst>
      <p:ext uri="{BB962C8B-B14F-4D97-AF65-F5344CB8AC3E}">
        <p14:creationId xmlns:p14="http://schemas.microsoft.com/office/powerpoint/2010/main" val="5012560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B63CBC-9C7C-7C4A-AFBD-5B2514E8171D}" type="slidenum">
              <a:rPr lang="en-US" smtClean="0"/>
              <a:t>12</a:t>
            </a:fld>
            <a:endParaRPr lang="en-US"/>
          </a:p>
        </p:txBody>
      </p:sp>
    </p:spTree>
    <p:extLst>
      <p:ext uri="{BB962C8B-B14F-4D97-AF65-F5344CB8AC3E}">
        <p14:creationId xmlns:p14="http://schemas.microsoft.com/office/powerpoint/2010/main" val="29575105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6B63CBC-9C7C-7C4A-AFBD-5B2514E8171D}" type="slidenum">
              <a:rPr lang="en-US" smtClean="0"/>
              <a:t>13</a:t>
            </a:fld>
            <a:endParaRPr lang="en-US"/>
          </a:p>
        </p:txBody>
      </p:sp>
    </p:spTree>
    <p:extLst>
      <p:ext uri="{BB962C8B-B14F-4D97-AF65-F5344CB8AC3E}">
        <p14:creationId xmlns:p14="http://schemas.microsoft.com/office/powerpoint/2010/main" val="13887731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B63CBC-9C7C-7C4A-AFBD-5B2514E8171D}" type="slidenum">
              <a:rPr lang="en-US" smtClean="0"/>
              <a:t>14</a:t>
            </a:fld>
            <a:endParaRPr lang="en-US"/>
          </a:p>
        </p:txBody>
      </p:sp>
    </p:spTree>
    <p:extLst>
      <p:ext uri="{BB962C8B-B14F-4D97-AF65-F5344CB8AC3E}">
        <p14:creationId xmlns:p14="http://schemas.microsoft.com/office/powerpoint/2010/main" val="14222932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6B63CBC-9C7C-7C4A-AFBD-5B2514E8171D}" type="slidenum">
              <a:rPr lang="en-US" smtClean="0"/>
              <a:t>15</a:t>
            </a:fld>
            <a:endParaRPr lang="en-US"/>
          </a:p>
        </p:txBody>
      </p:sp>
    </p:spTree>
    <p:extLst>
      <p:ext uri="{BB962C8B-B14F-4D97-AF65-F5344CB8AC3E}">
        <p14:creationId xmlns:p14="http://schemas.microsoft.com/office/powerpoint/2010/main" val="23199072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6B63CBC-9C7C-7C4A-AFBD-5B2514E8171D}" type="slidenum">
              <a:rPr lang="en-US" smtClean="0"/>
              <a:t>16</a:t>
            </a:fld>
            <a:endParaRPr lang="en-US"/>
          </a:p>
        </p:txBody>
      </p:sp>
    </p:spTree>
    <p:extLst>
      <p:ext uri="{BB962C8B-B14F-4D97-AF65-F5344CB8AC3E}">
        <p14:creationId xmlns:p14="http://schemas.microsoft.com/office/powerpoint/2010/main" val="19208560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B63CBC-9C7C-7C4A-AFBD-5B2514E8171D}" type="slidenum">
              <a:rPr lang="en-US" smtClean="0"/>
              <a:t>17</a:t>
            </a:fld>
            <a:endParaRPr lang="en-US"/>
          </a:p>
        </p:txBody>
      </p:sp>
    </p:spTree>
    <p:extLst>
      <p:ext uri="{BB962C8B-B14F-4D97-AF65-F5344CB8AC3E}">
        <p14:creationId xmlns:p14="http://schemas.microsoft.com/office/powerpoint/2010/main" val="39751210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6B63CBC-9C7C-7C4A-AFBD-5B2514E8171D}" type="slidenum">
              <a:rPr lang="en-US" smtClean="0"/>
              <a:t>18</a:t>
            </a:fld>
            <a:endParaRPr lang="en-US"/>
          </a:p>
        </p:txBody>
      </p:sp>
    </p:spTree>
    <p:extLst>
      <p:ext uri="{BB962C8B-B14F-4D97-AF65-F5344CB8AC3E}">
        <p14:creationId xmlns:p14="http://schemas.microsoft.com/office/powerpoint/2010/main" val="5924314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6B63CBC-9C7C-7C4A-AFBD-5B2514E8171D}" type="slidenum">
              <a:rPr lang="en-US" smtClean="0"/>
              <a:t>19</a:t>
            </a:fld>
            <a:endParaRPr lang="en-US"/>
          </a:p>
        </p:txBody>
      </p:sp>
    </p:spTree>
    <p:extLst>
      <p:ext uri="{BB962C8B-B14F-4D97-AF65-F5344CB8AC3E}">
        <p14:creationId xmlns:p14="http://schemas.microsoft.com/office/powerpoint/2010/main" val="17840197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08E2CA-0A81-7637-B3BE-CE5EEAB83B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2B0624-533B-86D2-1B08-9F4AE5EEEBD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7B9B647-C365-A3E4-9A52-86AB3AE2C91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215243F-AA67-A223-83AF-0FFEB9750472}"/>
              </a:ext>
            </a:extLst>
          </p:cNvPr>
          <p:cNvSpPr>
            <a:spLocks noGrp="1"/>
          </p:cNvSpPr>
          <p:nvPr>
            <p:ph type="sldNum" sz="quarter" idx="5"/>
          </p:nvPr>
        </p:nvSpPr>
        <p:spPr/>
        <p:txBody>
          <a:bodyPr/>
          <a:lstStyle/>
          <a:p>
            <a:fld id="{56B63CBC-9C7C-7C4A-AFBD-5B2514E8171D}" type="slidenum">
              <a:rPr lang="en-US" smtClean="0"/>
              <a:t>2</a:t>
            </a:fld>
            <a:endParaRPr lang="en-US"/>
          </a:p>
        </p:txBody>
      </p:sp>
    </p:spTree>
    <p:extLst>
      <p:ext uri="{BB962C8B-B14F-4D97-AF65-F5344CB8AC3E}">
        <p14:creationId xmlns:p14="http://schemas.microsoft.com/office/powerpoint/2010/main" val="38350001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6B63CBC-9C7C-7C4A-AFBD-5B2514E8171D}" type="slidenum">
              <a:rPr lang="en-US" smtClean="0"/>
              <a:t>20</a:t>
            </a:fld>
            <a:endParaRPr lang="en-US"/>
          </a:p>
        </p:txBody>
      </p:sp>
    </p:spTree>
    <p:extLst>
      <p:ext uri="{BB962C8B-B14F-4D97-AF65-F5344CB8AC3E}">
        <p14:creationId xmlns:p14="http://schemas.microsoft.com/office/powerpoint/2010/main" val="37725646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6B63CBC-9C7C-7C4A-AFBD-5B2514E8171D}" type="slidenum">
              <a:rPr lang="en-US" smtClean="0"/>
              <a:t>21</a:t>
            </a:fld>
            <a:endParaRPr lang="en-US"/>
          </a:p>
        </p:txBody>
      </p:sp>
    </p:spTree>
    <p:extLst>
      <p:ext uri="{BB962C8B-B14F-4D97-AF65-F5344CB8AC3E}">
        <p14:creationId xmlns:p14="http://schemas.microsoft.com/office/powerpoint/2010/main" val="19049200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B63CBC-9C7C-7C4A-AFBD-5B2514E8171D}" type="slidenum">
              <a:rPr lang="en-US" smtClean="0"/>
              <a:t>22</a:t>
            </a:fld>
            <a:endParaRPr lang="en-US"/>
          </a:p>
        </p:txBody>
      </p:sp>
    </p:spTree>
    <p:extLst>
      <p:ext uri="{BB962C8B-B14F-4D97-AF65-F5344CB8AC3E}">
        <p14:creationId xmlns:p14="http://schemas.microsoft.com/office/powerpoint/2010/main" val="7090989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6B63CBC-9C7C-7C4A-AFBD-5B2514E8171D}" type="slidenum">
              <a:rPr lang="en-US" smtClean="0"/>
              <a:t>23</a:t>
            </a:fld>
            <a:endParaRPr lang="en-US"/>
          </a:p>
        </p:txBody>
      </p:sp>
    </p:spTree>
    <p:extLst>
      <p:ext uri="{BB962C8B-B14F-4D97-AF65-F5344CB8AC3E}">
        <p14:creationId xmlns:p14="http://schemas.microsoft.com/office/powerpoint/2010/main" val="21276886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6B63CBC-9C7C-7C4A-AFBD-5B2514E8171D}" type="slidenum">
              <a:rPr lang="en-US" smtClean="0"/>
              <a:t>24</a:t>
            </a:fld>
            <a:endParaRPr lang="en-US"/>
          </a:p>
        </p:txBody>
      </p:sp>
    </p:spTree>
    <p:extLst>
      <p:ext uri="{BB962C8B-B14F-4D97-AF65-F5344CB8AC3E}">
        <p14:creationId xmlns:p14="http://schemas.microsoft.com/office/powerpoint/2010/main" val="39052817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6B63CBC-9C7C-7C4A-AFBD-5B2514E8171D}" type="slidenum">
              <a:rPr lang="en-US" smtClean="0"/>
              <a:t>25</a:t>
            </a:fld>
            <a:endParaRPr lang="en-US"/>
          </a:p>
        </p:txBody>
      </p:sp>
    </p:spTree>
    <p:extLst>
      <p:ext uri="{BB962C8B-B14F-4D97-AF65-F5344CB8AC3E}">
        <p14:creationId xmlns:p14="http://schemas.microsoft.com/office/powerpoint/2010/main" val="31337958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6B63CBC-9C7C-7C4A-AFBD-5B2514E8171D}" type="slidenum">
              <a:rPr lang="en-US" smtClean="0"/>
              <a:t>26</a:t>
            </a:fld>
            <a:endParaRPr lang="en-US"/>
          </a:p>
        </p:txBody>
      </p:sp>
    </p:spTree>
    <p:extLst>
      <p:ext uri="{BB962C8B-B14F-4D97-AF65-F5344CB8AC3E}">
        <p14:creationId xmlns:p14="http://schemas.microsoft.com/office/powerpoint/2010/main" val="34510968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6B63CBC-9C7C-7C4A-AFBD-5B2514E8171D}" type="slidenum">
              <a:rPr lang="en-US" smtClean="0"/>
              <a:t>27</a:t>
            </a:fld>
            <a:endParaRPr lang="en-US"/>
          </a:p>
        </p:txBody>
      </p:sp>
    </p:spTree>
    <p:extLst>
      <p:ext uri="{BB962C8B-B14F-4D97-AF65-F5344CB8AC3E}">
        <p14:creationId xmlns:p14="http://schemas.microsoft.com/office/powerpoint/2010/main" val="40768389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6B63CBC-9C7C-7C4A-AFBD-5B2514E8171D}" type="slidenum">
              <a:rPr lang="en-US" smtClean="0"/>
              <a:t>28</a:t>
            </a:fld>
            <a:endParaRPr lang="en-US"/>
          </a:p>
        </p:txBody>
      </p:sp>
    </p:spTree>
    <p:extLst>
      <p:ext uri="{BB962C8B-B14F-4D97-AF65-F5344CB8AC3E}">
        <p14:creationId xmlns:p14="http://schemas.microsoft.com/office/powerpoint/2010/main" val="5681931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9EBF8E-1BC7-C41A-38A3-FCEE208012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E66D45-DB8E-D28B-0AF2-F99F7BE25F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044042-4EED-C9CA-1029-A9BA880FAC2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A60E691-02A4-07C8-160E-686EF71A3BB1}"/>
              </a:ext>
            </a:extLst>
          </p:cNvPr>
          <p:cNvSpPr>
            <a:spLocks noGrp="1"/>
          </p:cNvSpPr>
          <p:nvPr>
            <p:ph type="sldNum" sz="quarter" idx="5"/>
          </p:nvPr>
        </p:nvSpPr>
        <p:spPr/>
        <p:txBody>
          <a:bodyPr/>
          <a:lstStyle/>
          <a:p>
            <a:fld id="{56B63CBC-9C7C-7C4A-AFBD-5B2514E8171D}" type="slidenum">
              <a:rPr lang="en-US" smtClean="0"/>
              <a:t>3</a:t>
            </a:fld>
            <a:endParaRPr lang="en-US"/>
          </a:p>
        </p:txBody>
      </p:sp>
    </p:spTree>
    <p:extLst>
      <p:ext uri="{BB962C8B-B14F-4D97-AF65-F5344CB8AC3E}">
        <p14:creationId xmlns:p14="http://schemas.microsoft.com/office/powerpoint/2010/main" val="13939389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B63CBC-9C7C-7C4A-AFBD-5B2514E8171D}" type="slidenum">
              <a:rPr lang="en-US" smtClean="0"/>
              <a:t>4</a:t>
            </a:fld>
            <a:endParaRPr lang="en-US"/>
          </a:p>
        </p:txBody>
      </p:sp>
    </p:spTree>
    <p:extLst>
      <p:ext uri="{BB962C8B-B14F-4D97-AF65-F5344CB8AC3E}">
        <p14:creationId xmlns:p14="http://schemas.microsoft.com/office/powerpoint/2010/main" val="18901551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183B9D-FB20-9E44-808C-47B86096FE0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54973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B63CBC-9C7C-7C4A-AFBD-5B2514E8171D}" type="slidenum">
              <a:rPr lang="en-US" smtClean="0"/>
              <a:t>6</a:t>
            </a:fld>
            <a:endParaRPr lang="en-US"/>
          </a:p>
        </p:txBody>
      </p:sp>
    </p:spTree>
    <p:extLst>
      <p:ext uri="{BB962C8B-B14F-4D97-AF65-F5344CB8AC3E}">
        <p14:creationId xmlns:p14="http://schemas.microsoft.com/office/powerpoint/2010/main" val="3556204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0540A8-FAC3-D220-698F-91173A648C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0BC5B5-0813-170E-3F13-B5FD629F007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A70C3FC-FBAB-8FCA-A878-EC892AD39A6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38693BD-9BE6-B122-AD37-231B7F1CBB95}"/>
              </a:ext>
            </a:extLst>
          </p:cNvPr>
          <p:cNvSpPr>
            <a:spLocks noGrp="1"/>
          </p:cNvSpPr>
          <p:nvPr>
            <p:ph type="sldNum" sz="quarter" idx="5"/>
          </p:nvPr>
        </p:nvSpPr>
        <p:spPr/>
        <p:txBody>
          <a:bodyPr/>
          <a:lstStyle/>
          <a:p>
            <a:fld id="{56B63CBC-9C7C-7C4A-AFBD-5B2514E8171D}" type="slidenum">
              <a:rPr lang="en-US" smtClean="0"/>
              <a:t>7</a:t>
            </a:fld>
            <a:endParaRPr lang="en-US"/>
          </a:p>
        </p:txBody>
      </p:sp>
    </p:spTree>
    <p:extLst>
      <p:ext uri="{BB962C8B-B14F-4D97-AF65-F5344CB8AC3E}">
        <p14:creationId xmlns:p14="http://schemas.microsoft.com/office/powerpoint/2010/main" val="22006483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D3D281-DCAC-1532-184F-A7C1F5C746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E0D759-4089-EC70-663F-933035D14A8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26D2001-931A-5566-202A-02A4E3AEB66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51A00F0-3C33-16EB-815B-4F55FCFEC78E}"/>
              </a:ext>
            </a:extLst>
          </p:cNvPr>
          <p:cNvSpPr>
            <a:spLocks noGrp="1"/>
          </p:cNvSpPr>
          <p:nvPr>
            <p:ph type="sldNum" sz="quarter" idx="5"/>
          </p:nvPr>
        </p:nvSpPr>
        <p:spPr/>
        <p:txBody>
          <a:bodyPr/>
          <a:lstStyle/>
          <a:p>
            <a:fld id="{56B63CBC-9C7C-7C4A-AFBD-5B2514E8171D}" type="slidenum">
              <a:rPr lang="en-US" smtClean="0"/>
              <a:t>8</a:t>
            </a:fld>
            <a:endParaRPr lang="en-US"/>
          </a:p>
        </p:txBody>
      </p:sp>
    </p:spTree>
    <p:extLst>
      <p:ext uri="{BB962C8B-B14F-4D97-AF65-F5344CB8AC3E}">
        <p14:creationId xmlns:p14="http://schemas.microsoft.com/office/powerpoint/2010/main" val="36430671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9289C0-5539-8FCE-23DC-957EBC3531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036F03-990C-369B-40AE-F894BC0C0C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60B776-216E-DB34-07FD-978C2BBEA8A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6A74C67-E24E-AB82-E65F-3F84508FE68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B63CBC-9C7C-7C4A-AFBD-5B2514E817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92246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65E37F-FEB7-27E6-6EBE-45A019D589F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E6B003B-434B-7332-A9D9-0FD171490A5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C1451A3-E1BB-910A-3D43-CEA592D23E19}"/>
              </a:ext>
            </a:extLst>
          </p:cNvPr>
          <p:cNvSpPr>
            <a:spLocks noGrp="1"/>
          </p:cNvSpPr>
          <p:nvPr>
            <p:ph type="dt" sz="half" idx="10"/>
          </p:nvPr>
        </p:nvSpPr>
        <p:spPr/>
        <p:txBody>
          <a:bodyPr/>
          <a:lstStyle/>
          <a:p>
            <a:fld id="{603C7780-6853-A54C-979C-B13B6EABFE13}" type="datetimeFigureOut">
              <a:rPr lang="en-US" smtClean="0"/>
              <a:t>11/7/25</a:t>
            </a:fld>
            <a:endParaRPr lang="en-US"/>
          </a:p>
        </p:txBody>
      </p:sp>
      <p:sp>
        <p:nvSpPr>
          <p:cNvPr id="5" name="Footer Placeholder 4">
            <a:extLst>
              <a:ext uri="{FF2B5EF4-FFF2-40B4-BE49-F238E27FC236}">
                <a16:creationId xmlns:a16="http://schemas.microsoft.com/office/drawing/2014/main" id="{2B74B342-A0B0-9278-2CA1-680E757E6E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D96D12-29F9-6FF3-0BCE-918D175059F8}"/>
              </a:ext>
            </a:extLst>
          </p:cNvPr>
          <p:cNvSpPr>
            <a:spLocks noGrp="1"/>
          </p:cNvSpPr>
          <p:nvPr>
            <p:ph type="sldNum" sz="quarter" idx="12"/>
          </p:nvPr>
        </p:nvSpPr>
        <p:spPr/>
        <p:txBody>
          <a:bodyPr/>
          <a:lstStyle/>
          <a:p>
            <a:fld id="{8E7CED52-A911-BC41-A194-C9CCE93C4B7B}" type="slidenum">
              <a:rPr lang="en-US" smtClean="0"/>
              <a:t>‹#›</a:t>
            </a:fld>
            <a:endParaRPr lang="en-US"/>
          </a:p>
        </p:txBody>
      </p:sp>
    </p:spTree>
    <p:extLst>
      <p:ext uri="{BB962C8B-B14F-4D97-AF65-F5344CB8AC3E}">
        <p14:creationId xmlns:p14="http://schemas.microsoft.com/office/powerpoint/2010/main" val="34881836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80EACB-A39B-A95C-E8FA-88227C748D8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7BB74B8-4E01-CAD3-73AF-30A11F9D032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A2D241-F3BC-39E8-652C-4468AD6D48DB}"/>
              </a:ext>
            </a:extLst>
          </p:cNvPr>
          <p:cNvSpPr>
            <a:spLocks noGrp="1"/>
          </p:cNvSpPr>
          <p:nvPr>
            <p:ph type="dt" sz="half" idx="10"/>
          </p:nvPr>
        </p:nvSpPr>
        <p:spPr/>
        <p:txBody>
          <a:bodyPr/>
          <a:lstStyle/>
          <a:p>
            <a:fld id="{603C7780-6853-A54C-979C-B13B6EABFE13}" type="datetimeFigureOut">
              <a:rPr lang="en-US" smtClean="0"/>
              <a:t>11/7/25</a:t>
            </a:fld>
            <a:endParaRPr lang="en-US"/>
          </a:p>
        </p:txBody>
      </p:sp>
      <p:sp>
        <p:nvSpPr>
          <p:cNvPr id="5" name="Footer Placeholder 4">
            <a:extLst>
              <a:ext uri="{FF2B5EF4-FFF2-40B4-BE49-F238E27FC236}">
                <a16:creationId xmlns:a16="http://schemas.microsoft.com/office/drawing/2014/main" id="{BF74BE6D-19D1-69E9-0201-170E322451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580271-B3E2-FC6C-9864-0B4FC9C681C3}"/>
              </a:ext>
            </a:extLst>
          </p:cNvPr>
          <p:cNvSpPr>
            <a:spLocks noGrp="1"/>
          </p:cNvSpPr>
          <p:nvPr>
            <p:ph type="sldNum" sz="quarter" idx="12"/>
          </p:nvPr>
        </p:nvSpPr>
        <p:spPr/>
        <p:txBody>
          <a:bodyPr/>
          <a:lstStyle/>
          <a:p>
            <a:fld id="{8E7CED52-A911-BC41-A194-C9CCE93C4B7B}" type="slidenum">
              <a:rPr lang="en-US" smtClean="0"/>
              <a:t>‹#›</a:t>
            </a:fld>
            <a:endParaRPr lang="en-US"/>
          </a:p>
        </p:txBody>
      </p:sp>
    </p:spTree>
    <p:extLst>
      <p:ext uri="{BB962C8B-B14F-4D97-AF65-F5344CB8AC3E}">
        <p14:creationId xmlns:p14="http://schemas.microsoft.com/office/powerpoint/2010/main" val="24297502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38D4CC3-09D4-DD45-542C-9C8E8DBD2A3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9B79B26-8F15-A850-2452-1BC8141BF9E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A1370B-D1C5-AA85-7D81-3D196F919CA4}"/>
              </a:ext>
            </a:extLst>
          </p:cNvPr>
          <p:cNvSpPr>
            <a:spLocks noGrp="1"/>
          </p:cNvSpPr>
          <p:nvPr>
            <p:ph type="dt" sz="half" idx="10"/>
          </p:nvPr>
        </p:nvSpPr>
        <p:spPr/>
        <p:txBody>
          <a:bodyPr/>
          <a:lstStyle/>
          <a:p>
            <a:fld id="{603C7780-6853-A54C-979C-B13B6EABFE13}" type="datetimeFigureOut">
              <a:rPr lang="en-US" smtClean="0"/>
              <a:t>11/7/25</a:t>
            </a:fld>
            <a:endParaRPr lang="en-US"/>
          </a:p>
        </p:txBody>
      </p:sp>
      <p:sp>
        <p:nvSpPr>
          <p:cNvPr id="5" name="Footer Placeholder 4">
            <a:extLst>
              <a:ext uri="{FF2B5EF4-FFF2-40B4-BE49-F238E27FC236}">
                <a16:creationId xmlns:a16="http://schemas.microsoft.com/office/drawing/2014/main" id="{B4C386FB-ACEF-DFAC-49A7-1AE843DC36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D1F395-954B-32CA-90AC-C68E8E657EEB}"/>
              </a:ext>
            </a:extLst>
          </p:cNvPr>
          <p:cNvSpPr>
            <a:spLocks noGrp="1"/>
          </p:cNvSpPr>
          <p:nvPr>
            <p:ph type="sldNum" sz="quarter" idx="12"/>
          </p:nvPr>
        </p:nvSpPr>
        <p:spPr/>
        <p:txBody>
          <a:bodyPr/>
          <a:lstStyle/>
          <a:p>
            <a:fld id="{8E7CED52-A911-BC41-A194-C9CCE93C4B7B}" type="slidenum">
              <a:rPr lang="en-US" smtClean="0"/>
              <a:t>‹#›</a:t>
            </a:fld>
            <a:endParaRPr lang="en-US"/>
          </a:p>
        </p:txBody>
      </p:sp>
    </p:spTree>
    <p:extLst>
      <p:ext uri="{BB962C8B-B14F-4D97-AF65-F5344CB8AC3E}">
        <p14:creationId xmlns:p14="http://schemas.microsoft.com/office/powerpoint/2010/main" val="4382393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3B360-4311-28BC-A430-BFD1F322939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FF2EB02-3FF3-F154-A3D1-8E31E7FBB39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1D9E72-108F-C1F8-26B7-7013CA0A72C5}"/>
              </a:ext>
            </a:extLst>
          </p:cNvPr>
          <p:cNvSpPr>
            <a:spLocks noGrp="1"/>
          </p:cNvSpPr>
          <p:nvPr>
            <p:ph type="dt" sz="half" idx="10"/>
          </p:nvPr>
        </p:nvSpPr>
        <p:spPr/>
        <p:txBody>
          <a:bodyPr/>
          <a:lstStyle/>
          <a:p>
            <a:fld id="{603C7780-6853-A54C-979C-B13B6EABFE13}" type="datetimeFigureOut">
              <a:rPr lang="en-US" smtClean="0"/>
              <a:t>11/7/25</a:t>
            </a:fld>
            <a:endParaRPr lang="en-US"/>
          </a:p>
        </p:txBody>
      </p:sp>
      <p:sp>
        <p:nvSpPr>
          <p:cNvPr id="5" name="Footer Placeholder 4">
            <a:extLst>
              <a:ext uri="{FF2B5EF4-FFF2-40B4-BE49-F238E27FC236}">
                <a16:creationId xmlns:a16="http://schemas.microsoft.com/office/drawing/2014/main" id="{787A18F4-F325-99C3-9EC0-B7FD7251FA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DE54AC-6AE4-7F3F-06CB-7D164940AF52}"/>
              </a:ext>
            </a:extLst>
          </p:cNvPr>
          <p:cNvSpPr>
            <a:spLocks noGrp="1"/>
          </p:cNvSpPr>
          <p:nvPr>
            <p:ph type="sldNum" sz="quarter" idx="12"/>
          </p:nvPr>
        </p:nvSpPr>
        <p:spPr/>
        <p:txBody>
          <a:bodyPr/>
          <a:lstStyle/>
          <a:p>
            <a:fld id="{8E7CED52-A911-BC41-A194-C9CCE93C4B7B}" type="slidenum">
              <a:rPr lang="en-US" smtClean="0"/>
              <a:t>‹#›</a:t>
            </a:fld>
            <a:endParaRPr lang="en-US"/>
          </a:p>
        </p:txBody>
      </p:sp>
    </p:spTree>
    <p:extLst>
      <p:ext uri="{BB962C8B-B14F-4D97-AF65-F5344CB8AC3E}">
        <p14:creationId xmlns:p14="http://schemas.microsoft.com/office/powerpoint/2010/main" val="28613769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C6A284-B196-8448-43BF-64AEBFC6C95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7419524-2F5D-0B83-F59D-DEBA6339569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BCDAADD-0490-068A-BF37-F771EF64FC8A}"/>
              </a:ext>
            </a:extLst>
          </p:cNvPr>
          <p:cNvSpPr>
            <a:spLocks noGrp="1"/>
          </p:cNvSpPr>
          <p:nvPr>
            <p:ph type="dt" sz="half" idx="10"/>
          </p:nvPr>
        </p:nvSpPr>
        <p:spPr/>
        <p:txBody>
          <a:bodyPr/>
          <a:lstStyle/>
          <a:p>
            <a:fld id="{603C7780-6853-A54C-979C-B13B6EABFE13}" type="datetimeFigureOut">
              <a:rPr lang="en-US" smtClean="0"/>
              <a:t>11/7/25</a:t>
            </a:fld>
            <a:endParaRPr lang="en-US"/>
          </a:p>
        </p:txBody>
      </p:sp>
      <p:sp>
        <p:nvSpPr>
          <p:cNvPr id="5" name="Footer Placeholder 4">
            <a:extLst>
              <a:ext uri="{FF2B5EF4-FFF2-40B4-BE49-F238E27FC236}">
                <a16:creationId xmlns:a16="http://schemas.microsoft.com/office/drawing/2014/main" id="{5894C424-1914-83B6-0BFC-009366AE2B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D958D9-D81B-5AB3-980F-C354F494FEB3}"/>
              </a:ext>
            </a:extLst>
          </p:cNvPr>
          <p:cNvSpPr>
            <a:spLocks noGrp="1"/>
          </p:cNvSpPr>
          <p:nvPr>
            <p:ph type="sldNum" sz="quarter" idx="12"/>
          </p:nvPr>
        </p:nvSpPr>
        <p:spPr/>
        <p:txBody>
          <a:bodyPr/>
          <a:lstStyle/>
          <a:p>
            <a:fld id="{8E7CED52-A911-BC41-A194-C9CCE93C4B7B}" type="slidenum">
              <a:rPr lang="en-US" smtClean="0"/>
              <a:t>‹#›</a:t>
            </a:fld>
            <a:endParaRPr lang="en-US"/>
          </a:p>
        </p:txBody>
      </p:sp>
    </p:spTree>
    <p:extLst>
      <p:ext uri="{BB962C8B-B14F-4D97-AF65-F5344CB8AC3E}">
        <p14:creationId xmlns:p14="http://schemas.microsoft.com/office/powerpoint/2010/main" val="40643438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5CDAD6-D214-7313-E964-DB0C2D49A6F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B854177-485A-6536-4D26-EC099038E3E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F5F0CF5-0D34-0E56-783D-4024AEAC483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DD27B42-06EA-AD5B-1368-7EB4EE755CC5}"/>
              </a:ext>
            </a:extLst>
          </p:cNvPr>
          <p:cNvSpPr>
            <a:spLocks noGrp="1"/>
          </p:cNvSpPr>
          <p:nvPr>
            <p:ph type="dt" sz="half" idx="10"/>
          </p:nvPr>
        </p:nvSpPr>
        <p:spPr/>
        <p:txBody>
          <a:bodyPr/>
          <a:lstStyle/>
          <a:p>
            <a:fld id="{603C7780-6853-A54C-979C-B13B6EABFE13}" type="datetimeFigureOut">
              <a:rPr lang="en-US" smtClean="0"/>
              <a:t>11/7/25</a:t>
            </a:fld>
            <a:endParaRPr lang="en-US"/>
          </a:p>
        </p:txBody>
      </p:sp>
      <p:sp>
        <p:nvSpPr>
          <p:cNvPr id="6" name="Footer Placeholder 5">
            <a:extLst>
              <a:ext uri="{FF2B5EF4-FFF2-40B4-BE49-F238E27FC236}">
                <a16:creationId xmlns:a16="http://schemas.microsoft.com/office/drawing/2014/main" id="{F0CB9A41-3EA5-59E5-20F9-33453A4AFB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2E8A44-DA15-7951-FE95-224727C8F29C}"/>
              </a:ext>
            </a:extLst>
          </p:cNvPr>
          <p:cNvSpPr>
            <a:spLocks noGrp="1"/>
          </p:cNvSpPr>
          <p:nvPr>
            <p:ph type="sldNum" sz="quarter" idx="12"/>
          </p:nvPr>
        </p:nvSpPr>
        <p:spPr/>
        <p:txBody>
          <a:bodyPr/>
          <a:lstStyle/>
          <a:p>
            <a:fld id="{8E7CED52-A911-BC41-A194-C9CCE93C4B7B}" type="slidenum">
              <a:rPr lang="en-US" smtClean="0"/>
              <a:t>‹#›</a:t>
            </a:fld>
            <a:endParaRPr lang="en-US"/>
          </a:p>
        </p:txBody>
      </p:sp>
    </p:spTree>
    <p:extLst>
      <p:ext uri="{BB962C8B-B14F-4D97-AF65-F5344CB8AC3E}">
        <p14:creationId xmlns:p14="http://schemas.microsoft.com/office/powerpoint/2010/main" val="12866508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95C8D5-023C-A1F2-B0A6-396390256ED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A930615-EBE1-6ACD-385F-83B523F4586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3E370F2-DFFE-3222-FA7D-65F4D2D4F53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F0EFBF2-F29C-457A-C6E2-6EB34F0782A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51CDEEC-F896-E6D7-CE5A-4EB01089FAB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94E0D59-CC1A-DC0B-E6FF-E394971BCC73}"/>
              </a:ext>
            </a:extLst>
          </p:cNvPr>
          <p:cNvSpPr>
            <a:spLocks noGrp="1"/>
          </p:cNvSpPr>
          <p:nvPr>
            <p:ph type="dt" sz="half" idx="10"/>
          </p:nvPr>
        </p:nvSpPr>
        <p:spPr/>
        <p:txBody>
          <a:bodyPr/>
          <a:lstStyle/>
          <a:p>
            <a:fld id="{603C7780-6853-A54C-979C-B13B6EABFE13}" type="datetimeFigureOut">
              <a:rPr lang="en-US" smtClean="0"/>
              <a:t>11/7/25</a:t>
            </a:fld>
            <a:endParaRPr lang="en-US"/>
          </a:p>
        </p:txBody>
      </p:sp>
      <p:sp>
        <p:nvSpPr>
          <p:cNvPr id="8" name="Footer Placeholder 7">
            <a:extLst>
              <a:ext uri="{FF2B5EF4-FFF2-40B4-BE49-F238E27FC236}">
                <a16:creationId xmlns:a16="http://schemas.microsoft.com/office/drawing/2014/main" id="{2B3C4BC1-82DD-6E16-AB58-62E515ED4EB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AC3B1F7-0FC6-89DD-A16A-7F0F232396B0}"/>
              </a:ext>
            </a:extLst>
          </p:cNvPr>
          <p:cNvSpPr>
            <a:spLocks noGrp="1"/>
          </p:cNvSpPr>
          <p:nvPr>
            <p:ph type="sldNum" sz="quarter" idx="12"/>
          </p:nvPr>
        </p:nvSpPr>
        <p:spPr/>
        <p:txBody>
          <a:bodyPr/>
          <a:lstStyle/>
          <a:p>
            <a:fld id="{8E7CED52-A911-BC41-A194-C9CCE93C4B7B}" type="slidenum">
              <a:rPr lang="en-US" smtClean="0"/>
              <a:t>‹#›</a:t>
            </a:fld>
            <a:endParaRPr lang="en-US"/>
          </a:p>
        </p:txBody>
      </p:sp>
    </p:spTree>
    <p:extLst>
      <p:ext uri="{BB962C8B-B14F-4D97-AF65-F5344CB8AC3E}">
        <p14:creationId xmlns:p14="http://schemas.microsoft.com/office/powerpoint/2010/main" val="14697626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4F61A-EFC9-2EBF-DF8E-CD8EC308237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2FE4D5A-F0FE-C60A-E9B6-A45382F4308C}"/>
              </a:ext>
            </a:extLst>
          </p:cNvPr>
          <p:cNvSpPr>
            <a:spLocks noGrp="1"/>
          </p:cNvSpPr>
          <p:nvPr>
            <p:ph type="dt" sz="half" idx="10"/>
          </p:nvPr>
        </p:nvSpPr>
        <p:spPr/>
        <p:txBody>
          <a:bodyPr/>
          <a:lstStyle/>
          <a:p>
            <a:fld id="{603C7780-6853-A54C-979C-B13B6EABFE13}" type="datetimeFigureOut">
              <a:rPr lang="en-US" smtClean="0"/>
              <a:t>11/7/25</a:t>
            </a:fld>
            <a:endParaRPr lang="en-US"/>
          </a:p>
        </p:txBody>
      </p:sp>
      <p:sp>
        <p:nvSpPr>
          <p:cNvPr id="4" name="Footer Placeholder 3">
            <a:extLst>
              <a:ext uri="{FF2B5EF4-FFF2-40B4-BE49-F238E27FC236}">
                <a16:creationId xmlns:a16="http://schemas.microsoft.com/office/drawing/2014/main" id="{77E5DEB0-4CAF-93EC-FEF7-2BCABF4C673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D6BF496-E6E8-6CA1-6789-AB8948CFDAFD}"/>
              </a:ext>
            </a:extLst>
          </p:cNvPr>
          <p:cNvSpPr>
            <a:spLocks noGrp="1"/>
          </p:cNvSpPr>
          <p:nvPr>
            <p:ph type="sldNum" sz="quarter" idx="12"/>
          </p:nvPr>
        </p:nvSpPr>
        <p:spPr/>
        <p:txBody>
          <a:bodyPr/>
          <a:lstStyle/>
          <a:p>
            <a:fld id="{8E7CED52-A911-BC41-A194-C9CCE93C4B7B}" type="slidenum">
              <a:rPr lang="en-US" smtClean="0"/>
              <a:t>‹#›</a:t>
            </a:fld>
            <a:endParaRPr lang="en-US"/>
          </a:p>
        </p:txBody>
      </p:sp>
    </p:spTree>
    <p:extLst>
      <p:ext uri="{BB962C8B-B14F-4D97-AF65-F5344CB8AC3E}">
        <p14:creationId xmlns:p14="http://schemas.microsoft.com/office/powerpoint/2010/main" val="2479472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6C8677-F869-7AF8-7403-2B9CE1651DE9}"/>
              </a:ext>
            </a:extLst>
          </p:cNvPr>
          <p:cNvSpPr>
            <a:spLocks noGrp="1"/>
          </p:cNvSpPr>
          <p:nvPr>
            <p:ph type="dt" sz="half" idx="10"/>
          </p:nvPr>
        </p:nvSpPr>
        <p:spPr/>
        <p:txBody>
          <a:bodyPr/>
          <a:lstStyle/>
          <a:p>
            <a:fld id="{603C7780-6853-A54C-979C-B13B6EABFE13}" type="datetimeFigureOut">
              <a:rPr lang="en-US" smtClean="0"/>
              <a:t>11/7/25</a:t>
            </a:fld>
            <a:endParaRPr lang="en-US"/>
          </a:p>
        </p:txBody>
      </p:sp>
      <p:sp>
        <p:nvSpPr>
          <p:cNvPr id="3" name="Footer Placeholder 2">
            <a:extLst>
              <a:ext uri="{FF2B5EF4-FFF2-40B4-BE49-F238E27FC236}">
                <a16:creationId xmlns:a16="http://schemas.microsoft.com/office/drawing/2014/main" id="{8D17CFB9-198F-6C41-AE98-DB1C30619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412E718-1D72-A34D-7705-6217EF5148DE}"/>
              </a:ext>
            </a:extLst>
          </p:cNvPr>
          <p:cNvSpPr>
            <a:spLocks noGrp="1"/>
          </p:cNvSpPr>
          <p:nvPr>
            <p:ph type="sldNum" sz="quarter" idx="12"/>
          </p:nvPr>
        </p:nvSpPr>
        <p:spPr/>
        <p:txBody>
          <a:bodyPr/>
          <a:lstStyle/>
          <a:p>
            <a:fld id="{8E7CED52-A911-BC41-A194-C9CCE93C4B7B}" type="slidenum">
              <a:rPr lang="en-US" smtClean="0"/>
              <a:t>‹#›</a:t>
            </a:fld>
            <a:endParaRPr lang="en-US"/>
          </a:p>
        </p:txBody>
      </p:sp>
    </p:spTree>
    <p:extLst>
      <p:ext uri="{BB962C8B-B14F-4D97-AF65-F5344CB8AC3E}">
        <p14:creationId xmlns:p14="http://schemas.microsoft.com/office/powerpoint/2010/main" val="5250150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BA4601-BE4F-DE00-1A1B-E78CF64DBAD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7AF400F-4071-8C78-E1F1-1A906377729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F479787-0224-02CF-2A00-DB0EE3AA69C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3FC650-6EFE-2A13-9506-5B73355CB783}"/>
              </a:ext>
            </a:extLst>
          </p:cNvPr>
          <p:cNvSpPr>
            <a:spLocks noGrp="1"/>
          </p:cNvSpPr>
          <p:nvPr>
            <p:ph type="dt" sz="half" idx="10"/>
          </p:nvPr>
        </p:nvSpPr>
        <p:spPr/>
        <p:txBody>
          <a:bodyPr/>
          <a:lstStyle/>
          <a:p>
            <a:fld id="{603C7780-6853-A54C-979C-B13B6EABFE13}" type="datetimeFigureOut">
              <a:rPr lang="en-US" smtClean="0"/>
              <a:t>11/7/25</a:t>
            </a:fld>
            <a:endParaRPr lang="en-US"/>
          </a:p>
        </p:txBody>
      </p:sp>
      <p:sp>
        <p:nvSpPr>
          <p:cNvPr id="6" name="Footer Placeholder 5">
            <a:extLst>
              <a:ext uri="{FF2B5EF4-FFF2-40B4-BE49-F238E27FC236}">
                <a16:creationId xmlns:a16="http://schemas.microsoft.com/office/drawing/2014/main" id="{CEA677FC-D5AC-FE26-4055-3132EAC1640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9B9232C-BD93-03A1-7C59-755E506A180C}"/>
              </a:ext>
            </a:extLst>
          </p:cNvPr>
          <p:cNvSpPr>
            <a:spLocks noGrp="1"/>
          </p:cNvSpPr>
          <p:nvPr>
            <p:ph type="sldNum" sz="quarter" idx="12"/>
          </p:nvPr>
        </p:nvSpPr>
        <p:spPr/>
        <p:txBody>
          <a:bodyPr/>
          <a:lstStyle/>
          <a:p>
            <a:fld id="{8E7CED52-A911-BC41-A194-C9CCE93C4B7B}" type="slidenum">
              <a:rPr lang="en-US" smtClean="0"/>
              <a:t>‹#›</a:t>
            </a:fld>
            <a:endParaRPr lang="en-US"/>
          </a:p>
        </p:txBody>
      </p:sp>
    </p:spTree>
    <p:extLst>
      <p:ext uri="{BB962C8B-B14F-4D97-AF65-F5344CB8AC3E}">
        <p14:creationId xmlns:p14="http://schemas.microsoft.com/office/powerpoint/2010/main" val="12165705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EA9AA-91E6-9A0B-69D1-5875CDCB23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B2B7F95-7031-CA14-801F-43AE8A4C0F3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11F9D10-48B4-B795-7DF8-8CAB384ABF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3F11620-BE14-744C-2AAE-228182376F70}"/>
              </a:ext>
            </a:extLst>
          </p:cNvPr>
          <p:cNvSpPr>
            <a:spLocks noGrp="1"/>
          </p:cNvSpPr>
          <p:nvPr>
            <p:ph type="dt" sz="half" idx="10"/>
          </p:nvPr>
        </p:nvSpPr>
        <p:spPr/>
        <p:txBody>
          <a:bodyPr/>
          <a:lstStyle/>
          <a:p>
            <a:fld id="{603C7780-6853-A54C-979C-B13B6EABFE13}" type="datetimeFigureOut">
              <a:rPr lang="en-US" smtClean="0"/>
              <a:t>11/7/25</a:t>
            </a:fld>
            <a:endParaRPr lang="en-US"/>
          </a:p>
        </p:txBody>
      </p:sp>
      <p:sp>
        <p:nvSpPr>
          <p:cNvPr id="6" name="Footer Placeholder 5">
            <a:extLst>
              <a:ext uri="{FF2B5EF4-FFF2-40B4-BE49-F238E27FC236}">
                <a16:creationId xmlns:a16="http://schemas.microsoft.com/office/drawing/2014/main" id="{DC04D4C0-4A35-2099-3FF0-1B518A79F9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03A5A7E-EDEB-AED8-B941-DF1C21802EE6}"/>
              </a:ext>
            </a:extLst>
          </p:cNvPr>
          <p:cNvSpPr>
            <a:spLocks noGrp="1"/>
          </p:cNvSpPr>
          <p:nvPr>
            <p:ph type="sldNum" sz="quarter" idx="12"/>
          </p:nvPr>
        </p:nvSpPr>
        <p:spPr/>
        <p:txBody>
          <a:bodyPr/>
          <a:lstStyle/>
          <a:p>
            <a:fld id="{8E7CED52-A911-BC41-A194-C9CCE93C4B7B}" type="slidenum">
              <a:rPr lang="en-US" smtClean="0"/>
              <a:t>‹#›</a:t>
            </a:fld>
            <a:endParaRPr lang="en-US"/>
          </a:p>
        </p:txBody>
      </p:sp>
    </p:spTree>
    <p:extLst>
      <p:ext uri="{BB962C8B-B14F-4D97-AF65-F5344CB8AC3E}">
        <p14:creationId xmlns:p14="http://schemas.microsoft.com/office/powerpoint/2010/main" val="30834404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814C2D4-6AE8-CAAD-9556-4E3B2EC43D2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AC412BE-8A06-1F80-432E-ED484E5A94E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CFC41B-BB24-A3BC-59AF-88B280FA2B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3C7780-6853-A54C-979C-B13B6EABFE13}" type="datetimeFigureOut">
              <a:rPr lang="en-US" smtClean="0"/>
              <a:t>11/7/25</a:t>
            </a:fld>
            <a:endParaRPr lang="en-US"/>
          </a:p>
        </p:txBody>
      </p:sp>
      <p:sp>
        <p:nvSpPr>
          <p:cNvPr id="5" name="Footer Placeholder 4">
            <a:extLst>
              <a:ext uri="{FF2B5EF4-FFF2-40B4-BE49-F238E27FC236}">
                <a16:creationId xmlns:a16="http://schemas.microsoft.com/office/drawing/2014/main" id="{FFBEE548-55E0-148C-9E69-896EFC9D0F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B84D51A-A0AA-DD0B-49AE-2FB31D35B1D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7CED52-A911-BC41-A194-C9CCE93C4B7B}" type="slidenum">
              <a:rPr lang="en-US" smtClean="0"/>
              <a:t>‹#›</a:t>
            </a:fld>
            <a:endParaRPr lang="en-US"/>
          </a:p>
        </p:txBody>
      </p:sp>
    </p:spTree>
    <p:extLst>
      <p:ext uri="{BB962C8B-B14F-4D97-AF65-F5344CB8AC3E}">
        <p14:creationId xmlns:p14="http://schemas.microsoft.com/office/powerpoint/2010/main" val="6982872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png"/><Relationship Id="rId3" Type="http://schemas.openxmlformats.org/officeDocument/2006/relationships/image" Target="../media/image47.png"/><Relationship Id="rId7" Type="http://schemas.openxmlformats.org/officeDocument/2006/relationships/image" Target="../media/image51.png"/><Relationship Id="rId12" Type="http://schemas.openxmlformats.org/officeDocument/2006/relationships/image" Target="../media/image56.gif"/><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50.png"/><Relationship Id="rId11" Type="http://schemas.openxmlformats.org/officeDocument/2006/relationships/image" Target="../media/image55.gif"/><Relationship Id="rId5" Type="http://schemas.openxmlformats.org/officeDocument/2006/relationships/image" Target="../media/image49.png"/><Relationship Id="rId10" Type="http://schemas.openxmlformats.org/officeDocument/2006/relationships/image" Target="../media/image54.gif"/><Relationship Id="rId4" Type="http://schemas.openxmlformats.org/officeDocument/2006/relationships/image" Target="../media/image48.png"/><Relationship Id="rId9" Type="http://schemas.openxmlformats.org/officeDocument/2006/relationships/image" Target="../media/image53.png"/></Relationships>
</file>

<file path=ppt/slides/_rels/slide1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slide" Target="slide18.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60.gif"/><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61.gif"/></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chart" Target="../charts/chart1.xml"/><Relationship Id="rId5" Type="http://schemas.openxmlformats.org/officeDocument/2006/relationships/image" Target="../media/image3.gif"/><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6.gif"/><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67.gif"/></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68.gif"/><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69.gif"/></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71.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3.gif"/></Relationships>
</file>

<file path=ppt/slides/_rels/slide4.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7.gif"/></Relationships>
</file>

<file path=ppt/slides/_rels/slide5.xml.rels><?xml version="1.0" encoding="UTF-8" standalone="yes"?>
<Relationships xmlns="http://schemas.openxmlformats.org/package/2006/relationships"><Relationship Id="rId13" Type="http://schemas.openxmlformats.org/officeDocument/2006/relationships/image" Target="../media/image18.png"/><Relationship Id="rId18" Type="http://schemas.openxmlformats.org/officeDocument/2006/relationships/image" Target="../media/image23.png"/><Relationship Id="rId26" Type="http://schemas.openxmlformats.org/officeDocument/2006/relationships/image" Target="../media/image31.png"/><Relationship Id="rId3" Type="http://schemas.openxmlformats.org/officeDocument/2006/relationships/image" Target="../media/image8.png"/><Relationship Id="rId21" Type="http://schemas.openxmlformats.org/officeDocument/2006/relationships/image" Target="../media/image26.png"/><Relationship Id="rId7" Type="http://schemas.openxmlformats.org/officeDocument/2006/relationships/image" Target="../media/image12.png"/><Relationship Id="rId12" Type="http://schemas.openxmlformats.org/officeDocument/2006/relationships/image" Target="../media/image17.png"/><Relationship Id="rId17" Type="http://schemas.openxmlformats.org/officeDocument/2006/relationships/image" Target="../media/image22.png"/><Relationship Id="rId25" Type="http://schemas.openxmlformats.org/officeDocument/2006/relationships/image" Target="../media/image30.png"/><Relationship Id="rId33" Type="http://schemas.openxmlformats.org/officeDocument/2006/relationships/image" Target="../media/image38.png"/><Relationship Id="rId2" Type="http://schemas.openxmlformats.org/officeDocument/2006/relationships/notesSlide" Target="../notesSlides/notesSlide5.xml"/><Relationship Id="rId16" Type="http://schemas.openxmlformats.org/officeDocument/2006/relationships/image" Target="../media/image21.png"/><Relationship Id="rId20" Type="http://schemas.openxmlformats.org/officeDocument/2006/relationships/image" Target="../media/image25.png"/><Relationship Id="rId29"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6.png"/><Relationship Id="rId24" Type="http://schemas.openxmlformats.org/officeDocument/2006/relationships/image" Target="../media/image29.png"/><Relationship Id="rId32" Type="http://schemas.openxmlformats.org/officeDocument/2006/relationships/image" Target="../media/image37.png"/><Relationship Id="rId5" Type="http://schemas.openxmlformats.org/officeDocument/2006/relationships/image" Target="../media/image10.png"/><Relationship Id="rId15" Type="http://schemas.openxmlformats.org/officeDocument/2006/relationships/image" Target="../media/image20.png"/><Relationship Id="rId23" Type="http://schemas.openxmlformats.org/officeDocument/2006/relationships/image" Target="../media/image28.png"/><Relationship Id="rId28" Type="http://schemas.openxmlformats.org/officeDocument/2006/relationships/image" Target="../media/image33.png"/><Relationship Id="rId10" Type="http://schemas.openxmlformats.org/officeDocument/2006/relationships/image" Target="../media/image15.png"/><Relationship Id="rId19" Type="http://schemas.openxmlformats.org/officeDocument/2006/relationships/image" Target="../media/image24.png"/><Relationship Id="rId31" Type="http://schemas.openxmlformats.org/officeDocument/2006/relationships/image" Target="../media/image36.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png"/><Relationship Id="rId22" Type="http://schemas.openxmlformats.org/officeDocument/2006/relationships/image" Target="../media/image27.png"/><Relationship Id="rId27" Type="http://schemas.openxmlformats.org/officeDocument/2006/relationships/image" Target="../media/image32.png"/><Relationship Id="rId30" Type="http://schemas.openxmlformats.org/officeDocument/2006/relationships/image" Target="../media/image35.png"/><Relationship Id="rId8"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41.png"/><Relationship Id="rId4" Type="http://schemas.openxmlformats.org/officeDocument/2006/relationships/image" Target="../media/image40.png"/></Relationships>
</file>

<file path=ppt/slides/_rels/slide7.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9.png"/><Relationship Id="rId7" Type="http://schemas.openxmlformats.org/officeDocument/2006/relationships/image" Target="../media/image42.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41.png"/><Relationship Id="rId4" Type="http://schemas.openxmlformats.org/officeDocument/2006/relationships/image" Target="../media/image40.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43.png"/></Relationships>
</file>

<file path=ppt/slides/_rels/slide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533C12B-B36D-0136-F4DC-6E05C032580C}"/>
              </a:ext>
            </a:extLst>
          </p:cNvPr>
          <p:cNvSpPr>
            <a:spLocks noGrp="1"/>
          </p:cNvSpPr>
          <p:nvPr>
            <p:ph type="ctrTitle"/>
          </p:nvPr>
        </p:nvSpPr>
        <p:spPr>
          <a:xfrm>
            <a:off x="112542" y="3429000"/>
            <a:ext cx="11760590" cy="1470025"/>
          </a:xfrm>
        </p:spPr>
        <p:txBody>
          <a:bodyPr>
            <a:noAutofit/>
          </a:bodyPr>
          <a:lstStyle/>
          <a:p>
            <a:r>
              <a:rPr lang="en-US" sz="3600" dirty="0">
                <a:latin typeface="Franklin Gothic Medium" panose="020B0603020102020204" pitchFamily="34" charset="0"/>
              </a:rPr>
              <a:t>A new pathway for tornadogenesis exposed by numerical simulations of supercells in turbulent environments</a:t>
            </a:r>
            <a:br>
              <a:rPr lang="en-US" sz="3600" dirty="0">
                <a:latin typeface="Franklin Gothic Medium" panose="020B0603020102020204" pitchFamily="34" charset="0"/>
              </a:rPr>
            </a:br>
            <a:br>
              <a:rPr lang="en-US" sz="3600" dirty="0">
                <a:latin typeface="Franklin Gothic Medium" panose="020B0603020102020204" pitchFamily="34" charset="0"/>
              </a:rPr>
            </a:br>
            <a:r>
              <a:rPr lang="en-US" sz="2400" dirty="0">
                <a:solidFill>
                  <a:srgbClr val="0070C0"/>
                </a:solidFill>
                <a:latin typeface="Franklin Gothic Book" panose="020B0503020102020204" pitchFamily="34" charset="0"/>
              </a:rPr>
              <a:t>Paul Markowski</a:t>
            </a:r>
            <a:br>
              <a:rPr lang="en-US" sz="2400" dirty="0">
                <a:solidFill>
                  <a:srgbClr val="0070C0"/>
                </a:solidFill>
                <a:latin typeface="Franklin Gothic Book" panose="020B0503020102020204" pitchFamily="34" charset="0"/>
              </a:rPr>
            </a:br>
            <a:br>
              <a:rPr lang="en-US" sz="2400" dirty="0">
                <a:solidFill>
                  <a:schemeClr val="bg1"/>
                </a:solidFill>
                <a:latin typeface="Franklin Gothic Book" panose="020B0503020102020204" pitchFamily="34" charset="0"/>
              </a:rPr>
            </a:br>
            <a:r>
              <a:rPr lang="en-US" sz="2000" i="1" dirty="0">
                <a:solidFill>
                  <a:srgbClr val="00B0F0"/>
                </a:solidFill>
                <a:latin typeface="Franklin Gothic Book" panose="020B0503020102020204" pitchFamily="34" charset="0"/>
              </a:rPr>
              <a:t>Department of Meteorology &amp; Atmospheric Science</a:t>
            </a:r>
            <a:br>
              <a:rPr lang="en-US" sz="2000" i="1" dirty="0">
                <a:solidFill>
                  <a:srgbClr val="00B0F0"/>
                </a:solidFill>
                <a:latin typeface="Franklin Gothic Book" panose="020B0503020102020204" pitchFamily="34" charset="0"/>
              </a:rPr>
            </a:br>
            <a:r>
              <a:rPr lang="en-US" sz="2000" i="1" dirty="0">
                <a:solidFill>
                  <a:srgbClr val="00B0F0"/>
                </a:solidFill>
                <a:latin typeface="Franklin Gothic Book" panose="020B0503020102020204" pitchFamily="34" charset="0"/>
              </a:rPr>
              <a:t>Penn State University</a:t>
            </a:r>
            <a:br>
              <a:rPr lang="en-US" sz="2000" i="1" dirty="0">
                <a:solidFill>
                  <a:schemeClr val="bg2">
                    <a:lumMod val="75000"/>
                  </a:schemeClr>
                </a:solidFill>
                <a:latin typeface="Franklin Gothic Book" panose="020B0503020102020204" pitchFamily="34" charset="0"/>
              </a:rPr>
            </a:br>
            <a:endParaRPr lang="en-US" sz="2000" dirty="0">
              <a:latin typeface="Franklin Gothic Medium" panose="020B0603020102020204" pitchFamily="34" charset="0"/>
            </a:endParaRPr>
          </a:p>
        </p:txBody>
      </p:sp>
      <p:pic>
        <p:nvPicPr>
          <p:cNvPr id="6" name="Picture 5">
            <a:extLst>
              <a:ext uri="{FF2B5EF4-FFF2-40B4-BE49-F238E27FC236}">
                <a16:creationId xmlns:a16="http://schemas.microsoft.com/office/drawing/2014/main" id="{4DC099CB-14CF-DA75-6968-A6916B7511C0}"/>
              </a:ext>
            </a:extLst>
          </p:cNvPr>
          <p:cNvPicPr>
            <a:picLocks noChangeAspect="1"/>
          </p:cNvPicPr>
          <p:nvPr/>
        </p:nvPicPr>
        <p:blipFill>
          <a:blip r:embed="rId3"/>
          <a:stretch>
            <a:fillRect/>
          </a:stretch>
        </p:blipFill>
        <p:spPr>
          <a:xfrm>
            <a:off x="83046" y="5639246"/>
            <a:ext cx="1116368" cy="1174510"/>
          </a:xfrm>
          <a:prstGeom prst="rect">
            <a:avLst/>
          </a:prstGeom>
        </p:spPr>
      </p:pic>
      <p:sp>
        <p:nvSpPr>
          <p:cNvPr id="9" name="TextBox 8">
            <a:extLst>
              <a:ext uri="{FF2B5EF4-FFF2-40B4-BE49-F238E27FC236}">
                <a16:creationId xmlns:a16="http://schemas.microsoft.com/office/drawing/2014/main" id="{E9C9BBC1-8AB7-7244-0C9E-5A264E00B8C2}"/>
              </a:ext>
            </a:extLst>
          </p:cNvPr>
          <p:cNvSpPr txBox="1"/>
          <p:nvPr/>
        </p:nvSpPr>
        <p:spPr>
          <a:xfrm>
            <a:off x="1478021" y="5881342"/>
            <a:ext cx="10038789" cy="830997"/>
          </a:xfrm>
          <a:prstGeom prst="rect">
            <a:avLst/>
          </a:prstGeom>
          <a:noFill/>
        </p:spPr>
        <p:txBody>
          <a:bodyPr wrap="square" rtlCol="0">
            <a:spAutoFit/>
          </a:bodyPr>
          <a:lstStyle/>
          <a:p>
            <a:r>
              <a:rPr lang="en-US" sz="1600" dirty="0">
                <a:solidFill>
                  <a:schemeClr val="bg2">
                    <a:lumMod val="50000"/>
                  </a:schemeClr>
                </a:solidFill>
                <a:latin typeface="Franklin Gothic Medium" panose="020B0603020102020204" pitchFamily="34" charset="0"/>
              </a:rPr>
              <a:t>Acknowledgments</a:t>
            </a:r>
            <a:r>
              <a:rPr lang="en-US" sz="1600" dirty="0">
                <a:solidFill>
                  <a:schemeClr val="bg2">
                    <a:lumMod val="50000"/>
                  </a:schemeClr>
                </a:solidFill>
                <a:latin typeface="Franklin Gothic Book" panose="020B0503020102020204" pitchFamily="34" charset="0"/>
              </a:rPr>
              <a:t>: </a:t>
            </a:r>
          </a:p>
          <a:p>
            <a:r>
              <a:rPr lang="en-US" sz="1600" dirty="0">
                <a:solidFill>
                  <a:schemeClr val="bg2">
                    <a:lumMod val="50000"/>
                  </a:schemeClr>
                </a:solidFill>
                <a:latin typeface="Franklin Gothic Book" panose="020B0503020102020204" pitchFamily="34" charset="0"/>
              </a:rPr>
              <a:t>George Bryan, Johannes Dahl, Ying Pan, Matt Parker, Yvette Richardson, Rich Rotunno, Lou Wicker, George Young, U.S. National Science Foundation</a:t>
            </a:r>
          </a:p>
        </p:txBody>
      </p:sp>
    </p:spTree>
    <p:extLst>
      <p:ext uri="{BB962C8B-B14F-4D97-AF65-F5344CB8AC3E}">
        <p14:creationId xmlns:p14="http://schemas.microsoft.com/office/powerpoint/2010/main" val="3992685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495F470-642D-5EB9-7118-878E7FE5ADDC}"/>
              </a:ext>
            </a:extLst>
          </p:cNvPr>
          <p:cNvSpPr txBox="1"/>
          <p:nvPr/>
        </p:nvSpPr>
        <p:spPr>
          <a:xfrm>
            <a:off x="7718612" y="0"/>
            <a:ext cx="3949799" cy="646331"/>
          </a:xfrm>
          <a:prstGeom prst="rect">
            <a:avLst/>
          </a:prstGeom>
          <a:noFill/>
        </p:spPr>
        <p:txBody>
          <a:bodyPr wrap="none" rtlCol="0">
            <a:spAutoFit/>
          </a:bodyPr>
          <a:lstStyle/>
          <a:p>
            <a:r>
              <a:rPr lang="en-US" sz="3600" dirty="0">
                <a:solidFill>
                  <a:srgbClr val="0070C0"/>
                </a:solidFill>
                <a:latin typeface="Franklin Gothic Medium" panose="020B0603020102020204" pitchFamily="34" charset="0"/>
              </a:rPr>
              <a:t>STORM9 Summary</a:t>
            </a:r>
          </a:p>
        </p:txBody>
      </p:sp>
      <p:sp>
        <p:nvSpPr>
          <p:cNvPr id="20" name="TextBox 19">
            <a:extLst>
              <a:ext uri="{FF2B5EF4-FFF2-40B4-BE49-F238E27FC236}">
                <a16:creationId xmlns:a16="http://schemas.microsoft.com/office/drawing/2014/main" id="{023E32B2-A4F0-6196-2A47-E2C878BD215D}"/>
              </a:ext>
            </a:extLst>
          </p:cNvPr>
          <p:cNvSpPr txBox="1"/>
          <p:nvPr/>
        </p:nvSpPr>
        <p:spPr>
          <a:xfrm>
            <a:off x="7587407" y="882888"/>
            <a:ext cx="4870904" cy="646331"/>
          </a:xfrm>
          <a:prstGeom prst="rect">
            <a:avLst/>
          </a:prstGeom>
          <a:noFill/>
        </p:spPr>
        <p:txBody>
          <a:bodyPr wrap="square">
            <a:spAutoFit/>
          </a:bodyPr>
          <a:lstStyle/>
          <a:p>
            <a:r>
              <a:rPr lang="en-US" sz="1800" dirty="0">
                <a:latin typeface="Franklin Gothic Book" panose="020B0503020102020204" pitchFamily="34" charset="0"/>
              </a:rPr>
              <a:t>The updraft draws environmental vortex lines (with corrugations) upward.</a:t>
            </a:r>
          </a:p>
        </p:txBody>
      </p:sp>
      <p:sp>
        <p:nvSpPr>
          <p:cNvPr id="21" name="TextBox 20">
            <a:extLst>
              <a:ext uri="{FF2B5EF4-FFF2-40B4-BE49-F238E27FC236}">
                <a16:creationId xmlns:a16="http://schemas.microsoft.com/office/drawing/2014/main" id="{57769071-06B4-0792-ECC1-A62FC87EEC53}"/>
              </a:ext>
            </a:extLst>
          </p:cNvPr>
          <p:cNvSpPr txBox="1"/>
          <p:nvPr/>
        </p:nvSpPr>
        <p:spPr>
          <a:xfrm>
            <a:off x="7587407" y="1792584"/>
            <a:ext cx="4641717" cy="2308324"/>
          </a:xfrm>
          <a:prstGeom prst="rect">
            <a:avLst/>
          </a:prstGeom>
          <a:noFill/>
        </p:spPr>
        <p:txBody>
          <a:bodyPr wrap="square" rtlCol="0">
            <a:spAutoFit/>
          </a:bodyPr>
          <a:lstStyle/>
          <a:p>
            <a:r>
              <a:rPr lang="en-US" dirty="0">
                <a:latin typeface="Franklin Gothic Book" panose="020B0503020102020204" pitchFamily="34" charset="0"/>
              </a:rPr>
              <a:t>The mean environmental vorticity in the surface layer is </a:t>
            </a:r>
            <a:r>
              <a:rPr lang="en-US" dirty="0">
                <a:solidFill>
                  <a:srgbClr val="0070C0"/>
                </a:solidFill>
                <a:latin typeface="Franklin Gothic Book" panose="020B0503020102020204" pitchFamily="34" charset="0"/>
              </a:rPr>
              <a:t>almost purely streamwise</a:t>
            </a:r>
            <a:r>
              <a:rPr lang="en-US" dirty="0">
                <a:latin typeface="Franklin Gothic Book" panose="020B0503020102020204" pitchFamily="34" charset="0"/>
              </a:rPr>
              <a:t> in the storm’s reference frame.</a:t>
            </a:r>
          </a:p>
          <a:p>
            <a:endParaRPr lang="en-US" dirty="0">
              <a:latin typeface="Franklin Gothic Book" panose="020B0503020102020204" pitchFamily="34" charset="0"/>
            </a:endParaRPr>
          </a:p>
          <a:p>
            <a:r>
              <a:rPr lang="en-US" dirty="0">
                <a:latin typeface="Franklin Gothic Book" panose="020B0503020102020204" pitchFamily="34" charset="0"/>
              </a:rPr>
              <a:t>Thus, the tilting of the vortex lines ends up resulting in </a:t>
            </a:r>
            <a:r>
              <a:rPr lang="en-US" dirty="0">
                <a:solidFill>
                  <a:srgbClr val="0070C0"/>
                </a:solidFill>
                <a:latin typeface="Franklin Gothic Book" panose="020B0503020102020204" pitchFamily="34" charset="0"/>
              </a:rPr>
              <a:t>positive </a:t>
            </a:r>
            <a:r>
              <a:rPr lang="el-GR" dirty="0">
                <a:solidFill>
                  <a:srgbClr val="0070C0"/>
                </a:solidFill>
                <a:latin typeface="Franklin Gothic Book" panose="020B0503020102020204" pitchFamily="34" charset="0"/>
              </a:rPr>
              <a:t>ζ</a:t>
            </a:r>
            <a:r>
              <a:rPr lang="en-US" dirty="0">
                <a:solidFill>
                  <a:srgbClr val="0070C0"/>
                </a:solidFill>
                <a:latin typeface="Franklin Gothic Book" panose="020B0503020102020204" pitchFamily="34" charset="0"/>
              </a:rPr>
              <a:t>  being co-located with strong upward accelerations</a:t>
            </a:r>
            <a:r>
              <a:rPr lang="en-US" dirty="0">
                <a:latin typeface="Franklin Gothic Book" panose="020B0503020102020204" pitchFamily="34" charset="0"/>
              </a:rPr>
              <a:t>, thereby rapidly intensifying the cyclonic rotation.  </a:t>
            </a:r>
          </a:p>
        </p:txBody>
      </p:sp>
      <p:pic>
        <p:nvPicPr>
          <p:cNvPr id="39" name="Picture 38" descr="A diagram of a storm&#10;&#10;Description automatically generated">
            <a:extLst>
              <a:ext uri="{FF2B5EF4-FFF2-40B4-BE49-F238E27FC236}">
                <a16:creationId xmlns:a16="http://schemas.microsoft.com/office/drawing/2014/main" id="{9267E17B-59D4-F07D-98B3-3911401B68A6}"/>
              </a:ext>
            </a:extLst>
          </p:cNvPr>
          <p:cNvPicPr>
            <a:picLocks noChangeAspect="1"/>
          </p:cNvPicPr>
          <p:nvPr/>
        </p:nvPicPr>
        <p:blipFill>
          <a:blip r:embed="rId3"/>
          <a:stretch>
            <a:fillRect/>
          </a:stretch>
        </p:blipFill>
        <p:spPr>
          <a:xfrm>
            <a:off x="44757" y="38549"/>
            <a:ext cx="7151317" cy="3603234"/>
          </a:xfrm>
          <a:prstGeom prst="rect">
            <a:avLst/>
          </a:prstGeom>
        </p:spPr>
      </p:pic>
      <p:pic>
        <p:nvPicPr>
          <p:cNvPr id="45" name="Picture 44" descr="A diagram of a storm motion&#10;&#10;Description automatically generated">
            <a:extLst>
              <a:ext uri="{FF2B5EF4-FFF2-40B4-BE49-F238E27FC236}">
                <a16:creationId xmlns:a16="http://schemas.microsoft.com/office/drawing/2014/main" id="{129E6761-D4BF-72DF-25CA-1E9DA15F33B7}"/>
              </a:ext>
            </a:extLst>
          </p:cNvPr>
          <p:cNvPicPr>
            <a:picLocks noChangeAspect="1"/>
          </p:cNvPicPr>
          <p:nvPr/>
        </p:nvPicPr>
        <p:blipFill>
          <a:blip r:embed="rId4"/>
          <a:stretch>
            <a:fillRect/>
          </a:stretch>
        </p:blipFill>
        <p:spPr>
          <a:xfrm>
            <a:off x="44756" y="44171"/>
            <a:ext cx="7151317" cy="3603234"/>
          </a:xfrm>
          <a:prstGeom prst="rect">
            <a:avLst/>
          </a:prstGeom>
        </p:spPr>
      </p:pic>
      <p:pic>
        <p:nvPicPr>
          <p:cNvPr id="46" name="Picture 45" descr="A diagram of a storm motion&#10;&#10;Description automatically generated">
            <a:extLst>
              <a:ext uri="{FF2B5EF4-FFF2-40B4-BE49-F238E27FC236}">
                <a16:creationId xmlns:a16="http://schemas.microsoft.com/office/drawing/2014/main" id="{EA3F1F6B-7077-1710-4013-7F76FE9D9167}"/>
              </a:ext>
            </a:extLst>
          </p:cNvPr>
          <p:cNvPicPr>
            <a:picLocks noChangeAspect="1"/>
          </p:cNvPicPr>
          <p:nvPr/>
        </p:nvPicPr>
        <p:blipFill>
          <a:blip r:embed="rId5"/>
          <a:stretch>
            <a:fillRect/>
          </a:stretch>
        </p:blipFill>
        <p:spPr>
          <a:xfrm>
            <a:off x="44756" y="45619"/>
            <a:ext cx="7151317" cy="3603234"/>
          </a:xfrm>
          <a:prstGeom prst="rect">
            <a:avLst/>
          </a:prstGeom>
        </p:spPr>
      </p:pic>
      <p:pic>
        <p:nvPicPr>
          <p:cNvPr id="47" name="Picture 46" descr="Diagram of a storm motion diagram&#10;&#10;Description automatically generated">
            <a:extLst>
              <a:ext uri="{FF2B5EF4-FFF2-40B4-BE49-F238E27FC236}">
                <a16:creationId xmlns:a16="http://schemas.microsoft.com/office/drawing/2014/main" id="{1A278826-7471-0771-E75B-86859FA1E983}"/>
              </a:ext>
            </a:extLst>
          </p:cNvPr>
          <p:cNvPicPr>
            <a:picLocks noChangeAspect="1"/>
          </p:cNvPicPr>
          <p:nvPr/>
        </p:nvPicPr>
        <p:blipFill>
          <a:blip r:embed="rId6"/>
          <a:stretch>
            <a:fillRect/>
          </a:stretch>
        </p:blipFill>
        <p:spPr>
          <a:xfrm>
            <a:off x="41879" y="51576"/>
            <a:ext cx="7151317" cy="3603234"/>
          </a:xfrm>
          <a:prstGeom prst="rect">
            <a:avLst/>
          </a:prstGeom>
        </p:spPr>
      </p:pic>
      <p:pic>
        <p:nvPicPr>
          <p:cNvPr id="48" name="Picture 47" descr="Diagram of a wind turbine&#10;&#10;Description automatically generated">
            <a:extLst>
              <a:ext uri="{FF2B5EF4-FFF2-40B4-BE49-F238E27FC236}">
                <a16:creationId xmlns:a16="http://schemas.microsoft.com/office/drawing/2014/main" id="{EA91CBB6-015E-B58E-7C2A-3382F072E69A}"/>
              </a:ext>
            </a:extLst>
          </p:cNvPr>
          <p:cNvPicPr>
            <a:picLocks noChangeAspect="1"/>
          </p:cNvPicPr>
          <p:nvPr/>
        </p:nvPicPr>
        <p:blipFill>
          <a:blip r:embed="rId7"/>
          <a:stretch>
            <a:fillRect/>
          </a:stretch>
        </p:blipFill>
        <p:spPr>
          <a:xfrm>
            <a:off x="44268" y="51576"/>
            <a:ext cx="7151317" cy="6305660"/>
          </a:xfrm>
          <a:prstGeom prst="rect">
            <a:avLst/>
          </a:prstGeom>
        </p:spPr>
      </p:pic>
      <p:pic>
        <p:nvPicPr>
          <p:cNvPr id="49" name="Picture 48" descr="Diagram of a storm motion diagram&#10;&#10;Description automatically generated">
            <a:extLst>
              <a:ext uri="{FF2B5EF4-FFF2-40B4-BE49-F238E27FC236}">
                <a16:creationId xmlns:a16="http://schemas.microsoft.com/office/drawing/2014/main" id="{E5EB767C-59F9-CFC8-094F-5DD2819FACA7}"/>
              </a:ext>
            </a:extLst>
          </p:cNvPr>
          <p:cNvPicPr>
            <a:picLocks noChangeAspect="1"/>
          </p:cNvPicPr>
          <p:nvPr/>
        </p:nvPicPr>
        <p:blipFill>
          <a:blip r:embed="rId8"/>
          <a:stretch>
            <a:fillRect/>
          </a:stretch>
        </p:blipFill>
        <p:spPr>
          <a:xfrm>
            <a:off x="37889" y="48967"/>
            <a:ext cx="7151317" cy="3603234"/>
          </a:xfrm>
          <a:prstGeom prst="rect">
            <a:avLst/>
          </a:prstGeom>
        </p:spPr>
      </p:pic>
      <p:pic>
        <p:nvPicPr>
          <p:cNvPr id="50" name="Picture 49" descr="Diagram of a storm motion diagram&#10;&#10;Description automatically generated">
            <a:extLst>
              <a:ext uri="{FF2B5EF4-FFF2-40B4-BE49-F238E27FC236}">
                <a16:creationId xmlns:a16="http://schemas.microsoft.com/office/drawing/2014/main" id="{13CD41A6-D19F-23E1-CB04-0C2275F61015}"/>
              </a:ext>
            </a:extLst>
          </p:cNvPr>
          <p:cNvPicPr>
            <a:picLocks noChangeAspect="1"/>
          </p:cNvPicPr>
          <p:nvPr/>
        </p:nvPicPr>
        <p:blipFill>
          <a:blip r:embed="rId9"/>
          <a:stretch>
            <a:fillRect/>
          </a:stretch>
        </p:blipFill>
        <p:spPr>
          <a:xfrm>
            <a:off x="37889" y="52315"/>
            <a:ext cx="7151317" cy="3603234"/>
          </a:xfrm>
          <a:prstGeom prst="rect">
            <a:avLst/>
          </a:prstGeom>
        </p:spPr>
      </p:pic>
      <p:grpSp>
        <p:nvGrpSpPr>
          <p:cNvPr id="61" name="Group 60">
            <a:extLst>
              <a:ext uri="{FF2B5EF4-FFF2-40B4-BE49-F238E27FC236}">
                <a16:creationId xmlns:a16="http://schemas.microsoft.com/office/drawing/2014/main" id="{CBB11E53-79AE-C60E-6119-80948D44EE1A}"/>
              </a:ext>
            </a:extLst>
          </p:cNvPr>
          <p:cNvGrpSpPr/>
          <p:nvPr/>
        </p:nvGrpSpPr>
        <p:grpSpPr>
          <a:xfrm>
            <a:off x="0" y="4467357"/>
            <a:ext cx="3688862" cy="2390643"/>
            <a:chOff x="0" y="4467357"/>
            <a:chExt cx="3688862" cy="2390643"/>
          </a:xfrm>
        </p:grpSpPr>
        <p:sp>
          <p:nvSpPr>
            <p:cNvPr id="52" name="TextBox 51">
              <a:extLst>
                <a:ext uri="{FF2B5EF4-FFF2-40B4-BE49-F238E27FC236}">
                  <a16:creationId xmlns:a16="http://schemas.microsoft.com/office/drawing/2014/main" id="{61324E84-51E7-F74D-0DA7-A49A0FC4F408}"/>
                </a:ext>
              </a:extLst>
            </p:cNvPr>
            <p:cNvSpPr txBox="1"/>
            <p:nvPr/>
          </p:nvSpPr>
          <p:spPr>
            <a:xfrm>
              <a:off x="0" y="5903893"/>
              <a:ext cx="2272553" cy="954107"/>
            </a:xfrm>
            <a:prstGeom prst="rect">
              <a:avLst/>
            </a:prstGeom>
            <a:noFill/>
          </p:spPr>
          <p:txBody>
            <a:bodyPr wrap="square" rtlCol="0">
              <a:spAutoFit/>
            </a:bodyPr>
            <a:lstStyle/>
            <a:p>
              <a:r>
                <a:rPr lang="en-US" sz="1400" dirty="0">
                  <a:solidFill>
                    <a:srgbClr val="FF0000"/>
                  </a:solidFill>
                  <a:latin typeface="Franklin Gothic Book" panose="020B0503020102020204" pitchFamily="34" charset="0"/>
                </a:rPr>
                <a:t>within the </a:t>
              </a:r>
              <a:r>
                <a:rPr lang="el-GR" sz="1400" dirty="0">
                  <a:solidFill>
                    <a:srgbClr val="FF0000"/>
                  </a:solidFill>
                  <a:latin typeface="Franklin Gothic Book" panose="020B0503020102020204" pitchFamily="34" charset="0"/>
                </a:rPr>
                <a:t>ζ </a:t>
              </a:r>
              <a:r>
                <a:rPr lang="en-US" sz="1400" dirty="0">
                  <a:solidFill>
                    <a:srgbClr val="FF0000"/>
                  </a:solidFill>
                  <a:latin typeface="Franklin Gothic Book" panose="020B0503020102020204" pitchFamily="34" charset="0"/>
                </a:rPr>
                <a:t>streaks, positive (negative) </a:t>
              </a:r>
              <a:r>
                <a:rPr lang="el-GR" sz="1400" dirty="0">
                  <a:solidFill>
                    <a:srgbClr val="FF0000"/>
                  </a:solidFill>
                  <a:latin typeface="Franklin Gothic Book" panose="020B0503020102020204" pitchFamily="34" charset="0"/>
                </a:rPr>
                <a:t>ζ</a:t>
              </a:r>
              <a:r>
                <a:rPr lang="en-US" sz="1400" dirty="0">
                  <a:solidFill>
                    <a:srgbClr val="FF0000"/>
                  </a:solidFill>
                  <a:latin typeface="Franklin Gothic Book" panose="020B0503020102020204" pitchFamily="34" charset="0"/>
                </a:rPr>
                <a:t> as large as 0.04 (0.03) s</a:t>
              </a:r>
              <a:r>
                <a:rPr lang="en-US" sz="1400" baseline="30000" dirty="0">
                  <a:solidFill>
                    <a:srgbClr val="FF0000"/>
                  </a:solidFill>
                  <a:latin typeface="Franklin Gothic Book" panose="020B0503020102020204" pitchFamily="34" charset="0"/>
                </a:rPr>
                <a:t>–1</a:t>
              </a:r>
              <a:r>
                <a:rPr lang="en-US" sz="1400" dirty="0">
                  <a:solidFill>
                    <a:srgbClr val="FF0000"/>
                  </a:solidFill>
                  <a:latin typeface="Franklin Gothic Book" panose="020B0503020102020204" pitchFamily="34" charset="0"/>
                </a:rPr>
                <a:t> is present as low as z = 7.5</a:t>
              </a:r>
            </a:p>
          </p:txBody>
        </p:sp>
        <p:cxnSp>
          <p:nvCxnSpPr>
            <p:cNvPr id="53" name="Straight Arrow Connector 52">
              <a:extLst>
                <a:ext uri="{FF2B5EF4-FFF2-40B4-BE49-F238E27FC236}">
                  <a16:creationId xmlns:a16="http://schemas.microsoft.com/office/drawing/2014/main" id="{12DC300A-49AB-3E2F-F22D-BC7505B597CB}"/>
                </a:ext>
              </a:extLst>
            </p:cNvPr>
            <p:cNvCxnSpPr>
              <a:cxnSpLocks/>
            </p:cNvCxnSpPr>
            <p:nvPr/>
          </p:nvCxnSpPr>
          <p:spPr>
            <a:xfrm flipV="1">
              <a:off x="1541507" y="4467357"/>
              <a:ext cx="948928" cy="143653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A3445FA7-16E8-D600-22D8-403479DA52C0}"/>
                </a:ext>
              </a:extLst>
            </p:cNvPr>
            <p:cNvCxnSpPr>
              <a:cxnSpLocks/>
            </p:cNvCxnSpPr>
            <p:nvPr/>
          </p:nvCxnSpPr>
          <p:spPr>
            <a:xfrm flipV="1">
              <a:off x="1693907" y="4923299"/>
              <a:ext cx="1387532" cy="113299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876441C3-C27A-7CAB-4CF8-8F510F2573DE}"/>
                </a:ext>
              </a:extLst>
            </p:cNvPr>
            <p:cNvCxnSpPr>
              <a:cxnSpLocks/>
            </p:cNvCxnSpPr>
            <p:nvPr/>
          </p:nvCxnSpPr>
          <p:spPr>
            <a:xfrm flipV="1">
              <a:off x="1846307" y="5489796"/>
              <a:ext cx="1842555" cy="77268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62" name="TextBox 61">
            <a:extLst>
              <a:ext uri="{FF2B5EF4-FFF2-40B4-BE49-F238E27FC236}">
                <a16:creationId xmlns:a16="http://schemas.microsoft.com/office/drawing/2014/main" id="{C455BDA7-8F54-64FD-FCE0-B08EDD04FC33}"/>
              </a:ext>
            </a:extLst>
          </p:cNvPr>
          <p:cNvSpPr txBox="1"/>
          <p:nvPr/>
        </p:nvSpPr>
        <p:spPr>
          <a:xfrm>
            <a:off x="7587407" y="4291606"/>
            <a:ext cx="4402686" cy="2031325"/>
          </a:xfrm>
          <a:prstGeom prst="rect">
            <a:avLst/>
          </a:prstGeom>
          <a:noFill/>
        </p:spPr>
        <p:txBody>
          <a:bodyPr wrap="square" rtlCol="0">
            <a:spAutoFit/>
          </a:bodyPr>
          <a:lstStyle/>
          <a:p>
            <a:r>
              <a:rPr lang="en-US" sz="1800" dirty="0">
                <a:latin typeface="Franklin Gothic Book" panose="020B0503020102020204" pitchFamily="34" charset="0"/>
              </a:rPr>
              <a:t>The presence of large, “preexisting,” near-surface </a:t>
            </a:r>
            <a:r>
              <a:rPr lang="el-GR" sz="1800" dirty="0">
                <a:latin typeface="Franklin Gothic Book" panose="020B0503020102020204" pitchFamily="34" charset="0"/>
              </a:rPr>
              <a:t>ζ</a:t>
            </a:r>
            <a:r>
              <a:rPr lang="en-US" sz="1800" dirty="0">
                <a:latin typeface="Franklin Gothic Book" panose="020B0503020102020204" pitchFamily="34" charset="0"/>
              </a:rPr>
              <a:t> in the environment ahead of the storm is key: </a:t>
            </a:r>
            <a:r>
              <a:rPr lang="en-US" sz="1800" dirty="0">
                <a:solidFill>
                  <a:srgbClr val="0070C0"/>
                </a:solidFill>
                <a:latin typeface="Franklin Gothic Book" panose="020B0503020102020204" pitchFamily="34" charset="0"/>
              </a:rPr>
              <a:t>the positive near-surface </a:t>
            </a:r>
            <a:r>
              <a:rPr lang="el-GR" sz="1800" dirty="0">
                <a:solidFill>
                  <a:srgbClr val="0070C0"/>
                </a:solidFill>
                <a:latin typeface="Franklin Gothic Book" panose="020B0503020102020204" pitchFamily="34" charset="0"/>
              </a:rPr>
              <a:t>ζ</a:t>
            </a:r>
            <a:r>
              <a:rPr lang="en-US" sz="1800" dirty="0">
                <a:solidFill>
                  <a:srgbClr val="0070C0"/>
                </a:solidFill>
                <a:latin typeface="Franklin Gothic Book" panose="020B0503020102020204" pitchFamily="34" charset="0"/>
              </a:rPr>
              <a:t> perturbations associated with the longitudinal streaks serve as seeds for TLV formation as they are overrun by the supercell updraft.  </a:t>
            </a:r>
          </a:p>
        </p:txBody>
      </p:sp>
      <p:sp>
        <p:nvSpPr>
          <p:cNvPr id="63" name="TextBox 62">
            <a:extLst>
              <a:ext uri="{FF2B5EF4-FFF2-40B4-BE49-F238E27FC236}">
                <a16:creationId xmlns:a16="http://schemas.microsoft.com/office/drawing/2014/main" id="{A43F3E2B-5C2F-575A-D86B-BA9C3FD4100E}"/>
              </a:ext>
            </a:extLst>
          </p:cNvPr>
          <p:cNvSpPr txBox="1"/>
          <p:nvPr/>
        </p:nvSpPr>
        <p:spPr>
          <a:xfrm>
            <a:off x="7580539" y="876496"/>
            <a:ext cx="4518585" cy="2031325"/>
          </a:xfrm>
          <a:prstGeom prst="rect">
            <a:avLst/>
          </a:prstGeom>
          <a:noFill/>
        </p:spPr>
        <p:txBody>
          <a:bodyPr wrap="square" rtlCol="0">
            <a:spAutoFit/>
          </a:bodyPr>
          <a:lstStyle/>
          <a:p>
            <a:r>
              <a:rPr lang="en-US" sz="1800" dirty="0">
                <a:latin typeface="Franklin Gothic Book" panose="020B0503020102020204" pitchFamily="34" charset="0"/>
              </a:rPr>
              <a:t>Trajectories into the developing TLV are initially from the environmental side of the gust front, but later feed the vortex from both the cool and warm sides of the gust front, </a:t>
            </a:r>
            <a:r>
              <a:rPr lang="en-US" sz="1800" dirty="0">
                <a:solidFill>
                  <a:srgbClr val="0070C0"/>
                </a:solidFill>
                <a:latin typeface="Franklin Gothic Book" panose="020B0503020102020204" pitchFamily="34" charset="0"/>
              </a:rPr>
              <a:t>though at no point in the lifecycle of the TLV is baroclinic vorticity generation a significant source of circulation for the TLV</a:t>
            </a:r>
            <a:r>
              <a:rPr lang="en-US" sz="1800" dirty="0">
                <a:latin typeface="Franklin Gothic Book" panose="020B0503020102020204" pitchFamily="34" charset="0"/>
              </a:rPr>
              <a:t>. </a:t>
            </a:r>
          </a:p>
        </p:txBody>
      </p:sp>
      <p:sp>
        <p:nvSpPr>
          <p:cNvPr id="2" name="Oval 1">
            <a:extLst>
              <a:ext uri="{FF2B5EF4-FFF2-40B4-BE49-F238E27FC236}">
                <a16:creationId xmlns:a16="http://schemas.microsoft.com/office/drawing/2014/main" id="{35BF55DB-F8B4-0E8D-1FC6-F74718F9DA31}"/>
              </a:ext>
            </a:extLst>
          </p:cNvPr>
          <p:cNvSpPr/>
          <p:nvPr/>
        </p:nvSpPr>
        <p:spPr>
          <a:xfrm>
            <a:off x="4463134" y="1867297"/>
            <a:ext cx="1496232" cy="958065"/>
          </a:xfrm>
          <a:prstGeom prst="ellipse">
            <a:avLst/>
          </a:prstGeom>
          <a:noFill/>
          <a:ln w="76200">
            <a:solidFill>
              <a:srgbClr val="FF0000"/>
            </a:solidFill>
            <a:extLst>
              <a:ext uri="{C807C97D-BFC1-408E-A445-0C87EB9F89A2}">
                <ask:lineSketchStyleProps xmlns:ask="http://schemas.microsoft.com/office/drawing/2018/sketchyshapes" sd="1219033472">
                  <a:custGeom>
                    <a:avLst/>
                    <a:gdLst>
                      <a:gd name="connsiteX0" fmla="*/ 0 w 1694009"/>
                      <a:gd name="connsiteY0" fmla="*/ 533550 h 1067100"/>
                      <a:gd name="connsiteX1" fmla="*/ 847005 w 1694009"/>
                      <a:gd name="connsiteY1" fmla="*/ 0 h 1067100"/>
                      <a:gd name="connsiteX2" fmla="*/ 1694010 w 1694009"/>
                      <a:gd name="connsiteY2" fmla="*/ 533550 h 1067100"/>
                      <a:gd name="connsiteX3" fmla="*/ 847005 w 1694009"/>
                      <a:gd name="connsiteY3" fmla="*/ 1067100 h 1067100"/>
                      <a:gd name="connsiteX4" fmla="*/ 0 w 1694009"/>
                      <a:gd name="connsiteY4" fmla="*/ 533550 h 1067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4009" h="1067100" extrusionOk="0">
                        <a:moveTo>
                          <a:pt x="0" y="533550"/>
                        </a:moveTo>
                        <a:cubicBezTo>
                          <a:pt x="-56406" y="204085"/>
                          <a:pt x="343668" y="13342"/>
                          <a:pt x="847005" y="0"/>
                        </a:cubicBezTo>
                        <a:cubicBezTo>
                          <a:pt x="1325846" y="2327"/>
                          <a:pt x="1686303" y="239123"/>
                          <a:pt x="1694010" y="533550"/>
                        </a:cubicBezTo>
                        <a:cubicBezTo>
                          <a:pt x="1663824" y="857700"/>
                          <a:pt x="1302220" y="1136594"/>
                          <a:pt x="847005" y="1067100"/>
                        </a:cubicBezTo>
                        <a:cubicBezTo>
                          <a:pt x="366672" y="1060236"/>
                          <a:pt x="49606" y="851924"/>
                          <a:pt x="0" y="533550"/>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 name="Group 7">
            <a:extLst>
              <a:ext uri="{FF2B5EF4-FFF2-40B4-BE49-F238E27FC236}">
                <a16:creationId xmlns:a16="http://schemas.microsoft.com/office/drawing/2014/main" id="{2DA41E38-59B6-E1B4-E1A0-9845722AB519}"/>
              </a:ext>
            </a:extLst>
          </p:cNvPr>
          <p:cNvGrpSpPr/>
          <p:nvPr/>
        </p:nvGrpSpPr>
        <p:grpSpPr>
          <a:xfrm>
            <a:off x="366693" y="3376656"/>
            <a:ext cx="3302102" cy="3386484"/>
            <a:chOff x="366693" y="3376656"/>
            <a:chExt cx="3302102" cy="3386484"/>
          </a:xfrm>
        </p:grpSpPr>
        <p:pic>
          <p:nvPicPr>
            <p:cNvPr id="5" name="Picture 4">
              <a:extLst>
                <a:ext uri="{FF2B5EF4-FFF2-40B4-BE49-F238E27FC236}">
                  <a16:creationId xmlns:a16="http://schemas.microsoft.com/office/drawing/2014/main" id="{A56AB0A6-61E1-6CA0-0ED2-082DBEFDA06D}"/>
                </a:ext>
              </a:extLst>
            </p:cNvPr>
            <p:cNvPicPr>
              <a:picLocks noChangeAspect="1"/>
            </p:cNvPicPr>
            <p:nvPr/>
          </p:nvPicPr>
          <p:blipFill>
            <a:blip r:embed="rId10"/>
            <a:srcRect l="6221" r="18454"/>
            <a:stretch/>
          </p:blipFill>
          <p:spPr>
            <a:xfrm>
              <a:off x="366693" y="3376656"/>
              <a:ext cx="3302102" cy="3386484"/>
            </a:xfrm>
            <a:prstGeom prst="rect">
              <a:avLst/>
            </a:prstGeom>
          </p:spPr>
        </p:pic>
        <p:sp>
          <p:nvSpPr>
            <p:cNvPr id="6" name="TextBox 5">
              <a:extLst>
                <a:ext uri="{FF2B5EF4-FFF2-40B4-BE49-F238E27FC236}">
                  <a16:creationId xmlns:a16="http://schemas.microsoft.com/office/drawing/2014/main" id="{A4BBB4BC-0BC6-41DD-E327-5DEEB2B03CEA}"/>
                </a:ext>
              </a:extLst>
            </p:cNvPr>
            <p:cNvSpPr txBox="1">
              <a:spLocks noChangeAspect="1"/>
            </p:cNvSpPr>
            <p:nvPr/>
          </p:nvSpPr>
          <p:spPr>
            <a:xfrm>
              <a:off x="494185" y="3384334"/>
              <a:ext cx="1496233" cy="5078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u="none" strike="noStrike" kern="1200" cap="none" spc="0" normalizeH="0" baseline="0" noProof="0" dirty="0">
                  <a:ln>
                    <a:noFill/>
                  </a:ln>
                  <a:solidFill>
                    <a:schemeClr val="bg1"/>
                  </a:solidFill>
                  <a:effectLst/>
                  <a:uLnTx/>
                  <a:uFillTx/>
                  <a:latin typeface="Franklin Gothic Medium" panose="020B0603020102020204" pitchFamily="34" charset="0"/>
                </a:rPr>
                <a:t>Parcels that pass through the developing </a:t>
              </a:r>
              <a:r>
                <a:rPr lang="en-US" sz="900" dirty="0">
                  <a:solidFill>
                    <a:schemeClr val="bg1"/>
                  </a:solidFill>
                  <a:latin typeface="Franklin Gothic Medium" panose="020B0603020102020204" pitchFamily="34" charset="0"/>
                </a:rPr>
                <a:t>TLV </a:t>
              </a:r>
              <a:r>
                <a:rPr kumimoji="0" lang="en-US" sz="900" u="none" strike="noStrike" kern="1200" cap="none" spc="0" normalizeH="0" baseline="0" noProof="0" dirty="0">
                  <a:ln>
                    <a:noFill/>
                  </a:ln>
                  <a:solidFill>
                    <a:schemeClr val="bg1"/>
                  </a:solidFill>
                  <a:effectLst/>
                  <a:uLnTx/>
                  <a:uFillTx/>
                  <a:latin typeface="Franklin Gothic Medium" panose="020B0603020102020204" pitchFamily="34" charset="0"/>
                </a:rPr>
                <a:t>during and </a:t>
              </a:r>
              <a:r>
                <a:rPr kumimoji="0" lang="en-US" sz="900" u="none" strike="noStrike" kern="1200" cap="none" spc="0" normalizeH="0" baseline="0" noProof="0" dirty="0">
                  <a:ln>
                    <a:noFill/>
                  </a:ln>
                  <a:solidFill>
                    <a:srgbClr val="00B0F0"/>
                  </a:solidFill>
                  <a:effectLst/>
                  <a:uLnTx/>
                  <a:uFillTx/>
                  <a:latin typeface="Franklin Gothic Medium" panose="020B0603020102020204" pitchFamily="34" charset="0"/>
                </a:rPr>
                <a:t>just prior to genesis</a:t>
              </a:r>
            </a:p>
          </p:txBody>
        </p:sp>
        <p:sp>
          <p:nvSpPr>
            <p:cNvPr id="7" name="TextBox 6">
              <a:extLst>
                <a:ext uri="{FF2B5EF4-FFF2-40B4-BE49-F238E27FC236}">
                  <a16:creationId xmlns:a16="http://schemas.microsoft.com/office/drawing/2014/main" id="{B0B44742-813F-6E91-10EA-38359799BCCF}"/>
                </a:ext>
              </a:extLst>
            </p:cNvPr>
            <p:cNvSpPr txBox="1">
              <a:spLocks noChangeAspect="1"/>
            </p:cNvSpPr>
            <p:nvPr/>
          </p:nvSpPr>
          <p:spPr>
            <a:xfrm>
              <a:off x="1896593" y="3467535"/>
              <a:ext cx="138753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900" u="none" strike="noStrike" kern="1200" cap="none" spc="0" normalizeH="0" baseline="0" noProof="0" dirty="0">
                  <a:ln>
                    <a:noFill/>
                  </a:ln>
                  <a:solidFill>
                    <a:srgbClr val="00B050"/>
                  </a:solidFill>
                  <a:effectLst/>
                  <a:uLnTx/>
                  <a:uFillTx/>
                  <a:latin typeface="Franklin Gothic Medium" panose="020B0603020102020204" pitchFamily="34" charset="0"/>
                </a:rPr>
                <a:t>ζ</a:t>
              </a:r>
              <a:r>
                <a:rPr kumimoji="0" lang="en-US" sz="900" u="none" strike="noStrike" kern="1200" cap="none" spc="0" normalizeH="0" baseline="0" noProof="0" dirty="0">
                  <a:ln>
                    <a:noFill/>
                  </a:ln>
                  <a:solidFill>
                    <a:srgbClr val="00B050"/>
                  </a:solidFill>
                  <a:effectLst/>
                  <a:uLnTx/>
                  <a:uFillTx/>
                  <a:latin typeface="Franklin Gothic Medium" panose="020B0603020102020204" pitchFamily="34" charset="0"/>
                </a:rPr>
                <a:t> = 0.01, 0.02, 0.04,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rgbClr val="00B050"/>
                  </a:solidFill>
                  <a:latin typeface="Franklin Gothic Medium" panose="020B0603020102020204" pitchFamily="34" charset="0"/>
                </a:rPr>
                <a:t>      </a:t>
              </a:r>
              <a:r>
                <a:rPr kumimoji="0" lang="en-US" sz="900" u="none" strike="noStrike" kern="1200" cap="none" spc="0" normalizeH="0" baseline="0" noProof="0" dirty="0">
                  <a:ln>
                    <a:noFill/>
                  </a:ln>
                  <a:solidFill>
                    <a:srgbClr val="00B050"/>
                  </a:solidFill>
                  <a:effectLst/>
                  <a:uLnTx/>
                  <a:uFillTx/>
                  <a:latin typeface="Franklin Gothic Medium" panose="020B0603020102020204" pitchFamily="34" charset="0"/>
                </a:rPr>
                <a:t>0.06, 0.08, …  s</a:t>
              </a:r>
              <a:r>
                <a:rPr kumimoji="0" lang="en-US" sz="900" u="none" strike="noStrike" kern="1200" cap="none" spc="0" normalizeH="0" baseline="30000" noProof="0" dirty="0">
                  <a:ln>
                    <a:noFill/>
                  </a:ln>
                  <a:solidFill>
                    <a:srgbClr val="00B050"/>
                  </a:solidFill>
                  <a:effectLst/>
                  <a:uLnTx/>
                  <a:uFillTx/>
                  <a:latin typeface="Franklin Gothic Medium" panose="020B0603020102020204" pitchFamily="34" charset="0"/>
                </a:rPr>
                <a:t>–1</a:t>
              </a:r>
            </a:p>
          </p:txBody>
        </p:sp>
      </p:grpSp>
      <p:grpSp>
        <p:nvGrpSpPr>
          <p:cNvPr id="12" name="Group 11">
            <a:extLst>
              <a:ext uri="{FF2B5EF4-FFF2-40B4-BE49-F238E27FC236}">
                <a16:creationId xmlns:a16="http://schemas.microsoft.com/office/drawing/2014/main" id="{2FB0D0A8-F4E6-1EC5-16E9-3BB2286A81ED}"/>
              </a:ext>
            </a:extLst>
          </p:cNvPr>
          <p:cNvGrpSpPr/>
          <p:nvPr/>
        </p:nvGrpSpPr>
        <p:grpSpPr>
          <a:xfrm>
            <a:off x="3750771" y="3356053"/>
            <a:ext cx="3333289" cy="3409393"/>
            <a:chOff x="3750771" y="3356053"/>
            <a:chExt cx="3333289" cy="3409393"/>
          </a:xfrm>
        </p:grpSpPr>
        <p:pic>
          <p:nvPicPr>
            <p:cNvPr id="9" name="Picture 8">
              <a:extLst>
                <a:ext uri="{FF2B5EF4-FFF2-40B4-BE49-F238E27FC236}">
                  <a16:creationId xmlns:a16="http://schemas.microsoft.com/office/drawing/2014/main" id="{FCB9506A-638E-242B-690B-5E90848BE227}"/>
                </a:ext>
              </a:extLst>
            </p:cNvPr>
            <p:cNvPicPr>
              <a:picLocks noChangeAspect="1"/>
            </p:cNvPicPr>
            <p:nvPr/>
          </p:nvPicPr>
          <p:blipFill>
            <a:blip r:embed="rId11"/>
            <a:srcRect l="6999" r="17476"/>
            <a:stretch/>
          </p:blipFill>
          <p:spPr>
            <a:xfrm>
              <a:off x="3750771" y="3356053"/>
              <a:ext cx="3333289" cy="3409393"/>
            </a:xfrm>
            <a:prstGeom prst="rect">
              <a:avLst/>
            </a:prstGeom>
          </p:spPr>
        </p:pic>
        <p:sp>
          <p:nvSpPr>
            <p:cNvPr id="10" name="TextBox 9">
              <a:extLst>
                <a:ext uri="{FF2B5EF4-FFF2-40B4-BE49-F238E27FC236}">
                  <a16:creationId xmlns:a16="http://schemas.microsoft.com/office/drawing/2014/main" id="{AEB14A09-D773-F9BF-9D98-8A50E83CBBA5}"/>
                </a:ext>
              </a:extLst>
            </p:cNvPr>
            <p:cNvSpPr txBox="1">
              <a:spLocks noChangeAspect="1"/>
            </p:cNvSpPr>
            <p:nvPr/>
          </p:nvSpPr>
          <p:spPr>
            <a:xfrm>
              <a:off x="3842359" y="3401383"/>
              <a:ext cx="149623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u="none" strike="noStrike" kern="1200" cap="none" spc="0" normalizeH="0" baseline="0" noProof="0" dirty="0">
                  <a:ln>
                    <a:noFill/>
                  </a:ln>
                  <a:solidFill>
                    <a:schemeClr val="bg1"/>
                  </a:solidFill>
                  <a:effectLst/>
                  <a:uLnTx/>
                  <a:uFillTx/>
                  <a:latin typeface="Franklin Gothic Medium" panose="020B0603020102020204" pitchFamily="34" charset="0"/>
                </a:rPr>
                <a:t>Parcels that pass through the </a:t>
              </a:r>
              <a:r>
                <a:rPr lang="en-US" sz="900" dirty="0">
                  <a:solidFill>
                    <a:schemeClr val="bg1"/>
                  </a:solidFill>
                  <a:latin typeface="Franklin Gothic Medium" panose="020B0603020102020204" pitchFamily="34" charset="0"/>
                </a:rPr>
                <a:t>TLV </a:t>
              </a:r>
              <a:r>
                <a:rPr kumimoji="0" lang="en-US" sz="900" u="none" strike="noStrike" kern="1200" cap="none" spc="0" normalizeH="0" baseline="0" noProof="0" dirty="0">
                  <a:ln>
                    <a:noFill/>
                  </a:ln>
                  <a:solidFill>
                    <a:srgbClr val="00B0F0"/>
                  </a:solidFill>
                  <a:effectLst/>
                  <a:uLnTx/>
                  <a:uFillTx/>
                  <a:latin typeface="Franklin Gothic Medium" panose="020B0603020102020204" pitchFamily="34" charset="0"/>
                </a:rPr>
                <a:t>after genesis</a:t>
              </a:r>
            </a:p>
          </p:txBody>
        </p:sp>
        <p:sp>
          <p:nvSpPr>
            <p:cNvPr id="11" name="TextBox 10">
              <a:extLst>
                <a:ext uri="{FF2B5EF4-FFF2-40B4-BE49-F238E27FC236}">
                  <a16:creationId xmlns:a16="http://schemas.microsoft.com/office/drawing/2014/main" id="{10CDC7B7-0074-5FF5-D65B-8F01B7AA7E48}"/>
                </a:ext>
              </a:extLst>
            </p:cNvPr>
            <p:cNvSpPr txBox="1">
              <a:spLocks noChangeAspect="1"/>
            </p:cNvSpPr>
            <p:nvPr/>
          </p:nvSpPr>
          <p:spPr>
            <a:xfrm>
              <a:off x="5244767" y="3418595"/>
              <a:ext cx="138753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900" u="none" strike="noStrike" kern="1200" cap="none" spc="0" normalizeH="0" baseline="0" noProof="0" dirty="0">
                  <a:ln>
                    <a:noFill/>
                  </a:ln>
                  <a:solidFill>
                    <a:srgbClr val="00B050"/>
                  </a:solidFill>
                  <a:effectLst/>
                  <a:uLnTx/>
                  <a:uFillTx/>
                  <a:latin typeface="Franklin Gothic Medium" panose="020B0603020102020204" pitchFamily="34" charset="0"/>
                </a:rPr>
                <a:t>ζ</a:t>
              </a:r>
              <a:r>
                <a:rPr kumimoji="0" lang="en-US" sz="900" u="none" strike="noStrike" kern="1200" cap="none" spc="0" normalizeH="0" baseline="0" noProof="0" dirty="0">
                  <a:ln>
                    <a:noFill/>
                  </a:ln>
                  <a:solidFill>
                    <a:srgbClr val="00B050"/>
                  </a:solidFill>
                  <a:effectLst/>
                  <a:uLnTx/>
                  <a:uFillTx/>
                  <a:latin typeface="Franklin Gothic Medium" panose="020B0603020102020204" pitchFamily="34" charset="0"/>
                </a:rPr>
                <a:t> = 0.01, 0.02, 0.04,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rgbClr val="00B050"/>
                  </a:solidFill>
                  <a:latin typeface="Franklin Gothic Medium" panose="020B0603020102020204" pitchFamily="34" charset="0"/>
                </a:rPr>
                <a:t>      </a:t>
              </a:r>
              <a:r>
                <a:rPr kumimoji="0" lang="en-US" sz="900" u="none" strike="noStrike" kern="1200" cap="none" spc="0" normalizeH="0" baseline="0" noProof="0" dirty="0">
                  <a:ln>
                    <a:noFill/>
                  </a:ln>
                  <a:solidFill>
                    <a:srgbClr val="00B050"/>
                  </a:solidFill>
                  <a:effectLst/>
                  <a:uLnTx/>
                  <a:uFillTx/>
                  <a:latin typeface="Franklin Gothic Medium" panose="020B0603020102020204" pitchFamily="34" charset="0"/>
                </a:rPr>
                <a:t>0.06, 0.08, …  s</a:t>
              </a:r>
              <a:r>
                <a:rPr kumimoji="0" lang="en-US" sz="900" u="none" strike="noStrike" kern="1200" cap="none" spc="0" normalizeH="0" baseline="30000" noProof="0" dirty="0">
                  <a:ln>
                    <a:noFill/>
                  </a:ln>
                  <a:solidFill>
                    <a:srgbClr val="00B050"/>
                  </a:solidFill>
                  <a:effectLst/>
                  <a:uLnTx/>
                  <a:uFillTx/>
                  <a:latin typeface="Franklin Gothic Medium" panose="020B0603020102020204" pitchFamily="34" charset="0"/>
                </a:rPr>
                <a:t>–1</a:t>
              </a:r>
            </a:p>
          </p:txBody>
        </p:sp>
      </p:grpSp>
      <p:sp>
        <p:nvSpPr>
          <p:cNvPr id="16" name="Oval 15">
            <a:extLst>
              <a:ext uri="{FF2B5EF4-FFF2-40B4-BE49-F238E27FC236}">
                <a16:creationId xmlns:a16="http://schemas.microsoft.com/office/drawing/2014/main" id="{57B7DADC-4644-8951-536F-8B96242D1517}"/>
              </a:ext>
            </a:extLst>
          </p:cNvPr>
          <p:cNvSpPr/>
          <p:nvPr/>
        </p:nvSpPr>
        <p:spPr>
          <a:xfrm>
            <a:off x="2706462" y="1651536"/>
            <a:ext cx="1044309" cy="1440410"/>
          </a:xfrm>
          <a:prstGeom prst="ellipse">
            <a:avLst/>
          </a:prstGeom>
          <a:noFill/>
          <a:ln w="76200">
            <a:solidFill>
              <a:srgbClr val="FF0000"/>
            </a:solidFill>
            <a:extLst>
              <a:ext uri="{C807C97D-BFC1-408E-A445-0C87EB9F89A2}">
                <ask:lineSketchStyleProps xmlns:ask="http://schemas.microsoft.com/office/drawing/2018/sketchyshapes" sd="1219033472">
                  <a:custGeom>
                    <a:avLst/>
                    <a:gdLst>
                      <a:gd name="connsiteX0" fmla="*/ 0 w 1694009"/>
                      <a:gd name="connsiteY0" fmla="*/ 533550 h 1067100"/>
                      <a:gd name="connsiteX1" fmla="*/ 847005 w 1694009"/>
                      <a:gd name="connsiteY1" fmla="*/ 0 h 1067100"/>
                      <a:gd name="connsiteX2" fmla="*/ 1694010 w 1694009"/>
                      <a:gd name="connsiteY2" fmla="*/ 533550 h 1067100"/>
                      <a:gd name="connsiteX3" fmla="*/ 847005 w 1694009"/>
                      <a:gd name="connsiteY3" fmla="*/ 1067100 h 1067100"/>
                      <a:gd name="connsiteX4" fmla="*/ 0 w 1694009"/>
                      <a:gd name="connsiteY4" fmla="*/ 533550 h 1067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4009" h="1067100" extrusionOk="0">
                        <a:moveTo>
                          <a:pt x="0" y="533550"/>
                        </a:moveTo>
                        <a:cubicBezTo>
                          <a:pt x="-56406" y="204085"/>
                          <a:pt x="343668" y="13342"/>
                          <a:pt x="847005" y="0"/>
                        </a:cubicBezTo>
                        <a:cubicBezTo>
                          <a:pt x="1325846" y="2327"/>
                          <a:pt x="1686303" y="239123"/>
                          <a:pt x="1694010" y="533550"/>
                        </a:cubicBezTo>
                        <a:cubicBezTo>
                          <a:pt x="1663824" y="857700"/>
                          <a:pt x="1302220" y="1136594"/>
                          <a:pt x="847005" y="1067100"/>
                        </a:cubicBezTo>
                        <a:cubicBezTo>
                          <a:pt x="366672" y="1060236"/>
                          <a:pt x="49606" y="851924"/>
                          <a:pt x="0" y="533550"/>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Oval 16">
            <a:extLst>
              <a:ext uri="{FF2B5EF4-FFF2-40B4-BE49-F238E27FC236}">
                <a16:creationId xmlns:a16="http://schemas.microsoft.com/office/drawing/2014/main" id="{CE4BB83D-5454-B4FD-B45E-8EF72E2D5545}"/>
              </a:ext>
            </a:extLst>
          </p:cNvPr>
          <p:cNvSpPr/>
          <p:nvPr/>
        </p:nvSpPr>
        <p:spPr>
          <a:xfrm>
            <a:off x="1968280" y="1624400"/>
            <a:ext cx="1044309" cy="1440410"/>
          </a:xfrm>
          <a:prstGeom prst="ellipse">
            <a:avLst/>
          </a:prstGeom>
          <a:noFill/>
          <a:ln w="76200">
            <a:solidFill>
              <a:srgbClr val="FF0000"/>
            </a:solidFill>
            <a:extLst>
              <a:ext uri="{C807C97D-BFC1-408E-A445-0C87EB9F89A2}">
                <ask:lineSketchStyleProps xmlns:ask="http://schemas.microsoft.com/office/drawing/2018/sketchyshapes" sd="1219033472">
                  <a:custGeom>
                    <a:avLst/>
                    <a:gdLst>
                      <a:gd name="connsiteX0" fmla="*/ 0 w 1694009"/>
                      <a:gd name="connsiteY0" fmla="*/ 533550 h 1067100"/>
                      <a:gd name="connsiteX1" fmla="*/ 847005 w 1694009"/>
                      <a:gd name="connsiteY1" fmla="*/ 0 h 1067100"/>
                      <a:gd name="connsiteX2" fmla="*/ 1694010 w 1694009"/>
                      <a:gd name="connsiteY2" fmla="*/ 533550 h 1067100"/>
                      <a:gd name="connsiteX3" fmla="*/ 847005 w 1694009"/>
                      <a:gd name="connsiteY3" fmla="*/ 1067100 h 1067100"/>
                      <a:gd name="connsiteX4" fmla="*/ 0 w 1694009"/>
                      <a:gd name="connsiteY4" fmla="*/ 533550 h 1067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4009" h="1067100" extrusionOk="0">
                        <a:moveTo>
                          <a:pt x="0" y="533550"/>
                        </a:moveTo>
                        <a:cubicBezTo>
                          <a:pt x="-56406" y="204085"/>
                          <a:pt x="343668" y="13342"/>
                          <a:pt x="847005" y="0"/>
                        </a:cubicBezTo>
                        <a:cubicBezTo>
                          <a:pt x="1325846" y="2327"/>
                          <a:pt x="1686303" y="239123"/>
                          <a:pt x="1694010" y="533550"/>
                        </a:cubicBezTo>
                        <a:cubicBezTo>
                          <a:pt x="1663824" y="857700"/>
                          <a:pt x="1302220" y="1136594"/>
                          <a:pt x="847005" y="1067100"/>
                        </a:cubicBezTo>
                        <a:cubicBezTo>
                          <a:pt x="366672" y="1060236"/>
                          <a:pt x="49606" y="851924"/>
                          <a:pt x="0" y="533550"/>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A744C103-8ABB-D8A9-E35A-0ADA3935E1A0}"/>
              </a:ext>
            </a:extLst>
          </p:cNvPr>
          <p:cNvPicPr>
            <a:picLocks noChangeAspect="1"/>
          </p:cNvPicPr>
          <p:nvPr/>
        </p:nvPicPr>
        <p:blipFill rotWithShape="1">
          <a:blip r:embed="rId12"/>
          <a:srcRect l="13800" t="18303" r="9991" b="22262"/>
          <a:stretch/>
        </p:blipFill>
        <p:spPr>
          <a:xfrm>
            <a:off x="326750" y="3520835"/>
            <a:ext cx="5102239" cy="2986675"/>
          </a:xfrm>
          <a:prstGeom prst="rect">
            <a:avLst/>
          </a:prstGeom>
        </p:spPr>
      </p:pic>
      <p:pic>
        <p:nvPicPr>
          <p:cNvPr id="19" name="Picture 18">
            <a:extLst>
              <a:ext uri="{FF2B5EF4-FFF2-40B4-BE49-F238E27FC236}">
                <a16:creationId xmlns:a16="http://schemas.microsoft.com/office/drawing/2014/main" id="{CAB50FD9-9612-C147-33E7-3F7F6E789DA6}"/>
              </a:ext>
            </a:extLst>
          </p:cNvPr>
          <p:cNvPicPr>
            <a:picLocks noChangeAspect="1"/>
          </p:cNvPicPr>
          <p:nvPr/>
        </p:nvPicPr>
        <p:blipFill>
          <a:blip r:embed="rId13"/>
          <a:stretch>
            <a:fillRect/>
          </a:stretch>
        </p:blipFill>
        <p:spPr>
          <a:xfrm>
            <a:off x="5465716" y="3344201"/>
            <a:ext cx="5239434" cy="3409392"/>
          </a:xfrm>
          <a:prstGeom prst="rect">
            <a:avLst/>
          </a:prstGeom>
        </p:spPr>
      </p:pic>
      <p:sp>
        <p:nvSpPr>
          <p:cNvPr id="22" name="Rounded Rectangle 21">
            <a:extLst>
              <a:ext uri="{FF2B5EF4-FFF2-40B4-BE49-F238E27FC236}">
                <a16:creationId xmlns:a16="http://schemas.microsoft.com/office/drawing/2014/main" id="{319CA52B-81B0-DA36-178E-04C5DF9F0019}"/>
              </a:ext>
            </a:extLst>
          </p:cNvPr>
          <p:cNvSpPr/>
          <p:nvPr/>
        </p:nvSpPr>
        <p:spPr>
          <a:xfrm>
            <a:off x="7586918" y="1996553"/>
            <a:ext cx="4403175" cy="864768"/>
          </a:xfrm>
          <a:prstGeom prst="round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1531F64D-7361-4CC9-EDCC-DA99B7863A8F}"/>
              </a:ext>
            </a:extLst>
          </p:cNvPr>
          <p:cNvGrpSpPr/>
          <p:nvPr/>
        </p:nvGrpSpPr>
        <p:grpSpPr>
          <a:xfrm>
            <a:off x="9698982" y="4448503"/>
            <a:ext cx="1063896" cy="745323"/>
            <a:chOff x="9698982" y="4448503"/>
            <a:chExt cx="1063896" cy="745323"/>
          </a:xfrm>
        </p:grpSpPr>
        <p:sp>
          <p:nvSpPr>
            <p:cNvPr id="3" name="Rounded Rectangle 2">
              <a:extLst>
                <a:ext uri="{FF2B5EF4-FFF2-40B4-BE49-F238E27FC236}">
                  <a16:creationId xmlns:a16="http://schemas.microsoft.com/office/drawing/2014/main" id="{F0BB4F74-91E4-FB9F-440B-574FAC6C1340}"/>
                </a:ext>
              </a:extLst>
            </p:cNvPr>
            <p:cNvSpPr/>
            <p:nvPr/>
          </p:nvSpPr>
          <p:spPr>
            <a:xfrm>
              <a:off x="9775703" y="4448503"/>
              <a:ext cx="987175" cy="408135"/>
            </a:xfrm>
            <a:prstGeom prst="round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a:extLst>
                <a:ext uri="{FF2B5EF4-FFF2-40B4-BE49-F238E27FC236}">
                  <a16:creationId xmlns:a16="http://schemas.microsoft.com/office/drawing/2014/main" id="{E9C0F53E-0CB7-83C7-D844-3702FC4F6523}"/>
                </a:ext>
              </a:extLst>
            </p:cNvPr>
            <p:cNvSpPr/>
            <p:nvPr/>
          </p:nvSpPr>
          <p:spPr>
            <a:xfrm rot="10800000">
              <a:off x="9698982" y="4950474"/>
              <a:ext cx="418566" cy="243352"/>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3828634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fade">
                                      <p:cBhvr>
                                        <p:cTn id="12" dur="500"/>
                                        <p:tgtEl>
                                          <p:spTgt spid="4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7"/>
                                        </p:tgtEl>
                                        <p:attrNameLst>
                                          <p:attrName>style.visibility</p:attrName>
                                        </p:attrNameLst>
                                      </p:cBhvr>
                                      <p:to>
                                        <p:strVal val="visible"/>
                                      </p:to>
                                    </p:set>
                                    <p:animEffect transition="in" filter="fade">
                                      <p:cBhvr>
                                        <p:cTn id="17" dur="500"/>
                                        <p:tgtEl>
                                          <p:spTgt spid="47"/>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500"/>
                                        <p:tgtEl>
                                          <p:spTgt spid="21"/>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1" nodeType="clickEffect">
                                  <p:stCondLst>
                                    <p:cond delay="0"/>
                                  </p:stCondLst>
                                  <p:childTnLst>
                                    <p:animEffect transition="out" filter="fade">
                                      <p:cBhvr>
                                        <p:cTn id="27" dur="500"/>
                                        <p:tgtEl>
                                          <p:spTgt spid="2"/>
                                        </p:tgtEl>
                                      </p:cBhvr>
                                    </p:animEffect>
                                    <p:set>
                                      <p:cBhvr>
                                        <p:cTn id="28" dur="1" fill="hold">
                                          <p:stCondLst>
                                            <p:cond delay="499"/>
                                          </p:stCondLst>
                                        </p:cTn>
                                        <p:tgtEl>
                                          <p:spTgt spid="2"/>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48"/>
                                        </p:tgtEl>
                                        <p:attrNameLst>
                                          <p:attrName>style.visibility</p:attrName>
                                        </p:attrNameLst>
                                      </p:cBhvr>
                                      <p:to>
                                        <p:strVal val="visible"/>
                                      </p:to>
                                    </p:set>
                                    <p:animEffect transition="in" filter="fade">
                                      <p:cBhvr>
                                        <p:cTn id="33" dur="500"/>
                                        <p:tgtEl>
                                          <p:spTgt spid="48"/>
                                        </p:tgtEl>
                                      </p:cBhvr>
                                    </p:animEffect>
                                  </p:childTnLst>
                                </p:cTn>
                              </p:par>
                              <p:par>
                                <p:cTn id="34" presetID="10" presetClass="entr" presetSubtype="0" fill="hold" nodeType="withEffect">
                                  <p:stCondLst>
                                    <p:cond delay="0"/>
                                  </p:stCondLst>
                                  <p:childTnLst>
                                    <p:set>
                                      <p:cBhvr>
                                        <p:cTn id="35" dur="1" fill="hold">
                                          <p:stCondLst>
                                            <p:cond delay="0"/>
                                          </p:stCondLst>
                                        </p:cTn>
                                        <p:tgtEl>
                                          <p:spTgt spid="61"/>
                                        </p:tgtEl>
                                        <p:attrNameLst>
                                          <p:attrName>style.visibility</p:attrName>
                                        </p:attrNameLst>
                                      </p:cBhvr>
                                      <p:to>
                                        <p:strVal val="visible"/>
                                      </p:to>
                                    </p:set>
                                    <p:animEffect transition="in" filter="fade">
                                      <p:cBhvr>
                                        <p:cTn id="36" dur="500"/>
                                        <p:tgtEl>
                                          <p:spTgt spid="61"/>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62"/>
                                        </p:tgtEl>
                                        <p:attrNameLst>
                                          <p:attrName>style.visibility</p:attrName>
                                        </p:attrNameLst>
                                      </p:cBhvr>
                                      <p:to>
                                        <p:strVal val="visible"/>
                                      </p:to>
                                    </p:set>
                                    <p:animEffect transition="in" filter="fade">
                                      <p:cBhvr>
                                        <p:cTn id="39" dur="500"/>
                                        <p:tgtEl>
                                          <p:spTgt spid="62"/>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grpId="0" nodeType="clickEffect">
                                  <p:stCondLst>
                                    <p:cond delay="0"/>
                                  </p:stCondLst>
                                  <p:childTnLst>
                                    <p:animEffect transition="out" filter="fade">
                                      <p:cBhvr>
                                        <p:cTn id="43" dur="500"/>
                                        <p:tgtEl>
                                          <p:spTgt spid="20"/>
                                        </p:tgtEl>
                                      </p:cBhvr>
                                    </p:animEffect>
                                    <p:set>
                                      <p:cBhvr>
                                        <p:cTn id="44" dur="1" fill="hold">
                                          <p:stCondLst>
                                            <p:cond delay="499"/>
                                          </p:stCondLst>
                                        </p:cTn>
                                        <p:tgtEl>
                                          <p:spTgt spid="20"/>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500"/>
                                        <p:tgtEl>
                                          <p:spTgt spid="21"/>
                                        </p:tgtEl>
                                      </p:cBhvr>
                                    </p:animEffect>
                                    <p:set>
                                      <p:cBhvr>
                                        <p:cTn id="47" dur="1" fill="hold">
                                          <p:stCondLst>
                                            <p:cond delay="499"/>
                                          </p:stCondLst>
                                        </p:cTn>
                                        <p:tgtEl>
                                          <p:spTgt spid="21"/>
                                        </p:tgtEl>
                                        <p:attrNameLst>
                                          <p:attrName>style.visibility</p:attrName>
                                        </p:attrNameLst>
                                      </p:cBhvr>
                                      <p:to>
                                        <p:strVal val="hidden"/>
                                      </p:to>
                                    </p:set>
                                  </p:childTnLst>
                                </p:cTn>
                              </p:par>
                              <p:par>
                                <p:cTn id="48" presetID="10" presetClass="exit" presetSubtype="0" fill="hold" grpId="1" nodeType="withEffect">
                                  <p:stCondLst>
                                    <p:cond delay="0"/>
                                  </p:stCondLst>
                                  <p:childTnLst>
                                    <p:animEffect transition="out" filter="fade">
                                      <p:cBhvr>
                                        <p:cTn id="49" dur="500"/>
                                        <p:tgtEl>
                                          <p:spTgt spid="62"/>
                                        </p:tgtEl>
                                      </p:cBhvr>
                                    </p:animEffect>
                                    <p:set>
                                      <p:cBhvr>
                                        <p:cTn id="50" dur="1" fill="hold">
                                          <p:stCondLst>
                                            <p:cond delay="499"/>
                                          </p:stCondLst>
                                        </p:cTn>
                                        <p:tgtEl>
                                          <p:spTgt spid="62"/>
                                        </p:tgtEl>
                                        <p:attrNameLst>
                                          <p:attrName>style.visibility</p:attrName>
                                        </p:attrNameLst>
                                      </p:cBhvr>
                                      <p:to>
                                        <p:strVal val="hidden"/>
                                      </p:to>
                                    </p:set>
                                  </p:childTnLst>
                                </p:cTn>
                              </p:par>
                              <p:par>
                                <p:cTn id="51" presetID="10" presetClass="entr" presetSubtype="0" fill="hold" grpId="0" nodeType="withEffect">
                                  <p:stCondLst>
                                    <p:cond delay="0"/>
                                  </p:stCondLst>
                                  <p:childTnLst>
                                    <p:set>
                                      <p:cBhvr>
                                        <p:cTn id="52" dur="1" fill="hold">
                                          <p:stCondLst>
                                            <p:cond delay="0"/>
                                          </p:stCondLst>
                                        </p:cTn>
                                        <p:tgtEl>
                                          <p:spTgt spid="63"/>
                                        </p:tgtEl>
                                        <p:attrNameLst>
                                          <p:attrName>style.visibility</p:attrName>
                                        </p:attrNameLst>
                                      </p:cBhvr>
                                      <p:to>
                                        <p:strVal val="visible"/>
                                      </p:to>
                                    </p:set>
                                    <p:animEffect transition="in" filter="fade">
                                      <p:cBhvr>
                                        <p:cTn id="53" dur="500"/>
                                        <p:tgtEl>
                                          <p:spTgt spid="63"/>
                                        </p:tgtEl>
                                      </p:cBhvr>
                                    </p:animEffect>
                                  </p:childTnLst>
                                </p:cTn>
                              </p:par>
                              <p:par>
                                <p:cTn id="54" presetID="10" presetClass="entr" presetSubtype="0" fill="hold" nodeType="withEffect">
                                  <p:stCondLst>
                                    <p:cond delay="0"/>
                                  </p:stCondLst>
                                  <p:childTnLst>
                                    <p:set>
                                      <p:cBhvr>
                                        <p:cTn id="55" dur="1" fill="hold">
                                          <p:stCondLst>
                                            <p:cond delay="0"/>
                                          </p:stCondLst>
                                        </p:cTn>
                                        <p:tgtEl>
                                          <p:spTgt spid="49"/>
                                        </p:tgtEl>
                                        <p:attrNameLst>
                                          <p:attrName>style.visibility</p:attrName>
                                        </p:attrNameLst>
                                      </p:cBhvr>
                                      <p:to>
                                        <p:strVal val="visible"/>
                                      </p:to>
                                    </p:set>
                                    <p:animEffect transition="in" filter="fade">
                                      <p:cBhvr>
                                        <p:cTn id="56" dur="500"/>
                                        <p:tgtEl>
                                          <p:spTgt spid="49"/>
                                        </p:tgtEl>
                                      </p:cBhvr>
                                    </p:animEffect>
                                  </p:childTnLst>
                                </p:cTn>
                              </p:par>
                              <p:par>
                                <p:cTn id="57" presetID="10" presetClass="exit" presetSubtype="0" fill="hold" nodeType="withEffect">
                                  <p:stCondLst>
                                    <p:cond delay="0"/>
                                  </p:stCondLst>
                                  <p:childTnLst>
                                    <p:animEffect transition="out" filter="fade">
                                      <p:cBhvr>
                                        <p:cTn id="58" dur="500"/>
                                        <p:tgtEl>
                                          <p:spTgt spid="61"/>
                                        </p:tgtEl>
                                      </p:cBhvr>
                                    </p:animEffect>
                                    <p:set>
                                      <p:cBhvr>
                                        <p:cTn id="59" dur="1" fill="hold">
                                          <p:stCondLst>
                                            <p:cond delay="499"/>
                                          </p:stCondLst>
                                        </p:cTn>
                                        <p:tgtEl>
                                          <p:spTgt spid="61"/>
                                        </p:tgtEl>
                                        <p:attrNameLst>
                                          <p:attrName>style.visibility</p:attrName>
                                        </p:attrNameLst>
                                      </p:cBhvr>
                                      <p:to>
                                        <p:strVal val="hidden"/>
                                      </p:to>
                                    </p:set>
                                  </p:childTnLst>
                                </p:cTn>
                              </p:par>
                              <p:par>
                                <p:cTn id="60" presetID="2" presetClass="entr" presetSubtype="4" fill="hold" nodeType="withEffect">
                                  <p:stCondLst>
                                    <p:cond delay="0"/>
                                  </p:stCondLst>
                                  <p:childTnLst>
                                    <p:set>
                                      <p:cBhvr>
                                        <p:cTn id="61" dur="1" fill="hold">
                                          <p:stCondLst>
                                            <p:cond delay="0"/>
                                          </p:stCondLst>
                                        </p:cTn>
                                        <p:tgtEl>
                                          <p:spTgt spid="8"/>
                                        </p:tgtEl>
                                        <p:attrNameLst>
                                          <p:attrName>style.visibility</p:attrName>
                                        </p:attrNameLst>
                                      </p:cBhvr>
                                      <p:to>
                                        <p:strVal val="visible"/>
                                      </p:to>
                                    </p:set>
                                    <p:anim calcmode="lin" valueType="num">
                                      <p:cBhvr additive="base">
                                        <p:cTn id="62" dur="500" fill="hold"/>
                                        <p:tgtEl>
                                          <p:spTgt spid="8"/>
                                        </p:tgtEl>
                                        <p:attrNameLst>
                                          <p:attrName>ppt_x</p:attrName>
                                        </p:attrNameLst>
                                      </p:cBhvr>
                                      <p:tavLst>
                                        <p:tav tm="0">
                                          <p:val>
                                            <p:strVal val="#ppt_x"/>
                                          </p:val>
                                        </p:tav>
                                        <p:tav tm="100000">
                                          <p:val>
                                            <p:strVal val="#ppt_x"/>
                                          </p:val>
                                        </p:tav>
                                      </p:tavLst>
                                    </p:anim>
                                    <p:anim calcmode="lin" valueType="num">
                                      <p:cBhvr additive="base">
                                        <p:cTn id="63" dur="500" fill="hold"/>
                                        <p:tgtEl>
                                          <p:spTgt spid="8"/>
                                        </p:tgtEl>
                                        <p:attrNameLst>
                                          <p:attrName>ppt_y</p:attrName>
                                        </p:attrNameLst>
                                      </p:cBhvr>
                                      <p:tavLst>
                                        <p:tav tm="0">
                                          <p:val>
                                            <p:strVal val="1+#ppt_h/2"/>
                                          </p:val>
                                        </p:tav>
                                        <p:tav tm="100000">
                                          <p:val>
                                            <p:strVal val="#ppt_y"/>
                                          </p:val>
                                        </p:tav>
                                      </p:tavLst>
                                    </p:anim>
                                  </p:childTnLst>
                                </p:cTn>
                              </p:par>
                              <p:par>
                                <p:cTn id="64" presetID="10" presetClass="entr" presetSubtype="0" fill="hold" grpId="0" nodeType="withEffect">
                                  <p:stCondLst>
                                    <p:cond delay="0"/>
                                  </p:stCondLst>
                                  <p:childTnLst>
                                    <p:set>
                                      <p:cBhvr>
                                        <p:cTn id="65" dur="1" fill="hold">
                                          <p:stCondLst>
                                            <p:cond delay="0"/>
                                          </p:stCondLst>
                                        </p:cTn>
                                        <p:tgtEl>
                                          <p:spTgt spid="16"/>
                                        </p:tgtEl>
                                        <p:attrNameLst>
                                          <p:attrName>style.visibility</p:attrName>
                                        </p:attrNameLst>
                                      </p:cBhvr>
                                      <p:to>
                                        <p:strVal val="visible"/>
                                      </p:to>
                                    </p:set>
                                    <p:animEffect transition="in" filter="fade">
                                      <p:cBhvr>
                                        <p:cTn id="66" dur="500"/>
                                        <p:tgtEl>
                                          <p:spTgt spid="16"/>
                                        </p:tgtEl>
                                      </p:cBhvr>
                                    </p:animEffect>
                                  </p:childTnLst>
                                </p:cTn>
                              </p:par>
                              <p:par>
                                <p:cTn id="67" presetID="10" presetClass="exit" presetSubtype="0" fill="hold" nodeType="withEffect">
                                  <p:stCondLst>
                                    <p:cond delay="0"/>
                                  </p:stCondLst>
                                  <p:childTnLst>
                                    <p:animEffect transition="out" filter="fade">
                                      <p:cBhvr>
                                        <p:cTn id="68" dur="500"/>
                                        <p:tgtEl>
                                          <p:spTgt spid="48"/>
                                        </p:tgtEl>
                                      </p:cBhvr>
                                    </p:animEffect>
                                    <p:set>
                                      <p:cBhvr>
                                        <p:cTn id="69" dur="1" fill="hold">
                                          <p:stCondLst>
                                            <p:cond delay="499"/>
                                          </p:stCondLst>
                                        </p:cTn>
                                        <p:tgtEl>
                                          <p:spTgt spid="48"/>
                                        </p:tgtEl>
                                        <p:attrNameLst>
                                          <p:attrName>style.visibility</p:attrName>
                                        </p:attrNameLst>
                                      </p:cBhvr>
                                      <p:to>
                                        <p:strVal val="hidden"/>
                                      </p:to>
                                    </p:set>
                                  </p:childTnLst>
                                </p:cTn>
                              </p:par>
                            </p:childTnLst>
                          </p:cTn>
                        </p:par>
                      </p:childTnLst>
                    </p:cTn>
                  </p:par>
                  <p:par>
                    <p:cTn id="70" fill="hold">
                      <p:stCondLst>
                        <p:cond delay="indefinite"/>
                      </p:stCondLst>
                      <p:childTnLst>
                        <p:par>
                          <p:cTn id="71" fill="hold">
                            <p:stCondLst>
                              <p:cond delay="0"/>
                            </p:stCondLst>
                            <p:childTnLst>
                              <p:par>
                                <p:cTn id="72" presetID="10" presetClass="exit" presetSubtype="0" fill="hold" grpId="1" nodeType="clickEffect">
                                  <p:stCondLst>
                                    <p:cond delay="0"/>
                                  </p:stCondLst>
                                  <p:childTnLst>
                                    <p:animEffect transition="out" filter="fade">
                                      <p:cBhvr>
                                        <p:cTn id="73" dur="500"/>
                                        <p:tgtEl>
                                          <p:spTgt spid="16"/>
                                        </p:tgtEl>
                                      </p:cBhvr>
                                    </p:animEffect>
                                    <p:set>
                                      <p:cBhvr>
                                        <p:cTn id="74" dur="1" fill="hold">
                                          <p:stCondLst>
                                            <p:cond delay="499"/>
                                          </p:stCondLst>
                                        </p:cTn>
                                        <p:tgtEl>
                                          <p:spTgt spid="16"/>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nodeType="clickEffect">
                                  <p:stCondLst>
                                    <p:cond delay="0"/>
                                  </p:stCondLst>
                                  <p:childTnLst>
                                    <p:set>
                                      <p:cBhvr>
                                        <p:cTn id="78" dur="1" fill="hold">
                                          <p:stCondLst>
                                            <p:cond delay="0"/>
                                          </p:stCondLst>
                                        </p:cTn>
                                        <p:tgtEl>
                                          <p:spTgt spid="50"/>
                                        </p:tgtEl>
                                        <p:attrNameLst>
                                          <p:attrName>style.visibility</p:attrName>
                                        </p:attrNameLst>
                                      </p:cBhvr>
                                      <p:to>
                                        <p:strVal val="visible"/>
                                      </p:to>
                                    </p:set>
                                    <p:animEffect transition="in" filter="fade">
                                      <p:cBhvr>
                                        <p:cTn id="79" dur="500"/>
                                        <p:tgtEl>
                                          <p:spTgt spid="50"/>
                                        </p:tgtEl>
                                      </p:cBhvr>
                                    </p:animEffect>
                                  </p:childTnLst>
                                </p:cTn>
                              </p:par>
                              <p:par>
                                <p:cTn id="80" presetID="2" presetClass="entr" presetSubtype="4" fill="hold" nodeType="withEffect">
                                  <p:stCondLst>
                                    <p:cond delay="0"/>
                                  </p:stCondLst>
                                  <p:childTnLst>
                                    <p:set>
                                      <p:cBhvr>
                                        <p:cTn id="81" dur="1" fill="hold">
                                          <p:stCondLst>
                                            <p:cond delay="0"/>
                                          </p:stCondLst>
                                        </p:cTn>
                                        <p:tgtEl>
                                          <p:spTgt spid="12"/>
                                        </p:tgtEl>
                                        <p:attrNameLst>
                                          <p:attrName>style.visibility</p:attrName>
                                        </p:attrNameLst>
                                      </p:cBhvr>
                                      <p:to>
                                        <p:strVal val="visible"/>
                                      </p:to>
                                    </p:set>
                                    <p:anim calcmode="lin" valueType="num">
                                      <p:cBhvr additive="base">
                                        <p:cTn id="82" dur="500" fill="hold"/>
                                        <p:tgtEl>
                                          <p:spTgt spid="12"/>
                                        </p:tgtEl>
                                        <p:attrNameLst>
                                          <p:attrName>ppt_x</p:attrName>
                                        </p:attrNameLst>
                                      </p:cBhvr>
                                      <p:tavLst>
                                        <p:tav tm="0">
                                          <p:val>
                                            <p:strVal val="#ppt_x"/>
                                          </p:val>
                                        </p:tav>
                                        <p:tav tm="100000">
                                          <p:val>
                                            <p:strVal val="#ppt_x"/>
                                          </p:val>
                                        </p:tav>
                                      </p:tavLst>
                                    </p:anim>
                                    <p:anim calcmode="lin" valueType="num">
                                      <p:cBhvr additive="base">
                                        <p:cTn id="83" dur="500" fill="hold"/>
                                        <p:tgtEl>
                                          <p:spTgt spid="12"/>
                                        </p:tgtEl>
                                        <p:attrNameLst>
                                          <p:attrName>ppt_y</p:attrName>
                                        </p:attrNameLst>
                                      </p:cBhvr>
                                      <p:tavLst>
                                        <p:tav tm="0">
                                          <p:val>
                                            <p:strVal val="1+#ppt_h/2"/>
                                          </p:val>
                                        </p:tav>
                                        <p:tav tm="100000">
                                          <p:val>
                                            <p:strVal val="#ppt_y"/>
                                          </p:val>
                                        </p:tav>
                                      </p:tavLst>
                                    </p:anim>
                                  </p:childTnLst>
                                </p:cTn>
                              </p:par>
                              <p:par>
                                <p:cTn id="84" presetID="10" presetClass="entr" presetSubtype="0" fill="hold" grpId="0" nodeType="withEffect">
                                  <p:stCondLst>
                                    <p:cond delay="0"/>
                                  </p:stCondLst>
                                  <p:childTnLst>
                                    <p:set>
                                      <p:cBhvr>
                                        <p:cTn id="85" dur="1" fill="hold">
                                          <p:stCondLst>
                                            <p:cond delay="0"/>
                                          </p:stCondLst>
                                        </p:cTn>
                                        <p:tgtEl>
                                          <p:spTgt spid="17"/>
                                        </p:tgtEl>
                                        <p:attrNameLst>
                                          <p:attrName>style.visibility</p:attrName>
                                        </p:attrNameLst>
                                      </p:cBhvr>
                                      <p:to>
                                        <p:strVal val="visible"/>
                                      </p:to>
                                    </p:set>
                                    <p:animEffect transition="in" filter="fade">
                                      <p:cBhvr>
                                        <p:cTn id="86" dur="500"/>
                                        <p:tgtEl>
                                          <p:spTgt spid="17"/>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xit" presetSubtype="0" fill="hold" grpId="1" nodeType="clickEffect">
                                  <p:stCondLst>
                                    <p:cond delay="0"/>
                                  </p:stCondLst>
                                  <p:childTnLst>
                                    <p:animEffect transition="out" filter="fade">
                                      <p:cBhvr>
                                        <p:cTn id="90" dur="500"/>
                                        <p:tgtEl>
                                          <p:spTgt spid="17"/>
                                        </p:tgtEl>
                                      </p:cBhvr>
                                    </p:animEffect>
                                    <p:set>
                                      <p:cBhvr>
                                        <p:cTn id="91" dur="1" fill="hold">
                                          <p:stCondLst>
                                            <p:cond delay="499"/>
                                          </p:stCondLst>
                                        </p:cTn>
                                        <p:tgtEl>
                                          <p:spTgt spid="17"/>
                                        </p:tgtEl>
                                        <p:attrNameLst>
                                          <p:attrName>style.visibility</p:attrName>
                                        </p:attrNameLst>
                                      </p:cBhvr>
                                      <p:to>
                                        <p:strVal val="hidden"/>
                                      </p:to>
                                    </p:set>
                                  </p:childTnLst>
                                </p:cTn>
                              </p:par>
                            </p:childTnLst>
                          </p:cTn>
                        </p:par>
                      </p:childTnLst>
                    </p:cTn>
                  </p:par>
                  <p:par>
                    <p:cTn id="92" fill="hold">
                      <p:stCondLst>
                        <p:cond delay="indefinite"/>
                      </p:stCondLst>
                      <p:childTnLst>
                        <p:par>
                          <p:cTn id="93" fill="hold">
                            <p:stCondLst>
                              <p:cond delay="0"/>
                            </p:stCondLst>
                            <p:childTnLst>
                              <p:par>
                                <p:cTn id="94" presetID="2" presetClass="exit" presetSubtype="4" fill="hold" nodeType="clickEffect">
                                  <p:stCondLst>
                                    <p:cond delay="0"/>
                                  </p:stCondLst>
                                  <p:childTnLst>
                                    <p:anim calcmode="lin" valueType="num">
                                      <p:cBhvr additive="base">
                                        <p:cTn id="95" dur="500"/>
                                        <p:tgtEl>
                                          <p:spTgt spid="8"/>
                                        </p:tgtEl>
                                        <p:attrNameLst>
                                          <p:attrName>ppt_x</p:attrName>
                                        </p:attrNameLst>
                                      </p:cBhvr>
                                      <p:tavLst>
                                        <p:tav tm="0">
                                          <p:val>
                                            <p:strVal val="ppt_x"/>
                                          </p:val>
                                        </p:tav>
                                        <p:tav tm="100000">
                                          <p:val>
                                            <p:strVal val="ppt_x"/>
                                          </p:val>
                                        </p:tav>
                                      </p:tavLst>
                                    </p:anim>
                                    <p:anim calcmode="lin" valueType="num">
                                      <p:cBhvr additive="base">
                                        <p:cTn id="96" dur="500"/>
                                        <p:tgtEl>
                                          <p:spTgt spid="8"/>
                                        </p:tgtEl>
                                        <p:attrNameLst>
                                          <p:attrName>ppt_y</p:attrName>
                                        </p:attrNameLst>
                                      </p:cBhvr>
                                      <p:tavLst>
                                        <p:tav tm="0">
                                          <p:val>
                                            <p:strVal val="ppt_y"/>
                                          </p:val>
                                        </p:tav>
                                        <p:tav tm="100000">
                                          <p:val>
                                            <p:strVal val="1+ppt_h/2"/>
                                          </p:val>
                                        </p:tav>
                                      </p:tavLst>
                                    </p:anim>
                                    <p:set>
                                      <p:cBhvr>
                                        <p:cTn id="97" dur="1" fill="hold">
                                          <p:stCondLst>
                                            <p:cond delay="499"/>
                                          </p:stCondLst>
                                        </p:cTn>
                                        <p:tgtEl>
                                          <p:spTgt spid="8"/>
                                        </p:tgtEl>
                                        <p:attrNameLst>
                                          <p:attrName>style.visibility</p:attrName>
                                        </p:attrNameLst>
                                      </p:cBhvr>
                                      <p:to>
                                        <p:strVal val="hidden"/>
                                      </p:to>
                                    </p:set>
                                  </p:childTnLst>
                                </p:cTn>
                              </p:par>
                              <p:par>
                                <p:cTn id="98" presetID="2" presetClass="exit" presetSubtype="4" fill="hold" nodeType="withEffect">
                                  <p:stCondLst>
                                    <p:cond delay="0"/>
                                  </p:stCondLst>
                                  <p:childTnLst>
                                    <p:anim calcmode="lin" valueType="num">
                                      <p:cBhvr additive="base">
                                        <p:cTn id="99" dur="500"/>
                                        <p:tgtEl>
                                          <p:spTgt spid="12"/>
                                        </p:tgtEl>
                                        <p:attrNameLst>
                                          <p:attrName>ppt_x</p:attrName>
                                        </p:attrNameLst>
                                      </p:cBhvr>
                                      <p:tavLst>
                                        <p:tav tm="0">
                                          <p:val>
                                            <p:strVal val="ppt_x"/>
                                          </p:val>
                                        </p:tav>
                                        <p:tav tm="100000">
                                          <p:val>
                                            <p:strVal val="ppt_x"/>
                                          </p:val>
                                        </p:tav>
                                      </p:tavLst>
                                    </p:anim>
                                    <p:anim calcmode="lin" valueType="num">
                                      <p:cBhvr additive="base">
                                        <p:cTn id="100" dur="500"/>
                                        <p:tgtEl>
                                          <p:spTgt spid="12"/>
                                        </p:tgtEl>
                                        <p:attrNameLst>
                                          <p:attrName>ppt_y</p:attrName>
                                        </p:attrNameLst>
                                      </p:cBhvr>
                                      <p:tavLst>
                                        <p:tav tm="0">
                                          <p:val>
                                            <p:strVal val="ppt_y"/>
                                          </p:val>
                                        </p:tav>
                                        <p:tav tm="100000">
                                          <p:val>
                                            <p:strVal val="1+ppt_h/2"/>
                                          </p:val>
                                        </p:tav>
                                      </p:tavLst>
                                    </p:anim>
                                    <p:set>
                                      <p:cBhvr>
                                        <p:cTn id="101" dur="1" fill="hold">
                                          <p:stCondLst>
                                            <p:cond delay="499"/>
                                          </p:stCondLst>
                                        </p:cTn>
                                        <p:tgtEl>
                                          <p:spTgt spid="12"/>
                                        </p:tgtEl>
                                        <p:attrNameLst>
                                          <p:attrName>style.visibility</p:attrName>
                                        </p:attrNameLst>
                                      </p:cBhvr>
                                      <p:to>
                                        <p:strVal val="hidden"/>
                                      </p:to>
                                    </p:set>
                                  </p:childTnLst>
                                </p:cTn>
                              </p:par>
                              <p:par>
                                <p:cTn id="102" presetID="2" presetClass="entr" presetSubtype="4" fill="hold" nodeType="withEffect">
                                  <p:stCondLst>
                                    <p:cond delay="0"/>
                                  </p:stCondLst>
                                  <p:childTnLst>
                                    <p:set>
                                      <p:cBhvr>
                                        <p:cTn id="103" dur="1" fill="hold">
                                          <p:stCondLst>
                                            <p:cond delay="0"/>
                                          </p:stCondLst>
                                        </p:cTn>
                                        <p:tgtEl>
                                          <p:spTgt spid="18"/>
                                        </p:tgtEl>
                                        <p:attrNameLst>
                                          <p:attrName>style.visibility</p:attrName>
                                        </p:attrNameLst>
                                      </p:cBhvr>
                                      <p:to>
                                        <p:strVal val="visible"/>
                                      </p:to>
                                    </p:set>
                                    <p:anim calcmode="lin" valueType="num">
                                      <p:cBhvr additive="base">
                                        <p:cTn id="104" dur="500" fill="hold"/>
                                        <p:tgtEl>
                                          <p:spTgt spid="18"/>
                                        </p:tgtEl>
                                        <p:attrNameLst>
                                          <p:attrName>ppt_x</p:attrName>
                                        </p:attrNameLst>
                                      </p:cBhvr>
                                      <p:tavLst>
                                        <p:tav tm="0">
                                          <p:val>
                                            <p:strVal val="#ppt_x"/>
                                          </p:val>
                                        </p:tav>
                                        <p:tav tm="100000">
                                          <p:val>
                                            <p:strVal val="#ppt_x"/>
                                          </p:val>
                                        </p:tav>
                                      </p:tavLst>
                                    </p:anim>
                                    <p:anim calcmode="lin" valueType="num">
                                      <p:cBhvr additive="base">
                                        <p:cTn id="105" dur="500" fill="hold"/>
                                        <p:tgtEl>
                                          <p:spTgt spid="18"/>
                                        </p:tgtEl>
                                        <p:attrNameLst>
                                          <p:attrName>ppt_y</p:attrName>
                                        </p:attrNameLst>
                                      </p:cBhvr>
                                      <p:tavLst>
                                        <p:tav tm="0">
                                          <p:val>
                                            <p:strVal val="1+#ppt_h/2"/>
                                          </p:val>
                                        </p:tav>
                                        <p:tav tm="100000">
                                          <p:val>
                                            <p:strVal val="#ppt_y"/>
                                          </p:val>
                                        </p:tav>
                                      </p:tavLst>
                                    </p:anim>
                                  </p:childTnLst>
                                </p:cTn>
                              </p:par>
                              <p:par>
                                <p:cTn id="106" presetID="2" presetClass="entr" presetSubtype="4" fill="hold" nodeType="withEffect">
                                  <p:stCondLst>
                                    <p:cond delay="0"/>
                                  </p:stCondLst>
                                  <p:childTnLst>
                                    <p:set>
                                      <p:cBhvr>
                                        <p:cTn id="107" dur="1" fill="hold">
                                          <p:stCondLst>
                                            <p:cond delay="0"/>
                                          </p:stCondLst>
                                        </p:cTn>
                                        <p:tgtEl>
                                          <p:spTgt spid="19"/>
                                        </p:tgtEl>
                                        <p:attrNameLst>
                                          <p:attrName>style.visibility</p:attrName>
                                        </p:attrNameLst>
                                      </p:cBhvr>
                                      <p:to>
                                        <p:strVal val="visible"/>
                                      </p:to>
                                    </p:set>
                                    <p:anim calcmode="lin" valueType="num">
                                      <p:cBhvr additive="base">
                                        <p:cTn id="108" dur="500" fill="hold"/>
                                        <p:tgtEl>
                                          <p:spTgt spid="19"/>
                                        </p:tgtEl>
                                        <p:attrNameLst>
                                          <p:attrName>ppt_x</p:attrName>
                                        </p:attrNameLst>
                                      </p:cBhvr>
                                      <p:tavLst>
                                        <p:tav tm="0">
                                          <p:val>
                                            <p:strVal val="#ppt_x"/>
                                          </p:val>
                                        </p:tav>
                                        <p:tav tm="100000">
                                          <p:val>
                                            <p:strVal val="#ppt_x"/>
                                          </p:val>
                                        </p:tav>
                                      </p:tavLst>
                                    </p:anim>
                                    <p:anim calcmode="lin" valueType="num">
                                      <p:cBhvr additive="base">
                                        <p:cTn id="109" dur="500" fill="hold"/>
                                        <p:tgtEl>
                                          <p:spTgt spid="19"/>
                                        </p:tgtEl>
                                        <p:attrNameLst>
                                          <p:attrName>ppt_y</p:attrName>
                                        </p:attrNameLst>
                                      </p:cBhvr>
                                      <p:tavLst>
                                        <p:tav tm="0">
                                          <p:val>
                                            <p:strVal val="1+#ppt_h/2"/>
                                          </p:val>
                                        </p:tav>
                                        <p:tav tm="100000">
                                          <p:val>
                                            <p:strVal val="#ppt_y"/>
                                          </p:val>
                                        </p:tav>
                                      </p:tavLst>
                                    </p:anim>
                                  </p:childTnLst>
                                </p:cTn>
                              </p:par>
                              <p:par>
                                <p:cTn id="110" presetID="10" presetClass="entr" presetSubtype="0" fill="hold" grpId="0" nodeType="withEffect">
                                  <p:stCondLst>
                                    <p:cond delay="0"/>
                                  </p:stCondLst>
                                  <p:childTnLst>
                                    <p:set>
                                      <p:cBhvr>
                                        <p:cTn id="111" dur="1" fill="hold">
                                          <p:stCondLst>
                                            <p:cond delay="0"/>
                                          </p:stCondLst>
                                        </p:cTn>
                                        <p:tgtEl>
                                          <p:spTgt spid="22"/>
                                        </p:tgtEl>
                                        <p:attrNameLst>
                                          <p:attrName>style.visibility</p:attrName>
                                        </p:attrNameLst>
                                      </p:cBhvr>
                                      <p:to>
                                        <p:strVal val="visible"/>
                                      </p:to>
                                    </p:set>
                                    <p:animEffect transition="in" filter="fade">
                                      <p:cBhvr>
                                        <p:cTn id="112" dur="500"/>
                                        <p:tgtEl>
                                          <p:spTgt spid="22"/>
                                        </p:tgtEl>
                                      </p:cBhvr>
                                    </p:animEffect>
                                  </p:childTnLst>
                                </p:cTn>
                              </p:par>
                            </p:childTnLst>
                          </p:cTn>
                        </p:par>
                        <p:par>
                          <p:cTn id="113" fill="hold">
                            <p:stCondLst>
                              <p:cond delay="500"/>
                            </p:stCondLst>
                            <p:childTnLst>
                              <p:par>
                                <p:cTn id="114" presetID="10" presetClass="entr" presetSubtype="0" fill="hold" nodeType="afterEffect">
                                  <p:stCondLst>
                                    <p:cond delay="0"/>
                                  </p:stCondLst>
                                  <p:childTnLst>
                                    <p:set>
                                      <p:cBhvr>
                                        <p:cTn id="115" dur="1" fill="hold">
                                          <p:stCondLst>
                                            <p:cond delay="0"/>
                                          </p:stCondLst>
                                        </p:cTn>
                                        <p:tgtEl>
                                          <p:spTgt spid="14"/>
                                        </p:tgtEl>
                                        <p:attrNameLst>
                                          <p:attrName>style.visibility</p:attrName>
                                        </p:attrNameLst>
                                      </p:cBhvr>
                                      <p:to>
                                        <p:strVal val="visible"/>
                                      </p:to>
                                    </p:set>
                                    <p:animEffect transition="in" filter="fade">
                                      <p:cBhvr>
                                        <p:cTn id="1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1" grpId="1"/>
      <p:bldP spid="62" grpId="0"/>
      <p:bldP spid="62" grpId="1"/>
      <p:bldP spid="63" grpId="0"/>
      <p:bldP spid="2" grpId="0" animBg="1"/>
      <p:bldP spid="2" grpId="1" animBg="1"/>
      <p:bldP spid="16" grpId="0" animBg="1"/>
      <p:bldP spid="16" grpId="1" animBg="1"/>
      <p:bldP spid="17" grpId="0" animBg="1"/>
      <p:bldP spid="17" grpId="1" animBg="1"/>
      <p:bldP spid="2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E0CA5B-D3C5-026E-7341-4F9711912BAE}"/>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8B745936-05C7-C829-1994-6ABBDF79BFB8}"/>
              </a:ext>
            </a:extLst>
          </p:cNvPr>
          <p:cNvSpPr txBox="1"/>
          <p:nvPr/>
        </p:nvSpPr>
        <p:spPr>
          <a:xfrm>
            <a:off x="187891" y="112734"/>
            <a:ext cx="10534388" cy="1200329"/>
          </a:xfrm>
          <a:prstGeom prst="rect">
            <a:avLst/>
          </a:prstGeom>
          <a:noFill/>
        </p:spPr>
        <p:txBody>
          <a:bodyPr wrap="square" rtlCol="0">
            <a:spAutoFit/>
          </a:bodyPr>
          <a:lstStyle/>
          <a:p>
            <a:r>
              <a:rPr lang="en-US" sz="3600" dirty="0">
                <a:solidFill>
                  <a:srgbClr val="0070C0"/>
                </a:solidFill>
                <a:latin typeface="Franklin Gothic Medium" panose="020B0603020102020204" pitchFamily="34" charset="0"/>
              </a:rPr>
              <a:t>How does the vorticity maximum end up on the cool side of the gust front?</a:t>
            </a:r>
          </a:p>
        </p:txBody>
      </p:sp>
      <p:pic>
        <p:nvPicPr>
          <p:cNvPr id="3" name="Picture 2">
            <a:extLst>
              <a:ext uri="{FF2B5EF4-FFF2-40B4-BE49-F238E27FC236}">
                <a16:creationId xmlns:a16="http://schemas.microsoft.com/office/drawing/2014/main" id="{47626F75-8381-3513-F94D-364F8A88B8F3}"/>
              </a:ext>
            </a:extLst>
          </p:cNvPr>
          <p:cNvPicPr>
            <a:picLocks noChangeAspect="1"/>
          </p:cNvPicPr>
          <p:nvPr/>
        </p:nvPicPr>
        <p:blipFill>
          <a:blip r:embed="rId3"/>
          <a:stretch>
            <a:fillRect/>
          </a:stretch>
        </p:blipFill>
        <p:spPr>
          <a:xfrm>
            <a:off x="1356743" y="1603332"/>
            <a:ext cx="8858366" cy="4665945"/>
          </a:xfrm>
          <a:prstGeom prst="rect">
            <a:avLst/>
          </a:prstGeom>
        </p:spPr>
      </p:pic>
      <p:sp>
        <p:nvSpPr>
          <p:cNvPr id="13" name="TextBox 12">
            <a:extLst>
              <a:ext uri="{FF2B5EF4-FFF2-40B4-BE49-F238E27FC236}">
                <a16:creationId xmlns:a16="http://schemas.microsoft.com/office/drawing/2014/main" id="{52867A84-4630-93ED-3CE7-602DEC461C32}"/>
              </a:ext>
            </a:extLst>
          </p:cNvPr>
          <p:cNvSpPr txBox="1"/>
          <p:nvPr/>
        </p:nvSpPr>
        <p:spPr>
          <a:xfrm>
            <a:off x="2005629" y="4086418"/>
            <a:ext cx="1944479" cy="523220"/>
          </a:xfrm>
          <a:prstGeom prst="rect">
            <a:avLst/>
          </a:prstGeom>
          <a:noFill/>
        </p:spPr>
        <p:txBody>
          <a:bodyPr wrap="square">
            <a:spAutoFit/>
          </a:bodyPr>
          <a:lstStyle/>
          <a:p>
            <a:pPr algn="ctr"/>
            <a:r>
              <a:rPr lang="en-US" sz="1400" i="1" dirty="0">
                <a:effectLst/>
                <a:latin typeface="Franklin Gothic Medium" panose="020B0603020102020204" pitchFamily="34" charset="0"/>
                <a:ea typeface="Calibri" panose="020F0502020204030204" pitchFamily="34" charset="0"/>
              </a:rPr>
              <a:t>boundary-relative translation </a:t>
            </a:r>
            <a:endParaRPr lang="en-US" sz="1400" i="1" dirty="0">
              <a:latin typeface="Franklin Gothic Medium" panose="020B0603020102020204" pitchFamily="34" charset="0"/>
            </a:endParaRPr>
          </a:p>
        </p:txBody>
      </p:sp>
      <p:cxnSp>
        <p:nvCxnSpPr>
          <p:cNvPr id="16" name="Straight Connector 15">
            <a:extLst>
              <a:ext uri="{FF2B5EF4-FFF2-40B4-BE49-F238E27FC236}">
                <a16:creationId xmlns:a16="http://schemas.microsoft.com/office/drawing/2014/main" id="{6A2F3326-CD6D-7D02-1AD1-BDD65237D651}"/>
              </a:ext>
            </a:extLst>
          </p:cNvPr>
          <p:cNvCxnSpPr>
            <a:cxnSpLocks/>
          </p:cNvCxnSpPr>
          <p:nvPr/>
        </p:nvCxnSpPr>
        <p:spPr>
          <a:xfrm flipH="1" flipV="1">
            <a:off x="2712078" y="3861339"/>
            <a:ext cx="75415" cy="210258"/>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sp>
        <p:nvSpPr>
          <p:cNvPr id="18" name="TextBox 17">
            <a:extLst>
              <a:ext uri="{FF2B5EF4-FFF2-40B4-BE49-F238E27FC236}">
                <a16:creationId xmlns:a16="http://schemas.microsoft.com/office/drawing/2014/main" id="{AFA96535-2DCE-C49C-EC22-67E37B9630F6}"/>
              </a:ext>
            </a:extLst>
          </p:cNvPr>
          <p:cNvSpPr txBox="1"/>
          <p:nvPr/>
        </p:nvSpPr>
        <p:spPr>
          <a:xfrm>
            <a:off x="3275291" y="1354556"/>
            <a:ext cx="1944479" cy="307777"/>
          </a:xfrm>
          <a:prstGeom prst="rect">
            <a:avLst/>
          </a:prstGeom>
          <a:noFill/>
        </p:spPr>
        <p:txBody>
          <a:bodyPr wrap="square">
            <a:spAutoFit/>
          </a:bodyPr>
          <a:lstStyle/>
          <a:p>
            <a:pPr algn="ctr"/>
            <a:r>
              <a:rPr lang="en-US" sz="1400" i="1" dirty="0">
                <a:solidFill>
                  <a:srgbClr val="0070C0"/>
                </a:solidFill>
                <a:effectLst/>
                <a:latin typeface="Franklin Gothic Medium" panose="020B0603020102020204" pitchFamily="34" charset="0"/>
                <a:ea typeface="Calibri" panose="020F0502020204030204" pitchFamily="34" charset="0"/>
              </a:rPr>
              <a:t>gust front</a:t>
            </a:r>
            <a:endParaRPr lang="en-US" sz="1400" i="1" dirty="0">
              <a:solidFill>
                <a:srgbClr val="0070C0"/>
              </a:solidFill>
              <a:latin typeface="Franklin Gothic Medium" panose="020B0603020102020204" pitchFamily="34" charset="0"/>
            </a:endParaRPr>
          </a:p>
        </p:txBody>
      </p:sp>
      <p:sp>
        <p:nvSpPr>
          <p:cNvPr id="19" name="Freeform 18">
            <a:extLst>
              <a:ext uri="{FF2B5EF4-FFF2-40B4-BE49-F238E27FC236}">
                <a16:creationId xmlns:a16="http://schemas.microsoft.com/office/drawing/2014/main" id="{06D296EF-8358-BC77-147B-8D43DB6BD958}"/>
              </a:ext>
            </a:extLst>
          </p:cNvPr>
          <p:cNvSpPr/>
          <p:nvPr/>
        </p:nvSpPr>
        <p:spPr>
          <a:xfrm>
            <a:off x="2752609" y="1515649"/>
            <a:ext cx="3635665" cy="4775891"/>
          </a:xfrm>
          <a:custGeom>
            <a:avLst/>
            <a:gdLst>
              <a:gd name="connsiteX0" fmla="*/ 603461 w 2133393"/>
              <a:gd name="connsiteY0" fmla="*/ 2828041 h 2861473"/>
              <a:gd name="connsiteX1" fmla="*/ 537474 w 2133393"/>
              <a:gd name="connsiteY1" fmla="*/ 2846894 h 2861473"/>
              <a:gd name="connsiteX2" fmla="*/ 9573 w 2133393"/>
              <a:gd name="connsiteY2" fmla="*/ 2846894 h 2861473"/>
              <a:gd name="connsiteX3" fmla="*/ 146 w 2133393"/>
              <a:gd name="connsiteY3" fmla="*/ 2809187 h 2861473"/>
              <a:gd name="connsiteX4" fmla="*/ 19000 w 2133393"/>
              <a:gd name="connsiteY4" fmla="*/ 2752626 h 2861473"/>
              <a:gd name="connsiteX5" fmla="*/ 75560 w 2133393"/>
              <a:gd name="connsiteY5" fmla="*/ 2686639 h 2861473"/>
              <a:gd name="connsiteX6" fmla="*/ 132121 w 2133393"/>
              <a:gd name="connsiteY6" fmla="*/ 2592371 h 2861473"/>
              <a:gd name="connsiteX7" fmla="*/ 188682 w 2133393"/>
              <a:gd name="connsiteY7" fmla="*/ 2526383 h 2861473"/>
              <a:gd name="connsiteX8" fmla="*/ 235816 w 2133393"/>
              <a:gd name="connsiteY8" fmla="*/ 2460395 h 2861473"/>
              <a:gd name="connsiteX9" fmla="*/ 273523 w 2133393"/>
              <a:gd name="connsiteY9" fmla="*/ 2422688 h 2861473"/>
              <a:gd name="connsiteX10" fmla="*/ 292377 w 2133393"/>
              <a:gd name="connsiteY10" fmla="*/ 2384981 h 2861473"/>
              <a:gd name="connsiteX11" fmla="*/ 320657 w 2133393"/>
              <a:gd name="connsiteY11" fmla="*/ 2347274 h 2861473"/>
              <a:gd name="connsiteX12" fmla="*/ 367791 w 2133393"/>
              <a:gd name="connsiteY12" fmla="*/ 2271859 h 2861473"/>
              <a:gd name="connsiteX13" fmla="*/ 386645 w 2133393"/>
              <a:gd name="connsiteY13" fmla="*/ 2243579 h 2861473"/>
              <a:gd name="connsiteX14" fmla="*/ 414925 w 2133393"/>
              <a:gd name="connsiteY14" fmla="*/ 2215299 h 2861473"/>
              <a:gd name="connsiteX15" fmla="*/ 452633 w 2133393"/>
              <a:gd name="connsiteY15" fmla="*/ 2158738 h 2861473"/>
              <a:gd name="connsiteX16" fmla="*/ 462059 w 2133393"/>
              <a:gd name="connsiteY16" fmla="*/ 2130457 h 2861473"/>
              <a:gd name="connsiteX17" fmla="*/ 499767 w 2133393"/>
              <a:gd name="connsiteY17" fmla="*/ 2073896 h 2861473"/>
              <a:gd name="connsiteX18" fmla="*/ 518620 w 2133393"/>
              <a:gd name="connsiteY18" fmla="*/ 1979628 h 2861473"/>
              <a:gd name="connsiteX19" fmla="*/ 537474 w 2133393"/>
              <a:gd name="connsiteY19" fmla="*/ 1894787 h 2861473"/>
              <a:gd name="connsiteX20" fmla="*/ 546901 w 2133393"/>
              <a:gd name="connsiteY20" fmla="*/ 1819373 h 2861473"/>
              <a:gd name="connsiteX21" fmla="*/ 556327 w 2133393"/>
              <a:gd name="connsiteY21" fmla="*/ 1668544 h 2861473"/>
              <a:gd name="connsiteX22" fmla="*/ 603461 w 2133393"/>
              <a:gd name="connsiteY22" fmla="*/ 1555422 h 2861473"/>
              <a:gd name="connsiteX23" fmla="*/ 622315 w 2133393"/>
              <a:gd name="connsiteY23" fmla="*/ 1489435 h 2861473"/>
              <a:gd name="connsiteX24" fmla="*/ 631742 w 2133393"/>
              <a:gd name="connsiteY24" fmla="*/ 1404593 h 2861473"/>
              <a:gd name="connsiteX25" fmla="*/ 622315 w 2133393"/>
              <a:gd name="connsiteY25" fmla="*/ 1272618 h 2861473"/>
              <a:gd name="connsiteX26" fmla="*/ 612888 w 2133393"/>
              <a:gd name="connsiteY26" fmla="*/ 1102936 h 2861473"/>
              <a:gd name="connsiteX27" fmla="*/ 631742 w 2133393"/>
              <a:gd name="connsiteY27" fmla="*/ 961534 h 2861473"/>
              <a:gd name="connsiteX28" fmla="*/ 688303 w 2133393"/>
              <a:gd name="connsiteY28" fmla="*/ 838985 h 2861473"/>
              <a:gd name="connsiteX29" fmla="*/ 707156 w 2133393"/>
              <a:gd name="connsiteY29" fmla="*/ 801278 h 2861473"/>
              <a:gd name="connsiteX30" fmla="*/ 754290 w 2133393"/>
              <a:gd name="connsiteY30" fmla="*/ 735290 h 2861473"/>
              <a:gd name="connsiteX31" fmla="*/ 773144 w 2133393"/>
              <a:gd name="connsiteY31" fmla="*/ 678729 h 2861473"/>
              <a:gd name="connsiteX32" fmla="*/ 801424 w 2133393"/>
              <a:gd name="connsiteY32" fmla="*/ 631595 h 2861473"/>
              <a:gd name="connsiteX33" fmla="*/ 820278 w 2133393"/>
              <a:gd name="connsiteY33" fmla="*/ 603315 h 2861473"/>
              <a:gd name="connsiteX34" fmla="*/ 829705 w 2133393"/>
              <a:gd name="connsiteY34" fmla="*/ 575035 h 2861473"/>
              <a:gd name="connsiteX35" fmla="*/ 886266 w 2133393"/>
              <a:gd name="connsiteY35" fmla="*/ 480767 h 2861473"/>
              <a:gd name="connsiteX36" fmla="*/ 914546 w 2133393"/>
              <a:gd name="connsiteY36" fmla="*/ 452486 h 2861473"/>
              <a:gd name="connsiteX37" fmla="*/ 989960 w 2133393"/>
              <a:gd name="connsiteY37" fmla="*/ 414779 h 2861473"/>
              <a:gd name="connsiteX38" fmla="*/ 1084228 w 2133393"/>
              <a:gd name="connsiteY38" fmla="*/ 358218 h 2861473"/>
              <a:gd name="connsiteX39" fmla="*/ 1112509 w 2133393"/>
              <a:gd name="connsiteY39" fmla="*/ 339364 h 2861473"/>
              <a:gd name="connsiteX40" fmla="*/ 1150216 w 2133393"/>
              <a:gd name="connsiteY40" fmla="*/ 320511 h 2861473"/>
              <a:gd name="connsiteX41" fmla="*/ 1235057 w 2133393"/>
              <a:gd name="connsiteY41" fmla="*/ 263950 h 2861473"/>
              <a:gd name="connsiteX42" fmla="*/ 1263338 w 2133393"/>
              <a:gd name="connsiteY42" fmla="*/ 245096 h 2861473"/>
              <a:gd name="connsiteX43" fmla="*/ 1291618 w 2133393"/>
              <a:gd name="connsiteY43" fmla="*/ 235670 h 2861473"/>
              <a:gd name="connsiteX44" fmla="*/ 1348179 w 2133393"/>
              <a:gd name="connsiteY44" fmla="*/ 197962 h 2861473"/>
              <a:gd name="connsiteX45" fmla="*/ 1376459 w 2133393"/>
              <a:gd name="connsiteY45" fmla="*/ 179109 h 2861473"/>
              <a:gd name="connsiteX46" fmla="*/ 1423593 w 2133393"/>
              <a:gd name="connsiteY46" fmla="*/ 150828 h 2861473"/>
              <a:gd name="connsiteX47" fmla="*/ 1480154 w 2133393"/>
              <a:gd name="connsiteY47" fmla="*/ 113121 h 2861473"/>
              <a:gd name="connsiteX48" fmla="*/ 1555569 w 2133393"/>
              <a:gd name="connsiteY48" fmla="*/ 84841 h 2861473"/>
              <a:gd name="connsiteX49" fmla="*/ 1612130 w 2133393"/>
              <a:gd name="connsiteY49" fmla="*/ 47134 h 2861473"/>
              <a:gd name="connsiteX50" fmla="*/ 1640410 w 2133393"/>
              <a:gd name="connsiteY50" fmla="*/ 28280 h 2861473"/>
              <a:gd name="connsiteX51" fmla="*/ 1668690 w 2133393"/>
              <a:gd name="connsiteY51" fmla="*/ 18853 h 2861473"/>
              <a:gd name="connsiteX52" fmla="*/ 1885507 w 2133393"/>
              <a:gd name="connsiteY52" fmla="*/ 0 h 2861473"/>
              <a:gd name="connsiteX53" fmla="*/ 2017482 w 2133393"/>
              <a:gd name="connsiteY53" fmla="*/ 9426 h 2861473"/>
              <a:gd name="connsiteX54" fmla="*/ 2083470 w 2133393"/>
              <a:gd name="connsiteY54" fmla="*/ 18853 h 2861473"/>
              <a:gd name="connsiteX55" fmla="*/ 2121177 w 2133393"/>
              <a:gd name="connsiteY55" fmla="*/ 47134 h 2861473"/>
              <a:gd name="connsiteX56" fmla="*/ 2121177 w 2133393"/>
              <a:gd name="connsiteY56" fmla="*/ 169682 h 2861473"/>
              <a:gd name="connsiteX57" fmla="*/ 2111750 w 2133393"/>
              <a:gd name="connsiteY57" fmla="*/ 197962 h 2861473"/>
              <a:gd name="connsiteX58" fmla="*/ 2074043 w 2133393"/>
              <a:gd name="connsiteY58" fmla="*/ 254523 h 2861473"/>
              <a:gd name="connsiteX59" fmla="*/ 2055189 w 2133393"/>
              <a:gd name="connsiteY59" fmla="*/ 292230 h 2861473"/>
              <a:gd name="connsiteX60" fmla="*/ 1989202 w 2133393"/>
              <a:gd name="connsiteY60" fmla="*/ 348791 h 2861473"/>
              <a:gd name="connsiteX61" fmla="*/ 1960921 w 2133393"/>
              <a:gd name="connsiteY61" fmla="*/ 377072 h 2861473"/>
              <a:gd name="connsiteX62" fmla="*/ 1932641 w 2133393"/>
              <a:gd name="connsiteY62" fmla="*/ 395925 h 2861473"/>
              <a:gd name="connsiteX63" fmla="*/ 1904360 w 2133393"/>
              <a:gd name="connsiteY63" fmla="*/ 424206 h 2861473"/>
              <a:gd name="connsiteX64" fmla="*/ 1876080 w 2133393"/>
              <a:gd name="connsiteY64" fmla="*/ 433633 h 2861473"/>
              <a:gd name="connsiteX65" fmla="*/ 1791239 w 2133393"/>
              <a:gd name="connsiteY65" fmla="*/ 471340 h 2861473"/>
              <a:gd name="connsiteX66" fmla="*/ 1696971 w 2133393"/>
              <a:gd name="connsiteY66" fmla="*/ 565608 h 2861473"/>
              <a:gd name="connsiteX67" fmla="*/ 1668690 w 2133393"/>
              <a:gd name="connsiteY67" fmla="*/ 593888 h 2861473"/>
              <a:gd name="connsiteX68" fmla="*/ 1612130 w 2133393"/>
              <a:gd name="connsiteY68" fmla="*/ 641022 h 2861473"/>
              <a:gd name="connsiteX69" fmla="*/ 1564996 w 2133393"/>
              <a:gd name="connsiteY69" fmla="*/ 678729 h 2861473"/>
              <a:gd name="connsiteX70" fmla="*/ 1546142 w 2133393"/>
              <a:gd name="connsiteY70" fmla="*/ 707010 h 2861473"/>
              <a:gd name="connsiteX71" fmla="*/ 1480154 w 2133393"/>
              <a:gd name="connsiteY71" fmla="*/ 782424 h 2861473"/>
              <a:gd name="connsiteX72" fmla="*/ 1433020 w 2133393"/>
              <a:gd name="connsiteY72" fmla="*/ 838985 h 2861473"/>
              <a:gd name="connsiteX73" fmla="*/ 1414167 w 2133393"/>
              <a:gd name="connsiteY73" fmla="*/ 876692 h 2861473"/>
              <a:gd name="connsiteX74" fmla="*/ 1395313 w 2133393"/>
              <a:gd name="connsiteY74" fmla="*/ 904973 h 2861473"/>
              <a:gd name="connsiteX75" fmla="*/ 1376459 w 2133393"/>
              <a:gd name="connsiteY75" fmla="*/ 952107 h 2861473"/>
              <a:gd name="connsiteX76" fmla="*/ 1329325 w 2133393"/>
              <a:gd name="connsiteY76" fmla="*/ 1065228 h 2861473"/>
              <a:gd name="connsiteX77" fmla="*/ 1319899 w 2133393"/>
              <a:gd name="connsiteY77" fmla="*/ 1140643 h 2861473"/>
              <a:gd name="connsiteX78" fmla="*/ 1310472 w 2133393"/>
              <a:gd name="connsiteY78" fmla="*/ 1206630 h 2861473"/>
              <a:gd name="connsiteX79" fmla="*/ 1301045 w 2133393"/>
              <a:gd name="connsiteY79" fmla="*/ 1310325 h 2861473"/>
              <a:gd name="connsiteX80" fmla="*/ 1282191 w 2133393"/>
              <a:gd name="connsiteY80" fmla="*/ 1583703 h 2861473"/>
              <a:gd name="connsiteX81" fmla="*/ 1272765 w 2133393"/>
              <a:gd name="connsiteY81" fmla="*/ 1640263 h 2861473"/>
              <a:gd name="connsiteX82" fmla="*/ 1263338 w 2133393"/>
              <a:gd name="connsiteY82" fmla="*/ 1753385 h 2861473"/>
              <a:gd name="connsiteX83" fmla="*/ 1253911 w 2133393"/>
              <a:gd name="connsiteY83" fmla="*/ 1791092 h 2861473"/>
              <a:gd name="connsiteX84" fmla="*/ 1225631 w 2133393"/>
              <a:gd name="connsiteY84" fmla="*/ 1913641 h 2861473"/>
              <a:gd name="connsiteX85" fmla="*/ 1206777 w 2133393"/>
              <a:gd name="connsiteY85" fmla="*/ 1960775 h 2861473"/>
              <a:gd name="connsiteX86" fmla="*/ 1178497 w 2133393"/>
              <a:gd name="connsiteY86" fmla="*/ 2064470 h 2861473"/>
              <a:gd name="connsiteX87" fmla="*/ 1140789 w 2133393"/>
              <a:gd name="connsiteY87" fmla="*/ 2158738 h 2861473"/>
              <a:gd name="connsiteX88" fmla="*/ 1121936 w 2133393"/>
              <a:gd name="connsiteY88" fmla="*/ 2196445 h 2861473"/>
              <a:gd name="connsiteX89" fmla="*/ 1093655 w 2133393"/>
              <a:gd name="connsiteY89" fmla="*/ 2262433 h 2861473"/>
              <a:gd name="connsiteX90" fmla="*/ 1084228 w 2133393"/>
              <a:gd name="connsiteY90" fmla="*/ 2300140 h 2861473"/>
              <a:gd name="connsiteX91" fmla="*/ 1065375 w 2133393"/>
              <a:gd name="connsiteY91" fmla="*/ 2328420 h 2861473"/>
              <a:gd name="connsiteX92" fmla="*/ 1046521 w 2133393"/>
              <a:gd name="connsiteY92" fmla="*/ 2366127 h 2861473"/>
              <a:gd name="connsiteX93" fmla="*/ 1018241 w 2133393"/>
              <a:gd name="connsiteY93" fmla="*/ 2403835 h 2861473"/>
              <a:gd name="connsiteX94" fmla="*/ 971107 w 2133393"/>
              <a:gd name="connsiteY94" fmla="*/ 2488676 h 2861473"/>
              <a:gd name="connsiteX95" fmla="*/ 933400 w 2133393"/>
              <a:gd name="connsiteY95" fmla="*/ 2526383 h 2861473"/>
              <a:gd name="connsiteX96" fmla="*/ 914546 w 2133393"/>
              <a:gd name="connsiteY96" fmla="*/ 2554663 h 2861473"/>
              <a:gd name="connsiteX97" fmla="*/ 886266 w 2133393"/>
              <a:gd name="connsiteY97" fmla="*/ 2582944 h 2861473"/>
              <a:gd name="connsiteX98" fmla="*/ 801424 w 2133393"/>
              <a:gd name="connsiteY98" fmla="*/ 2686639 h 2861473"/>
              <a:gd name="connsiteX99" fmla="*/ 773144 w 2133393"/>
              <a:gd name="connsiteY99" fmla="*/ 2705492 h 2861473"/>
              <a:gd name="connsiteX100" fmla="*/ 726010 w 2133393"/>
              <a:gd name="connsiteY100" fmla="*/ 2762053 h 2861473"/>
              <a:gd name="connsiteX101" fmla="*/ 697730 w 2133393"/>
              <a:gd name="connsiteY101" fmla="*/ 2780907 h 2861473"/>
              <a:gd name="connsiteX102" fmla="*/ 669449 w 2133393"/>
              <a:gd name="connsiteY102" fmla="*/ 2809187 h 2861473"/>
              <a:gd name="connsiteX103" fmla="*/ 612888 w 2133393"/>
              <a:gd name="connsiteY103" fmla="*/ 2828041 h 2861473"/>
              <a:gd name="connsiteX104" fmla="*/ 584608 w 2133393"/>
              <a:gd name="connsiteY104" fmla="*/ 2837468 h 2861473"/>
              <a:gd name="connsiteX105" fmla="*/ 603461 w 2133393"/>
              <a:gd name="connsiteY105" fmla="*/ 2828041 h 2861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2133393" h="2861473">
                <a:moveTo>
                  <a:pt x="603461" y="2828041"/>
                </a:moveTo>
                <a:cubicBezTo>
                  <a:pt x="581465" y="2834325"/>
                  <a:pt x="559842" y="2842101"/>
                  <a:pt x="537474" y="2846894"/>
                </a:cubicBezTo>
                <a:cubicBezTo>
                  <a:pt x="385510" y="2879457"/>
                  <a:pt x="32933" y="2847371"/>
                  <a:pt x="9573" y="2846894"/>
                </a:cubicBezTo>
                <a:cubicBezTo>
                  <a:pt x="6431" y="2834325"/>
                  <a:pt x="-1143" y="2822079"/>
                  <a:pt x="146" y="2809187"/>
                </a:cubicBezTo>
                <a:cubicBezTo>
                  <a:pt x="2124" y="2789412"/>
                  <a:pt x="4947" y="2766679"/>
                  <a:pt x="19000" y="2752626"/>
                </a:cubicBezTo>
                <a:cubicBezTo>
                  <a:pt x="49703" y="2721923"/>
                  <a:pt x="56418" y="2720139"/>
                  <a:pt x="75560" y="2686639"/>
                </a:cubicBezTo>
                <a:cubicBezTo>
                  <a:pt x="95396" y="2651925"/>
                  <a:pt x="101374" y="2623118"/>
                  <a:pt x="132121" y="2592371"/>
                </a:cubicBezTo>
                <a:cubicBezTo>
                  <a:pt x="166382" y="2558110"/>
                  <a:pt x="158447" y="2568711"/>
                  <a:pt x="188682" y="2526383"/>
                </a:cubicBezTo>
                <a:cubicBezTo>
                  <a:pt x="208228" y="2499019"/>
                  <a:pt x="211865" y="2487768"/>
                  <a:pt x="235816" y="2460395"/>
                </a:cubicBezTo>
                <a:cubicBezTo>
                  <a:pt x="247521" y="2447018"/>
                  <a:pt x="262858" y="2436908"/>
                  <a:pt x="273523" y="2422688"/>
                </a:cubicBezTo>
                <a:cubicBezTo>
                  <a:pt x="281955" y="2411446"/>
                  <a:pt x="284929" y="2396898"/>
                  <a:pt x="292377" y="2384981"/>
                </a:cubicBezTo>
                <a:cubicBezTo>
                  <a:pt x="300704" y="2371658"/>
                  <a:pt x="311942" y="2360347"/>
                  <a:pt x="320657" y="2347274"/>
                </a:cubicBezTo>
                <a:cubicBezTo>
                  <a:pt x="337101" y="2322608"/>
                  <a:pt x="351876" y="2296869"/>
                  <a:pt x="367791" y="2271859"/>
                </a:cubicBezTo>
                <a:cubicBezTo>
                  <a:pt x="373874" y="2262301"/>
                  <a:pt x="378634" y="2251590"/>
                  <a:pt x="386645" y="2243579"/>
                </a:cubicBezTo>
                <a:cubicBezTo>
                  <a:pt x="396072" y="2234152"/>
                  <a:pt x="406740" y="2225822"/>
                  <a:pt x="414925" y="2215299"/>
                </a:cubicBezTo>
                <a:cubicBezTo>
                  <a:pt x="428837" y="2197413"/>
                  <a:pt x="452633" y="2158738"/>
                  <a:pt x="452633" y="2158738"/>
                </a:cubicBezTo>
                <a:cubicBezTo>
                  <a:pt x="455775" y="2149311"/>
                  <a:pt x="457233" y="2139143"/>
                  <a:pt x="462059" y="2130457"/>
                </a:cubicBezTo>
                <a:cubicBezTo>
                  <a:pt x="473063" y="2110649"/>
                  <a:pt x="499767" y="2073896"/>
                  <a:pt x="499767" y="2073896"/>
                </a:cubicBezTo>
                <a:cubicBezTo>
                  <a:pt x="506051" y="2042473"/>
                  <a:pt x="510848" y="2010716"/>
                  <a:pt x="518620" y="1979628"/>
                </a:cubicBezTo>
                <a:cubicBezTo>
                  <a:pt x="526127" y="1949601"/>
                  <a:pt x="532687" y="1925903"/>
                  <a:pt x="537474" y="1894787"/>
                </a:cubicBezTo>
                <a:cubicBezTo>
                  <a:pt x="541326" y="1869748"/>
                  <a:pt x="543759" y="1844511"/>
                  <a:pt x="546901" y="1819373"/>
                </a:cubicBezTo>
                <a:cubicBezTo>
                  <a:pt x="550043" y="1769097"/>
                  <a:pt x="551315" y="1718668"/>
                  <a:pt x="556327" y="1668544"/>
                </a:cubicBezTo>
                <a:cubicBezTo>
                  <a:pt x="563010" y="1601708"/>
                  <a:pt x="580700" y="1646465"/>
                  <a:pt x="603461" y="1555422"/>
                </a:cubicBezTo>
                <a:cubicBezTo>
                  <a:pt x="615298" y="1508075"/>
                  <a:pt x="608791" y="1530006"/>
                  <a:pt x="622315" y="1489435"/>
                </a:cubicBezTo>
                <a:cubicBezTo>
                  <a:pt x="625457" y="1461154"/>
                  <a:pt x="631742" y="1433048"/>
                  <a:pt x="631742" y="1404593"/>
                </a:cubicBezTo>
                <a:cubicBezTo>
                  <a:pt x="631742" y="1360489"/>
                  <a:pt x="625066" y="1316636"/>
                  <a:pt x="622315" y="1272618"/>
                </a:cubicBezTo>
                <a:cubicBezTo>
                  <a:pt x="618781" y="1216080"/>
                  <a:pt x="616030" y="1159497"/>
                  <a:pt x="612888" y="1102936"/>
                </a:cubicBezTo>
                <a:cubicBezTo>
                  <a:pt x="617512" y="1052068"/>
                  <a:pt x="616128" y="1008376"/>
                  <a:pt x="631742" y="961534"/>
                </a:cubicBezTo>
                <a:cubicBezTo>
                  <a:pt x="646387" y="917599"/>
                  <a:pt x="667356" y="880880"/>
                  <a:pt x="688303" y="838985"/>
                </a:cubicBezTo>
                <a:cubicBezTo>
                  <a:pt x="694587" y="826416"/>
                  <a:pt x="699361" y="812970"/>
                  <a:pt x="707156" y="801278"/>
                </a:cubicBezTo>
                <a:cubicBezTo>
                  <a:pt x="734725" y="759924"/>
                  <a:pt x="719212" y="782061"/>
                  <a:pt x="754290" y="735290"/>
                </a:cubicBezTo>
                <a:cubicBezTo>
                  <a:pt x="760575" y="716436"/>
                  <a:pt x="762919" y="695770"/>
                  <a:pt x="773144" y="678729"/>
                </a:cubicBezTo>
                <a:cubicBezTo>
                  <a:pt x="782571" y="663018"/>
                  <a:pt x="791713" y="647132"/>
                  <a:pt x="801424" y="631595"/>
                </a:cubicBezTo>
                <a:cubicBezTo>
                  <a:pt x="807429" y="621988"/>
                  <a:pt x="815211" y="613448"/>
                  <a:pt x="820278" y="603315"/>
                </a:cubicBezTo>
                <a:cubicBezTo>
                  <a:pt x="824722" y="594427"/>
                  <a:pt x="825791" y="584168"/>
                  <a:pt x="829705" y="575035"/>
                </a:cubicBezTo>
                <a:cubicBezTo>
                  <a:pt x="840865" y="548994"/>
                  <a:pt x="869506" y="497528"/>
                  <a:pt x="886266" y="480767"/>
                </a:cubicBezTo>
                <a:cubicBezTo>
                  <a:pt x="895693" y="471340"/>
                  <a:pt x="903299" y="459643"/>
                  <a:pt x="914546" y="452486"/>
                </a:cubicBezTo>
                <a:cubicBezTo>
                  <a:pt x="938257" y="437397"/>
                  <a:pt x="965860" y="429239"/>
                  <a:pt x="989960" y="414779"/>
                </a:cubicBezTo>
                <a:cubicBezTo>
                  <a:pt x="1021383" y="395925"/>
                  <a:pt x="1053738" y="378545"/>
                  <a:pt x="1084228" y="358218"/>
                </a:cubicBezTo>
                <a:cubicBezTo>
                  <a:pt x="1093655" y="351933"/>
                  <a:pt x="1102672" y="344985"/>
                  <a:pt x="1112509" y="339364"/>
                </a:cubicBezTo>
                <a:cubicBezTo>
                  <a:pt x="1124710" y="332392"/>
                  <a:pt x="1138166" y="327741"/>
                  <a:pt x="1150216" y="320511"/>
                </a:cubicBezTo>
                <a:cubicBezTo>
                  <a:pt x="1150250" y="320491"/>
                  <a:pt x="1220900" y="273388"/>
                  <a:pt x="1235057" y="263950"/>
                </a:cubicBezTo>
                <a:cubicBezTo>
                  <a:pt x="1244484" y="257665"/>
                  <a:pt x="1252589" y="248679"/>
                  <a:pt x="1263338" y="245096"/>
                </a:cubicBezTo>
                <a:lnTo>
                  <a:pt x="1291618" y="235670"/>
                </a:lnTo>
                <a:lnTo>
                  <a:pt x="1348179" y="197962"/>
                </a:lnTo>
                <a:cubicBezTo>
                  <a:pt x="1357606" y="191678"/>
                  <a:pt x="1366852" y="185114"/>
                  <a:pt x="1376459" y="179109"/>
                </a:cubicBezTo>
                <a:cubicBezTo>
                  <a:pt x="1391996" y="169398"/>
                  <a:pt x="1408348" y="160991"/>
                  <a:pt x="1423593" y="150828"/>
                </a:cubicBezTo>
                <a:cubicBezTo>
                  <a:pt x="1442447" y="138259"/>
                  <a:pt x="1458171" y="118617"/>
                  <a:pt x="1480154" y="113121"/>
                </a:cubicBezTo>
                <a:cubicBezTo>
                  <a:pt x="1518507" y="103533"/>
                  <a:pt x="1520360" y="105966"/>
                  <a:pt x="1555569" y="84841"/>
                </a:cubicBezTo>
                <a:cubicBezTo>
                  <a:pt x="1574999" y="73183"/>
                  <a:pt x="1593276" y="59703"/>
                  <a:pt x="1612130" y="47134"/>
                </a:cubicBezTo>
                <a:cubicBezTo>
                  <a:pt x="1621557" y="40849"/>
                  <a:pt x="1629662" y="31863"/>
                  <a:pt x="1640410" y="28280"/>
                </a:cubicBezTo>
                <a:cubicBezTo>
                  <a:pt x="1649837" y="25138"/>
                  <a:pt x="1659136" y="21583"/>
                  <a:pt x="1668690" y="18853"/>
                </a:cubicBezTo>
                <a:cubicBezTo>
                  <a:pt x="1749732" y="-4302"/>
                  <a:pt x="1761136" y="6545"/>
                  <a:pt x="1885507" y="0"/>
                </a:cubicBezTo>
                <a:cubicBezTo>
                  <a:pt x="1929499" y="3142"/>
                  <a:pt x="1973577" y="5245"/>
                  <a:pt x="2017482" y="9426"/>
                </a:cubicBezTo>
                <a:cubicBezTo>
                  <a:pt x="2039601" y="11533"/>
                  <a:pt x="2062588" y="11260"/>
                  <a:pt x="2083470" y="18853"/>
                </a:cubicBezTo>
                <a:cubicBezTo>
                  <a:pt x="2098235" y="24222"/>
                  <a:pt x="2108608" y="37707"/>
                  <a:pt x="2121177" y="47134"/>
                </a:cubicBezTo>
                <a:cubicBezTo>
                  <a:pt x="2139383" y="101750"/>
                  <a:pt x="2135430" y="77039"/>
                  <a:pt x="2121177" y="169682"/>
                </a:cubicBezTo>
                <a:cubicBezTo>
                  <a:pt x="2119666" y="179503"/>
                  <a:pt x="2116576" y="189276"/>
                  <a:pt x="2111750" y="197962"/>
                </a:cubicBezTo>
                <a:cubicBezTo>
                  <a:pt x="2100746" y="217770"/>
                  <a:pt x="2084177" y="234256"/>
                  <a:pt x="2074043" y="254523"/>
                </a:cubicBezTo>
                <a:cubicBezTo>
                  <a:pt x="2067758" y="267092"/>
                  <a:pt x="2063357" y="280795"/>
                  <a:pt x="2055189" y="292230"/>
                </a:cubicBezTo>
                <a:cubicBezTo>
                  <a:pt x="2036720" y="318087"/>
                  <a:pt x="2012920" y="328461"/>
                  <a:pt x="1989202" y="348791"/>
                </a:cubicBezTo>
                <a:cubicBezTo>
                  <a:pt x="1979080" y="357467"/>
                  <a:pt x="1971163" y="368537"/>
                  <a:pt x="1960921" y="377072"/>
                </a:cubicBezTo>
                <a:cubicBezTo>
                  <a:pt x="1952218" y="384325"/>
                  <a:pt x="1941344" y="388672"/>
                  <a:pt x="1932641" y="395925"/>
                </a:cubicBezTo>
                <a:cubicBezTo>
                  <a:pt x="1922399" y="404460"/>
                  <a:pt x="1915453" y="416811"/>
                  <a:pt x="1904360" y="424206"/>
                </a:cubicBezTo>
                <a:cubicBezTo>
                  <a:pt x="1896092" y="429718"/>
                  <a:pt x="1885384" y="430144"/>
                  <a:pt x="1876080" y="433633"/>
                </a:cubicBezTo>
                <a:cubicBezTo>
                  <a:pt x="1864350" y="438032"/>
                  <a:pt x="1803844" y="461256"/>
                  <a:pt x="1791239" y="471340"/>
                </a:cubicBezTo>
                <a:lnTo>
                  <a:pt x="1696971" y="565608"/>
                </a:lnTo>
                <a:cubicBezTo>
                  <a:pt x="1687544" y="575035"/>
                  <a:pt x="1679782" y="586493"/>
                  <a:pt x="1668690" y="593888"/>
                </a:cubicBezTo>
                <a:cubicBezTo>
                  <a:pt x="1610810" y="632476"/>
                  <a:pt x="1670199" y="590212"/>
                  <a:pt x="1612130" y="641022"/>
                </a:cubicBezTo>
                <a:cubicBezTo>
                  <a:pt x="1596988" y="654271"/>
                  <a:pt x="1579223" y="664502"/>
                  <a:pt x="1564996" y="678729"/>
                </a:cubicBezTo>
                <a:cubicBezTo>
                  <a:pt x="1556985" y="686740"/>
                  <a:pt x="1552940" y="697946"/>
                  <a:pt x="1546142" y="707010"/>
                </a:cubicBezTo>
                <a:cubicBezTo>
                  <a:pt x="1432628" y="858362"/>
                  <a:pt x="1567373" y="677761"/>
                  <a:pt x="1480154" y="782424"/>
                </a:cubicBezTo>
                <a:cubicBezTo>
                  <a:pt x="1414533" y="861170"/>
                  <a:pt x="1515643" y="756365"/>
                  <a:pt x="1433020" y="838985"/>
                </a:cubicBezTo>
                <a:cubicBezTo>
                  <a:pt x="1426736" y="851554"/>
                  <a:pt x="1421139" y="864491"/>
                  <a:pt x="1414167" y="876692"/>
                </a:cubicBezTo>
                <a:cubicBezTo>
                  <a:pt x="1408546" y="886529"/>
                  <a:pt x="1400380" y="894839"/>
                  <a:pt x="1395313" y="904973"/>
                </a:cubicBezTo>
                <a:cubicBezTo>
                  <a:pt x="1387745" y="920108"/>
                  <a:pt x="1383550" y="936743"/>
                  <a:pt x="1376459" y="952107"/>
                </a:cubicBezTo>
                <a:cubicBezTo>
                  <a:pt x="1329003" y="1054927"/>
                  <a:pt x="1347392" y="992964"/>
                  <a:pt x="1329325" y="1065228"/>
                </a:cubicBezTo>
                <a:cubicBezTo>
                  <a:pt x="1326183" y="1090366"/>
                  <a:pt x="1323247" y="1115531"/>
                  <a:pt x="1319899" y="1140643"/>
                </a:cubicBezTo>
                <a:cubicBezTo>
                  <a:pt x="1316963" y="1162667"/>
                  <a:pt x="1312926" y="1184547"/>
                  <a:pt x="1310472" y="1206630"/>
                </a:cubicBezTo>
                <a:cubicBezTo>
                  <a:pt x="1306639" y="1241125"/>
                  <a:pt x="1303609" y="1275712"/>
                  <a:pt x="1301045" y="1310325"/>
                </a:cubicBezTo>
                <a:cubicBezTo>
                  <a:pt x="1295871" y="1380176"/>
                  <a:pt x="1289944" y="1510045"/>
                  <a:pt x="1282191" y="1583703"/>
                </a:cubicBezTo>
                <a:cubicBezTo>
                  <a:pt x="1280190" y="1602711"/>
                  <a:pt x="1274876" y="1621267"/>
                  <a:pt x="1272765" y="1640263"/>
                </a:cubicBezTo>
                <a:cubicBezTo>
                  <a:pt x="1268587" y="1677870"/>
                  <a:pt x="1268031" y="1715839"/>
                  <a:pt x="1263338" y="1753385"/>
                </a:cubicBezTo>
                <a:cubicBezTo>
                  <a:pt x="1261731" y="1766241"/>
                  <a:pt x="1256722" y="1778445"/>
                  <a:pt x="1253911" y="1791092"/>
                </a:cubicBezTo>
                <a:cubicBezTo>
                  <a:pt x="1246322" y="1825242"/>
                  <a:pt x="1237179" y="1884772"/>
                  <a:pt x="1225631" y="1913641"/>
                </a:cubicBezTo>
                <a:cubicBezTo>
                  <a:pt x="1219346" y="1929352"/>
                  <a:pt x="1211640" y="1944567"/>
                  <a:pt x="1206777" y="1960775"/>
                </a:cubicBezTo>
                <a:cubicBezTo>
                  <a:pt x="1169785" y="2084079"/>
                  <a:pt x="1231772" y="1922402"/>
                  <a:pt x="1178497" y="2064470"/>
                </a:cubicBezTo>
                <a:cubicBezTo>
                  <a:pt x="1166614" y="2096159"/>
                  <a:pt x="1155924" y="2128467"/>
                  <a:pt x="1140789" y="2158738"/>
                </a:cubicBezTo>
                <a:cubicBezTo>
                  <a:pt x="1134505" y="2171307"/>
                  <a:pt x="1126870" y="2183287"/>
                  <a:pt x="1121936" y="2196445"/>
                </a:cubicBezTo>
                <a:cubicBezTo>
                  <a:pt x="1095848" y="2266012"/>
                  <a:pt x="1131862" y="2205122"/>
                  <a:pt x="1093655" y="2262433"/>
                </a:cubicBezTo>
                <a:cubicBezTo>
                  <a:pt x="1090513" y="2275002"/>
                  <a:pt x="1089332" y="2288232"/>
                  <a:pt x="1084228" y="2300140"/>
                </a:cubicBezTo>
                <a:cubicBezTo>
                  <a:pt x="1079765" y="2310553"/>
                  <a:pt x="1070996" y="2318583"/>
                  <a:pt x="1065375" y="2328420"/>
                </a:cubicBezTo>
                <a:cubicBezTo>
                  <a:pt x="1058403" y="2340621"/>
                  <a:pt x="1053969" y="2354210"/>
                  <a:pt x="1046521" y="2366127"/>
                </a:cubicBezTo>
                <a:cubicBezTo>
                  <a:pt x="1038194" y="2379450"/>
                  <a:pt x="1026568" y="2390512"/>
                  <a:pt x="1018241" y="2403835"/>
                </a:cubicBezTo>
                <a:cubicBezTo>
                  <a:pt x="989787" y="2449362"/>
                  <a:pt x="1008450" y="2440663"/>
                  <a:pt x="971107" y="2488676"/>
                </a:cubicBezTo>
                <a:cubicBezTo>
                  <a:pt x="960194" y="2502707"/>
                  <a:pt x="944968" y="2512887"/>
                  <a:pt x="933400" y="2526383"/>
                </a:cubicBezTo>
                <a:cubicBezTo>
                  <a:pt x="926027" y="2534985"/>
                  <a:pt x="921799" y="2545959"/>
                  <a:pt x="914546" y="2554663"/>
                </a:cubicBezTo>
                <a:cubicBezTo>
                  <a:pt x="906011" y="2564905"/>
                  <a:pt x="894942" y="2572822"/>
                  <a:pt x="886266" y="2582944"/>
                </a:cubicBezTo>
                <a:cubicBezTo>
                  <a:pt x="857202" y="2616853"/>
                  <a:pt x="838584" y="2661866"/>
                  <a:pt x="801424" y="2686639"/>
                </a:cubicBezTo>
                <a:cubicBezTo>
                  <a:pt x="791997" y="2692923"/>
                  <a:pt x="781847" y="2698239"/>
                  <a:pt x="773144" y="2705492"/>
                </a:cubicBezTo>
                <a:cubicBezTo>
                  <a:pt x="680492" y="2782703"/>
                  <a:pt x="800156" y="2687907"/>
                  <a:pt x="726010" y="2762053"/>
                </a:cubicBezTo>
                <a:cubicBezTo>
                  <a:pt x="717999" y="2770064"/>
                  <a:pt x="706434" y="2773654"/>
                  <a:pt x="697730" y="2780907"/>
                </a:cubicBezTo>
                <a:cubicBezTo>
                  <a:pt x="687488" y="2789442"/>
                  <a:pt x="681103" y="2802713"/>
                  <a:pt x="669449" y="2809187"/>
                </a:cubicBezTo>
                <a:cubicBezTo>
                  <a:pt x="652076" y="2818838"/>
                  <a:pt x="631742" y="2821756"/>
                  <a:pt x="612888" y="2828041"/>
                </a:cubicBezTo>
                <a:cubicBezTo>
                  <a:pt x="603461" y="2831183"/>
                  <a:pt x="591635" y="2830442"/>
                  <a:pt x="584608" y="2837468"/>
                </a:cubicBezTo>
                <a:lnTo>
                  <a:pt x="603461" y="2828041"/>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reeform 21">
            <a:extLst>
              <a:ext uri="{FF2B5EF4-FFF2-40B4-BE49-F238E27FC236}">
                <a16:creationId xmlns:a16="http://schemas.microsoft.com/office/drawing/2014/main" id="{41DC0ED1-B1E6-4548-06A4-9782E215A407}"/>
              </a:ext>
            </a:extLst>
          </p:cNvPr>
          <p:cNvSpPr/>
          <p:nvPr/>
        </p:nvSpPr>
        <p:spPr>
          <a:xfrm>
            <a:off x="4168116" y="1114816"/>
            <a:ext cx="4236848" cy="5080919"/>
          </a:xfrm>
          <a:custGeom>
            <a:avLst/>
            <a:gdLst>
              <a:gd name="connsiteX0" fmla="*/ 424416 w 2130668"/>
              <a:gd name="connsiteY0" fmla="*/ 2979061 h 2988488"/>
              <a:gd name="connsiteX1" fmla="*/ 358429 w 2130668"/>
              <a:gd name="connsiteY1" fmla="*/ 2988488 h 2988488"/>
              <a:gd name="connsiteX2" fmla="*/ 47344 w 2130668"/>
              <a:gd name="connsiteY2" fmla="*/ 2969635 h 2988488"/>
              <a:gd name="connsiteX3" fmla="*/ 210 w 2130668"/>
              <a:gd name="connsiteY3" fmla="*/ 2931927 h 2988488"/>
              <a:gd name="connsiteX4" fmla="*/ 9637 w 2130668"/>
              <a:gd name="connsiteY4" fmla="*/ 2903647 h 2988488"/>
              <a:gd name="connsiteX5" fmla="*/ 28491 w 2130668"/>
              <a:gd name="connsiteY5" fmla="*/ 2837659 h 2988488"/>
              <a:gd name="connsiteX6" fmla="*/ 94478 w 2130668"/>
              <a:gd name="connsiteY6" fmla="*/ 2752818 h 2988488"/>
              <a:gd name="connsiteX7" fmla="*/ 151039 w 2130668"/>
              <a:gd name="connsiteY7" fmla="*/ 2658550 h 2988488"/>
              <a:gd name="connsiteX8" fmla="*/ 179320 w 2130668"/>
              <a:gd name="connsiteY8" fmla="*/ 2620843 h 2988488"/>
              <a:gd name="connsiteX9" fmla="*/ 198173 w 2130668"/>
              <a:gd name="connsiteY9" fmla="*/ 2592562 h 2988488"/>
              <a:gd name="connsiteX10" fmla="*/ 226454 w 2130668"/>
              <a:gd name="connsiteY10" fmla="*/ 2526575 h 2988488"/>
              <a:gd name="connsiteX11" fmla="*/ 235880 w 2130668"/>
              <a:gd name="connsiteY11" fmla="*/ 2498294 h 2988488"/>
              <a:gd name="connsiteX12" fmla="*/ 273588 w 2130668"/>
              <a:gd name="connsiteY12" fmla="*/ 2441734 h 2988488"/>
              <a:gd name="connsiteX13" fmla="*/ 311295 w 2130668"/>
              <a:gd name="connsiteY13" fmla="*/ 2375746 h 2988488"/>
              <a:gd name="connsiteX14" fmla="*/ 339575 w 2130668"/>
              <a:gd name="connsiteY14" fmla="*/ 2347466 h 2988488"/>
              <a:gd name="connsiteX15" fmla="*/ 396136 w 2130668"/>
              <a:gd name="connsiteY15" fmla="*/ 2253197 h 2988488"/>
              <a:gd name="connsiteX16" fmla="*/ 433843 w 2130668"/>
              <a:gd name="connsiteY16" fmla="*/ 2196637 h 2988488"/>
              <a:gd name="connsiteX17" fmla="*/ 480977 w 2130668"/>
              <a:gd name="connsiteY17" fmla="*/ 2130649 h 2988488"/>
              <a:gd name="connsiteX18" fmla="*/ 509258 w 2130668"/>
              <a:gd name="connsiteY18" fmla="*/ 2064661 h 2988488"/>
              <a:gd name="connsiteX19" fmla="*/ 575245 w 2130668"/>
              <a:gd name="connsiteY19" fmla="*/ 1979820 h 2988488"/>
              <a:gd name="connsiteX20" fmla="*/ 603526 w 2130668"/>
              <a:gd name="connsiteY20" fmla="*/ 1913833 h 2988488"/>
              <a:gd name="connsiteX21" fmla="*/ 612953 w 2130668"/>
              <a:gd name="connsiteY21" fmla="*/ 1876125 h 2988488"/>
              <a:gd name="connsiteX22" fmla="*/ 631806 w 2130668"/>
              <a:gd name="connsiteY22" fmla="*/ 1828991 h 2988488"/>
              <a:gd name="connsiteX23" fmla="*/ 622379 w 2130668"/>
              <a:gd name="connsiteY23" fmla="*/ 1668736 h 2988488"/>
              <a:gd name="connsiteX24" fmla="*/ 603526 w 2130668"/>
              <a:gd name="connsiteY24" fmla="*/ 1593321 h 2988488"/>
              <a:gd name="connsiteX25" fmla="*/ 594099 w 2130668"/>
              <a:gd name="connsiteY25" fmla="*/ 1555614 h 2988488"/>
              <a:gd name="connsiteX26" fmla="*/ 584672 w 2130668"/>
              <a:gd name="connsiteY26" fmla="*/ 1499053 h 2988488"/>
              <a:gd name="connsiteX27" fmla="*/ 575245 w 2130668"/>
              <a:gd name="connsiteY27" fmla="*/ 1470773 h 2988488"/>
              <a:gd name="connsiteX28" fmla="*/ 594099 w 2130668"/>
              <a:gd name="connsiteY28" fmla="*/ 1357651 h 2988488"/>
              <a:gd name="connsiteX29" fmla="*/ 603526 w 2130668"/>
              <a:gd name="connsiteY29" fmla="*/ 1319944 h 2988488"/>
              <a:gd name="connsiteX30" fmla="*/ 631806 w 2130668"/>
              <a:gd name="connsiteY30" fmla="*/ 1282237 h 2988488"/>
              <a:gd name="connsiteX31" fmla="*/ 660087 w 2130668"/>
              <a:gd name="connsiteY31" fmla="*/ 1235103 h 2988488"/>
              <a:gd name="connsiteX32" fmla="*/ 669513 w 2130668"/>
              <a:gd name="connsiteY32" fmla="*/ 1206822 h 2988488"/>
              <a:gd name="connsiteX33" fmla="*/ 688367 w 2130668"/>
              <a:gd name="connsiteY33" fmla="*/ 1131408 h 2988488"/>
              <a:gd name="connsiteX34" fmla="*/ 707221 w 2130668"/>
              <a:gd name="connsiteY34" fmla="*/ 1084274 h 2988488"/>
              <a:gd name="connsiteX35" fmla="*/ 726074 w 2130668"/>
              <a:gd name="connsiteY35" fmla="*/ 980579 h 2988488"/>
              <a:gd name="connsiteX36" fmla="*/ 735501 w 2130668"/>
              <a:gd name="connsiteY36" fmla="*/ 810896 h 2988488"/>
              <a:gd name="connsiteX37" fmla="*/ 754355 w 2130668"/>
              <a:gd name="connsiteY37" fmla="*/ 782616 h 2988488"/>
              <a:gd name="connsiteX38" fmla="*/ 782635 w 2130668"/>
              <a:gd name="connsiteY38" fmla="*/ 744909 h 2988488"/>
              <a:gd name="connsiteX39" fmla="*/ 848623 w 2130668"/>
              <a:gd name="connsiteY39" fmla="*/ 660068 h 2988488"/>
              <a:gd name="connsiteX40" fmla="*/ 952317 w 2130668"/>
              <a:gd name="connsiteY40" fmla="*/ 641214 h 2988488"/>
              <a:gd name="connsiteX41" fmla="*/ 1112573 w 2130668"/>
              <a:gd name="connsiteY41" fmla="*/ 622360 h 2988488"/>
              <a:gd name="connsiteX42" fmla="*/ 1159707 w 2130668"/>
              <a:gd name="connsiteY42" fmla="*/ 612934 h 2988488"/>
              <a:gd name="connsiteX43" fmla="*/ 1187988 w 2130668"/>
              <a:gd name="connsiteY43" fmla="*/ 603507 h 2988488"/>
              <a:gd name="connsiteX44" fmla="*/ 1272829 w 2130668"/>
              <a:gd name="connsiteY44" fmla="*/ 556373 h 2988488"/>
              <a:gd name="connsiteX45" fmla="*/ 1310536 w 2130668"/>
              <a:gd name="connsiteY45" fmla="*/ 546946 h 2988488"/>
              <a:gd name="connsiteX46" fmla="*/ 1357670 w 2130668"/>
              <a:gd name="connsiteY46" fmla="*/ 499812 h 2988488"/>
              <a:gd name="connsiteX47" fmla="*/ 1367097 w 2130668"/>
              <a:gd name="connsiteY47" fmla="*/ 471532 h 2988488"/>
              <a:gd name="connsiteX48" fmla="*/ 1404804 w 2130668"/>
              <a:gd name="connsiteY48" fmla="*/ 414971 h 2988488"/>
              <a:gd name="connsiteX49" fmla="*/ 1461365 w 2130668"/>
              <a:gd name="connsiteY49" fmla="*/ 339556 h 2988488"/>
              <a:gd name="connsiteX50" fmla="*/ 1489645 w 2130668"/>
              <a:gd name="connsiteY50" fmla="*/ 264142 h 2988488"/>
              <a:gd name="connsiteX51" fmla="*/ 1527353 w 2130668"/>
              <a:gd name="connsiteY51" fmla="*/ 207581 h 2988488"/>
              <a:gd name="connsiteX52" fmla="*/ 1555633 w 2130668"/>
              <a:gd name="connsiteY52" fmla="*/ 179301 h 2988488"/>
              <a:gd name="connsiteX53" fmla="*/ 1583913 w 2130668"/>
              <a:gd name="connsiteY53" fmla="*/ 169874 h 2988488"/>
              <a:gd name="connsiteX54" fmla="*/ 1631047 w 2130668"/>
              <a:gd name="connsiteY54" fmla="*/ 151020 h 2988488"/>
              <a:gd name="connsiteX55" fmla="*/ 1725315 w 2130668"/>
              <a:gd name="connsiteY55" fmla="*/ 132167 h 2988488"/>
              <a:gd name="connsiteX56" fmla="*/ 1763023 w 2130668"/>
              <a:gd name="connsiteY56" fmla="*/ 113313 h 2988488"/>
              <a:gd name="connsiteX57" fmla="*/ 1791303 w 2130668"/>
              <a:gd name="connsiteY57" fmla="*/ 103886 h 2988488"/>
              <a:gd name="connsiteX58" fmla="*/ 1885571 w 2130668"/>
              <a:gd name="connsiteY58" fmla="*/ 47325 h 2988488"/>
              <a:gd name="connsiteX59" fmla="*/ 1913851 w 2130668"/>
              <a:gd name="connsiteY59" fmla="*/ 28472 h 2988488"/>
              <a:gd name="connsiteX60" fmla="*/ 1942132 w 2130668"/>
              <a:gd name="connsiteY60" fmla="*/ 19045 h 2988488"/>
              <a:gd name="connsiteX61" fmla="*/ 1970412 w 2130668"/>
              <a:gd name="connsiteY61" fmla="*/ 191 h 2988488"/>
              <a:gd name="connsiteX62" fmla="*/ 2045827 w 2130668"/>
              <a:gd name="connsiteY62" fmla="*/ 37899 h 2988488"/>
              <a:gd name="connsiteX63" fmla="*/ 2074107 w 2130668"/>
              <a:gd name="connsiteY63" fmla="*/ 47325 h 2988488"/>
              <a:gd name="connsiteX64" fmla="*/ 2111814 w 2130668"/>
              <a:gd name="connsiteY64" fmla="*/ 85033 h 2988488"/>
              <a:gd name="connsiteX65" fmla="*/ 2121241 w 2130668"/>
              <a:gd name="connsiteY65" fmla="*/ 122740 h 2988488"/>
              <a:gd name="connsiteX66" fmla="*/ 2130668 w 2130668"/>
              <a:gd name="connsiteY66" fmla="*/ 151020 h 2988488"/>
              <a:gd name="connsiteX67" fmla="*/ 2064680 w 2130668"/>
              <a:gd name="connsiteY67" fmla="*/ 235861 h 2988488"/>
              <a:gd name="connsiteX68" fmla="*/ 2036400 w 2130668"/>
              <a:gd name="connsiteY68" fmla="*/ 273569 h 2988488"/>
              <a:gd name="connsiteX69" fmla="*/ 1960985 w 2130668"/>
              <a:gd name="connsiteY69" fmla="*/ 348983 h 2988488"/>
              <a:gd name="connsiteX70" fmla="*/ 1923278 w 2130668"/>
              <a:gd name="connsiteY70" fmla="*/ 386690 h 2988488"/>
              <a:gd name="connsiteX71" fmla="*/ 1885571 w 2130668"/>
              <a:gd name="connsiteY71" fmla="*/ 424397 h 2988488"/>
              <a:gd name="connsiteX72" fmla="*/ 1857291 w 2130668"/>
              <a:gd name="connsiteY72" fmla="*/ 443251 h 2988488"/>
              <a:gd name="connsiteX73" fmla="*/ 1819583 w 2130668"/>
              <a:gd name="connsiteY73" fmla="*/ 462105 h 2988488"/>
              <a:gd name="connsiteX74" fmla="*/ 1781876 w 2130668"/>
              <a:gd name="connsiteY74" fmla="*/ 490385 h 2988488"/>
              <a:gd name="connsiteX75" fmla="*/ 1725315 w 2130668"/>
              <a:gd name="connsiteY75" fmla="*/ 528092 h 2988488"/>
              <a:gd name="connsiteX76" fmla="*/ 1697035 w 2130668"/>
              <a:gd name="connsiteY76" fmla="*/ 546946 h 2988488"/>
              <a:gd name="connsiteX77" fmla="*/ 1602767 w 2130668"/>
              <a:gd name="connsiteY77" fmla="*/ 660068 h 2988488"/>
              <a:gd name="connsiteX78" fmla="*/ 1555633 w 2130668"/>
              <a:gd name="connsiteY78" fmla="*/ 726055 h 2988488"/>
              <a:gd name="connsiteX79" fmla="*/ 1499072 w 2130668"/>
              <a:gd name="connsiteY79" fmla="*/ 801470 h 2988488"/>
              <a:gd name="connsiteX80" fmla="*/ 1451938 w 2130668"/>
              <a:gd name="connsiteY80" fmla="*/ 848604 h 2988488"/>
              <a:gd name="connsiteX81" fmla="*/ 1433084 w 2130668"/>
              <a:gd name="connsiteY81" fmla="*/ 876884 h 2988488"/>
              <a:gd name="connsiteX82" fmla="*/ 1348243 w 2130668"/>
              <a:gd name="connsiteY82" fmla="*/ 961725 h 2988488"/>
              <a:gd name="connsiteX83" fmla="*/ 1319963 w 2130668"/>
              <a:gd name="connsiteY83" fmla="*/ 990006 h 2988488"/>
              <a:gd name="connsiteX84" fmla="*/ 1301109 w 2130668"/>
              <a:gd name="connsiteY84" fmla="*/ 1018286 h 2988488"/>
              <a:gd name="connsiteX85" fmla="*/ 1291682 w 2130668"/>
              <a:gd name="connsiteY85" fmla="*/ 1046567 h 2988488"/>
              <a:gd name="connsiteX86" fmla="*/ 1263402 w 2130668"/>
              <a:gd name="connsiteY86" fmla="*/ 1074847 h 2988488"/>
              <a:gd name="connsiteX87" fmla="*/ 1244548 w 2130668"/>
              <a:gd name="connsiteY87" fmla="*/ 1103127 h 2988488"/>
              <a:gd name="connsiteX88" fmla="*/ 1187988 w 2130668"/>
              <a:gd name="connsiteY88" fmla="*/ 1178542 h 2988488"/>
              <a:gd name="connsiteX89" fmla="*/ 1169134 w 2130668"/>
              <a:gd name="connsiteY89" fmla="*/ 1225676 h 2988488"/>
              <a:gd name="connsiteX90" fmla="*/ 1150280 w 2130668"/>
              <a:gd name="connsiteY90" fmla="*/ 1263383 h 2988488"/>
              <a:gd name="connsiteX91" fmla="*/ 1131427 w 2130668"/>
              <a:gd name="connsiteY91" fmla="*/ 1329371 h 2988488"/>
              <a:gd name="connsiteX92" fmla="*/ 1140854 w 2130668"/>
              <a:gd name="connsiteY92" fmla="*/ 1376505 h 2988488"/>
              <a:gd name="connsiteX93" fmla="*/ 1150280 w 2130668"/>
              <a:gd name="connsiteY93" fmla="*/ 1404785 h 2988488"/>
              <a:gd name="connsiteX94" fmla="*/ 1159707 w 2130668"/>
              <a:gd name="connsiteY94" fmla="*/ 1461346 h 2988488"/>
              <a:gd name="connsiteX95" fmla="*/ 1140854 w 2130668"/>
              <a:gd name="connsiteY95" fmla="*/ 1697016 h 2988488"/>
              <a:gd name="connsiteX96" fmla="*/ 1131427 w 2130668"/>
              <a:gd name="connsiteY96" fmla="*/ 1781857 h 2988488"/>
              <a:gd name="connsiteX97" fmla="*/ 1074866 w 2130668"/>
              <a:gd name="connsiteY97" fmla="*/ 1904406 h 2988488"/>
              <a:gd name="connsiteX98" fmla="*/ 1056012 w 2130668"/>
              <a:gd name="connsiteY98" fmla="*/ 1951540 h 2988488"/>
              <a:gd name="connsiteX99" fmla="*/ 999451 w 2130668"/>
              <a:gd name="connsiteY99" fmla="*/ 2055235 h 2988488"/>
              <a:gd name="connsiteX100" fmla="*/ 971171 w 2130668"/>
              <a:gd name="connsiteY100" fmla="*/ 2111795 h 2988488"/>
              <a:gd name="connsiteX101" fmla="*/ 886330 w 2130668"/>
              <a:gd name="connsiteY101" fmla="*/ 2234344 h 2988488"/>
              <a:gd name="connsiteX102" fmla="*/ 867476 w 2130668"/>
              <a:gd name="connsiteY102" fmla="*/ 2262624 h 2988488"/>
              <a:gd name="connsiteX103" fmla="*/ 848623 w 2130668"/>
              <a:gd name="connsiteY103" fmla="*/ 2300332 h 2988488"/>
              <a:gd name="connsiteX104" fmla="*/ 820342 w 2130668"/>
              <a:gd name="connsiteY104" fmla="*/ 2328612 h 2988488"/>
              <a:gd name="connsiteX105" fmla="*/ 782635 w 2130668"/>
              <a:gd name="connsiteY105" fmla="*/ 2385173 h 2988488"/>
              <a:gd name="connsiteX106" fmla="*/ 763781 w 2130668"/>
              <a:gd name="connsiteY106" fmla="*/ 2413453 h 2988488"/>
              <a:gd name="connsiteX107" fmla="*/ 744928 w 2130668"/>
              <a:gd name="connsiteY107" fmla="*/ 2441734 h 2988488"/>
              <a:gd name="connsiteX108" fmla="*/ 735501 w 2130668"/>
              <a:gd name="connsiteY108" fmla="*/ 2470014 h 2988488"/>
              <a:gd name="connsiteX109" fmla="*/ 678940 w 2130668"/>
              <a:gd name="connsiteY109" fmla="*/ 2554855 h 2988488"/>
              <a:gd name="connsiteX110" fmla="*/ 622379 w 2130668"/>
              <a:gd name="connsiteY110" fmla="*/ 2639696 h 2988488"/>
              <a:gd name="connsiteX111" fmla="*/ 594099 w 2130668"/>
              <a:gd name="connsiteY111" fmla="*/ 2705684 h 2988488"/>
              <a:gd name="connsiteX112" fmla="*/ 584672 w 2130668"/>
              <a:gd name="connsiteY112" fmla="*/ 2733964 h 2988488"/>
              <a:gd name="connsiteX113" fmla="*/ 556392 w 2130668"/>
              <a:gd name="connsiteY113" fmla="*/ 2771672 h 2988488"/>
              <a:gd name="connsiteX114" fmla="*/ 537538 w 2130668"/>
              <a:gd name="connsiteY114" fmla="*/ 2799952 h 2988488"/>
              <a:gd name="connsiteX115" fmla="*/ 509258 w 2130668"/>
              <a:gd name="connsiteY115" fmla="*/ 2837659 h 2988488"/>
              <a:gd name="connsiteX116" fmla="*/ 480977 w 2130668"/>
              <a:gd name="connsiteY116" fmla="*/ 2903647 h 2988488"/>
              <a:gd name="connsiteX117" fmla="*/ 462124 w 2130668"/>
              <a:gd name="connsiteY117" fmla="*/ 2931927 h 2988488"/>
              <a:gd name="connsiteX118" fmla="*/ 424416 w 2130668"/>
              <a:gd name="connsiteY118" fmla="*/ 2979061 h 298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2130668" h="2988488">
                <a:moveTo>
                  <a:pt x="424416" y="2979061"/>
                </a:moveTo>
                <a:cubicBezTo>
                  <a:pt x="407134" y="2988488"/>
                  <a:pt x="380648" y="2988488"/>
                  <a:pt x="358429" y="2988488"/>
                </a:cubicBezTo>
                <a:cubicBezTo>
                  <a:pt x="218059" y="2988488"/>
                  <a:pt x="166449" y="2981545"/>
                  <a:pt x="47344" y="2969635"/>
                </a:cubicBezTo>
                <a:cubicBezTo>
                  <a:pt x="25286" y="2962282"/>
                  <a:pt x="5227" y="2962026"/>
                  <a:pt x="210" y="2931927"/>
                </a:cubicBezTo>
                <a:cubicBezTo>
                  <a:pt x="-1424" y="2922126"/>
                  <a:pt x="6907" y="2913201"/>
                  <a:pt x="9637" y="2903647"/>
                </a:cubicBezTo>
                <a:cubicBezTo>
                  <a:pt x="12508" y="2893597"/>
                  <a:pt x="21844" y="2849624"/>
                  <a:pt x="28491" y="2837659"/>
                </a:cubicBezTo>
                <a:cubicBezTo>
                  <a:pt x="89114" y="2728538"/>
                  <a:pt x="41044" y="2821520"/>
                  <a:pt x="94478" y="2752818"/>
                </a:cubicBezTo>
                <a:cubicBezTo>
                  <a:pt x="168451" y="2657708"/>
                  <a:pt x="104394" y="2733179"/>
                  <a:pt x="151039" y="2658550"/>
                </a:cubicBezTo>
                <a:cubicBezTo>
                  <a:pt x="159366" y="2645227"/>
                  <a:pt x="170188" y="2633628"/>
                  <a:pt x="179320" y="2620843"/>
                </a:cubicBezTo>
                <a:cubicBezTo>
                  <a:pt x="185905" y="2611624"/>
                  <a:pt x="191889" y="2601989"/>
                  <a:pt x="198173" y="2592562"/>
                </a:cubicBezTo>
                <a:cubicBezTo>
                  <a:pt x="217794" y="2514078"/>
                  <a:pt x="193901" y="2591681"/>
                  <a:pt x="226454" y="2526575"/>
                </a:cubicBezTo>
                <a:cubicBezTo>
                  <a:pt x="230898" y="2517687"/>
                  <a:pt x="231054" y="2506980"/>
                  <a:pt x="235880" y="2498294"/>
                </a:cubicBezTo>
                <a:cubicBezTo>
                  <a:pt x="246884" y="2478486"/>
                  <a:pt x="263455" y="2462001"/>
                  <a:pt x="273588" y="2441734"/>
                </a:cubicBezTo>
                <a:cubicBezTo>
                  <a:pt x="285115" y="2418678"/>
                  <a:pt x="294636" y="2395736"/>
                  <a:pt x="311295" y="2375746"/>
                </a:cubicBezTo>
                <a:cubicBezTo>
                  <a:pt x="319830" y="2365505"/>
                  <a:pt x="331390" y="2357989"/>
                  <a:pt x="339575" y="2347466"/>
                </a:cubicBezTo>
                <a:cubicBezTo>
                  <a:pt x="400380" y="2269287"/>
                  <a:pt x="357658" y="2317327"/>
                  <a:pt x="396136" y="2253197"/>
                </a:cubicBezTo>
                <a:cubicBezTo>
                  <a:pt x="407794" y="2233767"/>
                  <a:pt x="421274" y="2215490"/>
                  <a:pt x="433843" y="2196637"/>
                </a:cubicBezTo>
                <a:cubicBezTo>
                  <a:pt x="461413" y="2155282"/>
                  <a:pt x="445897" y="2177423"/>
                  <a:pt x="480977" y="2130649"/>
                </a:cubicBezTo>
                <a:cubicBezTo>
                  <a:pt x="488258" y="2108806"/>
                  <a:pt x="495280" y="2083299"/>
                  <a:pt x="509258" y="2064661"/>
                </a:cubicBezTo>
                <a:cubicBezTo>
                  <a:pt x="585738" y="1962687"/>
                  <a:pt x="511208" y="2095087"/>
                  <a:pt x="575245" y="1979820"/>
                </a:cubicBezTo>
                <a:cubicBezTo>
                  <a:pt x="590032" y="1953203"/>
                  <a:pt x="595673" y="1941318"/>
                  <a:pt x="603526" y="1913833"/>
                </a:cubicBezTo>
                <a:cubicBezTo>
                  <a:pt x="607085" y="1901375"/>
                  <a:pt x="608856" y="1888416"/>
                  <a:pt x="612953" y="1876125"/>
                </a:cubicBezTo>
                <a:cubicBezTo>
                  <a:pt x="618304" y="1860072"/>
                  <a:pt x="625522" y="1844702"/>
                  <a:pt x="631806" y="1828991"/>
                </a:cubicBezTo>
                <a:cubicBezTo>
                  <a:pt x="628664" y="1775573"/>
                  <a:pt x="628754" y="1721866"/>
                  <a:pt x="622379" y="1668736"/>
                </a:cubicBezTo>
                <a:cubicBezTo>
                  <a:pt x="619292" y="1643009"/>
                  <a:pt x="609810" y="1618459"/>
                  <a:pt x="603526" y="1593321"/>
                </a:cubicBezTo>
                <a:lnTo>
                  <a:pt x="594099" y="1555614"/>
                </a:lnTo>
                <a:cubicBezTo>
                  <a:pt x="589463" y="1537071"/>
                  <a:pt x="588818" y="1517712"/>
                  <a:pt x="584672" y="1499053"/>
                </a:cubicBezTo>
                <a:cubicBezTo>
                  <a:pt x="582516" y="1489353"/>
                  <a:pt x="578387" y="1480200"/>
                  <a:pt x="575245" y="1470773"/>
                </a:cubicBezTo>
                <a:cubicBezTo>
                  <a:pt x="583115" y="1415686"/>
                  <a:pt x="583071" y="1407275"/>
                  <a:pt x="594099" y="1357651"/>
                </a:cubicBezTo>
                <a:cubicBezTo>
                  <a:pt x="596910" y="1345004"/>
                  <a:pt x="597732" y="1331532"/>
                  <a:pt x="603526" y="1319944"/>
                </a:cubicBezTo>
                <a:cubicBezTo>
                  <a:pt x="610552" y="1305891"/>
                  <a:pt x="623091" y="1295309"/>
                  <a:pt x="631806" y="1282237"/>
                </a:cubicBezTo>
                <a:cubicBezTo>
                  <a:pt x="641970" y="1266992"/>
                  <a:pt x="651893" y="1251491"/>
                  <a:pt x="660087" y="1235103"/>
                </a:cubicBezTo>
                <a:cubicBezTo>
                  <a:pt x="664531" y="1226215"/>
                  <a:pt x="666898" y="1216409"/>
                  <a:pt x="669513" y="1206822"/>
                </a:cubicBezTo>
                <a:cubicBezTo>
                  <a:pt x="676331" y="1181823"/>
                  <a:pt x="678743" y="1155466"/>
                  <a:pt x="688367" y="1131408"/>
                </a:cubicBezTo>
                <a:lnTo>
                  <a:pt x="707221" y="1084274"/>
                </a:lnTo>
                <a:cubicBezTo>
                  <a:pt x="711728" y="1061735"/>
                  <a:pt x="724352" y="1001246"/>
                  <a:pt x="726074" y="980579"/>
                </a:cubicBezTo>
                <a:cubicBezTo>
                  <a:pt x="730778" y="924126"/>
                  <a:pt x="727490" y="866975"/>
                  <a:pt x="735501" y="810896"/>
                </a:cubicBezTo>
                <a:cubicBezTo>
                  <a:pt x="737103" y="799680"/>
                  <a:pt x="747770" y="791835"/>
                  <a:pt x="754355" y="782616"/>
                </a:cubicBezTo>
                <a:cubicBezTo>
                  <a:pt x="763487" y="769831"/>
                  <a:pt x="773625" y="757780"/>
                  <a:pt x="782635" y="744909"/>
                </a:cubicBezTo>
                <a:cubicBezTo>
                  <a:pt x="799024" y="721495"/>
                  <a:pt x="821212" y="678342"/>
                  <a:pt x="848623" y="660068"/>
                </a:cubicBezTo>
                <a:cubicBezTo>
                  <a:pt x="868713" y="646675"/>
                  <a:pt x="949197" y="641561"/>
                  <a:pt x="952317" y="641214"/>
                </a:cubicBezTo>
                <a:cubicBezTo>
                  <a:pt x="1032749" y="632277"/>
                  <a:pt x="1040614" y="634353"/>
                  <a:pt x="1112573" y="622360"/>
                </a:cubicBezTo>
                <a:cubicBezTo>
                  <a:pt x="1128377" y="619726"/>
                  <a:pt x="1144163" y="616820"/>
                  <a:pt x="1159707" y="612934"/>
                </a:cubicBezTo>
                <a:cubicBezTo>
                  <a:pt x="1169347" y="610524"/>
                  <a:pt x="1178561" y="606649"/>
                  <a:pt x="1187988" y="603507"/>
                </a:cubicBezTo>
                <a:cubicBezTo>
                  <a:pt x="1220366" y="581921"/>
                  <a:pt x="1231141" y="573048"/>
                  <a:pt x="1272829" y="556373"/>
                </a:cubicBezTo>
                <a:cubicBezTo>
                  <a:pt x="1284858" y="551561"/>
                  <a:pt x="1297967" y="550088"/>
                  <a:pt x="1310536" y="546946"/>
                </a:cubicBezTo>
                <a:cubicBezTo>
                  <a:pt x="1338815" y="528092"/>
                  <a:pt x="1341959" y="531234"/>
                  <a:pt x="1357670" y="499812"/>
                </a:cubicBezTo>
                <a:cubicBezTo>
                  <a:pt x="1362114" y="490924"/>
                  <a:pt x="1362271" y="480218"/>
                  <a:pt x="1367097" y="471532"/>
                </a:cubicBezTo>
                <a:cubicBezTo>
                  <a:pt x="1378101" y="451724"/>
                  <a:pt x="1392235" y="433825"/>
                  <a:pt x="1404804" y="414971"/>
                </a:cubicBezTo>
                <a:cubicBezTo>
                  <a:pt x="1434818" y="369950"/>
                  <a:pt x="1416582" y="395535"/>
                  <a:pt x="1461365" y="339556"/>
                </a:cubicBezTo>
                <a:cubicBezTo>
                  <a:pt x="1468577" y="317920"/>
                  <a:pt x="1479986" y="281850"/>
                  <a:pt x="1489645" y="264142"/>
                </a:cubicBezTo>
                <a:cubicBezTo>
                  <a:pt x="1500496" y="244249"/>
                  <a:pt x="1511330" y="223604"/>
                  <a:pt x="1527353" y="207581"/>
                </a:cubicBezTo>
                <a:cubicBezTo>
                  <a:pt x="1536780" y="198154"/>
                  <a:pt x="1544541" y="186696"/>
                  <a:pt x="1555633" y="179301"/>
                </a:cubicBezTo>
                <a:cubicBezTo>
                  <a:pt x="1563901" y="173789"/>
                  <a:pt x="1574609" y="173363"/>
                  <a:pt x="1583913" y="169874"/>
                </a:cubicBezTo>
                <a:cubicBezTo>
                  <a:pt x="1599757" y="163932"/>
                  <a:pt x="1614697" y="155380"/>
                  <a:pt x="1631047" y="151020"/>
                </a:cubicBezTo>
                <a:cubicBezTo>
                  <a:pt x="1662010" y="142763"/>
                  <a:pt x="1725315" y="132167"/>
                  <a:pt x="1725315" y="132167"/>
                </a:cubicBezTo>
                <a:cubicBezTo>
                  <a:pt x="1737884" y="125882"/>
                  <a:pt x="1750106" y="118849"/>
                  <a:pt x="1763023" y="113313"/>
                </a:cubicBezTo>
                <a:cubicBezTo>
                  <a:pt x="1772156" y="109399"/>
                  <a:pt x="1782554" y="108597"/>
                  <a:pt x="1791303" y="103886"/>
                </a:cubicBezTo>
                <a:cubicBezTo>
                  <a:pt x="1823568" y="86513"/>
                  <a:pt x="1855080" y="67652"/>
                  <a:pt x="1885571" y="47325"/>
                </a:cubicBezTo>
                <a:cubicBezTo>
                  <a:pt x="1894998" y="41041"/>
                  <a:pt x="1903718" y="33539"/>
                  <a:pt x="1913851" y="28472"/>
                </a:cubicBezTo>
                <a:cubicBezTo>
                  <a:pt x="1922739" y="24028"/>
                  <a:pt x="1932705" y="22187"/>
                  <a:pt x="1942132" y="19045"/>
                </a:cubicBezTo>
                <a:cubicBezTo>
                  <a:pt x="1951559" y="12760"/>
                  <a:pt x="1959265" y="-1836"/>
                  <a:pt x="1970412" y="191"/>
                </a:cubicBezTo>
                <a:cubicBezTo>
                  <a:pt x="1998064" y="5219"/>
                  <a:pt x="2019164" y="29012"/>
                  <a:pt x="2045827" y="37899"/>
                </a:cubicBezTo>
                <a:lnTo>
                  <a:pt x="2074107" y="47325"/>
                </a:lnTo>
                <a:cubicBezTo>
                  <a:pt x="2086676" y="59894"/>
                  <a:pt x="2102393" y="69959"/>
                  <a:pt x="2111814" y="85033"/>
                </a:cubicBezTo>
                <a:cubicBezTo>
                  <a:pt x="2118681" y="96020"/>
                  <a:pt x="2117682" y="110283"/>
                  <a:pt x="2121241" y="122740"/>
                </a:cubicBezTo>
                <a:cubicBezTo>
                  <a:pt x="2123971" y="132294"/>
                  <a:pt x="2127526" y="141593"/>
                  <a:pt x="2130668" y="151020"/>
                </a:cubicBezTo>
                <a:cubicBezTo>
                  <a:pt x="2096720" y="218915"/>
                  <a:pt x="2129905" y="162481"/>
                  <a:pt x="2064680" y="235861"/>
                </a:cubicBezTo>
                <a:cubicBezTo>
                  <a:pt x="2054242" y="247604"/>
                  <a:pt x="2047017" y="261987"/>
                  <a:pt x="2036400" y="273569"/>
                </a:cubicBezTo>
                <a:cubicBezTo>
                  <a:pt x="2012378" y="299775"/>
                  <a:pt x="1986123" y="323845"/>
                  <a:pt x="1960985" y="348983"/>
                </a:cubicBezTo>
                <a:lnTo>
                  <a:pt x="1923278" y="386690"/>
                </a:lnTo>
                <a:cubicBezTo>
                  <a:pt x="1910709" y="399259"/>
                  <a:pt x="1900361" y="414537"/>
                  <a:pt x="1885571" y="424397"/>
                </a:cubicBezTo>
                <a:cubicBezTo>
                  <a:pt x="1876144" y="430682"/>
                  <a:pt x="1867128" y="437630"/>
                  <a:pt x="1857291" y="443251"/>
                </a:cubicBezTo>
                <a:cubicBezTo>
                  <a:pt x="1845090" y="450223"/>
                  <a:pt x="1831500" y="454657"/>
                  <a:pt x="1819583" y="462105"/>
                </a:cubicBezTo>
                <a:cubicBezTo>
                  <a:pt x="1806260" y="470432"/>
                  <a:pt x="1794747" y="481375"/>
                  <a:pt x="1781876" y="490385"/>
                </a:cubicBezTo>
                <a:cubicBezTo>
                  <a:pt x="1763313" y="503379"/>
                  <a:pt x="1744169" y="515523"/>
                  <a:pt x="1725315" y="528092"/>
                </a:cubicBezTo>
                <a:cubicBezTo>
                  <a:pt x="1715888" y="534377"/>
                  <a:pt x="1703991" y="538003"/>
                  <a:pt x="1697035" y="546946"/>
                </a:cubicBezTo>
                <a:cubicBezTo>
                  <a:pt x="1622862" y="642310"/>
                  <a:pt x="1656380" y="606453"/>
                  <a:pt x="1602767" y="660068"/>
                </a:cubicBezTo>
                <a:cubicBezTo>
                  <a:pt x="1584940" y="713547"/>
                  <a:pt x="1605337" y="666410"/>
                  <a:pt x="1555633" y="726055"/>
                </a:cubicBezTo>
                <a:cubicBezTo>
                  <a:pt x="1535517" y="750195"/>
                  <a:pt x="1517926" y="776332"/>
                  <a:pt x="1499072" y="801470"/>
                </a:cubicBezTo>
                <a:cubicBezTo>
                  <a:pt x="1485741" y="819245"/>
                  <a:pt x="1466570" y="831882"/>
                  <a:pt x="1451938" y="848604"/>
                </a:cubicBezTo>
                <a:cubicBezTo>
                  <a:pt x="1444477" y="857130"/>
                  <a:pt x="1440611" y="868416"/>
                  <a:pt x="1433084" y="876884"/>
                </a:cubicBezTo>
                <a:cubicBezTo>
                  <a:pt x="1433048" y="876924"/>
                  <a:pt x="1362402" y="947566"/>
                  <a:pt x="1348243" y="961725"/>
                </a:cubicBezTo>
                <a:cubicBezTo>
                  <a:pt x="1338816" y="971152"/>
                  <a:pt x="1327358" y="978914"/>
                  <a:pt x="1319963" y="990006"/>
                </a:cubicBezTo>
                <a:lnTo>
                  <a:pt x="1301109" y="1018286"/>
                </a:lnTo>
                <a:cubicBezTo>
                  <a:pt x="1297967" y="1027713"/>
                  <a:pt x="1297194" y="1038299"/>
                  <a:pt x="1291682" y="1046567"/>
                </a:cubicBezTo>
                <a:cubicBezTo>
                  <a:pt x="1284287" y="1057659"/>
                  <a:pt x="1271937" y="1064606"/>
                  <a:pt x="1263402" y="1074847"/>
                </a:cubicBezTo>
                <a:cubicBezTo>
                  <a:pt x="1256149" y="1083551"/>
                  <a:pt x="1251212" y="1093964"/>
                  <a:pt x="1244548" y="1103127"/>
                </a:cubicBezTo>
                <a:cubicBezTo>
                  <a:pt x="1226066" y="1128540"/>
                  <a:pt x="1199658" y="1149367"/>
                  <a:pt x="1187988" y="1178542"/>
                </a:cubicBezTo>
                <a:cubicBezTo>
                  <a:pt x="1181703" y="1194253"/>
                  <a:pt x="1176007" y="1210213"/>
                  <a:pt x="1169134" y="1225676"/>
                </a:cubicBezTo>
                <a:cubicBezTo>
                  <a:pt x="1163427" y="1238517"/>
                  <a:pt x="1155816" y="1250467"/>
                  <a:pt x="1150280" y="1263383"/>
                </a:cubicBezTo>
                <a:cubicBezTo>
                  <a:pt x="1142168" y="1282311"/>
                  <a:pt x="1136209" y="1310244"/>
                  <a:pt x="1131427" y="1329371"/>
                </a:cubicBezTo>
                <a:cubicBezTo>
                  <a:pt x="1134569" y="1345082"/>
                  <a:pt x="1136968" y="1360961"/>
                  <a:pt x="1140854" y="1376505"/>
                </a:cubicBezTo>
                <a:cubicBezTo>
                  <a:pt x="1143264" y="1386145"/>
                  <a:pt x="1148125" y="1395085"/>
                  <a:pt x="1150280" y="1404785"/>
                </a:cubicBezTo>
                <a:cubicBezTo>
                  <a:pt x="1154426" y="1423444"/>
                  <a:pt x="1156565" y="1442492"/>
                  <a:pt x="1159707" y="1461346"/>
                </a:cubicBezTo>
                <a:cubicBezTo>
                  <a:pt x="1152073" y="1568214"/>
                  <a:pt x="1150915" y="1596400"/>
                  <a:pt x="1140854" y="1697016"/>
                </a:cubicBezTo>
                <a:cubicBezTo>
                  <a:pt x="1138023" y="1725329"/>
                  <a:pt x="1137600" y="1754080"/>
                  <a:pt x="1131427" y="1781857"/>
                </a:cubicBezTo>
                <a:cubicBezTo>
                  <a:pt x="1101510" y="1916483"/>
                  <a:pt x="1119276" y="1824468"/>
                  <a:pt x="1074866" y="1904406"/>
                </a:cubicBezTo>
                <a:cubicBezTo>
                  <a:pt x="1066648" y="1919198"/>
                  <a:pt x="1063014" y="1936135"/>
                  <a:pt x="1056012" y="1951540"/>
                </a:cubicBezTo>
                <a:cubicBezTo>
                  <a:pt x="1018968" y="2033037"/>
                  <a:pt x="1039073" y="1982596"/>
                  <a:pt x="999451" y="2055235"/>
                </a:cubicBezTo>
                <a:cubicBezTo>
                  <a:pt x="989357" y="2073740"/>
                  <a:pt x="981265" y="2093290"/>
                  <a:pt x="971171" y="2111795"/>
                </a:cubicBezTo>
                <a:cubicBezTo>
                  <a:pt x="929257" y="2188637"/>
                  <a:pt x="949540" y="2139532"/>
                  <a:pt x="886330" y="2234344"/>
                </a:cubicBezTo>
                <a:cubicBezTo>
                  <a:pt x="880045" y="2243771"/>
                  <a:pt x="873097" y="2252787"/>
                  <a:pt x="867476" y="2262624"/>
                </a:cubicBezTo>
                <a:cubicBezTo>
                  <a:pt x="860504" y="2274825"/>
                  <a:pt x="856791" y="2288897"/>
                  <a:pt x="848623" y="2300332"/>
                </a:cubicBezTo>
                <a:cubicBezTo>
                  <a:pt x="840874" y="2311180"/>
                  <a:pt x="828527" y="2318089"/>
                  <a:pt x="820342" y="2328612"/>
                </a:cubicBezTo>
                <a:cubicBezTo>
                  <a:pt x="806431" y="2346498"/>
                  <a:pt x="795204" y="2366319"/>
                  <a:pt x="782635" y="2385173"/>
                </a:cubicBezTo>
                <a:lnTo>
                  <a:pt x="763781" y="2413453"/>
                </a:lnTo>
                <a:cubicBezTo>
                  <a:pt x="757496" y="2422880"/>
                  <a:pt x="748511" y="2430986"/>
                  <a:pt x="744928" y="2441734"/>
                </a:cubicBezTo>
                <a:cubicBezTo>
                  <a:pt x="741786" y="2451161"/>
                  <a:pt x="740327" y="2461328"/>
                  <a:pt x="735501" y="2470014"/>
                </a:cubicBezTo>
                <a:cubicBezTo>
                  <a:pt x="711894" y="2512507"/>
                  <a:pt x="700171" y="2519469"/>
                  <a:pt x="678940" y="2554855"/>
                </a:cubicBezTo>
                <a:cubicBezTo>
                  <a:pt x="642577" y="2615461"/>
                  <a:pt x="661654" y="2587331"/>
                  <a:pt x="622379" y="2639696"/>
                </a:cubicBezTo>
                <a:cubicBezTo>
                  <a:pt x="602763" y="2718170"/>
                  <a:pt x="626648" y="2640588"/>
                  <a:pt x="594099" y="2705684"/>
                </a:cubicBezTo>
                <a:cubicBezTo>
                  <a:pt x="589655" y="2714572"/>
                  <a:pt x="589602" y="2725337"/>
                  <a:pt x="584672" y="2733964"/>
                </a:cubicBezTo>
                <a:cubicBezTo>
                  <a:pt x="576877" y="2747605"/>
                  <a:pt x="565524" y="2758887"/>
                  <a:pt x="556392" y="2771672"/>
                </a:cubicBezTo>
                <a:cubicBezTo>
                  <a:pt x="549807" y="2780891"/>
                  <a:pt x="544123" y="2790733"/>
                  <a:pt x="537538" y="2799952"/>
                </a:cubicBezTo>
                <a:cubicBezTo>
                  <a:pt x="528406" y="2812737"/>
                  <a:pt x="517585" y="2824336"/>
                  <a:pt x="509258" y="2837659"/>
                </a:cubicBezTo>
                <a:cubicBezTo>
                  <a:pt x="460218" y="2916123"/>
                  <a:pt x="513050" y="2839502"/>
                  <a:pt x="480977" y="2903647"/>
                </a:cubicBezTo>
                <a:cubicBezTo>
                  <a:pt x="475910" y="2913780"/>
                  <a:pt x="467191" y="2921794"/>
                  <a:pt x="462124" y="2931927"/>
                </a:cubicBezTo>
                <a:cubicBezTo>
                  <a:pt x="457680" y="2940815"/>
                  <a:pt x="441698" y="2969634"/>
                  <a:pt x="424416" y="2979061"/>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a:extLst>
              <a:ext uri="{FF2B5EF4-FFF2-40B4-BE49-F238E27FC236}">
                <a16:creationId xmlns:a16="http://schemas.microsoft.com/office/drawing/2014/main" id="{73EE6635-2B44-BDAF-31C7-CD55FD7DA62B}"/>
              </a:ext>
            </a:extLst>
          </p:cNvPr>
          <p:cNvSpPr/>
          <p:nvPr/>
        </p:nvSpPr>
        <p:spPr>
          <a:xfrm>
            <a:off x="5442495" y="1402916"/>
            <a:ext cx="3676453" cy="4828784"/>
          </a:xfrm>
          <a:custGeom>
            <a:avLst/>
            <a:gdLst>
              <a:gd name="connsiteX0" fmla="*/ 386499 w 2139885"/>
              <a:gd name="connsiteY0" fmla="*/ 2912883 h 2969444"/>
              <a:gd name="connsiteX1" fmla="*/ 179110 w 2139885"/>
              <a:gd name="connsiteY1" fmla="*/ 2969444 h 2969444"/>
              <a:gd name="connsiteX2" fmla="*/ 65988 w 2139885"/>
              <a:gd name="connsiteY2" fmla="*/ 2960017 h 2969444"/>
              <a:gd name="connsiteX3" fmla="*/ 0 w 2139885"/>
              <a:gd name="connsiteY3" fmla="*/ 2912883 h 2969444"/>
              <a:gd name="connsiteX4" fmla="*/ 9427 w 2139885"/>
              <a:gd name="connsiteY4" fmla="*/ 2818615 h 2969444"/>
              <a:gd name="connsiteX5" fmla="*/ 28281 w 2139885"/>
              <a:gd name="connsiteY5" fmla="*/ 2780908 h 2969444"/>
              <a:gd name="connsiteX6" fmla="*/ 75415 w 2139885"/>
              <a:gd name="connsiteY6" fmla="*/ 2714920 h 2969444"/>
              <a:gd name="connsiteX7" fmla="*/ 113122 w 2139885"/>
              <a:gd name="connsiteY7" fmla="*/ 2639506 h 2969444"/>
              <a:gd name="connsiteX8" fmla="*/ 131976 w 2139885"/>
              <a:gd name="connsiteY8" fmla="*/ 2601798 h 2969444"/>
              <a:gd name="connsiteX9" fmla="*/ 150829 w 2139885"/>
              <a:gd name="connsiteY9" fmla="*/ 2573518 h 2969444"/>
              <a:gd name="connsiteX10" fmla="*/ 188536 w 2139885"/>
              <a:gd name="connsiteY10" fmla="*/ 2479250 h 2969444"/>
              <a:gd name="connsiteX11" fmla="*/ 235670 w 2139885"/>
              <a:gd name="connsiteY11" fmla="*/ 2413262 h 2969444"/>
              <a:gd name="connsiteX12" fmla="*/ 263951 w 2139885"/>
              <a:gd name="connsiteY12" fmla="*/ 2356702 h 2969444"/>
              <a:gd name="connsiteX13" fmla="*/ 273378 w 2139885"/>
              <a:gd name="connsiteY13" fmla="*/ 2328421 h 2969444"/>
              <a:gd name="connsiteX14" fmla="*/ 320512 w 2139885"/>
              <a:gd name="connsiteY14" fmla="*/ 2262433 h 2969444"/>
              <a:gd name="connsiteX15" fmla="*/ 329939 w 2139885"/>
              <a:gd name="connsiteY15" fmla="*/ 2234153 h 2969444"/>
              <a:gd name="connsiteX16" fmla="*/ 377073 w 2139885"/>
              <a:gd name="connsiteY16" fmla="*/ 2168165 h 2969444"/>
              <a:gd name="connsiteX17" fmla="*/ 405353 w 2139885"/>
              <a:gd name="connsiteY17" fmla="*/ 2139885 h 2969444"/>
              <a:gd name="connsiteX18" fmla="*/ 433633 w 2139885"/>
              <a:gd name="connsiteY18" fmla="*/ 2102178 h 2969444"/>
              <a:gd name="connsiteX19" fmla="*/ 490194 w 2139885"/>
              <a:gd name="connsiteY19" fmla="*/ 2045617 h 2969444"/>
              <a:gd name="connsiteX20" fmla="*/ 546755 w 2139885"/>
              <a:gd name="connsiteY20" fmla="*/ 1979629 h 2969444"/>
              <a:gd name="connsiteX21" fmla="*/ 556182 w 2139885"/>
              <a:gd name="connsiteY21" fmla="*/ 1951349 h 2969444"/>
              <a:gd name="connsiteX22" fmla="*/ 612743 w 2139885"/>
              <a:gd name="connsiteY22" fmla="*/ 1857081 h 2969444"/>
              <a:gd name="connsiteX23" fmla="*/ 622169 w 2139885"/>
              <a:gd name="connsiteY23" fmla="*/ 1828800 h 2969444"/>
              <a:gd name="connsiteX24" fmla="*/ 631596 w 2139885"/>
              <a:gd name="connsiteY24" fmla="*/ 1734532 h 2969444"/>
              <a:gd name="connsiteX25" fmla="*/ 612743 w 2139885"/>
              <a:gd name="connsiteY25" fmla="*/ 1611984 h 2969444"/>
              <a:gd name="connsiteX26" fmla="*/ 622169 w 2139885"/>
              <a:gd name="connsiteY26" fmla="*/ 1348033 h 2969444"/>
              <a:gd name="connsiteX27" fmla="*/ 631596 w 2139885"/>
              <a:gd name="connsiteY27" fmla="*/ 1319753 h 2969444"/>
              <a:gd name="connsiteX28" fmla="*/ 659877 w 2139885"/>
              <a:gd name="connsiteY28" fmla="*/ 1253765 h 2969444"/>
              <a:gd name="connsiteX29" fmla="*/ 697584 w 2139885"/>
              <a:gd name="connsiteY29" fmla="*/ 1084083 h 2969444"/>
              <a:gd name="connsiteX30" fmla="*/ 707011 w 2139885"/>
              <a:gd name="connsiteY30" fmla="*/ 1046376 h 2969444"/>
              <a:gd name="connsiteX31" fmla="*/ 744718 w 2139885"/>
              <a:gd name="connsiteY31" fmla="*/ 989815 h 2969444"/>
              <a:gd name="connsiteX32" fmla="*/ 782425 w 2139885"/>
              <a:gd name="connsiteY32" fmla="*/ 904974 h 2969444"/>
              <a:gd name="connsiteX33" fmla="*/ 801279 w 2139885"/>
              <a:gd name="connsiteY33" fmla="*/ 838986 h 2969444"/>
              <a:gd name="connsiteX34" fmla="*/ 820132 w 2139885"/>
              <a:gd name="connsiteY34" fmla="*/ 810706 h 2969444"/>
              <a:gd name="connsiteX35" fmla="*/ 848413 w 2139885"/>
              <a:gd name="connsiteY35" fmla="*/ 735291 h 2969444"/>
              <a:gd name="connsiteX36" fmla="*/ 886120 w 2139885"/>
              <a:gd name="connsiteY36" fmla="*/ 678730 h 2969444"/>
              <a:gd name="connsiteX37" fmla="*/ 914400 w 2139885"/>
              <a:gd name="connsiteY37" fmla="*/ 659877 h 2969444"/>
              <a:gd name="connsiteX38" fmla="*/ 1150070 w 2139885"/>
              <a:gd name="connsiteY38" fmla="*/ 641023 h 2969444"/>
              <a:gd name="connsiteX39" fmla="*/ 1206631 w 2139885"/>
              <a:gd name="connsiteY39" fmla="*/ 584462 h 2969444"/>
              <a:gd name="connsiteX40" fmla="*/ 1244339 w 2139885"/>
              <a:gd name="connsiteY40" fmla="*/ 556182 h 2969444"/>
              <a:gd name="connsiteX41" fmla="*/ 1263192 w 2139885"/>
              <a:gd name="connsiteY41" fmla="*/ 527902 h 2969444"/>
              <a:gd name="connsiteX42" fmla="*/ 1319753 w 2139885"/>
              <a:gd name="connsiteY42" fmla="*/ 471341 h 2969444"/>
              <a:gd name="connsiteX43" fmla="*/ 1376314 w 2139885"/>
              <a:gd name="connsiteY43" fmla="*/ 395926 h 2969444"/>
              <a:gd name="connsiteX44" fmla="*/ 1423448 w 2139885"/>
              <a:gd name="connsiteY44" fmla="*/ 329939 h 2969444"/>
              <a:gd name="connsiteX45" fmla="*/ 1480009 w 2139885"/>
              <a:gd name="connsiteY45" fmla="*/ 273378 h 2969444"/>
              <a:gd name="connsiteX46" fmla="*/ 1498862 w 2139885"/>
              <a:gd name="connsiteY46" fmla="*/ 245097 h 2969444"/>
              <a:gd name="connsiteX47" fmla="*/ 1527143 w 2139885"/>
              <a:gd name="connsiteY47" fmla="*/ 226244 h 2969444"/>
              <a:gd name="connsiteX48" fmla="*/ 1564850 w 2139885"/>
              <a:gd name="connsiteY48" fmla="*/ 188537 h 2969444"/>
              <a:gd name="connsiteX49" fmla="*/ 1640264 w 2139885"/>
              <a:gd name="connsiteY49" fmla="*/ 122549 h 2969444"/>
              <a:gd name="connsiteX50" fmla="*/ 1668545 w 2139885"/>
              <a:gd name="connsiteY50" fmla="*/ 84842 h 2969444"/>
              <a:gd name="connsiteX51" fmla="*/ 1706252 w 2139885"/>
              <a:gd name="connsiteY51" fmla="*/ 56561 h 2969444"/>
              <a:gd name="connsiteX52" fmla="*/ 1762813 w 2139885"/>
              <a:gd name="connsiteY52" fmla="*/ 0 h 2969444"/>
              <a:gd name="connsiteX53" fmla="*/ 1979629 w 2139885"/>
              <a:gd name="connsiteY53" fmla="*/ 28281 h 2969444"/>
              <a:gd name="connsiteX54" fmla="*/ 2083324 w 2139885"/>
              <a:gd name="connsiteY54" fmla="*/ 47135 h 2969444"/>
              <a:gd name="connsiteX55" fmla="*/ 2111605 w 2139885"/>
              <a:gd name="connsiteY55" fmla="*/ 65988 h 2969444"/>
              <a:gd name="connsiteX56" fmla="*/ 2121031 w 2139885"/>
              <a:gd name="connsiteY56" fmla="*/ 94269 h 2969444"/>
              <a:gd name="connsiteX57" fmla="*/ 2139885 w 2139885"/>
              <a:gd name="connsiteY57" fmla="*/ 141403 h 2969444"/>
              <a:gd name="connsiteX58" fmla="*/ 2130458 w 2139885"/>
              <a:gd name="connsiteY58" fmla="*/ 179110 h 2969444"/>
              <a:gd name="connsiteX59" fmla="*/ 2102178 w 2139885"/>
              <a:gd name="connsiteY59" fmla="*/ 207390 h 2969444"/>
              <a:gd name="connsiteX60" fmla="*/ 2017336 w 2139885"/>
              <a:gd name="connsiteY60" fmla="*/ 273378 h 2969444"/>
              <a:gd name="connsiteX61" fmla="*/ 1989056 w 2139885"/>
              <a:gd name="connsiteY61" fmla="*/ 282805 h 2969444"/>
              <a:gd name="connsiteX62" fmla="*/ 1923068 w 2139885"/>
              <a:gd name="connsiteY62" fmla="*/ 329939 h 2969444"/>
              <a:gd name="connsiteX63" fmla="*/ 1894788 w 2139885"/>
              <a:gd name="connsiteY63" fmla="*/ 339365 h 2969444"/>
              <a:gd name="connsiteX64" fmla="*/ 1828800 w 2139885"/>
              <a:gd name="connsiteY64" fmla="*/ 395926 h 2969444"/>
              <a:gd name="connsiteX65" fmla="*/ 1800520 w 2139885"/>
              <a:gd name="connsiteY65" fmla="*/ 424207 h 2969444"/>
              <a:gd name="connsiteX66" fmla="*/ 1725106 w 2139885"/>
              <a:gd name="connsiteY66" fmla="*/ 480768 h 2969444"/>
              <a:gd name="connsiteX67" fmla="*/ 1668545 w 2139885"/>
              <a:gd name="connsiteY67" fmla="*/ 537328 h 2969444"/>
              <a:gd name="connsiteX68" fmla="*/ 1621411 w 2139885"/>
              <a:gd name="connsiteY68" fmla="*/ 584462 h 2969444"/>
              <a:gd name="connsiteX69" fmla="*/ 1574277 w 2139885"/>
              <a:gd name="connsiteY69" fmla="*/ 659877 h 2969444"/>
              <a:gd name="connsiteX70" fmla="*/ 1536569 w 2139885"/>
              <a:gd name="connsiteY70" fmla="*/ 763572 h 2969444"/>
              <a:gd name="connsiteX71" fmla="*/ 1470582 w 2139885"/>
              <a:gd name="connsiteY71" fmla="*/ 895547 h 2969444"/>
              <a:gd name="connsiteX72" fmla="*/ 1442301 w 2139885"/>
              <a:gd name="connsiteY72" fmla="*/ 923827 h 2969444"/>
              <a:gd name="connsiteX73" fmla="*/ 1385741 w 2139885"/>
              <a:gd name="connsiteY73" fmla="*/ 1018095 h 2969444"/>
              <a:gd name="connsiteX74" fmla="*/ 1319753 w 2139885"/>
              <a:gd name="connsiteY74" fmla="*/ 1131217 h 2969444"/>
              <a:gd name="connsiteX75" fmla="*/ 1291473 w 2139885"/>
              <a:gd name="connsiteY75" fmla="*/ 1178351 h 2969444"/>
              <a:gd name="connsiteX76" fmla="*/ 1272619 w 2139885"/>
              <a:gd name="connsiteY76" fmla="*/ 1225485 h 2969444"/>
              <a:gd name="connsiteX77" fmla="*/ 1244339 w 2139885"/>
              <a:gd name="connsiteY77" fmla="*/ 1291473 h 2969444"/>
              <a:gd name="connsiteX78" fmla="*/ 1234912 w 2139885"/>
              <a:gd name="connsiteY78" fmla="*/ 1583704 h 2969444"/>
              <a:gd name="connsiteX79" fmla="*/ 1187778 w 2139885"/>
              <a:gd name="connsiteY79" fmla="*/ 1819374 h 2969444"/>
              <a:gd name="connsiteX80" fmla="*/ 1150070 w 2139885"/>
              <a:gd name="connsiteY80" fmla="*/ 1913642 h 2969444"/>
              <a:gd name="connsiteX81" fmla="*/ 1121790 w 2139885"/>
              <a:gd name="connsiteY81" fmla="*/ 2007910 h 2969444"/>
              <a:gd name="connsiteX82" fmla="*/ 1084083 w 2139885"/>
              <a:gd name="connsiteY82" fmla="*/ 2055044 h 2969444"/>
              <a:gd name="connsiteX83" fmla="*/ 1065229 w 2139885"/>
              <a:gd name="connsiteY83" fmla="*/ 2083324 h 2969444"/>
              <a:gd name="connsiteX84" fmla="*/ 1036949 w 2139885"/>
              <a:gd name="connsiteY84" fmla="*/ 2102178 h 2969444"/>
              <a:gd name="connsiteX85" fmla="*/ 961534 w 2139885"/>
              <a:gd name="connsiteY85" fmla="*/ 2177592 h 2969444"/>
              <a:gd name="connsiteX86" fmla="*/ 933254 w 2139885"/>
              <a:gd name="connsiteY86" fmla="*/ 2205873 h 2969444"/>
              <a:gd name="connsiteX87" fmla="*/ 848413 w 2139885"/>
              <a:gd name="connsiteY87" fmla="*/ 2271860 h 2969444"/>
              <a:gd name="connsiteX88" fmla="*/ 801279 w 2139885"/>
              <a:gd name="connsiteY88" fmla="*/ 2309568 h 2969444"/>
              <a:gd name="connsiteX89" fmla="*/ 725864 w 2139885"/>
              <a:gd name="connsiteY89" fmla="*/ 2394409 h 2969444"/>
              <a:gd name="connsiteX90" fmla="*/ 659877 w 2139885"/>
              <a:gd name="connsiteY90" fmla="*/ 2460396 h 2969444"/>
              <a:gd name="connsiteX91" fmla="*/ 612743 w 2139885"/>
              <a:gd name="connsiteY91" fmla="*/ 2535811 h 2969444"/>
              <a:gd name="connsiteX92" fmla="*/ 593889 w 2139885"/>
              <a:gd name="connsiteY92" fmla="*/ 2592372 h 2969444"/>
              <a:gd name="connsiteX93" fmla="*/ 575035 w 2139885"/>
              <a:gd name="connsiteY93" fmla="*/ 2648932 h 2969444"/>
              <a:gd name="connsiteX94" fmla="*/ 565609 w 2139885"/>
              <a:gd name="connsiteY94" fmla="*/ 2677213 h 2969444"/>
              <a:gd name="connsiteX95" fmla="*/ 546755 w 2139885"/>
              <a:gd name="connsiteY95" fmla="*/ 2714920 h 2969444"/>
              <a:gd name="connsiteX96" fmla="*/ 537328 w 2139885"/>
              <a:gd name="connsiteY96" fmla="*/ 2752627 h 2969444"/>
              <a:gd name="connsiteX97" fmla="*/ 499621 w 2139885"/>
              <a:gd name="connsiteY97" fmla="*/ 2818615 h 2969444"/>
              <a:gd name="connsiteX98" fmla="*/ 490194 w 2139885"/>
              <a:gd name="connsiteY98" fmla="*/ 2846895 h 2969444"/>
              <a:gd name="connsiteX99" fmla="*/ 461914 w 2139885"/>
              <a:gd name="connsiteY99" fmla="*/ 2875176 h 2969444"/>
              <a:gd name="connsiteX100" fmla="*/ 433633 w 2139885"/>
              <a:gd name="connsiteY100" fmla="*/ 2875176 h 2969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2139885" h="2969444">
                <a:moveTo>
                  <a:pt x="386499" y="2912883"/>
                </a:moveTo>
                <a:cubicBezTo>
                  <a:pt x="376931" y="2915873"/>
                  <a:pt x="229749" y="2969444"/>
                  <a:pt x="179110" y="2969444"/>
                </a:cubicBezTo>
                <a:cubicBezTo>
                  <a:pt x="141272" y="2969444"/>
                  <a:pt x="103695" y="2963159"/>
                  <a:pt x="65988" y="2960017"/>
                </a:cubicBezTo>
                <a:cubicBezTo>
                  <a:pt x="0" y="2938021"/>
                  <a:pt x="15712" y="2960017"/>
                  <a:pt x="0" y="2912883"/>
                </a:cubicBezTo>
                <a:cubicBezTo>
                  <a:pt x="3142" y="2881460"/>
                  <a:pt x="2810" y="2849493"/>
                  <a:pt x="9427" y="2818615"/>
                </a:cubicBezTo>
                <a:cubicBezTo>
                  <a:pt x="12372" y="2804874"/>
                  <a:pt x="20833" y="2792825"/>
                  <a:pt x="28281" y="2780908"/>
                </a:cubicBezTo>
                <a:cubicBezTo>
                  <a:pt x="48817" y="2748050"/>
                  <a:pt x="58331" y="2746239"/>
                  <a:pt x="75415" y="2714920"/>
                </a:cubicBezTo>
                <a:cubicBezTo>
                  <a:pt x="88873" y="2690247"/>
                  <a:pt x="100553" y="2664644"/>
                  <a:pt x="113122" y="2639506"/>
                </a:cubicBezTo>
                <a:cubicBezTo>
                  <a:pt x="119407" y="2626937"/>
                  <a:pt x="124181" y="2613491"/>
                  <a:pt x="131976" y="2601798"/>
                </a:cubicBezTo>
                <a:cubicBezTo>
                  <a:pt x="138260" y="2592371"/>
                  <a:pt x="146228" y="2583871"/>
                  <a:pt x="150829" y="2573518"/>
                </a:cubicBezTo>
                <a:cubicBezTo>
                  <a:pt x="176861" y="2514947"/>
                  <a:pt x="158863" y="2526727"/>
                  <a:pt x="188536" y="2479250"/>
                </a:cubicBezTo>
                <a:cubicBezTo>
                  <a:pt x="213063" y="2440007"/>
                  <a:pt x="215711" y="2449188"/>
                  <a:pt x="235670" y="2413262"/>
                </a:cubicBezTo>
                <a:cubicBezTo>
                  <a:pt x="245907" y="2394836"/>
                  <a:pt x="255390" y="2375964"/>
                  <a:pt x="263951" y="2356702"/>
                </a:cubicBezTo>
                <a:cubicBezTo>
                  <a:pt x="267987" y="2347622"/>
                  <a:pt x="268934" y="2337309"/>
                  <a:pt x="273378" y="2328421"/>
                </a:cubicBezTo>
                <a:cubicBezTo>
                  <a:pt x="280271" y="2314635"/>
                  <a:pt x="314106" y="2270974"/>
                  <a:pt x="320512" y="2262433"/>
                </a:cubicBezTo>
                <a:cubicBezTo>
                  <a:pt x="323654" y="2253006"/>
                  <a:pt x="325495" y="2243041"/>
                  <a:pt x="329939" y="2234153"/>
                </a:cubicBezTo>
                <a:cubicBezTo>
                  <a:pt x="335908" y="2222215"/>
                  <a:pt x="371948" y="2174144"/>
                  <a:pt x="377073" y="2168165"/>
                </a:cubicBezTo>
                <a:cubicBezTo>
                  <a:pt x="385749" y="2158043"/>
                  <a:pt x="396677" y="2150007"/>
                  <a:pt x="405353" y="2139885"/>
                </a:cubicBezTo>
                <a:cubicBezTo>
                  <a:pt x="415578" y="2127956"/>
                  <a:pt x="423123" y="2113856"/>
                  <a:pt x="433633" y="2102178"/>
                </a:cubicBezTo>
                <a:cubicBezTo>
                  <a:pt x="451470" y="2082359"/>
                  <a:pt x="475404" y="2067802"/>
                  <a:pt x="490194" y="2045617"/>
                </a:cubicBezTo>
                <a:cubicBezTo>
                  <a:pt x="518908" y="2002547"/>
                  <a:pt x="501037" y="2025348"/>
                  <a:pt x="546755" y="1979629"/>
                </a:cubicBezTo>
                <a:cubicBezTo>
                  <a:pt x="549897" y="1970202"/>
                  <a:pt x="551471" y="1960098"/>
                  <a:pt x="556182" y="1951349"/>
                </a:cubicBezTo>
                <a:cubicBezTo>
                  <a:pt x="573555" y="1919084"/>
                  <a:pt x="601156" y="1891846"/>
                  <a:pt x="612743" y="1857081"/>
                </a:cubicBezTo>
                <a:lnTo>
                  <a:pt x="622169" y="1828800"/>
                </a:lnTo>
                <a:cubicBezTo>
                  <a:pt x="625311" y="1797377"/>
                  <a:pt x="631596" y="1766111"/>
                  <a:pt x="631596" y="1734532"/>
                </a:cubicBezTo>
                <a:cubicBezTo>
                  <a:pt x="631596" y="1680249"/>
                  <a:pt x="624126" y="1657519"/>
                  <a:pt x="612743" y="1611984"/>
                </a:cubicBezTo>
                <a:cubicBezTo>
                  <a:pt x="615885" y="1524000"/>
                  <a:pt x="616501" y="1435890"/>
                  <a:pt x="622169" y="1348033"/>
                </a:cubicBezTo>
                <a:cubicBezTo>
                  <a:pt x="622809" y="1338117"/>
                  <a:pt x="627682" y="1328886"/>
                  <a:pt x="631596" y="1319753"/>
                </a:cubicBezTo>
                <a:cubicBezTo>
                  <a:pt x="650910" y="1274689"/>
                  <a:pt x="648824" y="1294295"/>
                  <a:pt x="659877" y="1253765"/>
                </a:cubicBezTo>
                <a:cubicBezTo>
                  <a:pt x="717952" y="1040819"/>
                  <a:pt x="634753" y="1335399"/>
                  <a:pt x="697584" y="1084083"/>
                </a:cubicBezTo>
                <a:cubicBezTo>
                  <a:pt x="700726" y="1071514"/>
                  <a:pt x="701217" y="1057964"/>
                  <a:pt x="707011" y="1046376"/>
                </a:cubicBezTo>
                <a:cubicBezTo>
                  <a:pt x="717145" y="1026109"/>
                  <a:pt x="737552" y="1011311"/>
                  <a:pt x="744718" y="989815"/>
                </a:cubicBezTo>
                <a:cubicBezTo>
                  <a:pt x="793362" y="843886"/>
                  <a:pt x="737608" y="994609"/>
                  <a:pt x="782425" y="904974"/>
                </a:cubicBezTo>
                <a:cubicBezTo>
                  <a:pt x="800770" y="868283"/>
                  <a:pt x="783156" y="881273"/>
                  <a:pt x="801279" y="838986"/>
                </a:cubicBezTo>
                <a:cubicBezTo>
                  <a:pt x="805742" y="828573"/>
                  <a:pt x="813848" y="820133"/>
                  <a:pt x="820132" y="810706"/>
                </a:cubicBezTo>
                <a:cubicBezTo>
                  <a:pt x="829721" y="772349"/>
                  <a:pt x="827285" y="770504"/>
                  <a:pt x="848413" y="735291"/>
                </a:cubicBezTo>
                <a:cubicBezTo>
                  <a:pt x="860071" y="715861"/>
                  <a:pt x="867266" y="691299"/>
                  <a:pt x="886120" y="678730"/>
                </a:cubicBezTo>
                <a:cubicBezTo>
                  <a:pt x="895547" y="672446"/>
                  <a:pt x="903184" y="661479"/>
                  <a:pt x="914400" y="659877"/>
                </a:cubicBezTo>
                <a:cubicBezTo>
                  <a:pt x="992416" y="648732"/>
                  <a:pt x="1150070" y="641023"/>
                  <a:pt x="1150070" y="641023"/>
                </a:cubicBezTo>
                <a:cubicBezTo>
                  <a:pt x="1216720" y="596592"/>
                  <a:pt x="1136474" y="654619"/>
                  <a:pt x="1206631" y="584462"/>
                </a:cubicBezTo>
                <a:cubicBezTo>
                  <a:pt x="1217741" y="573352"/>
                  <a:pt x="1231770" y="565609"/>
                  <a:pt x="1244339" y="556182"/>
                </a:cubicBezTo>
                <a:cubicBezTo>
                  <a:pt x="1250623" y="546755"/>
                  <a:pt x="1255665" y="536370"/>
                  <a:pt x="1263192" y="527902"/>
                </a:cubicBezTo>
                <a:cubicBezTo>
                  <a:pt x="1280906" y="507974"/>
                  <a:pt x="1303755" y="492672"/>
                  <a:pt x="1319753" y="471341"/>
                </a:cubicBezTo>
                <a:cubicBezTo>
                  <a:pt x="1338607" y="446203"/>
                  <a:pt x="1358884" y="422072"/>
                  <a:pt x="1376314" y="395926"/>
                </a:cubicBezTo>
                <a:cubicBezTo>
                  <a:pt x="1389431" y="376251"/>
                  <a:pt x="1408410" y="346648"/>
                  <a:pt x="1423448" y="329939"/>
                </a:cubicBezTo>
                <a:cubicBezTo>
                  <a:pt x="1441285" y="310121"/>
                  <a:pt x="1465220" y="295563"/>
                  <a:pt x="1480009" y="273378"/>
                </a:cubicBezTo>
                <a:cubicBezTo>
                  <a:pt x="1486293" y="263951"/>
                  <a:pt x="1490851" y="253108"/>
                  <a:pt x="1498862" y="245097"/>
                </a:cubicBezTo>
                <a:cubicBezTo>
                  <a:pt x="1506873" y="237086"/>
                  <a:pt x="1518541" y="233617"/>
                  <a:pt x="1527143" y="226244"/>
                </a:cubicBezTo>
                <a:cubicBezTo>
                  <a:pt x="1540639" y="214676"/>
                  <a:pt x="1551473" y="200242"/>
                  <a:pt x="1564850" y="188537"/>
                </a:cubicBezTo>
                <a:cubicBezTo>
                  <a:pt x="1617997" y="142033"/>
                  <a:pt x="1590067" y="179917"/>
                  <a:pt x="1640264" y="122549"/>
                </a:cubicBezTo>
                <a:cubicBezTo>
                  <a:pt x="1650610" y="110725"/>
                  <a:pt x="1657435" y="95952"/>
                  <a:pt x="1668545" y="84842"/>
                </a:cubicBezTo>
                <a:cubicBezTo>
                  <a:pt x="1679655" y="73732"/>
                  <a:pt x="1694574" y="67071"/>
                  <a:pt x="1706252" y="56561"/>
                </a:cubicBezTo>
                <a:cubicBezTo>
                  <a:pt x="1726070" y="38724"/>
                  <a:pt x="1762813" y="0"/>
                  <a:pt x="1762813" y="0"/>
                </a:cubicBezTo>
                <a:cubicBezTo>
                  <a:pt x="2066285" y="23345"/>
                  <a:pt x="1728666" y="-7571"/>
                  <a:pt x="1979629" y="28281"/>
                </a:cubicBezTo>
                <a:cubicBezTo>
                  <a:pt x="2058443" y="39540"/>
                  <a:pt x="2024061" y="32319"/>
                  <a:pt x="2083324" y="47135"/>
                </a:cubicBezTo>
                <a:cubicBezTo>
                  <a:pt x="2092751" y="53419"/>
                  <a:pt x="2104527" y="57141"/>
                  <a:pt x="2111605" y="65988"/>
                </a:cubicBezTo>
                <a:cubicBezTo>
                  <a:pt x="2117812" y="73747"/>
                  <a:pt x="2117542" y="84965"/>
                  <a:pt x="2121031" y="94269"/>
                </a:cubicBezTo>
                <a:cubicBezTo>
                  <a:pt x="2126972" y="110113"/>
                  <a:pt x="2133600" y="125692"/>
                  <a:pt x="2139885" y="141403"/>
                </a:cubicBezTo>
                <a:cubicBezTo>
                  <a:pt x="2136743" y="153972"/>
                  <a:pt x="2136886" y="167861"/>
                  <a:pt x="2130458" y="179110"/>
                </a:cubicBezTo>
                <a:cubicBezTo>
                  <a:pt x="2123844" y="190685"/>
                  <a:pt x="2112419" y="198856"/>
                  <a:pt x="2102178" y="207390"/>
                </a:cubicBezTo>
                <a:cubicBezTo>
                  <a:pt x="2074654" y="230326"/>
                  <a:pt x="2051325" y="262048"/>
                  <a:pt x="2017336" y="273378"/>
                </a:cubicBezTo>
                <a:cubicBezTo>
                  <a:pt x="2007909" y="276520"/>
                  <a:pt x="1997944" y="278361"/>
                  <a:pt x="1989056" y="282805"/>
                </a:cubicBezTo>
                <a:cubicBezTo>
                  <a:pt x="1959869" y="297398"/>
                  <a:pt x="1952967" y="312854"/>
                  <a:pt x="1923068" y="329939"/>
                </a:cubicBezTo>
                <a:cubicBezTo>
                  <a:pt x="1914441" y="334869"/>
                  <a:pt x="1904215" y="336223"/>
                  <a:pt x="1894788" y="339365"/>
                </a:cubicBezTo>
                <a:cubicBezTo>
                  <a:pt x="1824615" y="409540"/>
                  <a:pt x="1913452" y="323367"/>
                  <a:pt x="1828800" y="395926"/>
                </a:cubicBezTo>
                <a:cubicBezTo>
                  <a:pt x="1818678" y="404602"/>
                  <a:pt x="1810838" y="415765"/>
                  <a:pt x="1800520" y="424207"/>
                </a:cubicBezTo>
                <a:cubicBezTo>
                  <a:pt x="1776200" y="444105"/>
                  <a:pt x="1747325" y="458549"/>
                  <a:pt x="1725106" y="480768"/>
                </a:cubicBezTo>
                <a:lnTo>
                  <a:pt x="1668545" y="537328"/>
                </a:lnTo>
                <a:cubicBezTo>
                  <a:pt x="1652834" y="553039"/>
                  <a:pt x="1634743" y="566687"/>
                  <a:pt x="1621411" y="584462"/>
                </a:cubicBezTo>
                <a:cubicBezTo>
                  <a:pt x="1602059" y="610265"/>
                  <a:pt x="1584630" y="628819"/>
                  <a:pt x="1574277" y="659877"/>
                </a:cubicBezTo>
                <a:cubicBezTo>
                  <a:pt x="1538275" y="767882"/>
                  <a:pt x="1576093" y="704287"/>
                  <a:pt x="1536569" y="763572"/>
                </a:cubicBezTo>
                <a:cubicBezTo>
                  <a:pt x="1519940" y="813460"/>
                  <a:pt x="1510948" y="855182"/>
                  <a:pt x="1470582" y="895547"/>
                </a:cubicBezTo>
                <a:cubicBezTo>
                  <a:pt x="1461155" y="904974"/>
                  <a:pt x="1449889" y="912866"/>
                  <a:pt x="1442301" y="923827"/>
                </a:cubicBezTo>
                <a:cubicBezTo>
                  <a:pt x="1421442" y="953956"/>
                  <a:pt x="1406068" y="987605"/>
                  <a:pt x="1385741" y="1018095"/>
                </a:cubicBezTo>
                <a:cubicBezTo>
                  <a:pt x="1315696" y="1123160"/>
                  <a:pt x="1377371" y="1025583"/>
                  <a:pt x="1319753" y="1131217"/>
                </a:cubicBezTo>
                <a:cubicBezTo>
                  <a:pt x="1310979" y="1147302"/>
                  <a:pt x="1299667" y="1161963"/>
                  <a:pt x="1291473" y="1178351"/>
                </a:cubicBezTo>
                <a:cubicBezTo>
                  <a:pt x="1283905" y="1193486"/>
                  <a:pt x="1279492" y="1210022"/>
                  <a:pt x="1272619" y="1225485"/>
                </a:cubicBezTo>
                <a:cubicBezTo>
                  <a:pt x="1241559" y="1295369"/>
                  <a:pt x="1263697" y="1233392"/>
                  <a:pt x="1244339" y="1291473"/>
                </a:cubicBezTo>
                <a:cubicBezTo>
                  <a:pt x="1241197" y="1388883"/>
                  <a:pt x="1239779" y="1486365"/>
                  <a:pt x="1234912" y="1583704"/>
                </a:cubicBezTo>
                <a:cubicBezTo>
                  <a:pt x="1231384" y="1654255"/>
                  <a:pt x="1211218" y="1760774"/>
                  <a:pt x="1187778" y="1819374"/>
                </a:cubicBezTo>
                <a:cubicBezTo>
                  <a:pt x="1175209" y="1850797"/>
                  <a:pt x="1158278" y="1880809"/>
                  <a:pt x="1150070" y="1913642"/>
                </a:cubicBezTo>
                <a:cubicBezTo>
                  <a:pt x="1145344" y="1932547"/>
                  <a:pt x="1130138" y="1997475"/>
                  <a:pt x="1121790" y="2007910"/>
                </a:cubicBezTo>
                <a:cubicBezTo>
                  <a:pt x="1109221" y="2023621"/>
                  <a:pt x="1096155" y="2038948"/>
                  <a:pt x="1084083" y="2055044"/>
                </a:cubicBezTo>
                <a:cubicBezTo>
                  <a:pt x="1077285" y="2064108"/>
                  <a:pt x="1073240" y="2075313"/>
                  <a:pt x="1065229" y="2083324"/>
                </a:cubicBezTo>
                <a:cubicBezTo>
                  <a:pt x="1057218" y="2091335"/>
                  <a:pt x="1045332" y="2094557"/>
                  <a:pt x="1036949" y="2102178"/>
                </a:cubicBezTo>
                <a:cubicBezTo>
                  <a:pt x="1010644" y="2126092"/>
                  <a:pt x="986672" y="2152454"/>
                  <a:pt x="961534" y="2177592"/>
                </a:cubicBezTo>
                <a:cubicBezTo>
                  <a:pt x="952107" y="2187019"/>
                  <a:pt x="943777" y="2197688"/>
                  <a:pt x="933254" y="2205873"/>
                </a:cubicBezTo>
                <a:lnTo>
                  <a:pt x="848413" y="2271860"/>
                </a:lnTo>
                <a:cubicBezTo>
                  <a:pt x="832592" y="2284291"/>
                  <a:pt x="815506" y="2295341"/>
                  <a:pt x="801279" y="2309568"/>
                </a:cubicBezTo>
                <a:cubicBezTo>
                  <a:pt x="673882" y="2436965"/>
                  <a:pt x="860095" y="2247976"/>
                  <a:pt x="725864" y="2394409"/>
                </a:cubicBezTo>
                <a:cubicBezTo>
                  <a:pt x="704844" y="2417339"/>
                  <a:pt x="677132" y="2434514"/>
                  <a:pt x="659877" y="2460396"/>
                </a:cubicBezTo>
                <a:cubicBezTo>
                  <a:pt x="646929" y="2479818"/>
                  <a:pt x="620865" y="2517942"/>
                  <a:pt x="612743" y="2535811"/>
                </a:cubicBezTo>
                <a:cubicBezTo>
                  <a:pt x="604519" y="2553903"/>
                  <a:pt x="600174" y="2573518"/>
                  <a:pt x="593889" y="2592372"/>
                </a:cubicBezTo>
                <a:lnTo>
                  <a:pt x="575035" y="2648932"/>
                </a:lnTo>
                <a:cubicBezTo>
                  <a:pt x="571893" y="2658359"/>
                  <a:pt x="570053" y="2668325"/>
                  <a:pt x="565609" y="2677213"/>
                </a:cubicBezTo>
                <a:cubicBezTo>
                  <a:pt x="559324" y="2689782"/>
                  <a:pt x="551689" y="2701762"/>
                  <a:pt x="546755" y="2714920"/>
                </a:cubicBezTo>
                <a:cubicBezTo>
                  <a:pt x="542206" y="2727051"/>
                  <a:pt x="541877" y="2740496"/>
                  <a:pt x="537328" y="2752627"/>
                </a:cubicBezTo>
                <a:cubicBezTo>
                  <a:pt x="512536" y="2818740"/>
                  <a:pt x="526973" y="2763912"/>
                  <a:pt x="499621" y="2818615"/>
                </a:cubicBezTo>
                <a:cubicBezTo>
                  <a:pt x="495177" y="2827503"/>
                  <a:pt x="495706" y="2838627"/>
                  <a:pt x="490194" y="2846895"/>
                </a:cubicBezTo>
                <a:cubicBezTo>
                  <a:pt x="482799" y="2857988"/>
                  <a:pt x="473006" y="2867781"/>
                  <a:pt x="461914" y="2875176"/>
                </a:cubicBezTo>
                <a:cubicBezTo>
                  <a:pt x="430652" y="2896018"/>
                  <a:pt x="433633" y="2891245"/>
                  <a:pt x="433633" y="2875176"/>
                </a:cubicBezTo>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a:extLst>
              <a:ext uri="{FF2B5EF4-FFF2-40B4-BE49-F238E27FC236}">
                <a16:creationId xmlns:a16="http://schemas.microsoft.com/office/drawing/2014/main" id="{329C4407-A0B7-E4A7-BFBB-601C57FF8858}"/>
              </a:ext>
            </a:extLst>
          </p:cNvPr>
          <p:cNvSpPr/>
          <p:nvPr/>
        </p:nvSpPr>
        <p:spPr>
          <a:xfrm>
            <a:off x="6930423" y="1540702"/>
            <a:ext cx="3269938" cy="4714564"/>
          </a:xfrm>
          <a:custGeom>
            <a:avLst/>
            <a:gdLst>
              <a:gd name="connsiteX0" fmla="*/ 2262433 w 2262433"/>
              <a:gd name="connsiteY0" fmla="*/ 179109 h 2894029"/>
              <a:gd name="connsiteX1" fmla="*/ 2234152 w 2262433"/>
              <a:gd name="connsiteY1" fmla="*/ 103695 h 2894029"/>
              <a:gd name="connsiteX2" fmla="*/ 2177592 w 2262433"/>
              <a:gd name="connsiteY2" fmla="*/ 28281 h 2894029"/>
              <a:gd name="connsiteX3" fmla="*/ 2149311 w 2262433"/>
              <a:gd name="connsiteY3" fmla="*/ 18854 h 2894029"/>
              <a:gd name="connsiteX4" fmla="*/ 2073897 w 2262433"/>
              <a:gd name="connsiteY4" fmla="*/ 9427 h 2894029"/>
              <a:gd name="connsiteX5" fmla="*/ 2007909 w 2262433"/>
              <a:gd name="connsiteY5" fmla="*/ 0 h 2894029"/>
              <a:gd name="connsiteX6" fmla="*/ 1875934 w 2262433"/>
              <a:gd name="connsiteY6" fmla="*/ 9427 h 2894029"/>
              <a:gd name="connsiteX7" fmla="*/ 1838227 w 2262433"/>
              <a:gd name="connsiteY7" fmla="*/ 18854 h 2894029"/>
              <a:gd name="connsiteX8" fmla="*/ 1791093 w 2262433"/>
              <a:gd name="connsiteY8" fmla="*/ 28281 h 2894029"/>
              <a:gd name="connsiteX9" fmla="*/ 1734532 w 2262433"/>
              <a:gd name="connsiteY9" fmla="*/ 65988 h 2894029"/>
              <a:gd name="connsiteX10" fmla="*/ 1706251 w 2262433"/>
              <a:gd name="connsiteY10" fmla="*/ 84841 h 2894029"/>
              <a:gd name="connsiteX11" fmla="*/ 1621410 w 2262433"/>
              <a:gd name="connsiteY11" fmla="*/ 169683 h 2894029"/>
              <a:gd name="connsiteX12" fmla="*/ 1583703 w 2262433"/>
              <a:gd name="connsiteY12" fmla="*/ 207390 h 2894029"/>
              <a:gd name="connsiteX13" fmla="*/ 1564849 w 2262433"/>
              <a:gd name="connsiteY13" fmla="*/ 235670 h 2894029"/>
              <a:gd name="connsiteX14" fmla="*/ 1536569 w 2262433"/>
              <a:gd name="connsiteY14" fmla="*/ 254524 h 2894029"/>
              <a:gd name="connsiteX15" fmla="*/ 1517715 w 2262433"/>
              <a:gd name="connsiteY15" fmla="*/ 282804 h 2894029"/>
              <a:gd name="connsiteX16" fmla="*/ 1451728 w 2262433"/>
              <a:gd name="connsiteY16" fmla="*/ 348792 h 2894029"/>
              <a:gd name="connsiteX17" fmla="*/ 1366887 w 2262433"/>
              <a:gd name="connsiteY17" fmla="*/ 405353 h 2894029"/>
              <a:gd name="connsiteX18" fmla="*/ 1282045 w 2262433"/>
              <a:gd name="connsiteY18" fmla="*/ 433633 h 2894029"/>
              <a:gd name="connsiteX19" fmla="*/ 1253765 w 2262433"/>
              <a:gd name="connsiteY19" fmla="*/ 452487 h 2894029"/>
              <a:gd name="connsiteX20" fmla="*/ 1178350 w 2262433"/>
              <a:gd name="connsiteY20" fmla="*/ 471340 h 2894029"/>
              <a:gd name="connsiteX21" fmla="*/ 1150070 w 2262433"/>
              <a:gd name="connsiteY21" fmla="*/ 480767 h 2894029"/>
              <a:gd name="connsiteX22" fmla="*/ 1055802 w 2262433"/>
              <a:gd name="connsiteY22" fmla="*/ 490194 h 2894029"/>
              <a:gd name="connsiteX23" fmla="*/ 999241 w 2262433"/>
              <a:gd name="connsiteY23" fmla="*/ 499621 h 2894029"/>
              <a:gd name="connsiteX24" fmla="*/ 942680 w 2262433"/>
              <a:gd name="connsiteY24" fmla="*/ 537328 h 2894029"/>
              <a:gd name="connsiteX25" fmla="*/ 933254 w 2262433"/>
              <a:gd name="connsiteY25" fmla="*/ 565608 h 2894029"/>
              <a:gd name="connsiteX26" fmla="*/ 914400 w 2262433"/>
              <a:gd name="connsiteY26" fmla="*/ 593889 h 2894029"/>
              <a:gd name="connsiteX27" fmla="*/ 895546 w 2262433"/>
              <a:gd name="connsiteY27" fmla="*/ 659876 h 2894029"/>
              <a:gd name="connsiteX28" fmla="*/ 886120 w 2262433"/>
              <a:gd name="connsiteY28" fmla="*/ 688157 h 2894029"/>
              <a:gd name="connsiteX29" fmla="*/ 876693 w 2262433"/>
              <a:gd name="connsiteY29" fmla="*/ 782425 h 2894029"/>
              <a:gd name="connsiteX30" fmla="*/ 867266 w 2262433"/>
              <a:gd name="connsiteY30" fmla="*/ 810705 h 2894029"/>
              <a:gd name="connsiteX31" fmla="*/ 848412 w 2262433"/>
              <a:gd name="connsiteY31" fmla="*/ 886120 h 2894029"/>
              <a:gd name="connsiteX32" fmla="*/ 838985 w 2262433"/>
              <a:gd name="connsiteY32" fmla="*/ 923827 h 2894029"/>
              <a:gd name="connsiteX33" fmla="*/ 829559 w 2262433"/>
              <a:gd name="connsiteY33" fmla="*/ 952107 h 2894029"/>
              <a:gd name="connsiteX34" fmla="*/ 810705 w 2262433"/>
              <a:gd name="connsiteY34" fmla="*/ 1046375 h 2894029"/>
              <a:gd name="connsiteX35" fmla="*/ 801278 w 2262433"/>
              <a:gd name="connsiteY35" fmla="*/ 1093509 h 2894029"/>
              <a:gd name="connsiteX36" fmla="*/ 791851 w 2262433"/>
              <a:gd name="connsiteY36" fmla="*/ 1140643 h 2894029"/>
              <a:gd name="connsiteX37" fmla="*/ 772998 w 2262433"/>
              <a:gd name="connsiteY37" fmla="*/ 1216058 h 2894029"/>
              <a:gd name="connsiteX38" fmla="*/ 763571 w 2262433"/>
              <a:gd name="connsiteY38" fmla="*/ 1253765 h 2894029"/>
              <a:gd name="connsiteX39" fmla="*/ 735291 w 2262433"/>
              <a:gd name="connsiteY39" fmla="*/ 1348033 h 2894029"/>
              <a:gd name="connsiteX40" fmla="*/ 716437 w 2262433"/>
              <a:gd name="connsiteY40" fmla="*/ 1376314 h 2894029"/>
              <a:gd name="connsiteX41" fmla="*/ 707010 w 2262433"/>
              <a:gd name="connsiteY41" fmla="*/ 1414021 h 2894029"/>
              <a:gd name="connsiteX42" fmla="*/ 688157 w 2262433"/>
              <a:gd name="connsiteY42" fmla="*/ 1470582 h 2894029"/>
              <a:gd name="connsiteX43" fmla="*/ 678730 w 2262433"/>
              <a:gd name="connsiteY43" fmla="*/ 1498862 h 2894029"/>
              <a:gd name="connsiteX44" fmla="*/ 650449 w 2262433"/>
              <a:gd name="connsiteY44" fmla="*/ 1564850 h 2894029"/>
              <a:gd name="connsiteX45" fmla="*/ 641023 w 2262433"/>
              <a:gd name="connsiteY45" fmla="*/ 1602557 h 2894029"/>
              <a:gd name="connsiteX46" fmla="*/ 622169 w 2262433"/>
              <a:gd name="connsiteY46" fmla="*/ 1630837 h 2894029"/>
              <a:gd name="connsiteX47" fmla="*/ 603315 w 2262433"/>
              <a:gd name="connsiteY47" fmla="*/ 1668544 h 2894029"/>
              <a:gd name="connsiteX48" fmla="*/ 593889 w 2262433"/>
              <a:gd name="connsiteY48" fmla="*/ 1696825 h 2894029"/>
              <a:gd name="connsiteX49" fmla="*/ 556181 w 2262433"/>
              <a:gd name="connsiteY49" fmla="*/ 1772239 h 2894029"/>
              <a:gd name="connsiteX50" fmla="*/ 537328 w 2262433"/>
              <a:gd name="connsiteY50" fmla="*/ 1809947 h 2894029"/>
              <a:gd name="connsiteX51" fmla="*/ 518474 w 2262433"/>
              <a:gd name="connsiteY51" fmla="*/ 1847654 h 2894029"/>
              <a:gd name="connsiteX52" fmla="*/ 499621 w 2262433"/>
              <a:gd name="connsiteY52" fmla="*/ 1885361 h 2894029"/>
              <a:gd name="connsiteX53" fmla="*/ 480767 w 2262433"/>
              <a:gd name="connsiteY53" fmla="*/ 1913641 h 2894029"/>
              <a:gd name="connsiteX54" fmla="*/ 461913 w 2262433"/>
              <a:gd name="connsiteY54" fmla="*/ 1970202 h 2894029"/>
              <a:gd name="connsiteX55" fmla="*/ 433633 w 2262433"/>
              <a:gd name="connsiteY55" fmla="*/ 2017336 h 2894029"/>
              <a:gd name="connsiteX56" fmla="*/ 395926 w 2262433"/>
              <a:gd name="connsiteY56" fmla="*/ 2092751 h 2894029"/>
              <a:gd name="connsiteX57" fmla="*/ 377072 w 2262433"/>
              <a:gd name="connsiteY57" fmla="*/ 2121031 h 2894029"/>
              <a:gd name="connsiteX58" fmla="*/ 358218 w 2262433"/>
              <a:gd name="connsiteY58" fmla="*/ 2168165 h 2894029"/>
              <a:gd name="connsiteX59" fmla="*/ 320511 w 2262433"/>
              <a:gd name="connsiteY59" fmla="*/ 2224726 h 2894029"/>
              <a:gd name="connsiteX60" fmla="*/ 311084 w 2262433"/>
              <a:gd name="connsiteY60" fmla="*/ 2253006 h 2894029"/>
              <a:gd name="connsiteX61" fmla="*/ 254524 w 2262433"/>
              <a:gd name="connsiteY61" fmla="*/ 2337848 h 2894029"/>
              <a:gd name="connsiteX62" fmla="*/ 245097 w 2262433"/>
              <a:gd name="connsiteY62" fmla="*/ 2366128 h 2894029"/>
              <a:gd name="connsiteX63" fmla="*/ 197963 w 2262433"/>
              <a:gd name="connsiteY63" fmla="*/ 2432116 h 2894029"/>
              <a:gd name="connsiteX64" fmla="*/ 131975 w 2262433"/>
              <a:gd name="connsiteY64" fmla="*/ 2516957 h 2894029"/>
              <a:gd name="connsiteX65" fmla="*/ 84841 w 2262433"/>
              <a:gd name="connsiteY65" fmla="*/ 2582944 h 2894029"/>
              <a:gd name="connsiteX66" fmla="*/ 47134 w 2262433"/>
              <a:gd name="connsiteY66" fmla="*/ 2648932 h 2894029"/>
              <a:gd name="connsiteX67" fmla="*/ 18854 w 2262433"/>
              <a:gd name="connsiteY67" fmla="*/ 2714920 h 2894029"/>
              <a:gd name="connsiteX68" fmla="*/ 0 w 2262433"/>
              <a:gd name="connsiteY68" fmla="*/ 2809188 h 2894029"/>
              <a:gd name="connsiteX69" fmla="*/ 141402 w 2262433"/>
              <a:gd name="connsiteY69" fmla="*/ 2875175 h 2894029"/>
              <a:gd name="connsiteX70" fmla="*/ 395926 w 2262433"/>
              <a:gd name="connsiteY70" fmla="*/ 2894029 h 2894029"/>
              <a:gd name="connsiteX71" fmla="*/ 433633 w 2262433"/>
              <a:gd name="connsiteY71" fmla="*/ 2884602 h 2894029"/>
              <a:gd name="connsiteX72" fmla="*/ 537328 w 2262433"/>
              <a:gd name="connsiteY72" fmla="*/ 2875175 h 2894029"/>
              <a:gd name="connsiteX73" fmla="*/ 593889 w 2262433"/>
              <a:gd name="connsiteY73" fmla="*/ 2856322 h 2894029"/>
              <a:gd name="connsiteX74" fmla="*/ 669303 w 2262433"/>
              <a:gd name="connsiteY74" fmla="*/ 2837468 h 2894029"/>
              <a:gd name="connsiteX75" fmla="*/ 820132 w 2262433"/>
              <a:gd name="connsiteY75" fmla="*/ 2743200 h 2894029"/>
              <a:gd name="connsiteX76" fmla="*/ 952107 w 2262433"/>
              <a:gd name="connsiteY76" fmla="*/ 2630078 h 2894029"/>
              <a:gd name="connsiteX77" fmla="*/ 1102936 w 2262433"/>
              <a:gd name="connsiteY77" fmla="*/ 2469823 h 2894029"/>
              <a:gd name="connsiteX78" fmla="*/ 1178350 w 2262433"/>
              <a:gd name="connsiteY78" fmla="*/ 2375555 h 2894029"/>
              <a:gd name="connsiteX79" fmla="*/ 1244338 w 2262433"/>
              <a:gd name="connsiteY79" fmla="*/ 2262433 h 2894029"/>
              <a:gd name="connsiteX80" fmla="*/ 1366887 w 2262433"/>
              <a:gd name="connsiteY80" fmla="*/ 1989056 h 2894029"/>
              <a:gd name="connsiteX81" fmla="*/ 1385740 w 2262433"/>
              <a:gd name="connsiteY81" fmla="*/ 1923068 h 2894029"/>
              <a:gd name="connsiteX82" fmla="*/ 1395167 w 2262433"/>
              <a:gd name="connsiteY82" fmla="*/ 1866507 h 2894029"/>
              <a:gd name="connsiteX83" fmla="*/ 1404594 w 2262433"/>
              <a:gd name="connsiteY83" fmla="*/ 1819373 h 2894029"/>
              <a:gd name="connsiteX84" fmla="*/ 1414021 w 2262433"/>
              <a:gd name="connsiteY84" fmla="*/ 1743959 h 2894029"/>
              <a:gd name="connsiteX85" fmla="*/ 1432874 w 2262433"/>
              <a:gd name="connsiteY85" fmla="*/ 1706252 h 2894029"/>
              <a:gd name="connsiteX86" fmla="*/ 1442301 w 2262433"/>
              <a:gd name="connsiteY86" fmla="*/ 1677971 h 2894029"/>
              <a:gd name="connsiteX87" fmla="*/ 1480008 w 2262433"/>
              <a:gd name="connsiteY87" fmla="*/ 1621410 h 2894029"/>
              <a:gd name="connsiteX88" fmla="*/ 1498862 w 2262433"/>
              <a:gd name="connsiteY88" fmla="*/ 1574276 h 2894029"/>
              <a:gd name="connsiteX89" fmla="*/ 1517715 w 2262433"/>
              <a:gd name="connsiteY89" fmla="*/ 1517716 h 2894029"/>
              <a:gd name="connsiteX90" fmla="*/ 1545996 w 2262433"/>
              <a:gd name="connsiteY90" fmla="*/ 1470582 h 2894029"/>
              <a:gd name="connsiteX91" fmla="*/ 1602557 w 2262433"/>
              <a:gd name="connsiteY91" fmla="*/ 1319753 h 2894029"/>
              <a:gd name="connsiteX92" fmla="*/ 1611983 w 2262433"/>
              <a:gd name="connsiteY92" fmla="*/ 1272619 h 2894029"/>
              <a:gd name="connsiteX93" fmla="*/ 1630837 w 2262433"/>
              <a:gd name="connsiteY93" fmla="*/ 1216058 h 2894029"/>
              <a:gd name="connsiteX94" fmla="*/ 1640264 w 2262433"/>
              <a:gd name="connsiteY94" fmla="*/ 1187777 h 2894029"/>
              <a:gd name="connsiteX95" fmla="*/ 1649691 w 2262433"/>
              <a:gd name="connsiteY95" fmla="*/ 1159497 h 2894029"/>
              <a:gd name="connsiteX96" fmla="*/ 1668544 w 2262433"/>
              <a:gd name="connsiteY96" fmla="*/ 1121790 h 2894029"/>
              <a:gd name="connsiteX97" fmla="*/ 1677971 w 2262433"/>
              <a:gd name="connsiteY97" fmla="*/ 1093509 h 2894029"/>
              <a:gd name="connsiteX98" fmla="*/ 1715678 w 2262433"/>
              <a:gd name="connsiteY98" fmla="*/ 1027522 h 2894029"/>
              <a:gd name="connsiteX99" fmla="*/ 1725105 w 2262433"/>
              <a:gd name="connsiteY99" fmla="*/ 999241 h 2894029"/>
              <a:gd name="connsiteX100" fmla="*/ 1791093 w 2262433"/>
              <a:gd name="connsiteY100" fmla="*/ 886120 h 2894029"/>
              <a:gd name="connsiteX101" fmla="*/ 1847654 w 2262433"/>
              <a:gd name="connsiteY101" fmla="*/ 801278 h 2894029"/>
              <a:gd name="connsiteX102" fmla="*/ 1894788 w 2262433"/>
              <a:gd name="connsiteY102" fmla="*/ 754144 h 2894029"/>
              <a:gd name="connsiteX103" fmla="*/ 1998482 w 2262433"/>
              <a:gd name="connsiteY103" fmla="*/ 641023 h 2894029"/>
              <a:gd name="connsiteX104" fmla="*/ 2026763 w 2262433"/>
              <a:gd name="connsiteY104" fmla="*/ 622169 h 2894029"/>
              <a:gd name="connsiteX105" fmla="*/ 2083324 w 2262433"/>
              <a:gd name="connsiteY105" fmla="*/ 565608 h 2894029"/>
              <a:gd name="connsiteX106" fmla="*/ 2111604 w 2262433"/>
              <a:gd name="connsiteY106" fmla="*/ 546755 h 2894029"/>
              <a:gd name="connsiteX107" fmla="*/ 2149311 w 2262433"/>
              <a:gd name="connsiteY107" fmla="*/ 527901 h 2894029"/>
              <a:gd name="connsiteX108" fmla="*/ 2196445 w 2262433"/>
              <a:gd name="connsiteY108" fmla="*/ 471340 h 2894029"/>
              <a:gd name="connsiteX109" fmla="*/ 2205872 w 2262433"/>
              <a:gd name="connsiteY109" fmla="*/ 424206 h 2894029"/>
              <a:gd name="connsiteX110" fmla="*/ 2234152 w 2262433"/>
              <a:gd name="connsiteY110" fmla="*/ 329938 h 2894029"/>
              <a:gd name="connsiteX111" fmla="*/ 2262433 w 2262433"/>
              <a:gd name="connsiteY111" fmla="*/ 179109 h 2894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2262433" h="2894029">
                <a:moveTo>
                  <a:pt x="2262433" y="179109"/>
                </a:moveTo>
                <a:cubicBezTo>
                  <a:pt x="2262433" y="141402"/>
                  <a:pt x="2245262" y="128136"/>
                  <a:pt x="2234152" y="103695"/>
                </a:cubicBezTo>
                <a:cubicBezTo>
                  <a:pt x="2227161" y="88314"/>
                  <a:pt x="2181490" y="31622"/>
                  <a:pt x="2177592" y="28281"/>
                </a:cubicBezTo>
                <a:cubicBezTo>
                  <a:pt x="2170047" y="21814"/>
                  <a:pt x="2159088" y="20632"/>
                  <a:pt x="2149311" y="18854"/>
                </a:cubicBezTo>
                <a:cubicBezTo>
                  <a:pt x="2124386" y="14322"/>
                  <a:pt x="2099008" y="12775"/>
                  <a:pt x="2073897" y="9427"/>
                </a:cubicBezTo>
                <a:lnTo>
                  <a:pt x="2007909" y="0"/>
                </a:lnTo>
                <a:cubicBezTo>
                  <a:pt x="1963917" y="3142"/>
                  <a:pt x="1919768" y="4556"/>
                  <a:pt x="1875934" y="9427"/>
                </a:cubicBezTo>
                <a:cubicBezTo>
                  <a:pt x="1863057" y="10858"/>
                  <a:pt x="1850874" y="16043"/>
                  <a:pt x="1838227" y="18854"/>
                </a:cubicBezTo>
                <a:cubicBezTo>
                  <a:pt x="1822586" y="22330"/>
                  <a:pt x="1806804" y="25139"/>
                  <a:pt x="1791093" y="28281"/>
                </a:cubicBezTo>
                <a:lnTo>
                  <a:pt x="1734532" y="65988"/>
                </a:lnTo>
                <a:cubicBezTo>
                  <a:pt x="1725105" y="72272"/>
                  <a:pt x="1714262" y="76830"/>
                  <a:pt x="1706251" y="84841"/>
                </a:cubicBezTo>
                <a:lnTo>
                  <a:pt x="1621410" y="169683"/>
                </a:lnTo>
                <a:cubicBezTo>
                  <a:pt x="1608841" y="182252"/>
                  <a:pt x="1593563" y="192600"/>
                  <a:pt x="1583703" y="207390"/>
                </a:cubicBezTo>
                <a:cubicBezTo>
                  <a:pt x="1577418" y="216817"/>
                  <a:pt x="1572860" y="227659"/>
                  <a:pt x="1564849" y="235670"/>
                </a:cubicBezTo>
                <a:cubicBezTo>
                  <a:pt x="1556838" y="243681"/>
                  <a:pt x="1545996" y="248239"/>
                  <a:pt x="1536569" y="254524"/>
                </a:cubicBezTo>
                <a:cubicBezTo>
                  <a:pt x="1530284" y="263951"/>
                  <a:pt x="1525294" y="274383"/>
                  <a:pt x="1517715" y="282804"/>
                </a:cubicBezTo>
                <a:cubicBezTo>
                  <a:pt x="1496906" y="305926"/>
                  <a:pt x="1476614" y="330128"/>
                  <a:pt x="1451728" y="348792"/>
                </a:cubicBezTo>
                <a:cubicBezTo>
                  <a:pt x="1420154" y="372472"/>
                  <a:pt x="1403246" y="387174"/>
                  <a:pt x="1366887" y="405353"/>
                </a:cubicBezTo>
                <a:cubicBezTo>
                  <a:pt x="1331393" y="423100"/>
                  <a:pt x="1318046" y="424633"/>
                  <a:pt x="1282045" y="433633"/>
                </a:cubicBezTo>
                <a:cubicBezTo>
                  <a:pt x="1272618" y="439918"/>
                  <a:pt x="1263898" y="447420"/>
                  <a:pt x="1253765" y="452487"/>
                </a:cubicBezTo>
                <a:cubicBezTo>
                  <a:pt x="1232215" y="463262"/>
                  <a:pt x="1199866" y="465961"/>
                  <a:pt x="1178350" y="471340"/>
                </a:cubicBezTo>
                <a:cubicBezTo>
                  <a:pt x="1168710" y="473750"/>
                  <a:pt x="1159891" y="479256"/>
                  <a:pt x="1150070" y="480767"/>
                </a:cubicBezTo>
                <a:cubicBezTo>
                  <a:pt x="1118858" y="485569"/>
                  <a:pt x="1087138" y="486277"/>
                  <a:pt x="1055802" y="490194"/>
                </a:cubicBezTo>
                <a:cubicBezTo>
                  <a:pt x="1036836" y="492565"/>
                  <a:pt x="1018095" y="496479"/>
                  <a:pt x="999241" y="499621"/>
                </a:cubicBezTo>
                <a:cubicBezTo>
                  <a:pt x="969593" y="509504"/>
                  <a:pt x="962855" y="507066"/>
                  <a:pt x="942680" y="537328"/>
                </a:cubicBezTo>
                <a:cubicBezTo>
                  <a:pt x="937168" y="545596"/>
                  <a:pt x="937698" y="556720"/>
                  <a:pt x="933254" y="565608"/>
                </a:cubicBezTo>
                <a:cubicBezTo>
                  <a:pt x="928187" y="575742"/>
                  <a:pt x="919467" y="583755"/>
                  <a:pt x="914400" y="593889"/>
                </a:cubicBezTo>
                <a:cubicBezTo>
                  <a:pt x="906866" y="608957"/>
                  <a:pt x="899573" y="645781"/>
                  <a:pt x="895546" y="659876"/>
                </a:cubicBezTo>
                <a:cubicBezTo>
                  <a:pt x="892816" y="669431"/>
                  <a:pt x="889262" y="678730"/>
                  <a:pt x="886120" y="688157"/>
                </a:cubicBezTo>
                <a:cubicBezTo>
                  <a:pt x="882978" y="719580"/>
                  <a:pt x="881495" y="751213"/>
                  <a:pt x="876693" y="782425"/>
                </a:cubicBezTo>
                <a:cubicBezTo>
                  <a:pt x="875182" y="792246"/>
                  <a:pt x="869881" y="801119"/>
                  <a:pt x="867266" y="810705"/>
                </a:cubicBezTo>
                <a:cubicBezTo>
                  <a:pt x="860448" y="835704"/>
                  <a:pt x="854697" y="860982"/>
                  <a:pt x="848412" y="886120"/>
                </a:cubicBezTo>
                <a:cubicBezTo>
                  <a:pt x="845270" y="898689"/>
                  <a:pt x="843082" y="911536"/>
                  <a:pt x="838985" y="923827"/>
                </a:cubicBezTo>
                <a:cubicBezTo>
                  <a:pt x="835843" y="933254"/>
                  <a:pt x="831793" y="942425"/>
                  <a:pt x="829559" y="952107"/>
                </a:cubicBezTo>
                <a:cubicBezTo>
                  <a:pt x="822353" y="983331"/>
                  <a:pt x="816990" y="1014952"/>
                  <a:pt x="810705" y="1046375"/>
                </a:cubicBezTo>
                <a:lnTo>
                  <a:pt x="801278" y="1093509"/>
                </a:lnTo>
                <a:cubicBezTo>
                  <a:pt x="798136" y="1109220"/>
                  <a:pt x="795737" y="1125099"/>
                  <a:pt x="791851" y="1140643"/>
                </a:cubicBezTo>
                <a:lnTo>
                  <a:pt x="772998" y="1216058"/>
                </a:lnTo>
                <a:cubicBezTo>
                  <a:pt x="769856" y="1228627"/>
                  <a:pt x="766112" y="1241061"/>
                  <a:pt x="763571" y="1253765"/>
                </a:cubicBezTo>
                <a:cubicBezTo>
                  <a:pt x="754740" y="1297918"/>
                  <a:pt x="755960" y="1306695"/>
                  <a:pt x="735291" y="1348033"/>
                </a:cubicBezTo>
                <a:cubicBezTo>
                  <a:pt x="730224" y="1358167"/>
                  <a:pt x="722722" y="1366887"/>
                  <a:pt x="716437" y="1376314"/>
                </a:cubicBezTo>
                <a:cubicBezTo>
                  <a:pt x="713295" y="1388883"/>
                  <a:pt x="710733" y="1401612"/>
                  <a:pt x="707010" y="1414021"/>
                </a:cubicBezTo>
                <a:cubicBezTo>
                  <a:pt x="701299" y="1433056"/>
                  <a:pt x="694441" y="1451728"/>
                  <a:pt x="688157" y="1470582"/>
                </a:cubicBezTo>
                <a:cubicBezTo>
                  <a:pt x="685015" y="1480009"/>
                  <a:pt x="681140" y="1489222"/>
                  <a:pt x="678730" y="1498862"/>
                </a:cubicBezTo>
                <a:cubicBezTo>
                  <a:pt x="666555" y="1547561"/>
                  <a:pt x="676490" y="1525789"/>
                  <a:pt x="650449" y="1564850"/>
                </a:cubicBezTo>
                <a:cubicBezTo>
                  <a:pt x="647307" y="1577419"/>
                  <a:pt x="646127" y="1590649"/>
                  <a:pt x="641023" y="1602557"/>
                </a:cubicBezTo>
                <a:cubicBezTo>
                  <a:pt x="636560" y="1612971"/>
                  <a:pt x="627790" y="1621000"/>
                  <a:pt x="622169" y="1630837"/>
                </a:cubicBezTo>
                <a:cubicBezTo>
                  <a:pt x="615197" y="1643038"/>
                  <a:pt x="608851" y="1655628"/>
                  <a:pt x="603315" y="1668544"/>
                </a:cubicBezTo>
                <a:cubicBezTo>
                  <a:pt x="599401" y="1677677"/>
                  <a:pt x="598001" y="1687779"/>
                  <a:pt x="593889" y="1696825"/>
                </a:cubicBezTo>
                <a:cubicBezTo>
                  <a:pt x="582259" y="1722411"/>
                  <a:pt x="568750" y="1747101"/>
                  <a:pt x="556181" y="1772239"/>
                </a:cubicBezTo>
                <a:lnTo>
                  <a:pt x="537328" y="1809947"/>
                </a:lnTo>
                <a:lnTo>
                  <a:pt x="518474" y="1847654"/>
                </a:lnTo>
                <a:cubicBezTo>
                  <a:pt x="512190" y="1860223"/>
                  <a:pt x="507416" y="1873669"/>
                  <a:pt x="499621" y="1885361"/>
                </a:cubicBezTo>
                <a:lnTo>
                  <a:pt x="480767" y="1913641"/>
                </a:lnTo>
                <a:cubicBezTo>
                  <a:pt x="474482" y="1932495"/>
                  <a:pt x="472138" y="1953161"/>
                  <a:pt x="461913" y="1970202"/>
                </a:cubicBezTo>
                <a:cubicBezTo>
                  <a:pt x="452486" y="1985913"/>
                  <a:pt x="442320" y="2001204"/>
                  <a:pt x="433633" y="2017336"/>
                </a:cubicBezTo>
                <a:cubicBezTo>
                  <a:pt x="420308" y="2042082"/>
                  <a:pt x="411516" y="2069366"/>
                  <a:pt x="395926" y="2092751"/>
                </a:cubicBezTo>
                <a:cubicBezTo>
                  <a:pt x="389641" y="2102178"/>
                  <a:pt x="382139" y="2110898"/>
                  <a:pt x="377072" y="2121031"/>
                </a:cubicBezTo>
                <a:cubicBezTo>
                  <a:pt x="369504" y="2136166"/>
                  <a:pt x="366321" y="2153310"/>
                  <a:pt x="358218" y="2168165"/>
                </a:cubicBezTo>
                <a:cubicBezTo>
                  <a:pt x="347368" y="2188057"/>
                  <a:pt x="327677" y="2203230"/>
                  <a:pt x="320511" y="2224726"/>
                </a:cubicBezTo>
                <a:cubicBezTo>
                  <a:pt x="317369" y="2234153"/>
                  <a:pt x="315528" y="2244118"/>
                  <a:pt x="311084" y="2253006"/>
                </a:cubicBezTo>
                <a:cubicBezTo>
                  <a:pt x="292902" y="2289369"/>
                  <a:pt x="278206" y="2306271"/>
                  <a:pt x="254524" y="2337848"/>
                </a:cubicBezTo>
                <a:cubicBezTo>
                  <a:pt x="251382" y="2347275"/>
                  <a:pt x="249541" y="2357240"/>
                  <a:pt x="245097" y="2366128"/>
                </a:cubicBezTo>
                <a:cubicBezTo>
                  <a:pt x="237439" y="2381444"/>
                  <a:pt x="205429" y="2421451"/>
                  <a:pt x="197963" y="2432116"/>
                </a:cubicBezTo>
                <a:cubicBezTo>
                  <a:pt x="92649" y="2582566"/>
                  <a:pt x="211705" y="2423938"/>
                  <a:pt x="131975" y="2516957"/>
                </a:cubicBezTo>
                <a:cubicBezTo>
                  <a:pt x="123309" y="2527067"/>
                  <a:pt x="93364" y="2568028"/>
                  <a:pt x="84841" y="2582944"/>
                </a:cubicBezTo>
                <a:cubicBezTo>
                  <a:pt x="37001" y="2666665"/>
                  <a:pt x="93069" y="2580033"/>
                  <a:pt x="47134" y="2648932"/>
                </a:cubicBezTo>
                <a:cubicBezTo>
                  <a:pt x="20070" y="2757186"/>
                  <a:pt x="57914" y="2623779"/>
                  <a:pt x="18854" y="2714920"/>
                </a:cubicBezTo>
                <a:cubicBezTo>
                  <a:pt x="11183" y="2732819"/>
                  <a:pt x="2127" y="2796426"/>
                  <a:pt x="0" y="2809188"/>
                </a:cubicBezTo>
                <a:cubicBezTo>
                  <a:pt x="17398" y="2896176"/>
                  <a:pt x="-4370" y="2864377"/>
                  <a:pt x="141402" y="2875175"/>
                </a:cubicBezTo>
                <a:lnTo>
                  <a:pt x="395926" y="2894029"/>
                </a:lnTo>
                <a:cubicBezTo>
                  <a:pt x="408495" y="2890887"/>
                  <a:pt x="420791" y="2886314"/>
                  <a:pt x="433633" y="2884602"/>
                </a:cubicBezTo>
                <a:cubicBezTo>
                  <a:pt x="468036" y="2880015"/>
                  <a:pt x="503149" y="2881207"/>
                  <a:pt x="537328" y="2875175"/>
                </a:cubicBezTo>
                <a:cubicBezTo>
                  <a:pt x="556899" y="2871721"/>
                  <a:pt x="574609" y="2861142"/>
                  <a:pt x="593889" y="2856322"/>
                </a:cubicBezTo>
                <a:lnTo>
                  <a:pt x="669303" y="2837468"/>
                </a:lnTo>
                <a:cubicBezTo>
                  <a:pt x="689142" y="2825565"/>
                  <a:pt x="791118" y="2766411"/>
                  <a:pt x="820132" y="2743200"/>
                </a:cubicBezTo>
                <a:cubicBezTo>
                  <a:pt x="865376" y="2707005"/>
                  <a:pt x="911137" y="2671048"/>
                  <a:pt x="952107" y="2630078"/>
                </a:cubicBezTo>
                <a:cubicBezTo>
                  <a:pt x="1023264" y="2558922"/>
                  <a:pt x="1036912" y="2548227"/>
                  <a:pt x="1102936" y="2469823"/>
                </a:cubicBezTo>
                <a:cubicBezTo>
                  <a:pt x="1128856" y="2439042"/>
                  <a:pt x="1155681" y="2408803"/>
                  <a:pt x="1178350" y="2375555"/>
                </a:cubicBezTo>
                <a:cubicBezTo>
                  <a:pt x="1202942" y="2339487"/>
                  <a:pt x="1224346" y="2301240"/>
                  <a:pt x="1244338" y="2262433"/>
                </a:cubicBezTo>
                <a:cubicBezTo>
                  <a:pt x="1288035" y="2177609"/>
                  <a:pt x="1335759" y="2082440"/>
                  <a:pt x="1366887" y="1989056"/>
                </a:cubicBezTo>
                <a:cubicBezTo>
                  <a:pt x="1374121" y="1967354"/>
                  <a:pt x="1380596" y="1945358"/>
                  <a:pt x="1385740" y="1923068"/>
                </a:cubicBezTo>
                <a:cubicBezTo>
                  <a:pt x="1390038" y="1904444"/>
                  <a:pt x="1391748" y="1885312"/>
                  <a:pt x="1395167" y="1866507"/>
                </a:cubicBezTo>
                <a:cubicBezTo>
                  <a:pt x="1398033" y="1850743"/>
                  <a:pt x="1402158" y="1835209"/>
                  <a:pt x="1404594" y="1819373"/>
                </a:cubicBezTo>
                <a:cubicBezTo>
                  <a:pt x="1408446" y="1794334"/>
                  <a:pt x="1407877" y="1768536"/>
                  <a:pt x="1414021" y="1743959"/>
                </a:cubicBezTo>
                <a:cubicBezTo>
                  <a:pt x="1417429" y="1730326"/>
                  <a:pt x="1427339" y="1719168"/>
                  <a:pt x="1432874" y="1706252"/>
                </a:cubicBezTo>
                <a:cubicBezTo>
                  <a:pt x="1436788" y="1697118"/>
                  <a:pt x="1437475" y="1686657"/>
                  <a:pt x="1442301" y="1677971"/>
                </a:cubicBezTo>
                <a:cubicBezTo>
                  <a:pt x="1453305" y="1658163"/>
                  <a:pt x="1471592" y="1642449"/>
                  <a:pt x="1480008" y="1621410"/>
                </a:cubicBezTo>
                <a:cubicBezTo>
                  <a:pt x="1486293" y="1605699"/>
                  <a:pt x="1493079" y="1590179"/>
                  <a:pt x="1498862" y="1574276"/>
                </a:cubicBezTo>
                <a:cubicBezTo>
                  <a:pt x="1505654" y="1555599"/>
                  <a:pt x="1509491" y="1535808"/>
                  <a:pt x="1517715" y="1517716"/>
                </a:cubicBezTo>
                <a:cubicBezTo>
                  <a:pt x="1525297" y="1501036"/>
                  <a:pt x="1538248" y="1487186"/>
                  <a:pt x="1545996" y="1470582"/>
                </a:cubicBezTo>
                <a:cubicBezTo>
                  <a:pt x="1550213" y="1461546"/>
                  <a:pt x="1597001" y="1347534"/>
                  <a:pt x="1602557" y="1319753"/>
                </a:cubicBezTo>
                <a:cubicBezTo>
                  <a:pt x="1605699" y="1304042"/>
                  <a:pt x="1607767" y="1288077"/>
                  <a:pt x="1611983" y="1272619"/>
                </a:cubicBezTo>
                <a:cubicBezTo>
                  <a:pt x="1617212" y="1253446"/>
                  <a:pt x="1624552" y="1234912"/>
                  <a:pt x="1630837" y="1216058"/>
                </a:cubicBezTo>
                <a:lnTo>
                  <a:pt x="1640264" y="1187777"/>
                </a:lnTo>
                <a:cubicBezTo>
                  <a:pt x="1643406" y="1178350"/>
                  <a:pt x="1645247" y="1168385"/>
                  <a:pt x="1649691" y="1159497"/>
                </a:cubicBezTo>
                <a:cubicBezTo>
                  <a:pt x="1655975" y="1146928"/>
                  <a:pt x="1663009" y="1134706"/>
                  <a:pt x="1668544" y="1121790"/>
                </a:cubicBezTo>
                <a:cubicBezTo>
                  <a:pt x="1672458" y="1112656"/>
                  <a:pt x="1674057" y="1102642"/>
                  <a:pt x="1677971" y="1093509"/>
                </a:cubicBezTo>
                <a:cubicBezTo>
                  <a:pt x="1727556" y="977812"/>
                  <a:pt x="1668339" y="1122201"/>
                  <a:pt x="1715678" y="1027522"/>
                </a:cubicBezTo>
                <a:cubicBezTo>
                  <a:pt x="1720122" y="1018634"/>
                  <a:pt x="1720429" y="1008009"/>
                  <a:pt x="1725105" y="999241"/>
                </a:cubicBezTo>
                <a:cubicBezTo>
                  <a:pt x="1745648" y="960723"/>
                  <a:pt x="1768960" y="923747"/>
                  <a:pt x="1791093" y="886120"/>
                </a:cubicBezTo>
                <a:cubicBezTo>
                  <a:pt x="1808756" y="856093"/>
                  <a:pt x="1824416" y="827421"/>
                  <a:pt x="1847654" y="801278"/>
                </a:cubicBezTo>
                <a:cubicBezTo>
                  <a:pt x="1862416" y="784671"/>
                  <a:pt x="1880026" y="770751"/>
                  <a:pt x="1894788" y="754144"/>
                </a:cubicBezTo>
                <a:cubicBezTo>
                  <a:pt x="1939140" y="704248"/>
                  <a:pt x="1923857" y="690773"/>
                  <a:pt x="1998482" y="641023"/>
                </a:cubicBezTo>
                <a:cubicBezTo>
                  <a:pt x="2007909" y="634738"/>
                  <a:pt x="2018295" y="629696"/>
                  <a:pt x="2026763" y="622169"/>
                </a:cubicBezTo>
                <a:cubicBezTo>
                  <a:pt x="2046691" y="604455"/>
                  <a:pt x="2061139" y="580398"/>
                  <a:pt x="2083324" y="565608"/>
                </a:cubicBezTo>
                <a:cubicBezTo>
                  <a:pt x="2092751" y="559324"/>
                  <a:pt x="2101767" y="552376"/>
                  <a:pt x="2111604" y="546755"/>
                </a:cubicBezTo>
                <a:cubicBezTo>
                  <a:pt x="2123805" y="539783"/>
                  <a:pt x="2137876" y="536069"/>
                  <a:pt x="2149311" y="527901"/>
                </a:cubicBezTo>
                <a:cubicBezTo>
                  <a:pt x="2172409" y="511403"/>
                  <a:pt x="2181410" y="493893"/>
                  <a:pt x="2196445" y="471340"/>
                </a:cubicBezTo>
                <a:cubicBezTo>
                  <a:pt x="2199587" y="455629"/>
                  <a:pt x="2201656" y="439664"/>
                  <a:pt x="2205872" y="424206"/>
                </a:cubicBezTo>
                <a:cubicBezTo>
                  <a:pt x="2208667" y="413959"/>
                  <a:pt x="2233047" y="348720"/>
                  <a:pt x="2234152" y="329938"/>
                </a:cubicBezTo>
                <a:cubicBezTo>
                  <a:pt x="2236551" y="289159"/>
                  <a:pt x="2262433" y="216816"/>
                  <a:pt x="2262433" y="179109"/>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07141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9"/>
                                        </p:tgtEl>
                                      </p:cBhvr>
                                    </p:animEffect>
                                    <p:set>
                                      <p:cBhvr>
                                        <p:cTn id="7" dur="1" fill="hold">
                                          <p:stCondLst>
                                            <p:cond delay="499"/>
                                          </p:stCondLst>
                                        </p:cTn>
                                        <p:tgtEl>
                                          <p:spTgt spid="1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22"/>
                                        </p:tgtEl>
                                      </p:cBhvr>
                                    </p:animEffect>
                                    <p:set>
                                      <p:cBhvr>
                                        <p:cTn id="12" dur="1" fill="hold">
                                          <p:stCondLst>
                                            <p:cond delay="499"/>
                                          </p:stCondLst>
                                        </p:cTn>
                                        <p:tgtEl>
                                          <p:spTgt spid="2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23"/>
                                        </p:tgtEl>
                                      </p:cBhvr>
                                    </p:animEffect>
                                    <p:set>
                                      <p:cBhvr>
                                        <p:cTn id="17" dur="1" fill="hold">
                                          <p:stCondLst>
                                            <p:cond delay="499"/>
                                          </p:stCondLst>
                                        </p:cTn>
                                        <p:tgtEl>
                                          <p:spTgt spid="2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24"/>
                                        </p:tgtEl>
                                      </p:cBhvr>
                                    </p:animEffect>
                                    <p:set>
                                      <p:cBhvr>
                                        <p:cTn id="22" dur="1" fill="hold">
                                          <p:stCondLst>
                                            <p:cond delay="499"/>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2" grpId="0" animBg="1"/>
      <p:bldP spid="23" grpId="0" animBg="1"/>
      <p:bldP spid="2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B016BBD-9B73-84EB-61BC-6713070AFB6D}"/>
              </a:ext>
            </a:extLst>
          </p:cNvPr>
          <p:cNvPicPr>
            <a:picLocks noChangeAspect="1"/>
          </p:cNvPicPr>
          <p:nvPr/>
        </p:nvPicPr>
        <p:blipFill rotWithShape="1">
          <a:blip r:embed="rId3"/>
          <a:srcRect l="57247"/>
          <a:stretch/>
        </p:blipFill>
        <p:spPr>
          <a:xfrm>
            <a:off x="6913451" y="1252110"/>
            <a:ext cx="4692542" cy="4851900"/>
          </a:xfrm>
          <a:prstGeom prst="rect">
            <a:avLst/>
          </a:prstGeom>
        </p:spPr>
      </p:pic>
      <p:sp>
        <p:nvSpPr>
          <p:cNvPr id="3" name="TextBox 2">
            <a:extLst>
              <a:ext uri="{FF2B5EF4-FFF2-40B4-BE49-F238E27FC236}">
                <a16:creationId xmlns:a16="http://schemas.microsoft.com/office/drawing/2014/main" id="{46942946-CE56-8CF1-B92C-DD6C91E9BB93}"/>
              </a:ext>
            </a:extLst>
          </p:cNvPr>
          <p:cNvSpPr txBox="1"/>
          <p:nvPr/>
        </p:nvSpPr>
        <p:spPr>
          <a:xfrm>
            <a:off x="7607206" y="6183730"/>
            <a:ext cx="3998787" cy="923330"/>
          </a:xfrm>
          <a:prstGeom prst="rect">
            <a:avLst/>
          </a:prstGeom>
          <a:noFill/>
        </p:spPr>
        <p:txBody>
          <a:bodyPr wrap="none" rtlCol="0">
            <a:spAutoFit/>
          </a:bodyPr>
          <a:lstStyle/>
          <a:p>
            <a:r>
              <a:rPr lang="en-US" dirty="0">
                <a:solidFill>
                  <a:schemeClr val="bg1">
                    <a:lumMod val="50000"/>
                  </a:schemeClr>
                </a:solidFill>
                <a:latin typeface="Franklin Gothic Book" panose="020B0503020102020204" pitchFamily="34" charset="0"/>
              </a:rPr>
              <a:t>gray shading: cloud at z = 1.21 km</a:t>
            </a:r>
          </a:p>
          <a:p>
            <a:r>
              <a:rPr lang="en-US" dirty="0">
                <a:solidFill>
                  <a:srgbClr val="FF0000"/>
                </a:solidFill>
                <a:latin typeface="Franklin Gothic Book" panose="020B0503020102020204" pitchFamily="34" charset="0"/>
              </a:rPr>
              <a:t>r</a:t>
            </a:r>
            <a:r>
              <a:rPr lang="en-US" sz="1800" dirty="0">
                <a:solidFill>
                  <a:srgbClr val="FF0000"/>
                </a:solidFill>
                <a:effectLst/>
                <a:latin typeface="Franklin Gothic Book" panose="020B0503020102020204" pitchFamily="34" charset="0"/>
              </a:rPr>
              <a:t>ed shading: 𝜁 ≥ 0.1 s</a:t>
            </a:r>
            <a:r>
              <a:rPr lang="en-US" sz="1800" baseline="30000" dirty="0">
                <a:solidFill>
                  <a:srgbClr val="FF0000"/>
                </a:solidFill>
                <a:effectLst/>
                <a:latin typeface="Franklin Gothic Book" panose="020B0503020102020204" pitchFamily="34" charset="0"/>
              </a:rPr>
              <a:t>−1</a:t>
            </a:r>
            <a:r>
              <a:rPr lang="en-US" sz="1800" dirty="0">
                <a:solidFill>
                  <a:srgbClr val="FF0000"/>
                </a:solidFill>
                <a:effectLst/>
                <a:latin typeface="Franklin Gothic Book" panose="020B0503020102020204" pitchFamily="34" charset="0"/>
              </a:rPr>
              <a:t> at z = 0.93 km </a:t>
            </a:r>
            <a:endParaRPr lang="en-US" dirty="0">
              <a:solidFill>
                <a:srgbClr val="FF0000"/>
              </a:solidFill>
              <a:effectLst/>
              <a:latin typeface="Franklin Gothic Book" panose="020B0503020102020204" pitchFamily="34" charset="0"/>
            </a:endParaRPr>
          </a:p>
          <a:p>
            <a:endParaRPr lang="en-US" dirty="0">
              <a:solidFill>
                <a:srgbClr val="C00000"/>
              </a:solidFill>
              <a:latin typeface="Franklin Gothic Book" panose="020B0503020102020204" pitchFamily="34" charset="0"/>
            </a:endParaRPr>
          </a:p>
        </p:txBody>
      </p:sp>
      <p:sp>
        <p:nvSpPr>
          <p:cNvPr id="4" name="TextBox 3">
            <a:extLst>
              <a:ext uri="{FF2B5EF4-FFF2-40B4-BE49-F238E27FC236}">
                <a16:creationId xmlns:a16="http://schemas.microsoft.com/office/drawing/2014/main" id="{06F5D8EB-9461-1B12-554B-FF86AA267F65}"/>
              </a:ext>
            </a:extLst>
          </p:cNvPr>
          <p:cNvSpPr txBox="1"/>
          <p:nvPr/>
        </p:nvSpPr>
        <p:spPr>
          <a:xfrm>
            <a:off x="7797129" y="688967"/>
            <a:ext cx="3618939" cy="646331"/>
          </a:xfrm>
          <a:prstGeom prst="rect">
            <a:avLst/>
          </a:prstGeom>
          <a:noFill/>
        </p:spPr>
        <p:txBody>
          <a:bodyPr wrap="none" rtlCol="0">
            <a:spAutoFit/>
          </a:bodyPr>
          <a:lstStyle/>
          <a:p>
            <a:r>
              <a:rPr lang="en-US" dirty="0">
                <a:solidFill>
                  <a:srgbClr val="0070C0"/>
                </a:solidFill>
                <a:latin typeface="Franklin Gothic Book" panose="020B0503020102020204" pitchFamily="34" charset="0"/>
              </a:rPr>
              <a:t>blue trajectories: enter wall cloud</a:t>
            </a:r>
          </a:p>
          <a:p>
            <a:r>
              <a:rPr lang="en-US" dirty="0">
                <a:solidFill>
                  <a:srgbClr val="FF0000"/>
                </a:solidFill>
                <a:latin typeface="Franklin Gothic Book" panose="020B0503020102020204" pitchFamily="34" charset="0"/>
              </a:rPr>
              <a:t>red trajectories: enter incipient TLV</a:t>
            </a:r>
          </a:p>
        </p:txBody>
      </p:sp>
      <p:grpSp>
        <p:nvGrpSpPr>
          <p:cNvPr id="9" name="Group 8">
            <a:extLst>
              <a:ext uri="{FF2B5EF4-FFF2-40B4-BE49-F238E27FC236}">
                <a16:creationId xmlns:a16="http://schemas.microsoft.com/office/drawing/2014/main" id="{70F53EA4-0F28-11FA-7551-EECE58FC9E7A}"/>
              </a:ext>
            </a:extLst>
          </p:cNvPr>
          <p:cNvGrpSpPr/>
          <p:nvPr/>
        </p:nvGrpSpPr>
        <p:grpSpPr>
          <a:xfrm>
            <a:off x="102151" y="-53788"/>
            <a:ext cx="6283536" cy="4851900"/>
            <a:chOff x="250068" y="128991"/>
            <a:chExt cx="6283536" cy="4851900"/>
          </a:xfrm>
        </p:grpSpPr>
        <p:pic>
          <p:nvPicPr>
            <p:cNvPr id="6" name="Picture 5">
              <a:extLst>
                <a:ext uri="{FF2B5EF4-FFF2-40B4-BE49-F238E27FC236}">
                  <a16:creationId xmlns:a16="http://schemas.microsoft.com/office/drawing/2014/main" id="{7A1FDF33-728D-8B58-5D7B-9AEEE09CEC85}"/>
                </a:ext>
              </a:extLst>
            </p:cNvPr>
            <p:cNvPicPr>
              <a:picLocks noChangeAspect="1"/>
            </p:cNvPicPr>
            <p:nvPr/>
          </p:nvPicPr>
          <p:blipFill rotWithShape="1">
            <a:blip r:embed="rId3"/>
            <a:srcRect r="42752"/>
            <a:stretch/>
          </p:blipFill>
          <p:spPr>
            <a:xfrm>
              <a:off x="250068" y="128991"/>
              <a:ext cx="6283536" cy="4851900"/>
            </a:xfrm>
            <a:prstGeom prst="rect">
              <a:avLst/>
            </a:prstGeom>
          </p:spPr>
        </p:pic>
        <p:sp>
          <p:nvSpPr>
            <p:cNvPr id="7" name="Rectangle 6">
              <a:extLst>
                <a:ext uri="{FF2B5EF4-FFF2-40B4-BE49-F238E27FC236}">
                  <a16:creationId xmlns:a16="http://schemas.microsoft.com/office/drawing/2014/main" id="{728F48EF-0ECB-97C3-887E-3D2C89A78F74}"/>
                </a:ext>
              </a:extLst>
            </p:cNvPr>
            <p:cNvSpPr/>
            <p:nvPr/>
          </p:nvSpPr>
          <p:spPr>
            <a:xfrm>
              <a:off x="250068" y="128991"/>
              <a:ext cx="497541" cy="550893"/>
            </a:xfrm>
            <a:prstGeom prst="rect">
              <a:avLst/>
            </a:prstGeom>
            <a:solidFill>
              <a:schemeClr val="bg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9F1676F-4C64-D68F-E6E6-792A14BEEB14}"/>
                </a:ext>
              </a:extLst>
            </p:cNvPr>
            <p:cNvSpPr/>
            <p:nvPr/>
          </p:nvSpPr>
          <p:spPr>
            <a:xfrm>
              <a:off x="5324092" y="3912096"/>
              <a:ext cx="1063261" cy="550893"/>
            </a:xfrm>
            <a:prstGeom prst="rect">
              <a:avLst/>
            </a:prstGeom>
            <a:solidFill>
              <a:schemeClr val="bg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Rectangle 9">
            <a:extLst>
              <a:ext uri="{FF2B5EF4-FFF2-40B4-BE49-F238E27FC236}">
                <a16:creationId xmlns:a16="http://schemas.microsoft.com/office/drawing/2014/main" id="{2135B625-1815-8B8B-7F9C-FE9FDEA0D63D}"/>
              </a:ext>
            </a:extLst>
          </p:cNvPr>
          <p:cNvSpPr/>
          <p:nvPr/>
        </p:nvSpPr>
        <p:spPr>
          <a:xfrm>
            <a:off x="6952927" y="1172390"/>
            <a:ext cx="497541" cy="550893"/>
          </a:xfrm>
          <a:prstGeom prst="rect">
            <a:avLst/>
          </a:prstGeom>
          <a:solidFill>
            <a:schemeClr val="bg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3FD12901-816A-4BAA-7B18-ADECACA05318}"/>
              </a:ext>
            </a:extLst>
          </p:cNvPr>
          <p:cNvSpPr txBox="1"/>
          <p:nvPr/>
        </p:nvSpPr>
        <p:spPr>
          <a:xfrm>
            <a:off x="111914" y="3872567"/>
            <a:ext cx="7139888" cy="2985433"/>
          </a:xfrm>
          <a:prstGeom prst="rect">
            <a:avLst/>
          </a:prstGeom>
          <a:solidFill>
            <a:schemeClr val="bg1"/>
          </a:solidFill>
        </p:spPr>
        <p:txBody>
          <a:bodyPr wrap="square" rtlCol="0">
            <a:spAutoFit/>
          </a:bodyPr>
          <a:lstStyle/>
          <a:p>
            <a:r>
              <a:rPr lang="en-US" sz="2000" dirty="0">
                <a:solidFill>
                  <a:srgbClr val="0070C0"/>
                </a:solidFill>
                <a:latin typeface="Franklin Gothic Medium" panose="020B0603020102020204" pitchFamily="34" charset="0"/>
              </a:rPr>
              <a:t>The parcels feeding the wall cloud indeed originate in the cool, humidified outflow, </a:t>
            </a:r>
            <a:r>
              <a:rPr lang="en-US" sz="2000" u="sng" dirty="0">
                <a:solidFill>
                  <a:srgbClr val="0070C0"/>
                </a:solidFill>
                <a:latin typeface="Franklin Gothic Medium" panose="020B0603020102020204" pitchFamily="34" charset="0"/>
              </a:rPr>
              <a:t>but the developing </a:t>
            </a:r>
            <a:r>
              <a:rPr lang="el-GR" sz="2000" u="sng" dirty="0">
                <a:solidFill>
                  <a:srgbClr val="0070C0"/>
                </a:solidFill>
                <a:latin typeface="Franklin Gothic Medium" panose="020B0603020102020204" pitchFamily="34" charset="0"/>
              </a:rPr>
              <a:t>ζ </a:t>
            </a:r>
            <a:r>
              <a:rPr lang="en-US" sz="2000" u="sng" dirty="0">
                <a:solidFill>
                  <a:srgbClr val="0070C0"/>
                </a:solidFill>
                <a:latin typeface="Franklin Gothic Medium" panose="020B0603020102020204" pitchFamily="34" charset="0"/>
              </a:rPr>
              <a:t>maximum at cloud base is displaced slightly away from the cloud-base lowering</a:t>
            </a:r>
            <a:r>
              <a:rPr lang="en-US" sz="2000" dirty="0">
                <a:solidFill>
                  <a:srgbClr val="0070C0"/>
                </a:solidFill>
                <a:latin typeface="Franklin Gothic Medium" panose="020B0603020102020204" pitchFamily="34" charset="0"/>
              </a:rPr>
              <a:t>.  </a:t>
            </a:r>
          </a:p>
          <a:p>
            <a:endParaRPr lang="en-US" sz="1000" dirty="0">
              <a:solidFill>
                <a:srgbClr val="0070C0"/>
              </a:solidFill>
              <a:latin typeface="Franklin Gothic Medium" panose="020B0603020102020204" pitchFamily="34" charset="0"/>
            </a:endParaRPr>
          </a:p>
          <a:p>
            <a:r>
              <a:rPr lang="en-US" sz="2000" dirty="0">
                <a:solidFill>
                  <a:srgbClr val="00B0F0"/>
                </a:solidFill>
                <a:latin typeface="Franklin Gothic Medium" panose="020B0603020102020204" pitchFamily="34" charset="0"/>
              </a:rPr>
              <a:t>If this subtlety were to exist in a real storm, it might be difficult to observe without extremely careful stereophotogrammetric observations. </a:t>
            </a:r>
          </a:p>
          <a:p>
            <a:endParaRPr lang="en-US" sz="1000" dirty="0">
              <a:solidFill>
                <a:srgbClr val="0070C0"/>
              </a:solidFill>
              <a:latin typeface="Franklin Gothic Medium" panose="020B0603020102020204" pitchFamily="34" charset="0"/>
            </a:endParaRPr>
          </a:p>
          <a:p>
            <a:r>
              <a:rPr lang="en-US" sz="1600" dirty="0">
                <a:solidFill>
                  <a:schemeClr val="bg1">
                    <a:lumMod val="50000"/>
                  </a:schemeClr>
                </a:solidFill>
                <a:latin typeface="Franklin Gothic Book" panose="020B0503020102020204" pitchFamily="34" charset="0"/>
              </a:rPr>
              <a:t>[My take: supercell cloud bases frequently have chaotic motions that can make it difficult to pin down the precise position of </a:t>
            </a:r>
            <a:r>
              <a:rPr lang="el-GR" sz="1600" dirty="0">
                <a:solidFill>
                  <a:schemeClr val="bg1">
                    <a:lumMod val="50000"/>
                  </a:schemeClr>
                </a:solidFill>
                <a:latin typeface="Franklin Gothic Book" panose="020B0503020102020204" pitchFamily="34" charset="0"/>
              </a:rPr>
              <a:t>ζ</a:t>
            </a:r>
            <a:r>
              <a:rPr lang="en-US" sz="1600" baseline="-25000" dirty="0">
                <a:solidFill>
                  <a:schemeClr val="bg1">
                    <a:lumMod val="50000"/>
                  </a:schemeClr>
                </a:solidFill>
                <a:latin typeface="Franklin Gothic Book" panose="020B0503020102020204" pitchFamily="34" charset="0"/>
              </a:rPr>
              <a:t>max</a:t>
            </a:r>
            <a:r>
              <a:rPr lang="en-US" sz="1600" dirty="0">
                <a:solidFill>
                  <a:schemeClr val="bg1">
                    <a:lumMod val="50000"/>
                  </a:schemeClr>
                </a:solidFill>
                <a:latin typeface="Franklin Gothic Book" panose="020B0503020102020204" pitchFamily="34" charset="0"/>
              </a:rPr>
              <a:t> within the cloud base until a funnel has formed]</a:t>
            </a:r>
          </a:p>
        </p:txBody>
      </p:sp>
      <p:sp>
        <p:nvSpPr>
          <p:cNvPr id="5" name="TextBox 4">
            <a:extLst>
              <a:ext uri="{FF2B5EF4-FFF2-40B4-BE49-F238E27FC236}">
                <a16:creationId xmlns:a16="http://schemas.microsoft.com/office/drawing/2014/main" id="{EAD44ECC-3B61-E35A-39EA-362CDC165C27}"/>
              </a:ext>
            </a:extLst>
          </p:cNvPr>
          <p:cNvSpPr txBox="1"/>
          <p:nvPr/>
        </p:nvSpPr>
        <p:spPr>
          <a:xfrm>
            <a:off x="5844791" y="42636"/>
            <a:ext cx="4986606" cy="646331"/>
          </a:xfrm>
          <a:prstGeom prst="rect">
            <a:avLst/>
          </a:prstGeom>
          <a:noFill/>
        </p:spPr>
        <p:txBody>
          <a:bodyPr wrap="square" rtlCol="0">
            <a:spAutoFit/>
          </a:bodyPr>
          <a:lstStyle/>
          <a:p>
            <a:r>
              <a:rPr lang="en-US" sz="3600" dirty="0">
                <a:solidFill>
                  <a:srgbClr val="0070C0"/>
                </a:solidFill>
                <a:latin typeface="Franklin Gothic Medium" panose="020B0603020102020204" pitchFamily="34" charset="0"/>
              </a:rPr>
              <a:t>Is there a wall cloud?</a:t>
            </a:r>
          </a:p>
        </p:txBody>
      </p:sp>
      <p:pic>
        <p:nvPicPr>
          <p:cNvPr id="12" name="Picture 11">
            <a:hlinkClick r:id="rId4" action="ppaction://hlinksldjump"/>
            <a:extLst>
              <a:ext uri="{FF2B5EF4-FFF2-40B4-BE49-F238E27FC236}">
                <a16:creationId xmlns:a16="http://schemas.microsoft.com/office/drawing/2014/main" id="{84A6082C-9D86-AF21-7BD8-4472F3A91921}"/>
              </a:ext>
            </a:extLst>
          </p:cNvPr>
          <p:cNvPicPr>
            <a:picLocks noChangeAspect="1"/>
          </p:cNvPicPr>
          <p:nvPr/>
        </p:nvPicPr>
        <p:blipFill>
          <a:blip r:embed="rId5"/>
          <a:stretch>
            <a:fillRect/>
          </a:stretch>
        </p:blipFill>
        <p:spPr>
          <a:xfrm>
            <a:off x="11639747" y="129029"/>
            <a:ext cx="450102" cy="473544"/>
          </a:xfrm>
          <a:prstGeom prst="rect">
            <a:avLst/>
          </a:prstGeom>
        </p:spPr>
      </p:pic>
    </p:spTree>
    <p:extLst>
      <p:ext uri="{BB962C8B-B14F-4D97-AF65-F5344CB8AC3E}">
        <p14:creationId xmlns:p14="http://schemas.microsoft.com/office/powerpoint/2010/main" val="3623791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22C4C1C-752A-ECCC-57D3-0B3B47F73533}"/>
              </a:ext>
            </a:extLst>
          </p:cNvPr>
          <p:cNvSpPr txBox="1"/>
          <p:nvPr/>
        </p:nvSpPr>
        <p:spPr>
          <a:xfrm>
            <a:off x="383968" y="676636"/>
            <a:ext cx="11424063"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u="none" strike="noStrike" kern="1200" cap="none" spc="0" normalizeH="0" baseline="0" noProof="0" dirty="0">
                <a:ln>
                  <a:noFill/>
                </a:ln>
                <a:solidFill>
                  <a:prstClr val="black"/>
                </a:solidFill>
                <a:effectLst/>
                <a:uLnTx/>
                <a:uFillTx/>
                <a:latin typeface="Franklin Gothic Medium" panose="020B0603020102020204" pitchFamily="34" charset="0"/>
              </a:rPr>
              <a:t>“20</a:t>
            </a:r>
            <a:r>
              <a:rPr kumimoji="0" lang="en-US" sz="3600" u="none" strike="noStrike" kern="1200" cap="none" spc="0" normalizeH="0" baseline="30000" noProof="0" dirty="0">
                <a:ln>
                  <a:noFill/>
                </a:ln>
                <a:solidFill>
                  <a:prstClr val="black"/>
                </a:solidFill>
                <a:effectLst/>
                <a:uLnTx/>
                <a:uFillTx/>
                <a:latin typeface="Franklin Gothic Medium" panose="020B0603020102020204" pitchFamily="34" charset="0"/>
              </a:rPr>
              <a:t>th</a:t>
            </a:r>
            <a:r>
              <a:rPr kumimoji="0" lang="en-US" sz="3600" u="none" strike="noStrike" kern="1200" cap="none" spc="0" normalizeH="0" baseline="0" noProof="0" dirty="0">
                <a:ln>
                  <a:noFill/>
                </a:ln>
                <a:solidFill>
                  <a:prstClr val="black"/>
                </a:solidFill>
                <a:effectLst/>
                <a:uLnTx/>
                <a:uFillTx/>
                <a:latin typeface="Franklin Gothic Medium" panose="020B0603020102020204" pitchFamily="34" charset="0"/>
              </a:rPr>
              <a:t> Century-Style” simulation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70C0"/>
                </a:solidFill>
                <a:effectLst/>
                <a:uLnTx/>
                <a:uFillTx/>
                <a:latin typeface="Franklin Gothic Medium" panose="020B0603020102020204" pitchFamily="34" charset="0"/>
              </a:rPr>
              <a:t>A simulation using the same environmental hodograph and sounding, but a </a:t>
            </a:r>
            <a:r>
              <a:rPr kumimoji="0" lang="en-US" sz="2400" b="0" i="0" u="sng" strike="noStrike" kern="1200" cap="none" spc="0" normalizeH="0" baseline="0" noProof="0" dirty="0">
                <a:ln>
                  <a:noFill/>
                </a:ln>
                <a:solidFill>
                  <a:srgbClr val="0070C0"/>
                </a:solidFill>
                <a:effectLst/>
                <a:uLnTx/>
                <a:uFillTx/>
                <a:latin typeface="Franklin Gothic Medium" panose="020B0603020102020204" pitchFamily="34" charset="0"/>
              </a:rPr>
              <a:t>laminar</a:t>
            </a:r>
            <a:r>
              <a:rPr kumimoji="0" lang="en-US" sz="2400" b="0" i="0" u="none" strike="noStrike" kern="1200" cap="none" spc="0" normalizeH="0" baseline="0" noProof="0" dirty="0">
                <a:ln>
                  <a:noFill/>
                </a:ln>
                <a:solidFill>
                  <a:srgbClr val="0070C0"/>
                </a:solidFill>
                <a:effectLst/>
                <a:uLnTx/>
                <a:uFillTx/>
                <a:latin typeface="Franklin Gothic Medium" panose="020B0603020102020204" pitchFamily="34" charset="0"/>
              </a:rPr>
              <a:t>, </a:t>
            </a:r>
            <a:r>
              <a:rPr kumimoji="0" lang="en-US" sz="2400" b="0" i="0" u="sng" strike="noStrike" kern="1200" cap="none" spc="0" normalizeH="0" baseline="0" noProof="0" dirty="0">
                <a:ln>
                  <a:noFill/>
                </a:ln>
                <a:solidFill>
                  <a:srgbClr val="0070C0"/>
                </a:solidFill>
                <a:effectLst/>
                <a:uLnTx/>
                <a:uFillTx/>
                <a:latin typeface="Franklin Gothic Medium" panose="020B0603020102020204" pitchFamily="34" charset="0"/>
              </a:rPr>
              <a:t>horizontally homogeneous boundary layer with a free-slip lower boundary</a:t>
            </a:r>
            <a:r>
              <a:rPr kumimoji="0" lang="en-US" sz="2400" b="0" i="0" u="none" strike="noStrike" kern="1200" cap="none" spc="0" normalizeH="0" baseline="0" noProof="0" dirty="0">
                <a:ln>
                  <a:noFill/>
                </a:ln>
                <a:solidFill>
                  <a:srgbClr val="0070C0"/>
                </a:solidFill>
                <a:effectLst/>
                <a:uLnTx/>
                <a:uFillTx/>
                <a:latin typeface="Franklin Gothic Medium" panose="020B0603020102020204" pitchFamily="34" charset="0"/>
              </a:rPr>
              <a:t> </a:t>
            </a:r>
            <a:endParaRPr kumimoji="0" lang="en-US" sz="24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endParaRPr>
          </a:p>
        </p:txBody>
      </p:sp>
      <p:sp>
        <p:nvSpPr>
          <p:cNvPr id="2" name="TextBox 1">
            <a:extLst>
              <a:ext uri="{FF2B5EF4-FFF2-40B4-BE49-F238E27FC236}">
                <a16:creationId xmlns:a16="http://schemas.microsoft.com/office/drawing/2014/main" id="{D29A4CE8-49EC-D0AD-4E5D-C002152047EB}"/>
              </a:ext>
            </a:extLst>
          </p:cNvPr>
          <p:cNvSpPr txBox="1"/>
          <p:nvPr/>
        </p:nvSpPr>
        <p:spPr>
          <a:xfrm>
            <a:off x="734859" y="3306451"/>
            <a:ext cx="10722280" cy="2308324"/>
          </a:xfrm>
          <a:prstGeom prst="rect">
            <a:avLst/>
          </a:prstGeom>
          <a:noFill/>
        </p:spPr>
        <p:txBody>
          <a:bodyPr wrap="square" rtlCol="0">
            <a:spAutoFit/>
          </a:bodyPr>
          <a:lstStyle/>
          <a:p>
            <a:r>
              <a:rPr lang="en-US" sz="2400" dirty="0">
                <a:solidFill>
                  <a:srgbClr val="FF0000"/>
                </a:solidFill>
                <a:latin typeface="Franklin Gothic Medium" panose="020B0603020102020204" pitchFamily="34" charset="0"/>
              </a:rPr>
              <a:t>Motivating questions: </a:t>
            </a:r>
          </a:p>
          <a:p>
            <a:endParaRPr lang="en-US" sz="2400" dirty="0">
              <a:solidFill>
                <a:srgbClr val="FF0000"/>
              </a:solidFill>
              <a:latin typeface="Franklin Gothic Medium" panose="020B0603020102020204" pitchFamily="34" charset="0"/>
            </a:endParaRPr>
          </a:p>
          <a:p>
            <a:pPr marL="342900" indent="-342900">
              <a:buFont typeface="Arial" panose="020B0604020202020204" pitchFamily="34" charset="0"/>
              <a:buChar char="•"/>
            </a:pPr>
            <a:r>
              <a:rPr lang="en-US" sz="2400" dirty="0">
                <a:solidFill>
                  <a:srgbClr val="FF0000"/>
                </a:solidFill>
                <a:latin typeface="Franklin Gothic Medium" panose="020B0603020102020204" pitchFamily="34" charset="0"/>
              </a:rPr>
              <a:t>Does the tornado form via the “standard, baroclinic mechanism”?</a:t>
            </a:r>
          </a:p>
          <a:p>
            <a:pPr marL="342900" indent="-342900">
              <a:buFont typeface="Arial" panose="020B0604020202020204" pitchFamily="34" charset="0"/>
              <a:buChar char="•"/>
            </a:pPr>
            <a:r>
              <a:rPr lang="en-US" sz="2400" dirty="0">
                <a:solidFill>
                  <a:srgbClr val="FF0000"/>
                </a:solidFill>
                <a:latin typeface="Franklin Gothic Medium" panose="020B0603020102020204" pitchFamily="34" charset="0"/>
              </a:rPr>
              <a:t>If so, then where does the baroclinic mechanism vanish to when a turbulent environmental boundary layer is included? </a:t>
            </a:r>
          </a:p>
          <a:p>
            <a:endParaRPr lang="el-GR" sz="2400" dirty="0">
              <a:solidFill>
                <a:srgbClr val="FF0000"/>
              </a:solidFill>
              <a:latin typeface="Franklin Gothic Medium" panose="020B0603020102020204" pitchFamily="34" charset="0"/>
            </a:endParaRPr>
          </a:p>
        </p:txBody>
      </p:sp>
      <p:pic>
        <p:nvPicPr>
          <p:cNvPr id="4" name="Picture 3">
            <a:extLst>
              <a:ext uri="{FF2B5EF4-FFF2-40B4-BE49-F238E27FC236}">
                <a16:creationId xmlns:a16="http://schemas.microsoft.com/office/drawing/2014/main" id="{4BB09F8D-CD95-6759-DBDD-396514EC8644}"/>
              </a:ext>
            </a:extLst>
          </p:cNvPr>
          <p:cNvPicPr>
            <a:picLocks noChangeAspect="1"/>
          </p:cNvPicPr>
          <p:nvPr/>
        </p:nvPicPr>
        <p:blipFill>
          <a:blip r:embed="rId3"/>
          <a:stretch>
            <a:fillRect/>
          </a:stretch>
        </p:blipFill>
        <p:spPr>
          <a:xfrm>
            <a:off x="11321592" y="138642"/>
            <a:ext cx="751635" cy="790782"/>
          </a:xfrm>
          <a:prstGeom prst="rect">
            <a:avLst/>
          </a:prstGeom>
        </p:spPr>
      </p:pic>
      <p:sp>
        <p:nvSpPr>
          <p:cNvPr id="6" name="TextBox 5">
            <a:extLst>
              <a:ext uri="{FF2B5EF4-FFF2-40B4-BE49-F238E27FC236}">
                <a16:creationId xmlns:a16="http://schemas.microsoft.com/office/drawing/2014/main" id="{2CC6C946-E612-C92C-9CAA-DB2DFA8FCE2F}"/>
              </a:ext>
            </a:extLst>
          </p:cNvPr>
          <p:cNvSpPr txBox="1"/>
          <p:nvPr/>
        </p:nvSpPr>
        <p:spPr>
          <a:xfrm>
            <a:off x="9941313" y="3870647"/>
            <a:ext cx="1380279" cy="646331"/>
          </a:xfrm>
          <a:prstGeom prst="rect">
            <a:avLst/>
          </a:prstGeom>
          <a:noFill/>
        </p:spPr>
        <p:txBody>
          <a:bodyPr wrap="square">
            <a:spAutoFit/>
          </a:bodyPr>
          <a:lstStyle/>
          <a:p>
            <a:r>
              <a:rPr lang="en-US" sz="3600" dirty="0">
                <a:solidFill>
                  <a:schemeClr val="bg1">
                    <a:lumMod val="50000"/>
                  </a:schemeClr>
                </a:solidFill>
                <a:latin typeface="Franklin Gothic Medium" panose="020B0603020102020204" pitchFamily="34" charset="0"/>
              </a:rPr>
              <a:t>YES</a:t>
            </a:r>
            <a:endParaRPr lang="en-US" sz="3600" dirty="0"/>
          </a:p>
        </p:txBody>
      </p:sp>
    </p:spTree>
    <p:extLst>
      <p:ext uri="{BB962C8B-B14F-4D97-AF65-F5344CB8AC3E}">
        <p14:creationId xmlns:p14="http://schemas.microsoft.com/office/powerpoint/2010/main" val="297072394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56936EB-85F8-1CA1-011C-4F1A76573151}"/>
              </a:ext>
            </a:extLst>
          </p:cNvPr>
          <p:cNvPicPr>
            <a:picLocks noChangeAspect="1"/>
          </p:cNvPicPr>
          <p:nvPr/>
        </p:nvPicPr>
        <p:blipFill>
          <a:blip r:embed="rId3"/>
          <a:stretch>
            <a:fillRect/>
          </a:stretch>
        </p:blipFill>
        <p:spPr>
          <a:xfrm>
            <a:off x="0" y="1701322"/>
            <a:ext cx="6013823" cy="4645678"/>
          </a:xfrm>
          <a:prstGeom prst="rect">
            <a:avLst/>
          </a:prstGeom>
        </p:spPr>
      </p:pic>
      <p:sp>
        <p:nvSpPr>
          <p:cNvPr id="5" name="TextBox 4">
            <a:extLst>
              <a:ext uri="{FF2B5EF4-FFF2-40B4-BE49-F238E27FC236}">
                <a16:creationId xmlns:a16="http://schemas.microsoft.com/office/drawing/2014/main" id="{8A477040-3ED1-2CA6-BA24-E0DB860843A6}"/>
              </a:ext>
            </a:extLst>
          </p:cNvPr>
          <p:cNvSpPr txBox="1"/>
          <p:nvPr/>
        </p:nvSpPr>
        <p:spPr>
          <a:xfrm>
            <a:off x="190819" y="229344"/>
            <a:ext cx="5299563" cy="52322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800" u="none" strike="noStrike" kern="1200" cap="none" spc="0" normalizeH="0" baseline="0" noProof="0" dirty="0">
                <a:ln>
                  <a:noFill/>
                </a:ln>
                <a:solidFill>
                  <a:prstClr val="white"/>
                </a:solidFill>
                <a:effectLst/>
                <a:uLnTx/>
                <a:uFillTx/>
                <a:latin typeface="Franklin Gothic Medium" panose="020B0603020102020204" pitchFamily="34" charset="0"/>
              </a:rPr>
              <a:t>“20</a:t>
            </a:r>
            <a:r>
              <a:rPr kumimoji="0" lang="en-US" sz="2800" u="none" strike="noStrike" kern="1200" cap="none" spc="0" normalizeH="0" baseline="30000" noProof="0" dirty="0">
                <a:ln>
                  <a:noFill/>
                </a:ln>
                <a:solidFill>
                  <a:prstClr val="white"/>
                </a:solidFill>
                <a:effectLst/>
                <a:uLnTx/>
                <a:uFillTx/>
                <a:latin typeface="Franklin Gothic Medium" panose="020B0603020102020204" pitchFamily="34" charset="0"/>
              </a:rPr>
              <a:t>th</a:t>
            </a:r>
            <a:r>
              <a:rPr kumimoji="0" lang="en-US" sz="2800" u="none" strike="noStrike" kern="1200" cap="none" spc="0" normalizeH="0" baseline="0" noProof="0" dirty="0">
                <a:ln>
                  <a:noFill/>
                </a:ln>
                <a:solidFill>
                  <a:prstClr val="white"/>
                </a:solidFill>
                <a:effectLst/>
                <a:uLnTx/>
                <a:uFillTx/>
                <a:latin typeface="Franklin Gothic Medium" panose="020B0603020102020204" pitchFamily="34" charset="0"/>
              </a:rPr>
              <a:t> Century-Style” Simulation</a:t>
            </a:r>
            <a:endParaRPr kumimoji="0" lang="en-US" sz="2800" u="none" strike="noStrike" kern="1200" cap="none" spc="0" normalizeH="0" baseline="30000" noProof="0" dirty="0">
              <a:ln>
                <a:noFill/>
              </a:ln>
              <a:solidFill>
                <a:prstClr val="white"/>
              </a:solidFill>
              <a:effectLst/>
              <a:uLnTx/>
              <a:uFillTx/>
              <a:latin typeface="Franklin Gothic Medium" panose="020B0603020102020204" pitchFamily="34" charset="0"/>
            </a:endParaRPr>
          </a:p>
        </p:txBody>
      </p:sp>
      <p:sp>
        <p:nvSpPr>
          <p:cNvPr id="2" name="TextBox 1">
            <a:extLst>
              <a:ext uri="{FF2B5EF4-FFF2-40B4-BE49-F238E27FC236}">
                <a16:creationId xmlns:a16="http://schemas.microsoft.com/office/drawing/2014/main" id="{184B64A8-A468-9F69-FE84-87A465E38B07}"/>
              </a:ext>
            </a:extLst>
          </p:cNvPr>
          <p:cNvSpPr txBox="1"/>
          <p:nvPr/>
        </p:nvSpPr>
        <p:spPr>
          <a:xfrm>
            <a:off x="5773310" y="186263"/>
            <a:ext cx="6227871" cy="1323439"/>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2000" u="none" strike="noStrike" kern="1200" cap="none" spc="0" normalizeH="0" baseline="0" noProof="0" dirty="0">
                <a:ln>
                  <a:noFill/>
                </a:ln>
                <a:solidFill>
                  <a:schemeClr val="accent4">
                    <a:lumMod val="60000"/>
                    <a:lumOff val="40000"/>
                  </a:schemeClr>
                </a:solidFill>
                <a:effectLst/>
                <a:uLnTx/>
                <a:uFillTx/>
                <a:latin typeface="Franklin Gothic Medium" panose="020B0603020102020204" pitchFamily="34" charset="0"/>
              </a:rPr>
              <a:t>Summary:  </a:t>
            </a:r>
            <a:r>
              <a:rPr kumimoji="0" lang="en-US" sz="2000" b="0" i="0" u="none" strike="noStrike" kern="1200" cap="none" spc="0" normalizeH="0" baseline="0" noProof="0" dirty="0">
                <a:ln>
                  <a:noFill/>
                </a:ln>
                <a:solidFill>
                  <a:schemeClr val="accent4">
                    <a:lumMod val="60000"/>
                    <a:lumOff val="40000"/>
                  </a:schemeClr>
                </a:solidFill>
                <a:effectLst/>
                <a:uLnTx/>
                <a:uFillTx/>
                <a:latin typeface="Franklin Gothic Book" panose="020B0503020102020204" pitchFamily="34" charset="0"/>
                <a:ea typeface="+mn-ea"/>
                <a:cs typeface="+mn-cs"/>
              </a:rPr>
              <a:t>An EF4 (83.2 m s</a:t>
            </a:r>
            <a:r>
              <a:rPr kumimoji="0" lang="en-US" sz="2000" b="0" i="0" u="none" strike="noStrike" kern="1200" cap="none" spc="0" normalizeH="0" baseline="30000" noProof="0" dirty="0">
                <a:ln>
                  <a:noFill/>
                </a:ln>
                <a:solidFill>
                  <a:schemeClr val="accent4">
                    <a:lumMod val="60000"/>
                    <a:lumOff val="40000"/>
                  </a:schemeClr>
                </a:solidFill>
                <a:effectLst/>
                <a:uLnTx/>
                <a:uFillTx/>
                <a:latin typeface="Franklin Gothic Book" panose="020B0503020102020204" pitchFamily="34" charset="0"/>
                <a:ea typeface="+mn-ea"/>
                <a:cs typeface="+mn-cs"/>
              </a:rPr>
              <a:t>–1</a:t>
            </a:r>
            <a:r>
              <a:rPr kumimoji="0" lang="en-US" sz="2000" b="0" i="0" u="none" strike="noStrike" kern="1200" cap="none" spc="0" normalizeH="0" baseline="0" noProof="0" dirty="0">
                <a:ln>
                  <a:noFill/>
                </a:ln>
                <a:solidFill>
                  <a:schemeClr val="accent4">
                    <a:lumMod val="60000"/>
                    <a:lumOff val="40000"/>
                  </a:schemeClr>
                </a:solidFill>
                <a:effectLst/>
                <a:uLnTx/>
                <a:uFillTx/>
                <a:latin typeface="Franklin Gothic Book" panose="020B0503020102020204" pitchFamily="34" charset="0"/>
                <a:ea typeface="+mn-ea"/>
                <a:cs typeface="+mn-cs"/>
              </a:rPr>
              <a:t>) TLV forms; it develops on the cool side of the gust front, as in prior simulations in which the baroclinic mechanism has been implicated.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chemeClr val="accent4">
                  <a:lumMod val="60000"/>
                  <a:lumOff val="40000"/>
                </a:schemeClr>
              </a:solidFill>
              <a:effectLst/>
              <a:uLnTx/>
              <a:uFillTx/>
              <a:latin typeface="Franklin Gothic Book" panose="020B0503020102020204" pitchFamily="34" charset="0"/>
              <a:ea typeface="+mn-ea"/>
              <a:cs typeface="+mn-cs"/>
            </a:endParaRPr>
          </a:p>
        </p:txBody>
      </p:sp>
      <p:pic>
        <p:nvPicPr>
          <p:cNvPr id="3" name="Picture 2">
            <a:extLst>
              <a:ext uri="{FF2B5EF4-FFF2-40B4-BE49-F238E27FC236}">
                <a16:creationId xmlns:a16="http://schemas.microsoft.com/office/drawing/2014/main" id="{3172A20E-3C23-F87F-CC7F-FE7CD2930C0B}"/>
              </a:ext>
            </a:extLst>
          </p:cNvPr>
          <p:cNvPicPr>
            <a:picLocks noChangeAspect="1"/>
          </p:cNvPicPr>
          <p:nvPr/>
        </p:nvPicPr>
        <p:blipFill>
          <a:blip r:embed="rId4"/>
          <a:stretch>
            <a:fillRect/>
          </a:stretch>
        </p:blipFill>
        <p:spPr>
          <a:xfrm>
            <a:off x="6878424" y="1550492"/>
            <a:ext cx="6013823" cy="4645679"/>
          </a:xfrm>
          <a:prstGeom prst="rect">
            <a:avLst/>
          </a:prstGeom>
        </p:spPr>
      </p:pic>
      <p:sp>
        <p:nvSpPr>
          <p:cNvPr id="6" name="TextBox 5">
            <a:extLst>
              <a:ext uri="{FF2B5EF4-FFF2-40B4-BE49-F238E27FC236}">
                <a16:creationId xmlns:a16="http://schemas.microsoft.com/office/drawing/2014/main" id="{E552D48D-D5B2-451C-AD2A-B3141BFF593C}"/>
              </a:ext>
            </a:extLst>
          </p:cNvPr>
          <p:cNvSpPr txBox="1">
            <a:spLocks noChangeAspect="1"/>
          </p:cNvSpPr>
          <p:nvPr/>
        </p:nvSpPr>
        <p:spPr>
          <a:xfrm>
            <a:off x="7445253" y="1594363"/>
            <a:ext cx="196272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u="none" strike="noStrike" kern="1200" cap="none" spc="0" normalizeH="0" baseline="0" noProof="0" dirty="0">
                <a:ln>
                  <a:noFill/>
                </a:ln>
                <a:solidFill>
                  <a:schemeClr val="bg1"/>
                </a:solidFill>
                <a:effectLst/>
                <a:uLnTx/>
                <a:uFillTx/>
                <a:latin typeface="Franklin Gothic Medium" panose="020B0603020102020204" pitchFamily="34" charset="0"/>
              </a:rPr>
              <a:t>Parcels that pass through the developing </a:t>
            </a:r>
            <a:r>
              <a:rPr lang="en-US" sz="1200" dirty="0">
                <a:solidFill>
                  <a:schemeClr val="bg1"/>
                </a:solidFill>
                <a:latin typeface="Franklin Gothic Medium" panose="020B0603020102020204" pitchFamily="34" charset="0"/>
              </a:rPr>
              <a:t>TLV </a:t>
            </a:r>
            <a:r>
              <a:rPr kumimoji="0" lang="en-US" sz="1200" u="none" strike="noStrike" kern="1200" cap="none" spc="0" normalizeH="0" baseline="0" noProof="0" dirty="0">
                <a:ln>
                  <a:noFill/>
                </a:ln>
                <a:solidFill>
                  <a:schemeClr val="bg1"/>
                </a:solidFill>
                <a:effectLst/>
                <a:uLnTx/>
                <a:uFillTx/>
                <a:latin typeface="Franklin Gothic Medium" panose="020B0603020102020204" pitchFamily="34" charset="0"/>
              </a:rPr>
              <a:t>during and just prior to genesis</a:t>
            </a:r>
          </a:p>
        </p:txBody>
      </p:sp>
      <p:sp>
        <p:nvSpPr>
          <p:cNvPr id="8" name="TextBox 7">
            <a:extLst>
              <a:ext uri="{FF2B5EF4-FFF2-40B4-BE49-F238E27FC236}">
                <a16:creationId xmlns:a16="http://schemas.microsoft.com/office/drawing/2014/main" id="{590BD27E-0452-0A23-127D-70724FAB0D65}"/>
              </a:ext>
            </a:extLst>
          </p:cNvPr>
          <p:cNvSpPr txBox="1">
            <a:spLocks noChangeAspect="1"/>
          </p:cNvSpPr>
          <p:nvPr/>
        </p:nvSpPr>
        <p:spPr>
          <a:xfrm>
            <a:off x="9465791" y="1701322"/>
            <a:ext cx="174213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200" u="none" strike="noStrike" kern="1200" cap="none" spc="0" normalizeH="0" baseline="0" noProof="0" dirty="0">
                <a:ln>
                  <a:noFill/>
                </a:ln>
                <a:solidFill>
                  <a:srgbClr val="00B050"/>
                </a:solidFill>
                <a:effectLst/>
                <a:uLnTx/>
                <a:uFillTx/>
                <a:latin typeface="Franklin Gothic Medium" panose="020B0603020102020204" pitchFamily="34" charset="0"/>
              </a:rPr>
              <a:t>ζ</a:t>
            </a:r>
            <a:r>
              <a:rPr kumimoji="0" lang="en-US" sz="1200" u="none" strike="noStrike" kern="1200" cap="none" spc="0" normalizeH="0" baseline="0" noProof="0" dirty="0">
                <a:ln>
                  <a:noFill/>
                </a:ln>
                <a:solidFill>
                  <a:srgbClr val="00B050"/>
                </a:solidFill>
                <a:effectLst/>
                <a:uLnTx/>
                <a:uFillTx/>
                <a:latin typeface="Franklin Gothic Medium" panose="020B0603020102020204" pitchFamily="34" charset="0"/>
              </a:rPr>
              <a:t> = 0.01, 0.02, 0.04,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B050"/>
                </a:solidFill>
                <a:latin typeface="Franklin Gothic Medium" panose="020B0603020102020204" pitchFamily="34" charset="0"/>
              </a:rPr>
              <a:t>      </a:t>
            </a:r>
            <a:r>
              <a:rPr kumimoji="0" lang="en-US" sz="1200" u="none" strike="noStrike" kern="1200" cap="none" spc="0" normalizeH="0" baseline="0" noProof="0" dirty="0">
                <a:ln>
                  <a:noFill/>
                </a:ln>
                <a:solidFill>
                  <a:srgbClr val="00B050"/>
                </a:solidFill>
                <a:effectLst/>
                <a:uLnTx/>
                <a:uFillTx/>
                <a:latin typeface="Franklin Gothic Medium" panose="020B0603020102020204" pitchFamily="34" charset="0"/>
              </a:rPr>
              <a:t>0.06, 0.08, …  s</a:t>
            </a:r>
            <a:r>
              <a:rPr kumimoji="0" lang="en-US" sz="1200" u="none" strike="noStrike" kern="1200" cap="none" spc="0" normalizeH="0" baseline="30000" noProof="0" dirty="0">
                <a:ln>
                  <a:noFill/>
                </a:ln>
                <a:solidFill>
                  <a:srgbClr val="00B050"/>
                </a:solidFill>
                <a:effectLst/>
                <a:uLnTx/>
                <a:uFillTx/>
                <a:latin typeface="Franklin Gothic Medium" panose="020B0603020102020204" pitchFamily="34" charset="0"/>
              </a:rPr>
              <a:t>–1</a:t>
            </a:r>
          </a:p>
        </p:txBody>
      </p:sp>
      <p:sp>
        <p:nvSpPr>
          <p:cNvPr id="9" name="Rectangle 8">
            <a:extLst>
              <a:ext uri="{FF2B5EF4-FFF2-40B4-BE49-F238E27FC236}">
                <a16:creationId xmlns:a16="http://schemas.microsoft.com/office/drawing/2014/main" id="{FFC8D6E9-0FAB-5D11-81FA-A307E8852F40}"/>
              </a:ext>
            </a:extLst>
          </p:cNvPr>
          <p:cNvSpPr/>
          <p:nvPr/>
        </p:nvSpPr>
        <p:spPr>
          <a:xfrm>
            <a:off x="78186" y="6092652"/>
            <a:ext cx="8688206" cy="40517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5C545318-1560-7705-7E19-924C93818D40}"/>
              </a:ext>
            </a:extLst>
          </p:cNvPr>
          <p:cNvSpPr txBox="1"/>
          <p:nvPr/>
        </p:nvSpPr>
        <p:spPr>
          <a:xfrm>
            <a:off x="5533286" y="6084688"/>
            <a:ext cx="724878" cy="276999"/>
          </a:xfrm>
          <a:prstGeom prst="rect">
            <a:avLst/>
          </a:prstGeom>
          <a:noFill/>
        </p:spPr>
        <p:txBody>
          <a:bodyPr wrap="none" rtlCol="0">
            <a:spAutoFit/>
          </a:bodyPr>
          <a:lstStyle/>
          <a:p>
            <a:r>
              <a:rPr lang="en-US" sz="1200" dirty="0">
                <a:solidFill>
                  <a:schemeClr val="bg1"/>
                </a:solidFill>
                <a:latin typeface="Franklin Gothic Book" panose="020B0503020102020204" pitchFamily="34" charset="0"/>
              </a:rPr>
              <a:t>0.30 s</a:t>
            </a:r>
            <a:r>
              <a:rPr lang="en-US" sz="1200" baseline="30000" dirty="0">
                <a:solidFill>
                  <a:schemeClr val="bg1"/>
                </a:solidFill>
                <a:latin typeface="Franklin Gothic Book" panose="020B0503020102020204" pitchFamily="34" charset="0"/>
              </a:rPr>
              <a:t>–1</a:t>
            </a:r>
          </a:p>
        </p:txBody>
      </p:sp>
      <p:sp>
        <p:nvSpPr>
          <p:cNvPr id="12" name="TextBox 11">
            <a:extLst>
              <a:ext uri="{FF2B5EF4-FFF2-40B4-BE49-F238E27FC236}">
                <a16:creationId xmlns:a16="http://schemas.microsoft.com/office/drawing/2014/main" id="{D14497CF-FF36-7CB2-6448-86A2B8AFAF41}"/>
              </a:ext>
            </a:extLst>
          </p:cNvPr>
          <p:cNvSpPr txBox="1"/>
          <p:nvPr/>
        </p:nvSpPr>
        <p:spPr>
          <a:xfrm>
            <a:off x="3949152" y="6084688"/>
            <a:ext cx="492443" cy="276999"/>
          </a:xfrm>
          <a:prstGeom prst="rect">
            <a:avLst/>
          </a:prstGeom>
          <a:noFill/>
        </p:spPr>
        <p:txBody>
          <a:bodyPr wrap="none" rtlCol="0">
            <a:spAutoFit/>
          </a:bodyPr>
          <a:lstStyle/>
          <a:p>
            <a:r>
              <a:rPr lang="en-US" sz="1200" dirty="0">
                <a:solidFill>
                  <a:schemeClr val="bg1"/>
                </a:solidFill>
                <a:latin typeface="Franklin Gothic Book" panose="020B0503020102020204" pitchFamily="34" charset="0"/>
              </a:rPr>
              <a:t>0.20</a:t>
            </a:r>
            <a:endParaRPr lang="en-US" sz="1200" baseline="30000" dirty="0">
              <a:solidFill>
                <a:schemeClr val="bg1"/>
              </a:solidFill>
              <a:latin typeface="Franklin Gothic Book" panose="020B0503020102020204" pitchFamily="34" charset="0"/>
            </a:endParaRPr>
          </a:p>
        </p:txBody>
      </p:sp>
      <p:sp>
        <p:nvSpPr>
          <p:cNvPr id="13" name="TextBox 12">
            <a:extLst>
              <a:ext uri="{FF2B5EF4-FFF2-40B4-BE49-F238E27FC236}">
                <a16:creationId xmlns:a16="http://schemas.microsoft.com/office/drawing/2014/main" id="{E08ECAF7-4947-2BA7-6235-7D3B0E7BA3C0}"/>
              </a:ext>
            </a:extLst>
          </p:cNvPr>
          <p:cNvSpPr txBox="1"/>
          <p:nvPr/>
        </p:nvSpPr>
        <p:spPr>
          <a:xfrm>
            <a:off x="2384191" y="6084688"/>
            <a:ext cx="481478" cy="276999"/>
          </a:xfrm>
          <a:prstGeom prst="rect">
            <a:avLst/>
          </a:prstGeom>
          <a:noFill/>
        </p:spPr>
        <p:txBody>
          <a:bodyPr wrap="none" rtlCol="0">
            <a:spAutoFit/>
          </a:bodyPr>
          <a:lstStyle/>
          <a:p>
            <a:r>
              <a:rPr lang="en-US" sz="1200" dirty="0">
                <a:solidFill>
                  <a:schemeClr val="bg1"/>
                </a:solidFill>
                <a:latin typeface="Franklin Gothic Book" panose="020B0503020102020204" pitchFamily="34" charset="0"/>
              </a:rPr>
              <a:t>0.10</a:t>
            </a:r>
            <a:endParaRPr lang="en-US" sz="1200" baseline="30000" dirty="0">
              <a:solidFill>
                <a:schemeClr val="bg1"/>
              </a:solidFill>
              <a:latin typeface="Franklin Gothic Book" panose="020B0503020102020204" pitchFamily="34" charset="0"/>
            </a:endParaRPr>
          </a:p>
        </p:txBody>
      </p:sp>
      <p:sp>
        <p:nvSpPr>
          <p:cNvPr id="14" name="TextBox 13">
            <a:extLst>
              <a:ext uri="{FF2B5EF4-FFF2-40B4-BE49-F238E27FC236}">
                <a16:creationId xmlns:a16="http://schemas.microsoft.com/office/drawing/2014/main" id="{D667DC8A-D3B5-AE23-A74A-D2C11A7CD673}"/>
              </a:ext>
            </a:extLst>
          </p:cNvPr>
          <p:cNvSpPr txBox="1"/>
          <p:nvPr/>
        </p:nvSpPr>
        <p:spPr>
          <a:xfrm>
            <a:off x="800057" y="6084688"/>
            <a:ext cx="492443" cy="276999"/>
          </a:xfrm>
          <a:prstGeom prst="rect">
            <a:avLst/>
          </a:prstGeom>
          <a:noFill/>
        </p:spPr>
        <p:txBody>
          <a:bodyPr wrap="none" rtlCol="0">
            <a:spAutoFit/>
          </a:bodyPr>
          <a:lstStyle/>
          <a:p>
            <a:r>
              <a:rPr lang="en-US" sz="1200" dirty="0">
                <a:solidFill>
                  <a:schemeClr val="bg1"/>
                </a:solidFill>
                <a:latin typeface="Franklin Gothic Book" panose="020B0503020102020204" pitchFamily="34" charset="0"/>
              </a:rPr>
              <a:t>0.00</a:t>
            </a:r>
            <a:endParaRPr lang="en-US" sz="1200" baseline="30000" dirty="0">
              <a:solidFill>
                <a:schemeClr val="bg1"/>
              </a:solidFill>
              <a:latin typeface="Franklin Gothic Book" panose="020B0503020102020204" pitchFamily="34" charset="0"/>
            </a:endParaRPr>
          </a:p>
        </p:txBody>
      </p:sp>
      <p:sp>
        <p:nvSpPr>
          <p:cNvPr id="15" name="TextBox 14">
            <a:extLst>
              <a:ext uri="{FF2B5EF4-FFF2-40B4-BE49-F238E27FC236}">
                <a16:creationId xmlns:a16="http://schemas.microsoft.com/office/drawing/2014/main" id="{105C1EBD-01DD-E20B-5596-31C454D65E48}"/>
              </a:ext>
            </a:extLst>
          </p:cNvPr>
          <p:cNvSpPr txBox="1"/>
          <p:nvPr/>
        </p:nvSpPr>
        <p:spPr>
          <a:xfrm>
            <a:off x="-81778" y="6084688"/>
            <a:ext cx="582211" cy="276999"/>
          </a:xfrm>
          <a:prstGeom prst="rect">
            <a:avLst/>
          </a:prstGeom>
          <a:noFill/>
        </p:spPr>
        <p:txBody>
          <a:bodyPr wrap="none" rtlCol="0">
            <a:spAutoFit/>
          </a:bodyPr>
          <a:lstStyle/>
          <a:p>
            <a:r>
              <a:rPr lang="en-US" sz="1200" dirty="0">
                <a:solidFill>
                  <a:schemeClr val="bg1"/>
                </a:solidFill>
                <a:latin typeface="Franklin Gothic Book" panose="020B0503020102020204" pitchFamily="34" charset="0"/>
              </a:rPr>
              <a:t>–0.05</a:t>
            </a:r>
            <a:endParaRPr lang="en-US" sz="1200" baseline="30000" dirty="0">
              <a:solidFill>
                <a:schemeClr val="bg1"/>
              </a:solidFill>
              <a:latin typeface="Franklin Gothic Book" panose="020B0503020102020204" pitchFamily="34" charset="0"/>
            </a:endParaRPr>
          </a:p>
        </p:txBody>
      </p:sp>
      <p:sp>
        <p:nvSpPr>
          <p:cNvPr id="16" name="TextBox 15">
            <a:extLst>
              <a:ext uri="{FF2B5EF4-FFF2-40B4-BE49-F238E27FC236}">
                <a16:creationId xmlns:a16="http://schemas.microsoft.com/office/drawing/2014/main" id="{C662EB77-A28B-714F-DA47-69608911FECB}"/>
              </a:ext>
            </a:extLst>
          </p:cNvPr>
          <p:cNvSpPr txBox="1"/>
          <p:nvPr/>
        </p:nvSpPr>
        <p:spPr>
          <a:xfrm>
            <a:off x="3165293" y="6084688"/>
            <a:ext cx="484235" cy="276999"/>
          </a:xfrm>
          <a:prstGeom prst="rect">
            <a:avLst/>
          </a:prstGeom>
          <a:noFill/>
        </p:spPr>
        <p:txBody>
          <a:bodyPr wrap="none" rtlCol="0">
            <a:spAutoFit/>
          </a:bodyPr>
          <a:lstStyle/>
          <a:p>
            <a:r>
              <a:rPr lang="en-US" sz="1200" dirty="0">
                <a:solidFill>
                  <a:schemeClr val="bg1"/>
                </a:solidFill>
                <a:latin typeface="Franklin Gothic Book" panose="020B0503020102020204" pitchFamily="34" charset="0"/>
              </a:rPr>
              <a:t>0.15</a:t>
            </a:r>
            <a:endParaRPr lang="en-US" sz="1200" baseline="30000" dirty="0">
              <a:solidFill>
                <a:schemeClr val="bg1"/>
              </a:solidFill>
              <a:latin typeface="Franklin Gothic Book" panose="020B0503020102020204" pitchFamily="34" charset="0"/>
            </a:endParaRPr>
          </a:p>
        </p:txBody>
      </p:sp>
      <p:sp>
        <p:nvSpPr>
          <p:cNvPr id="19" name="TextBox 18">
            <a:extLst>
              <a:ext uri="{FF2B5EF4-FFF2-40B4-BE49-F238E27FC236}">
                <a16:creationId xmlns:a16="http://schemas.microsoft.com/office/drawing/2014/main" id="{27AA2264-DA99-ACA3-56FB-4291A51CDF98}"/>
              </a:ext>
            </a:extLst>
          </p:cNvPr>
          <p:cNvSpPr txBox="1"/>
          <p:nvPr/>
        </p:nvSpPr>
        <p:spPr>
          <a:xfrm>
            <a:off x="1592124" y="6084688"/>
            <a:ext cx="492443" cy="276999"/>
          </a:xfrm>
          <a:prstGeom prst="rect">
            <a:avLst/>
          </a:prstGeom>
          <a:noFill/>
        </p:spPr>
        <p:txBody>
          <a:bodyPr wrap="none" rtlCol="0">
            <a:spAutoFit/>
          </a:bodyPr>
          <a:lstStyle/>
          <a:p>
            <a:r>
              <a:rPr lang="en-US" sz="1200" dirty="0">
                <a:solidFill>
                  <a:schemeClr val="bg1"/>
                </a:solidFill>
                <a:latin typeface="Franklin Gothic Book" panose="020B0503020102020204" pitchFamily="34" charset="0"/>
              </a:rPr>
              <a:t>0.05</a:t>
            </a:r>
            <a:endParaRPr lang="en-US" sz="1200" baseline="30000" dirty="0">
              <a:solidFill>
                <a:schemeClr val="bg1"/>
              </a:solidFill>
              <a:latin typeface="Franklin Gothic Book" panose="020B0503020102020204" pitchFamily="34" charset="0"/>
            </a:endParaRPr>
          </a:p>
        </p:txBody>
      </p:sp>
      <p:sp>
        <p:nvSpPr>
          <p:cNvPr id="20" name="TextBox 19">
            <a:extLst>
              <a:ext uri="{FF2B5EF4-FFF2-40B4-BE49-F238E27FC236}">
                <a16:creationId xmlns:a16="http://schemas.microsoft.com/office/drawing/2014/main" id="{0624155F-844B-0704-8695-8584A57952FF}"/>
              </a:ext>
            </a:extLst>
          </p:cNvPr>
          <p:cNvSpPr txBox="1"/>
          <p:nvPr/>
        </p:nvSpPr>
        <p:spPr>
          <a:xfrm>
            <a:off x="4741219" y="6084688"/>
            <a:ext cx="492443" cy="276999"/>
          </a:xfrm>
          <a:prstGeom prst="rect">
            <a:avLst/>
          </a:prstGeom>
          <a:noFill/>
        </p:spPr>
        <p:txBody>
          <a:bodyPr wrap="none" rtlCol="0">
            <a:spAutoFit/>
          </a:bodyPr>
          <a:lstStyle/>
          <a:p>
            <a:r>
              <a:rPr lang="en-US" sz="1200" dirty="0">
                <a:solidFill>
                  <a:schemeClr val="bg1"/>
                </a:solidFill>
                <a:latin typeface="Franklin Gothic Book" panose="020B0503020102020204" pitchFamily="34" charset="0"/>
              </a:rPr>
              <a:t>0.25</a:t>
            </a:r>
            <a:endParaRPr lang="en-US" sz="1200" baseline="30000" dirty="0">
              <a:solidFill>
                <a:schemeClr val="bg1"/>
              </a:solidFill>
              <a:latin typeface="Franklin Gothic Book" panose="020B0503020102020204" pitchFamily="34" charset="0"/>
            </a:endParaRPr>
          </a:p>
        </p:txBody>
      </p:sp>
      <p:sp>
        <p:nvSpPr>
          <p:cNvPr id="21" name="TextBox 20">
            <a:extLst>
              <a:ext uri="{FF2B5EF4-FFF2-40B4-BE49-F238E27FC236}">
                <a16:creationId xmlns:a16="http://schemas.microsoft.com/office/drawing/2014/main" id="{52B08B81-6B87-88E4-C4D0-683A4D08145E}"/>
              </a:ext>
            </a:extLst>
          </p:cNvPr>
          <p:cNvSpPr txBox="1"/>
          <p:nvPr/>
        </p:nvSpPr>
        <p:spPr>
          <a:xfrm>
            <a:off x="-45292" y="5456690"/>
            <a:ext cx="82413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Symbol" pitchFamily="2" charset="2"/>
                <a:ea typeface="+mn-ea"/>
                <a:cs typeface="+mn-cs"/>
              </a:rPr>
              <a:t>z</a:t>
            </a:r>
            <a:r>
              <a:rPr kumimoji="0" lang="en-US" sz="2400" b="0" i="0" u="none" strike="noStrike" kern="1200" cap="none" spc="0" normalizeH="0" baseline="-25000" noProof="0" dirty="0">
                <a:ln>
                  <a:noFill/>
                </a:ln>
                <a:solidFill>
                  <a:prstClr val="white"/>
                </a:solidFill>
                <a:effectLst/>
                <a:uLnTx/>
                <a:uFillTx/>
                <a:latin typeface="Franklin Gothic Book" panose="020B0503020102020204" pitchFamily="34" charset="0"/>
                <a:ea typeface="+mn-ea"/>
                <a:cs typeface="+mn-cs"/>
              </a:rPr>
              <a:t>7.5 m</a:t>
            </a:r>
            <a:endParaRPr kumimoji="0" lang="en-US" sz="2400" b="0" i="0" u="none" strike="noStrike" kern="1200" cap="none" spc="0" normalizeH="0" baseline="0" noProof="0" dirty="0">
              <a:ln>
                <a:noFill/>
              </a:ln>
              <a:solidFill>
                <a:prstClr val="white"/>
              </a:solidFill>
              <a:effectLst/>
              <a:uLnTx/>
              <a:uFillTx/>
              <a:latin typeface="Symbol" pitchFamily="2" charset="2"/>
              <a:ea typeface="+mn-ea"/>
              <a:cs typeface="+mn-cs"/>
            </a:endParaRPr>
          </a:p>
        </p:txBody>
      </p:sp>
    </p:spTree>
    <p:extLst>
      <p:ext uri="{BB962C8B-B14F-4D97-AF65-F5344CB8AC3E}">
        <p14:creationId xmlns:p14="http://schemas.microsoft.com/office/powerpoint/2010/main" val="3223152982"/>
      </p:ext>
    </p:extLst>
  </p:cSld>
  <p:clrMapOvr>
    <a:masterClrMapping/>
  </p:clrMapOvr>
  <p:transition spd="slow">
    <p:push/>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3434E7-7C9F-EB91-EC34-B0F90454FA05}"/>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EDED851F-D1B2-0123-AED4-036B23F81DF1}"/>
              </a:ext>
            </a:extLst>
          </p:cNvPr>
          <p:cNvSpPr txBox="1"/>
          <p:nvPr/>
        </p:nvSpPr>
        <p:spPr>
          <a:xfrm>
            <a:off x="383968" y="676636"/>
            <a:ext cx="11424063"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u="none" strike="noStrike" kern="1200" cap="none" spc="0" normalizeH="0" baseline="0" noProof="0" dirty="0">
                <a:ln>
                  <a:noFill/>
                </a:ln>
                <a:solidFill>
                  <a:prstClr val="black"/>
                </a:solidFill>
                <a:effectLst/>
                <a:uLnTx/>
                <a:uFillTx/>
                <a:latin typeface="Franklin Gothic Medium" panose="020B0603020102020204" pitchFamily="34" charset="0"/>
              </a:rPr>
              <a:t>“20</a:t>
            </a:r>
            <a:r>
              <a:rPr kumimoji="0" lang="en-US" sz="3600" u="none" strike="noStrike" kern="1200" cap="none" spc="0" normalizeH="0" baseline="30000" noProof="0" dirty="0">
                <a:ln>
                  <a:noFill/>
                </a:ln>
                <a:solidFill>
                  <a:prstClr val="black"/>
                </a:solidFill>
                <a:effectLst/>
                <a:uLnTx/>
                <a:uFillTx/>
                <a:latin typeface="Franklin Gothic Medium" panose="020B0603020102020204" pitchFamily="34" charset="0"/>
              </a:rPr>
              <a:t>th</a:t>
            </a:r>
            <a:r>
              <a:rPr kumimoji="0" lang="en-US" sz="3600" u="none" strike="noStrike" kern="1200" cap="none" spc="0" normalizeH="0" baseline="0" noProof="0" dirty="0">
                <a:ln>
                  <a:noFill/>
                </a:ln>
                <a:solidFill>
                  <a:prstClr val="black"/>
                </a:solidFill>
                <a:effectLst/>
                <a:uLnTx/>
                <a:uFillTx/>
                <a:latin typeface="Franklin Gothic Medium" panose="020B0603020102020204" pitchFamily="34" charset="0"/>
              </a:rPr>
              <a:t> Century-Style” simulation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70C0"/>
                </a:solidFill>
                <a:effectLst/>
                <a:uLnTx/>
                <a:uFillTx/>
                <a:latin typeface="Franklin Gothic Medium" panose="020B0603020102020204" pitchFamily="34" charset="0"/>
              </a:rPr>
              <a:t>A simulation using the same environmental hodograph and sounding, but a </a:t>
            </a:r>
            <a:r>
              <a:rPr kumimoji="0" lang="en-US" sz="2400" b="0" i="0" u="sng" strike="noStrike" kern="1200" cap="none" spc="0" normalizeH="0" baseline="0" noProof="0" dirty="0">
                <a:ln>
                  <a:noFill/>
                </a:ln>
                <a:solidFill>
                  <a:srgbClr val="0070C0"/>
                </a:solidFill>
                <a:effectLst/>
                <a:uLnTx/>
                <a:uFillTx/>
                <a:latin typeface="Franklin Gothic Medium" panose="020B0603020102020204" pitchFamily="34" charset="0"/>
              </a:rPr>
              <a:t>laminar</a:t>
            </a:r>
            <a:r>
              <a:rPr kumimoji="0" lang="en-US" sz="2400" b="0" i="0" u="none" strike="noStrike" kern="1200" cap="none" spc="0" normalizeH="0" baseline="0" noProof="0" dirty="0">
                <a:ln>
                  <a:noFill/>
                </a:ln>
                <a:solidFill>
                  <a:srgbClr val="0070C0"/>
                </a:solidFill>
                <a:effectLst/>
                <a:uLnTx/>
                <a:uFillTx/>
                <a:latin typeface="Franklin Gothic Medium" panose="020B0603020102020204" pitchFamily="34" charset="0"/>
              </a:rPr>
              <a:t>, </a:t>
            </a:r>
            <a:r>
              <a:rPr kumimoji="0" lang="en-US" sz="2400" b="0" i="0" u="sng" strike="noStrike" kern="1200" cap="none" spc="0" normalizeH="0" baseline="0" noProof="0" dirty="0">
                <a:ln>
                  <a:noFill/>
                </a:ln>
                <a:solidFill>
                  <a:srgbClr val="0070C0"/>
                </a:solidFill>
                <a:effectLst/>
                <a:uLnTx/>
                <a:uFillTx/>
                <a:latin typeface="Franklin Gothic Medium" panose="020B0603020102020204" pitchFamily="34" charset="0"/>
              </a:rPr>
              <a:t>horizontally homogeneous boundary layer with a free-slip lower boundary</a:t>
            </a:r>
            <a:r>
              <a:rPr kumimoji="0" lang="en-US" sz="2400" b="0" i="0" u="none" strike="noStrike" kern="1200" cap="none" spc="0" normalizeH="0" baseline="0" noProof="0" dirty="0">
                <a:ln>
                  <a:noFill/>
                </a:ln>
                <a:solidFill>
                  <a:srgbClr val="0070C0"/>
                </a:solidFill>
                <a:effectLst/>
                <a:uLnTx/>
                <a:uFillTx/>
                <a:latin typeface="Franklin Gothic Medium" panose="020B0603020102020204" pitchFamily="34" charset="0"/>
              </a:rPr>
              <a:t> </a:t>
            </a:r>
            <a:endParaRPr kumimoji="0" lang="en-US" sz="24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endParaRPr>
          </a:p>
        </p:txBody>
      </p:sp>
      <p:sp>
        <p:nvSpPr>
          <p:cNvPr id="2" name="TextBox 1">
            <a:extLst>
              <a:ext uri="{FF2B5EF4-FFF2-40B4-BE49-F238E27FC236}">
                <a16:creationId xmlns:a16="http://schemas.microsoft.com/office/drawing/2014/main" id="{AF64C70E-B0FC-20A3-CCF5-FC7545A5FB4A}"/>
              </a:ext>
            </a:extLst>
          </p:cNvPr>
          <p:cNvSpPr txBox="1"/>
          <p:nvPr/>
        </p:nvSpPr>
        <p:spPr>
          <a:xfrm>
            <a:off x="734859" y="3306451"/>
            <a:ext cx="10722280" cy="2062103"/>
          </a:xfrm>
          <a:prstGeom prst="rect">
            <a:avLst/>
          </a:prstGeom>
          <a:noFill/>
        </p:spPr>
        <p:txBody>
          <a:bodyPr wrap="square" rtlCol="0">
            <a:spAutoFit/>
          </a:bodyPr>
          <a:lstStyle/>
          <a:p>
            <a:r>
              <a:rPr lang="en-US" sz="2400" dirty="0">
                <a:solidFill>
                  <a:srgbClr val="FF0000"/>
                </a:solidFill>
                <a:latin typeface="Franklin Gothic Medium" panose="020B0603020102020204" pitchFamily="34" charset="0"/>
              </a:rPr>
              <a:t>Motivating questions: </a:t>
            </a:r>
          </a:p>
          <a:p>
            <a:endParaRPr lang="en-US" sz="2400" dirty="0">
              <a:solidFill>
                <a:srgbClr val="FF0000"/>
              </a:solidFill>
              <a:latin typeface="Franklin Gothic Medium" panose="020B0603020102020204" pitchFamily="34" charset="0"/>
            </a:endParaRPr>
          </a:p>
          <a:p>
            <a:pPr marL="342900" indent="-342900">
              <a:buFont typeface="Arial" panose="020B0604020202020204" pitchFamily="34" charset="0"/>
              <a:buChar char="•"/>
            </a:pPr>
            <a:r>
              <a:rPr lang="en-US" sz="2400" dirty="0">
                <a:solidFill>
                  <a:srgbClr val="FF0000"/>
                </a:solidFill>
                <a:latin typeface="Franklin Gothic Medium" panose="020B0603020102020204" pitchFamily="34" charset="0"/>
              </a:rPr>
              <a:t>Does the tornado form via the “standard, baroclinic mechanism”?     </a:t>
            </a:r>
            <a:r>
              <a:rPr lang="en-US" sz="3200" dirty="0">
                <a:solidFill>
                  <a:schemeClr val="bg1">
                    <a:lumMod val="50000"/>
                  </a:schemeClr>
                </a:solidFill>
                <a:latin typeface="Franklin Gothic Medium" panose="020B0603020102020204" pitchFamily="34" charset="0"/>
              </a:rPr>
              <a:t>YES</a:t>
            </a:r>
            <a:endParaRPr lang="en-US" sz="3200" dirty="0">
              <a:solidFill>
                <a:srgbClr val="FF0000"/>
              </a:solidFill>
              <a:latin typeface="Franklin Gothic Medium" panose="020B0603020102020204" pitchFamily="34" charset="0"/>
            </a:endParaRPr>
          </a:p>
          <a:p>
            <a:pPr marL="342900" indent="-342900">
              <a:buFont typeface="Arial" panose="020B0604020202020204" pitchFamily="34" charset="0"/>
              <a:buChar char="•"/>
            </a:pPr>
            <a:r>
              <a:rPr lang="en-US" sz="2400" dirty="0">
                <a:solidFill>
                  <a:srgbClr val="FF0000"/>
                </a:solidFill>
                <a:latin typeface="Franklin Gothic Medium" panose="020B0603020102020204" pitchFamily="34" charset="0"/>
              </a:rPr>
              <a:t>If so, then where does the baroclinic mechanism vanish to when a turbulent environmental boundary layer is included? </a:t>
            </a:r>
            <a:endParaRPr lang="el-GR" sz="2400" dirty="0">
              <a:solidFill>
                <a:srgbClr val="FF0000"/>
              </a:solidFill>
              <a:latin typeface="Franklin Gothic Medium" panose="020B0603020102020204" pitchFamily="34" charset="0"/>
            </a:endParaRPr>
          </a:p>
        </p:txBody>
      </p:sp>
      <p:pic>
        <p:nvPicPr>
          <p:cNvPr id="5" name="Picture 4">
            <a:extLst>
              <a:ext uri="{FF2B5EF4-FFF2-40B4-BE49-F238E27FC236}">
                <a16:creationId xmlns:a16="http://schemas.microsoft.com/office/drawing/2014/main" id="{6CC0A1A5-7BE5-D01D-C2E8-9AED0709928F}"/>
              </a:ext>
            </a:extLst>
          </p:cNvPr>
          <p:cNvPicPr>
            <a:picLocks noChangeAspect="1"/>
          </p:cNvPicPr>
          <p:nvPr/>
        </p:nvPicPr>
        <p:blipFill>
          <a:blip r:embed="rId3"/>
          <a:stretch>
            <a:fillRect/>
          </a:stretch>
        </p:blipFill>
        <p:spPr>
          <a:xfrm>
            <a:off x="11321592" y="138642"/>
            <a:ext cx="751635" cy="790782"/>
          </a:xfrm>
          <a:prstGeom prst="rect">
            <a:avLst/>
          </a:prstGeom>
        </p:spPr>
      </p:pic>
    </p:spTree>
    <p:extLst>
      <p:ext uri="{BB962C8B-B14F-4D97-AF65-F5344CB8AC3E}">
        <p14:creationId xmlns:p14="http://schemas.microsoft.com/office/powerpoint/2010/main" val="3332344288"/>
      </p:ext>
    </p:extLst>
  </p:cSld>
  <p:clrMapOvr>
    <a:masterClrMapping/>
  </p:clrMapOvr>
  <p:transition spd="slow">
    <p:push dir="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D3415E-A263-0AD8-02F7-DB9AA2464CBD}"/>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F3124C86-BB0F-C446-147E-2D257B237CE8}"/>
              </a:ext>
            </a:extLst>
          </p:cNvPr>
          <p:cNvSpPr txBox="1"/>
          <p:nvPr/>
        </p:nvSpPr>
        <p:spPr>
          <a:xfrm>
            <a:off x="383968" y="-3337803"/>
            <a:ext cx="11424063"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u="none" strike="noStrike" kern="1200" cap="none" spc="0" normalizeH="0" baseline="0" noProof="0" dirty="0">
                <a:ln>
                  <a:noFill/>
                </a:ln>
                <a:solidFill>
                  <a:prstClr val="black"/>
                </a:solidFill>
                <a:effectLst/>
                <a:uLnTx/>
                <a:uFillTx/>
                <a:latin typeface="Franklin Gothic Medium" panose="020B0603020102020204" pitchFamily="34" charset="0"/>
              </a:rPr>
              <a:t>“20</a:t>
            </a:r>
            <a:r>
              <a:rPr kumimoji="0" lang="en-US" sz="3600" u="none" strike="noStrike" kern="1200" cap="none" spc="0" normalizeH="0" baseline="30000" noProof="0" dirty="0">
                <a:ln>
                  <a:noFill/>
                </a:ln>
                <a:solidFill>
                  <a:prstClr val="black"/>
                </a:solidFill>
                <a:effectLst/>
                <a:uLnTx/>
                <a:uFillTx/>
                <a:latin typeface="Franklin Gothic Medium" panose="020B0603020102020204" pitchFamily="34" charset="0"/>
              </a:rPr>
              <a:t>th</a:t>
            </a:r>
            <a:r>
              <a:rPr kumimoji="0" lang="en-US" sz="3600" u="none" strike="noStrike" kern="1200" cap="none" spc="0" normalizeH="0" baseline="0" noProof="0" dirty="0">
                <a:ln>
                  <a:noFill/>
                </a:ln>
                <a:solidFill>
                  <a:prstClr val="black"/>
                </a:solidFill>
                <a:effectLst/>
                <a:uLnTx/>
                <a:uFillTx/>
                <a:latin typeface="Franklin Gothic Medium" panose="020B0603020102020204" pitchFamily="34" charset="0"/>
              </a:rPr>
              <a:t> Century-Style” simulation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70C0"/>
                </a:solidFill>
                <a:effectLst/>
                <a:uLnTx/>
                <a:uFillTx/>
                <a:latin typeface="Franklin Gothic Medium" panose="020B0603020102020204" pitchFamily="34" charset="0"/>
              </a:rPr>
              <a:t>A simulation using the same environmental hodograph and sounding, but a </a:t>
            </a:r>
            <a:r>
              <a:rPr kumimoji="0" lang="en-US" sz="2400" b="0" i="0" u="sng" strike="noStrike" kern="1200" cap="none" spc="0" normalizeH="0" baseline="0" noProof="0" dirty="0">
                <a:ln>
                  <a:noFill/>
                </a:ln>
                <a:solidFill>
                  <a:srgbClr val="0070C0"/>
                </a:solidFill>
                <a:effectLst/>
                <a:uLnTx/>
                <a:uFillTx/>
                <a:latin typeface="Franklin Gothic Medium" panose="020B0603020102020204" pitchFamily="34" charset="0"/>
              </a:rPr>
              <a:t>laminar</a:t>
            </a:r>
            <a:r>
              <a:rPr kumimoji="0" lang="en-US" sz="2400" b="0" i="0" u="none" strike="noStrike" kern="1200" cap="none" spc="0" normalizeH="0" baseline="0" noProof="0" dirty="0">
                <a:ln>
                  <a:noFill/>
                </a:ln>
                <a:solidFill>
                  <a:srgbClr val="0070C0"/>
                </a:solidFill>
                <a:effectLst/>
                <a:uLnTx/>
                <a:uFillTx/>
                <a:latin typeface="Franklin Gothic Medium" panose="020B0603020102020204" pitchFamily="34" charset="0"/>
              </a:rPr>
              <a:t>, </a:t>
            </a:r>
            <a:r>
              <a:rPr kumimoji="0" lang="en-US" sz="2400" b="0" i="0" u="sng" strike="noStrike" kern="1200" cap="none" spc="0" normalizeH="0" baseline="0" noProof="0" dirty="0">
                <a:ln>
                  <a:noFill/>
                </a:ln>
                <a:solidFill>
                  <a:srgbClr val="0070C0"/>
                </a:solidFill>
                <a:effectLst/>
                <a:uLnTx/>
                <a:uFillTx/>
                <a:latin typeface="Franklin Gothic Medium" panose="020B0603020102020204" pitchFamily="34" charset="0"/>
              </a:rPr>
              <a:t>horizontally homogeneous boundary layer with a free-slip lower boundary</a:t>
            </a:r>
            <a:r>
              <a:rPr kumimoji="0" lang="en-US" sz="2400" b="0" i="0" u="none" strike="noStrike" kern="1200" cap="none" spc="0" normalizeH="0" baseline="0" noProof="0" dirty="0">
                <a:ln>
                  <a:noFill/>
                </a:ln>
                <a:solidFill>
                  <a:srgbClr val="0070C0"/>
                </a:solidFill>
                <a:effectLst/>
                <a:uLnTx/>
                <a:uFillTx/>
                <a:latin typeface="Franklin Gothic Medium" panose="020B0603020102020204" pitchFamily="34" charset="0"/>
              </a:rPr>
              <a:t> </a:t>
            </a:r>
            <a:endParaRPr kumimoji="0" lang="en-US" sz="24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endParaRPr>
          </a:p>
        </p:txBody>
      </p:sp>
      <p:sp>
        <p:nvSpPr>
          <p:cNvPr id="2" name="TextBox 1">
            <a:extLst>
              <a:ext uri="{FF2B5EF4-FFF2-40B4-BE49-F238E27FC236}">
                <a16:creationId xmlns:a16="http://schemas.microsoft.com/office/drawing/2014/main" id="{B259110F-26BF-82B2-AF3A-C9C035B61A27}"/>
              </a:ext>
            </a:extLst>
          </p:cNvPr>
          <p:cNvSpPr txBox="1"/>
          <p:nvPr/>
        </p:nvSpPr>
        <p:spPr>
          <a:xfrm>
            <a:off x="734859" y="-707988"/>
            <a:ext cx="10722280" cy="2062103"/>
          </a:xfrm>
          <a:prstGeom prst="rect">
            <a:avLst/>
          </a:prstGeom>
          <a:noFill/>
        </p:spPr>
        <p:txBody>
          <a:bodyPr wrap="square" rtlCol="0">
            <a:spAutoFit/>
          </a:bodyPr>
          <a:lstStyle/>
          <a:p>
            <a:r>
              <a:rPr lang="en-US" sz="2400" dirty="0">
                <a:solidFill>
                  <a:srgbClr val="FF0000"/>
                </a:solidFill>
                <a:latin typeface="Franklin Gothic Medium" panose="020B0603020102020204" pitchFamily="34" charset="0"/>
              </a:rPr>
              <a:t>Motivating questions: </a:t>
            </a:r>
          </a:p>
          <a:p>
            <a:endParaRPr lang="en-US" sz="2400" dirty="0">
              <a:solidFill>
                <a:srgbClr val="FF0000"/>
              </a:solidFill>
              <a:latin typeface="Franklin Gothic Medium" panose="020B0603020102020204" pitchFamily="34" charset="0"/>
            </a:endParaRPr>
          </a:p>
          <a:p>
            <a:pPr marL="342900" indent="-342900">
              <a:buFont typeface="Arial" panose="020B0604020202020204" pitchFamily="34" charset="0"/>
              <a:buChar char="•"/>
            </a:pPr>
            <a:r>
              <a:rPr lang="en-US" sz="2400" dirty="0">
                <a:solidFill>
                  <a:srgbClr val="FF0000"/>
                </a:solidFill>
                <a:latin typeface="Franklin Gothic Medium" panose="020B0603020102020204" pitchFamily="34" charset="0"/>
              </a:rPr>
              <a:t>Does the tornado form via the “standard, baroclinic mechanism”?     </a:t>
            </a:r>
            <a:r>
              <a:rPr lang="en-US" sz="3200" dirty="0">
                <a:solidFill>
                  <a:schemeClr val="bg1">
                    <a:lumMod val="50000"/>
                  </a:schemeClr>
                </a:solidFill>
                <a:latin typeface="Franklin Gothic Medium" panose="020B0603020102020204" pitchFamily="34" charset="0"/>
              </a:rPr>
              <a:t>YES</a:t>
            </a:r>
            <a:endParaRPr lang="en-US" sz="3200" dirty="0">
              <a:solidFill>
                <a:srgbClr val="FF0000"/>
              </a:solidFill>
              <a:latin typeface="Franklin Gothic Medium" panose="020B0603020102020204" pitchFamily="34" charset="0"/>
            </a:endParaRPr>
          </a:p>
          <a:p>
            <a:pPr marL="342900" indent="-342900">
              <a:buFont typeface="Arial" panose="020B0604020202020204" pitchFamily="34" charset="0"/>
              <a:buChar char="•"/>
            </a:pPr>
            <a:r>
              <a:rPr lang="en-US" sz="2400" dirty="0">
                <a:solidFill>
                  <a:srgbClr val="FF0000"/>
                </a:solidFill>
                <a:latin typeface="Franklin Gothic Medium" panose="020B0603020102020204" pitchFamily="34" charset="0"/>
              </a:rPr>
              <a:t>If so, then where does the baroclinic mechanism vanish to when a turbulent environmental boundary layer is included? </a:t>
            </a:r>
            <a:endParaRPr lang="el-GR" sz="2400" dirty="0">
              <a:solidFill>
                <a:srgbClr val="FF0000"/>
              </a:solidFill>
              <a:latin typeface="Franklin Gothic Medium" panose="020B0603020102020204" pitchFamily="34" charset="0"/>
            </a:endParaRPr>
          </a:p>
        </p:txBody>
      </p:sp>
      <p:pic>
        <p:nvPicPr>
          <p:cNvPr id="5" name="Picture 4">
            <a:extLst>
              <a:ext uri="{FF2B5EF4-FFF2-40B4-BE49-F238E27FC236}">
                <a16:creationId xmlns:a16="http://schemas.microsoft.com/office/drawing/2014/main" id="{43097416-37F5-F124-F7B5-5F75A410CAE5}"/>
              </a:ext>
            </a:extLst>
          </p:cNvPr>
          <p:cNvPicPr>
            <a:picLocks noChangeAspect="1"/>
          </p:cNvPicPr>
          <p:nvPr/>
        </p:nvPicPr>
        <p:blipFill>
          <a:blip r:embed="rId3"/>
          <a:stretch>
            <a:fillRect/>
          </a:stretch>
        </p:blipFill>
        <p:spPr>
          <a:xfrm>
            <a:off x="11321592" y="138642"/>
            <a:ext cx="751635" cy="790782"/>
          </a:xfrm>
          <a:prstGeom prst="rect">
            <a:avLst/>
          </a:prstGeom>
        </p:spPr>
      </p:pic>
      <p:sp>
        <p:nvSpPr>
          <p:cNvPr id="4" name="TextBox 3">
            <a:extLst>
              <a:ext uri="{FF2B5EF4-FFF2-40B4-BE49-F238E27FC236}">
                <a16:creationId xmlns:a16="http://schemas.microsoft.com/office/drawing/2014/main" id="{EDE2B557-12E4-F9F0-F484-7540F44A704D}"/>
              </a:ext>
            </a:extLst>
          </p:cNvPr>
          <p:cNvSpPr txBox="1"/>
          <p:nvPr/>
        </p:nvSpPr>
        <p:spPr>
          <a:xfrm>
            <a:off x="383968" y="2121882"/>
            <a:ext cx="9892290" cy="3724096"/>
          </a:xfrm>
          <a:prstGeom prst="rect">
            <a:avLst/>
          </a:prstGeom>
          <a:noFill/>
        </p:spPr>
        <p:txBody>
          <a:bodyPr wrap="square" rtlCol="0">
            <a:spAutoFit/>
          </a:bodyPr>
          <a:lstStyle/>
          <a:p>
            <a:pPr marL="342900" indent="-342900">
              <a:buFont typeface="Arial" panose="020B0604020202020204" pitchFamily="34" charset="0"/>
              <a:buChar char="•"/>
            </a:pPr>
            <a:r>
              <a:rPr lang="en-US" sz="2400" dirty="0">
                <a:solidFill>
                  <a:srgbClr val="0070C0"/>
                </a:solidFill>
                <a:latin typeface="Franklin Gothic Medium" panose="020B0603020102020204" pitchFamily="34" charset="0"/>
              </a:rPr>
              <a:t>It seems plausible that TLV formation merely happens where the most “accessible” near-surface </a:t>
            </a:r>
            <a:r>
              <a:rPr lang="el-GR" sz="2400" dirty="0">
                <a:solidFill>
                  <a:srgbClr val="0070C0"/>
                </a:solidFill>
                <a:latin typeface="Franklin Gothic Medium" panose="020B0603020102020204" pitchFamily="34" charset="0"/>
              </a:rPr>
              <a:t>ζ</a:t>
            </a:r>
            <a:r>
              <a:rPr lang="en-US" sz="2400" dirty="0">
                <a:solidFill>
                  <a:srgbClr val="0070C0"/>
                </a:solidFill>
                <a:latin typeface="Franklin Gothic Medium" panose="020B0603020102020204" pitchFamily="34" charset="0"/>
              </a:rPr>
              <a:t> is found—though there is near-surface </a:t>
            </a:r>
            <a:r>
              <a:rPr lang="el-GR" sz="2400" dirty="0">
                <a:solidFill>
                  <a:srgbClr val="0070C0"/>
                </a:solidFill>
                <a:latin typeface="Franklin Gothic Medium" panose="020B0603020102020204" pitchFamily="34" charset="0"/>
              </a:rPr>
              <a:t>ζ </a:t>
            </a:r>
            <a:r>
              <a:rPr lang="en-US" sz="2400" dirty="0">
                <a:solidFill>
                  <a:srgbClr val="0070C0"/>
                </a:solidFill>
                <a:latin typeface="Franklin Gothic Medium" panose="020B0603020102020204" pitchFamily="34" charset="0"/>
              </a:rPr>
              <a:t>in the outflow in the STORM9 simulation, </a:t>
            </a:r>
            <a:r>
              <a:rPr lang="en-US" sz="2400" u="sng" dirty="0">
                <a:solidFill>
                  <a:srgbClr val="0070C0"/>
                </a:solidFill>
                <a:latin typeface="Franklin Gothic Medium" panose="020B0603020102020204" pitchFamily="34" charset="0"/>
              </a:rPr>
              <a:t>the environmental air has even larger near-surface </a:t>
            </a:r>
            <a:r>
              <a:rPr lang="el-GR" sz="2400" u="sng" dirty="0">
                <a:solidFill>
                  <a:srgbClr val="0070C0"/>
                </a:solidFill>
                <a:latin typeface="Franklin Gothic Medium" panose="020B0603020102020204" pitchFamily="34" charset="0"/>
              </a:rPr>
              <a:t>ζ</a:t>
            </a:r>
            <a:r>
              <a:rPr lang="en-US" sz="2400" dirty="0">
                <a:solidFill>
                  <a:srgbClr val="0070C0"/>
                </a:solidFill>
                <a:latin typeface="Franklin Gothic Medium" panose="020B0603020102020204" pitchFamily="34" charset="0"/>
              </a:rPr>
              <a:t>, so this is where </a:t>
            </a:r>
            <a:r>
              <a:rPr lang="el-GR" sz="2400" dirty="0">
                <a:solidFill>
                  <a:srgbClr val="0070C0"/>
                </a:solidFill>
                <a:latin typeface="Franklin Gothic Medium" panose="020B0603020102020204" pitchFamily="34" charset="0"/>
              </a:rPr>
              <a:t>ζ </a:t>
            </a:r>
            <a:r>
              <a:rPr lang="en-US" sz="2400" dirty="0">
                <a:solidFill>
                  <a:srgbClr val="0070C0"/>
                </a:solidFill>
                <a:latin typeface="Franklin Gothic Medium" panose="020B0603020102020204" pitchFamily="34" charset="0"/>
              </a:rPr>
              <a:t>amplification initially occurs. </a:t>
            </a:r>
          </a:p>
          <a:p>
            <a:pPr marL="342900" indent="-342900">
              <a:buFont typeface="Arial" panose="020B0604020202020204" pitchFamily="34" charset="0"/>
              <a:buChar char="•"/>
            </a:pPr>
            <a:endParaRPr lang="en-US" sz="1000" dirty="0">
              <a:solidFill>
                <a:srgbClr val="0070C0"/>
              </a:solidFill>
              <a:latin typeface="Franklin Gothic Medium" panose="020B0603020102020204" pitchFamily="34" charset="0"/>
            </a:endParaRPr>
          </a:p>
          <a:p>
            <a:pPr marL="342900" indent="-342900">
              <a:buFont typeface="Arial" panose="020B0604020202020204" pitchFamily="34" charset="0"/>
              <a:buChar char="•"/>
            </a:pPr>
            <a:r>
              <a:rPr lang="en-US" sz="2400" dirty="0">
                <a:solidFill>
                  <a:srgbClr val="0070C0"/>
                </a:solidFill>
                <a:latin typeface="Franklin Gothic Medium" panose="020B0603020102020204" pitchFamily="34" charset="0"/>
              </a:rPr>
              <a:t>In the 20</a:t>
            </a:r>
            <a:r>
              <a:rPr lang="en-US" sz="2400" baseline="30000" dirty="0">
                <a:solidFill>
                  <a:srgbClr val="0070C0"/>
                </a:solidFill>
                <a:latin typeface="Franklin Gothic Medium" panose="020B0603020102020204" pitchFamily="34" charset="0"/>
              </a:rPr>
              <a:t>th</a:t>
            </a:r>
            <a:r>
              <a:rPr lang="en-US" sz="2400" dirty="0">
                <a:solidFill>
                  <a:srgbClr val="0070C0"/>
                </a:solidFill>
                <a:latin typeface="Franklin Gothic Medium" panose="020B0603020102020204" pitchFamily="34" charset="0"/>
              </a:rPr>
              <a:t> Century-style simulation, the </a:t>
            </a:r>
            <a:r>
              <a:rPr lang="en-US" sz="2400" u="sng" dirty="0">
                <a:solidFill>
                  <a:srgbClr val="0070C0"/>
                </a:solidFill>
                <a:latin typeface="Franklin Gothic Medium" panose="020B0603020102020204" pitchFamily="34" charset="0"/>
              </a:rPr>
              <a:t>only near-surface </a:t>
            </a:r>
            <a:r>
              <a:rPr lang="el-GR" sz="2400" u="sng" dirty="0">
                <a:solidFill>
                  <a:srgbClr val="0070C0"/>
                </a:solidFill>
                <a:latin typeface="Franklin Gothic Medium" panose="020B0603020102020204" pitchFamily="34" charset="0"/>
              </a:rPr>
              <a:t>ζ </a:t>
            </a:r>
            <a:r>
              <a:rPr lang="en-US" sz="2400" u="sng" dirty="0">
                <a:solidFill>
                  <a:srgbClr val="0070C0"/>
                </a:solidFill>
                <a:latin typeface="Franklin Gothic Medium" panose="020B0603020102020204" pitchFamily="34" charset="0"/>
              </a:rPr>
              <a:t>is found in the cool air</a:t>
            </a:r>
            <a:r>
              <a:rPr lang="en-US" sz="2400" dirty="0">
                <a:solidFill>
                  <a:srgbClr val="0070C0"/>
                </a:solidFill>
                <a:latin typeface="Franklin Gothic Medium" panose="020B0603020102020204" pitchFamily="34" charset="0"/>
              </a:rPr>
              <a:t>, and so TLV genesis occurs there.  </a:t>
            </a:r>
          </a:p>
          <a:p>
            <a:pPr marL="342900" indent="-342900">
              <a:buFont typeface="Arial" panose="020B0604020202020204" pitchFamily="34" charset="0"/>
              <a:buChar char="•"/>
            </a:pPr>
            <a:endParaRPr lang="en-US" sz="1000" dirty="0">
              <a:solidFill>
                <a:srgbClr val="0070C0"/>
              </a:solidFill>
              <a:latin typeface="Franklin Gothic Medium" panose="020B0603020102020204" pitchFamily="34" charset="0"/>
            </a:endParaRPr>
          </a:p>
          <a:p>
            <a:pPr marL="342900" indent="-342900">
              <a:buFont typeface="Arial" panose="020B0604020202020204" pitchFamily="34" charset="0"/>
              <a:buChar char="•"/>
            </a:pPr>
            <a:r>
              <a:rPr lang="en-US" sz="2400" dirty="0">
                <a:solidFill>
                  <a:srgbClr val="00B0F0"/>
                </a:solidFill>
                <a:latin typeface="Franklin Gothic Medium" panose="020B0603020102020204" pitchFamily="34" charset="0"/>
              </a:rPr>
              <a:t>The near-surface horizontal vorticity also is </a:t>
            </a:r>
            <a:r>
              <a:rPr lang="en-US" sz="2400" u="sng" dirty="0">
                <a:solidFill>
                  <a:srgbClr val="00B0F0"/>
                </a:solidFill>
                <a:latin typeface="Franklin Gothic Medium" panose="020B0603020102020204" pitchFamily="34" charset="0"/>
              </a:rPr>
              <a:t>larger in the environment than in the forward-flank outflow in the STORM9 simulation</a:t>
            </a:r>
            <a:r>
              <a:rPr lang="en-US" sz="2400" dirty="0">
                <a:solidFill>
                  <a:srgbClr val="00B0F0"/>
                </a:solidFill>
                <a:latin typeface="Franklin Gothic Medium" panose="020B0603020102020204" pitchFamily="34" charset="0"/>
              </a:rPr>
              <a:t>; the opposite is the case in the 20</a:t>
            </a:r>
            <a:r>
              <a:rPr lang="en-US" sz="2400" baseline="30000" dirty="0">
                <a:solidFill>
                  <a:srgbClr val="00B0F0"/>
                </a:solidFill>
                <a:latin typeface="Franklin Gothic Medium" panose="020B0603020102020204" pitchFamily="34" charset="0"/>
              </a:rPr>
              <a:t>th</a:t>
            </a:r>
            <a:r>
              <a:rPr lang="en-US" sz="2400" dirty="0">
                <a:solidFill>
                  <a:srgbClr val="00B0F0"/>
                </a:solidFill>
                <a:latin typeface="Franklin Gothic Medium" panose="020B0603020102020204" pitchFamily="34" charset="0"/>
              </a:rPr>
              <a:t> Century-style simulation.</a:t>
            </a:r>
          </a:p>
        </p:txBody>
      </p:sp>
      <p:grpSp>
        <p:nvGrpSpPr>
          <p:cNvPr id="6" name="Group 5">
            <a:extLst>
              <a:ext uri="{FF2B5EF4-FFF2-40B4-BE49-F238E27FC236}">
                <a16:creationId xmlns:a16="http://schemas.microsoft.com/office/drawing/2014/main" id="{7F75F5DE-BA83-9282-BB3F-AB6B07912534}"/>
              </a:ext>
            </a:extLst>
          </p:cNvPr>
          <p:cNvGrpSpPr/>
          <p:nvPr/>
        </p:nvGrpSpPr>
        <p:grpSpPr>
          <a:xfrm>
            <a:off x="10151627" y="2225577"/>
            <a:ext cx="2207740" cy="2554545"/>
            <a:chOff x="10151627" y="2703110"/>
            <a:chExt cx="2207740" cy="2554545"/>
          </a:xfrm>
        </p:grpSpPr>
        <p:sp>
          <p:nvSpPr>
            <p:cNvPr id="7" name="TextBox 6">
              <a:extLst>
                <a:ext uri="{FF2B5EF4-FFF2-40B4-BE49-F238E27FC236}">
                  <a16:creationId xmlns:a16="http://schemas.microsoft.com/office/drawing/2014/main" id="{B8653A44-1BB1-B1E5-B179-3652DA261CE8}"/>
                </a:ext>
              </a:extLst>
            </p:cNvPr>
            <p:cNvSpPr txBox="1"/>
            <p:nvPr/>
          </p:nvSpPr>
          <p:spPr>
            <a:xfrm>
              <a:off x="10388339" y="2703110"/>
              <a:ext cx="1971028" cy="2554545"/>
            </a:xfrm>
            <a:prstGeom prst="rect">
              <a:avLst/>
            </a:prstGeom>
            <a:noFill/>
          </p:spPr>
          <p:txBody>
            <a:bodyPr wrap="square" rtlCol="0">
              <a:spAutoFit/>
            </a:bodyPr>
            <a:lstStyle/>
            <a:p>
              <a:r>
                <a:rPr lang="en-US" sz="1600" dirty="0">
                  <a:solidFill>
                    <a:schemeClr val="accent6">
                      <a:lumMod val="75000"/>
                    </a:schemeClr>
                  </a:solidFill>
                  <a:latin typeface="Franklin Gothic Medium" panose="020B0603020102020204" pitchFamily="34" charset="0"/>
                </a:rPr>
                <a:t>And once the tornado is established, we might expect that air just comes from almost everywhere, regardless of the simulation configuration </a:t>
              </a:r>
            </a:p>
            <a:p>
              <a:endParaRPr lang="en-US" sz="1600" dirty="0"/>
            </a:p>
          </p:txBody>
        </p:sp>
        <p:sp>
          <p:nvSpPr>
            <p:cNvPr id="8" name="Right Brace 7">
              <a:extLst>
                <a:ext uri="{FF2B5EF4-FFF2-40B4-BE49-F238E27FC236}">
                  <a16:creationId xmlns:a16="http://schemas.microsoft.com/office/drawing/2014/main" id="{F8204F5B-8A51-6302-E658-DA8AA588742A}"/>
                </a:ext>
              </a:extLst>
            </p:cNvPr>
            <p:cNvSpPr/>
            <p:nvPr/>
          </p:nvSpPr>
          <p:spPr>
            <a:xfrm>
              <a:off x="10151627" y="2862851"/>
              <a:ext cx="236712" cy="2102177"/>
            </a:xfrm>
            <a:prstGeom prst="rightBrac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12086549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1+#ppt_w/2"/>
                                          </p:val>
                                        </p:tav>
                                        <p:tav tm="100000">
                                          <p:val>
                                            <p:strVal val="#ppt_x"/>
                                          </p:val>
                                        </p:tav>
                                      </p:tavLst>
                                    </p:anim>
                                    <p:anim calcmode="lin" valueType="num">
                                      <p:cBhvr additive="base">
                                        <p:cTn id="1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animEffect transition="in" filter="fade">
                                      <p:cBhvr>
                                        <p:cTn id="23"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DAD7ADE9-87E6-B67C-B0D2-D46123399A37}"/>
              </a:ext>
            </a:extLst>
          </p:cNvPr>
          <p:cNvSpPr txBox="1"/>
          <p:nvPr/>
        </p:nvSpPr>
        <p:spPr>
          <a:xfrm>
            <a:off x="3670958" y="234147"/>
            <a:ext cx="5419753"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B0F0"/>
                </a:solidFill>
                <a:effectLst/>
                <a:uLnTx/>
                <a:uFillTx/>
                <a:latin typeface="Franklin Gothic Book" panose="020B0503020102020204" pitchFamily="34" charset="0"/>
                <a:ea typeface="+mn-ea"/>
                <a:cs typeface="+mn-cs"/>
              </a:rPr>
              <a:t>Low-</a:t>
            </a:r>
            <a:r>
              <a:rPr lang="en-US" sz="2800" dirty="0">
                <a:solidFill>
                  <a:srgbClr val="00B0F0"/>
                </a:solidFill>
                <a:latin typeface="Franklin Gothic Book" panose="020B0503020102020204" pitchFamily="34" charset="0"/>
              </a:rPr>
              <a:t>level h</a:t>
            </a:r>
            <a:r>
              <a:rPr kumimoji="0" lang="en-US" sz="2800" b="0" i="0" u="none" strike="noStrike" kern="1200" cap="none" spc="0" normalizeH="0" baseline="0" noProof="0" dirty="0" err="1">
                <a:ln>
                  <a:noFill/>
                </a:ln>
                <a:solidFill>
                  <a:srgbClr val="00B0F0"/>
                </a:solidFill>
                <a:effectLst/>
                <a:uLnTx/>
                <a:uFillTx/>
                <a:latin typeface="Franklin Gothic Book" panose="020B0503020102020204" pitchFamily="34" charset="0"/>
                <a:ea typeface="+mn-ea"/>
                <a:cs typeface="+mn-cs"/>
              </a:rPr>
              <a:t>orizontal</a:t>
            </a:r>
            <a:r>
              <a:rPr kumimoji="0" lang="en-US" sz="2800" b="0" i="0" u="none" strike="noStrike" kern="1200" cap="none" spc="0" normalizeH="0" baseline="0" noProof="0" dirty="0">
                <a:ln>
                  <a:noFill/>
                </a:ln>
                <a:solidFill>
                  <a:srgbClr val="00B0F0"/>
                </a:solidFill>
                <a:effectLst/>
                <a:uLnTx/>
                <a:uFillTx/>
                <a:latin typeface="Franklin Gothic Book" panose="020B0503020102020204" pitchFamily="34" charset="0"/>
                <a:ea typeface="+mn-ea"/>
                <a:cs typeface="+mn-cs"/>
              </a:rPr>
              <a:t> vorticity fields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A75B2B3C-EF18-7474-DFB9-91E170CC2773}"/>
              </a:ext>
            </a:extLst>
          </p:cNvPr>
          <p:cNvPicPr>
            <a:picLocks noChangeAspect="1"/>
          </p:cNvPicPr>
          <p:nvPr/>
        </p:nvPicPr>
        <p:blipFill rotWithShape="1">
          <a:blip r:embed="rId3"/>
          <a:srcRect l="559" t="85538" r="1275"/>
          <a:stretch/>
        </p:blipFill>
        <p:spPr>
          <a:xfrm>
            <a:off x="672130" y="5590566"/>
            <a:ext cx="10817447" cy="713124"/>
          </a:xfrm>
          <a:prstGeom prst="rect">
            <a:avLst/>
          </a:prstGeom>
        </p:spPr>
      </p:pic>
      <p:pic>
        <p:nvPicPr>
          <p:cNvPr id="13" name="Picture 12">
            <a:extLst>
              <a:ext uri="{FF2B5EF4-FFF2-40B4-BE49-F238E27FC236}">
                <a16:creationId xmlns:a16="http://schemas.microsoft.com/office/drawing/2014/main" id="{CCF34973-81F7-D9CB-B031-A7CB6F08E1E6}"/>
              </a:ext>
            </a:extLst>
          </p:cNvPr>
          <p:cNvPicPr>
            <a:picLocks noChangeAspect="1"/>
          </p:cNvPicPr>
          <p:nvPr/>
        </p:nvPicPr>
        <p:blipFill>
          <a:blip r:embed="rId4"/>
          <a:stretch>
            <a:fillRect/>
          </a:stretch>
        </p:blipFill>
        <p:spPr>
          <a:xfrm>
            <a:off x="702423" y="1444499"/>
            <a:ext cx="10787154" cy="4113018"/>
          </a:xfrm>
          <a:prstGeom prst="rect">
            <a:avLst/>
          </a:prstGeom>
        </p:spPr>
      </p:pic>
      <p:sp>
        <p:nvSpPr>
          <p:cNvPr id="15" name="Oval 14">
            <a:extLst>
              <a:ext uri="{FF2B5EF4-FFF2-40B4-BE49-F238E27FC236}">
                <a16:creationId xmlns:a16="http://schemas.microsoft.com/office/drawing/2014/main" id="{14AA7810-317F-7F90-85DF-D8FF69D8D557}"/>
              </a:ext>
            </a:extLst>
          </p:cNvPr>
          <p:cNvSpPr>
            <a:spLocks noChangeAspect="1"/>
          </p:cNvSpPr>
          <p:nvPr/>
        </p:nvSpPr>
        <p:spPr>
          <a:xfrm>
            <a:off x="-6302963" y="-5971777"/>
            <a:ext cx="19332162" cy="19332162"/>
          </a:xfrm>
          <a:prstGeom prst="ellipse">
            <a:avLst/>
          </a:prstGeom>
          <a:gradFill flip="none" rotWithShape="1">
            <a:gsLst>
              <a:gs pos="0">
                <a:sysClr val="window" lastClr="FFFFFF">
                  <a:alpha val="0"/>
                </a:sysClr>
              </a:gs>
              <a:gs pos="5000">
                <a:sysClr val="window" lastClr="FFFFFF">
                  <a:alpha val="0"/>
                </a:sysClr>
              </a:gs>
              <a:gs pos="7000">
                <a:sysClr val="windowText" lastClr="000000">
                  <a:alpha val="49990"/>
                </a:sysClr>
              </a:gs>
            </a:gsLst>
            <a:path path="circle">
              <a:fillToRect l="50000" t="50000" r="50000" b="50000"/>
            </a:path>
            <a:tileRect/>
          </a:gra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16" name="Oval 15">
            <a:extLst>
              <a:ext uri="{FF2B5EF4-FFF2-40B4-BE49-F238E27FC236}">
                <a16:creationId xmlns:a16="http://schemas.microsoft.com/office/drawing/2014/main" id="{8DE2B05E-E955-78B3-049A-0B3CA6369795}"/>
              </a:ext>
            </a:extLst>
          </p:cNvPr>
          <p:cNvSpPr>
            <a:spLocks noChangeAspect="1"/>
          </p:cNvSpPr>
          <p:nvPr/>
        </p:nvSpPr>
        <p:spPr>
          <a:xfrm>
            <a:off x="-1317634" y="-5971777"/>
            <a:ext cx="19332162" cy="19332162"/>
          </a:xfrm>
          <a:prstGeom prst="ellipse">
            <a:avLst/>
          </a:prstGeom>
          <a:gradFill flip="none" rotWithShape="1">
            <a:gsLst>
              <a:gs pos="0">
                <a:sysClr val="window" lastClr="FFFFFF">
                  <a:alpha val="0"/>
                </a:sysClr>
              </a:gs>
              <a:gs pos="5000">
                <a:sysClr val="window" lastClr="FFFFFF">
                  <a:alpha val="0"/>
                </a:sysClr>
              </a:gs>
              <a:gs pos="7000">
                <a:sysClr val="windowText" lastClr="000000">
                  <a:alpha val="49990"/>
                </a:sysClr>
              </a:gs>
            </a:gsLst>
            <a:path path="circle">
              <a:fillToRect l="50000" t="50000" r="50000" b="50000"/>
            </a:path>
            <a:tileRect/>
          </a:gra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10" name="TextBox 9">
            <a:extLst>
              <a:ext uri="{FF2B5EF4-FFF2-40B4-BE49-F238E27FC236}">
                <a16:creationId xmlns:a16="http://schemas.microsoft.com/office/drawing/2014/main" id="{30829F84-76A2-45FE-DD7E-0B6287382B59}"/>
              </a:ext>
            </a:extLst>
          </p:cNvPr>
          <p:cNvSpPr txBox="1"/>
          <p:nvPr/>
        </p:nvSpPr>
        <p:spPr>
          <a:xfrm>
            <a:off x="6440929" y="861645"/>
            <a:ext cx="529956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u="none" strike="noStrike" kern="1200" cap="none" spc="0" normalizeH="0" baseline="0" noProof="0" dirty="0">
                <a:ln>
                  <a:noFill/>
                </a:ln>
                <a:effectLst/>
                <a:uLnTx/>
                <a:uFillTx/>
                <a:latin typeface="Franklin Gothic Medium" panose="020B0603020102020204" pitchFamily="34" charset="0"/>
              </a:rPr>
              <a:t>STORM9 from Markowski (2020)</a:t>
            </a:r>
            <a:endParaRPr kumimoji="0" lang="en-US" sz="2800" u="none" strike="noStrike" kern="1200" cap="none" spc="0" normalizeH="0" baseline="30000" noProof="0" dirty="0">
              <a:ln>
                <a:noFill/>
              </a:ln>
              <a:effectLst/>
              <a:uLnTx/>
              <a:uFillTx/>
              <a:latin typeface="Franklin Gothic Medium" panose="020B0603020102020204" pitchFamily="34" charset="0"/>
            </a:endParaRPr>
          </a:p>
        </p:txBody>
      </p:sp>
      <p:sp>
        <p:nvSpPr>
          <p:cNvPr id="12" name="TextBox 11">
            <a:extLst>
              <a:ext uri="{FF2B5EF4-FFF2-40B4-BE49-F238E27FC236}">
                <a16:creationId xmlns:a16="http://schemas.microsoft.com/office/drawing/2014/main" id="{05EF0F00-C01F-6050-A56E-48722F74FE65}"/>
              </a:ext>
            </a:extLst>
          </p:cNvPr>
          <p:cNvSpPr txBox="1"/>
          <p:nvPr/>
        </p:nvSpPr>
        <p:spPr>
          <a:xfrm>
            <a:off x="781290" y="856877"/>
            <a:ext cx="529956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u="none" strike="noStrike" kern="1200" cap="none" spc="0" normalizeH="0" baseline="0" noProof="0" dirty="0">
                <a:ln>
                  <a:noFill/>
                </a:ln>
                <a:effectLst/>
                <a:uLnTx/>
                <a:uFillTx/>
                <a:latin typeface="Franklin Gothic Medium" panose="020B0603020102020204" pitchFamily="34" charset="0"/>
              </a:rPr>
              <a:t>“20</a:t>
            </a:r>
            <a:r>
              <a:rPr kumimoji="0" lang="en-US" sz="2800" u="none" strike="noStrike" kern="1200" cap="none" spc="0" normalizeH="0" baseline="30000" noProof="0" dirty="0">
                <a:ln>
                  <a:noFill/>
                </a:ln>
                <a:effectLst/>
                <a:uLnTx/>
                <a:uFillTx/>
                <a:latin typeface="Franklin Gothic Medium" panose="020B0603020102020204" pitchFamily="34" charset="0"/>
              </a:rPr>
              <a:t>th</a:t>
            </a:r>
            <a:r>
              <a:rPr kumimoji="0" lang="en-US" sz="2800" u="none" strike="noStrike" kern="1200" cap="none" spc="0" normalizeH="0" baseline="0" noProof="0" dirty="0">
                <a:ln>
                  <a:noFill/>
                </a:ln>
                <a:effectLst/>
                <a:uLnTx/>
                <a:uFillTx/>
                <a:latin typeface="Franklin Gothic Medium" panose="020B0603020102020204" pitchFamily="34" charset="0"/>
              </a:rPr>
              <a:t> Century-Style” Simulation</a:t>
            </a:r>
            <a:endParaRPr kumimoji="0" lang="en-US" sz="2800" u="none" strike="noStrike" kern="1200" cap="none" spc="0" normalizeH="0" baseline="30000" noProof="0" dirty="0">
              <a:ln>
                <a:noFill/>
              </a:ln>
              <a:effectLst/>
              <a:uLnTx/>
              <a:uFillTx/>
              <a:latin typeface="Franklin Gothic Medium" panose="020B0603020102020204" pitchFamily="34" charset="0"/>
            </a:endParaRPr>
          </a:p>
        </p:txBody>
      </p:sp>
      <p:sp>
        <p:nvSpPr>
          <p:cNvPr id="2" name="TextBox 1">
            <a:extLst>
              <a:ext uri="{FF2B5EF4-FFF2-40B4-BE49-F238E27FC236}">
                <a16:creationId xmlns:a16="http://schemas.microsoft.com/office/drawing/2014/main" id="{2EDE9289-F167-F63E-38EC-7452E92C6997}"/>
              </a:ext>
            </a:extLst>
          </p:cNvPr>
          <p:cNvSpPr txBox="1"/>
          <p:nvPr/>
        </p:nvSpPr>
        <p:spPr>
          <a:xfrm>
            <a:off x="2561953" y="1246036"/>
            <a:ext cx="2031133" cy="369332"/>
          </a:xfrm>
          <a:prstGeom prst="rect">
            <a:avLst/>
          </a:prstGeom>
          <a:noFill/>
        </p:spPr>
        <p:txBody>
          <a:bodyPr wrap="none" rtlCol="0">
            <a:spAutoFit/>
          </a:bodyPr>
          <a:lstStyle/>
          <a:p>
            <a:r>
              <a:rPr lang="en-US" dirty="0">
                <a:solidFill>
                  <a:schemeClr val="tx1">
                    <a:lumMod val="50000"/>
                    <a:lumOff val="50000"/>
                  </a:schemeClr>
                </a:solidFill>
                <a:latin typeface="Franklin Gothic Medium" panose="020B0603020102020204" pitchFamily="34" charset="0"/>
              </a:rPr>
              <a:t>(free-slip lower BC)</a:t>
            </a:r>
          </a:p>
        </p:txBody>
      </p:sp>
      <p:sp>
        <p:nvSpPr>
          <p:cNvPr id="4" name="TextBox 3">
            <a:extLst>
              <a:ext uri="{FF2B5EF4-FFF2-40B4-BE49-F238E27FC236}">
                <a16:creationId xmlns:a16="http://schemas.microsoft.com/office/drawing/2014/main" id="{DA631F28-F1F2-14BC-A52B-43F1D0B897CB}"/>
              </a:ext>
            </a:extLst>
          </p:cNvPr>
          <p:cNvSpPr txBox="1"/>
          <p:nvPr/>
        </p:nvSpPr>
        <p:spPr>
          <a:xfrm>
            <a:off x="7923823" y="1231530"/>
            <a:ext cx="2120902" cy="369332"/>
          </a:xfrm>
          <a:prstGeom prst="rect">
            <a:avLst/>
          </a:prstGeom>
          <a:noFill/>
        </p:spPr>
        <p:txBody>
          <a:bodyPr wrap="none" rtlCol="0">
            <a:spAutoFit/>
          </a:bodyPr>
          <a:lstStyle/>
          <a:p>
            <a:r>
              <a:rPr lang="en-US" dirty="0">
                <a:solidFill>
                  <a:schemeClr val="tx1">
                    <a:lumMod val="50000"/>
                    <a:lumOff val="50000"/>
                  </a:schemeClr>
                </a:solidFill>
                <a:latin typeface="Franklin Gothic Medium" panose="020B0603020102020204" pitchFamily="34" charset="0"/>
              </a:rPr>
              <a:t>(semi-slip lower BC)</a:t>
            </a:r>
          </a:p>
        </p:txBody>
      </p:sp>
    </p:spTree>
    <p:extLst>
      <p:ext uri="{BB962C8B-B14F-4D97-AF65-F5344CB8AC3E}">
        <p14:creationId xmlns:p14="http://schemas.microsoft.com/office/powerpoint/2010/main" val="187074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15"/>
                                        </p:tgtEl>
                                      </p:cBhvr>
                                    </p:animEffect>
                                    <p:set>
                                      <p:cBhvr>
                                        <p:cTn id="12" dur="1" fill="hold">
                                          <p:stCondLst>
                                            <p:cond delay="499"/>
                                          </p:stCondLst>
                                        </p:cTn>
                                        <p:tgtEl>
                                          <p:spTgt spid="15"/>
                                        </p:tgtEl>
                                        <p:attrNameLst>
                                          <p:attrName>style.visibility</p:attrName>
                                        </p:attrNameLst>
                                      </p:cBhvr>
                                      <p:to>
                                        <p:strVal val="hidden"/>
                                      </p:to>
                                    </p:set>
                                  </p:childTnLst>
                                </p:cTn>
                              </p:par>
                              <p:par>
                                <p:cTn id="13" presetID="10"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16"/>
                                        </p:tgtEl>
                                      </p:cBhvr>
                                    </p:animEffect>
                                    <p:set>
                                      <p:cBhvr>
                                        <p:cTn id="20"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16" grpId="0" animBg="1"/>
      <p:bldP spid="16"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CE9E7-E9C3-B823-05C0-9E40D5786DB1}"/>
              </a:ext>
            </a:extLst>
          </p:cNvPr>
          <p:cNvSpPr>
            <a:spLocks noGrp="1"/>
          </p:cNvSpPr>
          <p:nvPr>
            <p:ph type="title"/>
          </p:nvPr>
        </p:nvSpPr>
        <p:spPr>
          <a:xfrm>
            <a:off x="418071" y="105633"/>
            <a:ext cx="10515600" cy="1325563"/>
          </a:xfrm>
        </p:spPr>
        <p:txBody>
          <a:bodyPr/>
          <a:lstStyle/>
          <a:p>
            <a:r>
              <a:rPr lang="en-US" dirty="0">
                <a:latin typeface="Franklin Gothic Medium" panose="020B0603020102020204" pitchFamily="34" charset="0"/>
              </a:rPr>
              <a:t>Final remarks</a:t>
            </a:r>
          </a:p>
        </p:txBody>
      </p:sp>
      <p:sp>
        <p:nvSpPr>
          <p:cNvPr id="3" name="Content Placeholder 2">
            <a:extLst>
              <a:ext uri="{FF2B5EF4-FFF2-40B4-BE49-F238E27FC236}">
                <a16:creationId xmlns:a16="http://schemas.microsoft.com/office/drawing/2014/main" id="{96CFECBB-3A47-F6D4-A7C1-292F0355985C}"/>
              </a:ext>
            </a:extLst>
          </p:cNvPr>
          <p:cNvSpPr>
            <a:spLocks noGrp="1"/>
          </p:cNvSpPr>
          <p:nvPr>
            <p:ph idx="1"/>
          </p:nvPr>
        </p:nvSpPr>
        <p:spPr>
          <a:xfrm>
            <a:off x="317157" y="1516037"/>
            <a:ext cx="11456772" cy="4933521"/>
          </a:xfrm>
        </p:spPr>
        <p:txBody>
          <a:bodyPr>
            <a:normAutofit/>
          </a:bodyPr>
          <a:lstStyle/>
          <a:p>
            <a:r>
              <a:rPr lang="en-US" sz="3200" dirty="0">
                <a:solidFill>
                  <a:srgbClr val="0070C0"/>
                </a:solidFill>
                <a:latin typeface="Franklin Gothic Medium" panose="020B0603020102020204" pitchFamily="34" charset="0"/>
              </a:rPr>
              <a:t>It would seem that at least one of the following must be true:</a:t>
            </a:r>
          </a:p>
          <a:p>
            <a:endParaRPr lang="en-US" sz="700" dirty="0">
              <a:latin typeface="Franklin Gothic Medium" panose="020B0603020102020204" pitchFamily="34" charset="0"/>
            </a:endParaRPr>
          </a:p>
          <a:p>
            <a:pPr marL="742950" lvl="1" indent="-285750"/>
            <a:r>
              <a:rPr lang="en-US" dirty="0">
                <a:latin typeface="Franklin Gothic Medium" panose="020B0603020102020204" pitchFamily="34" charset="0"/>
              </a:rPr>
              <a:t>Prior supercell simulations that have used laminar, horizontally homogeneous environmental boundary layers develop TLVs (if their resolution permits), and perhaps also near-surface mesocyclones, for the wrong reasons</a:t>
            </a:r>
          </a:p>
          <a:p>
            <a:pPr marL="742950" lvl="1" indent="-285750"/>
            <a:endParaRPr lang="en-US" sz="800" dirty="0">
              <a:latin typeface="Franklin Gothic Medium" panose="020B0603020102020204" pitchFamily="34" charset="0"/>
            </a:endParaRPr>
          </a:p>
          <a:p>
            <a:pPr marL="742950" lvl="1" indent="-285750"/>
            <a:r>
              <a:rPr lang="en-US" dirty="0">
                <a:latin typeface="Franklin Gothic Medium" panose="020B0603020102020204" pitchFamily="34" charset="0"/>
              </a:rPr>
              <a:t>The Markowski (2020) supercell simulations develop TLVs for the wrong reasons</a:t>
            </a:r>
          </a:p>
          <a:p>
            <a:pPr marL="742950" lvl="1" indent="-285750"/>
            <a:endParaRPr lang="en-US" sz="800" dirty="0">
              <a:latin typeface="Franklin Gothic Medium" panose="020B0603020102020204" pitchFamily="34" charset="0"/>
            </a:endParaRPr>
          </a:p>
          <a:p>
            <a:pPr marL="742950" lvl="1" indent="-285750"/>
            <a:r>
              <a:rPr lang="en-US" dirty="0">
                <a:latin typeface="Franklin Gothic Medium" panose="020B0603020102020204" pitchFamily="34" charset="0"/>
              </a:rPr>
              <a:t>Supercell tornadoes form in a wide range of ways in the real atmosphere, even within supercells that appear to be similar, and increasingly realistic numerical simulations are finally now capturing that diversity </a:t>
            </a:r>
            <a:r>
              <a:rPr lang="en-US" dirty="0">
                <a:solidFill>
                  <a:srgbClr val="00B0F0"/>
                </a:solidFill>
                <a:latin typeface="Franklin Gothic Medium" panose="020B0603020102020204" pitchFamily="34" charset="0"/>
              </a:rPr>
              <a:t>(if true, additional environmental ingredients might be worthy of consideration in tornado forecasting)</a:t>
            </a:r>
          </a:p>
          <a:p>
            <a:endParaRPr lang="en-US" dirty="0">
              <a:latin typeface="Franklin Gothic Medium" panose="020B0603020102020204" pitchFamily="34" charset="0"/>
            </a:endParaRPr>
          </a:p>
          <a:p>
            <a:endParaRPr lang="en-US" dirty="0">
              <a:latin typeface="Franklin Gothic Medium" panose="020B0603020102020204" pitchFamily="34" charset="0"/>
            </a:endParaRPr>
          </a:p>
        </p:txBody>
      </p:sp>
      <p:pic>
        <p:nvPicPr>
          <p:cNvPr id="4" name="Picture 3">
            <a:extLst>
              <a:ext uri="{FF2B5EF4-FFF2-40B4-BE49-F238E27FC236}">
                <a16:creationId xmlns:a16="http://schemas.microsoft.com/office/drawing/2014/main" id="{F8405C82-DE09-5ABF-C4FE-D003BA7B0E96}"/>
              </a:ext>
            </a:extLst>
          </p:cNvPr>
          <p:cNvPicPr>
            <a:picLocks noChangeAspect="1"/>
          </p:cNvPicPr>
          <p:nvPr/>
        </p:nvPicPr>
        <p:blipFill>
          <a:blip r:embed="rId3"/>
          <a:stretch>
            <a:fillRect/>
          </a:stretch>
        </p:blipFill>
        <p:spPr>
          <a:xfrm>
            <a:off x="11321592" y="138642"/>
            <a:ext cx="751635" cy="790782"/>
          </a:xfrm>
          <a:prstGeom prst="rect">
            <a:avLst/>
          </a:prstGeom>
        </p:spPr>
      </p:pic>
    </p:spTree>
    <p:extLst>
      <p:ext uri="{BB962C8B-B14F-4D97-AF65-F5344CB8AC3E}">
        <p14:creationId xmlns:p14="http://schemas.microsoft.com/office/powerpoint/2010/main" val="329927880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fade">
                                      <p:cBhvr>
                                        <p:cTn id="1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6CFECBB-3A47-F6D4-A7C1-292F0355985C}"/>
              </a:ext>
            </a:extLst>
          </p:cNvPr>
          <p:cNvSpPr>
            <a:spLocks noGrp="1"/>
          </p:cNvSpPr>
          <p:nvPr>
            <p:ph idx="1"/>
          </p:nvPr>
        </p:nvSpPr>
        <p:spPr>
          <a:xfrm>
            <a:off x="363109" y="1431196"/>
            <a:ext cx="11465781" cy="5204382"/>
          </a:xfrm>
        </p:spPr>
        <p:txBody>
          <a:bodyPr>
            <a:normAutofit lnSpcReduction="10000"/>
          </a:bodyPr>
          <a:lstStyle/>
          <a:p>
            <a:r>
              <a:rPr lang="en-US" dirty="0">
                <a:solidFill>
                  <a:srgbClr val="0070C0"/>
                </a:solidFill>
                <a:latin typeface="Franklin Gothic Medium" panose="020B0603020102020204" pitchFamily="34" charset="0"/>
              </a:rPr>
              <a:t>If the </a:t>
            </a:r>
            <a:r>
              <a:rPr lang="el-GR" dirty="0">
                <a:solidFill>
                  <a:srgbClr val="0070C0"/>
                </a:solidFill>
                <a:latin typeface="Franklin Gothic Medium" panose="020B0603020102020204" pitchFamily="34" charset="0"/>
              </a:rPr>
              <a:t>ζ </a:t>
            </a:r>
            <a:r>
              <a:rPr lang="en-US" dirty="0">
                <a:solidFill>
                  <a:srgbClr val="0070C0"/>
                </a:solidFill>
                <a:latin typeface="Franklin Gothic Medium" panose="020B0603020102020204" pitchFamily="34" charset="0"/>
              </a:rPr>
              <a:t>streaks actually facilitate TLV formation in real storms, </a:t>
            </a:r>
            <a:r>
              <a:rPr lang="en-US" dirty="0">
                <a:solidFill>
                  <a:srgbClr val="00B0F0"/>
                </a:solidFill>
                <a:latin typeface="Franklin Gothic Medium" panose="020B0603020102020204" pitchFamily="34" charset="0"/>
              </a:rPr>
              <a:t>tornado forecasting could perhaps be improved by considering whether environmental conditions might favor coherent turbulent structures in the surface layer</a:t>
            </a:r>
          </a:p>
          <a:p>
            <a:endParaRPr lang="en-US" sz="500" dirty="0">
              <a:solidFill>
                <a:srgbClr val="0070C0"/>
              </a:solidFill>
              <a:latin typeface="Franklin Gothic Medium" panose="020B0603020102020204" pitchFamily="34" charset="0"/>
            </a:endParaRPr>
          </a:p>
          <a:p>
            <a:pPr lvl="1"/>
            <a:r>
              <a:rPr lang="en-US" dirty="0">
                <a:latin typeface="Franklin Gothic Book" panose="020B0503020102020204" pitchFamily="34" charset="0"/>
              </a:rPr>
              <a:t>For example, surface wind speed and surface heat flux would likely be relevant</a:t>
            </a:r>
          </a:p>
          <a:p>
            <a:pPr lvl="1"/>
            <a:endParaRPr lang="en-US" sz="500" dirty="0">
              <a:latin typeface="Franklin Gothic Book" panose="020B0503020102020204" pitchFamily="34" charset="0"/>
            </a:endParaRPr>
          </a:p>
          <a:p>
            <a:pPr lvl="1"/>
            <a:r>
              <a:rPr lang="en-US" dirty="0">
                <a:latin typeface="Franklin Gothic Book" panose="020B0503020102020204" pitchFamily="34" charset="0"/>
              </a:rPr>
              <a:t>U.S. storm chasers frequently (and eagerly) await the early evening transition (sometimes termed “6 o’clock magic”), which marks the end of the time of day with a strong positive surface heat flux </a:t>
            </a:r>
            <a:r>
              <a:rPr lang="en-US" dirty="0">
                <a:solidFill>
                  <a:srgbClr val="FF0000"/>
                </a:solidFill>
                <a:latin typeface="Franklin Gothic Book" panose="020B0503020102020204" pitchFamily="34" charset="0"/>
              </a:rPr>
              <a:t>(surface-layer streaks are most likely to be observed in windy conditions without a strong surface heat flux)</a:t>
            </a:r>
          </a:p>
          <a:p>
            <a:pPr marL="457200" lvl="1" indent="0">
              <a:buNone/>
            </a:pPr>
            <a:endParaRPr lang="en-US" sz="500" dirty="0">
              <a:solidFill>
                <a:srgbClr val="FF0000"/>
              </a:solidFill>
              <a:latin typeface="Franklin Gothic Book" panose="020B0503020102020204" pitchFamily="34" charset="0"/>
            </a:endParaRPr>
          </a:p>
          <a:p>
            <a:pPr lvl="1"/>
            <a:r>
              <a:rPr lang="en-US" dirty="0">
                <a:latin typeface="Franklin Gothic Book" panose="020B0503020102020204" pitchFamily="34" charset="0"/>
              </a:rPr>
              <a:t>Curiously, in a prior study (Markowski et al. 2003), </a:t>
            </a:r>
            <a:r>
              <a:rPr lang="en-US" u="sng" dirty="0">
                <a:latin typeface="Franklin Gothic Book" panose="020B0503020102020204" pitchFamily="34" charset="0"/>
              </a:rPr>
              <a:t>ground-relative winds were found to be as good a discriminator between tornadic and nontornadic supercells as more popular forecasting parameters</a:t>
            </a:r>
            <a:r>
              <a:rPr lang="en-US" dirty="0">
                <a:latin typeface="Franklin Gothic Book" panose="020B0503020102020204" pitchFamily="34" charset="0"/>
              </a:rPr>
              <a:t>, with </a:t>
            </a:r>
            <a:r>
              <a:rPr lang="en-US" dirty="0">
                <a:latin typeface="Franklin Gothic Medium" panose="020B0603020102020204" pitchFamily="34" charset="0"/>
              </a:rPr>
              <a:t>faster winds being more favorable for tornadoes</a:t>
            </a:r>
            <a:endParaRPr lang="en-US" dirty="0">
              <a:solidFill>
                <a:srgbClr val="FF0000"/>
              </a:solidFill>
              <a:latin typeface="Franklin Gothic Book" panose="020B0503020102020204" pitchFamily="34" charset="0"/>
            </a:endParaRPr>
          </a:p>
          <a:p>
            <a:endParaRPr lang="en-US" dirty="0">
              <a:latin typeface="Franklin Gothic Medium" panose="020B0603020102020204" pitchFamily="34" charset="0"/>
            </a:endParaRPr>
          </a:p>
          <a:p>
            <a:endParaRPr lang="en-US" dirty="0">
              <a:latin typeface="Franklin Gothic Medium" panose="020B0603020102020204" pitchFamily="34" charset="0"/>
            </a:endParaRPr>
          </a:p>
        </p:txBody>
      </p:sp>
      <p:sp>
        <p:nvSpPr>
          <p:cNvPr id="6" name="Title 1">
            <a:extLst>
              <a:ext uri="{FF2B5EF4-FFF2-40B4-BE49-F238E27FC236}">
                <a16:creationId xmlns:a16="http://schemas.microsoft.com/office/drawing/2014/main" id="{E0E9B594-3D6E-61ED-0F06-397032208291}"/>
              </a:ext>
            </a:extLst>
          </p:cNvPr>
          <p:cNvSpPr txBox="1">
            <a:spLocks/>
          </p:cNvSpPr>
          <p:nvPr/>
        </p:nvSpPr>
        <p:spPr>
          <a:xfrm>
            <a:off x="418071" y="10563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atin typeface="Franklin Gothic Medium" panose="020B0603020102020204" pitchFamily="34" charset="0"/>
              </a:rPr>
              <a:t>Final remarks</a:t>
            </a:r>
            <a:endParaRPr lang="en-US" dirty="0">
              <a:latin typeface="Franklin Gothic Medium" panose="020B0603020102020204" pitchFamily="34" charset="0"/>
            </a:endParaRPr>
          </a:p>
        </p:txBody>
      </p:sp>
      <p:pic>
        <p:nvPicPr>
          <p:cNvPr id="2" name="Picture 1">
            <a:extLst>
              <a:ext uri="{FF2B5EF4-FFF2-40B4-BE49-F238E27FC236}">
                <a16:creationId xmlns:a16="http://schemas.microsoft.com/office/drawing/2014/main" id="{995AC94E-0FCC-24AE-9512-3A130C3B4528}"/>
              </a:ext>
            </a:extLst>
          </p:cNvPr>
          <p:cNvPicPr>
            <a:picLocks noChangeAspect="1"/>
          </p:cNvPicPr>
          <p:nvPr/>
        </p:nvPicPr>
        <p:blipFill>
          <a:blip r:embed="rId3"/>
          <a:stretch>
            <a:fillRect/>
          </a:stretch>
        </p:blipFill>
        <p:spPr>
          <a:xfrm>
            <a:off x="11321592" y="138642"/>
            <a:ext cx="751635" cy="790782"/>
          </a:xfrm>
          <a:prstGeom prst="rect">
            <a:avLst/>
          </a:prstGeom>
        </p:spPr>
      </p:pic>
    </p:spTree>
    <p:extLst>
      <p:ext uri="{BB962C8B-B14F-4D97-AF65-F5344CB8AC3E}">
        <p14:creationId xmlns:p14="http://schemas.microsoft.com/office/powerpoint/2010/main" val="1162326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fade">
                                      <p:cBhvr>
                                        <p:cTn id="10" dur="500"/>
                                        <p:tgtEl>
                                          <p:spTgt spid="3">
                                            <p:txEl>
                                              <p:pRg st="4" end="4"/>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animEffect transition="in" filter="fade">
                                      <p:cBhvr>
                                        <p:cTn id="13"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CE2E1975-D0C2-E15A-27D4-4043A85B5B2E}"/>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9B2E7BDE-FEA4-9812-4198-D815AEDC842C}"/>
              </a:ext>
            </a:extLst>
          </p:cNvPr>
          <p:cNvPicPr>
            <a:picLocks noChangeAspect="1"/>
          </p:cNvPicPr>
          <p:nvPr/>
        </p:nvPicPr>
        <p:blipFill>
          <a:blip r:embed="rId3"/>
          <a:stretch>
            <a:fillRect/>
          </a:stretch>
        </p:blipFill>
        <p:spPr>
          <a:xfrm>
            <a:off x="7308533" y="196512"/>
            <a:ext cx="4800421" cy="6429922"/>
          </a:xfrm>
          <a:prstGeom prst="rect">
            <a:avLst/>
          </a:prstGeom>
          <a:ln>
            <a:solidFill>
              <a:schemeClr val="tx1"/>
            </a:solidFill>
          </a:ln>
          <a:effectLst>
            <a:outerShdw blurRad="50800" dist="38100" dir="2700000" algn="tl" rotWithShape="0">
              <a:prstClr val="black">
                <a:alpha val="40000"/>
              </a:prstClr>
            </a:outerShdw>
          </a:effectLst>
        </p:spPr>
      </p:pic>
      <p:sp>
        <p:nvSpPr>
          <p:cNvPr id="4" name="TextBox 3">
            <a:extLst>
              <a:ext uri="{FF2B5EF4-FFF2-40B4-BE49-F238E27FC236}">
                <a16:creationId xmlns:a16="http://schemas.microsoft.com/office/drawing/2014/main" id="{7E1FB5DE-A70B-8101-FC95-57BD936A16D6}"/>
              </a:ext>
            </a:extLst>
          </p:cNvPr>
          <p:cNvSpPr txBox="1"/>
          <p:nvPr/>
        </p:nvSpPr>
        <p:spPr>
          <a:xfrm>
            <a:off x="194680" y="196512"/>
            <a:ext cx="6297493"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chemeClr val="bg1"/>
                </a:solidFill>
                <a:effectLst/>
                <a:uLnTx/>
                <a:uFillTx/>
                <a:latin typeface="Franklin Gothic Medium" panose="020B0603020102020204" pitchFamily="34" charset="0"/>
                <a:ea typeface="+mn-ea"/>
                <a:cs typeface="+mn-cs"/>
              </a:rPr>
              <a:t>The focus of the 2020 MWR article was merely predictability (specifically, </a:t>
            </a:r>
            <a:r>
              <a:rPr kumimoji="0" lang="en-US" sz="2200" b="0" i="0" u="sng" strike="noStrike" kern="1200" cap="none" spc="0" normalizeH="0" baseline="0" noProof="0" dirty="0">
                <a:ln>
                  <a:noFill/>
                </a:ln>
                <a:solidFill>
                  <a:srgbClr val="FFFF00"/>
                </a:solidFill>
                <a:effectLst/>
                <a:uLnTx/>
                <a:uFillTx/>
                <a:latin typeface="Franklin Gothic Medium" panose="020B0603020102020204" pitchFamily="34" charset="0"/>
                <a:ea typeface="+mn-ea"/>
                <a:cs typeface="+mn-cs"/>
              </a:rPr>
              <a:t>how does a turbulent environmental boundary layer reduce predictability</a:t>
            </a:r>
            <a:r>
              <a:rPr kumimoji="0" lang="en-US" sz="2200" b="0" i="0" u="none" strike="noStrike" kern="1200" cap="none" spc="0" normalizeH="0" baseline="0" noProof="0" dirty="0">
                <a:ln>
                  <a:noFill/>
                </a:ln>
                <a:solidFill>
                  <a:schemeClr val="bg1"/>
                </a:solidFill>
                <a:effectLst/>
                <a:uLnTx/>
                <a:uFillTx/>
                <a:latin typeface="Franklin Gothic Medium" panose="020B0603020102020204" pitchFamily="34" charset="0"/>
                <a:ea typeface="+mn-ea"/>
                <a:cs typeface="+mn-cs"/>
              </a:rPr>
              <a:t>), not how the tornadoes formed.</a:t>
            </a:r>
          </a:p>
        </p:txBody>
      </p:sp>
      <p:pic>
        <p:nvPicPr>
          <p:cNvPr id="10" name="Picture 9">
            <a:extLst>
              <a:ext uri="{FF2B5EF4-FFF2-40B4-BE49-F238E27FC236}">
                <a16:creationId xmlns:a16="http://schemas.microsoft.com/office/drawing/2014/main" id="{423E2832-E171-FDE2-F796-5694CA8F2EAA}"/>
              </a:ext>
            </a:extLst>
          </p:cNvPr>
          <p:cNvPicPr>
            <a:picLocks noChangeAspect="1"/>
          </p:cNvPicPr>
          <p:nvPr/>
        </p:nvPicPr>
        <p:blipFill>
          <a:blip r:embed="rId4"/>
          <a:stretch>
            <a:fillRect/>
          </a:stretch>
        </p:blipFill>
        <p:spPr>
          <a:xfrm>
            <a:off x="83046" y="5639246"/>
            <a:ext cx="1116368" cy="1174510"/>
          </a:xfrm>
          <a:prstGeom prst="rect">
            <a:avLst/>
          </a:prstGeom>
        </p:spPr>
      </p:pic>
      <p:pic>
        <p:nvPicPr>
          <p:cNvPr id="17" name="Picture 16">
            <a:extLst>
              <a:ext uri="{FF2B5EF4-FFF2-40B4-BE49-F238E27FC236}">
                <a16:creationId xmlns:a16="http://schemas.microsoft.com/office/drawing/2014/main" id="{8AAEB486-92A7-4B4B-6771-EF34F19BF959}"/>
              </a:ext>
            </a:extLst>
          </p:cNvPr>
          <p:cNvPicPr>
            <a:picLocks noChangeAspect="1"/>
          </p:cNvPicPr>
          <p:nvPr/>
        </p:nvPicPr>
        <p:blipFill>
          <a:blip r:embed="rId5"/>
          <a:stretch>
            <a:fillRect/>
          </a:stretch>
        </p:blipFill>
        <p:spPr>
          <a:xfrm>
            <a:off x="1556494" y="1872732"/>
            <a:ext cx="5488578" cy="4239928"/>
          </a:xfrm>
          <a:prstGeom prst="rect">
            <a:avLst/>
          </a:prstGeom>
        </p:spPr>
      </p:pic>
      <p:sp>
        <p:nvSpPr>
          <p:cNvPr id="20" name="TextBox 19">
            <a:extLst>
              <a:ext uri="{FF2B5EF4-FFF2-40B4-BE49-F238E27FC236}">
                <a16:creationId xmlns:a16="http://schemas.microsoft.com/office/drawing/2014/main" id="{28A11923-4E95-39ED-89DA-258E604F8517}"/>
              </a:ext>
            </a:extLst>
          </p:cNvPr>
          <p:cNvSpPr txBox="1"/>
          <p:nvPr/>
        </p:nvSpPr>
        <p:spPr>
          <a:xfrm>
            <a:off x="2345410" y="2539521"/>
            <a:ext cx="44843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4F81BD">
                    <a:lumMod val="20000"/>
                    <a:lumOff val="80000"/>
                  </a:srgbClr>
                </a:solidFill>
                <a:effectLst/>
                <a:uLnTx/>
                <a:uFillTx/>
                <a:latin typeface="Franklin Gothic Medium" panose="020B0603020102020204" pitchFamily="34" charset="0"/>
                <a:ea typeface="+mn-ea"/>
                <a:cs typeface="+mn-cs"/>
              </a:rPr>
              <a:t>EF2</a:t>
            </a:r>
          </a:p>
        </p:txBody>
      </p:sp>
      <p:sp>
        <p:nvSpPr>
          <p:cNvPr id="21" name="TextBox 20">
            <a:extLst>
              <a:ext uri="{FF2B5EF4-FFF2-40B4-BE49-F238E27FC236}">
                <a16:creationId xmlns:a16="http://schemas.microsoft.com/office/drawing/2014/main" id="{95CF682A-6FCD-43B0-E525-C68E519F7184}"/>
              </a:ext>
            </a:extLst>
          </p:cNvPr>
          <p:cNvSpPr txBox="1"/>
          <p:nvPr/>
        </p:nvSpPr>
        <p:spPr>
          <a:xfrm>
            <a:off x="3406827" y="2539521"/>
            <a:ext cx="45738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4F81BD">
                    <a:lumMod val="20000"/>
                    <a:lumOff val="80000"/>
                  </a:srgbClr>
                </a:solidFill>
                <a:effectLst/>
                <a:uLnTx/>
                <a:uFillTx/>
                <a:latin typeface="Franklin Gothic Medium" panose="020B0603020102020204" pitchFamily="34" charset="0"/>
                <a:ea typeface="+mn-ea"/>
                <a:cs typeface="+mn-cs"/>
              </a:rPr>
              <a:t>EF2</a:t>
            </a:r>
          </a:p>
        </p:txBody>
      </p:sp>
      <p:sp>
        <p:nvSpPr>
          <p:cNvPr id="22" name="TextBox 21">
            <a:extLst>
              <a:ext uri="{FF2B5EF4-FFF2-40B4-BE49-F238E27FC236}">
                <a16:creationId xmlns:a16="http://schemas.microsoft.com/office/drawing/2014/main" id="{350175FD-3E73-EAE8-332E-792FDF901296}"/>
              </a:ext>
            </a:extLst>
          </p:cNvPr>
          <p:cNvSpPr txBox="1"/>
          <p:nvPr/>
        </p:nvSpPr>
        <p:spPr>
          <a:xfrm>
            <a:off x="4495525" y="2539521"/>
            <a:ext cx="45738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4F81BD">
                    <a:lumMod val="20000"/>
                    <a:lumOff val="80000"/>
                  </a:srgbClr>
                </a:solidFill>
                <a:effectLst/>
                <a:uLnTx/>
                <a:uFillTx/>
                <a:latin typeface="Franklin Gothic Medium" panose="020B0603020102020204" pitchFamily="34" charset="0"/>
                <a:ea typeface="+mn-ea"/>
                <a:cs typeface="+mn-cs"/>
              </a:rPr>
              <a:t>EF3</a:t>
            </a:r>
          </a:p>
        </p:txBody>
      </p:sp>
      <p:sp>
        <p:nvSpPr>
          <p:cNvPr id="23" name="TextBox 22">
            <a:extLst>
              <a:ext uri="{FF2B5EF4-FFF2-40B4-BE49-F238E27FC236}">
                <a16:creationId xmlns:a16="http://schemas.microsoft.com/office/drawing/2014/main" id="{9C1CB322-C374-5618-4399-0D93E7A07187}"/>
              </a:ext>
            </a:extLst>
          </p:cNvPr>
          <p:cNvSpPr txBox="1"/>
          <p:nvPr/>
        </p:nvSpPr>
        <p:spPr>
          <a:xfrm>
            <a:off x="5584225" y="2539521"/>
            <a:ext cx="45738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4F81BD">
                    <a:lumMod val="20000"/>
                    <a:lumOff val="80000"/>
                  </a:srgbClr>
                </a:solidFill>
                <a:effectLst/>
                <a:uLnTx/>
                <a:uFillTx/>
                <a:latin typeface="Franklin Gothic Medium" panose="020B0603020102020204" pitchFamily="34" charset="0"/>
                <a:ea typeface="+mn-ea"/>
                <a:cs typeface="+mn-cs"/>
              </a:rPr>
              <a:t>EF1</a:t>
            </a:r>
          </a:p>
        </p:txBody>
      </p:sp>
      <p:sp>
        <p:nvSpPr>
          <p:cNvPr id="24" name="TextBox 23">
            <a:extLst>
              <a:ext uri="{FF2B5EF4-FFF2-40B4-BE49-F238E27FC236}">
                <a16:creationId xmlns:a16="http://schemas.microsoft.com/office/drawing/2014/main" id="{826AEC25-BB6E-A8AA-FFE9-5E0938D05AA5}"/>
              </a:ext>
            </a:extLst>
          </p:cNvPr>
          <p:cNvSpPr txBox="1"/>
          <p:nvPr/>
        </p:nvSpPr>
        <p:spPr>
          <a:xfrm>
            <a:off x="6655327" y="2539521"/>
            <a:ext cx="45738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4F81BD">
                    <a:lumMod val="20000"/>
                    <a:lumOff val="80000"/>
                  </a:srgbClr>
                </a:solidFill>
                <a:effectLst/>
                <a:uLnTx/>
                <a:uFillTx/>
                <a:latin typeface="Franklin Gothic Medium" panose="020B0603020102020204" pitchFamily="34" charset="0"/>
                <a:ea typeface="+mn-ea"/>
                <a:cs typeface="+mn-cs"/>
              </a:rPr>
              <a:t>EF1</a:t>
            </a:r>
          </a:p>
        </p:txBody>
      </p:sp>
      <p:sp>
        <p:nvSpPr>
          <p:cNvPr id="25" name="TextBox 24">
            <a:extLst>
              <a:ext uri="{FF2B5EF4-FFF2-40B4-BE49-F238E27FC236}">
                <a16:creationId xmlns:a16="http://schemas.microsoft.com/office/drawing/2014/main" id="{010907F7-EAFB-A049-936B-EEE0C3A4A8B1}"/>
              </a:ext>
            </a:extLst>
          </p:cNvPr>
          <p:cNvSpPr txBox="1"/>
          <p:nvPr/>
        </p:nvSpPr>
        <p:spPr>
          <a:xfrm>
            <a:off x="2345410" y="3355341"/>
            <a:ext cx="44843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4F81BD">
                    <a:lumMod val="20000"/>
                    <a:lumOff val="80000"/>
                  </a:srgbClr>
                </a:solidFill>
                <a:effectLst/>
                <a:uLnTx/>
                <a:uFillTx/>
                <a:latin typeface="Franklin Gothic Medium" panose="020B0603020102020204" pitchFamily="34" charset="0"/>
                <a:ea typeface="+mn-ea"/>
                <a:cs typeface="+mn-cs"/>
              </a:rPr>
              <a:t>EF1</a:t>
            </a:r>
          </a:p>
        </p:txBody>
      </p:sp>
      <p:sp>
        <p:nvSpPr>
          <p:cNvPr id="26" name="TextBox 25">
            <a:extLst>
              <a:ext uri="{FF2B5EF4-FFF2-40B4-BE49-F238E27FC236}">
                <a16:creationId xmlns:a16="http://schemas.microsoft.com/office/drawing/2014/main" id="{3ABCFBB6-8CF4-CF2B-CD48-0646951DE603}"/>
              </a:ext>
            </a:extLst>
          </p:cNvPr>
          <p:cNvSpPr txBox="1"/>
          <p:nvPr/>
        </p:nvSpPr>
        <p:spPr>
          <a:xfrm>
            <a:off x="3406827" y="3355341"/>
            <a:ext cx="45738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4F81BD">
                    <a:lumMod val="20000"/>
                    <a:lumOff val="80000"/>
                  </a:srgbClr>
                </a:solidFill>
                <a:effectLst/>
                <a:uLnTx/>
                <a:uFillTx/>
                <a:latin typeface="Franklin Gothic Medium" panose="020B0603020102020204" pitchFamily="34" charset="0"/>
                <a:ea typeface="+mn-ea"/>
                <a:cs typeface="+mn-cs"/>
              </a:rPr>
              <a:t>EF2</a:t>
            </a:r>
          </a:p>
        </p:txBody>
      </p:sp>
      <p:sp>
        <p:nvSpPr>
          <p:cNvPr id="27" name="TextBox 26">
            <a:extLst>
              <a:ext uri="{FF2B5EF4-FFF2-40B4-BE49-F238E27FC236}">
                <a16:creationId xmlns:a16="http://schemas.microsoft.com/office/drawing/2014/main" id="{E35091F0-1DBE-5FA0-C5C8-78FB0A3F454C}"/>
              </a:ext>
            </a:extLst>
          </p:cNvPr>
          <p:cNvSpPr txBox="1"/>
          <p:nvPr/>
        </p:nvSpPr>
        <p:spPr>
          <a:xfrm>
            <a:off x="4495526" y="3355341"/>
            <a:ext cx="45738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4F81BD">
                    <a:lumMod val="20000"/>
                    <a:lumOff val="80000"/>
                  </a:srgbClr>
                </a:solidFill>
                <a:effectLst/>
                <a:uLnTx/>
                <a:uFillTx/>
                <a:latin typeface="Franklin Gothic Medium" panose="020B0603020102020204" pitchFamily="34" charset="0"/>
                <a:ea typeface="+mn-ea"/>
                <a:cs typeface="+mn-cs"/>
              </a:rPr>
              <a:t>EF1</a:t>
            </a:r>
          </a:p>
        </p:txBody>
      </p:sp>
      <p:sp>
        <p:nvSpPr>
          <p:cNvPr id="28" name="TextBox 27">
            <a:extLst>
              <a:ext uri="{FF2B5EF4-FFF2-40B4-BE49-F238E27FC236}">
                <a16:creationId xmlns:a16="http://schemas.microsoft.com/office/drawing/2014/main" id="{1003D31F-BA4B-F67E-527E-0B6FA1A65421}"/>
              </a:ext>
            </a:extLst>
          </p:cNvPr>
          <p:cNvSpPr txBox="1"/>
          <p:nvPr/>
        </p:nvSpPr>
        <p:spPr>
          <a:xfrm>
            <a:off x="5584225" y="3355341"/>
            <a:ext cx="45738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4F81BD">
                    <a:lumMod val="20000"/>
                    <a:lumOff val="80000"/>
                  </a:srgbClr>
                </a:solidFill>
                <a:effectLst/>
                <a:uLnTx/>
                <a:uFillTx/>
                <a:latin typeface="Franklin Gothic Medium" panose="020B0603020102020204" pitchFamily="34" charset="0"/>
                <a:ea typeface="+mn-ea"/>
                <a:cs typeface="+mn-cs"/>
              </a:rPr>
              <a:t>EF3</a:t>
            </a:r>
          </a:p>
        </p:txBody>
      </p:sp>
      <p:sp>
        <p:nvSpPr>
          <p:cNvPr id="29" name="TextBox 28">
            <a:extLst>
              <a:ext uri="{FF2B5EF4-FFF2-40B4-BE49-F238E27FC236}">
                <a16:creationId xmlns:a16="http://schemas.microsoft.com/office/drawing/2014/main" id="{8BCA74B9-2B00-6DA8-E163-762DDFFE3A00}"/>
              </a:ext>
            </a:extLst>
          </p:cNvPr>
          <p:cNvSpPr txBox="1"/>
          <p:nvPr/>
        </p:nvSpPr>
        <p:spPr>
          <a:xfrm>
            <a:off x="6655326" y="3355341"/>
            <a:ext cx="45738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4F81BD">
                    <a:lumMod val="20000"/>
                    <a:lumOff val="80000"/>
                  </a:srgbClr>
                </a:solidFill>
                <a:effectLst/>
                <a:uLnTx/>
                <a:uFillTx/>
                <a:latin typeface="Franklin Gothic Medium" panose="020B0603020102020204" pitchFamily="34" charset="0"/>
                <a:ea typeface="+mn-ea"/>
                <a:cs typeface="+mn-cs"/>
              </a:rPr>
              <a:t>EF1</a:t>
            </a:r>
          </a:p>
        </p:txBody>
      </p:sp>
      <p:sp>
        <p:nvSpPr>
          <p:cNvPr id="30" name="TextBox 29">
            <a:extLst>
              <a:ext uri="{FF2B5EF4-FFF2-40B4-BE49-F238E27FC236}">
                <a16:creationId xmlns:a16="http://schemas.microsoft.com/office/drawing/2014/main" id="{D3CA531A-D804-97F9-FAD2-DA9DF4271870}"/>
              </a:ext>
            </a:extLst>
          </p:cNvPr>
          <p:cNvSpPr txBox="1"/>
          <p:nvPr/>
        </p:nvSpPr>
        <p:spPr>
          <a:xfrm>
            <a:off x="2345410" y="4168936"/>
            <a:ext cx="44843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4F81BD">
                    <a:lumMod val="20000"/>
                    <a:lumOff val="80000"/>
                  </a:srgbClr>
                </a:solidFill>
                <a:effectLst/>
                <a:uLnTx/>
                <a:uFillTx/>
                <a:latin typeface="Franklin Gothic Medium" panose="020B0603020102020204" pitchFamily="34" charset="0"/>
                <a:ea typeface="+mn-ea"/>
                <a:cs typeface="+mn-cs"/>
              </a:rPr>
              <a:t>EF2</a:t>
            </a:r>
          </a:p>
        </p:txBody>
      </p:sp>
      <p:sp>
        <p:nvSpPr>
          <p:cNvPr id="31" name="TextBox 30">
            <a:extLst>
              <a:ext uri="{FF2B5EF4-FFF2-40B4-BE49-F238E27FC236}">
                <a16:creationId xmlns:a16="http://schemas.microsoft.com/office/drawing/2014/main" id="{8E156B1C-478B-51E8-5B4E-3EFDFF597D55}"/>
              </a:ext>
            </a:extLst>
          </p:cNvPr>
          <p:cNvSpPr txBox="1"/>
          <p:nvPr/>
        </p:nvSpPr>
        <p:spPr>
          <a:xfrm>
            <a:off x="3406827" y="4168936"/>
            <a:ext cx="45738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4F81BD">
                    <a:lumMod val="20000"/>
                    <a:lumOff val="80000"/>
                  </a:srgbClr>
                </a:solidFill>
                <a:effectLst/>
                <a:uLnTx/>
                <a:uFillTx/>
                <a:latin typeface="Franklin Gothic Medium" panose="020B0603020102020204" pitchFamily="34" charset="0"/>
                <a:ea typeface="+mn-ea"/>
                <a:cs typeface="+mn-cs"/>
              </a:rPr>
              <a:t>EF1</a:t>
            </a:r>
          </a:p>
        </p:txBody>
      </p:sp>
      <p:sp>
        <p:nvSpPr>
          <p:cNvPr id="32" name="TextBox 31">
            <a:extLst>
              <a:ext uri="{FF2B5EF4-FFF2-40B4-BE49-F238E27FC236}">
                <a16:creationId xmlns:a16="http://schemas.microsoft.com/office/drawing/2014/main" id="{7B725A4B-EA4E-759F-973C-B9CF9FB889F2}"/>
              </a:ext>
            </a:extLst>
          </p:cNvPr>
          <p:cNvSpPr txBox="1"/>
          <p:nvPr/>
        </p:nvSpPr>
        <p:spPr>
          <a:xfrm>
            <a:off x="4495526" y="4168936"/>
            <a:ext cx="45738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4F81BD">
                    <a:lumMod val="20000"/>
                    <a:lumOff val="80000"/>
                  </a:srgbClr>
                </a:solidFill>
                <a:effectLst/>
                <a:uLnTx/>
                <a:uFillTx/>
                <a:latin typeface="Franklin Gothic Medium" panose="020B0603020102020204" pitchFamily="34" charset="0"/>
                <a:ea typeface="+mn-ea"/>
                <a:cs typeface="+mn-cs"/>
              </a:rPr>
              <a:t>EF0</a:t>
            </a:r>
          </a:p>
        </p:txBody>
      </p:sp>
      <p:sp>
        <p:nvSpPr>
          <p:cNvPr id="33" name="TextBox 32">
            <a:extLst>
              <a:ext uri="{FF2B5EF4-FFF2-40B4-BE49-F238E27FC236}">
                <a16:creationId xmlns:a16="http://schemas.microsoft.com/office/drawing/2014/main" id="{DFF10F49-8D83-1B45-C2E9-632ECB21330D}"/>
              </a:ext>
            </a:extLst>
          </p:cNvPr>
          <p:cNvSpPr txBox="1"/>
          <p:nvPr/>
        </p:nvSpPr>
        <p:spPr>
          <a:xfrm>
            <a:off x="5584225" y="4168936"/>
            <a:ext cx="45738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4F81BD">
                    <a:lumMod val="20000"/>
                    <a:lumOff val="80000"/>
                  </a:srgbClr>
                </a:solidFill>
                <a:effectLst/>
                <a:uLnTx/>
                <a:uFillTx/>
                <a:latin typeface="Franklin Gothic Medium" panose="020B0603020102020204" pitchFamily="34" charset="0"/>
                <a:ea typeface="+mn-ea"/>
                <a:cs typeface="+mn-cs"/>
              </a:rPr>
              <a:t>EF1</a:t>
            </a:r>
          </a:p>
        </p:txBody>
      </p:sp>
      <p:sp>
        <p:nvSpPr>
          <p:cNvPr id="34" name="TextBox 33">
            <a:extLst>
              <a:ext uri="{FF2B5EF4-FFF2-40B4-BE49-F238E27FC236}">
                <a16:creationId xmlns:a16="http://schemas.microsoft.com/office/drawing/2014/main" id="{B946B029-1D36-90E9-5C1C-178498DF22EF}"/>
              </a:ext>
            </a:extLst>
          </p:cNvPr>
          <p:cNvSpPr txBox="1"/>
          <p:nvPr/>
        </p:nvSpPr>
        <p:spPr>
          <a:xfrm>
            <a:off x="6655326" y="4168936"/>
            <a:ext cx="45738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4F81BD">
                    <a:lumMod val="20000"/>
                    <a:lumOff val="80000"/>
                  </a:srgbClr>
                </a:solidFill>
                <a:effectLst/>
                <a:uLnTx/>
                <a:uFillTx/>
                <a:latin typeface="Franklin Gothic Medium" panose="020B0603020102020204" pitchFamily="34" charset="0"/>
                <a:ea typeface="+mn-ea"/>
                <a:cs typeface="+mn-cs"/>
              </a:rPr>
              <a:t>EF1</a:t>
            </a:r>
          </a:p>
        </p:txBody>
      </p:sp>
      <p:sp>
        <p:nvSpPr>
          <p:cNvPr id="35" name="TextBox 34">
            <a:extLst>
              <a:ext uri="{FF2B5EF4-FFF2-40B4-BE49-F238E27FC236}">
                <a16:creationId xmlns:a16="http://schemas.microsoft.com/office/drawing/2014/main" id="{AD2BCDE2-A3BA-BAF2-63CE-6D3FDF407EA3}"/>
              </a:ext>
            </a:extLst>
          </p:cNvPr>
          <p:cNvSpPr txBox="1"/>
          <p:nvPr/>
        </p:nvSpPr>
        <p:spPr>
          <a:xfrm>
            <a:off x="2338439" y="5015891"/>
            <a:ext cx="44843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4F81BD">
                    <a:lumMod val="20000"/>
                    <a:lumOff val="80000"/>
                  </a:srgbClr>
                </a:solidFill>
                <a:effectLst/>
                <a:uLnTx/>
                <a:uFillTx/>
                <a:latin typeface="Franklin Gothic Medium" panose="020B0603020102020204" pitchFamily="34" charset="0"/>
                <a:ea typeface="+mn-ea"/>
                <a:cs typeface="+mn-cs"/>
              </a:rPr>
              <a:t>EF0</a:t>
            </a:r>
          </a:p>
        </p:txBody>
      </p:sp>
      <p:sp>
        <p:nvSpPr>
          <p:cNvPr id="36" name="TextBox 35">
            <a:extLst>
              <a:ext uri="{FF2B5EF4-FFF2-40B4-BE49-F238E27FC236}">
                <a16:creationId xmlns:a16="http://schemas.microsoft.com/office/drawing/2014/main" id="{70C2C200-3E94-671A-7DCC-EC9B5FFEC743}"/>
              </a:ext>
            </a:extLst>
          </p:cNvPr>
          <p:cNvSpPr txBox="1"/>
          <p:nvPr/>
        </p:nvSpPr>
        <p:spPr>
          <a:xfrm>
            <a:off x="3399856" y="5015891"/>
            <a:ext cx="45738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4F81BD">
                    <a:lumMod val="20000"/>
                    <a:lumOff val="80000"/>
                  </a:srgbClr>
                </a:solidFill>
                <a:effectLst/>
                <a:uLnTx/>
                <a:uFillTx/>
                <a:latin typeface="Franklin Gothic Medium" panose="020B0603020102020204" pitchFamily="34" charset="0"/>
                <a:ea typeface="+mn-ea"/>
                <a:cs typeface="+mn-cs"/>
              </a:rPr>
              <a:t>EF1</a:t>
            </a:r>
          </a:p>
        </p:txBody>
      </p:sp>
      <p:sp>
        <p:nvSpPr>
          <p:cNvPr id="37" name="TextBox 36">
            <a:extLst>
              <a:ext uri="{FF2B5EF4-FFF2-40B4-BE49-F238E27FC236}">
                <a16:creationId xmlns:a16="http://schemas.microsoft.com/office/drawing/2014/main" id="{88C16F62-C400-AD92-5D68-6247F34A0EFE}"/>
              </a:ext>
            </a:extLst>
          </p:cNvPr>
          <p:cNvSpPr txBox="1"/>
          <p:nvPr/>
        </p:nvSpPr>
        <p:spPr>
          <a:xfrm>
            <a:off x="4488555" y="5015891"/>
            <a:ext cx="45738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4F81BD">
                    <a:lumMod val="20000"/>
                    <a:lumOff val="80000"/>
                  </a:srgbClr>
                </a:solidFill>
                <a:effectLst/>
                <a:uLnTx/>
                <a:uFillTx/>
                <a:latin typeface="Franklin Gothic Medium" panose="020B0603020102020204" pitchFamily="34" charset="0"/>
                <a:ea typeface="+mn-ea"/>
                <a:cs typeface="+mn-cs"/>
              </a:rPr>
              <a:t>EF1</a:t>
            </a:r>
          </a:p>
        </p:txBody>
      </p:sp>
      <p:sp>
        <p:nvSpPr>
          <p:cNvPr id="38" name="TextBox 37">
            <a:extLst>
              <a:ext uri="{FF2B5EF4-FFF2-40B4-BE49-F238E27FC236}">
                <a16:creationId xmlns:a16="http://schemas.microsoft.com/office/drawing/2014/main" id="{2DB39C5E-2FAF-F1B1-06A1-2A6CCE63AEFB}"/>
              </a:ext>
            </a:extLst>
          </p:cNvPr>
          <p:cNvSpPr txBox="1"/>
          <p:nvPr/>
        </p:nvSpPr>
        <p:spPr>
          <a:xfrm>
            <a:off x="5577254" y="5015891"/>
            <a:ext cx="45738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4F81BD">
                    <a:lumMod val="20000"/>
                    <a:lumOff val="80000"/>
                  </a:srgbClr>
                </a:solidFill>
                <a:effectLst/>
                <a:uLnTx/>
                <a:uFillTx/>
                <a:latin typeface="Franklin Gothic Medium" panose="020B0603020102020204" pitchFamily="34" charset="0"/>
                <a:ea typeface="+mn-ea"/>
                <a:cs typeface="+mn-cs"/>
              </a:rPr>
              <a:t>EF2</a:t>
            </a:r>
          </a:p>
        </p:txBody>
      </p:sp>
      <p:sp>
        <p:nvSpPr>
          <p:cNvPr id="39" name="TextBox 38">
            <a:extLst>
              <a:ext uri="{FF2B5EF4-FFF2-40B4-BE49-F238E27FC236}">
                <a16:creationId xmlns:a16="http://schemas.microsoft.com/office/drawing/2014/main" id="{8DF6B04E-3ABA-CF81-0BBA-86B9EED76A0C}"/>
              </a:ext>
            </a:extLst>
          </p:cNvPr>
          <p:cNvSpPr txBox="1"/>
          <p:nvPr/>
        </p:nvSpPr>
        <p:spPr>
          <a:xfrm>
            <a:off x="6648355" y="5015891"/>
            <a:ext cx="45738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4F81BD">
                    <a:lumMod val="20000"/>
                    <a:lumOff val="80000"/>
                  </a:srgbClr>
                </a:solidFill>
                <a:effectLst/>
                <a:uLnTx/>
                <a:uFillTx/>
                <a:latin typeface="Franklin Gothic Medium" panose="020B0603020102020204" pitchFamily="34" charset="0"/>
                <a:ea typeface="+mn-ea"/>
                <a:cs typeface="+mn-cs"/>
              </a:rPr>
              <a:t>EF3</a:t>
            </a:r>
          </a:p>
        </p:txBody>
      </p:sp>
      <p:sp>
        <p:nvSpPr>
          <p:cNvPr id="40" name="TextBox 39">
            <a:extLst>
              <a:ext uri="{FF2B5EF4-FFF2-40B4-BE49-F238E27FC236}">
                <a16:creationId xmlns:a16="http://schemas.microsoft.com/office/drawing/2014/main" id="{66250F29-79F5-E51A-8F08-FF769F438D6E}"/>
              </a:ext>
            </a:extLst>
          </p:cNvPr>
          <p:cNvSpPr txBox="1"/>
          <p:nvPr/>
        </p:nvSpPr>
        <p:spPr>
          <a:xfrm>
            <a:off x="2330366" y="5829487"/>
            <a:ext cx="44843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4F81BD">
                    <a:lumMod val="20000"/>
                    <a:lumOff val="80000"/>
                  </a:srgbClr>
                </a:solidFill>
                <a:effectLst/>
                <a:uLnTx/>
                <a:uFillTx/>
                <a:latin typeface="Franklin Gothic Medium" panose="020B0603020102020204" pitchFamily="34" charset="0"/>
                <a:ea typeface="+mn-ea"/>
                <a:cs typeface="+mn-cs"/>
              </a:rPr>
              <a:t>EF1</a:t>
            </a:r>
          </a:p>
        </p:txBody>
      </p:sp>
      <p:sp>
        <p:nvSpPr>
          <p:cNvPr id="41" name="TextBox 40">
            <a:extLst>
              <a:ext uri="{FF2B5EF4-FFF2-40B4-BE49-F238E27FC236}">
                <a16:creationId xmlns:a16="http://schemas.microsoft.com/office/drawing/2014/main" id="{D67B21CB-A765-3751-CEA6-BD1185D783F8}"/>
              </a:ext>
            </a:extLst>
          </p:cNvPr>
          <p:cNvSpPr txBox="1"/>
          <p:nvPr/>
        </p:nvSpPr>
        <p:spPr>
          <a:xfrm>
            <a:off x="3391784" y="5829487"/>
            <a:ext cx="45738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4F81BD">
                    <a:lumMod val="20000"/>
                    <a:lumOff val="80000"/>
                  </a:srgbClr>
                </a:solidFill>
                <a:effectLst/>
                <a:uLnTx/>
                <a:uFillTx/>
                <a:latin typeface="Franklin Gothic Medium" panose="020B0603020102020204" pitchFamily="34" charset="0"/>
                <a:ea typeface="+mn-ea"/>
                <a:cs typeface="+mn-cs"/>
              </a:rPr>
              <a:t>EF1</a:t>
            </a:r>
          </a:p>
        </p:txBody>
      </p:sp>
      <p:sp>
        <p:nvSpPr>
          <p:cNvPr id="42" name="TextBox 41">
            <a:extLst>
              <a:ext uri="{FF2B5EF4-FFF2-40B4-BE49-F238E27FC236}">
                <a16:creationId xmlns:a16="http://schemas.microsoft.com/office/drawing/2014/main" id="{50B17450-F78F-335A-70B8-D46666D72196}"/>
              </a:ext>
            </a:extLst>
          </p:cNvPr>
          <p:cNvSpPr txBox="1"/>
          <p:nvPr/>
        </p:nvSpPr>
        <p:spPr>
          <a:xfrm>
            <a:off x="4480483" y="5829487"/>
            <a:ext cx="45738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4F81BD">
                    <a:lumMod val="20000"/>
                    <a:lumOff val="80000"/>
                  </a:srgbClr>
                </a:solidFill>
                <a:effectLst/>
                <a:uLnTx/>
                <a:uFillTx/>
                <a:latin typeface="Franklin Gothic Medium" panose="020B0603020102020204" pitchFamily="34" charset="0"/>
                <a:ea typeface="+mn-ea"/>
                <a:cs typeface="+mn-cs"/>
              </a:rPr>
              <a:t>EF1</a:t>
            </a:r>
          </a:p>
        </p:txBody>
      </p:sp>
      <p:sp>
        <p:nvSpPr>
          <p:cNvPr id="43" name="TextBox 42">
            <a:extLst>
              <a:ext uri="{FF2B5EF4-FFF2-40B4-BE49-F238E27FC236}">
                <a16:creationId xmlns:a16="http://schemas.microsoft.com/office/drawing/2014/main" id="{9614DFC2-226B-4FA3-6C68-93078C6D1A19}"/>
              </a:ext>
            </a:extLst>
          </p:cNvPr>
          <p:cNvSpPr txBox="1"/>
          <p:nvPr/>
        </p:nvSpPr>
        <p:spPr>
          <a:xfrm>
            <a:off x="5569182" y="5829487"/>
            <a:ext cx="45738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4F81BD">
                    <a:lumMod val="20000"/>
                    <a:lumOff val="80000"/>
                  </a:srgbClr>
                </a:solidFill>
                <a:effectLst/>
                <a:uLnTx/>
                <a:uFillTx/>
                <a:latin typeface="Franklin Gothic Medium" panose="020B0603020102020204" pitchFamily="34" charset="0"/>
                <a:ea typeface="+mn-ea"/>
                <a:cs typeface="+mn-cs"/>
              </a:rPr>
              <a:t>EF3</a:t>
            </a:r>
          </a:p>
        </p:txBody>
      </p:sp>
      <p:sp>
        <p:nvSpPr>
          <p:cNvPr id="44" name="TextBox 43">
            <a:extLst>
              <a:ext uri="{FF2B5EF4-FFF2-40B4-BE49-F238E27FC236}">
                <a16:creationId xmlns:a16="http://schemas.microsoft.com/office/drawing/2014/main" id="{04570251-2FAF-610D-810F-21FD8B2B6697}"/>
              </a:ext>
            </a:extLst>
          </p:cNvPr>
          <p:cNvSpPr txBox="1"/>
          <p:nvPr/>
        </p:nvSpPr>
        <p:spPr>
          <a:xfrm>
            <a:off x="6640283" y="5829487"/>
            <a:ext cx="45738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4F81BD">
                    <a:lumMod val="20000"/>
                    <a:lumOff val="80000"/>
                  </a:srgbClr>
                </a:solidFill>
                <a:effectLst/>
                <a:uLnTx/>
                <a:uFillTx/>
                <a:latin typeface="Franklin Gothic Medium" panose="020B0603020102020204" pitchFamily="34" charset="0"/>
                <a:ea typeface="+mn-ea"/>
                <a:cs typeface="+mn-cs"/>
              </a:rPr>
              <a:t>EF1</a:t>
            </a:r>
          </a:p>
        </p:txBody>
      </p:sp>
      <p:graphicFrame>
        <p:nvGraphicFramePr>
          <p:cNvPr id="45" name="Chart 44">
            <a:extLst>
              <a:ext uri="{FF2B5EF4-FFF2-40B4-BE49-F238E27FC236}">
                <a16:creationId xmlns:a16="http://schemas.microsoft.com/office/drawing/2014/main" id="{61EA0F05-572D-0D0B-2669-D6D757522C79}"/>
              </a:ext>
            </a:extLst>
          </p:cNvPr>
          <p:cNvGraphicFramePr>
            <a:graphicFrameLocks/>
          </p:cNvGraphicFramePr>
          <p:nvPr/>
        </p:nvGraphicFramePr>
        <p:xfrm>
          <a:off x="62424" y="3040538"/>
          <a:ext cx="1494070" cy="896442"/>
        </p:xfrm>
        <a:graphic>
          <a:graphicData uri="http://schemas.openxmlformats.org/drawingml/2006/chart">
            <c:chart xmlns:c="http://schemas.openxmlformats.org/drawingml/2006/chart" xmlns:r="http://schemas.openxmlformats.org/officeDocument/2006/relationships" r:id="rId6"/>
          </a:graphicData>
        </a:graphic>
      </p:graphicFrame>
      <p:pic>
        <p:nvPicPr>
          <p:cNvPr id="6" name="Picture 5">
            <a:extLst>
              <a:ext uri="{FF2B5EF4-FFF2-40B4-BE49-F238E27FC236}">
                <a16:creationId xmlns:a16="http://schemas.microsoft.com/office/drawing/2014/main" id="{1E61B6B9-4723-C8F3-D643-8DC3F6B1D1AC}"/>
              </a:ext>
            </a:extLst>
          </p:cNvPr>
          <p:cNvPicPr>
            <a:picLocks noChangeAspect="1"/>
          </p:cNvPicPr>
          <p:nvPr/>
        </p:nvPicPr>
        <p:blipFill>
          <a:blip r:embed="rId7"/>
          <a:stretch>
            <a:fillRect/>
          </a:stretch>
        </p:blipFill>
        <p:spPr>
          <a:xfrm>
            <a:off x="7318853" y="277794"/>
            <a:ext cx="4779780" cy="6155094"/>
          </a:xfrm>
          <a:prstGeom prst="rect">
            <a:avLst/>
          </a:prstGeom>
        </p:spPr>
      </p:pic>
    </p:spTree>
    <p:extLst>
      <p:ext uri="{BB962C8B-B14F-4D97-AF65-F5344CB8AC3E}">
        <p14:creationId xmlns:p14="http://schemas.microsoft.com/office/powerpoint/2010/main" val="2962570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xit" presetSubtype="10" fill="hold" nodeType="clickEffect">
                                  <p:stCondLst>
                                    <p:cond delay="0"/>
                                  </p:stCondLst>
                                  <p:childTnLst>
                                    <p:anim calcmode="lin" valueType="num">
                                      <p:cBhvr>
                                        <p:cTn id="6" dur="500"/>
                                        <p:tgtEl>
                                          <p:spTgt spid="6"/>
                                        </p:tgtEl>
                                        <p:attrNameLst>
                                          <p:attrName>ppt_w</p:attrName>
                                        </p:attrNameLst>
                                      </p:cBhvr>
                                      <p:tavLst>
                                        <p:tav tm="0">
                                          <p:val>
                                            <p:strVal val="ppt_w"/>
                                          </p:val>
                                        </p:tav>
                                        <p:tav tm="100000">
                                          <p:val>
                                            <p:fltVal val="0"/>
                                          </p:val>
                                        </p:tav>
                                      </p:tavLst>
                                    </p:anim>
                                    <p:anim calcmode="lin" valueType="num">
                                      <p:cBhvr>
                                        <p:cTn id="7" dur="500"/>
                                        <p:tgtEl>
                                          <p:spTgt spid="6"/>
                                        </p:tgtEl>
                                        <p:attrNameLst>
                                          <p:attrName>ppt_h</p:attrName>
                                        </p:attrNameLst>
                                      </p:cBhvr>
                                      <p:tavLst>
                                        <p:tav tm="0">
                                          <p:val>
                                            <p:strVal val="ppt_h"/>
                                          </p:val>
                                        </p:tav>
                                        <p:tav tm="100000">
                                          <p:val>
                                            <p:strVal val="ppt_h"/>
                                          </p:val>
                                        </p:tav>
                                      </p:tavLst>
                                    </p:anim>
                                    <p:set>
                                      <p:cBhvr>
                                        <p:cTn id="8"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324CDD-C9BE-EB34-6E1B-770DEA24394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377D6EE-7C7E-A29A-231B-E96D593B1D47}"/>
              </a:ext>
            </a:extLst>
          </p:cNvPr>
          <p:cNvSpPr>
            <a:spLocks noGrp="1"/>
          </p:cNvSpPr>
          <p:nvPr>
            <p:ph type="title"/>
          </p:nvPr>
        </p:nvSpPr>
        <p:spPr>
          <a:xfrm>
            <a:off x="418071" y="105633"/>
            <a:ext cx="10515600" cy="1325563"/>
          </a:xfrm>
        </p:spPr>
        <p:txBody>
          <a:bodyPr/>
          <a:lstStyle/>
          <a:p>
            <a:r>
              <a:rPr lang="en-US" dirty="0">
                <a:latin typeface="Franklin Gothic Medium" panose="020B0603020102020204" pitchFamily="34" charset="0"/>
              </a:rPr>
              <a:t>Final remarks</a:t>
            </a:r>
          </a:p>
        </p:txBody>
      </p:sp>
      <p:sp>
        <p:nvSpPr>
          <p:cNvPr id="3" name="Content Placeholder 2">
            <a:extLst>
              <a:ext uri="{FF2B5EF4-FFF2-40B4-BE49-F238E27FC236}">
                <a16:creationId xmlns:a16="http://schemas.microsoft.com/office/drawing/2014/main" id="{C2CDB0B0-649A-A1AE-0309-E2C557BC68A5}"/>
              </a:ext>
            </a:extLst>
          </p:cNvPr>
          <p:cNvSpPr>
            <a:spLocks noGrp="1"/>
          </p:cNvSpPr>
          <p:nvPr>
            <p:ph idx="1"/>
          </p:nvPr>
        </p:nvSpPr>
        <p:spPr>
          <a:xfrm>
            <a:off x="368643" y="1431196"/>
            <a:ext cx="11456772" cy="4933521"/>
          </a:xfrm>
        </p:spPr>
        <p:txBody>
          <a:bodyPr>
            <a:normAutofit/>
          </a:bodyPr>
          <a:lstStyle/>
          <a:p>
            <a:r>
              <a:rPr lang="en-US" dirty="0">
                <a:solidFill>
                  <a:srgbClr val="0070C0"/>
                </a:solidFill>
                <a:latin typeface="Franklin Gothic Medium" panose="020B0603020102020204" pitchFamily="34" charset="0"/>
              </a:rPr>
              <a:t>The environmental parameters heavily relied upon for discriminating between tornadic and nontornadic supercells</a:t>
            </a:r>
            <a:r>
              <a:rPr lang="en-US" dirty="0">
                <a:solidFill>
                  <a:srgbClr val="00B0F0"/>
                </a:solidFill>
                <a:latin typeface="Franklin Gothic Medium" panose="020B0603020102020204" pitchFamily="34" charset="0"/>
              </a:rPr>
              <a:t>—for example, low LCLs and strong low-level shear—</a:t>
            </a:r>
            <a:r>
              <a:rPr lang="en-US" dirty="0">
                <a:solidFill>
                  <a:srgbClr val="0070C0"/>
                </a:solidFill>
                <a:latin typeface="Franklin Gothic Medium" panose="020B0603020102020204" pitchFamily="34" charset="0"/>
              </a:rPr>
              <a:t>would still be highly relevant if surface-layer processes in the turbulent environment are important</a:t>
            </a:r>
          </a:p>
          <a:p>
            <a:endParaRPr lang="en-US" sz="500" dirty="0">
              <a:solidFill>
                <a:srgbClr val="0070C0"/>
              </a:solidFill>
              <a:latin typeface="Franklin Gothic Medium" panose="020B0603020102020204" pitchFamily="34" charset="0"/>
            </a:endParaRPr>
          </a:p>
          <a:p>
            <a:pPr lvl="1"/>
            <a:r>
              <a:rPr lang="en-US" dirty="0">
                <a:latin typeface="Franklin Gothic Book" panose="020B0503020102020204" pitchFamily="34" charset="0"/>
              </a:rPr>
              <a:t>For example, excessive outflow (more likely in high-LCL environments) that repeatedly undercuts the updraft would likely be disruptive to the reorientation and amplification of vorticity originating in the environmental surface layer</a:t>
            </a:r>
          </a:p>
          <a:p>
            <a:pPr lvl="1"/>
            <a:endParaRPr lang="en-US" sz="600" dirty="0">
              <a:latin typeface="Franklin Gothic Book" panose="020B0503020102020204" pitchFamily="34" charset="0"/>
            </a:endParaRPr>
          </a:p>
          <a:p>
            <a:pPr lvl="1"/>
            <a:r>
              <a:rPr lang="en-US" dirty="0">
                <a:latin typeface="Franklin Gothic Book" panose="020B0503020102020204" pitchFamily="34" charset="0"/>
              </a:rPr>
              <a:t>A lack of strong low-level shear would imply a weak upward-directed dynamic vertical pressure-gradient force, which would seem to be unfavorable for the uplifting of near-surface environmental vortex lines</a:t>
            </a:r>
          </a:p>
          <a:p>
            <a:endParaRPr lang="en-US" dirty="0">
              <a:latin typeface="Franklin Gothic Medium" panose="020B0603020102020204" pitchFamily="34" charset="0"/>
            </a:endParaRPr>
          </a:p>
          <a:p>
            <a:endParaRPr lang="en-US" dirty="0">
              <a:latin typeface="Franklin Gothic Medium" panose="020B0603020102020204" pitchFamily="34" charset="0"/>
            </a:endParaRPr>
          </a:p>
        </p:txBody>
      </p:sp>
      <p:pic>
        <p:nvPicPr>
          <p:cNvPr id="4" name="Picture 3">
            <a:extLst>
              <a:ext uri="{FF2B5EF4-FFF2-40B4-BE49-F238E27FC236}">
                <a16:creationId xmlns:a16="http://schemas.microsoft.com/office/drawing/2014/main" id="{DBE6D905-4A82-E1EA-374B-47F844C78BB1}"/>
              </a:ext>
            </a:extLst>
          </p:cNvPr>
          <p:cNvPicPr>
            <a:picLocks noChangeAspect="1"/>
          </p:cNvPicPr>
          <p:nvPr/>
        </p:nvPicPr>
        <p:blipFill>
          <a:blip r:embed="rId3"/>
          <a:stretch>
            <a:fillRect/>
          </a:stretch>
        </p:blipFill>
        <p:spPr>
          <a:xfrm>
            <a:off x="11321592" y="138642"/>
            <a:ext cx="751635" cy="790782"/>
          </a:xfrm>
          <a:prstGeom prst="rect">
            <a:avLst/>
          </a:prstGeom>
        </p:spPr>
      </p:pic>
    </p:spTree>
    <p:extLst>
      <p:ext uri="{BB962C8B-B14F-4D97-AF65-F5344CB8AC3E}">
        <p14:creationId xmlns:p14="http://schemas.microsoft.com/office/powerpoint/2010/main" val="3449668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FEFF1F6-B418-BDE5-79DD-0CACC9839EAC}"/>
              </a:ext>
            </a:extLst>
          </p:cNvPr>
          <p:cNvPicPr>
            <a:picLocks noChangeAspect="1"/>
          </p:cNvPicPr>
          <p:nvPr/>
        </p:nvPicPr>
        <p:blipFill>
          <a:blip r:embed="rId3"/>
          <a:stretch>
            <a:fillRect/>
          </a:stretch>
        </p:blipFill>
        <p:spPr>
          <a:xfrm>
            <a:off x="379586" y="224945"/>
            <a:ext cx="4820818" cy="6460958"/>
          </a:xfrm>
          <a:prstGeom prst="rect">
            <a:avLst/>
          </a:prstGeom>
          <a:ln>
            <a:solidFill>
              <a:schemeClr val="tx1"/>
            </a:solidFill>
          </a:ln>
          <a:effectLst>
            <a:outerShdw blurRad="50800" dist="38100" dir="2700000" algn="tl" rotWithShape="0">
              <a:prstClr val="black">
                <a:alpha val="40000"/>
              </a:prstClr>
            </a:outerShdw>
          </a:effectLst>
        </p:spPr>
      </p:pic>
      <p:pic>
        <p:nvPicPr>
          <p:cNvPr id="5" name="Picture 4">
            <a:extLst>
              <a:ext uri="{FF2B5EF4-FFF2-40B4-BE49-F238E27FC236}">
                <a16:creationId xmlns:a16="http://schemas.microsoft.com/office/drawing/2014/main" id="{4094ECF9-80A5-B5C6-ED92-F85FD9026585}"/>
              </a:ext>
            </a:extLst>
          </p:cNvPr>
          <p:cNvPicPr>
            <a:picLocks noChangeAspect="1"/>
          </p:cNvPicPr>
          <p:nvPr/>
        </p:nvPicPr>
        <p:blipFill>
          <a:blip r:embed="rId4"/>
          <a:stretch>
            <a:fillRect/>
          </a:stretch>
        </p:blipFill>
        <p:spPr>
          <a:xfrm>
            <a:off x="5393875" y="1459019"/>
            <a:ext cx="6697745" cy="3494946"/>
          </a:xfrm>
          <a:prstGeom prst="rect">
            <a:avLst/>
          </a:prstGeom>
        </p:spPr>
      </p:pic>
      <p:sp>
        <p:nvSpPr>
          <p:cNvPr id="6" name="TextBox 5">
            <a:extLst>
              <a:ext uri="{FF2B5EF4-FFF2-40B4-BE49-F238E27FC236}">
                <a16:creationId xmlns:a16="http://schemas.microsoft.com/office/drawing/2014/main" id="{FC66FCA2-1264-F243-C864-2FA193ABE23F}"/>
              </a:ext>
            </a:extLst>
          </p:cNvPr>
          <p:cNvSpPr txBox="1"/>
          <p:nvPr/>
        </p:nvSpPr>
        <p:spPr>
          <a:xfrm>
            <a:off x="5478682" y="370389"/>
            <a:ext cx="6620720" cy="923330"/>
          </a:xfrm>
          <a:prstGeom prst="rect">
            <a:avLst/>
          </a:prstGeom>
          <a:noFill/>
        </p:spPr>
        <p:txBody>
          <a:bodyPr wrap="square" rtlCol="0">
            <a:spAutoFit/>
          </a:bodyPr>
          <a:lstStyle/>
          <a:p>
            <a:r>
              <a:rPr lang="en-US" dirty="0">
                <a:latin typeface="Franklin Gothic Medium" panose="020B0603020102020204" pitchFamily="34" charset="0"/>
              </a:rPr>
              <a:t>Parker (2023):  “coherent vorticity sources that produce longer-wavelength structures are likely to be the most supportive of tornadogenesis”</a:t>
            </a:r>
          </a:p>
        </p:txBody>
      </p:sp>
    </p:spTree>
    <p:extLst>
      <p:ext uri="{BB962C8B-B14F-4D97-AF65-F5344CB8AC3E}">
        <p14:creationId xmlns:p14="http://schemas.microsoft.com/office/powerpoint/2010/main" val="14003573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4B40B-2F75-A6CC-8EDD-F6776B0F4769}"/>
              </a:ext>
            </a:extLst>
          </p:cNvPr>
          <p:cNvSpPr>
            <a:spLocks noGrp="1"/>
          </p:cNvSpPr>
          <p:nvPr>
            <p:ph type="title"/>
          </p:nvPr>
        </p:nvSpPr>
        <p:spPr>
          <a:xfrm>
            <a:off x="418071" y="105633"/>
            <a:ext cx="10515600" cy="1325563"/>
          </a:xfrm>
        </p:spPr>
        <p:txBody>
          <a:bodyPr/>
          <a:lstStyle/>
          <a:p>
            <a:r>
              <a:rPr lang="en-US" dirty="0">
                <a:latin typeface="Franklin Gothic Medium" panose="020B0603020102020204" pitchFamily="34" charset="0"/>
              </a:rPr>
              <a:t>Final remarks</a:t>
            </a:r>
          </a:p>
        </p:txBody>
      </p:sp>
      <p:sp>
        <p:nvSpPr>
          <p:cNvPr id="3" name="Content Placeholder 2">
            <a:extLst>
              <a:ext uri="{FF2B5EF4-FFF2-40B4-BE49-F238E27FC236}">
                <a16:creationId xmlns:a16="http://schemas.microsoft.com/office/drawing/2014/main" id="{96CFECBB-3A47-F6D4-A7C1-292F0355985C}"/>
              </a:ext>
            </a:extLst>
          </p:cNvPr>
          <p:cNvSpPr>
            <a:spLocks noGrp="1"/>
          </p:cNvSpPr>
          <p:nvPr>
            <p:ph idx="1"/>
          </p:nvPr>
        </p:nvSpPr>
        <p:spPr>
          <a:xfrm>
            <a:off x="331572" y="1392720"/>
            <a:ext cx="11680996" cy="5283319"/>
          </a:xfrm>
        </p:spPr>
        <p:txBody>
          <a:bodyPr>
            <a:normAutofit fontScale="92500" lnSpcReduction="10000"/>
          </a:bodyPr>
          <a:lstStyle/>
          <a:p>
            <a:r>
              <a:rPr lang="en-US" dirty="0">
                <a:solidFill>
                  <a:srgbClr val="0070C0"/>
                </a:solidFill>
                <a:latin typeface="Franklin Gothic Medium" panose="020B0603020102020204" pitchFamily="34" charset="0"/>
              </a:rPr>
              <a:t>Regardless of the answer to the provocative statement </a:t>
            </a:r>
            <a:r>
              <a:rPr lang="en-US" dirty="0">
                <a:solidFill>
                  <a:srgbClr val="00B0F0"/>
                </a:solidFill>
                <a:latin typeface="Franklin Gothic Medium" panose="020B0603020102020204" pitchFamily="34" charset="0"/>
              </a:rPr>
              <a:t>(“… it would seem that at least one of the following must be true…”)</a:t>
            </a:r>
            <a:r>
              <a:rPr lang="en-US" dirty="0">
                <a:solidFill>
                  <a:srgbClr val="0070C0"/>
                </a:solidFill>
                <a:latin typeface="Franklin Gothic Medium" panose="020B0603020102020204" pitchFamily="34" charset="0"/>
              </a:rPr>
              <a:t>, the findings at the very least, illustrate the need for </a:t>
            </a:r>
          </a:p>
          <a:p>
            <a:endParaRPr lang="en-US" sz="500" dirty="0">
              <a:solidFill>
                <a:srgbClr val="0070C0"/>
              </a:solidFill>
              <a:latin typeface="Franklin Gothic Medium" panose="020B0603020102020204" pitchFamily="34" charset="0"/>
            </a:endParaRPr>
          </a:p>
          <a:p>
            <a:pPr lvl="1"/>
            <a:r>
              <a:rPr lang="en-US" dirty="0">
                <a:latin typeface="Franklin Gothic Book" panose="020B0503020102020204" pitchFamily="34" charset="0"/>
              </a:rPr>
              <a:t>Continued efforts to improve microphysical parameterizations used in numerical models, or at least explore their performance in simulations </a:t>
            </a:r>
            <a:r>
              <a:rPr lang="en-US" dirty="0">
                <a:latin typeface="Franklin Gothic Medium" panose="020B0603020102020204" pitchFamily="34" charset="0"/>
              </a:rPr>
              <a:t>in which a large fraction of the turbulence is resolved</a:t>
            </a:r>
          </a:p>
          <a:p>
            <a:pPr lvl="1"/>
            <a:endParaRPr lang="en-US" sz="500" dirty="0">
              <a:latin typeface="Franklin Gothic Book" panose="020B0503020102020204" pitchFamily="34" charset="0"/>
            </a:endParaRPr>
          </a:p>
          <a:p>
            <a:pPr lvl="1"/>
            <a:r>
              <a:rPr lang="en-US" dirty="0">
                <a:latin typeface="Franklin Gothic Book" panose="020B0503020102020204" pitchFamily="34" charset="0"/>
              </a:rPr>
              <a:t>Continued efforts to improve the handling of near-surface turbulence (including the lower boundary condition)</a:t>
            </a:r>
          </a:p>
          <a:p>
            <a:pPr lvl="1"/>
            <a:endParaRPr lang="en-US" sz="600" dirty="0">
              <a:latin typeface="Franklin Gothic Book" panose="020B0503020102020204" pitchFamily="34" charset="0"/>
            </a:endParaRPr>
          </a:p>
          <a:p>
            <a:pPr lvl="1"/>
            <a:r>
              <a:rPr lang="en-US" dirty="0">
                <a:latin typeface="Franklin Gothic Book" panose="020B0503020102020204" pitchFamily="34" charset="0"/>
              </a:rPr>
              <a:t>The inclusion of additional processes (e.g., radiative transfer, surface heat and moisture fluxes, ground fluxes) </a:t>
            </a:r>
            <a:r>
              <a:rPr lang="en-US" dirty="0">
                <a:latin typeface="Franklin Gothic Medium" panose="020B0603020102020204" pitchFamily="34" charset="0"/>
              </a:rPr>
              <a:t>that are routinely presumed to be of secondary importance, but might alter conceptual models in unexpected ways</a:t>
            </a:r>
          </a:p>
          <a:p>
            <a:pPr lvl="1"/>
            <a:endParaRPr lang="en-US" sz="600" dirty="0">
              <a:latin typeface="Franklin Gothic Book" panose="020B0503020102020204" pitchFamily="34" charset="0"/>
            </a:endParaRPr>
          </a:p>
          <a:p>
            <a:pPr lvl="1"/>
            <a:r>
              <a:rPr lang="en-US" dirty="0">
                <a:latin typeface="Franklin Gothic Book" panose="020B0503020102020204" pitchFamily="34" charset="0"/>
              </a:rPr>
              <a:t>Continued pursuit of methods for obtaining </a:t>
            </a:r>
            <a:r>
              <a:rPr lang="en-US" dirty="0">
                <a:latin typeface="Franklin Gothic Medium" panose="020B0603020102020204" pitchFamily="34" charset="0"/>
              </a:rPr>
              <a:t>volumetric buoyancy observations </a:t>
            </a:r>
            <a:r>
              <a:rPr lang="en-US" dirty="0">
                <a:latin typeface="Franklin Gothic Book" panose="020B0503020102020204" pitchFamily="34" charset="0"/>
              </a:rPr>
              <a:t>in supercell storms (e.g., swarms of small balloon-borne sensors and UAS), given the cold pool differences between the 20</a:t>
            </a:r>
            <a:r>
              <a:rPr lang="en-US" baseline="30000" dirty="0">
                <a:latin typeface="Franklin Gothic Book" panose="020B0503020102020204" pitchFamily="34" charset="0"/>
              </a:rPr>
              <a:t>th</a:t>
            </a:r>
            <a:r>
              <a:rPr lang="en-US" dirty="0">
                <a:latin typeface="Franklin Gothic Book" panose="020B0503020102020204" pitchFamily="34" charset="0"/>
              </a:rPr>
              <a:t> Century-style simulation and simulations with a turbulent environment</a:t>
            </a:r>
          </a:p>
          <a:p>
            <a:endParaRPr lang="en-US" dirty="0">
              <a:latin typeface="Franklin Gothic Medium" panose="020B0603020102020204" pitchFamily="34" charset="0"/>
            </a:endParaRPr>
          </a:p>
          <a:p>
            <a:endParaRPr lang="en-US" dirty="0">
              <a:latin typeface="Franklin Gothic Medium" panose="020B0603020102020204" pitchFamily="34" charset="0"/>
            </a:endParaRPr>
          </a:p>
        </p:txBody>
      </p:sp>
      <p:pic>
        <p:nvPicPr>
          <p:cNvPr id="9" name="Picture 8">
            <a:extLst>
              <a:ext uri="{FF2B5EF4-FFF2-40B4-BE49-F238E27FC236}">
                <a16:creationId xmlns:a16="http://schemas.microsoft.com/office/drawing/2014/main" id="{E4461B7A-850F-2643-3010-0FBE78F812A4}"/>
              </a:ext>
            </a:extLst>
          </p:cNvPr>
          <p:cNvPicPr>
            <a:picLocks noChangeAspect="1"/>
          </p:cNvPicPr>
          <p:nvPr/>
        </p:nvPicPr>
        <p:blipFill>
          <a:blip r:embed="rId3"/>
          <a:stretch>
            <a:fillRect/>
          </a:stretch>
        </p:blipFill>
        <p:spPr>
          <a:xfrm>
            <a:off x="11321592" y="138642"/>
            <a:ext cx="751635" cy="790782"/>
          </a:xfrm>
          <a:prstGeom prst="rect">
            <a:avLst/>
          </a:prstGeom>
        </p:spPr>
      </p:pic>
    </p:spTree>
    <p:extLst>
      <p:ext uri="{BB962C8B-B14F-4D97-AF65-F5344CB8AC3E}">
        <p14:creationId xmlns:p14="http://schemas.microsoft.com/office/powerpoint/2010/main" val="2396354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3963EF58-2808-8F6C-A074-0A66424FF12D}"/>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C175DAA9-32E0-DF09-F2B3-390036977048}"/>
              </a:ext>
            </a:extLst>
          </p:cNvPr>
          <p:cNvPicPr>
            <a:picLocks noChangeAspect="1"/>
          </p:cNvPicPr>
          <p:nvPr/>
        </p:nvPicPr>
        <p:blipFill>
          <a:blip r:embed="rId3"/>
          <a:stretch>
            <a:fillRect/>
          </a:stretch>
        </p:blipFill>
        <p:spPr>
          <a:xfrm>
            <a:off x="6096000" y="1530739"/>
            <a:ext cx="6044540" cy="4669407"/>
          </a:xfrm>
          <a:prstGeom prst="rect">
            <a:avLst/>
          </a:prstGeom>
        </p:spPr>
      </p:pic>
      <p:sp>
        <p:nvSpPr>
          <p:cNvPr id="4" name="TextBox 3">
            <a:extLst>
              <a:ext uri="{FF2B5EF4-FFF2-40B4-BE49-F238E27FC236}">
                <a16:creationId xmlns:a16="http://schemas.microsoft.com/office/drawing/2014/main" id="{8461E699-9181-EE9D-EB6B-1636390217A1}"/>
              </a:ext>
            </a:extLst>
          </p:cNvPr>
          <p:cNvSpPr txBox="1"/>
          <p:nvPr/>
        </p:nvSpPr>
        <p:spPr>
          <a:xfrm>
            <a:off x="4218283" y="6378568"/>
            <a:ext cx="406136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srgbClr val="FF0000"/>
                </a:solidFill>
                <a:effectLst/>
                <a:uLnTx/>
                <a:uFillTx/>
                <a:latin typeface="Franklin Gothic Book" panose="020B0503020102020204" pitchFamily="34" charset="0"/>
                <a:ea typeface="+mn-ea"/>
                <a:cs typeface="+mn-cs"/>
              </a:rPr>
              <a:t>ζ</a:t>
            </a:r>
            <a:r>
              <a:rPr kumimoji="0" lang="el-GR" sz="1600" b="0" i="0" u="none" strike="noStrike" kern="1200" cap="none" spc="0" normalizeH="0" baseline="0" noProof="0" dirty="0">
                <a:ln>
                  <a:noFill/>
                </a:ln>
                <a:solidFill>
                  <a:srgbClr val="FF0000"/>
                </a:solidFill>
                <a:effectLst/>
                <a:uLnTx/>
                <a:uFillTx/>
                <a:latin typeface="Franklin Gothic Book" panose="020B0503020102020204" pitchFamily="34" charset="0"/>
                <a:ea typeface="+mn-ea"/>
                <a:cs typeface="+mn-cs"/>
              </a:rPr>
              <a:t> </a:t>
            </a:r>
            <a:r>
              <a:rPr kumimoji="0" lang="en-US" sz="1600" b="0" i="0" u="none" strike="noStrike" kern="1200" cap="none" spc="0" normalizeH="0" baseline="0" noProof="0" dirty="0">
                <a:ln>
                  <a:noFill/>
                </a:ln>
                <a:solidFill>
                  <a:srgbClr val="FF0000"/>
                </a:solidFill>
                <a:effectLst/>
                <a:uLnTx/>
                <a:uFillTx/>
                <a:latin typeface="Franklin Gothic Book" panose="020B0503020102020204" pitchFamily="34" charset="0"/>
                <a:ea typeface="+mn-ea"/>
                <a:cs typeface="+mn-cs"/>
              </a:rPr>
              <a:t>contours (0.04, 0.08, … , 0.48</a:t>
            </a:r>
            <a:r>
              <a:rPr kumimoji="0" lang="el-GR" sz="1600" b="0" i="0" u="none" strike="noStrike" kern="1200" cap="none" spc="0" normalizeH="0" baseline="0" noProof="0" dirty="0">
                <a:ln>
                  <a:noFill/>
                </a:ln>
                <a:solidFill>
                  <a:srgbClr val="FF0000"/>
                </a:solidFill>
                <a:effectLst/>
                <a:uLnTx/>
                <a:uFillTx/>
                <a:latin typeface="Franklin Gothic Book" panose="020B0503020102020204" pitchFamily="34" charset="0"/>
                <a:ea typeface="+mn-ea"/>
                <a:cs typeface="+mn-cs"/>
              </a:rPr>
              <a:t> </a:t>
            </a:r>
            <a:r>
              <a:rPr kumimoji="0" lang="en-US" sz="1600" b="0" i="0" u="none" strike="noStrike" kern="1200" cap="none" spc="0" normalizeH="0" baseline="0" noProof="0" dirty="0">
                <a:ln>
                  <a:noFill/>
                </a:ln>
                <a:solidFill>
                  <a:srgbClr val="FF0000"/>
                </a:solidFill>
                <a:effectLst/>
                <a:uLnTx/>
                <a:uFillTx/>
                <a:latin typeface="Franklin Gothic Book" panose="020B0503020102020204" pitchFamily="34" charset="0"/>
                <a:ea typeface="+mn-ea"/>
                <a:cs typeface="+mn-cs"/>
              </a:rPr>
              <a:t>s</a:t>
            </a:r>
            <a:r>
              <a:rPr kumimoji="0" lang="en-US" sz="1600" b="0" i="0" u="none" strike="noStrike" kern="1200" cap="none" spc="0" normalizeH="0" baseline="30000" noProof="0" dirty="0">
                <a:ln>
                  <a:noFill/>
                </a:ln>
                <a:solidFill>
                  <a:srgbClr val="FF0000"/>
                </a:solidFill>
                <a:effectLst/>
                <a:uLnTx/>
                <a:uFillTx/>
                <a:latin typeface="Franklin Gothic Book" panose="020B0503020102020204" pitchFamily="34" charset="0"/>
                <a:ea typeface="+mn-ea"/>
                <a:cs typeface="+mn-cs"/>
              </a:rPr>
              <a:t>–</a:t>
            </a:r>
            <a:r>
              <a:rPr kumimoji="0" lang="el-GR" sz="1600" b="0" i="0" u="none" strike="noStrike" kern="1200" cap="none" spc="0" normalizeH="0" baseline="30000" noProof="0" dirty="0">
                <a:ln>
                  <a:noFill/>
                </a:ln>
                <a:solidFill>
                  <a:srgbClr val="FF0000"/>
                </a:solidFill>
                <a:effectLst/>
                <a:uLnTx/>
                <a:uFillTx/>
                <a:latin typeface="Franklin Gothic Book" panose="020B0503020102020204" pitchFamily="34" charset="0"/>
                <a:ea typeface="+mn-ea"/>
                <a:cs typeface="+mn-cs"/>
              </a:rPr>
              <a:t>1</a:t>
            </a:r>
            <a:r>
              <a:rPr kumimoji="0" lang="en-US" sz="1600" b="0" i="0" u="none" strike="noStrike" kern="1200" cap="none" spc="0" normalizeH="0" baseline="0" noProof="0" dirty="0">
                <a:ln>
                  <a:noFill/>
                </a:ln>
                <a:solidFill>
                  <a:srgbClr val="FF0000"/>
                </a:solidFill>
                <a:effectLst/>
                <a:uLnTx/>
                <a:uFillTx/>
                <a:latin typeface="Franklin Gothic Book" panose="020B0503020102020204" pitchFamily="34" charset="0"/>
                <a:ea typeface="+mn-ea"/>
                <a:cs typeface="+mn-cs"/>
              </a:rPr>
              <a:t>)</a:t>
            </a:r>
            <a:endParaRPr kumimoji="0" lang="en-US" sz="1600" b="0" i="0" u="none" strike="noStrike" kern="1200" cap="none" spc="0" normalizeH="0" baseline="30000" noProof="0" dirty="0">
              <a:ln>
                <a:noFill/>
              </a:ln>
              <a:solidFill>
                <a:srgbClr val="FF0000"/>
              </a:solidFill>
              <a:effectLst/>
              <a:uLnTx/>
              <a:uFillTx/>
              <a:latin typeface="Franklin Gothic Book" panose="020B0503020102020204" pitchFamily="34" charset="0"/>
              <a:ea typeface="+mn-ea"/>
              <a:cs typeface="+mn-cs"/>
            </a:endParaRPr>
          </a:p>
        </p:txBody>
      </p:sp>
      <p:sp>
        <p:nvSpPr>
          <p:cNvPr id="5" name="TextBox 4">
            <a:extLst>
              <a:ext uri="{FF2B5EF4-FFF2-40B4-BE49-F238E27FC236}">
                <a16:creationId xmlns:a16="http://schemas.microsoft.com/office/drawing/2014/main" id="{371BEA33-7481-75D8-C049-BC5AD6C5F4B4}"/>
              </a:ext>
            </a:extLst>
          </p:cNvPr>
          <p:cNvSpPr txBox="1"/>
          <p:nvPr/>
        </p:nvSpPr>
        <p:spPr>
          <a:xfrm>
            <a:off x="8279643" y="6378568"/>
            <a:ext cx="395646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Franklin Gothic Book" panose="020B0503020102020204" pitchFamily="34" charset="0"/>
                <a:ea typeface="+mn-ea"/>
                <a:cs typeface="+mn-cs"/>
              </a:rPr>
              <a:t>gust front proxy (–</a:t>
            </a:r>
            <a:r>
              <a:rPr kumimoji="0" lang="el-GR" sz="1600" b="0" i="0" u="none" strike="noStrike" kern="1200" cap="none" spc="0" normalizeH="0" baseline="0" noProof="0" dirty="0">
                <a:ln>
                  <a:noFill/>
                </a:ln>
                <a:solidFill>
                  <a:srgbClr val="0070C0"/>
                </a:solidFill>
                <a:effectLst/>
                <a:uLnTx/>
                <a:uFillTx/>
                <a:latin typeface="Franklin Gothic Book" panose="020B0503020102020204" pitchFamily="34" charset="0"/>
                <a:ea typeface="+mn-ea"/>
                <a:cs typeface="+mn-cs"/>
              </a:rPr>
              <a:t>0.25 Κ</a:t>
            </a:r>
            <a:r>
              <a:rPr kumimoji="0" lang="en-US" sz="1600" b="0" i="0" u="none" strike="noStrike" kern="1200" cap="none" spc="0" normalizeH="0" baseline="0" noProof="0" dirty="0">
                <a:ln>
                  <a:noFill/>
                </a:ln>
                <a:solidFill>
                  <a:srgbClr val="0070C0"/>
                </a:solidFill>
                <a:effectLst/>
                <a:uLnTx/>
                <a:uFillTx/>
                <a:latin typeface="Franklin Gothic Book" panose="020B0503020102020204" pitchFamily="34" charset="0"/>
                <a:ea typeface="+mn-ea"/>
                <a:cs typeface="+mn-cs"/>
              </a:rPr>
              <a:t> </a:t>
            </a:r>
            <a:r>
              <a:rPr kumimoji="0" lang="el-GR" sz="1600" b="0" i="0" u="none" strike="noStrike" kern="1200" cap="none" spc="0" normalizeH="0" baseline="0" noProof="0" dirty="0">
                <a:ln>
                  <a:noFill/>
                </a:ln>
                <a:solidFill>
                  <a:srgbClr val="0070C0"/>
                </a:solidFill>
                <a:effectLst/>
                <a:uLnTx/>
                <a:uFillTx/>
                <a:latin typeface="Franklin Gothic Book" panose="020B0503020102020204" pitchFamily="34" charset="0"/>
                <a:ea typeface="+mn-ea"/>
                <a:cs typeface="+mn-cs"/>
              </a:rPr>
              <a:t>θ</a:t>
            </a:r>
            <a:r>
              <a:rPr kumimoji="0" lang="en-US" sz="1600" b="0" i="0" u="none" strike="noStrike" kern="1200" cap="none" spc="0" normalizeH="0" baseline="0" noProof="0" dirty="0">
                <a:ln>
                  <a:noFill/>
                </a:ln>
                <a:solidFill>
                  <a:srgbClr val="0070C0"/>
                </a:solidFill>
                <a:effectLst/>
                <a:uLnTx/>
                <a:uFillTx/>
                <a:latin typeface="Franklin Gothic Book" panose="020B0503020102020204" pitchFamily="34" charset="0"/>
                <a:ea typeface="+mn-ea"/>
                <a:cs typeface="+mn-cs"/>
              </a:rPr>
              <a:t>’</a:t>
            </a:r>
            <a:r>
              <a:rPr kumimoji="0" lang="el-GR" sz="1600" b="0" i="0" u="none" strike="noStrike" kern="1200" cap="none" spc="0" normalizeH="0" baseline="-25000" noProof="0" dirty="0">
                <a:ln>
                  <a:noFill/>
                </a:ln>
                <a:solidFill>
                  <a:srgbClr val="0070C0"/>
                </a:solidFill>
                <a:effectLst/>
                <a:uLnTx/>
                <a:uFillTx/>
                <a:latin typeface="Franklin Gothic Book" panose="020B0503020102020204" pitchFamily="34" charset="0"/>
                <a:ea typeface="+mn-ea"/>
                <a:cs typeface="+mn-cs"/>
              </a:rPr>
              <a:t>ρ</a:t>
            </a:r>
            <a:r>
              <a:rPr kumimoji="0" lang="el-GR" sz="1600" b="0" i="0" u="none" strike="noStrike" kern="1200" cap="none" spc="0" normalizeH="0" baseline="0" noProof="0" dirty="0">
                <a:ln>
                  <a:noFill/>
                </a:ln>
                <a:solidFill>
                  <a:srgbClr val="0070C0"/>
                </a:solidFill>
                <a:effectLst/>
                <a:uLnTx/>
                <a:uFillTx/>
                <a:latin typeface="Franklin Gothic Book" panose="020B0503020102020204" pitchFamily="34" charset="0"/>
                <a:ea typeface="+mn-ea"/>
                <a:cs typeface="+mn-cs"/>
              </a:rPr>
              <a:t> </a:t>
            </a:r>
            <a:r>
              <a:rPr kumimoji="0" lang="en-US" sz="1600" b="0" i="0" u="none" strike="noStrike" kern="1200" cap="none" spc="0" normalizeH="0" baseline="0" noProof="0" dirty="0">
                <a:ln>
                  <a:noFill/>
                </a:ln>
                <a:solidFill>
                  <a:srgbClr val="0070C0"/>
                </a:solidFill>
                <a:effectLst/>
                <a:uLnTx/>
                <a:uFillTx/>
                <a:latin typeface="Franklin Gothic Book" panose="020B0503020102020204" pitchFamily="34" charset="0"/>
                <a:ea typeface="+mn-ea"/>
                <a:cs typeface="+mn-cs"/>
              </a:rPr>
              <a:t>contour )</a:t>
            </a:r>
            <a:endParaRPr kumimoji="0" lang="en-US" sz="1600" b="0" i="0" u="none" strike="noStrike" kern="1200" cap="none" spc="0" normalizeH="0" baseline="30000" noProof="0" dirty="0">
              <a:ln>
                <a:noFill/>
              </a:ln>
              <a:solidFill>
                <a:srgbClr val="0070C0"/>
              </a:solidFill>
              <a:effectLst/>
              <a:uLnTx/>
              <a:uFillTx/>
              <a:latin typeface="Franklin Gothic Book" panose="020B0503020102020204" pitchFamily="34" charset="0"/>
              <a:ea typeface="+mn-ea"/>
              <a:cs typeface="+mn-cs"/>
            </a:endParaRPr>
          </a:p>
        </p:txBody>
      </p:sp>
      <p:sp>
        <p:nvSpPr>
          <p:cNvPr id="6" name="TextBox 5">
            <a:extLst>
              <a:ext uri="{FF2B5EF4-FFF2-40B4-BE49-F238E27FC236}">
                <a16:creationId xmlns:a16="http://schemas.microsoft.com/office/drawing/2014/main" id="{D90EF800-DC95-9B7F-A3BA-F274B7CF194A}"/>
              </a:ext>
            </a:extLst>
          </p:cNvPr>
          <p:cNvSpPr txBox="1"/>
          <p:nvPr/>
        </p:nvSpPr>
        <p:spPr>
          <a:xfrm>
            <a:off x="96934" y="6353708"/>
            <a:ext cx="419594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rPr>
              <a:t>reflectivity contours </a:t>
            </a:r>
            <a:r>
              <a:rPr kumimoji="0" lang="el-GR" sz="1600" b="0"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rPr>
              <a:t>(10, 20, …,60 </a:t>
            </a:r>
            <a:r>
              <a:rPr kumimoji="0" lang="en-US" sz="1600" b="0" i="0" u="none" strike="noStrike" kern="1200" cap="none" spc="0" normalizeH="0" baseline="0" noProof="0" dirty="0" err="1">
                <a:ln>
                  <a:noFill/>
                </a:ln>
                <a:solidFill>
                  <a:prstClr val="white"/>
                </a:solidFill>
                <a:effectLst/>
                <a:uLnTx/>
                <a:uFillTx/>
                <a:latin typeface="Franklin Gothic Book" panose="020B0503020102020204" pitchFamily="34" charset="0"/>
                <a:ea typeface="+mn-ea"/>
                <a:cs typeface="+mn-cs"/>
              </a:rPr>
              <a:t>dBZ</a:t>
            </a:r>
            <a:r>
              <a:rPr kumimoji="0" lang="en-US" sz="1600" b="0"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rPr>
              <a:t>)</a:t>
            </a:r>
            <a:endParaRPr kumimoji="0" lang="en-US" sz="1600" b="0" i="0" u="none" strike="noStrike" kern="1200" cap="none" spc="0" normalizeH="0" baseline="30000" noProof="0" dirty="0">
              <a:ln>
                <a:noFill/>
              </a:ln>
              <a:solidFill>
                <a:prstClr val="white"/>
              </a:solidFill>
              <a:effectLst/>
              <a:uLnTx/>
              <a:uFillTx/>
              <a:latin typeface="Franklin Gothic Book" panose="020B0503020102020204" pitchFamily="34" charset="0"/>
              <a:ea typeface="+mn-ea"/>
              <a:cs typeface="+mn-cs"/>
            </a:endParaRPr>
          </a:p>
        </p:txBody>
      </p:sp>
      <p:sp>
        <p:nvSpPr>
          <p:cNvPr id="9" name="TextBox 8">
            <a:extLst>
              <a:ext uri="{FF2B5EF4-FFF2-40B4-BE49-F238E27FC236}">
                <a16:creationId xmlns:a16="http://schemas.microsoft.com/office/drawing/2014/main" id="{830E0D37-ED2E-2822-5DAC-EC7CD67CE93B}"/>
              </a:ext>
            </a:extLst>
          </p:cNvPr>
          <p:cNvSpPr txBox="1"/>
          <p:nvPr/>
        </p:nvSpPr>
        <p:spPr>
          <a:xfrm>
            <a:off x="258550" y="123697"/>
            <a:ext cx="10957441"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B0F0"/>
                </a:solidFill>
                <a:effectLst/>
                <a:uLnTx/>
                <a:uFillTx/>
                <a:latin typeface="Franklin Gothic Medium" panose="020B0603020102020204" pitchFamily="34" charset="0"/>
                <a:ea typeface="+mn-ea"/>
                <a:cs typeface="+mn-cs"/>
              </a:rPr>
              <a:t>The cold pools are rather different, despite the microphysics scheme being identical.  </a:t>
            </a:r>
            <a:endParaRPr kumimoji="0" lang="en-US" sz="2800" b="0" i="0" u="none" strike="noStrike" kern="1200" cap="none" spc="0" normalizeH="0" baseline="0" noProof="0" dirty="0">
              <a:ln>
                <a:noFill/>
              </a:ln>
              <a:solidFill>
                <a:prstClr val="black"/>
              </a:solidFill>
              <a:effectLst/>
              <a:uLnTx/>
              <a:uFillTx/>
              <a:latin typeface="Franklin Gothic Medium" panose="020B0603020102020204" pitchFamily="34" charset="0"/>
              <a:ea typeface="+mn-ea"/>
              <a:cs typeface="+mn-cs"/>
            </a:endParaRPr>
          </a:p>
        </p:txBody>
      </p:sp>
      <p:pic>
        <p:nvPicPr>
          <p:cNvPr id="11" name="Picture 10">
            <a:extLst>
              <a:ext uri="{FF2B5EF4-FFF2-40B4-BE49-F238E27FC236}">
                <a16:creationId xmlns:a16="http://schemas.microsoft.com/office/drawing/2014/main" id="{05130A21-3087-F643-52B3-873AE5586A44}"/>
              </a:ext>
            </a:extLst>
          </p:cNvPr>
          <p:cNvPicPr>
            <a:picLocks noChangeAspect="1"/>
          </p:cNvPicPr>
          <p:nvPr/>
        </p:nvPicPr>
        <p:blipFill>
          <a:blip r:embed="rId4"/>
          <a:stretch>
            <a:fillRect/>
          </a:stretch>
        </p:blipFill>
        <p:spPr>
          <a:xfrm>
            <a:off x="44824" y="1530503"/>
            <a:ext cx="6051176" cy="4674534"/>
          </a:xfrm>
          <a:prstGeom prst="rect">
            <a:avLst/>
          </a:prstGeom>
        </p:spPr>
      </p:pic>
      <p:sp>
        <p:nvSpPr>
          <p:cNvPr id="10" name="TextBox 9">
            <a:extLst>
              <a:ext uri="{FF2B5EF4-FFF2-40B4-BE49-F238E27FC236}">
                <a16:creationId xmlns:a16="http://schemas.microsoft.com/office/drawing/2014/main" id="{576C6BD6-6EE0-D4BF-99AB-AE25DE3BA27D}"/>
              </a:ext>
            </a:extLst>
          </p:cNvPr>
          <p:cNvSpPr txBox="1"/>
          <p:nvPr/>
        </p:nvSpPr>
        <p:spPr>
          <a:xfrm>
            <a:off x="6869475" y="1268155"/>
            <a:ext cx="462136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rPr>
              <a:t>Simulation with turbulent environment</a:t>
            </a:r>
            <a:endParaRPr kumimoji="0" lang="en-US" sz="2000" b="0" i="0" u="none" strike="noStrike" kern="1200" cap="none" spc="0" normalizeH="0" baseline="30000" noProof="0" dirty="0">
              <a:ln>
                <a:noFill/>
              </a:ln>
              <a:solidFill>
                <a:prstClr val="white"/>
              </a:solidFill>
              <a:effectLst/>
              <a:uLnTx/>
              <a:uFillTx/>
              <a:latin typeface="Franklin Gothic Book" panose="020B0503020102020204" pitchFamily="34" charset="0"/>
              <a:ea typeface="+mn-ea"/>
              <a:cs typeface="+mn-cs"/>
            </a:endParaRPr>
          </a:p>
        </p:txBody>
      </p:sp>
      <p:sp>
        <p:nvSpPr>
          <p:cNvPr id="12" name="TextBox 11">
            <a:extLst>
              <a:ext uri="{FF2B5EF4-FFF2-40B4-BE49-F238E27FC236}">
                <a16:creationId xmlns:a16="http://schemas.microsoft.com/office/drawing/2014/main" id="{4D9F49D5-174A-1596-4DFC-05E6010F86CB}"/>
              </a:ext>
            </a:extLst>
          </p:cNvPr>
          <p:cNvSpPr txBox="1"/>
          <p:nvPr/>
        </p:nvSpPr>
        <p:spPr>
          <a:xfrm>
            <a:off x="437708" y="1256226"/>
            <a:ext cx="529956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rPr>
              <a:t>“20</a:t>
            </a:r>
            <a:r>
              <a:rPr kumimoji="0" lang="en-US" sz="2000" b="0" i="0" u="none" strike="noStrike" kern="1200" cap="none" spc="0" normalizeH="0" baseline="30000" noProof="0" dirty="0">
                <a:ln>
                  <a:noFill/>
                </a:ln>
                <a:solidFill>
                  <a:prstClr val="white"/>
                </a:solidFill>
                <a:effectLst/>
                <a:uLnTx/>
                <a:uFillTx/>
                <a:latin typeface="Franklin Gothic Book" panose="020B0503020102020204" pitchFamily="34" charset="0"/>
                <a:ea typeface="+mn-ea"/>
                <a:cs typeface="+mn-cs"/>
              </a:rPr>
              <a:t>th</a:t>
            </a:r>
            <a:r>
              <a:rPr kumimoji="0" lang="en-US" sz="2000" b="0"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rPr>
              <a:t> </a:t>
            </a:r>
            <a:r>
              <a:rPr kumimoji="0" lang="en-US" sz="2000" b="0" i="0" u="none" strike="noStrike" kern="1200" cap="none" spc="0" normalizeH="0" baseline="0" noProof="0" dirty="0" err="1">
                <a:ln>
                  <a:noFill/>
                </a:ln>
                <a:solidFill>
                  <a:prstClr val="white"/>
                </a:solidFill>
                <a:effectLst/>
                <a:uLnTx/>
                <a:uFillTx/>
                <a:latin typeface="Franklin Gothic Book" panose="020B0503020102020204" pitchFamily="34" charset="0"/>
                <a:ea typeface="+mn-ea"/>
                <a:cs typeface="+mn-cs"/>
              </a:rPr>
              <a:t>Centur</a:t>
            </a:r>
            <a:r>
              <a:rPr kumimoji="0" lang="en-US" sz="2000" b="0"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rPr>
              <a:t>y–Style” Simulation</a:t>
            </a:r>
            <a:endParaRPr kumimoji="0" lang="en-US" sz="2000" b="0" i="0" u="none" strike="noStrike" kern="1200" cap="none" spc="0" normalizeH="0" baseline="30000" noProof="0" dirty="0">
              <a:ln>
                <a:noFill/>
              </a:ln>
              <a:solidFill>
                <a:prstClr val="white"/>
              </a:solidFill>
              <a:effectLst/>
              <a:uLnTx/>
              <a:uFillTx/>
              <a:latin typeface="Franklin Gothic Book" panose="020B0503020102020204" pitchFamily="34" charset="0"/>
              <a:ea typeface="+mn-ea"/>
              <a:cs typeface="+mn-cs"/>
            </a:endParaRPr>
          </a:p>
        </p:txBody>
      </p:sp>
    </p:spTree>
    <p:extLst>
      <p:ext uri="{BB962C8B-B14F-4D97-AF65-F5344CB8AC3E}">
        <p14:creationId xmlns:p14="http://schemas.microsoft.com/office/powerpoint/2010/main" val="2081226946"/>
      </p:ext>
    </p:extLst>
  </p:cSld>
  <p:clrMapOvr>
    <a:masterClrMapping/>
  </p:clrMapOvr>
  <p:transition spd="slow">
    <p:push/>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3158D0-F67F-2BC3-535C-E2B4438C9D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3D74A5C-C5D4-4863-FA37-7C5EC0C45854}"/>
              </a:ext>
            </a:extLst>
          </p:cNvPr>
          <p:cNvSpPr>
            <a:spLocks noGrp="1"/>
          </p:cNvSpPr>
          <p:nvPr>
            <p:ph type="title"/>
          </p:nvPr>
        </p:nvSpPr>
        <p:spPr>
          <a:xfrm>
            <a:off x="418071" y="105633"/>
            <a:ext cx="10515600" cy="1325563"/>
          </a:xfrm>
        </p:spPr>
        <p:txBody>
          <a:bodyPr/>
          <a:lstStyle/>
          <a:p>
            <a:r>
              <a:rPr lang="en-US" dirty="0">
                <a:latin typeface="Franklin Gothic Medium" panose="020B0603020102020204" pitchFamily="34" charset="0"/>
              </a:rPr>
              <a:t>Final remarks</a:t>
            </a:r>
          </a:p>
        </p:txBody>
      </p:sp>
      <p:sp>
        <p:nvSpPr>
          <p:cNvPr id="3" name="Content Placeholder 2">
            <a:extLst>
              <a:ext uri="{FF2B5EF4-FFF2-40B4-BE49-F238E27FC236}">
                <a16:creationId xmlns:a16="http://schemas.microsoft.com/office/drawing/2014/main" id="{5BFC9776-6A7A-FFB4-924E-6617E9FF1EC4}"/>
              </a:ext>
            </a:extLst>
          </p:cNvPr>
          <p:cNvSpPr>
            <a:spLocks noGrp="1"/>
          </p:cNvSpPr>
          <p:nvPr>
            <p:ph idx="1"/>
          </p:nvPr>
        </p:nvSpPr>
        <p:spPr>
          <a:xfrm>
            <a:off x="331572" y="1392720"/>
            <a:ext cx="11680996" cy="5283319"/>
          </a:xfrm>
        </p:spPr>
        <p:txBody>
          <a:bodyPr>
            <a:normAutofit fontScale="92500" lnSpcReduction="10000"/>
          </a:bodyPr>
          <a:lstStyle/>
          <a:p>
            <a:r>
              <a:rPr lang="en-US" dirty="0">
                <a:solidFill>
                  <a:srgbClr val="0070C0"/>
                </a:solidFill>
                <a:latin typeface="Franklin Gothic Medium" panose="020B0603020102020204" pitchFamily="34" charset="0"/>
              </a:rPr>
              <a:t>Regardless of the answer to the provocative statement </a:t>
            </a:r>
            <a:r>
              <a:rPr lang="en-US" dirty="0">
                <a:solidFill>
                  <a:srgbClr val="00B0F0"/>
                </a:solidFill>
                <a:latin typeface="Franklin Gothic Medium" panose="020B0603020102020204" pitchFamily="34" charset="0"/>
              </a:rPr>
              <a:t>(“… it would seem that at least one of the following must be true…”)</a:t>
            </a:r>
            <a:r>
              <a:rPr lang="en-US" dirty="0">
                <a:solidFill>
                  <a:srgbClr val="0070C0"/>
                </a:solidFill>
                <a:latin typeface="Franklin Gothic Medium" panose="020B0603020102020204" pitchFamily="34" charset="0"/>
              </a:rPr>
              <a:t>, the findings at the very least, illustrate the need for </a:t>
            </a:r>
          </a:p>
          <a:p>
            <a:endParaRPr lang="en-US" sz="500" dirty="0">
              <a:solidFill>
                <a:srgbClr val="0070C0"/>
              </a:solidFill>
              <a:latin typeface="Franklin Gothic Medium" panose="020B0603020102020204" pitchFamily="34" charset="0"/>
            </a:endParaRPr>
          </a:p>
          <a:p>
            <a:pPr lvl="1"/>
            <a:r>
              <a:rPr lang="en-US" dirty="0">
                <a:latin typeface="Franklin Gothic Book" panose="020B0503020102020204" pitchFamily="34" charset="0"/>
              </a:rPr>
              <a:t>Continued efforts to improve microphysical parameterizations used in numerical models, or at least explore their performance in simulations </a:t>
            </a:r>
            <a:r>
              <a:rPr lang="en-US" dirty="0">
                <a:latin typeface="Franklin Gothic Medium" panose="020B0603020102020204" pitchFamily="34" charset="0"/>
              </a:rPr>
              <a:t>in which a large fraction of the turbulence is resolved</a:t>
            </a:r>
          </a:p>
          <a:p>
            <a:pPr lvl="1"/>
            <a:endParaRPr lang="en-US" sz="500" dirty="0">
              <a:latin typeface="Franklin Gothic Book" panose="020B0503020102020204" pitchFamily="34" charset="0"/>
            </a:endParaRPr>
          </a:p>
          <a:p>
            <a:pPr lvl="1"/>
            <a:r>
              <a:rPr lang="en-US" dirty="0">
                <a:latin typeface="Franklin Gothic Book" panose="020B0503020102020204" pitchFamily="34" charset="0"/>
              </a:rPr>
              <a:t>Continued efforts to improve the handling of near-surface turbulence (including the lower boundary condition)</a:t>
            </a:r>
          </a:p>
          <a:p>
            <a:pPr lvl="1"/>
            <a:endParaRPr lang="en-US" sz="600" dirty="0">
              <a:latin typeface="Franklin Gothic Book" panose="020B0503020102020204" pitchFamily="34" charset="0"/>
            </a:endParaRPr>
          </a:p>
          <a:p>
            <a:pPr lvl="1"/>
            <a:r>
              <a:rPr lang="en-US" dirty="0">
                <a:latin typeface="Franklin Gothic Book" panose="020B0503020102020204" pitchFamily="34" charset="0"/>
              </a:rPr>
              <a:t>The inclusion of additional processes (e.g., radiative transfer, surface heat and moisture fluxes, ground fluxes) </a:t>
            </a:r>
            <a:r>
              <a:rPr lang="en-US" dirty="0">
                <a:latin typeface="Franklin Gothic Medium" panose="020B0603020102020204" pitchFamily="34" charset="0"/>
              </a:rPr>
              <a:t>that are routinely presumed to be of secondary importance, but might alter conceptual models in unexpected ways</a:t>
            </a:r>
          </a:p>
          <a:p>
            <a:pPr lvl="1"/>
            <a:endParaRPr lang="en-US" sz="600" dirty="0">
              <a:latin typeface="Franklin Gothic Book" panose="020B0503020102020204" pitchFamily="34" charset="0"/>
            </a:endParaRPr>
          </a:p>
          <a:p>
            <a:pPr lvl="1"/>
            <a:r>
              <a:rPr lang="en-US" dirty="0">
                <a:latin typeface="Franklin Gothic Book" panose="020B0503020102020204" pitchFamily="34" charset="0"/>
              </a:rPr>
              <a:t>Continued pursuit of methods for obtaining </a:t>
            </a:r>
            <a:r>
              <a:rPr lang="en-US" dirty="0">
                <a:latin typeface="Franklin Gothic Medium" panose="020B0603020102020204" pitchFamily="34" charset="0"/>
              </a:rPr>
              <a:t>volumetric buoyancy observations </a:t>
            </a:r>
            <a:r>
              <a:rPr lang="en-US" dirty="0">
                <a:latin typeface="Franklin Gothic Book" panose="020B0503020102020204" pitchFamily="34" charset="0"/>
              </a:rPr>
              <a:t>in supercell storms (e.g., swarms of small balloon-borne sensors and UAS), given the cold pool differences between the 20</a:t>
            </a:r>
            <a:r>
              <a:rPr lang="en-US" baseline="30000" dirty="0">
                <a:latin typeface="Franklin Gothic Book" panose="020B0503020102020204" pitchFamily="34" charset="0"/>
              </a:rPr>
              <a:t>th</a:t>
            </a:r>
            <a:r>
              <a:rPr lang="en-US" dirty="0">
                <a:latin typeface="Franklin Gothic Book" panose="020B0503020102020204" pitchFamily="34" charset="0"/>
              </a:rPr>
              <a:t> Century-style simulation and simulations with a turbulent environment</a:t>
            </a:r>
          </a:p>
          <a:p>
            <a:endParaRPr lang="en-US" dirty="0">
              <a:latin typeface="Franklin Gothic Medium" panose="020B0603020102020204" pitchFamily="34" charset="0"/>
            </a:endParaRPr>
          </a:p>
          <a:p>
            <a:endParaRPr lang="en-US" dirty="0">
              <a:latin typeface="Franklin Gothic Medium" panose="020B0603020102020204" pitchFamily="34" charset="0"/>
            </a:endParaRPr>
          </a:p>
        </p:txBody>
      </p:sp>
      <p:pic>
        <p:nvPicPr>
          <p:cNvPr id="9" name="Picture 8">
            <a:extLst>
              <a:ext uri="{FF2B5EF4-FFF2-40B4-BE49-F238E27FC236}">
                <a16:creationId xmlns:a16="http://schemas.microsoft.com/office/drawing/2014/main" id="{DC371677-3B0C-076B-F152-AC60D15801F0}"/>
              </a:ext>
            </a:extLst>
          </p:cNvPr>
          <p:cNvPicPr>
            <a:picLocks noChangeAspect="1"/>
          </p:cNvPicPr>
          <p:nvPr/>
        </p:nvPicPr>
        <p:blipFill>
          <a:blip r:embed="rId3"/>
          <a:stretch>
            <a:fillRect/>
          </a:stretch>
        </p:blipFill>
        <p:spPr>
          <a:xfrm>
            <a:off x="11321592" y="138642"/>
            <a:ext cx="751635" cy="790782"/>
          </a:xfrm>
          <a:prstGeom prst="rect">
            <a:avLst/>
          </a:prstGeom>
        </p:spPr>
      </p:pic>
    </p:spTree>
    <p:extLst>
      <p:ext uri="{BB962C8B-B14F-4D97-AF65-F5344CB8AC3E}">
        <p14:creationId xmlns:p14="http://schemas.microsoft.com/office/powerpoint/2010/main" val="1041233206"/>
      </p:ext>
    </p:extLst>
  </p:cSld>
  <p:clrMapOvr>
    <a:masterClrMapping/>
  </p:clrMapOvr>
  <p:transition spd="slow">
    <p:push dir="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22C4C1C-752A-ECCC-57D3-0B3B47F73533}"/>
              </a:ext>
            </a:extLst>
          </p:cNvPr>
          <p:cNvSpPr txBox="1"/>
          <p:nvPr/>
        </p:nvSpPr>
        <p:spPr>
          <a:xfrm>
            <a:off x="463325" y="510037"/>
            <a:ext cx="11424063" cy="28623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Franklin Gothic Medium" panose="020B0603020102020204" pitchFamily="34" charset="0"/>
              </a:rPr>
              <a:t>Simulation without latent cooling (NOCOOL)</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70C0"/>
                </a:solidFill>
                <a:effectLst/>
                <a:uLnTx/>
                <a:uFillTx/>
                <a:latin typeface="Franklin Gothic Medium" panose="020B0603020102020204" pitchFamily="34" charset="0"/>
              </a:rPr>
              <a:t>no evaporation; melting and sublimation are allowed to occur, but don’t cool the air</a:t>
            </a:r>
            <a:r>
              <a:rPr lang="en-US" sz="2400" dirty="0">
                <a:solidFill>
                  <a:srgbClr val="0070C0"/>
                </a:solidFill>
                <a:latin typeface="Franklin Gothic Medium" panose="020B06030201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rgbClr val="0070C0"/>
                </a:solidFill>
                <a:latin typeface="Franklin Gothic Medium" panose="020B0603020102020204" pitchFamily="34" charset="0"/>
              </a:rPr>
              <a:t>no gust front</a:t>
            </a:r>
            <a:endParaRPr kumimoji="0" lang="en-US" sz="2400" b="0" i="0" u="none" strike="noStrike" kern="1200" cap="none" spc="0" normalizeH="0" baseline="0" noProof="0" dirty="0">
              <a:ln>
                <a:noFill/>
              </a:ln>
              <a:solidFill>
                <a:srgbClr val="0070C0"/>
              </a:solidFill>
              <a:effectLst/>
              <a:uLnTx/>
              <a:uFillTx/>
              <a:latin typeface="Franklin Gothic Medium" panose="020B06030201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endParaRPr>
          </a:p>
        </p:txBody>
      </p:sp>
      <p:sp>
        <p:nvSpPr>
          <p:cNvPr id="4" name="TextBox 3">
            <a:extLst>
              <a:ext uri="{FF2B5EF4-FFF2-40B4-BE49-F238E27FC236}">
                <a16:creationId xmlns:a16="http://schemas.microsoft.com/office/drawing/2014/main" id="{A5EA7AE4-994D-4AF8-FEF3-C89AE8B5ED37}"/>
              </a:ext>
            </a:extLst>
          </p:cNvPr>
          <p:cNvSpPr txBox="1"/>
          <p:nvPr/>
        </p:nvSpPr>
        <p:spPr>
          <a:xfrm>
            <a:off x="734860" y="3429000"/>
            <a:ext cx="10722280" cy="1938992"/>
          </a:xfrm>
          <a:prstGeom prst="rect">
            <a:avLst/>
          </a:prstGeom>
          <a:noFill/>
        </p:spPr>
        <p:txBody>
          <a:bodyPr wrap="square" rtlCol="0">
            <a:spAutoFit/>
          </a:bodyPr>
          <a:lstStyle/>
          <a:p>
            <a:r>
              <a:rPr lang="en-US" sz="2400" dirty="0">
                <a:solidFill>
                  <a:srgbClr val="FF0000"/>
                </a:solidFill>
                <a:latin typeface="Franklin Gothic Medium" panose="020B0603020102020204" pitchFamily="34" charset="0"/>
              </a:rPr>
              <a:t>Motivating question: </a:t>
            </a:r>
          </a:p>
          <a:p>
            <a:endParaRPr lang="en-US" sz="2400" dirty="0">
              <a:solidFill>
                <a:srgbClr val="FF0000"/>
              </a:solidFill>
              <a:latin typeface="Franklin Gothic Medium" panose="020B0603020102020204" pitchFamily="34" charset="0"/>
            </a:endParaRPr>
          </a:p>
          <a:p>
            <a:pPr marL="342900" indent="-342900">
              <a:buFont typeface="Arial" panose="020B0604020202020204" pitchFamily="34" charset="0"/>
              <a:buChar char="•"/>
            </a:pPr>
            <a:r>
              <a:rPr lang="en-US" sz="2400" dirty="0">
                <a:solidFill>
                  <a:srgbClr val="FF0000"/>
                </a:solidFill>
                <a:latin typeface="Franklin Gothic Medium" panose="020B0603020102020204" pitchFamily="34" charset="0"/>
              </a:rPr>
              <a:t>Is the gust front</a:t>
            </a:r>
            <a:r>
              <a:rPr lang="el-GR" sz="2400" dirty="0">
                <a:solidFill>
                  <a:srgbClr val="FF0000"/>
                </a:solidFill>
                <a:latin typeface="Franklin Gothic Medium" panose="020B0603020102020204" pitchFamily="34" charset="0"/>
              </a:rPr>
              <a:t>’</a:t>
            </a:r>
            <a:r>
              <a:rPr lang="en-US" sz="2400" dirty="0">
                <a:solidFill>
                  <a:srgbClr val="FF0000"/>
                </a:solidFill>
                <a:latin typeface="Franklin Gothic Medium" panose="020B0603020102020204" pitchFamily="34" charset="0"/>
              </a:rPr>
              <a:t>s interaction with the </a:t>
            </a:r>
            <a:r>
              <a:rPr lang="en-US" sz="2400" dirty="0" err="1">
                <a:solidFill>
                  <a:srgbClr val="FF0000"/>
                </a:solidFill>
                <a:latin typeface="Franklin Gothic Medium" panose="020B0603020102020204" pitchFamily="34" charset="0"/>
              </a:rPr>
              <a:t>ζ</a:t>
            </a:r>
            <a:r>
              <a:rPr lang="en-US" sz="2400" dirty="0">
                <a:solidFill>
                  <a:srgbClr val="FF0000"/>
                </a:solidFill>
                <a:latin typeface="Franklin Gothic Medium" panose="020B0603020102020204" pitchFamily="34" charset="0"/>
              </a:rPr>
              <a:t> streaks key?  </a:t>
            </a:r>
            <a:endParaRPr lang="el-GR" sz="2400" dirty="0">
              <a:solidFill>
                <a:srgbClr val="FF0000"/>
              </a:solidFill>
              <a:latin typeface="Franklin Gothic Medium" panose="020B0603020102020204" pitchFamily="34" charset="0"/>
            </a:endParaRPr>
          </a:p>
          <a:p>
            <a:endParaRPr lang="el-GR" sz="2400" dirty="0">
              <a:solidFill>
                <a:srgbClr val="FF0000"/>
              </a:solidFill>
              <a:latin typeface="Franklin Gothic Medium" panose="020B0603020102020204" pitchFamily="34" charset="0"/>
            </a:endParaRPr>
          </a:p>
          <a:p>
            <a:r>
              <a:rPr lang="en-US" sz="2400" dirty="0">
                <a:solidFill>
                  <a:schemeClr val="bg1">
                    <a:lumMod val="50000"/>
                  </a:schemeClr>
                </a:solidFill>
                <a:latin typeface="Franklin Gothic Medium" panose="020B0603020102020204" pitchFamily="34" charset="0"/>
              </a:rPr>
              <a:t>The answer appears to be “no.” </a:t>
            </a:r>
          </a:p>
        </p:txBody>
      </p:sp>
      <p:pic>
        <p:nvPicPr>
          <p:cNvPr id="2" name="Picture 1">
            <a:extLst>
              <a:ext uri="{FF2B5EF4-FFF2-40B4-BE49-F238E27FC236}">
                <a16:creationId xmlns:a16="http://schemas.microsoft.com/office/drawing/2014/main" id="{5D76EAFF-68DF-C492-B470-78FF6BA9ABD9}"/>
              </a:ext>
            </a:extLst>
          </p:cNvPr>
          <p:cNvPicPr>
            <a:picLocks noChangeAspect="1"/>
          </p:cNvPicPr>
          <p:nvPr/>
        </p:nvPicPr>
        <p:blipFill>
          <a:blip r:embed="rId3"/>
          <a:stretch>
            <a:fillRect/>
          </a:stretch>
        </p:blipFill>
        <p:spPr>
          <a:xfrm>
            <a:off x="11321592" y="138642"/>
            <a:ext cx="751635" cy="790782"/>
          </a:xfrm>
          <a:prstGeom prst="rect">
            <a:avLst/>
          </a:prstGeom>
        </p:spPr>
      </p:pic>
    </p:spTree>
    <p:extLst>
      <p:ext uri="{BB962C8B-B14F-4D97-AF65-F5344CB8AC3E}">
        <p14:creationId xmlns:p14="http://schemas.microsoft.com/office/powerpoint/2010/main" val="236517769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animEffect transition="in" filter="fade">
                                      <p:cBhvr>
                                        <p:cTn id="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7E758C51-36C4-91A4-706A-3B6B027687FC}"/>
              </a:ext>
            </a:extLst>
          </p:cNvPr>
          <p:cNvPicPr>
            <a:picLocks noChangeAspect="1"/>
          </p:cNvPicPr>
          <p:nvPr/>
        </p:nvPicPr>
        <p:blipFill>
          <a:blip r:embed="rId3"/>
          <a:stretch>
            <a:fillRect/>
          </a:stretch>
        </p:blipFill>
        <p:spPr>
          <a:xfrm>
            <a:off x="6130637" y="1810181"/>
            <a:ext cx="6061364" cy="4682404"/>
          </a:xfrm>
          <a:prstGeom prst="rect">
            <a:avLst/>
          </a:prstGeom>
        </p:spPr>
      </p:pic>
      <p:pic>
        <p:nvPicPr>
          <p:cNvPr id="17" name="Picture 16">
            <a:extLst>
              <a:ext uri="{FF2B5EF4-FFF2-40B4-BE49-F238E27FC236}">
                <a16:creationId xmlns:a16="http://schemas.microsoft.com/office/drawing/2014/main" id="{B0A1D315-7B4F-0667-2D6B-934547A3644D}"/>
              </a:ext>
            </a:extLst>
          </p:cNvPr>
          <p:cNvPicPr>
            <a:picLocks noChangeAspect="1"/>
          </p:cNvPicPr>
          <p:nvPr/>
        </p:nvPicPr>
        <p:blipFill>
          <a:blip r:embed="rId4"/>
          <a:stretch>
            <a:fillRect/>
          </a:stretch>
        </p:blipFill>
        <p:spPr>
          <a:xfrm>
            <a:off x="41564" y="1822305"/>
            <a:ext cx="6061364" cy="4682404"/>
          </a:xfrm>
          <a:prstGeom prst="rect">
            <a:avLst/>
          </a:prstGeom>
        </p:spPr>
      </p:pic>
      <p:sp>
        <p:nvSpPr>
          <p:cNvPr id="11" name="TextBox 10">
            <a:extLst>
              <a:ext uri="{FF2B5EF4-FFF2-40B4-BE49-F238E27FC236}">
                <a16:creationId xmlns:a16="http://schemas.microsoft.com/office/drawing/2014/main" id="{142D0325-D879-04FC-1548-11DC2F8D49AA}"/>
              </a:ext>
            </a:extLst>
          </p:cNvPr>
          <p:cNvSpPr txBox="1"/>
          <p:nvPr/>
        </p:nvSpPr>
        <p:spPr>
          <a:xfrm>
            <a:off x="0" y="5627746"/>
            <a:ext cx="9421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Symbol" pitchFamily="2" charset="2"/>
                <a:ea typeface="+mn-ea"/>
                <a:cs typeface="+mn-cs"/>
              </a:rPr>
              <a:t>z</a:t>
            </a:r>
            <a:r>
              <a:rPr kumimoji="0" lang="en-US" sz="2400" b="0" i="0" u="none" strike="noStrike" kern="1200" cap="none" spc="0" normalizeH="0" baseline="-25000" noProof="0" dirty="0">
                <a:ln>
                  <a:noFill/>
                </a:ln>
                <a:solidFill>
                  <a:prstClr val="white"/>
                </a:solidFill>
                <a:effectLst/>
                <a:uLnTx/>
                <a:uFillTx/>
                <a:latin typeface="Franklin Gothic Book" panose="020B0503020102020204" pitchFamily="34" charset="0"/>
                <a:ea typeface="+mn-ea"/>
                <a:cs typeface="+mn-cs"/>
              </a:rPr>
              <a:t>7.5 m</a:t>
            </a:r>
            <a:endParaRPr kumimoji="0" lang="en-US" sz="2400" b="0" i="0" u="none" strike="noStrike" kern="1200" cap="none" spc="0" normalizeH="0" baseline="0" noProof="0" dirty="0">
              <a:ln>
                <a:noFill/>
              </a:ln>
              <a:solidFill>
                <a:prstClr val="white"/>
              </a:solidFill>
              <a:effectLst/>
              <a:uLnTx/>
              <a:uFillTx/>
              <a:latin typeface="Symbol" pitchFamily="2" charset="2"/>
              <a:ea typeface="+mn-ea"/>
              <a:cs typeface="+mn-cs"/>
            </a:endParaRPr>
          </a:p>
        </p:txBody>
      </p:sp>
      <p:sp>
        <p:nvSpPr>
          <p:cNvPr id="18" name="TextBox 17">
            <a:extLst>
              <a:ext uri="{FF2B5EF4-FFF2-40B4-BE49-F238E27FC236}">
                <a16:creationId xmlns:a16="http://schemas.microsoft.com/office/drawing/2014/main" id="{1F6C721D-6E22-8F46-DCF9-BBCD8F33C6B4}"/>
              </a:ext>
            </a:extLst>
          </p:cNvPr>
          <p:cNvSpPr txBox="1"/>
          <p:nvPr/>
        </p:nvSpPr>
        <p:spPr>
          <a:xfrm>
            <a:off x="127000" y="152400"/>
            <a:ext cx="5406795"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rPr>
              <a:t>black contours w at z = 522 m (5, 10, 15, … m s</a:t>
            </a:r>
            <a:r>
              <a:rPr kumimoji="0" lang="en-US" sz="1800" b="0" i="0" u="none" strike="noStrike" kern="1200" cap="none" spc="0" normalizeH="0" baseline="30000" noProof="0" dirty="0">
                <a:ln>
                  <a:noFill/>
                </a:ln>
                <a:solidFill>
                  <a:prstClr val="white"/>
                </a:solidFill>
                <a:effectLst/>
                <a:uLnTx/>
                <a:uFillTx/>
                <a:latin typeface="Franklin Gothic Book" panose="020B0503020102020204" pitchFamily="34" charset="0"/>
                <a:ea typeface="+mn-ea"/>
                <a:cs typeface="+mn-cs"/>
              </a:rPr>
              <a:t>–1</a:t>
            </a:r>
            <a:r>
              <a:rPr kumimoji="0" lang="en-US" sz="1800" b="0"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B0F0"/>
                </a:solidFill>
                <a:effectLst/>
                <a:uLnTx/>
                <a:uFillTx/>
                <a:latin typeface="Franklin Gothic Book" panose="020B0503020102020204" pitchFamily="34" charset="0"/>
                <a:ea typeface="+mn-ea"/>
                <a:cs typeface="+mn-cs"/>
              </a:rPr>
              <a:t>gust front proxy (heavy blue contour)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srgbClr val="92D050"/>
                </a:solidFill>
                <a:effectLst/>
                <a:uLnTx/>
                <a:uFillTx/>
                <a:latin typeface="Franklin Gothic Book" panose="020B0503020102020204" pitchFamily="34" charset="0"/>
                <a:ea typeface="+mn-ea"/>
                <a:cs typeface="+mn-cs"/>
              </a:rPr>
              <a:t>ζ</a:t>
            </a:r>
            <a:r>
              <a:rPr kumimoji="0" lang="en-US" sz="1800" b="0" i="0" u="none" strike="noStrike" kern="1200" cap="none" spc="0" normalizeH="0" baseline="0" noProof="0" dirty="0">
                <a:ln>
                  <a:noFill/>
                </a:ln>
                <a:solidFill>
                  <a:srgbClr val="92D050"/>
                </a:solidFill>
                <a:effectLst/>
                <a:uLnTx/>
                <a:uFillTx/>
                <a:latin typeface="Franklin Gothic Book" panose="020B0503020102020204" pitchFamily="34" charset="0"/>
                <a:ea typeface="+mn-ea"/>
                <a:cs typeface="+mn-cs"/>
              </a:rPr>
              <a:t> at 7.5 m shaded</a:t>
            </a:r>
          </a:p>
        </p:txBody>
      </p:sp>
      <p:sp>
        <p:nvSpPr>
          <p:cNvPr id="5" name="TextBox 4">
            <a:extLst>
              <a:ext uri="{FF2B5EF4-FFF2-40B4-BE49-F238E27FC236}">
                <a16:creationId xmlns:a16="http://schemas.microsoft.com/office/drawing/2014/main" id="{4574105A-083E-3D79-6828-7A0957D4CD85}"/>
              </a:ext>
            </a:extLst>
          </p:cNvPr>
          <p:cNvSpPr txBox="1"/>
          <p:nvPr/>
        </p:nvSpPr>
        <p:spPr>
          <a:xfrm>
            <a:off x="6547296" y="1516843"/>
            <a:ext cx="529956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rPr>
              <a:t>NOCOOL Simulation</a:t>
            </a:r>
            <a:endParaRPr kumimoji="0" lang="en-US" sz="2000" b="0" i="0" u="none" strike="noStrike" kern="1200" cap="none" spc="0" normalizeH="0" baseline="30000" noProof="0" dirty="0">
              <a:ln>
                <a:noFill/>
              </a:ln>
              <a:solidFill>
                <a:prstClr val="white"/>
              </a:solidFill>
              <a:effectLst/>
              <a:uLnTx/>
              <a:uFillTx/>
              <a:latin typeface="Franklin Gothic Book" panose="020B0503020102020204" pitchFamily="34" charset="0"/>
              <a:ea typeface="+mn-ea"/>
              <a:cs typeface="+mn-cs"/>
            </a:endParaRPr>
          </a:p>
        </p:txBody>
      </p:sp>
      <p:sp>
        <p:nvSpPr>
          <p:cNvPr id="2" name="TextBox 1">
            <a:extLst>
              <a:ext uri="{FF2B5EF4-FFF2-40B4-BE49-F238E27FC236}">
                <a16:creationId xmlns:a16="http://schemas.microsoft.com/office/drawing/2014/main" id="{78FD8ABD-8702-DD22-ABAF-D387FC3F17D6}"/>
              </a:ext>
            </a:extLst>
          </p:cNvPr>
          <p:cNvSpPr txBox="1"/>
          <p:nvPr/>
        </p:nvSpPr>
        <p:spPr>
          <a:xfrm>
            <a:off x="5336088" y="152400"/>
            <a:ext cx="6728912" cy="1200329"/>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US" u="none" strike="noStrike" kern="1200" cap="none" spc="0" normalizeH="0" baseline="0" noProof="0" dirty="0">
                <a:ln>
                  <a:noFill/>
                </a:ln>
                <a:solidFill>
                  <a:schemeClr val="accent4">
                    <a:lumMod val="60000"/>
                    <a:lumOff val="40000"/>
                  </a:schemeClr>
                </a:solidFill>
                <a:effectLst/>
                <a:uLnTx/>
                <a:uFillTx/>
                <a:latin typeface="Franklin Gothic Medium" panose="020B0603020102020204" pitchFamily="34" charset="0"/>
              </a:rPr>
              <a:t>Summary: </a:t>
            </a:r>
            <a:r>
              <a:rPr kumimoji="0" lang="en-US" b="0" i="0" u="none" strike="noStrike" kern="1200" cap="none" spc="0" normalizeH="0" baseline="0" noProof="0" dirty="0">
                <a:ln>
                  <a:noFill/>
                </a:ln>
                <a:solidFill>
                  <a:schemeClr val="accent4">
                    <a:lumMod val="60000"/>
                    <a:lumOff val="40000"/>
                  </a:schemeClr>
                </a:solidFill>
                <a:effectLst/>
                <a:uLnTx/>
                <a:uFillTx/>
                <a:latin typeface="Franklin Gothic Book" panose="020B0503020102020204" pitchFamily="34" charset="0"/>
                <a:ea typeface="+mn-ea"/>
                <a:cs typeface="+mn-cs"/>
              </a:rPr>
              <a:t>An EF2 (49.5 m s</a:t>
            </a:r>
            <a:r>
              <a:rPr kumimoji="0" lang="en-US" b="0" i="0" u="none" strike="noStrike" kern="1200" cap="none" spc="0" normalizeH="0" baseline="30000" noProof="0" dirty="0">
                <a:ln>
                  <a:noFill/>
                </a:ln>
                <a:solidFill>
                  <a:schemeClr val="accent4">
                    <a:lumMod val="60000"/>
                    <a:lumOff val="40000"/>
                  </a:schemeClr>
                </a:solidFill>
                <a:effectLst/>
                <a:uLnTx/>
                <a:uFillTx/>
                <a:latin typeface="Franklin Gothic Book" panose="020B0503020102020204" pitchFamily="34" charset="0"/>
                <a:ea typeface="+mn-ea"/>
                <a:cs typeface="+mn-cs"/>
              </a:rPr>
              <a:t>–1</a:t>
            </a:r>
            <a:r>
              <a:rPr kumimoji="0" lang="en-US" b="0" i="0" u="none" strike="noStrike" kern="1200" cap="none" spc="0" normalizeH="0" baseline="0" noProof="0" dirty="0">
                <a:ln>
                  <a:noFill/>
                </a:ln>
                <a:solidFill>
                  <a:schemeClr val="accent4">
                    <a:lumMod val="60000"/>
                    <a:lumOff val="40000"/>
                  </a:schemeClr>
                </a:solidFill>
                <a:effectLst/>
                <a:uLnTx/>
                <a:uFillTx/>
                <a:latin typeface="Franklin Gothic Book" panose="020B0503020102020204" pitchFamily="34" charset="0"/>
                <a:ea typeface="+mn-ea"/>
                <a:cs typeface="+mn-cs"/>
              </a:rPr>
              <a:t>) TLV forms despite the lack of a gust front and outflow (negative buoyancy is of course present within precipitation owing to hydrometeor mass, but there is no outflow emanating from a cool, high-pressure region as in a realistic storm)</a:t>
            </a:r>
          </a:p>
        </p:txBody>
      </p:sp>
      <p:sp>
        <p:nvSpPr>
          <p:cNvPr id="3" name="TextBox 2">
            <a:extLst>
              <a:ext uri="{FF2B5EF4-FFF2-40B4-BE49-F238E27FC236}">
                <a16:creationId xmlns:a16="http://schemas.microsoft.com/office/drawing/2014/main" id="{6360F721-6861-6DEA-FCE1-0981CB3D2057}"/>
              </a:ext>
            </a:extLst>
          </p:cNvPr>
          <p:cNvSpPr txBox="1"/>
          <p:nvPr/>
        </p:nvSpPr>
        <p:spPr>
          <a:xfrm>
            <a:off x="1164131" y="1545306"/>
            <a:ext cx="462136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rPr>
              <a:t>STORM 9 from Markowski (2020)</a:t>
            </a:r>
            <a:endParaRPr kumimoji="0" lang="en-US" sz="2000" b="0" i="0" u="none" strike="noStrike" kern="1200" cap="none" spc="0" normalizeH="0" baseline="30000" noProof="0" dirty="0">
              <a:ln>
                <a:noFill/>
              </a:ln>
              <a:solidFill>
                <a:prstClr val="white"/>
              </a:solidFill>
              <a:effectLst/>
              <a:uLnTx/>
              <a:uFillTx/>
              <a:latin typeface="Franklin Gothic Book" panose="020B0503020102020204" pitchFamily="34" charset="0"/>
              <a:ea typeface="+mn-ea"/>
              <a:cs typeface="+mn-cs"/>
            </a:endParaRPr>
          </a:p>
        </p:txBody>
      </p:sp>
    </p:spTree>
    <p:extLst>
      <p:ext uri="{BB962C8B-B14F-4D97-AF65-F5344CB8AC3E}">
        <p14:creationId xmlns:p14="http://schemas.microsoft.com/office/powerpoint/2010/main" val="3689293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81AAF3-089A-493B-F0FE-250C7401E687}"/>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F44E94F2-C7F4-BAD4-13CD-60F3CF802040}"/>
              </a:ext>
            </a:extLst>
          </p:cNvPr>
          <p:cNvSpPr txBox="1"/>
          <p:nvPr/>
        </p:nvSpPr>
        <p:spPr>
          <a:xfrm>
            <a:off x="463325" y="510037"/>
            <a:ext cx="11424063" cy="28623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Franklin Gothic Medium" panose="020B0603020102020204" pitchFamily="34" charset="0"/>
              </a:rPr>
              <a:t>Simulation without latent cooling (NOCOOL)</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70C0"/>
                </a:solidFill>
                <a:effectLst/>
                <a:uLnTx/>
                <a:uFillTx/>
                <a:latin typeface="Franklin Gothic Medium" panose="020B0603020102020204" pitchFamily="34" charset="0"/>
              </a:rPr>
              <a:t>no evaporation; melting and sublimation are allowed to occur, but don’t cool the air</a:t>
            </a:r>
            <a:r>
              <a:rPr lang="en-US" sz="2400" dirty="0">
                <a:solidFill>
                  <a:srgbClr val="0070C0"/>
                </a:solidFill>
                <a:latin typeface="Franklin Gothic Medium" panose="020B06030201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rgbClr val="0070C0"/>
                </a:solidFill>
                <a:latin typeface="Franklin Gothic Medium" panose="020B0603020102020204" pitchFamily="34" charset="0"/>
              </a:rPr>
              <a:t>no gust front</a:t>
            </a:r>
            <a:endParaRPr kumimoji="0" lang="en-US" sz="2400" b="0" i="0" u="none" strike="noStrike" kern="1200" cap="none" spc="0" normalizeH="0" baseline="0" noProof="0" dirty="0">
              <a:ln>
                <a:noFill/>
              </a:ln>
              <a:solidFill>
                <a:srgbClr val="0070C0"/>
              </a:solidFill>
              <a:effectLst/>
              <a:uLnTx/>
              <a:uFillTx/>
              <a:latin typeface="Franklin Gothic Medium" panose="020B06030201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endParaRPr>
          </a:p>
        </p:txBody>
      </p:sp>
      <p:sp>
        <p:nvSpPr>
          <p:cNvPr id="4" name="TextBox 3">
            <a:extLst>
              <a:ext uri="{FF2B5EF4-FFF2-40B4-BE49-F238E27FC236}">
                <a16:creationId xmlns:a16="http://schemas.microsoft.com/office/drawing/2014/main" id="{BBDC8B79-AAE7-9DCF-C717-E1021D71542D}"/>
              </a:ext>
            </a:extLst>
          </p:cNvPr>
          <p:cNvSpPr txBox="1"/>
          <p:nvPr/>
        </p:nvSpPr>
        <p:spPr>
          <a:xfrm>
            <a:off x="734860" y="3429000"/>
            <a:ext cx="10722280" cy="1938992"/>
          </a:xfrm>
          <a:prstGeom prst="rect">
            <a:avLst/>
          </a:prstGeom>
          <a:noFill/>
        </p:spPr>
        <p:txBody>
          <a:bodyPr wrap="square" rtlCol="0">
            <a:spAutoFit/>
          </a:bodyPr>
          <a:lstStyle/>
          <a:p>
            <a:r>
              <a:rPr lang="en-US" sz="2400" dirty="0">
                <a:solidFill>
                  <a:srgbClr val="FF0000"/>
                </a:solidFill>
                <a:latin typeface="Franklin Gothic Medium" panose="020B0603020102020204" pitchFamily="34" charset="0"/>
              </a:rPr>
              <a:t>Motivating question: </a:t>
            </a:r>
          </a:p>
          <a:p>
            <a:endParaRPr lang="en-US" sz="2400" dirty="0">
              <a:solidFill>
                <a:srgbClr val="FF0000"/>
              </a:solidFill>
              <a:latin typeface="Franklin Gothic Medium" panose="020B0603020102020204" pitchFamily="34" charset="0"/>
            </a:endParaRPr>
          </a:p>
          <a:p>
            <a:pPr marL="342900" indent="-342900">
              <a:buFont typeface="Arial" panose="020B0604020202020204" pitchFamily="34" charset="0"/>
              <a:buChar char="•"/>
            </a:pPr>
            <a:r>
              <a:rPr lang="en-US" sz="2400" dirty="0">
                <a:solidFill>
                  <a:srgbClr val="FF0000"/>
                </a:solidFill>
                <a:latin typeface="Franklin Gothic Medium" panose="020B0603020102020204" pitchFamily="34" charset="0"/>
              </a:rPr>
              <a:t>Is the gust front</a:t>
            </a:r>
            <a:r>
              <a:rPr lang="el-GR" sz="2400" dirty="0">
                <a:solidFill>
                  <a:srgbClr val="FF0000"/>
                </a:solidFill>
                <a:latin typeface="Franklin Gothic Medium" panose="020B0603020102020204" pitchFamily="34" charset="0"/>
              </a:rPr>
              <a:t>’</a:t>
            </a:r>
            <a:r>
              <a:rPr lang="en-US" sz="2400" dirty="0">
                <a:solidFill>
                  <a:srgbClr val="FF0000"/>
                </a:solidFill>
                <a:latin typeface="Franklin Gothic Medium" panose="020B0603020102020204" pitchFamily="34" charset="0"/>
              </a:rPr>
              <a:t>s interaction with the </a:t>
            </a:r>
            <a:r>
              <a:rPr lang="en-US" sz="2400" dirty="0" err="1">
                <a:solidFill>
                  <a:srgbClr val="FF0000"/>
                </a:solidFill>
                <a:latin typeface="Franklin Gothic Medium" panose="020B0603020102020204" pitchFamily="34" charset="0"/>
              </a:rPr>
              <a:t>ζ</a:t>
            </a:r>
            <a:r>
              <a:rPr lang="en-US" sz="2400" dirty="0">
                <a:solidFill>
                  <a:srgbClr val="FF0000"/>
                </a:solidFill>
                <a:latin typeface="Franklin Gothic Medium" panose="020B0603020102020204" pitchFamily="34" charset="0"/>
              </a:rPr>
              <a:t> streaks key?  </a:t>
            </a:r>
            <a:endParaRPr lang="el-GR" sz="2400" dirty="0">
              <a:solidFill>
                <a:srgbClr val="FF0000"/>
              </a:solidFill>
              <a:latin typeface="Franklin Gothic Medium" panose="020B0603020102020204" pitchFamily="34" charset="0"/>
            </a:endParaRPr>
          </a:p>
          <a:p>
            <a:endParaRPr lang="el-GR" sz="2400" dirty="0">
              <a:solidFill>
                <a:srgbClr val="FF0000"/>
              </a:solidFill>
              <a:latin typeface="Franklin Gothic Medium" panose="020B0603020102020204" pitchFamily="34" charset="0"/>
            </a:endParaRPr>
          </a:p>
          <a:p>
            <a:r>
              <a:rPr lang="en-US" sz="2400" dirty="0">
                <a:solidFill>
                  <a:schemeClr val="bg1">
                    <a:lumMod val="50000"/>
                  </a:schemeClr>
                </a:solidFill>
                <a:latin typeface="Franklin Gothic Medium" panose="020B0603020102020204" pitchFamily="34" charset="0"/>
              </a:rPr>
              <a:t>The answer appears to be “no.” </a:t>
            </a:r>
          </a:p>
        </p:txBody>
      </p:sp>
      <p:pic>
        <p:nvPicPr>
          <p:cNvPr id="2" name="Picture 1">
            <a:extLst>
              <a:ext uri="{FF2B5EF4-FFF2-40B4-BE49-F238E27FC236}">
                <a16:creationId xmlns:a16="http://schemas.microsoft.com/office/drawing/2014/main" id="{75AD3418-7432-F9E3-2904-A30794A25AE0}"/>
              </a:ext>
            </a:extLst>
          </p:cNvPr>
          <p:cNvPicPr>
            <a:picLocks noChangeAspect="1"/>
          </p:cNvPicPr>
          <p:nvPr/>
        </p:nvPicPr>
        <p:blipFill>
          <a:blip r:embed="rId3"/>
          <a:stretch>
            <a:fillRect/>
          </a:stretch>
        </p:blipFill>
        <p:spPr>
          <a:xfrm>
            <a:off x="11321592" y="138642"/>
            <a:ext cx="751635" cy="790782"/>
          </a:xfrm>
          <a:prstGeom prst="rect">
            <a:avLst/>
          </a:prstGeom>
        </p:spPr>
      </p:pic>
    </p:spTree>
    <p:extLst>
      <p:ext uri="{BB962C8B-B14F-4D97-AF65-F5344CB8AC3E}">
        <p14:creationId xmlns:p14="http://schemas.microsoft.com/office/powerpoint/2010/main" val="1677220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BC7D13-D5AD-AB3D-DC28-847D531303B1}"/>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6D84F7B1-9219-1711-F13E-988F210553DB}"/>
              </a:ext>
            </a:extLst>
          </p:cNvPr>
          <p:cNvSpPr txBox="1"/>
          <p:nvPr/>
        </p:nvSpPr>
        <p:spPr>
          <a:xfrm>
            <a:off x="463325" y="-2723357"/>
            <a:ext cx="11424063" cy="28623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Franklin Gothic Medium" panose="020B0603020102020204" pitchFamily="34" charset="0"/>
              </a:rPr>
              <a:t>Simulation without latent cooling (NOCOOL)</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70C0"/>
                </a:solidFill>
                <a:effectLst/>
                <a:uLnTx/>
                <a:uFillTx/>
                <a:latin typeface="Franklin Gothic Medium" panose="020B0603020102020204" pitchFamily="34" charset="0"/>
              </a:rPr>
              <a:t>no evaporation; melting and sublimation are allowed to occur, but don’t cool the air</a:t>
            </a:r>
            <a:r>
              <a:rPr lang="en-US" sz="2400" dirty="0">
                <a:solidFill>
                  <a:srgbClr val="0070C0"/>
                </a:solidFill>
                <a:latin typeface="Franklin Gothic Medium" panose="020B06030201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rgbClr val="0070C0"/>
                </a:solidFill>
                <a:latin typeface="Franklin Gothic Medium" panose="020B0603020102020204" pitchFamily="34" charset="0"/>
              </a:rPr>
              <a:t>no gust front</a:t>
            </a:r>
            <a:endParaRPr kumimoji="0" lang="en-US" sz="2400" b="0" i="0" u="none" strike="noStrike" kern="1200" cap="none" spc="0" normalizeH="0" baseline="0" noProof="0" dirty="0">
              <a:ln>
                <a:noFill/>
              </a:ln>
              <a:solidFill>
                <a:srgbClr val="0070C0"/>
              </a:solidFill>
              <a:effectLst/>
              <a:uLnTx/>
              <a:uFillTx/>
              <a:latin typeface="Franklin Gothic Medium" panose="020B06030201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endParaRPr>
          </a:p>
        </p:txBody>
      </p:sp>
      <p:sp>
        <p:nvSpPr>
          <p:cNvPr id="4" name="TextBox 3">
            <a:extLst>
              <a:ext uri="{FF2B5EF4-FFF2-40B4-BE49-F238E27FC236}">
                <a16:creationId xmlns:a16="http://schemas.microsoft.com/office/drawing/2014/main" id="{89061B55-CDF0-81E6-E60E-233C27284187}"/>
              </a:ext>
            </a:extLst>
          </p:cNvPr>
          <p:cNvSpPr txBox="1"/>
          <p:nvPr/>
        </p:nvSpPr>
        <p:spPr>
          <a:xfrm>
            <a:off x="734860" y="195606"/>
            <a:ext cx="10722280" cy="1938992"/>
          </a:xfrm>
          <a:prstGeom prst="rect">
            <a:avLst/>
          </a:prstGeom>
          <a:noFill/>
        </p:spPr>
        <p:txBody>
          <a:bodyPr wrap="square" rtlCol="0">
            <a:spAutoFit/>
          </a:bodyPr>
          <a:lstStyle/>
          <a:p>
            <a:r>
              <a:rPr lang="en-US" sz="2400" dirty="0">
                <a:solidFill>
                  <a:srgbClr val="FF0000"/>
                </a:solidFill>
                <a:latin typeface="Franklin Gothic Medium" panose="020B0603020102020204" pitchFamily="34" charset="0"/>
              </a:rPr>
              <a:t>Motivating question: </a:t>
            </a:r>
          </a:p>
          <a:p>
            <a:endParaRPr lang="en-US" sz="2400" dirty="0">
              <a:solidFill>
                <a:srgbClr val="FF0000"/>
              </a:solidFill>
              <a:latin typeface="Franklin Gothic Medium" panose="020B0603020102020204" pitchFamily="34" charset="0"/>
            </a:endParaRPr>
          </a:p>
          <a:p>
            <a:pPr marL="342900" indent="-342900">
              <a:buFont typeface="Arial" panose="020B0604020202020204" pitchFamily="34" charset="0"/>
              <a:buChar char="•"/>
            </a:pPr>
            <a:r>
              <a:rPr lang="en-US" sz="2400" dirty="0">
                <a:solidFill>
                  <a:srgbClr val="FF0000"/>
                </a:solidFill>
                <a:latin typeface="Franklin Gothic Medium" panose="020B0603020102020204" pitchFamily="34" charset="0"/>
              </a:rPr>
              <a:t>Is the gust front</a:t>
            </a:r>
            <a:r>
              <a:rPr lang="el-GR" sz="2400" dirty="0">
                <a:solidFill>
                  <a:srgbClr val="FF0000"/>
                </a:solidFill>
                <a:latin typeface="Franklin Gothic Medium" panose="020B0603020102020204" pitchFamily="34" charset="0"/>
              </a:rPr>
              <a:t>’</a:t>
            </a:r>
            <a:r>
              <a:rPr lang="en-US" sz="2400" dirty="0">
                <a:solidFill>
                  <a:srgbClr val="FF0000"/>
                </a:solidFill>
                <a:latin typeface="Franklin Gothic Medium" panose="020B0603020102020204" pitchFamily="34" charset="0"/>
              </a:rPr>
              <a:t>s interaction with the </a:t>
            </a:r>
            <a:r>
              <a:rPr lang="en-US" sz="2400" dirty="0" err="1">
                <a:solidFill>
                  <a:srgbClr val="FF0000"/>
                </a:solidFill>
                <a:latin typeface="Franklin Gothic Medium" panose="020B0603020102020204" pitchFamily="34" charset="0"/>
              </a:rPr>
              <a:t>ζ</a:t>
            </a:r>
            <a:r>
              <a:rPr lang="en-US" sz="2400" dirty="0">
                <a:solidFill>
                  <a:srgbClr val="FF0000"/>
                </a:solidFill>
                <a:latin typeface="Franklin Gothic Medium" panose="020B0603020102020204" pitchFamily="34" charset="0"/>
              </a:rPr>
              <a:t> streaks key?  </a:t>
            </a:r>
            <a:endParaRPr lang="el-GR" sz="2400" dirty="0">
              <a:solidFill>
                <a:srgbClr val="FF0000"/>
              </a:solidFill>
              <a:latin typeface="Franklin Gothic Medium" panose="020B0603020102020204" pitchFamily="34" charset="0"/>
            </a:endParaRPr>
          </a:p>
          <a:p>
            <a:endParaRPr lang="el-GR" sz="2400" dirty="0">
              <a:solidFill>
                <a:srgbClr val="FF0000"/>
              </a:solidFill>
              <a:latin typeface="Franklin Gothic Medium" panose="020B0603020102020204" pitchFamily="34" charset="0"/>
            </a:endParaRPr>
          </a:p>
          <a:p>
            <a:r>
              <a:rPr lang="en-US" sz="2400" dirty="0">
                <a:solidFill>
                  <a:schemeClr val="bg1">
                    <a:lumMod val="50000"/>
                  </a:schemeClr>
                </a:solidFill>
                <a:latin typeface="Franklin Gothic Medium" panose="020B0603020102020204" pitchFamily="34" charset="0"/>
              </a:rPr>
              <a:t>The answer appears to be “no.” </a:t>
            </a:r>
          </a:p>
        </p:txBody>
      </p:sp>
      <p:sp>
        <p:nvSpPr>
          <p:cNvPr id="2" name="TextBox 1">
            <a:extLst>
              <a:ext uri="{FF2B5EF4-FFF2-40B4-BE49-F238E27FC236}">
                <a16:creationId xmlns:a16="http://schemas.microsoft.com/office/drawing/2014/main" id="{A16777D8-036B-76DE-0AD1-DF4681B772DC}"/>
              </a:ext>
            </a:extLst>
          </p:cNvPr>
          <p:cNvSpPr txBox="1"/>
          <p:nvPr/>
        </p:nvSpPr>
        <p:spPr>
          <a:xfrm>
            <a:off x="567179" y="2460395"/>
            <a:ext cx="11057641" cy="369332"/>
          </a:xfrm>
          <a:prstGeom prst="rect">
            <a:avLst/>
          </a:prstGeom>
          <a:noFill/>
        </p:spPr>
        <p:txBody>
          <a:bodyPr wrap="square" rtlCol="0">
            <a:spAutoFit/>
          </a:bodyPr>
          <a:lstStyle/>
          <a:p>
            <a:r>
              <a:rPr lang="en-US" dirty="0">
                <a:solidFill>
                  <a:srgbClr val="0070C0"/>
                </a:solidFill>
                <a:latin typeface="Franklin Gothic Medium" panose="020B0603020102020204" pitchFamily="34" charset="0"/>
              </a:rPr>
              <a:t>Curiously, the NOCOOL storm, even though it produces a TLV, lacks a mesocyclone in the 200–1000-m layer!</a:t>
            </a:r>
          </a:p>
        </p:txBody>
      </p:sp>
      <p:grpSp>
        <p:nvGrpSpPr>
          <p:cNvPr id="14" name="Group 13">
            <a:extLst>
              <a:ext uri="{FF2B5EF4-FFF2-40B4-BE49-F238E27FC236}">
                <a16:creationId xmlns:a16="http://schemas.microsoft.com/office/drawing/2014/main" id="{03A7C32D-143D-9D9C-E396-B86BDE62EB14}"/>
              </a:ext>
            </a:extLst>
          </p:cNvPr>
          <p:cNvGrpSpPr/>
          <p:nvPr/>
        </p:nvGrpSpPr>
        <p:grpSpPr>
          <a:xfrm>
            <a:off x="1773810" y="2880418"/>
            <a:ext cx="9452478" cy="3977582"/>
            <a:chOff x="1773810" y="2880418"/>
            <a:chExt cx="9452478" cy="3977582"/>
          </a:xfrm>
        </p:grpSpPr>
        <p:grpSp>
          <p:nvGrpSpPr>
            <p:cNvPr id="10" name="Group 9">
              <a:extLst>
                <a:ext uri="{FF2B5EF4-FFF2-40B4-BE49-F238E27FC236}">
                  <a16:creationId xmlns:a16="http://schemas.microsoft.com/office/drawing/2014/main" id="{6B437635-67AC-5BB8-A85B-97B1CD455CBC}"/>
                </a:ext>
              </a:extLst>
            </p:cNvPr>
            <p:cNvGrpSpPr/>
            <p:nvPr/>
          </p:nvGrpSpPr>
          <p:grpSpPr>
            <a:xfrm>
              <a:off x="1773810" y="2880418"/>
              <a:ext cx="9452478" cy="3977582"/>
              <a:chOff x="1773810" y="2880418"/>
              <a:chExt cx="9452478" cy="3977582"/>
            </a:xfrm>
          </p:grpSpPr>
          <p:pic>
            <p:nvPicPr>
              <p:cNvPr id="6" name="Picture 5">
                <a:extLst>
                  <a:ext uri="{FF2B5EF4-FFF2-40B4-BE49-F238E27FC236}">
                    <a16:creationId xmlns:a16="http://schemas.microsoft.com/office/drawing/2014/main" id="{F2382469-18E1-0FF7-0520-DDD65744196C}"/>
                  </a:ext>
                </a:extLst>
              </p:cNvPr>
              <p:cNvPicPr>
                <a:picLocks noChangeAspect="1"/>
              </p:cNvPicPr>
              <p:nvPr/>
            </p:nvPicPr>
            <p:blipFill>
              <a:blip r:embed="rId3"/>
              <a:stretch>
                <a:fillRect/>
              </a:stretch>
            </p:blipFill>
            <p:spPr>
              <a:xfrm>
                <a:off x="1866509" y="3280528"/>
                <a:ext cx="3497972" cy="3577472"/>
              </a:xfrm>
              <a:prstGeom prst="rect">
                <a:avLst/>
              </a:prstGeom>
            </p:spPr>
          </p:pic>
          <p:pic>
            <p:nvPicPr>
              <p:cNvPr id="7" name="Picture 6">
                <a:extLst>
                  <a:ext uri="{FF2B5EF4-FFF2-40B4-BE49-F238E27FC236}">
                    <a16:creationId xmlns:a16="http://schemas.microsoft.com/office/drawing/2014/main" id="{F6F64F70-3467-D2A4-A7A9-87A06E2A1272}"/>
                  </a:ext>
                </a:extLst>
              </p:cNvPr>
              <p:cNvPicPr>
                <a:picLocks noChangeAspect="1"/>
              </p:cNvPicPr>
              <p:nvPr/>
            </p:nvPicPr>
            <p:blipFill>
              <a:blip r:embed="rId4"/>
              <a:stretch>
                <a:fillRect/>
              </a:stretch>
            </p:blipFill>
            <p:spPr>
              <a:xfrm>
                <a:off x="6827521" y="3280528"/>
                <a:ext cx="3497972" cy="3577472"/>
              </a:xfrm>
              <a:prstGeom prst="rect">
                <a:avLst/>
              </a:prstGeom>
            </p:spPr>
          </p:pic>
          <p:sp>
            <p:nvSpPr>
              <p:cNvPr id="8" name="TextBox 7">
                <a:extLst>
                  <a:ext uri="{FF2B5EF4-FFF2-40B4-BE49-F238E27FC236}">
                    <a16:creationId xmlns:a16="http://schemas.microsoft.com/office/drawing/2014/main" id="{BFC6751F-16B7-731B-6C93-7CA8283A8A22}"/>
                  </a:ext>
                </a:extLst>
              </p:cNvPr>
              <p:cNvSpPr txBox="1"/>
              <p:nvPr/>
            </p:nvSpPr>
            <p:spPr>
              <a:xfrm>
                <a:off x="5926725" y="2880418"/>
                <a:ext cx="529956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effectLst/>
                    <a:uLnTx/>
                    <a:uFillTx/>
                    <a:latin typeface="Franklin Gothic Book" panose="020B0503020102020204" pitchFamily="34" charset="0"/>
                    <a:ea typeface="+mn-ea"/>
                    <a:cs typeface="+mn-cs"/>
                  </a:rPr>
                  <a:t>NOCOOL Simulation</a:t>
                </a:r>
                <a:endParaRPr kumimoji="0" lang="en-US" sz="2000" b="0" i="0" u="none" strike="noStrike" kern="1200" cap="none" spc="0" normalizeH="0" baseline="30000" noProof="0" dirty="0">
                  <a:ln>
                    <a:noFill/>
                  </a:ln>
                  <a:effectLst/>
                  <a:uLnTx/>
                  <a:uFillTx/>
                  <a:latin typeface="Franklin Gothic Book" panose="020B0503020102020204" pitchFamily="34" charset="0"/>
                  <a:ea typeface="+mn-ea"/>
                  <a:cs typeface="+mn-cs"/>
                </a:endParaRPr>
              </a:p>
            </p:txBody>
          </p:sp>
          <p:sp>
            <p:nvSpPr>
              <p:cNvPr id="9" name="TextBox 8">
                <a:extLst>
                  <a:ext uri="{FF2B5EF4-FFF2-40B4-BE49-F238E27FC236}">
                    <a16:creationId xmlns:a16="http://schemas.microsoft.com/office/drawing/2014/main" id="{5FA7CF96-ECCA-6AA1-4D59-AC36DCA97D0C}"/>
                  </a:ext>
                </a:extLst>
              </p:cNvPr>
              <p:cNvSpPr txBox="1"/>
              <p:nvPr/>
            </p:nvSpPr>
            <p:spPr>
              <a:xfrm>
                <a:off x="1773810" y="2880418"/>
                <a:ext cx="462136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effectLst/>
                    <a:uLnTx/>
                    <a:uFillTx/>
                    <a:latin typeface="Franklin Gothic Book" panose="020B0503020102020204" pitchFamily="34" charset="0"/>
                    <a:ea typeface="+mn-ea"/>
                    <a:cs typeface="+mn-cs"/>
                  </a:rPr>
                  <a:t>STORM 9 from Markowski (2020)</a:t>
                </a:r>
                <a:endParaRPr kumimoji="0" lang="en-US" sz="2000" b="0" i="0" u="none" strike="noStrike" kern="1200" cap="none" spc="0" normalizeH="0" baseline="30000" noProof="0" dirty="0">
                  <a:ln>
                    <a:noFill/>
                  </a:ln>
                  <a:effectLst/>
                  <a:uLnTx/>
                  <a:uFillTx/>
                  <a:latin typeface="Franklin Gothic Book" panose="020B0503020102020204" pitchFamily="34" charset="0"/>
                  <a:ea typeface="+mn-ea"/>
                  <a:cs typeface="+mn-cs"/>
                </a:endParaRPr>
              </a:p>
            </p:txBody>
          </p:sp>
        </p:grpSp>
        <p:sp>
          <p:nvSpPr>
            <p:cNvPr id="11" name="TextBox 10">
              <a:extLst>
                <a:ext uri="{FF2B5EF4-FFF2-40B4-BE49-F238E27FC236}">
                  <a16:creationId xmlns:a16="http://schemas.microsoft.com/office/drawing/2014/main" id="{259F50E0-42C6-E0D8-D7AB-4BDC089AFDD4}"/>
                </a:ext>
              </a:extLst>
            </p:cNvPr>
            <p:cNvSpPr txBox="1"/>
            <p:nvPr/>
          </p:nvSpPr>
          <p:spPr>
            <a:xfrm>
              <a:off x="3339105" y="5069264"/>
              <a:ext cx="529504" cy="369332"/>
            </a:xfrm>
            <a:prstGeom prst="rect">
              <a:avLst/>
            </a:prstGeom>
            <a:noFill/>
          </p:spPr>
          <p:txBody>
            <a:bodyPr wrap="none" rtlCol="0">
              <a:spAutoFit/>
            </a:bodyPr>
            <a:lstStyle/>
            <a:p>
              <a:r>
                <a:rPr lang="en-US" b="1" dirty="0">
                  <a:solidFill>
                    <a:srgbClr val="FFFF00"/>
                  </a:solidFill>
                  <a:latin typeface="Franklin Gothic Demi" panose="020B0603020102020204" pitchFamily="34" charset="0"/>
                </a:rPr>
                <a:t>TLV</a:t>
              </a:r>
            </a:p>
          </p:txBody>
        </p:sp>
        <p:sp>
          <p:nvSpPr>
            <p:cNvPr id="12" name="TextBox 11">
              <a:extLst>
                <a:ext uri="{FF2B5EF4-FFF2-40B4-BE49-F238E27FC236}">
                  <a16:creationId xmlns:a16="http://schemas.microsoft.com/office/drawing/2014/main" id="{F5870623-941C-3395-4A26-AB72961AD72A}"/>
                </a:ext>
              </a:extLst>
            </p:cNvPr>
            <p:cNvSpPr txBox="1"/>
            <p:nvPr/>
          </p:nvSpPr>
          <p:spPr>
            <a:xfrm>
              <a:off x="8311754" y="4916328"/>
              <a:ext cx="529504" cy="369332"/>
            </a:xfrm>
            <a:prstGeom prst="rect">
              <a:avLst/>
            </a:prstGeom>
            <a:noFill/>
          </p:spPr>
          <p:txBody>
            <a:bodyPr wrap="none" rtlCol="0">
              <a:spAutoFit/>
            </a:bodyPr>
            <a:lstStyle/>
            <a:p>
              <a:r>
                <a:rPr lang="en-US" b="1" dirty="0">
                  <a:solidFill>
                    <a:srgbClr val="FFFF00"/>
                  </a:solidFill>
                  <a:latin typeface="Franklin Gothic Demi" panose="020B0603020102020204" pitchFamily="34" charset="0"/>
                </a:rPr>
                <a:t>TLV</a:t>
              </a:r>
            </a:p>
          </p:txBody>
        </p:sp>
        <p:sp>
          <p:nvSpPr>
            <p:cNvPr id="13" name="TextBox 12">
              <a:extLst>
                <a:ext uri="{FF2B5EF4-FFF2-40B4-BE49-F238E27FC236}">
                  <a16:creationId xmlns:a16="http://schemas.microsoft.com/office/drawing/2014/main" id="{74355424-9B90-8B92-5FA9-E45089EF3550}"/>
                </a:ext>
              </a:extLst>
            </p:cNvPr>
            <p:cNvSpPr txBox="1"/>
            <p:nvPr/>
          </p:nvSpPr>
          <p:spPr>
            <a:xfrm>
              <a:off x="5613343" y="3369336"/>
              <a:ext cx="1124026" cy="369332"/>
            </a:xfrm>
            <a:prstGeom prst="rect">
              <a:avLst/>
            </a:prstGeom>
            <a:noFill/>
          </p:spPr>
          <p:txBody>
            <a:bodyPr wrap="none" rtlCol="0">
              <a:spAutoFit/>
            </a:bodyPr>
            <a:lstStyle/>
            <a:p>
              <a:r>
                <a:rPr lang="en-US" dirty="0">
                  <a:latin typeface="Franklin Gothic Book" panose="020B0503020102020204" pitchFamily="34" charset="0"/>
                </a:rPr>
                <a:t>z =739 m</a:t>
              </a:r>
            </a:p>
          </p:txBody>
        </p:sp>
      </p:grpSp>
      <p:pic>
        <p:nvPicPr>
          <p:cNvPr id="15" name="Picture 14">
            <a:extLst>
              <a:ext uri="{FF2B5EF4-FFF2-40B4-BE49-F238E27FC236}">
                <a16:creationId xmlns:a16="http://schemas.microsoft.com/office/drawing/2014/main" id="{2208A05C-D080-E6C8-3CFE-FED8BE7E4259}"/>
              </a:ext>
            </a:extLst>
          </p:cNvPr>
          <p:cNvPicPr>
            <a:picLocks noChangeAspect="1"/>
          </p:cNvPicPr>
          <p:nvPr/>
        </p:nvPicPr>
        <p:blipFill>
          <a:blip r:embed="rId5"/>
          <a:stretch>
            <a:fillRect/>
          </a:stretch>
        </p:blipFill>
        <p:spPr>
          <a:xfrm>
            <a:off x="11321592" y="138642"/>
            <a:ext cx="751635" cy="790782"/>
          </a:xfrm>
          <a:prstGeom prst="rect">
            <a:avLst/>
          </a:prstGeom>
        </p:spPr>
      </p:pic>
    </p:spTree>
    <p:extLst>
      <p:ext uri="{BB962C8B-B14F-4D97-AF65-F5344CB8AC3E}">
        <p14:creationId xmlns:p14="http://schemas.microsoft.com/office/powerpoint/2010/main" val="5453046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ppt_x"/>
                                          </p:val>
                                        </p:tav>
                                        <p:tav tm="100000">
                                          <p:val>
                                            <p:strVal val="#ppt_x"/>
                                          </p:val>
                                        </p:tav>
                                      </p:tavLst>
                                    </p:anim>
                                    <p:anim calcmode="lin" valueType="num">
                                      <p:cBhvr additive="base">
                                        <p:cTn id="1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C085F477-26B7-ED0C-DBD1-E3C7CC2F4926}"/>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A36CC28A-5E46-F5D8-DE22-81AB1E036AA3}"/>
              </a:ext>
            </a:extLst>
          </p:cNvPr>
          <p:cNvSpPr txBox="1"/>
          <p:nvPr/>
        </p:nvSpPr>
        <p:spPr>
          <a:xfrm>
            <a:off x="194680" y="196512"/>
            <a:ext cx="6297493"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chemeClr val="bg1"/>
                </a:solidFill>
                <a:effectLst/>
                <a:uLnTx/>
                <a:uFillTx/>
                <a:latin typeface="Franklin Gothic Medium" panose="020B0603020102020204" pitchFamily="34" charset="0"/>
                <a:ea typeface="+mn-ea"/>
                <a:cs typeface="+mn-cs"/>
              </a:rPr>
              <a:t>The focus of the 2020 MWR article was merely predictability (specifically, </a:t>
            </a:r>
            <a:r>
              <a:rPr kumimoji="0" lang="en-US" sz="2200" b="0" i="0" u="sng" strike="noStrike" kern="1200" cap="none" spc="0" normalizeH="0" baseline="0" noProof="0" dirty="0">
                <a:ln>
                  <a:noFill/>
                </a:ln>
                <a:solidFill>
                  <a:srgbClr val="FFFF00"/>
                </a:solidFill>
                <a:effectLst/>
                <a:uLnTx/>
                <a:uFillTx/>
                <a:latin typeface="Franklin Gothic Medium" panose="020B0603020102020204" pitchFamily="34" charset="0"/>
                <a:ea typeface="+mn-ea"/>
                <a:cs typeface="+mn-cs"/>
              </a:rPr>
              <a:t>how does a turbulent environmental boundary layer reduce predictability</a:t>
            </a:r>
            <a:r>
              <a:rPr kumimoji="0" lang="en-US" sz="2200" b="0" i="0" u="none" strike="noStrike" kern="1200" cap="none" spc="0" normalizeH="0" baseline="0" noProof="0" dirty="0">
                <a:ln>
                  <a:noFill/>
                </a:ln>
                <a:solidFill>
                  <a:schemeClr val="bg1"/>
                </a:solidFill>
                <a:effectLst/>
                <a:uLnTx/>
                <a:uFillTx/>
                <a:latin typeface="Franklin Gothic Medium" panose="020B0603020102020204" pitchFamily="34" charset="0"/>
                <a:ea typeface="+mn-ea"/>
                <a:cs typeface="+mn-cs"/>
              </a:rPr>
              <a:t>), </a:t>
            </a:r>
            <a:r>
              <a:rPr kumimoji="0" lang="en-US" sz="2200" b="0" i="0" u="none" strike="noStrike" kern="1200" cap="none" spc="0" normalizeH="0" baseline="0" noProof="0">
                <a:ln>
                  <a:noFill/>
                </a:ln>
                <a:solidFill>
                  <a:schemeClr val="bg1"/>
                </a:solidFill>
                <a:effectLst/>
                <a:uLnTx/>
                <a:uFillTx/>
                <a:latin typeface="Franklin Gothic Medium" panose="020B0603020102020204" pitchFamily="34" charset="0"/>
                <a:ea typeface="+mn-ea"/>
                <a:cs typeface="+mn-cs"/>
              </a:rPr>
              <a:t>not how </a:t>
            </a:r>
            <a:r>
              <a:rPr kumimoji="0" lang="en-US" sz="2200" b="0" i="0" u="none" strike="noStrike" kern="1200" cap="none" spc="0" normalizeH="0" baseline="0" noProof="0" dirty="0">
                <a:ln>
                  <a:noFill/>
                </a:ln>
                <a:solidFill>
                  <a:schemeClr val="bg1"/>
                </a:solidFill>
                <a:effectLst/>
                <a:uLnTx/>
                <a:uFillTx/>
                <a:latin typeface="Franklin Gothic Medium" panose="020B0603020102020204" pitchFamily="34" charset="0"/>
                <a:ea typeface="+mn-ea"/>
                <a:cs typeface="+mn-cs"/>
              </a:rPr>
              <a:t>the tornadoes formed.</a:t>
            </a:r>
          </a:p>
        </p:txBody>
      </p:sp>
      <p:pic>
        <p:nvPicPr>
          <p:cNvPr id="10" name="Picture 9">
            <a:extLst>
              <a:ext uri="{FF2B5EF4-FFF2-40B4-BE49-F238E27FC236}">
                <a16:creationId xmlns:a16="http://schemas.microsoft.com/office/drawing/2014/main" id="{6611EC32-1DF0-7034-B53D-C90D336AE313}"/>
              </a:ext>
            </a:extLst>
          </p:cNvPr>
          <p:cNvPicPr>
            <a:picLocks noChangeAspect="1"/>
          </p:cNvPicPr>
          <p:nvPr/>
        </p:nvPicPr>
        <p:blipFill>
          <a:blip r:embed="rId3"/>
          <a:stretch>
            <a:fillRect/>
          </a:stretch>
        </p:blipFill>
        <p:spPr>
          <a:xfrm>
            <a:off x="83046" y="5639246"/>
            <a:ext cx="1116368" cy="1174510"/>
          </a:xfrm>
          <a:prstGeom prst="rect">
            <a:avLst/>
          </a:prstGeom>
        </p:spPr>
      </p:pic>
      <p:pic>
        <p:nvPicPr>
          <p:cNvPr id="17" name="Picture 16">
            <a:extLst>
              <a:ext uri="{FF2B5EF4-FFF2-40B4-BE49-F238E27FC236}">
                <a16:creationId xmlns:a16="http://schemas.microsoft.com/office/drawing/2014/main" id="{62869EFE-85BE-D62E-2C8A-D909727D3B77}"/>
              </a:ext>
            </a:extLst>
          </p:cNvPr>
          <p:cNvPicPr>
            <a:picLocks noChangeAspect="1"/>
          </p:cNvPicPr>
          <p:nvPr/>
        </p:nvPicPr>
        <p:blipFill>
          <a:blip r:embed="rId4"/>
          <a:srcRect l="60330" t="22578" r="20239" b="58985"/>
          <a:stretch/>
        </p:blipFill>
        <p:spPr>
          <a:xfrm>
            <a:off x="2025255" y="3688893"/>
            <a:ext cx="4263207" cy="3124863"/>
          </a:xfrm>
          <a:prstGeom prst="rect">
            <a:avLst/>
          </a:prstGeom>
        </p:spPr>
      </p:pic>
      <p:sp>
        <p:nvSpPr>
          <p:cNvPr id="28" name="TextBox 27">
            <a:extLst>
              <a:ext uri="{FF2B5EF4-FFF2-40B4-BE49-F238E27FC236}">
                <a16:creationId xmlns:a16="http://schemas.microsoft.com/office/drawing/2014/main" id="{CCA13295-3C10-854E-3FAD-244C791A43B8}"/>
              </a:ext>
            </a:extLst>
          </p:cNvPr>
          <p:cNvSpPr txBox="1"/>
          <p:nvPr/>
        </p:nvSpPr>
        <p:spPr>
          <a:xfrm>
            <a:off x="5559657" y="6277565"/>
            <a:ext cx="84871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F81BD">
                    <a:lumMod val="20000"/>
                    <a:lumOff val="80000"/>
                  </a:srgbClr>
                </a:solidFill>
                <a:effectLst/>
                <a:uLnTx/>
                <a:uFillTx/>
                <a:latin typeface="Franklin Gothic Medium" panose="020B0603020102020204" pitchFamily="34" charset="0"/>
                <a:ea typeface="+mn-ea"/>
                <a:cs typeface="+mn-cs"/>
              </a:rPr>
              <a:t>EF3</a:t>
            </a:r>
          </a:p>
        </p:txBody>
      </p:sp>
      <p:sp>
        <p:nvSpPr>
          <p:cNvPr id="3" name="TextBox 2">
            <a:extLst>
              <a:ext uri="{FF2B5EF4-FFF2-40B4-BE49-F238E27FC236}">
                <a16:creationId xmlns:a16="http://schemas.microsoft.com/office/drawing/2014/main" id="{E1859AEB-50FB-7AAC-F0F6-1FDA4752EB29}"/>
              </a:ext>
            </a:extLst>
          </p:cNvPr>
          <p:cNvSpPr txBox="1"/>
          <p:nvPr/>
        </p:nvSpPr>
        <p:spPr>
          <a:xfrm>
            <a:off x="2195940" y="3688893"/>
            <a:ext cx="99770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00"/>
                </a:solidFill>
                <a:effectLst/>
                <a:uLnTx/>
                <a:uFillTx/>
                <a:latin typeface="Franklin Gothic Medium" panose="020B0603020102020204" pitchFamily="34" charset="0"/>
                <a:ea typeface="+mn-ea"/>
                <a:cs typeface="+mn-cs"/>
              </a:rPr>
              <a:t>STORM 9</a:t>
            </a:r>
          </a:p>
        </p:txBody>
      </p:sp>
      <p:grpSp>
        <p:nvGrpSpPr>
          <p:cNvPr id="5" name="Group 4">
            <a:extLst>
              <a:ext uri="{FF2B5EF4-FFF2-40B4-BE49-F238E27FC236}">
                <a16:creationId xmlns:a16="http://schemas.microsoft.com/office/drawing/2014/main" id="{1C83544F-AFD5-98B6-EB7B-5773C24AFC31}"/>
              </a:ext>
            </a:extLst>
          </p:cNvPr>
          <p:cNvGrpSpPr/>
          <p:nvPr/>
        </p:nvGrpSpPr>
        <p:grpSpPr>
          <a:xfrm>
            <a:off x="6623500" y="463505"/>
            <a:ext cx="5367688" cy="5923569"/>
            <a:chOff x="6824312" y="189091"/>
            <a:chExt cx="5367688" cy="5923569"/>
          </a:xfrm>
        </p:grpSpPr>
        <p:sp>
          <p:nvSpPr>
            <p:cNvPr id="6" name="Rectangle 5">
              <a:extLst>
                <a:ext uri="{FF2B5EF4-FFF2-40B4-BE49-F238E27FC236}">
                  <a16:creationId xmlns:a16="http://schemas.microsoft.com/office/drawing/2014/main" id="{8B2D874A-32A3-5D42-7EBA-14E5D218DBE7}"/>
                </a:ext>
              </a:extLst>
            </p:cNvPr>
            <p:cNvSpPr/>
            <p:nvPr/>
          </p:nvSpPr>
          <p:spPr>
            <a:xfrm>
              <a:off x="6824312" y="196512"/>
              <a:ext cx="5367688" cy="591614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A889CBB6-BE65-4739-CA28-F8AD6ACE0468}"/>
                </a:ext>
              </a:extLst>
            </p:cNvPr>
            <p:cNvPicPr>
              <a:picLocks noChangeAspect="1"/>
            </p:cNvPicPr>
            <p:nvPr/>
          </p:nvPicPr>
          <p:blipFill>
            <a:blip r:embed="rId5"/>
            <a:stretch>
              <a:fillRect/>
            </a:stretch>
          </p:blipFill>
          <p:spPr>
            <a:xfrm>
              <a:off x="7100195" y="565843"/>
              <a:ext cx="5091805" cy="5546817"/>
            </a:xfrm>
            <a:prstGeom prst="rect">
              <a:avLst/>
            </a:prstGeom>
          </p:spPr>
        </p:pic>
        <p:grpSp>
          <p:nvGrpSpPr>
            <p:cNvPr id="8" name="Group 7">
              <a:extLst>
                <a:ext uri="{FF2B5EF4-FFF2-40B4-BE49-F238E27FC236}">
                  <a16:creationId xmlns:a16="http://schemas.microsoft.com/office/drawing/2014/main" id="{0DA8BBC7-4212-B330-68BA-4FEE9897D1D6}"/>
                </a:ext>
              </a:extLst>
            </p:cNvPr>
            <p:cNvGrpSpPr/>
            <p:nvPr/>
          </p:nvGrpSpPr>
          <p:grpSpPr>
            <a:xfrm>
              <a:off x="8527547" y="189091"/>
              <a:ext cx="3179938" cy="3901114"/>
              <a:chOff x="8527547" y="189091"/>
              <a:chExt cx="3179938" cy="3901114"/>
            </a:xfrm>
          </p:grpSpPr>
          <p:sp>
            <p:nvSpPr>
              <p:cNvPr id="9" name="TextBox 8">
                <a:extLst>
                  <a:ext uri="{FF2B5EF4-FFF2-40B4-BE49-F238E27FC236}">
                    <a16:creationId xmlns:a16="http://schemas.microsoft.com/office/drawing/2014/main" id="{A28F32A4-7B3D-65F5-D8B0-F7830A8C6CA5}"/>
                  </a:ext>
                </a:extLst>
              </p:cNvPr>
              <p:cNvSpPr txBox="1"/>
              <p:nvPr/>
            </p:nvSpPr>
            <p:spPr>
              <a:xfrm>
                <a:off x="10573585" y="196512"/>
                <a:ext cx="113390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Franklin Gothic Medium" panose="020B0603020102020204" pitchFamily="34" charset="0"/>
                    <a:ea typeface="+mn-ea"/>
                    <a:cs typeface="+mn-cs"/>
                  </a:rPr>
                  <a:t>gust front</a:t>
                </a:r>
              </a:p>
            </p:txBody>
          </p:sp>
          <p:cxnSp>
            <p:nvCxnSpPr>
              <p:cNvPr id="11" name="Straight Arrow Connector 10">
                <a:extLst>
                  <a:ext uri="{FF2B5EF4-FFF2-40B4-BE49-F238E27FC236}">
                    <a16:creationId xmlns:a16="http://schemas.microsoft.com/office/drawing/2014/main" id="{2A76E174-AF2A-9C6D-FDDF-80469D08A898}"/>
                  </a:ext>
                </a:extLst>
              </p:cNvPr>
              <p:cNvCxnSpPr>
                <a:cxnSpLocks/>
              </p:cNvCxnSpPr>
              <p:nvPr/>
            </p:nvCxnSpPr>
            <p:spPr>
              <a:xfrm>
                <a:off x="11140535" y="551096"/>
                <a:ext cx="215723" cy="569782"/>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84497E02-4D6C-3489-30B6-525BF7F9F042}"/>
                  </a:ext>
                </a:extLst>
              </p:cNvPr>
              <p:cNvCxnSpPr>
                <a:cxnSpLocks/>
              </p:cNvCxnSpPr>
              <p:nvPr/>
            </p:nvCxnSpPr>
            <p:spPr>
              <a:xfrm flipH="1">
                <a:off x="10698426" y="551096"/>
                <a:ext cx="315594" cy="953240"/>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D1A2E33-B296-8B68-0343-C3890EE85E7B}"/>
                  </a:ext>
                </a:extLst>
              </p:cNvPr>
              <p:cNvSpPr txBox="1"/>
              <p:nvPr/>
            </p:nvSpPr>
            <p:spPr>
              <a:xfrm>
                <a:off x="8527547" y="189091"/>
                <a:ext cx="126348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B0F0"/>
                    </a:solidFill>
                    <a:effectLst/>
                    <a:uLnTx/>
                    <a:uFillTx/>
                    <a:latin typeface="Franklin Gothic Medium" panose="020B0603020102020204" pitchFamily="34" charset="0"/>
                    <a:ea typeface="+mn-ea"/>
                    <a:cs typeface="+mn-cs"/>
                  </a:rPr>
                  <a:t>w </a:t>
                </a:r>
                <a:r>
                  <a:rPr kumimoji="0" lang="en-US" sz="1800" b="0" i="0" u="none" strike="noStrike" kern="1200" cap="none" spc="0" normalizeH="0" baseline="0" noProof="0" dirty="0" err="1">
                    <a:ln>
                      <a:noFill/>
                    </a:ln>
                    <a:solidFill>
                      <a:srgbClr val="00B0F0"/>
                    </a:solidFill>
                    <a:effectLst/>
                    <a:uLnTx/>
                    <a:uFillTx/>
                    <a:latin typeface="Franklin Gothic Medium" panose="020B0603020102020204" pitchFamily="34" charset="0"/>
                    <a:ea typeface="+mn-ea"/>
                    <a:cs typeface="+mn-cs"/>
                  </a:rPr>
                  <a:t>isotachs</a:t>
                </a:r>
                <a:endParaRPr kumimoji="0" lang="en-US" sz="1800" b="0" i="0" u="none" strike="noStrike" kern="1200" cap="none" spc="0" normalizeH="0" baseline="0" noProof="0" dirty="0">
                  <a:ln>
                    <a:noFill/>
                  </a:ln>
                  <a:solidFill>
                    <a:srgbClr val="00B0F0"/>
                  </a:solidFill>
                  <a:effectLst/>
                  <a:uLnTx/>
                  <a:uFillTx/>
                  <a:latin typeface="Franklin Gothic Medium" panose="020B0603020102020204" pitchFamily="34" charset="0"/>
                  <a:ea typeface="+mn-ea"/>
                  <a:cs typeface="+mn-cs"/>
                </a:endParaRPr>
              </a:p>
            </p:txBody>
          </p:sp>
          <p:cxnSp>
            <p:nvCxnSpPr>
              <p:cNvPr id="14" name="Straight Arrow Connector 13">
                <a:extLst>
                  <a:ext uri="{FF2B5EF4-FFF2-40B4-BE49-F238E27FC236}">
                    <a16:creationId xmlns:a16="http://schemas.microsoft.com/office/drawing/2014/main" id="{F87F7931-8A8A-CF69-1C2C-0103E77EAAD8}"/>
                  </a:ext>
                </a:extLst>
              </p:cNvPr>
              <p:cNvCxnSpPr>
                <a:cxnSpLocks/>
              </p:cNvCxnSpPr>
              <p:nvPr/>
            </p:nvCxnSpPr>
            <p:spPr>
              <a:xfrm>
                <a:off x="9159291" y="533371"/>
                <a:ext cx="0" cy="858231"/>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2BFC9A6C-10A8-2416-16D0-DA24E143DC2A}"/>
                  </a:ext>
                </a:extLst>
              </p:cNvPr>
              <p:cNvSpPr txBox="1"/>
              <p:nvPr/>
            </p:nvSpPr>
            <p:spPr>
              <a:xfrm>
                <a:off x="10680578" y="3720873"/>
                <a:ext cx="945323" cy="369332"/>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FF0000"/>
                    </a:solidFill>
                    <a:effectLst/>
                    <a:uLnTx/>
                    <a:uFillTx/>
                    <a:latin typeface="Franklin Gothic Medium" panose="020B0603020102020204" pitchFamily="34" charset="0"/>
                    <a:ea typeface="+mn-ea"/>
                    <a:cs typeface="+mn-cs"/>
                  </a:rPr>
                  <a:t>isovorts</a:t>
                </a:r>
                <a:endParaRPr kumimoji="0" lang="en-US" sz="1800" b="0" i="0" u="none" strike="noStrike" kern="1200" cap="none" spc="0" normalizeH="0" baseline="0" noProof="0" dirty="0">
                  <a:ln>
                    <a:noFill/>
                  </a:ln>
                  <a:solidFill>
                    <a:srgbClr val="FF0000"/>
                  </a:solidFill>
                  <a:effectLst/>
                  <a:uLnTx/>
                  <a:uFillTx/>
                  <a:latin typeface="Franklin Gothic Medium" panose="020B0603020102020204" pitchFamily="34" charset="0"/>
                  <a:ea typeface="+mn-ea"/>
                  <a:cs typeface="+mn-cs"/>
                </a:endParaRPr>
              </a:p>
            </p:txBody>
          </p:sp>
          <p:cxnSp>
            <p:nvCxnSpPr>
              <p:cNvPr id="16" name="Straight Arrow Connector 15">
                <a:extLst>
                  <a:ext uri="{FF2B5EF4-FFF2-40B4-BE49-F238E27FC236}">
                    <a16:creationId xmlns:a16="http://schemas.microsoft.com/office/drawing/2014/main" id="{2529A961-4889-45D6-038B-ACB0DFFD53C1}"/>
                  </a:ext>
                </a:extLst>
              </p:cNvPr>
              <p:cNvCxnSpPr>
                <a:cxnSpLocks/>
              </p:cNvCxnSpPr>
              <p:nvPr/>
            </p:nvCxnSpPr>
            <p:spPr>
              <a:xfrm flipH="1" flipV="1">
                <a:off x="9810422" y="3123878"/>
                <a:ext cx="929148" cy="66367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18" name="TextBox 17">
            <a:extLst>
              <a:ext uri="{FF2B5EF4-FFF2-40B4-BE49-F238E27FC236}">
                <a16:creationId xmlns:a16="http://schemas.microsoft.com/office/drawing/2014/main" id="{DAC7C8DC-0548-4F6C-5FF6-454D3025D700}"/>
              </a:ext>
            </a:extLst>
          </p:cNvPr>
          <p:cNvSpPr txBox="1"/>
          <p:nvPr/>
        </p:nvSpPr>
        <p:spPr>
          <a:xfrm>
            <a:off x="190858" y="1864748"/>
            <a:ext cx="6097604" cy="144655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B0F0"/>
                </a:solidFill>
                <a:effectLst/>
                <a:uLnTx/>
                <a:uFillTx/>
                <a:latin typeface="Franklin Gothic Medium" panose="020B0603020102020204" pitchFamily="34" charset="0"/>
                <a:ea typeface="+mn-ea"/>
                <a:cs typeface="+mn-cs"/>
              </a:rPr>
              <a:t>At the time, I had no reason to think the way that the tornadoes formed differed from our existing understanding—nothing in the appearance or evolution of the simulated supercells is unusual.</a:t>
            </a:r>
          </a:p>
        </p:txBody>
      </p:sp>
    </p:spTree>
    <p:extLst>
      <p:ext uri="{BB962C8B-B14F-4D97-AF65-F5344CB8AC3E}">
        <p14:creationId xmlns:p14="http://schemas.microsoft.com/office/powerpoint/2010/main" val="144191718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EF93C216-39B9-B32F-76F8-9334139825A0}"/>
              </a:ext>
            </a:extLst>
          </p:cNvPr>
          <p:cNvSpPr txBox="1"/>
          <p:nvPr/>
        </p:nvSpPr>
        <p:spPr>
          <a:xfrm>
            <a:off x="213631" y="6138202"/>
            <a:ext cx="82413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Symbol" pitchFamily="2" charset="2"/>
                <a:ea typeface="+mn-ea"/>
                <a:cs typeface="+mn-cs"/>
              </a:rPr>
              <a:t>z</a:t>
            </a:r>
            <a:r>
              <a:rPr kumimoji="0" lang="en-US" sz="2400" b="0" i="0" u="none" strike="noStrike" kern="1200" cap="none" spc="0" normalizeH="0" baseline="-25000" noProof="0" dirty="0">
                <a:ln>
                  <a:noFill/>
                </a:ln>
                <a:solidFill>
                  <a:prstClr val="white"/>
                </a:solidFill>
                <a:effectLst/>
                <a:uLnTx/>
                <a:uFillTx/>
                <a:latin typeface="Franklin Gothic Book" panose="020B0503020102020204" pitchFamily="34" charset="0"/>
                <a:ea typeface="+mn-ea"/>
                <a:cs typeface="+mn-cs"/>
              </a:rPr>
              <a:t>7.5 m</a:t>
            </a:r>
            <a:endParaRPr kumimoji="0" lang="en-US" sz="2400" b="0" i="0" u="none" strike="noStrike" kern="1200" cap="none" spc="0" normalizeH="0" baseline="0" noProof="0" dirty="0">
              <a:ln>
                <a:noFill/>
              </a:ln>
              <a:solidFill>
                <a:prstClr val="white"/>
              </a:solidFill>
              <a:effectLst/>
              <a:uLnTx/>
              <a:uFillTx/>
              <a:latin typeface="Symbol" pitchFamily="2" charset="2"/>
              <a:ea typeface="+mn-ea"/>
              <a:cs typeface="+mn-cs"/>
            </a:endParaRPr>
          </a:p>
        </p:txBody>
      </p:sp>
      <p:pic>
        <p:nvPicPr>
          <p:cNvPr id="3" name="Picture 2">
            <a:extLst>
              <a:ext uri="{FF2B5EF4-FFF2-40B4-BE49-F238E27FC236}">
                <a16:creationId xmlns:a16="http://schemas.microsoft.com/office/drawing/2014/main" id="{6968D269-DF56-2FAB-40EC-4CEAA115F8F2}"/>
              </a:ext>
            </a:extLst>
          </p:cNvPr>
          <p:cNvPicPr>
            <a:picLocks noChangeAspect="1"/>
          </p:cNvPicPr>
          <p:nvPr/>
        </p:nvPicPr>
        <p:blipFill>
          <a:blip r:embed="rId3"/>
          <a:stretch>
            <a:fillRect/>
          </a:stretch>
        </p:blipFill>
        <p:spPr>
          <a:xfrm>
            <a:off x="1009844" y="56510"/>
            <a:ext cx="8804518" cy="6801490"/>
          </a:xfrm>
          <a:prstGeom prst="rect">
            <a:avLst/>
          </a:prstGeom>
        </p:spPr>
      </p:pic>
      <p:pic>
        <p:nvPicPr>
          <p:cNvPr id="5" name="Picture 4">
            <a:extLst>
              <a:ext uri="{FF2B5EF4-FFF2-40B4-BE49-F238E27FC236}">
                <a16:creationId xmlns:a16="http://schemas.microsoft.com/office/drawing/2014/main" id="{BD3C3281-9559-B50C-595A-B3DDED899BA6}"/>
              </a:ext>
            </a:extLst>
          </p:cNvPr>
          <p:cNvPicPr>
            <a:picLocks noChangeAspect="1"/>
          </p:cNvPicPr>
          <p:nvPr/>
        </p:nvPicPr>
        <p:blipFill>
          <a:blip r:embed="rId4"/>
          <a:stretch>
            <a:fillRect/>
          </a:stretch>
        </p:blipFill>
        <p:spPr>
          <a:xfrm>
            <a:off x="8279319" y="887507"/>
            <a:ext cx="3912681" cy="3022546"/>
          </a:xfrm>
          <a:prstGeom prst="rect">
            <a:avLst/>
          </a:prstGeom>
        </p:spPr>
      </p:pic>
      <p:sp>
        <p:nvSpPr>
          <p:cNvPr id="2" name="TextBox 1">
            <a:extLst>
              <a:ext uri="{FF2B5EF4-FFF2-40B4-BE49-F238E27FC236}">
                <a16:creationId xmlns:a16="http://schemas.microsoft.com/office/drawing/2014/main" id="{D03BA3F6-A643-A027-2CB5-926AD809B219}"/>
              </a:ext>
            </a:extLst>
          </p:cNvPr>
          <p:cNvSpPr txBox="1"/>
          <p:nvPr/>
        </p:nvSpPr>
        <p:spPr>
          <a:xfrm>
            <a:off x="100207" y="2841066"/>
            <a:ext cx="2564808"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accent6">
                    <a:lumMod val="60000"/>
                    <a:lumOff val="40000"/>
                  </a:schemeClr>
                </a:solidFill>
                <a:effectLst/>
                <a:uLnTx/>
                <a:uFillTx/>
                <a:latin typeface="Franklin Gothic Book" panose="020B0503020102020204" pitchFamily="34" charset="0"/>
                <a:ea typeface="+mn-ea"/>
                <a:cs typeface="+mn-cs"/>
              </a:rPr>
              <a:t>Color shading: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schemeClr val="accent6">
                    <a:lumMod val="60000"/>
                    <a:lumOff val="40000"/>
                  </a:schemeClr>
                </a:solidFill>
                <a:effectLst/>
                <a:uLnTx/>
                <a:uFillTx/>
                <a:latin typeface="Franklin Gothic Book" panose="020B0503020102020204" pitchFamily="34" charset="0"/>
                <a:ea typeface="+mn-ea"/>
                <a:cs typeface="+mn-cs"/>
              </a:rPr>
              <a:t>ζ</a:t>
            </a:r>
            <a:r>
              <a:rPr kumimoji="0" lang="en-US" sz="1800" b="0" i="0" u="none" strike="noStrike" kern="1200" cap="none" spc="0" normalizeH="0" baseline="0" noProof="0" dirty="0">
                <a:ln>
                  <a:noFill/>
                </a:ln>
                <a:solidFill>
                  <a:schemeClr val="accent6">
                    <a:lumMod val="60000"/>
                    <a:lumOff val="40000"/>
                  </a:schemeClr>
                </a:solidFill>
                <a:effectLst/>
                <a:uLnTx/>
                <a:uFillTx/>
                <a:latin typeface="Franklin Gothic Book" panose="020B0503020102020204" pitchFamily="34" charset="0"/>
                <a:ea typeface="+mn-ea"/>
                <a:cs typeface="+mn-cs"/>
              </a:rPr>
              <a:t> at z = 7.5 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prstClr val="white"/>
              </a:solidFill>
              <a:latin typeface="Franklin Gothic Book" panose="020B05030201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rPr>
              <a:t>Black contours: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rPr>
              <a:t>w at z = 522 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rPr>
              <a:t>(5, 10, 15, … m s</a:t>
            </a:r>
            <a:r>
              <a:rPr kumimoji="0" lang="en-US" sz="1800" b="0" i="0" u="none" strike="noStrike" kern="1200" cap="none" spc="0" normalizeH="0" baseline="30000" noProof="0" dirty="0">
                <a:ln>
                  <a:noFill/>
                </a:ln>
                <a:solidFill>
                  <a:prstClr val="white"/>
                </a:solidFill>
                <a:effectLst/>
                <a:uLnTx/>
                <a:uFillTx/>
                <a:latin typeface="Franklin Gothic Book" panose="020B0503020102020204" pitchFamily="34" charset="0"/>
                <a:ea typeface="+mn-ea"/>
                <a:cs typeface="+mn-cs"/>
              </a:rPr>
              <a:t>–1</a:t>
            </a:r>
            <a:r>
              <a:rPr kumimoji="0" lang="en-US" sz="1800" b="0"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B0F0"/>
                </a:solidFill>
                <a:effectLst/>
                <a:uLnTx/>
                <a:uFillTx/>
                <a:latin typeface="Franklin Gothic Book" panose="020B0503020102020204" pitchFamily="34" charset="0"/>
                <a:ea typeface="+mn-ea"/>
                <a:cs typeface="+mn-cs"/>
              </a:rPr>
              <a:t>Heavy blue line: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B0F0"/>
                </a:solidFill>
                <a:effectLst/>
                <a:uLnTx/>
                <a:uFillTx/>
                <a:latin typeface="Franklin Gothic Book" panose="020B0503020102020204" pitchFamily="34" charset="0"/>
                <a:ea typeface="+mn-ea"/>
                <a:cs typeface="+mn-cs"/>
              </a:rPr>
              <a:t>gust front proxy</a:t>
            </a:r>
          </a:p>
          <a:p>
            <a:pPr>
              <a:defRPr/>
            </a:pPr>
            <a:r>
              <a:rPr kumimoji="0" lang="en-US" sz="1800" b="0" i="0" u="none" strike="noStrike" kern="1200" cap="none" spc="0" normalizeH="0" baseline="0" noProof="0" dirty="0">
                <a:ln>
                  <a:noFill/>
                </a:ln>
                <a:solidFill>
                  <a:srgbClr val="00B0F0"/>
                </a:solidFill>
                <a:effectLst/>
                <a:uLnTx/>
                <a:uFillTx/>
                <a:latin typeface="Franklin Gothic Book" panose="020B0503020102020204" pitchFamily="34" charset="0"/>
                <a:ea typeface="+mn-ea"/>
                <a:cs typeface="+mn-cs"/>
              </a:rPr>
              <a:t>(</a:t>
            </a:r>
            <a:r>
              <a:rPr kumimoji="0" lang="el-GR" sz="1800" b="0" i="0" u="none" strike="noStrike" kern="1200" cap="none" spc="0" normalizeH="0" baseline="0" noProof="0" dirty="0">
                <a:ln>
                  <a:noFill/>
                </a:ln>
                <a:solidFill>
                  <a:srgbClr val="00B0F0"/>
                </a:solidFill>
                <a:effectLst/>
                <a:uLnTx/>
                <a:uFillTx/>
                <a:latin typeface="Franklin Gothic Book" panose="020B0503020102020204" pitchFamily="34" charset="0"/>
                <a:ea typeface="+mn-ea"/>
                <a:cs typeface="+mn-cs"/>
              </a:rPr>
              <a:t>θ</a:t>
            </a:r>
            <a:r>
              <a:rPr kumimoji="0" lang="en-US" sz="1800" b="0" i="0" u="none" strike="noStrike" kern="1200" cap="none" spc="0" normalizeH="0" baseline="0" noProof="0" dirty="0">
                <a:ln>
                  <a:noFill/>
                </a:ln>
                <a:solidFill>
                  <a:srgbClr val="00B0F0"/>
                </a:solidFill>
                <a:effectLst/>
                <a:uLnTx/>
                <a:uFillTx/>
                <a:latin typeface="Franklin Gothic Book" panose="020B0503020102020204" pitchFamily="34" charset="0"/>
                <a:ea typeface="+mn-ea"/>
                <a:cs typeface="+mn-cs"/>
              </a:rPr>
              <a:t>’</a:t>
            </a:r>
            <a:r>
              <a:rPr kumimoji="0" lang="el-GR" sz="1800" b="0" i="0" u="none" strike="noStrike" kern="1200" cap="none" spc="0" normalizeH="0" baseline="-25000" noProof="0" dirty="0">
                <a:ln>
                  <a:noFill/>
                </a:ln>
                <a:solidFill>
                  <a:srgbClr val="00B0F0"/>
                </a:solidFill>
                <a:effectLst/>
                <a:uLnTx/>
                <a:uFillTx/>
                <a:latin typeface="Franklin Gothic Book" panose="020B0503020102020204" pitchFamily="34" charset="0"/>
                <a:ea typeface="+mn-ea"/>
                <a:cs typeface="+mn-cs"/>
              </a:rPr>
              <a:t>ρ</a:t>
            </a:r>
            <a:r>
              <a:rPr kumimoji="0" lang="en-US" sz="1800" b="0" i="0" u="none" strike="noStrike" kern="1200" cap="none" spc="0" normalizeH="0" baseline="0" noProof="0" dirty="0">
                <a:ln>
                  <a:noFill/>
                </a:ln>
                <a:solidFill>
                  <a:srgbClr val="00B0F0"/>
                </a:solidFill>
                <a:effectLst/>
                <a:uLnTx/>
                <a:uFillTx/>
                <a:latin typeface="Franklin Gothic Book" panose="020B0503020102020204" pitchFamily="34" charset="0"/>
                <a:ea typeface="+mn-ea"/>
                <a:cs typeface="+mn-cs"/>
              </a:rPr>
              <a:t> = –0.25 K)</a:t>
            </a:r>
          </a:p>
        </p:txBody>
      </p:sp>
      <p:sp>
        <p:nvSpPr>
          <p:cNvPr id="6" name="Rectangle 5">
            <a:extLst>
              <a:ext uri="{FF2B5EF4-FFF2-40B4-BE49-F238E27FC236}">
                <a16:creationId xmlns:a16="http://schemas.microsoft.com/office/drawing/2014/main" id="{02FF2A0B-73B6-63D7-03C0-2907F67E29B6}"/>
              </a:ext>
            </a:extLst>
          </p:cNvPr>
          <p:cNvSpPr/>
          <p:nvPr/>
        </p:nvSpPr>
        <p:spPr>
          <a:xfrm>
            <a:off x="11618259" y="833718"/>
            <a:ext cx="573741" cy="5109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416DF94B-D43F-0124-ADA4-79102DCBA16D}"/>
              </a:ext>
            </a:extLst>
          </p:cNvPr>
          <p:cNvSpPr txBox="1"/>
          <p:nvPr/>
        </p:nvSpPr>
        <p:spPr>
          <a:xfrm>
            <a:off x="87682" y="87682"/>
            <a:ext cx="2286000"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u="none" strike="noStrike" kern="1200" cap="none" spc="0" normalizeH="0" baseline="0" noProof="0" dirty="0">
                <a:ln>
                  <a:noFill/>
                </a:ln>
                <a:solidFill>
                  <a:srgbClr val="FFC000">
                    <a:lumMod val="60000"/>
                    <a:lumOff val="40000"/>
                  </a:srgbClr>
                </a:solidFill>
                <a:effectLst/>
                <a:uLnTx/>
                <a:uFillTx/>
                <a:latin typeface="Franklin Gothic Medium" panose="020B0603020102020204" pitchFamily="34" charset="0"/>
              </a:rPr>
              <a:t>After a few failed tries, the TLV forms at approximately 6250 s </a:t>
            </a:r>
          </a:p>
        </p:txBody>
      </p:sp>
      <p:sp>
        <p:nvSpPr>
          <p:cNvPr id="4" name="TextBox 3">
            <a:extLst>
              <a:ext uri="{FF2B5EF4-FFF2-40B4-BE49-F238E27FC236}">
                <a16:creationId xmlns:a16="http://schemas.microsoft.com/office/drawing/2014/main" id="{4E83AA8D-FBC6-0CD9-F09E-634808E47E7A}"/>
              </a:ext>
            </a:extLst>
          </p:cNvPr>
          <p:cNvSpPr txBox="1"/>
          <p:nvPr/>
        </p:nvSpPr>
        <p:spPr>
          <a:xfrm>
            <a:off x="9627192" y="581675"/>
            <a:ext cx="256480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92D050"/>
                </a:solidFill>
                <a:effectLst/>
                <a:uLnTx/>
                <a:uFillTx/>
                <a:latin typeface="Franklin Gothic Book" panose="020B0503020102020204" pitchFamily="34" charset="0"/>
                <a:ea typeface="+mn-ea"/>
                <a:cs typeface="+mn-cs"/>
              </a:rPr>
              <a:t>reflectivity</a:t>
            </a:r>
          </a:p>
        </p:txBody>
      </p:sp>
      <p:sp>
        <p:nvSpPr>
          <p:cNvPr id="8" name="Rectangle 7">
            <a:extLst>
              <a:ext uri="{FF2B5EF4-FFF2-40B4-BE49-F238E27FC236}">
                <a16:creationId xmlns:a16="http://schemas.microsoft.com/office/drawing/2014/main" id="{E1173A31-AAEB-7377-A135-70A8B4639B6C}"/>
              </a:ext>
            </a:extLst>
          </p:cNvPr>
          <p:cNvSpPr/>
          <p:nvPr/>
        </p:nvSpPr>
        <p:spPr>
          <a:xfrm>
            <a:off x="1068000" y="6468903"/>
            <a:ext cx="8688206" cy="40517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F9370B16-C318-A2C0-7C97-B8055DE3F62F}"/>
              </a:ext>
            </a:extLst>
          </p:cNvPr>
          <p:cNvSpPr txBox="1"/>
          <p:nvPr/>
        </p:nvSpPr>
        <p:spPr>
          <a:xfrm>
            <a:off x="9322745" y="6465659"/>
            <a:ext cx="724878" cy="276999"/>
          </a:xfrm>
          <a:prstGeom prst="rect">
            <a:avLst/>
          </a:prstGeom>
          <a:noFill/>
        </p:spPr>
        <p:txBody>
          <a:bodyPr wrap="none" rtlCol="0">
            <a:spAutoFit/>
          </a:bodyPr>
          <a:lstStyle/>
          <a:p>
            <a:r>
              <a:rPr lang="en-US" sz="1200" dirty="0">
                <a:solidFill>
                  <a:schemeClr val="bg1"/>
                </a:solidFill>
                <a:latin typeface="Franklin Gothic Book" panose="020B0503020102020204" pitchFamily="34" charset="0"/>
              </a:rPr>
              <a:t>0.30 s</a:t>
            </a:r>
            <a:r>
              <a:rPr lang="en-US" sz="1200" baseline="30000" dirty="0">
                <a:solidFill>
                  <a:schemeClr val="bg1"/>
                </a:solidFill>
                <a:latin typeface="Franklin Gothic Book" panose="020B0503020102020204" pitchFamily="34" charset="0"/>
              </a:rPr>
              <a:t>–1</a:t>
            </a:r>
          </a:p>
        </p:txBody>
      </p:sp>
      <p:sp>
        <p:nvSpPr>
          <p:cNvPr id="11" name="TextBox 10">
            <a:extLst>
              <a:ext uri="{FF2B5EF4-FFF2-40B4-BE49-F238E27FC236}">
                <a16:creationId xmlns:a16="http://schemas.microsoft.com/office/drawing/2014/main" id="{0111BB89-C33B-60D4-4B88-771489B5DCA6}"/>
              </a:ext>
            </a:extLst>
          </p:cNvPr>
          <p:cNvSpPr txBox="1"/>
          <p:nvPr/>
        </p:nvSpPr>
        <p:spPr>
          <a:xfrm>
            <a:off x="6888347" y="6465659"/>
            <a:ext cx="492443" cy="276999"/>
          </a:xfrm>
          <a:prstGeom prst="rect">
            <a:avLst/>
          </a:prstGeom>
          <a:noFill/>
        </p:spPr>
        <p:txBody>
          <a:bodyPr wrap="none" rtlCol="0">
            <a:spAutoFit/>
          </a:bodyPr>
          <a:lstStyle/>
          <a:p>
            <a:r>
              <a:rPr lang="en-US" sz="1200" dirty="0">
                <a:solidFill>
                  <a:schemeClr val="bg1"/>
                </a:solidFill>
                <a:latin typeface="Franklin Gothic Book" panose="020B0503020102020204" pitchFamily="34" charset="0"/>
              </a:rPr>
              <a:t>0.20</a:t>
            </a:r>
            <a:endParaRPr lang="en-US" sz="1200" baseline="30000" dirty="0">
              <a:solidFill>
                <a:schemeClr val="bg1"/>
              </a:solidFill>
              <a:latin typeface="Franklin Gothic Book" panose="020B0503020102020204" pitchFamily="34" charset="0"/>
            </a:endParaRPr>
          </a:p>
        </p:txBody>
      </p:sp>
      <p:sp>
        <p:nvSpPr>
          <p:cNvPr id="12" name="TextBox 11">
            <a:extLst>
              <a:ext uri="{FF2B5EF4-FFF2-40B4-BE49-F238E27FC236}">
                <a16:creationId xmlns:a16="http://schemas.microsoft.com/office/drawing/2014/main" id="{4C445D7A-BEC6-2AE2-E680-CE3E9A42D4F2}"/>
              </a:ext>
            </a:extLst>
          </p:cNvPr>
          <p:cNvSpPr txBox="1"/>
          <p:nvPr/>
        </p:nvSpPr>
        <p:spPr>
          <a:xfrm>
            <a:off x="4577094" y="6465659"/>
            <a:ext cx="481478" cy="276999"/>
          </a:xfrm>
          <a:prstGeom prst="rect">
            <a:avLst/>
          </a:prstGeom>
          <a:noFill/>
        </p:spPr>
        <p:txBody>
          <a:bodyPr wrap="none" rtlCol="0">
            <a:spAutoFit/>
          </a:bodyPr>
          <a:lstStyle/>
          <a:p>
            <a:r>
              <a:rPr lang="en-US" sz="1200" dirty="0">
                <a:solidFill>
                  <a:schemeClr val="bg1"/>
                </a:solidFill>
                <a:latin typeface="Franklin Gothic Book" panose="020B0503020102020204" pitchFamily="34" charset="0"/>
              </a:rPr>
              <a:t>0.10</a:t>
            </a:r>
            <a:endParaRPr lang="en-US" sz="1200" baseline="30000" dirty="0">
              <a:solidFill>
                <a:schemeClr val="bg1"/>
              </a:solidFill>
              <a:latin typeface="Franklin Gothic Book" panose="020B0503020102020204" pitchFamily="34" charset="0"/>
            </a:endParaRPr>
          </a:p>
        </p:txBody>
      </p:sp>
      <p:sp>
        <p:nvSpPr>
          <p:cNvPr id="13" name="TextBox 12">
            <a:extLst>
              <a:ext uri="{FF2B5EF4-FFF2-40B4-BE49-F238E27FC236}">
                <a16:creationId xmlns:a16="http://schemas.microsoft.com/office/drawing/2014/main" id="{1E914DF8-D672-4AD6-C5EE-926D22E1A3D5}"/>
              </a:ext>
            </a:extLst>
          </p:cNvPr>
          <p:cNvSpPr txBox="1"/>
          <p:nvPr/>
        </p:nvSpPr>
        <p:spPr>
          <a:xfrm>
            <a:off x="2247774" y="6465659"/>
            <a:ext cx="492443" cy="276999"/>
          </a:xfrm>
          <a:prstGeom prst="rect">
            <a:avLst/>
          </a:prstGeom>
          <a:noFill/>
        </p:spPr>
        <p:txBody>
          <a:bodyPr wrap="none" rtlCol="0">
            <a:spAutoFit/>
          </a:bodyPr>
          <a:lstStyle/>
          <a:p>
            <a:r>
              <a:rPr lang="en-US" sz="1200" dirty="0">
                <a:solidFill>
                  <a:schemeClr val="bg1"/>
                </a:solidFill>
                <a:latin typeface="Franklin Gothic Book" panose="020B0503020102020204" pitchFamily="34" charset="0"/>
              </a:rPr>
              <a:t>0.00</a:t>
            </a:r>
            <a:endParaRPr lang="en-US" sz="1200" baseline="30000" dirty="0">
              <a:solidFill>
                <a:schemeClr val="bg1"/>
              </a:solidFill>
              <a:latin typeface="Franklin Gothic Book" panose="020B0503020102020204" pitchFamily="34" charset="0"/>
            </a:endParaRPr>
          </a:p>
        </p:txBody>
      </p:sp>
      <p:sp>
        <p:nvSpPr>
          <p:cNvPr id="14" name="TextBox 13">
            <a:extLst>
              <a:ext uri="{FF2B5EF4-FFF2-40B4-BE49-F238E27FC236}">
                <a16:creationId xmlns:a16="http://schemas.microsoft.com/office/drawing/2014/main" id="{352475CB-AE26-A982-3B29-4F32D0D98D88}"/>
              </a:ext>
            </a:extLst>
          </p:cNvPr>
          <p:cNvSpPr txBox="1"/>
          <p:nvPr/>
        </p:nvSpPr>
        <p:spPr>
          <a:xfrm>
            <a:off x="908036" y="6465659"/>
            <a:ext cx="582211" cy="276999"/>
          </a:xfrm>
          <a:prstGeom prst="rect">
            <a:avLst/>
          </a:prstGeom>
          <a:noFill/>
        </p:spPr>
        <p:txBody>
          <a:bodyPr wrap="none" rtlCol="0">
            <a:spAutoFit/>
          </a:bodyPr>
          <a:lstStyle/>
          <a:p>
            <a:r>
              <a:rPr lang="en-US" sz="1200" dirty="0">
                <a:solidFill>
                  <a:schemeClr val="bg1"/>
                </a:solidFill>
                <a:latin typeface="Franklin Gothic Book" panose="020B0503020102020204" pitchFamily="34" charset="0"/>
              </a:rPr>
              <a:t>–0.05</a:t>
            </a:r>
            <a:endParaRPr lang="en-US" sz="1200" baseline="30000" dirty="0">
              <a:solidFill>
                <a:schemeClr val="bg1"/>
              </a:solidFill>
              <a:latin typeface="Franklin Gothic Book" panose="020B0503020102020204" pitchFamily="34" charset="0"/>
            </a:endParaRPr>
          </a:p>
        </p:txBody>
      </p:sp>
      <p:sp>
        <p:nvSpPr>
          <p:cNvPr id="15" name="TextBox 14">
            <a:extLst>
              <a:ext uri="{FF2B5EF4-FFF2-40B4-BE49-F238E27FC236}">
                <a16:creationId xmlns:a16="http://schemas.microsoft.com/office/drawing/2014/main" id="{8294536B-B5D7-B7AE-7317-0FEEF55AE575}"/>
              </a:ext>
            </a:extLst>
          </p:cNvPr>
          <p:cNvSpPr txBox="1"/>
          <p:nvPr/>
        </p:nvSpPr>
        <p:spPr>
          <a:xfrm>
            <a:off x="5726685" y="6465659"/>
            <a:ext cx="484235" cy="276999"/>
          </a:xfrm>
          <a:prstGeom prst="rect">
            <a:avLst/>
          </a:prstGeom>
          <a:noFill/>
        </p:spPr>
        <p:txBody>
          <a:bodyPr wrap="none" rtlCol="0">
            <a:spAutoFit/>
          </a:bodyPr>
          <a:lstStyle/>
          <a:p>
            <a:r>
              <a:rPr lang="en-US" sz="1200" dirty="0">
                <a:solidFill>
                  <a:schemeClr val="bg1"/>
                </a:solidFill>
                <a:latin typeface="Franklin Gothic Book" panose="020B0503020102020204" pitchFamily="34" charset="0"/>
              </a:rPr>
              <a:t>0.15</a:t>
            </a:r>
            <a:endParaRPr lang="en-US" sz="1200" baseline="30000" dirty="0">
              <a:solidFill>
                <a:schemeClr val="bg1"/>
              </a:solidFill>
              <a:latin typeface="Franklin Gothic Book" panose="020B0503020102020204" pitchFamily="34" charset="0"/>
            </a:endParaRPr>
          </a:p>
        </p:txBody>
      </p:sp>
      <p:sp>
        <p:nvSpPr>
          <p:cNvPr id="17" name="TextBox 16">
            <a:extLst>
              <a:ext uri="{FF2B5EF4-FFF2-40B4-BE49-F238E27FC236}">
                <a16:creationId xmlns:a16="http://schemas.microsoft.com/office/drawing/2014/main" id="{94F79AB1-5164-C727-68BD-6A30E2D8970B}"/>
              </a:ext>
            </a:extLst>
          </p:cNvPr>
          <p:cNvSpPr txBox="1"/>
          <p:nvPr/>
        </p:nvSpPr>
        <p:spPr>
          <a:xfrm>
            <a:off x="3416538" y="6465659"/>
            <a:ext cx="492443" cy="276999"/>
          </a:xfrm>
          <a:prstGeom prst="rect">
            <a:avLst/>
          </a:prstGeom>
          <a:noFill/>
        </p:spPr>
        <p:txBody>
          <a:bodyPr wrap="none" rtlCol="0">
            <a:spAutoFit/>
          </a:bodyPr>
          <a:lstStyle/>
          <a:p>
            <a:r>
              <a:rPr lang="en-US" sz="1200" dirty="0">
                <a:solidFill>
                  <a:schemeClr val="bg1"/>
                </a:solidFill>
                <a:latin typeface="Franklin Gothic Book" panose="020B0503020102020204" pitchFamily="34" charset="0"/>
              </a:rPr>
              <a:t>0.05</a:t>
            </a:r>
            <a:endParaRPr lang="en-US" sz="1200" baseline="30000" dirty="0">
              <a:solidFill>
                <a:schemeClr val="bg1"/>
              </a:solidFill>
              <a:latin typeface="Franklin Gothic Book" panose="020B0503020102020204" pitchFamily="34" charset="0"/>
            </a:endParaRPr>
          </a:p>
        </p:txBody>
      </p:sp>
      <p:sp>
        <p:nvSpPr>
          <p:cNvPr id="18" name="TextBox 17">
            <a:extLst>
              <a:ext uri="{FF2B5EF4-FFF2-40B4-BE49-F238E27FC236}">
                <a16:creationId xmlns:a16="http://schemas.microsoft.com/office/drawing/2014/main" id="{2EA9FCD0-9821-E829-001F-391CD98064D9}"/>
              </a:ext>
            </a:extLst>
          </p:cNvPr>
          <p:cNvSpPr txBox="1"/>
          <p:nvPr/>
        </p:nvSpPr>
        <p:spPr>
          <a:xfrm>
            <a:off x="8110259" y="6465659"/>
            <a:ext cx="492443" cy="276999"/>
          </a:xfrm>
          <a:prstGeom prst="rect">
            <a:avLst/>
          </a:prstGeom>
          <a:noFill/>
        </p:spPr>
        <p:txBody>
          <a:bodyPr wrap="none" rtlCol="0">
            <a:spAutoFit/>
          </a:bodyPr>
          <a:lstStyle/>
          <a:p>
            <a:r>
              <a:rPr lang="en-US" sz="1200" dirty="0">
                <a:solidFill>
                  <a:schemeClr val="bg1"/>
                </a:solidFill>
                <a:latin typeface="Franklin Gothic Book" panose="020B0503020102020204" pitchFamily="34" charset="0"/>
              </a:rPr>
              <a:t>0.25</a:t>
            </a:r>
            <a:endParaRPr lang="en-US" sz="1200" baseline="30000" dirty="0">
              <a:solidFill>
                <a:schemeClr val="bg1"/>
              </a:solidFill>
              <a:latin typeface="Franklin Gothic Book" panose="020B0503020102020204" pitchFamily="34" charset="0"/>
            </a:endParaRPr>
          </a:p>
        </p:txBody>
      </p:sp>
      <p:sp>
        <p:nvSpPr>
          <p:cNvPr id="19" name="TextBox 18">
            <a:extLst>
              <a:ext uri="{FF2B5EF4-FFF2-40B4-BE49-F238E27FC236}">
                <a16:creationId xmlns:a16="http://schemas.microsoft.com/office/drawing/2014/main" id="{90B8FBFA-0F38-4211-DAB3-A0842632F526}"/>
              </a:ext>
            </a:extLst>
          </p:cNvPr>
          <p:cNvSpPr txBox="1"/>
          <p:nvPr/>
        </p:nvSpPr>
        <p:spPr>
          <a:xfrm>
            <a:off x="8808334" y="4248090"/>
            <a:ext cx="3233198" cy="1569660"/>
          </a:xfrm>
          <a:prstGeom prst="rect">
            <a:avLst/>
          </a:prstGeom>
          <a:noFill/>
        </p:spPr>
        <p:txBody>
          <a:bodyPr wrap="square" rtlCol="0">
            <a:spAutoFit/>
          </a:bodyPr>
          <a:lstStyle/>
          <a:p>
            <a:pPr algn="r"/>
            <a:r>
              <a:rPr lang="en-US" sz="1600" dirty="0">
                <a:solidFill>
                  <a:schemeClr val="accent6">
                    <a:lumMod val="60000"/>
                    <a:lumOff val="40000"/>
                  </a:schemeClr>
                </a:solidFill>
                <a:latin typeface="Franklin Gothic Medium" panose="020B0603020102020204" pitchFamily="34" charset="0"/>
              </a:rPr>
              <a:t>TLV = “tornadolike vortex”</a:t>
            </a:r>
          </a:p>
          <a:p>
            <a:pPr algn="r"/>
            <a:r>
              <a:rPr lang="en-US" sz="1600" i="1" dirty="0">
                <a:solidFill>
                  <a:schemeClr val="accent6">
                    <a:lumMod val="20000"/>
                    <a:lumOff val="80000"/>
                  </a:schemeClr>
                </a:solidFill>
                <a:latin typeface="Franklin Gothic Medium" panose="020B0603020102020204" pitchFamily="34" charset="0"/>
              </a:rPr>
              <a:t>terminology used because the grid spacing cannot resolve what many believe makes a vortex a “tornado” (e.g., corner flow, extreme vertical velocity next to the surface) </a:t>
            </a:r>
            <a:endParaRPr lang="en-US" sz="1600" i="1" dirty="0">
              <a:solidFill>
                <a:schemeClr val="accent6">
                  <a:lumMod val="20000"/>
                  <a:lumOff val="80000"/>
                </a:schemeClr>
              </a:solidFill>
            </a:endParaRPr>
          </a:p>
        </p:txBody>
      </p:sp>
      <p:sp>
        <p:nvSpPr>
          <p:cNvPr id="16" name="TextBox 15">
            <a:extLst>
              <a:ext uri="{FF2B5EF4-FFF2-40B4-BE49-F238E27FC236}">
                <a16:creationId xmlns:a16="http://schemas.microsoft.com/office/drawing/2014/main" id="{2FD4813F-290D-01DB-2E7B-B56A70D5498D}"/>
              </a:ext>
            </a:extLst>
          </p:cNvPr>
          <p:cNvSpPr txBox="1"/>
          <p:nvPr/>
        </p:nvSpPr>
        <p:spPr>
          <a:xfrm>
            <a:off x="2487542" y="-46300"/>
            <a:ext cx="610087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bg1">
                    <a:lumMod val="95000"/>
                  </a:schemeClr>
                </a:solidFill>
                <a:effectLst/>
                <a:uLnTx/>
                <a:uFillTx/>
                <a:latin typeface="Franklin Gothic Book" panose="020B0503020102020204" pitchFamily="34" charset="0"/>
                <a:ea typeface="+mn-ea"/>
                <a:cs typeface="+mn-cs"/>
              </a:rPr>
              <a:t>Near-surface vertical vorticity and low-level vertical velocity</a:t>
            </a:r>
          </a:p>
        </p:txBody>
      </p:sp>
    </p:spTree>
    <p:extLst>
      <p:ext uri="{BB962C8B-B14F-4D97-AF65-F5344CB8AC3E}">
        <p14:creationId xmlns:p14="http://schemas.microsoft.com/office/powerpoint/2010/main" val="1886682238"/>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Histogram&#10;&#10;Description automatically generated">
            <a:extLst>
              <a:ext uri="{FF2B5EF4-FFF2-40B4-BE49-F238E27FC236}">
                <a16:creationId xmlns:a16="http://schemas.microsoft.com/office/drawing/2014/main" id="{BE74002F-FBDA-CD3A-C798-0A7BEE7756F5}"/>
              </a:ext>
            </a:extLst>
          </p:cNvPr>
          <p:cNvPicPr>
            <a:picLocks noChangeAspect="1"/>
          </p:cNvPicPr>
          <p:nvPr/>
        </p:nvPicPr>
        <p:blipFill>
          <a:blip r:embed="rId3"/>
          <a:stretch>
            <a:fillRect/>
          </a:stretch>
        </p:blipFill>
        <p:spPr>
          <a:xfrm>
            <a:off x="1658587" y="-9015"/>
            <a:ext cx="8889340" cy="6867015"/>
          </a:xfrm>
          <a:prstGeom prst="rect">
            <a:avLst/>
          </a:prstGeom>
        </p:spPr>
      </p:pic>
      <p:pic>
        <p:nvPicPr>
          <p:cNvPr id="5" name="Picture 4" descr="Histogram&#10;&#10;Description automatically generated with medium confidence">
            <a:extLst>
              <a:ext uri="{FF2B5EF4-FFF2-40B4-BE49-F238E27FC236}">
                <a16:creationId xmlns:a16="http://schemas.microsoft.com/office/drawing/2014/main" id="{4F0FDCE3-8511-FBD5-00F0-D0A2B7F407FD}"/>
              </a:ext>
            </a:extLst>
          </p:cNvPr>
          <p:cNvPicPr>
            <a:picLocks noChangeAspect="1"/>
          </p:cNvPicPr>
          <p:nvPr/>
        </p:nvPicPr>
        <p:blipFill>
          <a:blip r:embed="rId4"/>
          <a:stretch>
            <a:fillRect/>
          </a:stretch>
        </p:blipFill>
        <p:spPr>
          <a:xfrm>
            <a:off x="1658587" y="-9015"/>
            <a:ext cx="8889340" cy="6867015"/>
          </a:xfrm>
          <a:prstGeom prst="rect">
            <a:avLst/>
          </a:prstGeom>
        </p:spPr>
      </p:pic>
      <p:pic>
        <p:nvPicPr>
          <p:cNvPr id="7" name="Picture 6" descr="A picture containing histogram&#10;&#10;Description automatically generated">
            <a:extLst>
              <a:ext uri="{FF2B5EF4-FFF2-40B4-BE49-F238E27FC236}">
                <a16:creationId xmlns:a16="http://schemas.microsoft.com/office/drawing/2014/main" id="{348F7C28-0518-232B-9D57-68E2C45FA500}"/>
              </a:ext>
            </a:extLst>
          </p:cNvPr>
          <p:cNvPicPr>
            <a:picLocks noChangeAspect="1"/>
          </p:cNvPicPr>
          <p:nvPr/>
        </p:nvPicPr>
        <p:blipFill>
          <a:blip r:embed="rId5"/>
          <a:stretch>
            <a:fillRect/>
          </a:stretch>
        </p:blipFill>
        <p:spPr>
          <a:xfrm>
            <a:off x="1658587" y="-9015"/>
            <a:ext cx="8889340" cy="6867015"/>
          </a:xfrm>
          <a:prstGeom prst="rect">
            <a:avLst/>
          </a:prstGeom>
        </p:spPr>
      </p:pic>
      <p:pic>
        <p:nvPicPr>
          <p:cNvPr id="9" name="Picture 8" descr="A map of a city&#10;&#10;Description automatically generated with low confidence">
            <a:extLst>
              <a:ext uri="{FF2B5EF4-FFF2-40B4-BE49-F238E27FC236}">
                <a16:creationId xmlns:a16="http://schemas.microsoft.com/office/drawing/2014/main" id="{DF7B1E48-F94C-C6C3-6D53-C4C4A2BEB533}"/>
              </a:ext>
            </a:extLst>
          </p:cNvPr>
          <p:cNvPicPr>
            <a:picLocks noChangeAspect="1"/>
          </p:cNvPicPr>
          <p:nvPr/>
        </p:nvPicPr>
        <p:blipFill>
          <a:blip r:embed="rId6"/>
          <a:stretch>
            <a:fillRect/>
          </a:stretch>
        </p:blipFill>
        <p:spPr>
          <a:xfrm>
            <a:off x="1658587" y="-9015"/>
            <a:ext cx="8889340" cy="6867015"/>
          </a:xfrm>
          <a:prstGeom prst="rect">
            <a:avLst/>
          </a:prstGeom>
        </p:spPr>
      </p:pic>
      <p:pic>
        <p:nvPicPr>
          <p:cNvPr id="11" name="Picture 10" descr="A picture containing text, blackboard&#10;&#10;Description automatically generated">
            <a:extLst>
              <a:ext uri="{FF2B5EF4-FFF2-40B4-BE49-F238E27FC236}">
                <a16:creationId xmlns:a16="http://schemas.microsoft.com/office/drawing/2014/main" id="{19DB60F8-9B9B-2B66-5E50-840C090778C2}"/>
              </a:ext>
            </a:extLst>
          </p:cNvPr>
          <p:cNvPicPr>
            <a:picLocks noChangeAspect="1"/>
          </p:cNvPicPr>
          <p:nvPr/>
        </p:nvPicPr>
        <p:blipFill>
          <a:blip r:embed="rId7"/>
          <a:stretch>
            <a:fillRect/>
          </a:stretch>
        </p:blipFill>
        <p:spPr>
          <a:xfrm>
            <a:off x="1658587" y="-9015"/>
            <a:ext cx="8889340" cy="6867015"/>
          </a:xfrm>
          <a:prstGeom prst="rect">
            <a:avLst/>
          </a:prstGeom>
        </p:spPr>
      </p:pic>
      <p:pic>
        <p:nvPicPr>
          <p:cNvPr id="13" name="Picture 12" descr="A picture containing chart&#10;&#10;Description automatically generated">
            <a:extLst>
              <a:ext uri="{FF2B5EF4-FFF2-40B4-BE49-F238E27FC236}">
                <a16:creationId xmlns:a16="http://schemas.microsoft.com/office/drawing/2014/main" id="{CC8785AA-3D1F-0EFA-07AE-F918300DE772}"/>
              </a:ext>
            </a:extLst>
          </p:cNvPr>
          <p:cNvPicPr>
            <a:picLocks noChangeAspect="1"/>
          </p:cNvPicPr>
          <p:nvPr/>
        </p:nvPicPr>
        <p:blipFill>
          <a:blip r:embed="rId8"/>
          <a:stretch>
            <a:fillRect/>
          </a:stretch>
        </p:blipFill>
        <p:spPr>
          <a:xfrm>
            <a:off x="1658587" y="-9015"/>
            <a:ext cx="8889340" cy="6867015"/>
          </a:xfrm>
          <a:prstGeom prst="rect">
            <a:avLst/>
          </a:prstGeom>
        </p:spPr>
      </p:pic>
      <p:pic>
        <p:nvPicPr>
          <p:cNvPr id="15" name="Picture 14" descr="Chart&#10;&#10;Description automatically generated with low confidence">
            <a:extLst>
              <a:ext uri="{FF2B5EF4-FFF2-40B4-BE49-F238E27FC236}">
                <a16:creationId xmlns:a16="http://schemas.microsoft.com/office/drawing/2014/main" id="{77CACAE3-0E17-904D-12CB-EEA81AD78B7C}"/>
              </a:ext>
            </a:extLst>
          </p:cNvPr>
          <p:cNvPicPr>
            <a:picLocks noChangeAspect="1"/>
          </p:cNvPicPr>
          <p:nvPr/>
        </p:nvPicPr>
        <p:blipFill>
          <a:blip r:embed="rId9"/>
          <a:stretch>
            <a:fillRect/>
          </a:stretch>
        </p:blipFill>
        <p:spPr>
          <a:xfrm>
            <a:off x="1658587" y="-9015"/>
            <a:ext cx="8889340" cy="6867015"/>
          </a:xfrm>
          <a:prstGeom prst="rect">
            <a:avLst/>
          </a:prstGeom>
        </p:spPr>
      </p:pic>
      <p:pic>
        <p:nvPicPr>
          <p:cNvPr id="17" name="Picture 16" descr="Chart&#10;&#10;Description automatically generated">
            <a:extLst>
              <a:ext uri="{FF2B5EF4-FFF2-40B4-BE49-F238E27FC236}">
                <a16:creationId xmlns:a16="http://schemas.microsoft.com/office/drawing/2014/main" id="{5F72E17E-9780-7B07-3388-1C6072D121F2}"/>
              </a:ext>
            </a:extLst>
          </p:cNvPr>
          <p:cNvPicPr>
            <a:picLocks noChangeAspect="1"/>
          </p:cNvPicPr>
          <p:nvPr/>
        </p:nvPicPr>
        <p:blipFill>
          <a:blip r:embed="rId10"/>
          <a:stretch>
            <a:fillRect/>
          </a:stretch>
        </p:blipFill>
        <p:spPr>
          <a:xfrm>
            <a:off x="1658587" y="-9015"/>
            <a:ext cx="8889340" cy="6867015"/>
          </a:xfrm>
          <a:prstGeom prst="rect">
            <a:avLst/>
          </a:prstGeom>
        </p:spPr>
      </p:pic>
      <p:pic>
        <p:nvPicPr>
          <p:cNvPr id="19" name="Picture 18" descr="Chart&#10;&#10;Description automatically generated">
            <a:extLst>
              <a:ext uri="{FF2B5EF4-FFF2-40B4-BE49-F238E27FC236}">
                <a16:creationId xmlns:a16="http://schemas.microsoft.com/office/drawing/2014/main" id="{D123A462-85AD-8A03-FCEC-3D63167CAFCD}"/>
              </a:ext>
            </a:extLst>
          </p:cNvPr>
          <p:cNvPicPr>
            <a:picLocks noChangeAspect="1"/>
          </p:cNvPicPr>
          <p:nvPr/>
        </p:nvPicPr>
        <p:blipFill>
          <a:blip r:embed="rId11"/>
          <a:stretch>
            <a:fillRect/>
          </a:stretch>
        </p:blipFill>
        <p:spPr>
          <a:xfrm>
            <a:off x="1658587" y="-9015"/>
            <a:ext cx="8889340" cy="6867015"/>
          </a:xfrm>
          <a:prstGeom prst="rect">
            <a:avLst/>
          </a:prstGeom>
        </p:spPr>
      </p:pic>
      <p:pic>
        <p:nvPicPr>
          <p:cNvPr id="21" name="Picture 20" descr="A picture containing chart&#10;&#10;Description automatically generated">
            <a:extLst>
              <a:ext uri="{FF2B5EF4-FFF2-40B4-BE49-F238E27FC236}">
                <a16:creationId xmlns:a16="http://schemas.microsoft.com/office/drawing/2014/main" id="{79D19247-3B03-83B9-23CC-0173039A9035}"/>
              </a:ext>
            </a:extLst>
          </p:cNvPr>
          <p:cNvPicPr>
            <a:picLocks noChangeAspect="1"/>
          </p:cNvPicPr>
          <p:nvPr/>
        </p:nvPicPr>
        <p:blipFill>
          <a:blip r:embed="rId12"/>
          <a:stretch>
            <a:fillRect/>
          </a:stretch>
        </p:blipFill>
        <p:spPr>
          <a:xfrm>
            <a:off x="1658587" y="-9015"/>
            <a:ext cx="8889340" cy="6867015"/>
          </a:xfrm>
          <a:prstGeom prst="rect">
            <a:avLst/>
          </a:prstGeom>
        </p:spPr>
      </p:pic>
      <p:pic>
        <p:nvPicPr>
          <p:cNvPr id="23" name="Picture 22" descr="Chart, histogram&#10;&#10;Description automatically generated">
            <a:extLst>
              <a:ext uri="{FF2B5EF4-FFF2-40B4-BE49-F238E27FC236}">
                <a16:creationId xmlns:a16="http://schemas.microsoft.com/office/drawing/2014/main" id="{D0767718-715C-B683-7226-B89A98D264F5}"/>
              </a:ext>
            </a:extLst>
          </p:cNvPr>
          <p:cNvPicPr>
            <a:picLocks noChangeAspect="1"/>
          </p:cNvPicPr>
          <p:nvPr/>
        </p:nvPicPr>
        <p:blipFill>
          <a:blip r:embed="rId13"/>
          <a:stretch>
            <a:fillRect/>
          </a:stretch>
        </p:blipFill>
        <p:spPr>
          <a:xfrm>
            <a:off x="1658587" y="-9015"/>
            <a:ext cx="8889340" cy="6867015"/>
          </a:xfrm>
          <a:prstGeom prst="rect">
            <a:avLst/>
          </a:prstGeom>
        </p:spPr>
      </p:pic>
      <p:pic>
        <p:nvPicPr>
          <p:cNvPr id="25" name="Picture 24" descr="Histogram&#10;&#10;Description automatically generated with low confidence">
            <a:extLst>
              <a:ext uri="{FF2B5EF4-FFF2-40B4-BE49-F238E27FC236}">
                <a16:creationId xmlns:a16="http://schemas.microsoft.com/office/drawing/2014/main" id="{EDE17DD1-3B9D-721F-15AC-8A2B301526F0}"/>
              </a:ext>
            </a:extLst>
          </p:cNvPr>
          <p:cNvPicPr>
            <a:picLocks noChangeAspect="1"/>
          </p:cNvPicPr>
          <p:nvPr/>
        </p:nvPicPr>
        <p:blipFill>
          <a:blip r:embed="rId14"/>
          <a:stretch>
            <a:fillRect/>
          </a:stretch>
        </p:blipFill>
        <p:spPr>
          <a:xfrm>
            <a:off x="1658587" y="-9015"/>
            <a:ext cx="8889340" cy="6867015"/>
          </a:xfrm>
          <a:prstGeom prst="rect">
            <a:avLst/>
          </a:prstGeom>
        </p:spPr>
      </p:pic>
      <p:pic>
        <p:nvPicPr>
          <p:cNvPr id="27" name="Picture 26" descr="Chart&#10;&#10;Description automatically generated with low confidence">
            <a:extLst>
              <a:ext uri="{FF2B5EF4-FFF2-40B4-BE49-F238E27FC236}">
                <a16:creationId xmlns:a16="http://schemas.microsoft.com/office/drawing/2014/main" id="{0C44E5FD-3CE2-7D05-6792-E6E41789AB62}"/>
              </a:ext>
            </a:extLst>
          </p:cNvPr>
          <p:cNvPicPr>
            <a:picLocks noChangeAspect="1"/>
          </p:cNvPicPr>
          <p:nvPr/>
        </p:nvPicPr>
        <p:blipFill>
          <a:blip r:embed="rId15"/>
          <a:stretch>
            <a:fillRect/>
          </a:stretch>
        </p:blipFill>
        <p:spPr>
          <a:xfrm>
            <a:off x="1658587" y="-9015"/>
            <a:ext cx="8889340" cy="6867015"/>
          </a:xfrm>
          <a:prstGeom prst="rect">
            <a:avLst/>
          </a:prstGeom>
        </p:spPr>
      </p:pic>
      <p:pic>
        <p:nvPicPr>
          <p:cNvPr id="29" name="Picture 28" descr="Chart&#10;&#10;Description automatically generated with medium confidence">
            <a:extLst>
              <a:ext uri="{FF2B5EF4-FFF2-40B4-BE49-F238E27FC236}">
                <a16:creationId xmlns:a16="http://schemas.microsoft.com/office/drawing/2014/main" id="{0049C534-1A29-420F-C8F9-31C4B15D4D73}"/>
              </a:ext>
            </a:extLst>
          </p:cNvPr>
          <p:cNvPicPr>
            <a:picLocks noChangeAspect="1"/>
          </p:cNvPicPr>
          <p:nvPr/>
        </p:nvPicPr>
        <p:blipFill>
          <a:blip r:embed="rId16"/>
          <a:stretch>
            <a:fillRect/>
          </a:stretch>
        </p:blipFill>
        <p:spPr>
          <a:xfrm>
            <a:off x="1658587" y="-9015"/>
            <a:ext cx="8889340" cy="6867015"/>
          </a:xfrm>
          <a:prstGeom prst="rect">
            <a:avLst/>
          </a:prstGeom>
        </p:spPr>
      </p:pic>
      <p:pic>
        <p:nvPicPr>
          <p:cNvPr id="31" name="Picture 30" descr="A picture containing chart&#10;&#10;Description automatically generated">
            <a:extLst>
              <a:ext uri="{FF2B5EF4-FFF2-40B4-BE49-F238E27FC236}">
                <a16:creationId xmlns:a16="http://schemas.microsoft.com/office/drawing/2014/main" id="{E22019F8-946D-40ED-2844-A8DB7B9F6C0A}"/>
              </a:ext>
            </a:extLst>
          </p:cNvPr>
          <p:cNvPicPr>
            <a:picLocks noChangeAspect="1"/>
          </p:cNvPicPr>
          <p:nvPr/>
        </p:nvPicPr>
        <p:blipFill>
          <a:blip r:embed="rId17"/>
          <a:stretch>
            <a:fillRect/>
          </a:stretch>
        </p:blipFill>
        <p:spPr>
          <a:xfrm>
            <a:off x="1658587" y="-9015"/>
            <a:ext cx="8889340" cy="6867015"/>
          </a:xfrm>
          <a:prstGeom prst="rect">
            <a:avLst/>
          </a:prstGeom>
        </p:spPr>
      </p:pic>
      <p:pic>
        <p:nvPicPr>
          <p:cNvPr id="33" name="Picture 32" descr="A picture containing diagram&#10;&#10;Description automatically generated">
            <a:extLst>
              <a:ext uri="{FF2B5EF4-FFF2-40B4-BE49-F238E27FC236}">
                <a16:creationId xmlns:a16="http://schemas.microsoft.com/office/drawing/2014/main" id="{6CC1C4F5-A015-5BB1-9301-A24B7F924735}"/>
              </a:ext>
            </a:extLst>
          </p:cNvPr>
          <p:cNvPicPr>
            <a:picLocks noChangeAspect="1"/>
          </p:cNvPicPr>
          <p:nvPr/>
        </p:nvPicPr>
        <p:blipFill>
          <a:blip r:embed="rId18"/>
          <a:stretch>
            <a:fillRect/>
          </a:stretch>
        </p:blipFill>
        <p:spPr>
          <a:xfrm>
            <a:off x="1658587" y="-9015"/>
            <a:ext cx="8889340" cy="6867015"/>
          </a:xfrm>
          <a:prstGeom prst="rect">
            <a:avLst/>
          </a:prstGeom>
        </p:spPr>
      </p:pic>
      <p:pic>
        <p:nvPicPr>
          <p:cNvPr id="35" name="Picture 34" descr="A picture containing diagram&#10;&#10;Description automatically generated">
            <a:extLst>
              <a:ext uri="{FF2B5EF4-FFF2-40B4-BE49-F238E27FC236}">
                <a16:creationId xmlns:a16="http://schemas.microsoft.com/office/drawing/2014/main" id="{FAFE3055-D76A-BB48-3507-3227498A352E}"/>
              </a:ext>
            </a:extLst>
          </p:cNvPr>
          <p:cNvPicPr>
            <a:picLocks noChangeAspect="1"/>
          </p:cNvPicPr>
          <p:nvPr/>
        </p:nvPicPr>
        <p:blipFill>
          <a:blip r:embed="rId19"/>
          <a:stretch>
            <a:fillRect/>
          </a:stretch>
        </p:blipFill>
        <p:spPr>
          <a:xfrm>
            <a:off x="1658587" y="-9015"/>
            <a:ext cx="8889340" cy="6867015"/>
          </a:xfrm>
          <a:prstGeom prst="rect">
            <a:avLst/>
          </a:prstGeom>
        </p:spPr>
      </p:pic>
      <p:pic>
        <p:nvPicPr>
          <p:cNvPr id="37" name="Picture 36" descr="A picture containing diagram&#10;&#10;Description automatically generated">
            <a:extLst>
              <a:ext uri="{FF2B5EF4-FFF2-40B4-BE49-F238E27FC236}">
                <a16:creationId xmlns:a16="http://schemas.microsoft.com/office/drawing/2014/main" id="{CC9C0C52-D291-8BFC-1726-E87A4B7E8E71}"/>
              </a:ext>
            </a:extLst>
          </p:cNvPr>
          <p:cNvPicPr>
            <a:picLocks noChangeAspect="1"/>
          </p:cNvPicPr>
          <p:nvPr/>
        </p:nvPicPr>
        <p:blipFill>
          <a:blip r:embed="rId20"/>
          <a:stretch>
            <a:fillRect/>
          </a:stretch>
        </p:blipFill>
        <p:spPr>
          <a:xfrm>
            <a:off x="1658587" y="-9015"/>
            <a:ext cx="8889340" cy="6867015"/>
          </a:xfrm>
          <a:prstGeom prst="rect">
            <a:avLst/>
          </a:prstGeom>
        </p:spPr>
      </p:pic>
      <p:pic>
        <p:nvPicPr>
          <p:cNvPr id="39" name="Picture 38" descr="A picture containing diagram&#10;&#10;Description automatically generated">
            <a:extLst>
              <a:ext uri="{FF2B5EF4-FFF2-40B4-BE49-F238E27FC236}">
                <a16:creationId xmlns:a16="http://schemas.microsoft.com/office/drawing/2014/main" id="{25842F9E-ABEE-101C-0BEB-F00E9A026E2D}"/>
              </a:ext>
            </a:extLst>
          </p:cNvPr>
          <p:cNvPicPr>
            <a:picLocks noChangeAspect="1"/>
          </p:cNvPicPr>
          <p:nvPr/>
        </p:nvPicPr>
        <p:blipFill>
          <a:blip r:embed="rId21"/>
          <a:stretch>
            <a:fillRect/>
          </a:stretch>
        </p:blipFill>
        <p:spPr>
          <a:xfrm>
            <a:off x="1658587" y="-9015"/>
            <a:ext cx="8889340" cy="6867015"/>
          </a:xfrm>
          <a:prstGeom prst="rect">
            <a:avLst/>
          </a:prstGeom>
        </p:spPr>
      </p:pic>
      <p:pic>
        <p:nvPicPr>
          <p:cNvPr id="41" name="Picture 40" descr="A picture containing histogram&#10;&#10;Description automatically generated">
            <a:extLst>
              <a:ext uri="{FF2B5EF4-FFF2-40B4-BE49-F238E27FC236}">
                <a16:creationId xmlns:a16="http://schemas.microsoft.com/office/drawing/2014/main" id="{C1F691D2-799D-DC76-448A-43ACB9C89C52}"/>
              </a:ext>
            </a:extLst>
          </p:cNvPr>
          <p:cNvPicPr>
            <a:picLocks noChangeAspect="1"/>
          </p:cNvPicPr>
          <p:nvPr/>
        </p:nvPicPr>
        <p:blipFill>
          <a:blip r:embed="rId22"/>
          <a:stretch>
            <a:fillRect/>
          </a:stretch>
        </p:blipFill>
        <p:spPr>
          <a:xfrm>
            <a:off x="1658587" y="-9015"/>
            <a:ext cx="8889340" cy="6867015"/>
          </a:xfrm>
          <a:prstGeom prst="rect">
            <a:avLst/>
          </a:prstGeom>
        </p:spPr>
      </p:pic>
      <p:pic>
        <p:nvPicPr>
          <p:cNvPr id="43" name="Picture 42" descr="A picture containing histogram&#10;&#10;Description automatically generated">
            <a:extLst>
              <a:ext uri="{FF2B5EF4-FFF2-40B4-BE49-F238E27FC236}">
                <a16:creationId xmlns:a16="http://schemas.microsoft.com/office/drawing/2014/main" id="{CC31AD3D-35B7-DD55-0217-B785BD8D52B2}"/>
              </a:ext>
            </a:extLst>
          </p:cNvPr>
          <p:cNvPicPr>
            <a:picLocks noChangeAspect="1"/>
          </p:cNvPicPr>
          <p:nvPr/>
        </p:nvPicPr>
        <p:blipFill>
          <a:blip r:embed="rId23"/>
          <a:stretch>
            <a:fillRect/>
          </a:stretch>
        </p:blipFill>
        <p:spPr>
          <a:xfrm>
            <a:off x="1658587" y="-9015"/>
            <a:ext cx="8889340" cy="6867015"/>
          </a:xfrm>
          <a:prstGeom prst="rect">
            <a:avLst/>
          </a:prstGeom>
        </p:spPr>
      </p:pic>
      <p:pic>
        <p:nvPicPr>
          <p:cNvPr id="45" name="Picture 44" descr="A picture containing diagram&#10;&#10;Description automatically generated">
            <a:extLst>
              <a:ext uri="{FF2B5EF4-FFF2-40B4-BE49-F238E27FC236}">
                <a16:creationId xmlns:a16="http://schemas.microsoft.com/office/drawing/2014/main" id="{009CDD27-E503-04F1-B298-7F687DA4D6D9}"/>
              </a:ext>
            </a:extLst>
          </p:cNvPr>
          <p:cNvPicPr>
            <a:picLocks noChangeAspect="1"/>
          </p:cNvPicPr>
          <p:nvPr/>
        </p:nvPicPr>
        <p:blipFill>
          <a:blip r:embed="rId24"/>
          <a:stretch>
            <a:fillRect/>
          </a:stretch>
        </p:blipFill>
        <p:spPr>
          <a:xfrm>
            <a:off x="1658587" y="-9015"/>
            <a:ext cx="8889340" cy="6867015"/>
          </a:xfrm>
          <a:prstGeom prst="rect">
            <a:avLst/>
          </a:prstGeom>
        </p:spPr>
      </p:pic>
      <p:pic>
        <p:nvPicPr>
          <p:cNvPr id="47" name="Picture 46" descr="A picture containing diagram&#10;&#10;Description automatically generated">
            <a:extLst>
              <a:ext uri="{FF2B5EF4-FFF2-40B4-BE49-F238E27FC236}">
                <a16:creationId xmlns:a16="http://schemas.microsoft.com/office/drawing/2014/main" id="{BBE5D3DF-BBB1-8BFE-80D2-C4494184BF99}"/>
              </a:ext>
            </a:extLst>
          </p:cNvPr>
          <p:cNvPicPr>
            <a:picLocks noChangeAspect="1"/>
          </p:cNvPicPr>
          <p:nvPr/>
        </p:nvPicPr>
        <p:blipFill>
          <a:blip r:embed="rId25"/>
          <a:stretch>
            <a:fillRect/>
          </a:stretch>
        </p:blipFill>
        <p:spPr>
          <a:xfrm>
            <a:off x="1658587" y="-9015"/>
            <a:ext cx="8889340" cy="6867015"/>
          </a:xfrm>
          <a:prstGeom prst="rect">
            <a:avLst/>
          </a:prstGeom>
        </p:spPr>
      </p:pic>
      <p:pic>
        <p:nvPicPr>
          <p:cNvPr id="49" name="Picture 48" descr="A picture containing diagram&#10;&#10;Description automatically generated">
            <a:extLst>
              <a:ext uri="{FF2B5EF4-FFF2-40B4-BE49-F238E27FC236}">
                <a16:creationId xmlns:a16="http://schemas.microsoft.com/office/drawing/2014/main" id="{CE9E54DF-6B7C-17D5-F658-C771CCFFB80D}"/>
              </a:ext>
            </a:extLst>
          </p:cNvPr>
          <p:cNvPicPr>
            <a:picLocks noChangeAspect="1"/>
          </p:cNvPicPr>
          <p:nvPr/>
        </p:nvPicPr>
        <p:blipFill>
          <a:blip r:embed="rId26"/>
          <a:stretch>
            <a:fillRect/>
          </a:stretch>
        </p:blipFill>
        <p:spPr>
          <a:xfrm>
            <a:off x="1658587" y="-9015"/>
            <a:ext cx="8889340" cy="6867015"/>
          </a:xfrm>
          <a:prstGeom prst="rect">
            <a:avLst/>
          </a:prstGeom>
        </p:spPr>
      </p:pic>
      <p:pic>
        <p:nvPicPr>
          <p:cNvPr id="51" name="Picture 50" descr="A picture containing diagram&#10;&#10;Description automatically generated">
            <a:extLst>
              <a:ext uri="{FF2B5EF4-FFF2-40B4-BE49-F238E27FC236}">
                <a16:creationId xmlns:a16="http://schemas.microsoft.com/office/drawing/2014/main" id="{CB76A734-47D2-3B78-7AC3-FA7F7B4B73D3}"/>
              </a:ext>
            </a:extLst>
          </p:cNvPr>
          <p:cNvPicPr>
            <a:picLocks noChangeAspect="1"/>
          </p:cNvPicPr>
          <p:nvPr/>
        </p:nvPicPr>
        <p:blipFill>
          <a:blip r:embed="rId27"/>
          <a:stretch>
            <a:fillRect/>
          </a:stretch>
        </p:blipFill>
        <p:spPr>
          <a:xfrm>
            <a:off x="1658587" y="-9015"/>
            <a:ext cx="8889340" cy="6867015"/>
          </a:xfrm>
          <a:prstGeom prst="rect">
            <a:avLst/>
          </a:prstGeom>
        </p:spPr>
      </p:pic>
      <p:pic>
        <p:nvPicPr>
          <p:cNvPr id="53" name="Picture 52" descr="A picture containing diagram&#10;&#10;Description automatically generated">
            <a:extLst>
              <a:ext uri="{FF2B5EF4-FFF2-40B4-BE49-F238E27FC236}">
                <a16:creationId xmlns:a16="http://schemas.microsoft.com/office/drawing/2014/main" id="{E11377C2-552A-0728-DC98-4E5EA41F81BF}"/>
              </a:ext>
            </a:extLst>
          </p:cNvPr>
          <p:cNvPicPr>
            <a:picLocks noChangeAspect="1"/>
          </p:cNvPicPr>
          <p:nvPr/>
        </p:nvPicPr>
        <p:blipFill>
          <a:blip r:embed="rId28"/>
          <a:stretch>
            <a:fillRect/>
          </a:stretch>
        </p:blipFill>
        <p:spPr>
          <a:xfrm>
            <a:off x="1658587" y="-9015"/>
            <a:ext cx="8889340" cy="6867015"/>
          </a:xfrm>
          <a:prstGeom prst="rect">
            <a:avLst/>
          </a:prstGeom>
        </p:spPr>
      </p:pic>
      <p:pic>
        <p:nvPicPr>
          <p:cNvPr id="55" name="Picture 54" descr="A picture containing diagram&#10;&#10;Description automatically generated">
            <a:extLst>
              <a:ext uri="{FF2B5EF4-FFF2-40B4-BE49-F238E27FC236}">
                <a16:creationId xmlns:a16="http://schemas.microsoft.com/office/drawing/2014/main" id="{F270D17F-21E5-1936-BA2E-338FD8BB3D12}"/>
              </a:ext>
            </a:extLst>
          </p:cNvPr>
          <p:cNvPicPr>
            <a:picLocks noChangeAspect="1"/>
          </p:cNvPicPr>
          <p:nvPr/>
        </p:nvPicPr>
        <p:blipFill>
          <a:blip r:embed="rId29"/>
          <a:stretch>
            <a:fillRect/>
          </a:stretch>
        </p:blipFill>
        <p:spPr>
          <a:xfrm>
            <a:off x="1658587" y="-9015"/>
            <a:ext cx="8889340" cy="6867015"/>
          </a:xfrm>
          <a:prstGeom prst="rect">
            <a:avLst/>
          </a:prstGeom>
        </p:spPr>
      </p:pic>
      <p:pic>
        <p:nvPicPr>
          <p:cNvPr id="57" name="Picture 56" descr="Diagram&#10;&#10;Description automatically generated with medium confidence">
            <a:extLst>
              <a:ext uri="{FF2B5EF4-FFF2-40B4-BE49-F238E27FC236}">
                <a16:creationId xmlns:a16="http://schemas.microsoft.com/office/drawing/2014/main" id="{7AD9BD6F-5823-D9AD-EE28-8A1CF59952AA}"/>
              </a:ext>
            </a:extLst>
          </p:cNvPr>
          <p:cNvPicPr>
            <a:picLocks noChangeAspect="1"/>
          </p:cNvPicPr>
          <p:nvPr/>
        </p:nvPicPr>
        <p:blipFill>
          <a:blip r:embed="rId30"/>
          <a:stretch>
            <a:fillRect/>
          </a:stretch>
        </p:blipFill>
        <p:spPr>
          <a:xfrm>
            <a:off x="1658587" y="-9015"/>
            <a:ext cx="8889340" cy="6867015"/>
          </a:xfrm>
          <a:prstGeom prst="rect">
            <a:avLst/>
          </a:prstGeom>
        </p:spPr>
      </p:pic>
      <p:pic>
        <p:nvPicPr>
          <p:cNvPr id="59" name="Picture 58" descr="Diagram&#10;&#10;Description automatically generated with medium confidence">
            <a:extLst>
              <a:ext uri="{FF2B5EF4-FFF2-40B4-BE49-F238E27FC236}">
                <a16:creationId xmlns:a16="http://schemas.microsoft.com/office/drawing/2014/main" id="{24B6AF6B-A6B2-A780-7CBA-92DA6654AA40}"/>
              </a:ext>
            </a:extLst>
          </p:cNvPr>
          <p:cNvPicPr>
            <a:picLocks noChangeAspect="1"/>
          </p:cNvPicPr>
          <p:nvPr/>
        </p:nvPicPr>
        <p:blipFill>
          <a:blip r:embed="rId31"/>
          <a:stretch>
            <a:fillRect/>
          </a:stretch>
        </p:blipFill>
        <p:spPr>
          <a:xfrm>
            <a:off x="1658587" y="-9015"/>
            <a:ext cx="8889340" cy="6867015"/>
          </a:xfrm>
          <a:prstGeom prst="rect">
            <a:avLst/>
          </a:prstGeom>
        </p:spPr>
      </p:pic>
      <p:pic>
        <p:nvPicPr>
          <p:cNvPr id="61" name="Picture 60" descr="A picture containing diagram&#10;&#10;Description automatically generated">
            <a:extLst>
              <a:ext uri="{FF2B5EF4-FFF2-40B4-BE49-F238E27FC236}">
                <a16:creationId xmlns:a16="http://schemas.microsoft.com/office/drawing/2014/main" id="{52EF8CC7-F929-E5F5-377E-3D00A61110BB}"/>
              </a:ext>
            </a:extLst>
          </p:cNvPr>
          <p:cNvPicPr>
            <a:picLocks noChangeAspect="1"/>
          </p:cNvPicPr>
          <p:nvPr/>
        </p:nvPicPr>
        <p:blipFill>
          <a:blip r:embed="rId32"/>
          <a:stretch>
            <a:fillRect/>
          </a:stretch>
        </p:blipFill>
        <p:spPr>
          <a:xfrm>
            <a:off x="1658587" y="-9015"/>
            <a:ext cx="8889340" cy="6867015"/>
          </a:xfrm>
          <a:prstGeom prst="rect">
            <a:avLst/>
          </a:prstGeom>
        </p:spPr>
      </p:pic>
      <p:pic>
        <p:nvPicPr>
          <p:cNvPr id="63" name="Picture 62" descr="Diagram&#10;&#10;Description automatically generated with medium confidence">
            <a:extLst>
              <a:ext uri="{FF2B5EF4-FFF2-40B4-BE49-F238E27FC236}">
                <a16:creationId xmlns:a16="http://schemas.microsoft.com/office/drawing/2014/main" id="{FB069A83-BEAC-5F9E-1DB7-D09BA4F5DB42}"/>
              </a:ext>
            </a:extLst>
          </p:cNvPr>
          <p:cNvPicPr>
            <a:picLocks noChangeAspect="1"/>
          </p:cNvPicPr>
          <p:nvPr/>
        </p:nvPicPr>
        <p:blipFill>
          <a:blip r:embed="rId33"/>
          <a:stretch>
            <a:fillRect/>
          </a:stretch>
        </p:blipFill>
        <p:spPr>
          <a:xfrm>
            <a:off x="1658587" y="-9015"/>
            <a:ext cx="8889340" cy="6867015"/>
          </a:xfrm>
          <a:prstGeom prst="rect">
            <a:avLst/>
          </a:prstGeom>
        </p:spPr>
      </p:pic>
      <p:sp>
        <p:nvSpPr>
          <p:cNvPr id="4" name="TextBox 3">
            <a:extLst>
              <a:ext uri="{FF2B5EF4-FFF2-40B4-BE49-F238E27FC236}">
                <a16:creationId xmlns:a16="http://schemas.microsoft.com/office/drawing/2014/main" id="{EB70C7C4-83B6-F7E4-73C5-ED85271FA23E}"/>
              </a:ext>
            </a:extLst>
          </p:cNvPr>
          <p:cNvSpPr txBox="1"/>
          <p:nvPr/>
        </p:nvSpPr>
        <p:spPr>
          <a:xfrm>
            <a:off x="9414599" y="780896"/>
            <a:ext cx="2598788" cy="34163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C000">
                    <a:lumMod val="75000"/>
                  </a:srgbClr>
                </a:solidFill>
                <a:effectLst/>
                <a:uLnTx/>
                <a:uFillTx/>
                <a:latin typeface="Franklin Gothic Book" panose="020B0503020102020204" pitchFamily="34" charset="0"/>
                <a:ea typeface="+mn-ea"/>
                <a:cs typeface="+mn-cs"/>
              </a:rPr>
              <a:t>w = 3 m s</a:t>
            </a:r>
            <a:r>
              <a:rPr kumimoji="0" lang="en-US" sz="1800" b="0" i="0" u="none" strike="noStrike" kern="1200" cap="none" spc="0" normalizeH="0" baseline="30000" noProof="0" dirty="0">
                <a:ln>
                  <a:noFill/>
                </a:ln>
                <a:solidFill>
                  <a:srgbClr val="FFC000">
                    <a:lumMod val="75000"/>
                  </a:srgbClr>
                </a:solidFill>
                <a:effectLst/>
                <a:uLnTx/>
                <a:uFillTx/>
                <a:latin typeface="Franklin Gothic Book" panose="020B0503020102020204" pitchFamily="34" charset="0"/>
                <a:ea typeface="+mn-ea"/>
                <a:cs typeface="+mn-cs"/>
              </a:rPr>
              <a:t>–1 </a:t>
            </a:r>
            <a:r>
              <a:rPr kumimoji="0" lang="en-US" sz="1800" b="0" i="0" u="none" strike="noStrike" kern="1200" cap="none" spc="0" normalizeH="0" baseline="0" noProof="0" dirty="0">
                <a:ln>
                  <a:noFill/>
                </a:ln>
                <a:solidFill>
                  <a:srgbClr val="FFC000">
                    <a:lumMod val="75000"/>
                  </a:srgbClr>
                </a:solidFill>
                <a:effectLst/>
                <a:uLnTx/>
                <a:uFillTx/>
                <a:latin typeface="Franklin Gothic Book" panose="020B0503020102020204" pitchFamily="34" charset="0"/>
                <a:ea typeface="+mn-ea"/>
                <a:cs typeface="+mn-cs"/>
              </a:rPr>
              <a:t>at z = 522 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rPr>
              <a:t>+</a:t>
            </a:r>
            <a:r>
              <a:rPr kumimoji="0" lang="el-GR" sz="1800" b="0"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rPr>
              <a:t>ζ</a:t>
            </a:r>
            <a:r>
              <a:rPr kumimoji="0" lang="en-US" sz="1800" b="0"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rPr>
              <a:t> at z = 7.5 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rPr>
              <a:t>(0.02, 0.06 s</a:t>
            </a:r>
            <a:r>
              <a:rPr kumimoji="0" lang="en-US" sz="1800" b="0" i="0" u="none" strike="noStrike" kern="1200" cap="none" spc="0" normalizeH="0" baseline="30000" noProof="0" dirty="0">
                <a:ln>
                  <a:noFill/>
                </a:ln>
                <a:solidFill>
                  <a:prstClr val="white"/>
                </a:solidFill>
                <a:effectLst/>
                <a:uLnTx/>
                <a:uFillTx/>
                <a:latin typeface="Franklin Gothic Book" panose="020B0503020102020204" pitchFamily="34" charset="0"/>
                <a:ea typeface="+mn-ea"/>
                <a:cs typeface="+mn-cs"/>
              </a:rPr>
              <a:t>–1</a:t>
            </a:r>
            <a:r>
              <a:rPr kumimoji="0" lang="en-US" sz="1800" b="0"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70AD47"/>
                </a:solidFill>
                <a:effectLst/>
                <a:uLnTx/>
                <a:uFillTx/>
                <a:latin typeface="Franklin Gothic Book" panose="020B0503020102020204" pitchFamily="34" charset="0"/>
                <a:ea typeface="+mn-ea"/>
                <a:cs typeface="+mn-cs"/>
              </a:rPr>
              <a:t>–</a:t>
            </a:r>
            <a:r>
              <a:rPr kumimoji="0" lang="el-GR" sz="1800" b="0" i="0" u="none" strike="noStrike" kern="1200" cap="none" spc="0" normalizeH="0" baseline="0" noProof="0" dirty="0">
                <a:ln>
                  <a:noFill/>
                </a:ln>
                <a:solidFill>
                  <a:srgbClr val="70AD47"/>
                </a:solidFill>
                <a:effectLst/>
                <a:uLnTx/>
                <a:uFillTx/>
                <a:latin typeface="Franklin Gothic Book" panose="020B0503020102020204" pitchFamily="34" charset="0"/>
                <a:ea typeface="+mn-ea"/>
                <a:cs typeface="+mn-cs"/>
              </a:rPr>
              <a:t>ζ</a:t>
            </a:r>
            <a:r>
              <a:rPr kumimoji="0" lang="en-US" sz="1800" b="0" i="0" u="none" strike="noStrike" kern="1200" cap="none" spc="0" normalizeH="0" baseline="0" noProof="0" dirty="0">
                <a:ln>
                  <a:noFill/>
                </a:ln>
                <a:solidFill>
                  <a:srgbClr val="70AD47"/>
                </a:solidFill>
                <a:effectLst/>
                <a:uLnTx/>
                <a:uFillTx/>
                <a:latin typeface="Franklin Gothic Book" panose="020B0503020102020204" pitchFamily="34" charset="0"/>
                <a:ea typeface="+mn-ea"/>
                <a:cs typeface="+mn-cs"/>
              </a:rPr>
              <a:t> at z = 7.5 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70AD47"/>
                </a:solidFill>
                <a:effectLst/>
                <a:uLnTx/>
                <a:uFillTx/>
                <a:latin typeface="Franklin Gothic Book" panose="020B0503020102020204" pitchFamily="34" charset="0"/>
                <a:ea typeface="+mn-ea"/>
                <a:cs typeface="+mn-cs"/>
              </a:rPr>
              <a:t>(–0.06, –0.02 s</a:t>
            </a:r>
            <a:r>
              <a:rPr kumimoji="0" lang="en-US" sz="1800" b="0" i="0" u="none" strike="noStrike" kern="1200" cap="none" spc="0" normalizeH="0" baseline="30000" noProof="0" dirty="0">
                <a:ln>
                  <a:noFill/>
                </a:ln>
                <a:solidFill>
                  <a:srgbClr val="70AD47"/>
                </a:solidFill>
                <a:effectLst/>
                <a:uLnTx/>
                <a:uFillTx/>
                <a:latin typeface="Franklin Gothic Book" panose="020B0503020102020204" pitchFamily="34" charset="0"/>
                <a:ea typeface="+mn-ea"/>
                <a:cs typeface="+mn-cs"/>
              </a:rPr>
              <a:t>–1</a:t>
            </a:r>
            <a:r>
              <a:rPr kumimoji="0" lang="en-US" sz="1800" b="0" i="0" u="none" strike="noStrike" kern="1200" cap="none" spc="0" normalizeH="0" baseline="0" noProof="0" dirty="0">
                <a:ln>
                  <a:noFill/>
                </a:ln>
                <a:solidFill>
                  <a:srgbClr val="70AD47"/>
                </a:solidFill>
                <a:effectLst/>
                <a:uLnTx/>
                <a:uFillTx/>
                <a:latin typeface="Franklin Gothic Book" panose="020B05030201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0AD47"/>
              </a:solidFill>
              <a:effectLst/>
              <a:uLnTx/>
              <a:uFillTx/>
              <a:latin typeface="Franklin Gothic Book" panose="020B05030201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B0F0"/>
                </a:solidFill>
                <a:effectLst/>
                <a:uLnTx/>
                <a:uFillTx/>
                <a:latin typeface="Franklin Gothic Book" panose="020B0503020102020204" pitchFamily="34" charset="0"/>
                <a:ea typeface="+mn-ea"/>
                <a:cs typeface="+mn-cs"/>
              </a:rPr>
              <a:t>gust front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B0F0"/>
                </a:solidFill>
                <a:effectLst/>
                <a:uLnTx/>
                <a:uFillTx/>
                <a:latin typeface="Franklin Gothic Book" panose="020B0503020102020204" pitchFamily="34" charset="0"/>
                <a:ea typeface="+mn-ea"/>
                <a:cs typeface="+mn-cs"/>
              </a:rPr>
              <a:t>(</a:t>
            </a:r>
            <a:r>
              <a:rPr kumimoji="0" lang="el-GR" sz="1800" b="0" i="0" u="none" strike="noStrike" kern="1200" cap="none" spc="0" normalizeH="0" baseline="0" noProof="0" dirty="0">
                <a:ln>
                  <a:noFill/>
                </a:ln>
                <a:solidFill>
                  <a:srgbClr val="00B0F0"/>
                </a:solidFill>
                <a:effectLst/>
                <a:uLnTx/>
                <a:uFillTx/>
                <a:latin typeface="Franklin Gothic Book" panose="020B0503020102020204" pitchFamily="34" charset="0"/>
                <a:ea typeface="+mn-ea"/>
                <a:cs typeface="+mn-cs"/>
              </a:rPr>
              <a:t>θ</a:t>
            </a:r>
            <a:r>
              <a:rPr kumimoji="0" lang="en-US" sz="1800" b="0" i="0" u="none" strike="noStrike" kern="1200" cap="none" spc="0" normalizeH="0" baseline="0" noProof="0" dirty="0">
                <a:ln>
                  <a:noFill/>
                </a:ln>
                <a:solidFill>
                  <a:srgbClr val="00B0F0"/>
                </a:solidFill>
                <a:effectLst/>
                <a:uLnTx/>
                <a:uFillTx/>
                <a:latin typeface="Franklin Gothic Book" panose="020B0503020102020204" pitchFamily="34" charset="0"/>
                <a:ea typeface="+mn-ea"/>
                <a:cs typeface="+mn-cs"/>
              </a:rPr>
              <a:t>’</a:t>
            </a:r>
            <a:r>
              <a:rPr kumimoji="0" lang="el-GR" sz="1800" b="0" i="0" u="none" strike="noStrike" kern="1200" cap="none" spc="0" normalizeH="0" baseline="0" noProof="0" dirty="0">
                <a:ln>
                  <a:noFill/>
                </a:ln>
                <a:solidFill>
                  <a:srgbClr val="00B0F0"/>
                </a:solidFill>
                <a:effectLst/>
                <a:uLnTx/>
                <a:uFillTx/>
                <a:latin typeface="Franklin Gothic Book" panose="020B0503020102020204" pitchFamily="34" charset="0"/>
                <a:ea typeface="+mn-ea"/>
                <a:cs typeface="+mn-cs"/>
              </a:rPr>
              <a:t> = </a:t>
            </a:r>
            <a:r>
              <a:rPr kumimoji="0" lang="en-US" sz="1800" b="0" i="0" u="none" strike="noStrike" kern="1200" cap="none" spc="0" normalizeH="0" baseline="0" noProof="0" dirty="0">
                <a:ln>
                  <a:noFill/>
                </a:ln>
                <a:solidFill>
                  <a:srgbClr val="00B0F0"/>
                </a:solidFill>
                <a:effectLst/>
                <a:uLnTx/>
                <a:uFillTx/>
                <a:latin typeface="Franklin Gothic Book" panose="020B0503020102020204" pitchFamily="34" charset="0"/>
                <a:ea typeface="+mn-ea"/>
                <a:cs typeface="+mn-cs"/>
              </a:rPr>
              <a:t>–0.25 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endParaRPr>
          </a:p>
        </p:txBody>
      </p:sp>
      <p:sp>
        <p:nvSpPr>
          <p:cNvPr id="6" name="TextBox 5">
            <a:extLst>
              <a:ext uri="{FF2B5EF4-FFF2-40B4-BE49-F238E27FC236}">
                <a16:creationId xmlns:a16="http://schemas.microsoft.com/office/drawing/2014/main" id="{655D54AC-EC6C-C74A-7881-FB3D81BB78DD}"/>
              </a:ext>
            </a:extLst>
          </p:cNvPr>
          <p:cNvSpPr txBox="1"/>
          <p:nvPr/>
        </p:nvSpPr>
        <p:spPr>
          <a:xfrm>
            <a:off x="144138" y="225808"/>
            <a:ext cx="2503714"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C000">
                    <a:lumMod val="60000"/>
                    <a:lumOff val="40000"/>
                  </a:srgbClr>
                </a:solidFill>
                <a:effectLst/>
                <a:uLnTx/>
                <a:uFillTx/>
                <a:latin typeface="Franklin Gothic Medium" panose="020B0603020102020204" pitchFamily="34" charset="0"/>
                <a:ea typeface="+mn-ea"/>
                <a:cs typeface="+mn-cs"/>
              </a:rPr>
              <a:t>takeaway: surface-layer </a:t>
            </a:r>
            <a:r>
              <a:rPr kumimoji="0" lang="el-GR" sz="2800" b="0" i="0" u="none" strike="noStrike" kern="1200" cap="none" spc="0" normalizeH="0" baseline="0" noProof="0" dirty="0">
                <a:ln>
                  <a:noFill/>
                </a:ln>
                <a:solidFill>
                  <a:srgbClr val="FFC000">
                    <a:lumMod val="60000"/>
                    <a:lumOff val="40000"/>
                  </a:srgbClr>
                </a:solidFill>
                <a:effectLst/>
                <a:uLnTx/>
                <a:uFillTx/>
                <a:latin typeface="Franklin Gothic Medium" panose="020B0603020102020204" pitchFamily="34" charset="0"/>
                <a:ea typeface="+mn-ea"/>
                <a:cs typeface="+mn-cs"/>
              </a:rPr>
              <a:t>ζ</a:t>
            </a:r>
            <a:r>
              <a:rPr kumimoji="0" lang="en-US" sz="2800" b="0" i="0" u="none" strike="noStrike" kern="1200" cap="none" spc="0" normalizeH="0" baseline="0" noProof="0" dirty="0">
                <a:ln>
                  <a:noFill/>
                </a:ln>
                <a:solidFill>
                  <a:srgbClr val="FFC000">
                    <a:lumMod val="60000"/>
                    <a:lumOff val="40000"/>
                  </a:srgbClr>
                </a:solidFill>
                <a:effectLst/>
                <a:uLnTx/>
                <a:uFillTx/>
                <a:latin typeface="Franklin Gothic Medium" panose="020B0603020102020204" pitchFamily="34" charset="0"/>
                <a:ea typeface="+mn-ea"/>
                <a:cs typeface="+mn-cs"/>
              </a:rPr>
              <a:t> streaks serve as nodes for TLV formation</a:t>
            </a:r>
          </a:p>
        </p:txBody>
      </p:sp>
      <p:sp>
        <p:nvSpPr>
          <p:cNvPr id="2" name="Right Arrow 1">
            <a:extLst>
              <a:ext uri="{FF2B5EF4-FFF2-40B4-BE49-F238E27FC236}">
                <a16:creationId xmlns:a16="http://schemas.microsoft.com/office/drawing/2014/main" id="{3B9EE70F-1369-5875-3B4A-E734D37598DC}"/>
              </a:ext>
            </a:extLst>
          </p:cNvPr>
          <p:cNvSpPr/>
          <p:nvPr/>
        </p:nvSpPr>
        <p:spPr>
          <a:xfrm rot="16663070">
            <a:off x="8399753" y="3749946"/>
            <a:ext cx="715385" cy="243352"/>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ight Arrow 7">
            <a:extLst>
              <a:ext uri="{FF2B5EF4-FFF2-40B4-BE49-F238E27FC236}">
                <a16:creationId xmlns:a16="http://schemas.microsoft.com/office/drawing/2014/main" id="{2142B7E7-9588-9EE7-F7E0-C8D5310FE88E}"/>
              </a:ext>
            </a:extLst>
          </p:cNvPr>
          <p:cNvSpPr/>
          <p:nvPr/>
        </p:nvSpPr>
        <p:spPr>
          <a:xfrm rot="16663070">
            <a:off x="8091813" y="3752989"/>
            <a:ext cx="715385" cy="243352"/>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ight Arrow 9">
            <a:extLst>
              <a:ext uri="{FF2B5EF4-FFF2-40B4-BE49-F238E27FC236}">
                <a16:creationId xmlns:a16="http://schemas.microsoft.com/office/drawing/2014/main" id="{B2FC8FB3-BED4-61BA-5768-1EB1990F0C59}"/>
              </a:ext>
            </a:extLst>
          </p:cNvPr>
          <p:cNvSpPr/>
          <p:nvPr/>
        </p:nvSpPr>
        <p:spPr>
          <a:xfrm rot="16663070">
            <a:off x="7784830" y="3786831"/>
            <a:ext cx="715385" cy="243352"/>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ight Arrow 11">
            <a:extLst>
              <a:ext uri="{FF2B5EF4-FFF2-40B4-BE49-F238E27FC236}">
                <a16:creationId xmlns:a16="http://schemas.microsoft.com/office/drawing/2014/main" id="{5943F8D7-3D75-718B-B90A-F0DD15D9DC1B}"/>
              </a:ext>
            </a:extLst>
          </p:cNvPr>
          <p:cNvSpPr/>
          <p:nvPr/>
        </p:nvSpPr>
        <p:spPr>
          <a:xfrm rot="16663070">
            <a:off x="7464669" y="3786832"/>
            <a:ext cx="715385" cy="243352"/>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ight Arrow 13">
            <a:extLst>
              <a:ext uri="{FF2B5EF4-FFF2-40B4-BE49-F238E27FC236}">
                <a16:creationId xmlns:a16="http://schemas.microsoft.com/office/drawing/2014/main" id="{A33E78FC-D5D3-AB97-72F6-30C7BF5F84C7}"/>
              </a:ext>
            </a:extLst>
          </p:cNvPr>
          <p:cNvSpPr/>
          <p:nvPr/>
        </p:nvSpPr>
        <p:spPr>
          <a:xfrm rot="16663070">
            <a:off x="7157687" y="3786830"/>
            <a:ext cx="715385" cy="243352"/>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ight Arrow 15">
            <a:extLst>
              <a:ext uri="{FF2B5EF4-FFF2-40B4-BE49-F238E27FC236}">
                <a16:creationId xmlns:a16="http://schemas.microsoft.com/office/drawing/2014/main" id="{E10D5829-2797-025C-E684-9477683F8893}"/>
              </a:ext>
            </a:extLst>
          </p:cNvPr>
          <p:cNvSpPr/>
          <p:nvPr/>
        </p:nvSpPr>
        <p:spPr>
          <a:xfrm rot="16663070">
            <a:off x="6834411" y="3823002"/>
            <a:ext cx="715385" cy="243352"/>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ight Arrow 17">
            <a:extLst>
              <a:ext uri="{FF2B5EF4-FFF2-40B4-BE49-F238E27FC236}">
                <a16:creationId xmlns:a16="http://schemas.microsoft.com/office/drawing/2014/main" id="{F7D3722E-2C49-8D77-67C6-56755556D381}"/>
              </a:ext>
            </a:extLst>
          </p:cNvPr>
          <p:cNvSpPr/>
          <p:nvPr/>
        </p:nvSpPr>
        <p:spPr>
          <a:xfrm rot="16663070">
            <a:off x="6522016" y="3865208"/>
            <a:ext cx="715385" cy="243352"/>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ight Arrow 19">
            <a:extLst>
              <a:ext uri="{FF2B5EF4-FFF2-40B4-BE49-F238E27FC236}">
                <a16:creationId xmlns:a16="http://schemas.microsoft.com/office/drawing/2014/main" id="{AD002FFE-9783-E59E-D812-5A3DED721C05}"/>
              </a:ext>
            </a:extLst>
          </p:cNvPr>
          <p:cNvSpPr/>
          <p:nvPr/>
        </p:nvSpPr>
        <p:spPr>
          <a:xfrm rot="16663070">
            <a:off x="6213733" y="3865208"/>
            <a:ext cx="715385" cy="243352"/>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ight Arrow 21">
            <a:extLst>
              <a:ext uri="{FF2B5EF4-FFF2-40B4-BE49-F238E27FC236}">
                <a16:creationId xmlns:a16="http://schemas.microsoft.com/office/drawing/2014/main" id="{E1F8BB0E-9D72-CF9C-DCAA-DC2A29E0876C}"/>
              </a:ext>
            </a:extLst>
          </p:cNvPr>
          <p:cNvSpPr/>
          <p:nvPr/>
        </p:nvSpPr>
        <p:spPr>
          <a:xfrm rot="16663070">
            <a:off x="5861179" y="3939542"/>
            <a:ext cx="715385" cy="243352"/>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ight Arrow 23">
            <a:extLst>
              <a:ext uri="{FF2B5EF4-FFF2-40B4-BE49-F238E27FC236}">
                <a16:creationId xmlns:a16="http://schemas.microsoft.com/office/drawing/2014/main" id="{B2A6D810-6786-BF33-B8D2-DE88EE640830}"/>
              </a:ext>
            </a:extLst>
          </p:cNvPr>
          <p:cNvSpPr/>
          <p:nvPr/>
        </p:nvSpPr>
        <p:spPr>
          <a:xfrm rot="16663070">
            <a:off x="5537562" y="3975718"/>
            <a:ext cx="715385" cy="243352"/>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ight Arrow 25">
            <a:extLst>
              <a:ext uri="{FF2B5EF4-FFF2-40B4-BE49-F238E27FC236}">
                <a16:creationId xmlns:a16="http://schemas.microsoft.com/office/drawing/2014/main" id="{8108E2D0-8237-B5CB-B1F1-77F1D2BDCD2B}"/>
              </a:ext>
            </a:extLst>
          </p:cNvPr>
          <p:cNvSpPr/>
          <p:nvPr/>
        </p:nvSpPr>
        <p:spPr>
          <a:xfrm rot="16663070">
            <a:off x="5214038" y="4028683"/>
            <a:ext cx="715385" cy="243352"/>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ight Arrow 27">
            <a:extLst>
              <a:ext uri="{FF2B5EF4-FFF2-40B4-BE49-F238E27FC236}">
                <a16:creationId xmlns:a16="http://schemas.microsoft.com/office/drawing/2014/main" id="{C7ABD0E3-13FD-2313-0BD0-C3DCAF858EF2}"/>
              </a:ext>
            </a:extLst>
          </p:cNvPr>
          <p:cNvSpPr/>
          <p:nvPr/>
        </p:nvSpPr>
        <p:spPr>
          <a:xfrm rot="16663070">
            <a:off x="5058161" y="4070887"/>
            <a:ext cx="715385" cy="243352"/>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ight Arrow 29">
            <a:extLst>
              <a:ext uri="{FF2B5EF4-FFF2-40B4-BE49-F238E27FC236}">
                <a16:creationId xmlns:a16="http://schemas.microsoft.com/office/drawing/2014/main" id="{C9DEEBDF-0887-F103-D5E3-5C329D58BF49}"/>
              </a:ext>
            </a:extLst>
          </p:cNvPr>
          <p:cNvSpPr/>
          <p:nvPr/>
        </p:nvSpPr>
        <p:spPr>
          <a:xfrm rot="16663070">
            <a:off x="4875484" y="4109045"/>
            <a:ext cx="715385" cy="243352"/>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9150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childTnLst>
                                  <p:subTnLst>
                                    <p:set>
                                      <p:cBhvr override="childStyle">
                                        <p:cTn dur="1" fill="hold" display="0" masterRel="nextClick" afterEffect="1"/>
                                        <p:tgtEl>
                                          <p:spTgt spid="12"/>
                                        </p:tgtEl>
                                        <p:attrNameLst>
                                          <p:attrName>style.visibility</p:attrName>
                                        </p:attrNameLst>
                                      </p:cBhvr>
                                      <p:to>
                                        <p:strVal val="hidden"/>
                                      </p:to>
                                    </p:set>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childTnLst>
                                  <p:subTnLst>
                                    <p:set>
                                      <p:cBhvr override="childStyle">
                                        <p:cTn dur="1" fill="hold" display="0" masterRel="nextClick" afterEffect="1"/>
                                        <p:tgtEl>
                                          <p:spTgt spid="14"/>
                                        </p:tgtEl>
                                        <p:attrNameLst>
                                          <p:attrName>style.visibility</p:attrName>
                                        </p:attrNameLst>
                                      </p:cBhvr>
                                      <p:to>
                                        <p:strVal val="hidden"/>
                                      </p:to>
                                    </p:set>
                                  </p:sub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9"/>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6"/>
                                        </p:tgtEl>
                                        <p:attrNameLst>
                                          <p:attrName>style.visibility</p:attrName>
                                        </p:attrNameLst>
                                      </p:cBhvr>
                                      <p:to>
                                        <p:strVal val="visible"/>
                                      </p:to>
                                    </p:set>
                                  </p:childTnLst>
                                  <p:subTnLst>
                                    <p:set>
                                      <p:cBhvr override="childStyle">
                                        <p:cTn dur="1" fill="hold" display="0" masterRel="nextClick" afterEffect="1"/>
                                        <p:tgtEl>
                                          <p:spTgt spid="16"/>
                                        </p:tgtEl>
                                        <p:attrNameLst>
                                          <p:attrName>style.visibility</p:attrName>
                                        </p:attrNameLst>
                                      </p:cBhvr>
                                      <p:to>
                                        <p:strVal val="hidden"/>
                                      </p:to>
                                    </p:set>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1"/>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8"/>
                                        </p:tgtEl>
                                        <p:attrNameLst>
                                          <p:attrName>style.visibility</p:attrName>
                                        </p:attrNameLst>
                                      </p:cBhvr>
                                      <p:to>
                                        <p:strVal val="visible"/>
                                      </p:to>
                                    </p:set>
                                  </p:childTnLst>
                                  <p:subTnLst>
                                    <p:set>
                                      <p:cBhvr override="childStyle">
                                        <p:cTn dur="1" fill="hold" display="0" masterRel="nextClick" afterEffect="1"/>
                                        <p:tgtEl>
                                          <p:spTgt spid="18"/>
                                        </p:tgtEl>
                                        <p:attrNameLst>
                                          <p:attrName>style.visibility</p:attrName>
                                        </p:attrNameLst>
                                      </p:cBhvr>
                                      <p:to>
                                        <p:strVal val="hidden"/>
                                      </p:to>
                                    </p:set>
                                  </p:sub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23"/>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0"/>
                                        </p:tgtEl>
                                        <p:attrNameLst>
                                          <p:attrName>style.visibility</p:attrName>
                                        </p:attrNameLst>
                                      </p:cBhvr>
                                      <p:to>
                                        <p:strVal val="visible"/>
                                      </p:to>
                                    </p:set>
                                  </p:childTnLst>
                                  <p:subTnLst>
                                    <p:set>
                                      <p:cBhvr override="childStyle">
                                        <p:cTn dur="1" fill="hold" display="0" masterRel="nextClick" afterEffect="1"/>
                                        <p:tgtEl>
                                          <p:spTgt spid="20"/>
                                        </p:tgtEl>
                                        <p:attrNameLst>
                                          <p:attrName>style.visibility</p:attrName>
                                        </p:attrNameLst>
                                      </p:cBhvr>
                                      <p:to>
                                        <p:strVal val="hidden"/>
                                      </p:to>
                                    </p:set>
                                  </p:sub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5"/>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22"/>
                                        </p:tgtEl>
                                        <p:attrNameLst>
                                          <p:attrName>style.visibility</p:attrName>
                                        </p:attrNameLst>
                                      </p:cBhvr>
                                      <p:to>
                                        <p:strVal val="visible"/>
                                      </p:to>
                                    </p:set>
                                  </p:childTnLst>
                                  <p:subTnLst>
                                    <p:set>
                                      <p:cBhvr override="childStyle">
                                        <p:cTn dur="1" fill="hold" display="0" masterRel="nextClick" afterEffect="1"/>
                                        <p:tgtEl>
                                          <p:spTgt spid="22"/>
                                        </p:tgtEl>
                                        <p:attrNameLst>
                                          <p:attrName>style.visibility</p:attrName>
                                        </p:attrNameLst>
                                      </p:cBhvr>
                                      <p:to>
                                        <p:strVal val="hidden"/>
                                      </p:to>
                                    </p:set>
                                  </p:sub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27"/>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24"/>
                                        </p:tgtEl>
                                        <p:attrNameLst>
                                          <p:attrName>style.visibility</p:attrName>
                                        </p:attrNameLst>
                                      </p:cBhvr>
                                      <p:to>
                                        <p:strVal val="visible"/>
                                      </p:to>
                                    </p:set>
                                  </p:childTnLst>
                                  <p:subTnLst>
                                    <p:set>
                                      <p:cBhvr override="childStyle">
                                        <p:cTn dur="1" fill="hold" display="0" masterRel="nextClick" afterEffect="1"/>
                                        <p:tgtEl>
                                          <p:spTgt spid="24"/>
                                        </p:tgtEl>
                                        <p:attrNameLst>
                                          <p:attrName>style.visibility</p:attrName>
                                        </p:attrNameLst>
                                      </p:cBhvr>
                                      <p:to>
                                        <p:strVal val="hidden"/>
                                      </p:to>
                                    </p:set>
                                  </p:sub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29"/>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26"/>
                                        </p:tgtEl>
                                        <p:attrNameLst>
                                          <p:attrName>style.visibility</p:attrName>
                                        </p:attrNameLst>
                                      </p:cBhvr>
                                      <p:to>
                                        <p:strVal val="visible"/>
                                      </p:to>
                                    </p:set>
                                  </p:childTnLst>
                                  <p:subTnLst>
                                    <p:set>
                                      <p:cBhvr override="childStyle">
                                        <p:cTn dur="1" fill="hold" display="0" masterRel="nextClick" afterEffect="1"/>
                                        <p:tgtEl>
                                          <p:spTgt spid="26"/>
                                        </p:tgtEl>
                                        <p:attrNameLst>
                                          <p:attrName>style.visibility</p:attrName>
                                        </p:attrNameLst>
                                      </p:cBhvr>
                                      <p:to>
                                        <p:strVal val="hidden"/>
                                      </p:to>
                                    </p:set>
                                  </p:sub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31"/>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28"/>
                                        </p:tgtEl>
                                        <p:attrNameLst>
                                          <p:attrName>style.visibility</p:attrName>
                                        </p:attrNameLst>
                                      </p:cBhvr>
                                      <p:to>
                                        <p:strVal val="visible"/>
                                      </p:to>
                                    </p:set>
                                  </p:childTnLst>
                                  <p:subTnLst>
                                    <p:set>
                                      <p:cBhvr override="childStyle">
                                        <p:cTn dur="1" fill="hold" display="0" masterRel="nextClick" afterEffect="1"/>
                                        <p:tgtEl>
                                          <p:spTgt spid="28"/>
                                        </p:tgtEl>
                                        <p:attrNameLst>
                                          <p:attrName>style.visibility</p:attrName>
                                        </p:attrNameLst>
                                      </p:cBhvr>
                                      <p:to>
                                        <p:strVal val="hidden"/>
                                      </p:to>
                                    </p:set>
                                  </p:sub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33"/>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30"/>
                                        </p:tgtEl>
                                        <p:attrNameLst>
                                          <p:attrName>style.visibility</p:attrName>
                                        </p:attrNameLst>
                                      </p:cBhvr>
                                      <p:to>
                                        <p:strVal val="visible"/>
                                      </p:to>
                                    </p:set>
                                  </p:childTnLst>
                                  <p:subTnLst>
                                    <p:set>
                                      <p:cBhvr override="childStyle">
                                        <p:cTn dur="1" fill="hold" display="0" masterRel="nextClick" afterEffect="1"/>
                                        <p:tgtEl>
                                          <p:spTgt spid="30"/>
                                        </p:tgtEl>
                                        <p:attrNameLst>
                                          <p:attrName>style.visibility</p:attrName>
                                        </p:attrNameLst>
                                      </p:cBhvr>
                                      <p:to>
                                        <p:strVal val="hidden"/>
                                      </p:to>
                                    </p:set>
                                  </p:subTnLst>
                                </p:cTn>
                              </p:par>
                            </p:childTnLst>
                          </p:cTn>
                        </p:par>
                      </p:childTnLst>
                    </p:cTn>
                  </p:par>
                  <p:par>
                    <p:cTn id="89" fill="hold">
                      <p:stCondLst>
                        <p:cond delay="indefinite"/>
                      </p:stCondLst>
                      <p:childTnLst>
                        <p:par>
                          <p:cTn id="90" fill="hold">
                            <p:stCondLst>
                              <p:cond delay="0"/>
                            </p:stCondLst>
                            <p:childTnLst>
                              <p:par>
                                <p:cTn id="91" presetID="1" presetClass="entr" presetSubtype="0" fill="hold" nodeType="clickEffect">
                                  <p:stCondLst>
                                    <p:cond delay="0"/>
                                  </p:stCondLst>
                                  <p:childTnLst>
                                    <p:set>
                                      <p:cBhvr>
                                        <p:cTn id="92" dur="1" fill="hold">
                                          <p:stCondLst>
                                            <p:cond delay="0"/>
                                          </p:stCondLst>
                                        </p:cTn>
                                        <p:tgtEl>
                                          <p:spTgt spid="35"/>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nodeType="clickEffect">
                                  <p:stCondLst>
                                    <p:cond delay="0"/>
                                  </p:stCondLst>
                                  <p:childTnLst>
                                    <p:set>
                                      <p:cBhvr>
                                        <p:cTn id="96" dur="1" fill="hold">
                                          <p:stCondLst>
                                            <p:cond delay="0"/>
                                          </p:stCondLst>
                                        </p:cTn>
                                        <p:tgtEl>
                                          <p:spTgt spid="37"/>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nodeType="clickEffect">
                                  <p:stCondLst>
                                    <p:cond delay="0"/>
                                  </p:stCondLst>
                                  <p:childTnLst>
                                    <p:set>
                                      <p:cBhvr>
                                        <p:cTn id="100" dur="1" fill="hold">
                                          <p:stCondLst>
                                            <p:cond delay="0"/>
                                          </p:stCondLst>
                                        </p:cTn>
                                        <p:tgtEl>
                                          <p:spTgt spid="39"/>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nodeType="clickEffect">
                                  <p:stCondLst>
                                    <p:cond delay="0"/>
                                  </p:stCondLst>
                                  <p:childTnLst>
                                    <p:set>
                                      <p:cBhvr>
                                        <p:cTn id="104" dur="1" fill="hold">
                                          <p:stCondLst>
                                            <p:cond delay="0"/>
                                          </p:stCondLst>
                                        </p:cTn>
                                        <p:tgtEl>
                                          <p:spTgt spid="41"/>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nodeType="clickEffect">
                                  <p:stCondLst>
                                    <p:cond delay="0"/>
                                  </p:stCondLst>
                                  <p:childTnLst>
                                    <p:set>
                                      <p:cBhvr>
                                        <p:cTn id="108" dur="1" fill="hold">
                                          <p:stCondLst>
                                            <p:cond delay="0"/>
                                          </p:stCondLst>
                                        </p:cTn>
                                        <p:tgtEl>
                                          <p:spTgt spid="43"/>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nodeType="clickEffect">
                                  <p:stCondLst>
                                    <p:cond delay="0"/>
                                  </p:stCondLst>
                                  <p:childTnLst>
                                    <p:set>
                                      <p:cBhvr>
                                        <p:cTn id="112" dur="1" fill="hold">
                                          <p:stCondLst>
                                            <p:cond delay="0"/>
                                          </p:stCondLst>
                                        </p:cTn>
                                        <p:tgtEl>
                                          <p:spTgt spid="45"/>
                                        </p:tgtEl>
                                        <p:attrNameLst>
                                          <p:attrName>style.visibility</p:attrName>
                                        </p:attrNameLst>
                                      </p:cBhvr>
                                      <p:to>
                                        <p:strVal val="visible"/>
                                      </p:to>
                                    </p:se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nodeType="clickEffect">
                                  <p:stCondLst>
                                    <p:cond delay="0"/>
                                  </p:stCondLst>
                                  <p:childTnLst>
                                    <p:set>
                                      <p:cBhvr>
                                        <p:cTn id="116" dur="1" fill="hold">
                                          <p:stCondLst>
                                            <p:cond delay="0"/>
                                          </p:stCondLst>
                                        </p:cTn>
                                        <p:tgtEl>
                                          <p:spTgt spid="47"/>
                                        </p:tgtEl>
                                        <p:attrNameLst>
                                          <p:attrName>style.visibility</p:attrName>
                                        </p:attrNameLst>
                                      </p:cBhvr>
                                      <p:to>
                                        <p:strVal val="visible"/>
                                      </p:to>
                                    </p:set>
                                  </p:childTnLst>
                                </p:cTn>
                              </p:par>
                            </p:childTnLst>
                          </p:cTn>
                        </p:par>
                      </p:childTnLst>
                    </p:cTn>
                  </p:par>
                  <p:par>
                    <p:cTn id="117" fill="hold">
                      <p:stCondLst>
                        <p:cond delay="indefinite"/>
                      </p:stCondLst>
                      <p:childTnLst>
                        <p:par>
                          <p:cTn id="118" fill="hold">
                            <p:stCondLst>
                              <p:cond delay="0"/>
                            </p:stCondLst>
                            <p:childTnLst>
                              <p:par>
                                <p:cTn id="119" presetID="1" presetClass="entr" presetSubtype="0" fill="hold" nodeType="clickEffect">
                                  <p:stCondLst>
                                    <p:cond delay="0"/>
                                  </p:stCondLst>
                                  <p:childTnLst>
                                    <p:set>
                                      <p:cBhvr>
                                        <p:cTn id="120" dur="1" fill="hold">
                                          <p:stCondLst>
                                            <p:cond delay="0"/>
                                          </p:stCondLst>
                                        </p:cTn>
                                        <p:tgtEl>
                                          <p:spTgt spid="49"/>
                                        </p:tgtEl>
                                        <p:attrNameLst>
                                          <p:attrName>style.visibility</p:attrName>
                                        </p:attrNameLst>
                                      </p:cBhvr>
                                      <p:to>
                                        <p:strVal val="visible"/>
                                      </p:to>
                                    </p:set>
                                  </p:childTnLst>
                                </p:cTn>
                              </p:par>
                            </p:childTnLst>
                          </p:cTn>
                        </p:par>
                      </p:childTnLst>
                    </p:cTn>
                  </p:par>
                  <p:par>
                    <p:cTn id="121" fill="hold">
                      <p:stCondLst>
                        <p:cond delay="indefinite"/>
                      </p:stCondLst>
                      <p:childTnLst>
                        <p:par>
                          <p:cTn id="122" fill="hold">
                            <p:stCondLst>
                              <p:cond delay="0"/>
                            </p:stCondLst>
                            <p:childTnLst>
                              <p:par>
                                <p:cTn id="123" presetID="1" presetClass="entr" presetSubtype="0" fill="hold" nodeType="clickEffect">
                                  <p:stCondLst>
                                    <p:cond delay="0"/>
                                  </p:stCondLst>
                                  <p:childTnLst>
                                    <p:set>
                                      <p:cBhvr>
                                        <p:cTn id="124" dur="1" fill="hold">
                                          <p:stCondLst>
                                            <p:cond delay="0"/>
                                          </p:stCondLst>
                                        </p:cTn>
                                        <p:tgtEl>
                                          <p:spTgt spid="51"/>
                                        </p:tgtEl>
                                        <p:attrNameLst>
                                          <p:attrName>style.visibility</p:attrName>
                                        </p:attrNameLst>
                                      </p:cBhvr>
                                      <p:to>
                                        <p:strVal val="visible"/>
                                      </p:to>
                                    </p:set>
                                  </p:childTnLst>
                                </p:cTn>
                              </p:par>
                            </p:childTnLst>
                          </p:cTn>
                        </p:par>
                      </p:childTnLst>
                    </p:cTn>
                  </p:par>
                  <p:par>
                    <p:cTn id="125" fill="hold">
                      <p:stCondLst>
                        <p:cond delay="indefinite"/>
                      </p:stCondLst>
                      <p:childTnLst>
                        <p:par>
                          <p:cTn id="126" fill="hold">
                            <p:stCondLst>
                              <p:cond delay="0"/>
                            </p:stCondLst>
                            <p:childTnLst>
                              <p:par>
                                <p:cTn id="127" presetID="1" presetClass="entr" presetSubtype="0" fill="hold" nodeType="clickEffect">
                                  <p:stCondLst>
                                    <p:cond delay="0"/>
                                  </p:stCondLst>
                                  <p:childTnLst>
                                    <p:set>
                                      <p:cBhvr>
                                        <p:cTn id="128" dur="1" fill="hold">
                                          <p:stCondLst>
                                            <p:cond delay="0"/>
                                          </p:stCondLst>
                                        </p:cTn>
                                        <p:tgtEl>
                                          <p:spTgt spid="53"/>
                                        </p:tgtEl>
                                        <p:attrNameLst>
                                          <p:attrName>style.visibility</p:attrName>
                                        </p:attrNameLst>
                                      </p:cBhvr>
                                      <p:to>
                                        <p:strVal val="visible"/>
                                      </p:to>
                                    </p:set>
                                  </p:childTnLst>
                                </p:cTn>
                              </p:par>
                            </p:childTnLst>
                          </p:cTn>
                        </p:par>
                      </p:childTnLst>
                    </p:cTn>
                  </p:par>
                  <p:par>
                    <p:cTn id="129" fill="hold">
                      <p:stCondLst>
                        <p:cond delay="indefinite"/>
                      </p:stCondLst>
                      <p:childTnLst>
                        <p:par>
                          <p:cTn id="130" fill="hold">
                            <p:stCondLst>
                              <p:cond delay="0"/>
                            </p:stCondLst>
                            <p:childTnLst>
                              <p:par>
                                <p:cTn id="131" presetID="1" presetClass="entr" presetSubtype="0" fill="hold" nodeType="clickEffect">
                                  <p:stCondLst>
                                    <p:cond delay="0"/>
                                  </p:stCondLst>
                                  <p:childTnLst>
                                    <p:set>
                                      <p:cBhvr>
                                        <p:cTn id="132" dur="1" fill="hold">
                                          <p:stCondLst>
                                            <p:cond delay="0"/>
                                          </p:stCondLst>
                                        </p:cTn>
                                        <p:tgtEl>
                                          <p:spTgt spid="55"/>
                                        </p:tgtEl>
                                        <p:attrNameLst>
                                          <p:attrName>style.visibility</p:attrName>
                                        </p:attrNameLst>
                                      </p:cBhvr>
                                      <p:to>
                                        <p:strVal val="visible"/>
                                      </p:to>
                                    </p:set>
                                  </p:childTnLst>
                                </p:cTn>
                              </p:par>
                            </p:childTnLst>
                          </p:cTn>
                        </p:par>
                      </p:childTnLst>
                    </p:cTn>
                  </p:par>
                  <p:par>
                    <p:cTn id="133" fill="hold">
                      <p:stCondLst>
                        <p:cond delay="indefinite"/>
                      </p:stCondLst>
                      <p:childTnLst>
                        <p:par>
                          <p:cTn id="134" fill="hold">
                            <p:stCondLst>
                              <p:cond delay="0"/>
                            </p:stCondLst>
                            <p:childTnLst>
                              <p:par>
                                <p:cTn id="135" presetID="1" presetClass="entr" presetSubtype="0" fill="hold" nodeType="clickEffect">
                                  <p:stCondLst>
                                    <p:cond delay="0"/>
                                  </p:stCondLst>
                                  <p:childTnLst>
                                    <p:set>
                                      <p:cBhvr>
                                        <p:cTn id="136" dur="1" fill="hold">
                                          <p:stCondLst>
                                            <p:cond delay="0"/>
                                          </p:stCondLst>
                                        </p:cTn>
                                        <p:tgtEl>
                                          <p:spTgt spid="57"/>
                                        </p:tgtEl>
                                        <p:attrNameLst>
                                          <p:attrName>style.visibility</p:attrName>
                                        </p:attrNameLst>
                                      </p:cBhvr>
                                      <p:to>
                                        <p:strVal val="visible"/>
                                      </p:to>
                                    </p:set>
                                  </p:childTnLst>
                                </p:cTn>
                              </p:par>
                            </p:childTnLst>
                          </p:cTn>
                        </p:par>
                      </p:childTnLst>
                    </p:cTn>
                  </p:par>
                  <p:par>
                    <p:cTn id="137" fill="hold">
                      <p:stCondLst>
                        <p:cond delay="indefinite"/>
                      </p:stCondLst>
                      <p:childTnLst>
                        <p:par>
                          <p:cTn id="138" fill="hold">
                            <p:stCondLst>
                              <p:cond delay="0"/>
                            </p:stCondLst>
                            <p:childTnLst>
                              <p:par>
                                <p:cTn id="139" presetID="1" presetClass="entr" presetSubtype="0" fill="hold" nodeType="clickEffect">
                                  <p:stCondLst>
                                    <p:cond delay="0"/>
                                  </p:stCondLst>
                                  <p:childTnLst>
                                    <p:set>
                                      <p:cBhvr>
                                        <p:cTn id="140" dur="1" fill="hold">
                                          <p:stCondLst>
                                            <p:cond delay="0"/>
                                          </p:stCondLst>
                                        </p:cTn>
                                        <p:tgtEl>
                                          <p:spTgt spid="59"/>
                                        </p:tgtEl>
                                        <p:attrNameLst>
                                          <p:attrName>style.visibility</p:attrName>
                                        </p:attrNameLst>
                                      </p:cBhvr>
                                      <p:to>
                                        <p:strVal val="visible"/>
                                      </p:to>
                                    </p:set>
                                  </p:childTnLst>
                                </p:cTn>
                              </p:par>
                            </p:childTnLst>
                          </p:cTn>
                        </p:par>
                      </p:childTnLst>
                    </p:cTn>
                  </p:par>
                  <p:par>
                    <p:cTn id="141" fill="hold">
                      <p:stCondLst>
                        <p:cond delay="indefinite"/>
                      </p:stCondLst>
                      <p:childTnLst>
                        <p:par>
                          <p:cTn id="142" fill="hold">
                            <p:stCondLst>
                              <p:cond delay="0"/>
                            </p:stCondLst>
                            <p:childTnLst>
                              <p:par>
                                <p:cTn id="143" presetID="1" presetClass="entr" presetSubtype="0" fill="hold" nodeType="clickEffect">
                                  <p:stCondLst>
                                    <p:cond delay="0"/>
                                  </p:stCondLst>
                                  <p:childTnLst>
                                    <p:set>
                                      <p:cBhvr>
                                        <p:cTn id="144" dur="1" fill="hold">
                                          <p:stCondLst>
                                            <p:cond delay="0"/>
                                          </p:stCondLst>
                                        </p:cTn>
                                        <p:tgtEl>
                                          <p:spTgt spid="61"/>
                                        </p:tgtEl>
                                        <p:attrNameLst>
                                          <p:attrName>style.visibility</p:attrName>
                                        </p:attrNameLst>
                                      </p:cBhvr>
                                      <p:to>
                                        <p:strVal val="visible"/>
                                      </p:to>
                                    </p:set>
                                  </p:childTnLst>
                                </p:cTn>
                              </p:par>
                            </p:childTnLst>
                          </p:cTn>
                        </p:par>
                      </p:childTnLst>
                    </p:cTn>
                  </p:par>
                  <p:par>
                    <p:cTn id="145" fill="hold">
                      <p:stCondLst>
                        <p:cond delay="indefinite"/>
                      </p:stCondLst>
                      <p:childTnLst>
                        <p:par>
                          <p:cTn id="146" fill="hold">
                            <p:stCondLst>
                              <p:cond delay="0"/>
                            </p:stCondLst>
                            <p:childTnLst>
                              <p:par>
                                <p:cTn id="147" presetID="1" presetClass="entr" presetSubtype="0" fill="hold" nodeType="clickEffect">
                                  <p:stCondLst>
                                    <p:cond delay="0"/>
                                  </p:stCondLst>
                                  <p:childTnLst>
                                    <p:set>
                                      <p:cBhvr>
                                        <p:cTn id="148"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10" grpId="0" animBg="1"/>
      <p:bldP spid="12" grpId="0" animBg="1"/>
      <p:bldP spid="14" grpId="0" animBg="1"/>
      <p:bldP spid="16" grpId="0" animBg="1"/>
      <p:bldP spid="18" grpId="0" animBg="1"/>
      <p:bldP spid="20" grpId="0" animBg="1"/>
      <p:bldP spid="22" grpId="0" animBg="1"/>
      <p:bldP spid="24" grpId="0" animBg="1"/>
      <p:bldP spid="26" grpId="0" animBg="1"/>
      <p:bldP spid="28" grpId="0" animBg="1"/>
      <p:bldP spid="3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C112D5D-CFCA-ACA0-5317-A8902705A558}"/>
              </a:ext>
            </a:extLst>
          </p:cNvPr>
          <p:cNvPicPr>
            <a:picLocks noChangeAspect="1"/>
          </p:cNvPicPr>
          <p:nvPr/>
        </p:nvPicPr>
        <p:blipFill rotWithShape="1">
          <a:blip r:embed="rId3"/>
          <a:srcRect l="10392" t="57024" r="15129" b="37564"/>
          <a:stretch/>
        </p:blipFill>
        <p:spPr>
          <a:xfrm>
            <a:off x="5259952" y="6097364"/>
            <a:ext cx="6496372" cy="485850"/>
          </a:xfrm>
          <a:prstGeom prst="rect">
            <a:avLst/>
          </a:prstGeom>
        </p:spPr>
      </p:pic>
      <p:sp>
        <p:nvSpPr>
          <p:cNvPr id="3" name="Rectangle 2">
            <a:extLst>
              <a:ext uri="{FF2B5EF4-FFF2-40B4-BE49-F238E27FC236}">
                <a16:creationId xmlns:a16="http://schemas.microsoft.com/office/drawing/2014/main" id="{6C28C424-E7A5-0965-3904-E299A73F6179}"/>
              </a:ext>
            </a:extLst>
          </p:cNvPr>
          <p:cNvSpPr/>
          <p:nvPr/>
        </p:nvSpPr>
        <p:spPr>
          <a:xfrm>
            <a:off x="1244659" y="6538543"/>
            <a:ext cx="881700" cy="3194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06D0AAAD-F6C1-FC84-F84B-0765791C6C2F}"/>
              </a:ext>
            </a:extLst>
          </p:cNvPr>
          <p:cNvSpPr txBox="1"/>
          <p:nvPr/>
        </p:nvSpPr>
        <p:spPr>
          <a:xfrm>
            <a:off x="6019800" y="6538543"/>
            <a:ext cx="5817619" cy="338554"/>
          </a:xfrm>
          <a:prstGeom prst="rect">
            <a:avLst/>
          </a:prstGeom>
          <a:noFill/>
        </p:spPr>
        <p:txBody>
          <a:bodyPr wrap="square" rtlCol="0">
            <a:spAutoFit/>
          </a:bodyPr>
          <a:lstStyle/>
          <a:p>
            <a:pPr algn="ctr"/>
            <a:r>
              <a:rPr lang="en-US" sz="1600" dirty="0">
                <a:latin typeface="Franklin Gothic Book" panose="020B0503020102020204" pitchFamily="34" charset="0"/>
              </a:rPr>
              <a:t>horizontal wind speed at 7.5 m</a:t>
            </a:r>
          </a:p>
        </p:txBody>
      </p:sp>
      <p:sp>
        <p:nvSpPr>
          <p:cNvPr id="8" name="Rectangle 7">
            <a:extLst>
              <a:ext uri="{FF2B5EF4-FFF2-40B4-BE49-F238E27FC236}">
                <a16:creationId xmlns:a16="http://schemas.microsoft.com/office/drawing/2014/main" id="{CDC8D9AF-D69E-5258-1CD7-D8075A5C3F27}"/>
              </a:ext>
            </a:extLst>
          </p:cNvPr>
          <p:cNvSpPr/>
          <p:nvPr/>
        </p:nvSpPr>
        <p:spPr>
          <a:xfrm>
            <a:off x="8738253" y="988142"/>
            <a:ext cx="1254969" cy="4772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D44F94E-E151-8FCC-AAD8-986A6AEC8715}"/>
              </a:ext>
            </a:extLst>
          </p:cNvPr>
          <p:cNvSpPr/>
          <p:nvPr/>
        </p:nvSpPr>
        <p:spPr>
          <a:xfrm>
            <a:off x="1631283" y="1067035"/>
            <a:ext cx="881700" cy="4772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65041B68-D3DD-8665-330B-CCD17FA2E3A6}"/>
              </a:ext>
            </a:extLst>
          </p:cNvPr>
          <p:cNvSpPr txBox="1"/>
          <p:nvPr/>
        </p:nvSpPr>
        <p:spPr>
          <a:xfrm>
            <a:off x="156455" y="1752111"/>
            <a:ext cx="5740860" cy="3170099"/>
          </a:xfrm>
          <a:prstGeom prst="rect">
            <a:avLst/>
          </a:prstGeom>
          <a:noFill/>
        </p:spPr>
        <p:txBody>
          <a:bodyPr wrap="square" rtlCol="0">
            <a:spAutoFit/>
          </a:bodyPr>
          <a:lstStyle/>
          <a:p>
            <a:pPr marL="285750" indent="-285750">
              <a:buFont typeface="Arial" panose="020B0604020202020204" pitchFamily="34" charset="0"/>
              <a:buChar char="•"/>
            </a:pPr>
            <a:r>
              <a:rPr lang="en-US" sz="2000" dirty="0">
                <a:solidFill>
                  <a:srgbClr val="0070C0"/>
                </a:solidFill>
                <a:latin typeface="Franklin Gothic Medium" panose="020B0603020102020204" pitchFamily="34" charset="0"/>
              </a:rPr>
              <a:t>Velocity streaks are aligned with the ground-relative mean wind: </a:t>
            </a:r>
            <a:r>
              <a:rPr lang="en-US" sz="2000" dirty="0">
                <a:solidFill>
                  <a:srgbClr val="00B0F0"/>
                </a:solidFill>
                <a:latin typeface="Franklin Gothic Medium" panose="020B0603020102020204" pitchFamily="34" charset="0"/>
              </a:rPr>
              <a:t>faster horizontal speeds in downdrafts and slower horizontal speeds in updrafts</a:t>
            </a:r>
            <a:r>
              <a:rPr lang="en-US" sz="2000" dirty="0">
                <a:solidFill>
                  <a:srgbClr val="0070C0"/>
                </a:solidFill>
                <a:latin typeface="Franklin Gothic Medium" panose="020B0603020102020204" pitchFamily="34" charset="0"/>
              </a:rPr>
              <a:t>    </a:t>
            </a:r>
            <a:r>
              <a:rPr lang="en-US" sz="2000" dirty="0">
                <a:solidFill>
                  <a:schemeClr val="bg1">
                    <a:lumMod val="50000"/>
                  </a:schemeClr>
                </a:solidFill>
                <a:latin typeface="Franklin Gothic Medium" panose="020B0603020102020204" pitchFamily="34" charset="0"/>
              </a:rPr>
              <a:t>(e.g., Robinson 1991; Khanna and Brasseur 1998; Young et al. 2002)</a:t>
            </a:r>
          </a:p>
          <a:p>
            <a:pPr marL="285750" indent="-285750">
              <a:buFont typeface="Arial" panose="020B0604020202020204" pitchFamily="34" charset="0"/>
              <a:buChar char="•"/>
            </a:pPr>
            <a:endParaRPr lang="en-US" sz="2000" dirty="0">
              <a:solidFill>
                <a:srgbClr val="0070C0"/>
              </a:solidFill>
              <a:latin typeface="Franklin Gothic Medium" panose="020B0603020102020204" pitchFamily="34" charset="0"/>
            </a:endParaRPr>
          </a:p>
          <a:p>
            <a:pPr marL="285750" indent="-285750">
              <a:buFont typeface="Arial" panose="020B0604020202020204" pitchFamily="34" charset="0"/>
              <a:buChar char="•"/>
            </a:pPr>
            <a:r>
              <a:rPr lang="en-US" sz="2000" dirty="0">
                <a:solidFill>
                  <a:srgbClr val="0070C0"/>
                </a:solidFill>
                <a:latin typeface="Franklin Gothic Medium" panose="020B0603020102020204" pitchFamily="34" charset="0"/>
              </a:rPr>
              <a:t>The horizontal wind speed streaks likewise imply the presence of </a:t>
            </a:r>
            <a:r>
              <a:rPr lang="el-GR" sz="2000" dirty="0">
                <a:solidFill>
                  <a:srgbClr val="0070C0"/>
                </a:solidFill>
                <a:latin typeface="Franklin Gothic Medium" panose="020B0603020102020204" pitchFamily="34" charset="0"/>
              </a:rPr>
              <a:t>ζ</a:t>
            </a:r>
            <a:r>
              <a:rPr lang="en-US" sz="2000" dirty="0">
                <a:solidFill>
                  <a:srgbClr val="0070C0"/>
                </a:solidFill>
                <a:latin typeface="Franklin Gothic Medium" panose="020B0603020102020204" pitchFamily="34" charset="0"/>
              </a:rPr>
              <a:t> streaks a ¼-wavelength out of phase with the horizontal wind speed streaks</a:t>
            </a:r>
          </a:p>
        </p:txBody>
      </p:sp>
      <p:pic>
        <p:nvPicPr>
          <p:cNvPr id="13" name="Picture 12" descr="A green and white background with arrows&#10;&#10;Description automatically generated">
            <a:extLst>
              <a:ext uri="{FF2B5EF4-FFF2-40B4-BE49-F238E27FC236}">
                <a16:creationId xmlns:a16="http://schemas.microsoft.com/office/drawing/2014/main" id="{783C0987-2BB5-1A3B-259A-49E014CA7AE3}"/>
              </a:ext>
            </a:extLst>
          </p:cNvPr>
          <p:cNvPicPr>
            <a:picLocks noChangeAspect="1"/>
          </p:cNvPicPr>
          <p:nvPr/>
        </p:nvPicPr>
        <p:blipFill>
          <a:blip r:embed="rId4"/>
          <a:stretch>
            <a:fillRect/>
          </a:stretch>
        </p:blipFill>
        <p:spPr>
          <a:xfrm>
            <a:off x="5974784" y="232136"/>
            <a:ext cx="5526937" cy="5690872"/>
          </a:xfrm>
          <a:prstGeom prst="rect">
            <a:avLst/>
          </a:prstGeom>
        </p:spPr>
      </p:pic>
      <p:pic>
        <p:nvPicPr>
          <p:cNvPr id="18" name="Picture 17" descr="A colorful map of a weather forecast&#10;&#10;Description automatically generated with medium confidence">
            <a:extLst>
              <a:ext uri="{FF2B5EF4-FFF2-40B4-BE49-F238E27FC236}">
                <a16:creationId xmlns:a16="http://schemas.microsoft.com/office/drawing/2014/main" id="{788DFDE8-9E32-938F-E030-71EDEF49F36A}"/>
              </a:ext>
            </a:extLst>
          </p:cNvPr>
          <p:cNvPicPr>
            <a:picLocks noChangeAspect="1"/>
          </p:cNvPicPr>
          <p:nvPr/>
        </p:nvPicPr>
        <p:blipFill>
          <a:blip r:embed="rId5"/>
          <a:stretch>
            <a:fillRect/>
          </a:stretch>
        </p:blipFill>
        <p:spPr>
          <a:xfrm>
            <a:off x="5974783" y="232136"/>
            <a:ext cx="5526937" cy="5690872"/>
          </a:xfrm>
          <a:prstGeom prst="rect">
            <a:avLst/>
          </a:prstGeom>
        </p:spPr>
      </p:pic>
      <p:sp>
        <p:nvSpPr>
          <p:cNvPr id="20" name="TextBox 19">
            <a:extLst>
              <a:ext uri="{FF2B5EF4-FFF2-40B4-BE49-F238E27FC236}">
                <a16:creationId xmlns:a16="http://schemas.microsoft.com/office/drawing/2014/main" id="{000789FC-1076-EDD9-25D1-5CBE71F25EB9}"/>
              </a:ext>
            </a:extLst>
          </p:cNvPr>
          <p:cNvSpPr txBox="1"/>
          <p:nvPr/>
        </p:nvSpPr>
        <p:spPr>
          <a:xfrm>
            <a:off x="11584642" y="232136"/>
            <a:ext cx="343364" cy="584775"/>
          </a:xfrm>
          <a:prstGeom prst="rect">
            <a:avLst/>
          </a:prstGeom>
          <a:noFill/>
        </p:spPr>
        <p:txBody>
          <a:bodyPr wrap="none" rtlCol="0">
            <a:spAutoFit/>
          </a:bodyPr>
          <a:lstStyle/>
          <a:p>
            <a:r>
              <a:rPr lang="el-GR" sz="3200" dirty="0">
                <a:solidFill>
                  <a:srgbClr val="0000FD"/>
                </a:solidFill>
                <a:latin typeface="Franklin Gothic Medium" panose="020B0603020102020204" pitchFamily="34" charset="0"/>
              </a:rPr>
              <a:t>ζ</a:t>
            </a:r>
            <a:endParaRPr lang="en-US" sz="3200" dirty="0">
              <a:solidFill>
                <a:srgbClr val="0000FD"/>
              </a:solidFill>
              <a:latin typeface="Franklin Gothic Medium" panose="020B0603020102020204" pitchFamily="34" charset="0"/>
            </a:endParaRPr>
          </a:p>
        </p:txBody>
      </p:sp>
      <p:sp>
        <p:nvSpPr>
          <p:cNvPr id="21" name="TextBox 20">
            <a:extLst>
              <a:ext uri="{FF2B5EF4-FFF2-40B4-BE49-F238E27FC236}">
                <a16:creationId xmlns:a16="http://schemas.microsoft.com/office/drawing/2014/main" id="{6501FBEA-A4CE-85D3-4562-B5D33B4AA1EE}"/>
              </a:ext>
            </a:extLst>
          </p:cNvPr>
          <p:cNvSpPr txBox="1"/>
          <p:nvPr/>
        </p:nvSpPr>
        <p:spPr>
          <a:xfrm>
            <a:off x="11441721" y="827912"/>
            <a:ext cx="745717" cy="400110"/>
          </a:xfrm>
          <a:prstGeom prst="rect">
            <a:avLst/>
          </a:prstGeom>
          <a:noFill/>
        </p:spPr>
        <p:txBody>
          <a:bodyPr wrap="none" rtlCol="0">
            <a:spAutoFit/>
          </a:bodyPr>
          <a:lstStyle/>
          <a:p>
            <a:pPr algn="ctr"/>
            <a:r>
              <a:rPr lang="en-US" sz="1000" dirty="0">
                <a:solidFill>
                  <a:srgbClr val="0000FD"/>
                </a:solidFill>
                <a:latin typeface="Franklin Gothic Book" panose="020B0503020102020204" pitchFamily="34" charset="0"/>
              </a:rPr>
              <a:t>(every </a:t>
            </a:r>
          </a:p>
          <a:p>
            <a:pPr algn="ctr"/>
            <a:r>
              <a:rPr lang="en-US" sz="1000" dirty="0">
                <a:solidFill>
                  <a:srgbClr val="0000FD"/>
                </a:solidFill>
                <a:latin typeface="Franklin Gothic Book" panose="020B0503020102020204" pitchFamily="34" charset="0"/>
              </a:rPr>
              <a:t>0.005 s</a:t>
            </a:r>
            <a:r>
              <a:rPr lang="en-US" sz="1000" baseline="30000" dirty="0">
                <a:solidFill>
                  <a:srgbClr val="0000FD"/>
                </a:solidFill>
                <a:latin typeface="Franklin Gothic Book" panose="020B0503020102020204" pitchFamily="34" charset="0"/>
              </a:rPr>
              <a:t>–1</a:t>
            </a:r>
            <a:r>
              <a:rPr lang="en-US" sz="1000" dirty="0">
                <a:solidFill>
                  <a:srgbClr val="0000FD"/>
                </a:solidFill>
                <a:latin typeface="Franklin Gothic Book" panose="020B0503020102020204" pitchFamily="34" charset="0"/>
              </a:rPr>
              <a:t>)</a:t>
            </a:r>
          </a:p>
        </p:txBody>
      </p:sp>
      <p:sp>
        <p:nvSpPr>
          <p:cNvPr id="4" name="TextBox 3">
            <a:extLst>
              <a:ext uri="{FF2B5EF4-FFF2-40B4-BE49-F238E27FC236}">
                <a16:creationId xmlns:a16="http://schemas.microsoft.com/office/drawing/2014/main" id="{9520F2C6-8ECD-A318-7302-381F8173E44C}"/>
              </a:ext>
            </a:extLst>
          </p:cNvPr>
          <p:cNvSpPr txBox="1"/>
          <p:nvPr/>
        </p:nvSpPr>
        <p:spPr>
          <a:xfrm>
            <a:off x="151002" y="94268"/>
            <a:ext cx="4986606" cy="1200329"/>
          </a:xfrm>
          <a:prstGeom prst="rect">
            <a:avLst/>
          </a:prstGeom>
          <a:noFill/>
        </p:spPr>
        <p:txBody>
          <a:bodyPr wrap="square" rtlCol="0">
            <a:spAutoFit/>
          </a:bodyPr>
          <a:lstStyle/>
          <a:p>
            <a:r>
              <a:rPr lang="en-US" sz="3600" dirty="0">
                <a:solidFill>
                  <a:srgbClr val="0070C0"/>
                </a:solidFill>
                <a:latin typeface="Franklin Gothic Medium" panose="020B0603020102020204" pitchFamily="34" charset="0"/>
              </a:rPr>
              <a:t>What is the origin of the </a:t>
            </a:r>
            <a:r>
              <a:rPr lang="el-GR" sz="3600" dirty="0">
                <a:solidFill>
                  <a:srgbClr val="0070C0"/>
                </a:solidFill>
                <a:latin typeface="Franklin Gothic Medium" panose="020B0603020102020204" pitchFamily="34" charset="0"/>
              </a:rPr>
              <a:t>ζ</a:t>
            </a:r>
            <a:r>
              <a:rPr lang="en-US" sz="3600" dirty="0">
                <a:solidFill>
                  <a:srgbClr val="0070C0"/>
                </a:solidFill>
                <a:latin typeface="Franklin Gothic Medium" panose="020B0603020102020204" pitchFamily="34" charset="0"/>
              </a:rPr>
              <a:t> streaks?</a:t>
            </a:r>
          </a:p>
        </p:txBody>
      </p:sp>
      <p:pic>
        <p:nvPicPr>
          <p:cNvPr id="6" name="Picture 5">
            <a:extLst>
              <a:ext uri="{FF2B5EF4-FFF2-40B4-BE49-F238E27FC236}">
                <a16:creationId xmlns:a16="http://schemas.microsoft.com/office/drawing/2014/main" id="{72B20E69-0FBA-1226-A0B0-B26872384C42}"/>
              </a:ext>
            </a:extLst>
          </p:cNvPr>
          <p:cNvPicPr>
            <a:picLocks noChangeAspect="1"/>
          </p:cNvPicPr>
          <p:nvPr/>
        </p:nvPicPr>
        <p:blipFill>
          <a:blip r:embed="rId6"/>
          <a:stretch>
            <a:fillRect/>
          </a:stretch>
        </p:blipFill>
        <p:spPr>
          <a:xfrm>
            <a:off x="151001" y="5595582"/>
            <a:ext cx="1116368" cy="1174510"/>
          </a:xfrm>
          <a:prstGeom prst="rect">
            <a:avLst/>
          </a:prstGeom>
        </p:spPr>
      </p:pic>
      <p:sp>
        <p:nvSpPr>
          <p:cNvPr id="7" name="TextBox 6">
            <a:extLst>
              <a:ext uri="{FF2B5EF4-FFF2-40B4-BE49-F238E27FC236}">
                <a16:creationId xmlns:a16="http://schemas.microsoft.com/office/drawing/2014/main" id="{B6EC49C4-5E7C-EF5B-588C-73C4E0BA01E3}"/>
              </a:ext>
            </a:extLst>
          </p:cNvPr>
          <p:cNvSpPr txBox="1"/>
          <p:nvPr/>
        </p:nvSpPr>
        <p:spPr>
          <a:xfrm>
            <a:off x="11377526" y="5934009"/>
            <a:ext cx="838691" cy="461665"/>
          </a:xfrm>
          <a:prstGeom prst="rect">
            <a:avLst/>
          </a:prstGeom>
          <a:noFill/>
        </p:spPr>
        <p:txBody>
          <a:bodyPr wrap="none" rtlCol="0">
            <a:spAutoFit/>
          </a:bodyPr>
          <a:lstStyle/>
          <a:p>
            <a:r>
              <a:rPr lang="en-US" sz="2400" dirty="0">
                <a:solidFill>
                  <a:srgbClr val="7B4125"/>
                </a:solidFill>
                <a:latin typeface="Franklin Gothic Medium" panose="020B0603020102020204" pitchFamily="34" charset="0"/>
              </a:rPr>
              <a:t>FAST</a:t>
            </a:r>
          </a:p>
        </p:txBody>
      </p:sp>
      <p:sp>
        <p:nvSpPr>
          <p:cNvPr id="10" name="TextBox 9">
            <a:extLst>
              <a:ext uri="{FF2B5EF4-FFF2-40B4-BE49-F238E27FC236}">
                <a16:creationId xmlns:a16="http://schemas.microsoft.com/office/drawing/2014/main" id="{AB319A60-FB3D-FFED-DE86-E997277709F1}"/>
              </a:ext>
            </a:extLst>
          </p:cNvPr>
          <p:cNvSpPr txBox="1"/>
          <p:nvPr/>
        </p:nvSpPr>
        <p:spPr>
          <a:xfrm>
            <a:off x="5531846" y="5958770"/>
            <a:ext cx="975908" cy="461665"/>
          </a:xfrm>
          <a:prstGeom prst="rect">
            <a:avLst/>
          </a:prstGeom>
          <a:noFill/>
        </p:spPr>
        <p:txBody>
          <a:bodyPr wrap="none" rtlCol="0">
            <a:spAutoFit/>
          </a:bodyPr>
          <a:lstStyle/>
          <a:p>
            <a:r>
              <a:rPr lang="en-US" sz="2400" dirty="0">
                <a:solidFill>
                  <a:schemeClr val="accent6">
                    <a:lumMod val="75000"/>
                  </a:schemeClr>
                </a:solidFill>
                <a:latin typeface="Franklin Gothic Medium" panose="020B0603020102020204" pitchFamily="34" charset="0"/>
              </a:rPr>
              <a:t>SLOW</a:t>
            </a:r>
          </a:p>
        </p:txBody>
      </p:sp>
    </p:spTree>
    <p:extLst>
      <p:ext uri="{BB962C8B-B14F-4D97-AF65-F5344CB8AC3E}">
        <p14:creationId xmlns:p14="http://schemas.microsoft.com/office/powerpoint/2010/main" val="1103216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xEl>
                                              <p:pRg st="2" end="2"/>
                                            </p:txEl>
                                          </p:spTgt>
                                        </p:tgtEl>
                                        <p:attrNameLst>
                                          <p:attrName>style.visibility</p:attrName>
                                        </p:attrNameLst>
                                      </p:cBhvr>
                                      <p:to>
                                        <p:strVal val="visible"/>
                                      </p:to>
                                    </p:set>
                                    <p:animEffect transition="in" filter="fade">
                                      <p:cBhvr>
                                        <p:cTn id="13" dur="500"/>
                                        <p:tgtEl>
                                          <p:spTgt spid="11">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4C4BEF-400F-1955-6EF5-37CC36A49923}"/>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F5292281-8DA8-63D8-D6B8-9873289115ED}"/>
              </a:ext>
            </a:extLst>
          </p:cNvPr>
          <p:cNvPicPr>
            <a:picLocks noChangeAspect="1"/>
          </p:cNvPicPr>
          <p:nvPr/>
        </p:nvPicPr>
        <p:blipFill rotWithShape="1">
          <a:blip r:embed="rId3"/>
          <a:srcRect l="10392" t="57024" r="15129" b="37564"/>
          <a:stretch/>
        </p:blipFill>
        <p:spPr>
          <a:xfrm>
            <a:off x="5259952" y="6097364"/>
            <a:ext cx="6496372" cy="485850"/>
          </a:xfrm>
          <a:prstGeom prst="rect">
            <a:avLst/>
          </a:prstGeom>
        </p:spPr>
      </p:pic>
      <p:sp>
        <p:nvSpPr>
          <p:cNvPr id="3" name="Rectangle 2">
            <a:extLst>
              <a:ext uri="{FF2B5EF4-FFF2-40B4-BE49-F238E27FC236}">
                <a16:creationId xmlns:a16="http://schemas.microsoft.com/office/drawing/2014/main" id="{AAA7995F-3F55-BED8-1997-DDD8B13F0120}"/>
              </a:ext>
            </a:extLst>
          </p:cNvPr>
          <p:cNvSpPr/>
          <p:nvPr/>
        </p:nvSpPr>
        <p:spPr>
          <a:xfrm>
            <a:off x="1244659" y="6538543"/>
            <a:ext cx="881700" cy="3194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07E1D049-DFF0-1B15-1DD1-593CEEB04AF9}"/>
              </a:ext>
            </a:extLst>
          </p:cNvPr>
          <p:cNvSpPr txBox="1"/>
          <p:nvPr/>
        </p:nvSpPr>
        <p:spPr>
          <a:xfrm>
            <a:off x="6019800" y="6538543"/>
            <a:ext cx="5817619" cy="338554"/>
          </a:xfrm>
          <a:prstGeom prst="rect">
            <a:avLst/>
          </a:prstGeom>
          <a:noFill/>
        </p:spPr>
        <p:txBody>
          <a:bodyPr wrap="square" rtlCol="0">
            <a:spAutoFit/>
          </a:bodyPr>
          <a:lstStyle/>
          <a:p>
            <a:pPr algn="ctr"/>
            <a:r>
              <a:rPr lang="en-US" sz="1600" dirty="0">
                <a:latin typeface="Franklin Gothic Book" panose="020B0503020102020204" pitchFamily="34" charset="0"/>
              </a:rPr>
              <a:t>horizontal wind speed at 7.5 m</a:t>
            </a:r>
          </a:p>
        </p:txBody>
      </p:sp>
      <p:sp>
        <p:nvSpPr>
          <p:cNvPr id="8" name="Rectangle 7">
            <a:extLst>
              <a:ext uri="{FF2B5EF4-FFF2-40B4-BE49-F238E27FC236}">
                <a16:creationId xmlns:a16="http://schemas.microsoft.com/office/drawing/2014/main" id="{76171D82-1D6B-19ED-EE50-37597E1806F4}"/>
              </a:ext>
            </a:extLst>
          </p:cNvPr>
          <p:cNvSpPr/>
          <p:nvPr/>
        </p:nvSpPr>
        <p:spPr>
          <a:xfrm>
            <a:off x="8738253" y="988142"/>
            <a:ext cx="1254969" cy="4772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C88963A-49B7-C022-A17D-6EDB592B61C5}"/>
              </a:ext>
            </a:extLst>
          </p:cNvPr>
          <p:cNvSpPr/>
          <p:nvPr/>
        </p:nvSpPr>
        <p:spPr>
          <a:xfrm>
            <a:off x="1631283" y="1067035"/>
            <a:ext cx="881700" cy="4772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green and white background with arrows&#10;&#10;Description automatically generated">
            <a:extLst>
              <a:ext uri="{FF2B5EF4-FFF2-40B4-BE49-F238E27FC236}">
                <a16:creationId xmlns:a16="http://schemas.microsoft.com/office/drawing/2014/main" id="{97886F4D-BECA-A1A0-8C32-BBD03F7601C2}"/>
              </a:ext>
            </a:extLst>
          </p:cNvPr>
          <p:cNvPicPr>
            <a:picLocks noChangeAspect="1"/>
          </p:cNvPicPr>
          <p:nvPr/>
        </p:nvPicPr>
        <p:blipFill>
          <a:blip r:embed="rId4"/>
          <a:stretch>
            <a:fillRect/>
          </a:stretch>
        </p:blipFill>
        <p:spPr>
          <a:xfrm>
            <a:off x="5974784" y="232136"/>
            <a:ext cx="5526937" cy="5690872"/>
          </a:xfrm>
          <a:prstGeom prst="rect">
            <a:avLst/>
          </a:prstGeom>
        </p:spPr>
      </p:pic>
      <p:pic>
        <p:nvPicPr>
          <p:cNvPr id="18" name="Picture 17" descr="A colorful map of a weather forecast&#10;&#10;Description automatically generated with medium confidence">
            <a:extLst>
              <a:ext uri="{FF2B5EF4-FFF2-40B4-BE49-F238E27FC236}">
                <a16:creationId xmlns:a16="http://schemas.microsoft.com/office/drawing/2014/main" id="{1025496D-37A2-5702-2ED3-727CD6E2227B}"/>
              </a:ext>
            </a:extLst>
          </p:cNvPr>
          <p:cNvPicPr>
            <a:picLocks noChangeAspect="1"/>
          </p:cNvPicPr>
          <p:nvPr/>
        </p:nvPicPr>
        <p:blipFill>
          <a:blip r:embed="rId5"/>
          <a:stretch>
            <a:fillRect/>
          </a:stretch>
        </p:blipFill>
        <p:spPr>
          <a:xfrm>
            <a:off x="5974783" y="232136"/>
            <a:ext cx="5526937" cy="5690872"/>
          </a:xfrm>
          <a:prstGeom prst="rect">
            <a:avLst/>
          </a:prstGeom>
        </p:spPr>
      </p:pic>
      <p:sp>
        <p:nvSpPr>
          <p:cNvPr id="20" name="TextBox 19">
            <a:extLst>
              <a:ext uri="{FF2B5EF4-FFF2-40B4-BE49-F238E27FC236}">
                <a16:creationId xmlns:a16="http://schemas.microsoft.com/office/drawing/2014/main" id="{50C973D4-882B-C308-139D-5B4C9EAB788D}"/>
              </a:ext>
            </a:extLst>
          </p:cNvPr>
          <p:cNvSpPr txBox="1"/>
          <p:nvPr/>
        </p:nvSpPr>
        <p:spPr>
          <a:xfrm>
            <a:off x="11584642" y="232136"/>
            <a:ext cx="343364" cy="584775"/>
          </a:xfrm>
          <a:prstGeom prst="rect">
            <a:avLst/>
          </a:prstGeom>
          <a:noFill/>
        </p:spPr>
        <p:txBody>
          <a:bodyPr wrap="none" rtlCol="0">
            <a:spAutoFit/>
          </a:bodyPr>
          <a:lstStyle/>
          <a:p>
            <a:r>
              <a:rPr lang="el-GR" sz="3200" dirty="0">
                <a:solidFill>
                  <a:srgbClr val="0000FD"/>
                </a:solidFill>
                <a:latin typeface="Franklin Gothic Medium" panose="020B0603020102020204" pitchFamily="34" charset="0"/>
              </a:rPr>
              <a:t>ζ</a:t>
            </a:r>
            <a:endParaRPr lang="en-US" sz="3200" dirty="0">
              <a:solidFill>
                <a:srgbClr val="0000FD"/>
              </a:solidFill>
              <a:latin typeface="Franklin Gothic Medium" panose="020B0603020102020204" pitchFamily="34" charset="0"/>
            </a:endParaRPr>
          </a:p>
        </p:txBody>
      </p:sp>
      <p:sp>
        <p:nvSpPr>
          <p:cNvPr id="21" name="TextBox 20">
            <a:extLst>
              <a:ext uri="{FF2B5EF4-FFF2-40B4-BE49-F238E27FC236}">
                <a16:creationId xmlns:a16="http://schemas.microsoft.com/office/drawing/2014/main" id="{1325741A-78D7-0FF5-CB81-0BA967A79266}"/>
              </a:ext>
            </a:extLst>
          </p:cNvPr>
          <p:cNvSpPr txBox="1"/>
          <p:nvPr/>
        </p:nvSpPr>
        <p:spPr>
          <a:xfrm>
            <a:off x="11441721" y="827912"/>
            <a:ext cx="745717" cy="400110"/>
          </a:xfrm>
          <a:prstGeom prst="rect">
            <a:avLst/>
          </a:prstGeom>
          <a:noFill/>
        </p:spPr>
        <p:txBody>
          <a:bodyPr wrap="none" rtlCol="0">
            <a:spAutoFit/>
          </a:bodyPr>
          <a:lstStyle/>
          <a:p>
            <a:pPr algn="ctr"/>
            <a:r>
              <a:rPr lang="en-US" sz="1000" dirty="0">
                <a:solidFill>
                  <a:srgbClr val="0000FD"/>
                </a:solidFill>
                <a:latin typeface="Franklin Gothic Book" panose="020B0503020102020204" pitchFamily="34" charset="0"/>
              </a:rPr>
              <a:t>(every </a:t>
            </a:r>
          </a:p>
          <a:p>
            <a:pPr algn="ctr"/>
            <a:r>
              <a:rPr lang="en-US" sz="1000" dirty="0">
                <a:solidFill>
                  <a:srgbClr val="0000FD"/>
                </a:solidFill>
                <a:latin typeface="Franklin Gothic Book" panose="020B0503020102020204" pitchFamily="34" charset="0"/>
              </a:rPr>
              <a:t>0.005 s</a:t>
            </a:r>
            <a:r>
              <a:rPr lang="en-US" sz="1000" baseline="30000" dirty="0">
                <a:solidFill>
                  <a:srgbClr val="0000FD"/>
                </a:solidFill>
                <a:latin typeface="Franklin Gothic Book" panose="020B0503020102020204" pitchFamily="34" charset="0"/>
              </a:rPr>
              <a:t>–1</a:t>
            </a:r>
            <a:r>
              <a:rPr lang="en-US" sz="1000" dirty="0">
                <a:solidFill>
                  <a:srgbClr val="0000FD"/>
                </a:solidFill>
                <a:latin typeface="Franklin Gothic Book" panose="020B0503020102020204" pitchFamily="34" charset="0"/>
              </a:rPr>
              <a:t>)</a:t>
            </a:r>
          </a:p>
        </p:txBody>
      </p:sp>
      <p:cxnSp>
        <p:nvCxnSpPr>
          <p:cNvPr id="30" name="Straight Connector 29">
            <a:extLst>
              <a:ext uri="{FF2B5EF4-FFF2-40B4-BE49-F238E27FC236}">
                <a16:creationId xmlns:a16="http://schemas.microsoft.com/office/drawing/2014/main" id="{8096430D-72A7-7722-6C39-DFFA7C600831}"/>
              </a:ext>
            </a:extLst>
          </p:cNvPr>
          <p:cNvCxnSpPr/>
          <p:nvPr/>
        </p:nvCxnSpPr>
        <p:spPr>
          <a:xfrm>
            <a:off x="6795940" y="3648173"/>
            <a:ext cx="1942313" cy="0"/>
          </a:xfrm>
          <a:prstGeom prst="line">
            <a:avLst/>
          </a:prstGeom>
          <a:ln w="76200">
            <a:solidFill>
              <a:srgbClr val="FFFF00">
                <a:alpha val="59000"/>
              </a:srgbClr>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E2D05C0C-9226-7C00-4089-3452B3AD1A06}"/>
              </a:ext>
            </a:extLst>
          </p:cNvPr>
          <p:cNvSpPr txBox="1"/>
          <p:nvPr/>
        </p:nvSpPr>
        <p:spPr>
          <a:xfrm>
            <a:off x="151002" y="94268"/>
            <a:ext cx="4986606" cy="1200329"/>
          </a:xfrm>
          <a:prstGeom prst="rect">
            <a:avLst/>
          </a:prstGeom>
          <a:noFill/>
        </p:spPr>
        <p:txBody>
          <a:bodyPr wrap="square" rtlCol="0">
            <a:spAutoFit/>
          </a:bodyPr>
          <a:lstStyle/>
          <a:p>
            <a:r>
              <a:rPr lang="en-US" sz="3600" dirty="0">
                <a:solidFill>
                  <a:srgbClr val="0070C0"/>
                </a:solidFill>
                <a:latin typeface="Franklin Gothic Medium" panose="020B0603020102020204" pitchFamily="34" charset="0"/>
              </a:rPr>
              <a:t>What is the origin of the </a:t>
            </a:r>
            <a:r>
              <a:rPr lang="el-GR" sz="3600" dirty="0">
                <a:solidFill>
                  <a:srgbClr val="0070C0"/>
                </a:solidFill>
                <a:latin typeface="Franklin Gothic Medium" panose="020B0603020102020204" pitchFamily="34" charset="0"/>
              </a:rPr>
              <a:t>ζ</a:t>
            </a:r>
            <a:r>
              <a:rPr lang="en-US" sz="3600" dirty="0">
                <a:solidFill>
                  <a:srgbClr val="0070C0"/>
                </a:solidFill>
                <a:latin typeface="Franklin Gothic Medium" panose="020B0603020102020204" pitchFamily="34" charset="0"/>
              </a:rPr>
              <a:t> streaks?</a:t>
            </a:r>
          </a:p>
        </p:txBody>
      </p:sp>
      <p:pic>
        <p:nvPicPr>
          <p:cNvPr id="6" name="Picture 5">
            <a:extLst>
              <a:ext uri="{FF2B5EF4-FFF2-40B4-BE49-F238E27FC236}">
                <a16:creationId xmlns:a16="http://schemas.microsoft.com/office/drawing/2014/main" id="{9E49724B-CB5C-CB8A-E579-D34A506F5E56}"/>
              </a:ext>
            </a:extLst>
          </p:cNvPr>
          <p:cNvPicPr>
            <a:picLocks noChangeAspect="1"/>
          </p:cNvPicPr>
          <p:nvPr/>
        </p:nvPicPr>
        <p:blipFill>
          <a:blip r:embed="rId6"/>
          <a:stretch>
            <a:fillRect/>
          </a:stretch>
        </p:blipFill>
        <p:spPr>
          <a:xfrm>
            <a:off x="151001" y="5595582"/>
            <a:ext cx="1116368" cy="1174510"/>
          </a:xfrm>
          <a:prstGeom prst="rect">
            <a:avLst/>
          </a:prstGeom>
        </p:spPr>
      </p:pic>
      <p:sp>
        <p:nvSpPr>
          <p:cNvPr id="7" name="TextBox 6">
            <a:extLst>
              <a:ext uri="{FF2B5EF4-FFF2-40B4-BE49-F238E27FC236}">
                <a16:creationId xmlns:a16="http://schemas.microsoft.com/office/drawing/2014/main" id="{EBDABD85-C3C8-20F7-36D8-53AE186F1500}"/>
              </a:ext>
            </a:extLst>
          </p:cNvPr>
          <p:cNvSpPr txBox="1"/>
          <p:nvPr/>
        </p:nvSpPr>
        <p:spPr>
          <a:xfrm>
            <a:off x="11377526" y="5934009"/>
            <a:ext cx="838691" cy="461665"/>
          </a:xfrm>
          <a:prstGeom prst="rect">
            <a:avLst/>
          </a:prstGeom>
          <a:noFill/>
        </p:spPr>
        <p:txBody>
          <a:bodyPr wrap="none" rtlCol="0">
            <a:spAutoFit/>
          </a:bodyPr>
          <a:lstStyle/>
          <a:p>
            <a:r>
              <a:rPr lang="en-US" sz="2400" dirty="0">
                <a:solidFill>
                  <a:srgbClr val="7B4125"/>
                </a:solidFill>
                <a:latin typeface="Franklin Gothic Medium" panose="020B0603020102020204" pitchFamily="34" charset="0"/>
              </a:rPr>
              <a:t>FAST</a:t>
            </a:r>
          </a:p>
        </p:txBody>
      </p:sp>
      <p:sp>
        <p:nvSpPr>
          <p:cNvPr id="10" name="TextBox 9">
            <a:extLst>
              <a:ext uri="{FF2B5EF4-FFF2-40B4-BE49-F238E27FC236}">
                <a16:creationId xmlns:a16="http://schemas.microsoft.com/office/drawing/2014/main" id="{6E3FB9E9-7EA4-A8E1-2A03-C3AFC0CF7F1F}"/>
              </a:ext>
            </a:extLst>
          </p:cNvPr>
          <p:cNvSpPr txBox="1"/>
          <p:nvPr/>
        </p:nvSpPr>
        <p:spPr>
          <a:xfrm>
            <a:off x="5531846" y="5958770"/>
            <a:ext cx="975908" cy="461665"/>
          </a:xfrm>
          <a:prstGeom prst="rect">
            <a:avLst/>
          </a:prstGeom>
          <a:noFill/>
        </p:spPr>
        <p:txBody>
          <a:bodyPr wrap="none" rtlCol="0">
            <a:spAutoFit/>
          </a:bodyPr>
          <a:lstStyle/>
          <a:p>
            <a:r>
              <a:rPr lang="en-US" sz="2400" dirty="0">
                <a:solidFill>
                  <a:schemeClr val="accent6">
                    <a:lumMod val="75000"/>
                  </a:schemeClr>
                </a:solidFill>
                <a:latin typeface="Franklin Gothic Medium" panose="020B0603020102020204" pitchFamily="34" charset="0"/>
              </a:rPr>
              <a:t>SLOW</a:t>
            </a:r>
          </a:p>
        </p:txBody>
      </p:sp>
      <p:sp>
        <p:nvSpPr>
          <p:cNvPr id="17" name="Rectangle 16">
            <a:extLst>
              <a:ext uri="{FF2B5EF4-FFF2-40B4-BE49-F238E27FC236}">
                <a16:creationId xmlns:a16="http://schemas.microsoft.com/office/drawing/2014/main" id="{56176E12-A725-812C-F4BD-D462D0675FA9}"/>
              </a:ext>
            </a:extLst>
          </p:cNvPr>
          <p:cNvSpPr/>
          <p:nvPr/>
        </p:nvSpPr>
        <p:spPr>
          <a:xfrm>
            <a:off x="0" y="87682"/>
            <a:ext cx="8805797" cy="339455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diagram of a weather forecast&#10;&#10;Description automatically generated">
            <a:extLst>
              <a:ext uri="{FF2B5EF4-FFF2-40B4-BE49-F238E27FC236}">
                <a16:creationId xmlns:a16="http://schemas.microsoft.com/office/drawing/2014/main" id="{14D3C1C9-D9A9-A1FE-147E-3C80DA178D7F}"/>
              </a:ext>
            </a:extLst>
          </p:cNvPr>
          <p:cNvPicPr>
            <a:picLocks noChangeAspect="1"/>
          </p:cNvPicPr>
          <p:nvPr/>
        </p:nvPicPr>
        <p:blipFill>
          <a:blip r:embed="rId7"/>
          <a:srcRect l="1" r="-2347" b="12261"/>
          <a:stretch/>
        </p:blipFill>
        <p:spPr>
          <a:xfrm>
            <a:off x="151001" y="178462"/>
            <a:ext cx="8735824" cy="2882134"/>
          </a:xfrm>
          <a:prstGeom prst="rect">
            <a:avLst/>
          </a:prstGeom>
        </p:spPr>
      </p:pic>
      <p:pic>
        <p:nvPicPr>
          <p:cNvPr id="16" name="Picture 15" descr="A diagram of a weather forecast&#10;&#10;Description automatically generated">
            <a:extLst>
              <a:ext uri="{FF2B5EF4-FFF2-40B4-BE49-F238E27FC236}">
                <a16:creationId xmlns:a16="http://schemas.microsoft.com/office/drawing/2014/main" id="{897127AB-5717-607E-5404-9C442849CDF0}"/>
              </a:ext>
            </a:extLst>
          </p:cNvPr>
          <p:cNvPicPr>
            <a:picLocks noChangeAspect="1"/>
          </p:cNvPicPr>
          <p:nvPr/>
        </p:nvPicPr>
        <p:blipFill>
          <a:blip r:embed="rId8">
            <a:alphaModFix/>
          </a:blip>
          <a:stretch>
            <a:fillRect/>
          </a:stretch>
        </p:blipFill>
        <p:spPr>
          <a:xfrm>
            <a:off x="154903" y="169313"/>
            <a:ext cx="8549709" cy="3276170"/>
          </a:xfrm>
          <a:prstGeom prst="rect">
            <a:avLst/>
          </a:prstGeom>
        </p:spPr>
      </p:pic>
      <p:sp>
        <p:nvSpPr>
          <p:cNvPr id="19" name="TextBox 18">
            <a:extLst>
              <a:ext uri="{FF2B5EF4-FFF2-40B4-BE49-F238E27FC236}">
                <a16:creationId xmlns:a16="http://schemas.microsoft.com/office/drawing/2014/main" id="{35A09287-8723-29C3-FB7F-732AEF196F71}"/>
              </a:ext>
            </a:extLst>
          </p:cNvPr>
          <p:cNvSpPr txBox="1"/>
          <p:nvPr/>
        </p:nvSpPr>
        <p:spPr>
          <a:xfrm>
            <a:off x="250521" y="3056351"/>
            <a:ext cx="1467068" cy="369332"/>
          </a:xfrm>
          <a:prstGeom prst="rect">
            <a:avLst/>
          </a:prstGeom>
          <a:noFill/>
        </p:spPr>
        <p:txBody>
          <a:bodyPr wrap="none" rtlCol="0">
            <a:spAutoFit/>
          </a:bodyPr>
          <a:lstStyle/>
          <a:p>
            <a:r>
              <a:rPr lang="en-US" b="1" i="1" dirty="0">
                <a:solidFill>
                  <a:schemeClr val="accent1">
                    <a:lumMod val="60000"/>
                    <a:lumOff val="40000"/>
                  </a:schemeClr>
                </a:solidFill>
                <a:latin typeface="Arial" panose="020B0604020202020204" pitchFamily="34" charset="0"/>
                <a:cs typeface="Arial" panose="020B0604020202020204" pitchFamily="34" charset="0"/>
              </a:rPr>
              <a:t>streamlines</a:t>
            </a:r>
          </a:p>
        </p:txBody>
      </p:sp>
      <p:sp>
        <p:nvSpPr>
          <p:cNvPr id="22" name="TextBox 21">
            <a:extLst>
              <a:ext uri="{FF2B5EF4-FFF2-40B4-BE49-F238E27FC236}">
                <a16:creationId xmlns:a16="http://schemas.microsoft.com/office/drawing/2014/main" id="{A92052EB-A486-742E-9E32-796B0B79A4F0}"/>
              </a:ext>
            </a:extLst>
          </p:cNvPr>
          <p:cNvSpPr txBox="1"/>
          <p:nvPr/>
        </p:nvSpPr>
        <p:spPr>
          <a:xfrm>
            <a:off x="240083" y="3346537"/>
            <a:ext cx="1484124" cy="369332"/>
          </a:xfrm>
          <a:prstGeom prst="rect">
            <a:avLst/>
          </a:prstGeom>
          <a:noFill/>
        </p:spPr>
        <p:txBody>
          <a:bodyPr wrap="none" rtlCol="0">
            <a:spAutoFit/>
          </a:bodyPr>
          <a:lstStyle/>
          <a:p>
            <a:r>
              <a:rPr lang="en-US" b="1" i="1" dirty="0">
                <a:latin typeface="Arial" panose="020B0604020202020204" pitchFamily="34" charset="0"/>
                <a:cs typeface="Arial" panose="020B0604020202020204" pitchFamily="34" charset="0"/>
              </a:rPr>
              <a:t>vortex lines</a:t>
            </a:r>
          </a:p>
        </p:txBody>
      </p:sp>
    </p:spTree>
    <p:extLst>
      <p:ext uri="{BB962C8B-B14F-4D97-AF65-F5344CB8AC3E}">
        <p14:creationId xmlns:p14="http://schemas.microsoft.com/office/powerpoint/2010/main" val="4039946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76E5FC-955C-E653-1644-6FCDBB87426C}"/>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401F36A1-AA8B-E39C-7EBB-F20B39340A93}"/>
              </a:ext>
            </a:extLst>
          </p:cNvPr>
          <p:cNvSpPr/>
          <p:nvPr/>
        </p:nvSpPr>
        <p:spPr>
          <a:xfrm>
            <a:off x="1244659" y="6538543"/>
            <a:ext cx="881700" cy="3194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0BB1B36-CBE5-A495-5EA7-7B33E3597129}"/>
              </a:ext>
            </a:extLst>
          </p:cNvPr>
          <p:cNvSpPr/>
          <p:nvPr/>
        </p:nvSpPr>
        <p:spPr>
          <a:xfrm>
            <a:off x="1631283" y="1067035"/>
            <a:ext cx="881700" cy="4772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A021080-C7E5-AA05-9871-2667787A61B9}"/>
              </a:ext>
            </a:extLst>
          </p:cNvPr>
          <p:cNvSpPr txBox="1"/>
          <p:nvPr/>
        </p:nvSpPr>
        <p:spPr>
          <a:xfrm>
            <a:off x="151002" y="94268"/>
            <a:ext cx="4986606" cy="1200329"/>
          </a:xfrm>
          <a:prstGeom prst="rect">
            <a:avLst/>
          </a:prstGeom>
          <a:noFill/>
        </p:spPr>
        <p:txBody>
          <a:bodyPr wrap="square" rtlCol="0">
            <a:spAutoFit/>
          </a:bodyPr>
          <a:lstStyle/>
          <a:p>
            <a:r>
              <a:rPr lang="en-US" sz="3600" dirty="0">
                <a:solidFill>
                  <a:srgbClr val="0070C0"/>
                </a:solidFill>
                <a:latin typeface="Franklin Gothic Medium" panose="020B0603020102020204" pitchFamily="34" charset="0"/>
              </a:rPr>
              <a:t>What is the origin of the </a:t>
            </a:r>
            <a:r>
              <a:rPr lang="el-GR" sz="3600" dirty="0">
                <a:solidFill>
                  <a:srgbClr val="0070C0"/>
                </a:solidFill>
                <a:latin typeface="Franklin Gothic Medium" panose="020B0603020102020204" pitchFamily="34" charset="0"/>
              </a:rPr>
              <a:t>ζ</a:t>
            </a:r>
            <a:r>
              <a:rPr lang="en-US" sz="3600" dirty="0">
                <a:solidFill>
                  <a:srgbClr val="0070C0"/>
                </a:solidFill>
                <a:latin typeface="Franklin Gothic Medium" panose="020B0603020102020204" pitchFamily="34" charset="0"/>
              </a:rPr>
              <a:t> streaks?</a:t>
            </a:r>
          </a:p>
        </p:txBody>
      </p:sp>
      <p:pic>
        <p:nvPicPr>
          <p:cNvPr id="6" name="Picture 5">
            <a:extLst>
              <a:ext uri="{FF2B5EF4-FFF2-40B4-BE49-F238E27FC236}">
                <a16:creationId xmlns:a16="http://schemas.microsoft.com/office/drawing/2014/main" id="{E80382BF-DA06-CD88-67C6-3B3C24AAFBF1}"/>
              </a:ext>
            </a:extLst>
          </p:cNvPr>
          <p:cNvPicPr>
            <a:picLocks noChangeAspect="1"/>
          </p:cNvPicPr>
          <p:nvPr/>
        </p:nvPicPr>
        <p:blipFill>
          <a:blip r:embed="rId3"/>
          <a:stretch>
            <a:fillRect/>
          </a:stretch>
        </p:blipFill>
        <p:spPr>
          <a:xfrm>
            <a:off x="151001" y="5595582"/>
            <a:ext cx="1116368" cy="1174510"/>
          </a:xfrm>
          <a:prstGeom prst="rect">
            <a:avLst/>
          </a:prstGeom>
        </p:spPr>
      </p:pic>
      <p:pic>
        <p:nvPicPr>
          <p:cNvPr id="16" name="Picture 15" descr="A diagram of a weather forecast&#10;&#10;Description automatically generated">
            <a:extLst>
              <a:ext uri="{FF2B5EF4-FFF2-40B4-BE49-F238E27FC236}">
                <a16:creationId xmlns:a16="http://schemas.microsoft.com/office/drawing/2014/main" id="{758D5DB0-D8DD-339B-076D-EB2C69927365}"/>
              </a:ext>
            </a:extLst>
          </p:cNvPr>
          <p:cNvPicPr>
            <a:picLocks noChangeAspect="1"/>
          </p:cNvPicPr>
          <p:nvPr/>
        </p:nvPicPr>
        <p:blipFill>
          <a:blip r:embed="rId4">
            <a:alphaModFix/>
          </a:blip>
          <a:stretch>
            <a:fillRect/>
          </a:stretch>
        </p:blipFill>
        <p:spPr>
          <a:xfrm>
            <a:off x="154903" y="180888"/>
            <a:ext cx="5387919" cy="2064601"/>
          </a:xfrm>
          <a:prstGeom prst="rect">
            <a:avLst/>
          </a:prstGeom>
        </p:spPr>
      </p:pic>
      <p:sp>
        <p:nvSpPr>
          <p:cNvPr id="19" name="TextBox 18">
            <a:extLst>
              <a:ext uri="{FF2B5EF4-FFF2-40B4-BE49-F238E27FC236}">
                <a16:creationId xmlns:a16="http://schemas.microsoft.com/office/drawing/2014/main" id="{EB6996DD-34D9-1365-3841-5B2424F5B964}"/>
              </a:ext>
            </a:extLst>
          </p:cNvPr>
          <p:cNvSpPr txBox="1"/>
          <p:nvPr/>
        </p:nvSpPr>
        <p:spPr>
          <a:xfrm>
            <a:off x="126185" y="1968331"/>
            <a:ext cx="1180131" cy="307777"/>
          </a:xfrm>
          <a:prstGeom prst="rect">
            <a:avLst/>
          </a:prstGeom>
          <a:noFill/>
        </p:spPr>
        <p:txBody>
          <a:bodyPr wrap="none" rtlCol="0">
            <a:spAutoFit/>
          </a:bodyPr>
          <a:lstStyle/>
          <a:p>
            <a:r>
              <a:rPr lang="en-US" sz="1400" b="1" i="1" dirty="0">
                <a:solidFill>
                  <a:schemeClr val="accent1">
                    <a:lumMod val="60000"/>
                    <a:lumOff val="40000"/>
                  </a:schemeClr>
                </a:solidFill>
                <a:latin typeface="Arial" panose="020B0604020202020204" pitchFamily="34" charset="0"/>
                <a:cs typeface="Arial" panose="020B0604020202020204" pitchFamily="34" charset="0"/>
              </a:rPr>
              <a:t>streamlines</a:t>
            </a:r>
          </a:p>
        </p:txBody>
      </p:sp>
      <p:sp>
        <p:nvSpPr>
          <p:cNvPr id="22" name="TextBox 21">
            <a:extLst>
              <a:ext uri="{FF2B5EF4-FFF2-40B4-BE49-F238E27FC236}">
                <a16:creationId xmlns:a16="http://schemas.microsoft.com/office/drawing/2014/main" id="{E68F4997-108B-DE07-4F01-782DBDF5379A}"/>
              </a:ext>
            </a:extLst>
          </p:cNvPr>
          <p:cNvSpPr txBox="1"/>
          <p:nvPr/>
        </p:nvSpPr>
        <p:spPr>
          <a:xfrm>
            <a:off x="115747" y="2258517"/>
            <a:ext cx="1178528" cy="307777"/>
          </a:xfrm>
          <a:prstGeom prst="rect">
            <a:avLst/>
          </a:prstGeom>
          <a:noFill/>
        </p:spPr>
        <p:txBody>
          <a:bodyPr wrap="none" rtlCol="0">
            <a:spAutoFit/>
          </a:bodyPr>
          <a:lstStyle/>
          <a:p>
            <a:r>
              <a:rPr lang="en-US" sz="1400" b="1" i="1" dirty="0">
                <a:latin typeface="Arial" panose="020B0604020202020204" pitchFamily="34" charset="0"/>
                <a:cs typeface="Arial" panose="020B0604020202020204" pitchFamily="34" charset="0"/>
              </a:rPr>
              <a:t>vortex lines</a:t>
            </a:r>
          </a:p>
        </p:txBody>
      </p:sp>
      <p:grpSp>
        <p:nvGrpSpPr>
          <p:cNvPr id="24" name="Group 23">
            <a:extLst>
              <a:ext uri="{FF2B5EF4-FFF2-40B4-BE49-F238E27FC236}">
                <a16:creationId xmlns:a16="http://schemas.microsoft.com/office/drawing/2014/main" id="{347D3998-B445-3F78-447F-D09259DD4592}"/>
              </a:ext>
            </a:extLst>
          </p:cNvPr>
          <p:cNvGrpSpPr/>
          <p:nvPr/>
        </p:nvGrpSpPr>
        <p:grpSpPr>
          <a:xfrm>
            <a:off x="5612674" y="162012"/>
            <a:ext cx="10240556" cy="6527875"/>
            <a:chOff x="5612674" y="162012"/>
            <a:chExt cx="10240556" cy="6527875"/>
          </a:xfrm>
        </p:grpSpPr>
        <p:pic>
          <p:nvPicPr>
            <p:cNvPr id="11" name="Picture 10">
              <a:extLst>
                <a:ext uri="{FF2B5EF4-FFF2-40B4-BE49-F238E27FC236}">
                  <a16:creationId xmlns:a16="http://schemas.microsoft.com/office/drawing/2014/main" id="{A24D5CEA-E809-8C74-7A7C-EF3BCCD7AB0D}"/>
                </a:ext>
              </a:extLst>
            </p:cNvPr>
            <p:cNvPicPr>
              <a:picLocks noChangeAspect="1"/>
            </p:cNvPicPr>
            <p:nvPr/>
          </p:nvPicPr>
          <p:blipFill>
            <a:blip r:embed="rId5"/>
            <a:stretch>
              <a:fillRect/>
            </a:stretch>
          </p:blipFill>
          <p:spPr>
            <a:xfrm>
              <a:off x="5612674" y="614786"/>
              <a:ext cx="6100761" cy="6075101"/>
            </a:xfrm>
            <a:prstGeom prst="rect">
              <a:avLst/>
            </a:prstGeom>
          </p:spPr>
        </p:pic>
        <p:sp>
          <p:nvSpPr>
            <p:cNvPr id="12" name="TextBox 11">
              <a:extLst>
                <a:ext uri="{FF2B5EF4-FFF2-40B4-BE49-F238E27FC236}">
                  <a16:creationId xmlns:a16="http://schemas.microsoft.com/office/drawing/2014/main" id="{48A3D4B2-710E-4794-9026-2CFBFBD51F44}"/>
                </a:ext>
              </a:extLst>
            </p:cNvPr>
            <p:cNvSpPr txBox="1"/>
            <p:nvPr/>
          </p:nvSpPr>
          <p:spPr>
            <a:xfrm>
              <a:off x="5966755" y="337623"/>
              <a:ext cx="243047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Franklin Gothic Book" panose="020B0503020102020204" pitchFamily="34" charset="0"/>
                </a:rPr>
                <a:t>Eitel</a:t>
              </a:r>
              <a:r>
                <a:rPr kumimoji="0" lang="en-US" sz="1800" b="0" i="0" u="none" strike="noStrike" kern="1200" cap="none" spc="0" normalizeH="0" baseline="0" noProof="0" dirty="0">
                  <a:ln>
                    <a:noFill/>
                  </a:ln>
                  <a:solidFill>
                    <a:prstClr val="black"/>
                  </a:solidFill>
                  <a:effectLst/>
                  <a:uLnTx/>
                  <a:uFillTx/>
                  <a:latin typeface="Franklin Gothic Book" panose="020B0503020102020204" pitchFamily="34" charset="0"/>
                </a:rPr>
                <a:t>-Amor et al. (2015)</a:t>
              </a:r>
            </a:p>
          </p:txBody>
        </p:sp>
        <p:sp>
          <p:nvSpPr>
            <p:cNvPr id="15" name="TextBox 14">
              <a:extLst>
                <a:ext uri="{FF2B5EF4-FFF2-40B4-BE49-F238E27FC236}">
                  <a16:creationId xmlns:a16="http://schemas.microsoft.com/office/drawing/2014/main" id="{39694950-9F6D-3868-4EEF-05514EF14580}"/>
                </a:ext>
              </a:extLst>
            </p:cNvPr>
            <p:cNvSpPr txBox="1"/>
            <p:nvPr/>
          </p:nvSpPr>
          <p:spPr>
            <a:xfrm>
              <a:off x="9752468" y="162012"/>
              <a:ext cx="610076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Franklin Gothic Book" panose="020B0503020102020204" pitchFamily="34" charset="0"/>
                </a:rPr>
                <a:t>Benard</a:t>
              </a:r>
              <a:r>
                <a:rPr kumimoji="0" lang="en-US" sz="1800" b="0" i="0" u="none" strike="noStrike" kern="1200" cap="none" spc="0" normalizeH="0" baseline="0" noProof="0" dirty="0">
                  <a:ln>
                    <a:noFill/>
                  </a:ln>
                  <a:solidFill>
                    <a:prstClr val="black"/>
                  </a:solidFill>
                  <a:effectLst/>
                  <a:uLnTx/>
                  <a:uFillTx/>
                  <a:latin typeface="Franklin Gothic Book" panose="020B0503020102020204" pitchFamily="34" charset="0"/>
                </a:rPr>
                <a:t> (2011)</a:t>
              </a:r>
            </a:p>
          </p:txBody>
        </p:sp>
        <p:sp>
          <p:nvSpPr>
            <p:cNvPr id="23" name="TextBox 22">
              <a:extLst>
                <a:ext uri="{FF2B5EF4-FFF2-40B4-BE49-F238E27FC236}">
                  <a16:creationId xmlns:a16="http://schemas.microsoft.com/office/drawing/2014/main" id="{DD6E1CB2-CB8D-B6A8-3618-6CF5CD2E4B33}"/>
                </a:ext>
              </a:extLst>
            </p:cNvPr>
            <p:cNvSpPr txBox="1"/>
            <p:nvPr/>
          </p:nvSpPr>
          <p:spPr>
            <a:xfrm>
              <a:off x="10272298" y="6230376"/>
              <a:ext cx="180395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Franklin Gothic Book" panose="020B0503020102020204" pitchFamily="34" charset="0"/>
                </a:rPr>
                <a:t>Davidson (2015)</a:t>
              </a:r>
            </a:p>
          </p:txBody>
        </p:sp>
      </p:grpSp>
    </p:spTree>
    <p:extLst>
      <p:ext uri="{BB962C8B-B14F-4D97-AF65-F5344CB8AC3E}">
        <p14:creationId xmlns:p14="http://schemas.microsoft.com/office/powerpoint/2010/main" val="7590662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D6F43D-17D2-0D51-91DD-A317D953F61A}"/>
            </a:ext>
          </a:extLst>
        </p:cNvPr>
        <p:cNvGrpSpPr/>
        <p:nvPr/>
      </p:nvGrpSpPr>
      <p:grpSpPr>
        <a:xfrm>
          <a:off x="0" y="0"/>
          <a:ext cx="0" cy="0"/>
          <a:chOff x="0" y="0"/>
          <a:chExt cx="0" cy="0"/>
        </a:xfrm>
      </p:grpSpPr>
      <p:sp>
        <p:nvSpPr>
          <p:cNvPr id="11" name="TextBox 10">
            <a:extLst>
              <a:ext uri="{FF2B5EF4-FFF2-40B4-BE49-F238E27FC236}">
                <a16:creationId xmlns:a16="http://schemas.microsoft.com/office/drawing/2014/main" id="{FBB19949-F6A8-6486-7C2C-55BFF95C4664}"/>
              </a:ext>
            </a:extLst>
          </p:cNvPr>
          <p:cNvSpPr txBox="1"/>
          <p:nvPr/>
        </p:nvSpPr>
        <p:spPr>
          <a:xfrm>
            <a:off x="151002" y="94268"/>
            <a:ext cx="4958326" cy="1200329"/>
          </a:xfrm>
          <a:prstGeom prst="rect">
            <a:avLst/>
          </a:prstGeom>
          <a:noFill/>
        </p:spPr>
        <p:txBody>
          <a:bodyPr wrap="square" rtlCol="0">
            <a:spAutoFit/>
          </a:bodyPr>
          <a:lstStyle/>
          <a:p>
            <a:r>
              <a:rPr lang="en-US" sz="3600" dirty="0">
                <a:solidFill>
                  <a:srgbClr val="0070C0"/>
                </a:solidFill>
                <a:latin typeface="Franklin Gothic Medium" panose="020B0603020102020204" pitchFamily="34" charset="0"/>
              </a:rPr>
              <a:t>What is the origin of the </a:t>
            </a:r>
            <a:r>
              <a:rPr lang="el-GR" sz="3600" dirty="0">
                <a:solidFill>
                  <a:srgbClr val="0070C0"/>
                </a:solidFill>
                <a:latin typeface="Franklin Gothic Medium" panose="020B0603020102020204" pitchFamily="34" charset="0"/>
              </a:rPr>
              <a:t>ζ</a:t>
            </a:r>
            <a:r>
              <a:rPr lang="en-US" sz="3600" dirty="0">
                <a:solidFill>
                  <a:srgbClr val="0070C0"/>
                </a:solidFill>
                <a:latin typeface="Franklin Gothic Medium" panose="020B0603020102020204" pitchFamily="34" charset="0"/>
              </a:rPr>
              <a:t> streaks?</a:t>
            </a:r>
          </a:p>
        </p:txBody>
      </p:sp>
      <p:grpSp>
        <p:nvGrpSpPr>
          <p:cNvPr id="13" name="Group 12">
            <a:extLst>
              <a:ext uri="{FF2B5EF4-FFF2-40B4-BE49-F238E27FC236}">
                <a16:creationId xmlns:a16="http://schemas.microsoft.com/office/drawing/2014/main" id="{2B07BF1D-D077-B79B-CF0C-3D9FFCC2AE3D}"/>
              </a:ext>
            </a:extLst>
          </p:cNvPr>
          <p:cNvGrpSpPr/>
          <p:nvPr/>
        </p:nvGrpSpPr>
        <p:grpSpPr>
          <a:xfrm>
            <a:off x="788422" y="1451728"/>
            <a:ext cx="10063306" cy="2884602"/>
            <a:chOff x="788422" y="1451728"/>
            <a:chExt cx="10063306" cy="2884602"/>
          </a:xfrm>
        </p:grpSpPr>
        <p:pic>
          <p:nvPicPr>
            <p:cNvPr id="2" name="Picture 1">
              <a:extLst>
                <a:ext uri="{FF2B5EF4-FFF2-40B4-BE49-F238E27FC236}">
                  <a16:creationId xmlns:a16="http://schemas.microsoft.com/office/drawing/2014/main" id="{299C652D-7512-B9F1-BA16-C27C995398D8}"/>
                </a:ext>
              </a:extLst>
            </p:cNvPr>
            <p:cNvPicPr>
              <a:picLocks noChangeAspect="1"/>
            </p:cNvPicPr>
            <p:nvPr/>
          </p:nvPicPr>
          <p:blipFill>
            <a:blip r:embed="rId3"/>
            <a:srcRect t="77664" b="-1"/>
            <a:stretch/>
          </p:blipFill>
          <p:spPr>
            <a:xfrm>
              <a:off x="788422" y="1451728"/>
              <a:ext cx="10063306" cy="2884602"/>
            </a:xfrm>
            <a:prstGeom prst="rect">
              <a:avLst/>
            </a:prstGeom>
          </p:spPr>
        </p:pic>
        <p:sp>
          <p:nvSpPr>
            <p:cNvPr id="12" name="Rectangle 11">
              <a:extLst>
                <a:ext uri="{FF2B5EF4-FFF2-40B4-BE49-F238E27FC236}">
                  <a16:creationId xmlns:a16="http://schemas.microsoft.com/office/drawing/2014/main" id="{6FC780FF-77A2-199A-40F7-F70CC6C992F0}"/>
                </a:ext>
              </a:extLst>
            </p:cNvPr>
            <p:cNvSpPr/>
            <p:nvPr/>
          </p:nvSpPr>
          <p:spPr>
            <a:xfrm>
              <a:off x="980388" y="1659118"/>
              <a:ext cx="669303" cy="73529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extBox 13">
            <a:extLst>
              <a:ext uri="{FF2B5EF4-FFF2-40B4-BE49-F238E27FC236}">
                <a16:creationId xmlns:a16="http://schemas.microsoft.com/office/drawing/2014/main" id="{C4F736A8-A50C-93E0-17E4-DB8D32D6BF1B}"/>
              </a:ext>
            </a:extLst>
          </p:cNvPr>
          <p:cNvSpPr txBox="1"/>
          <p:nvPr/>
        </p:nvSpPr>
        <p:spPr>
          <a:xfrm>
            <a:off x="7795967" y="2394408"/>
            <a:ext cx="1308756" cy="369332"/>
          </a:xfrm>
          <a:prstGeom prst="rect">
            <a:avLst/>
          </a:prstGeom>
          <a:noFill/>
        </p:spPr>
        <p:txBody>
          <a:bodyPr wrap="none" rtlCol="0">
            <a:spAutoFit/>
          </a:bodyPr>
          <a:lstStyle/>
          <a:p>
            <a:r>
              <a:rPr lang="en-US" i="1" dirty="0">
                <a:latin typeface="Franklin Gothic Medium" panose="020B0603020102020204" pitchFamily="34" charset="0"/>
              </a:rPr>
              <a:t>vortex lines</a:t>
            </a:r>
          </a:p>
        </p:txBody>
      </p:sp>
      <p:sp>
        <p:nvSpPr>
          <p:cNvPr id="15" name="TextBox 14">
            <a:extLst>
              <a:ext uri="{FF2B5EF4-FFF2-40B4-BE49-F238E27FC236}">
                <a16:creationId xmlns:a16="http://schemas.microsoft.com/office/drawing/2014/main" id="{FE374B42-B830-3773-304F-BAD8AC61FFF8}"/>
              </a:ext>
            </a:extLst>
          </p:cNvPr>
          <p:cNvSpPr txBox="1"/>
          <p:nvPr/>
        </p:nvSpPr>
        <p:spPr>
          <a:xfrm>
            <a:off x="4451759" y="1474452"/>
            <a:ext cx="908518" cy="369332"/>
          </a:xfrm>
          <a:prstGeom prst="rect">
            <a:avLst/>
          </a:prstGeom>
          <a:noFill/>
        </p:spPr>
        <p:txBody>
          <a:bodyPr wrap="none" rtlCol="0">
            <a:spAutoFit/>
          </a:bodyPr>
          <a:lstStyle/>
          <a:p>
            <a:r>
              <a:rPr lang="en-US" i="1" dirty="0">
                <a:solidFill>
                  <a:schemeClr val="bg1">
                    <a:lumMod val="50000"/>
                  </a:schemeClr>
                </a:solidFill>
                <a:latin typeface="Franklin Gothic Medium" panose="020B0603020102020204" pitchFamily="34" charset="0"/>
              </a:rPr>
              <a:t>updraft</a:t>
            </a:r>
          </a:p>
        </p:txBody>
      </p:sp>
      <p:sp>
        <p:nvSpPr>
          <p:cNvPr id="16" name="TextBox 15">
            <a:extLst>
              <a:ext uri="{FF2B5EF4-FFF2-40B4-BE49-F238E27FC236}">
                <a16:creationId xmlns:a16="http://schemas.microsoft.com/office/drawing/2014/main" id="{69B385C6-EDBD-E722-1AAB-DBFC210219F8}"/>
              </a:ext>
            </a:extLst>
          </p:cNvPr>
          <p:cNvSpPr txBox="1"/>
          <p:nvPr/>
        </p:nvSpPr>
        <p:spPr>
          <a:xfrm>
            <a:off x="10296713" y="3538252"/>
            <a:ext cx="691215" cy="369332"/>
          </a:xfrm>
          <a:prstGeom prst="rect">
            <a:avLst/>
          </a:prstGeom>
          <a:noFill/>
        </p:spPr>
        <p:txBody>
          <a:bodyPr wrap="none" rtlCol="0">
            <a:spAutoFit/>
          </a:bodyPr>
          <a:lstStyle/>
          <a:p>
            <a:r>
              <a:rPr lang="en-US" dirty="0">
                <a:latin typeface="Franklin Gothic Medium" panose="020B0603020102020204" pitchFamily="34" charset="0"/>
              </a:rPr>
              <a:t>EAST</a:t>
            </a:r>
          </a:p>
        </p:txBody>
      </p:sp>
      <p:sp>
        <p:nvSpPr>
          <p:cNvPr id="17" name="TextBox 16">
            <a:extLst>
              <a:ext uri="{FF2B5EF4-FFF2-40B4-BE49-F238E27FC236}">
                <a16:creationId xmlns:a16="http://schemas.microsoft.com/office/drawing/2014/main" id="{9E543500-15AC-5F37-7ADE-F1D283B0595C}"/>
              </a:ext>
            </a:extLst>
          </p:cNvPr>
          <p:cNvSpPr txBox="1"/>
          <p:nvPr/>
        </p:nvSpPr>
        <p:spPr>
          <a:xfrm>
            <a:off x="4661056" y="4264785"/>
            <a:ext cx="862737" cy="369332"/>
          </a:xfrm>
          <a:prstGeom prst="rect">
            <a:avLst/>
          </a:prstGeom>
          <a:noFill/>
        </p:spPr>
        <p:txBody>
          <a:bodyPr wrap="none" rtlCol="0">
            <a:spAutoFit/>
          </a:bodyPr>
          <a:lstStyle/>
          <a:p>
            <a:r>
              <a:rPr lang="en-US" dirty="0">
                <a:latin typeface="Franklin Gothic Medium" panose="020B0603020102020204" pitchFamily="34" charset="0"/>
              </a:rPr>
              <a:t>SOUTH</a:t>
            </a:r>
          </a:p>
        </p:txBody>
      </p:sp>
      <p:sp>
        <p:nvSpPr>
          <p:cNvPr id="19" name="Rectangle 18">
            <a:extLst>
              <a:ext uri="{FF2B5EF4-FFF2-40B4-BE49-F238E27FC236}">
                <a16:creationId xmlns:a16="http://schemas.microsoft.com/office/drawing/2014/main" id="{CC4197F6-FEE8-588C-5033-06374274C9A4}"/>
              </a:ext>
            </a:extLst>
          </p:cNvPr>
          <p:cNvSpPr/>
          <p:nvPr/>
        </p:nvSpPr>
        <p:spPr>
          <a:xfrm>
            <a:off x="645736" y="4081806"/>
            <a:ext cx="669303" cy="73529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6542ED50-FCE6-C147-BC77-10FB734D3BFE}"/>
              </a:ext>
            </a:extLst>
          </p:cNvPr>
          <p:cNvPicPr>
            <a:picLocks noChangeAspect="1"/>
          </p:cNvPicPr>
          <p:nvPr/>
        </p:nvPicPr>
        <p:blipFill>
          <a:blip r:embed="rId4"/>
          <a:stretch>
            <a:fillRect/>
          </a:stretch>
        </p:blipFill>
        <p:spPr>
          <a:xfrm>
            <a:off x="151001" y="5595582"/>
            <a:ext cx="1116368" cy="1174510"/>
          </a:xfrm>
          <a:prstGeom prst="rect">
            <a:avLst/>
          </a:prstGeom>
        </p:spPr>
      </p:pic>
      <p:pic>
        <p:nvPicPr>
          <p:cNvPr id="20" name="Picture 19" descr="A needle with a thread&#10;&#10;Description automatically generated">
            <a:extLst>
              <a:ext uri="{FF2B5EF4-FFF2-40B4-BE49-F238E27FC236}">
                <a16:creationId xmlns:a16="http://schemas.microsoft.com/office/drawing/2014/main" id="{A3B4947B-D9F5-1F90-23A9-F2BF19590EA8}"/>
              </a:ext>
            </a:extLst>
          </p:cNvPr>
          <p:cNvPicPr>
            <a:picLocks noChangeAspect="1"/>
          </p:cNvPicPr>
          <p:nvPr/>
        </p:nvPicPr>
        <p:blipFill>
          <a:blip r:embed="rId5"/>
          <a:stretch>
            <a:fillRect/>
          </a:stretch>
        </p:blipFill>
        <p:spPr>
          <a:xfrm>
            <a:off x="73246" y="2870959"/>
            <a:ext cx="3679098" cy="3987041"/>
          </a:xfrm>
          <a:prstGeom prst="rect">
            <a:avLst/>
          </a:prstGeom>
          <a:ln w="76200">
            <a:solidFill>
              <a:schemeClr val="bg1"/>
            </a:solidFill>
          </a:ln>
        </p:spPr>
      </p:pic>
    </p:spTree>
    <p:extLst>
      <p:ext uri="{BB962C8B-B14F-4D97-AF65-F5344CB8AC3E}">
        <p14:creationId xmlns:p14="http://schemas.microsoft.com/office/powerpoint/2010/main" val="223027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20"/>
                                        </p:tgtEl>
                                      </p:cBhvr>
                                    </p:animEffect>
                                    <p:set>
                                      <p:cBhvr>
                                        <p:cTn id="12"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4425</TotalTime>
  <Words>2447</Words>
  <Application>Microsoft Macintosh PowerPoint</Application>
  <PresentationFormat>Widescreen</PresentationFormat>
  <Paragraphs>295</Paragraphs>
  <Slides>28</Slides>
  <Notes>28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28</vt:i4>
      </vt:variant>
    </vt:vector>
  </HeadingPairs>
  <TitlesOfParts>
    <vt:vector size="36" baseType="lpstr">
      <vt:lpstr>Arial</vt:lpstr>
      <vt:lpstr>Calibri</vt:lpstr>
      <vt:lpstr>Calibri Light</vt:lpstr>
      <vt:lpstr>Franklin Gothic Book</vt:lpstr>
      <vt:lpstr>Franklin Gothic Demi</vt:lpstr>
      <vt:lpstr>Franklin Gothic Medium</vt:lpstr>
      <vt:lpstr>Symbol</vt:lpstr>
      <vt:lpstr>Office Theme</vt:lpstr>
      <vt:lpstr>A new pathway for tornadogenesis exposed by numerical simulations of supercells in turbulent environments  Paul Markowski  Department of Meteorology &amp; Atmospheric Science Penn State University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Final remarks</vt:lpstr>
      <vt:lpstr>PowerPoint Presentation</vt:lpstr>
      <vt:lpstr>Final remarks</vt:lpstr>
      <vt:lpstr>PowerPoint Presentation</vt:lpstr>
      <vt:lpstr>Final remarks</vt:lpstr>
      <vt:lpstr>PowerPoint Presentation</vt:lpstr>
      <vt:lpstr>Final remarks</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Markowski, Paul</dc:creator>
  <cp:lastModifiedBy>Markowski, Paul</cp:lastModifiedBy>
  <cp:revision>347</cp:revision>
  <dcterms:created xsi:type="dcterms:W3CDTF">2023-10-01T23:58:25Z</dcterms:created>
  <dcterms:modified xsi:type="dcterms:W3CDTF">2025-11-07T17:27:43Z</dcterms:modified>
</cp:coreProperties>
</file>