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1" r:id="rId1"/>
  </p:sldMasterIdLst>
  <p:sldIdLst>
    <p:sldId id="256" r:id="rId2"/>
    <p:sldId id="257" r:id="rId3"/>
    <p:sldId id="259" r:id="rId4"/>
    <p:sldId id="258" r:id="rId5"/>
    <p:sldId id="268" r:id="rId6"/>
    <p:sldId id="266" r:id="rId7"/>
    <p:sldId id="267" r:id="rId8"/>
    <p:sldId id="260" r:id="rId9"/>
    <p:sldId id="269" r:id="rId10"/>
    <p:sldId id="261" r:id="rId11"/>
    <p:sldId id="262" r:id="rId12"/>
    <p:sldId id="263" r:id="rId13"/>
    <p:sldId id="264" r:id="rId14"/>
    <p:sldId id="26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660"/>
  </p:normalViewPr>
  <p:slideViewPr>
    <p:cSldViewPr snapToGrid="0">
      <p:cViewPr varScale="1">
        <p:scale>
          <a:sx n="120" d="100"/>
          <a:sy n="120" d="100"/>
        </p:scale>
        <p:origin x="1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EA37EAD-6ABC-4011-8031-E3F9D575252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179802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A37EAD-6ABC-4011-8031-E3F9D575252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399482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A37EAD-6ABC-4011-8031-E3F9D575252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3888153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A37EAD-6ABC-4011-8031-E3F9D575252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4523-E0C2-4B63-809C-37A72274D87D}"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361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A37EAD-6ABC-4011-8031-E3F9D575252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349832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A37EAD-6ABC-4011-8031-E3F9D575252F}"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172218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EA37EAD-6ABC-4011-8031-E3F9D575252F}"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1087329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37EAD-6ABC-4011-8031-E3F9D575252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186807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37EAD-6ABC-4011-8031-E3F9D575252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310336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A37EAD-6ABC-4011-8031-E3F9D575252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271738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A37EAD-6ABC-4011-8031-E3F9D575252F}"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1034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A37EAD-6ABC-4011-8031-E3F9D575252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399984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A37EAD-6ABC-4011-8031-E3F9D575252F}"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396987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A37EAD-6ABC-4011-8031-E3F9D575252F}"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4005242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37EAD-6ABC-4011-8031-E3F9D575252F}"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2742287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A37EAD-6ABC-4011-8031-E3F9D575252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47409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A37EAD-6ABC-4011-8031-E3F9D575252F}"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44523-E0C2-4B63-809C-37A72274D87D}" type="slidenum">
              <a:rPr lang="en-US" smtClean="0"/>
              <a:t>‹#›</a:t>
            </a:fld>
            <a:endParaRPr lang="en-US"/>
          </a:p>
        </p:txBody>
      </p:sp>
    </p:spTree>
    <p:extLst>
      <p:ext uri="{BB962C8B-B14F-4D97-AF65-F5344CB8AC3E}">
        <p14:creationId xmlns:p14="http://schemas.microsoft.com/office/powerpoint/2010/main" val="355300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EA37EAD-6ABC-4011-8031-E3F9D575252F}" type="datetimeFigureOut">
              <a:rPr lang="en-US" smtClean="0"/>
              <a:t>11/5/2025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1D44523-E0C2-4B63-809C-37A72274D87D}" type="slidenum">
              <a:rPr lang="en-US" smtClean="0"/>
              <a:t>‹#›</a:t>
            </a:fld>
            <a:endParaRPr lang="en-US"/>
          </a:p>
        </p:txBody>
      </p:sp>
    </p:spTree>
    <p:extLst>
      <p:ext uri="{BB962C8B-B14F-4D97-AF65-F5344CB8AC3E}">
        <p14:creationId xmlns:p14="http://schemas.microsoft.com/office/powerpoint/2010/main" val="48048127"/>
      </p:ext>
    </p:extLst>
  </p:cSld>
  <p:clrMap bg1="dk1" tx1="lt1" bg2="dk2"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omepages.see.leeds.ac.uk/~lecrrb/wrf/aRWUsersGuide.pdf" TargetMode="External"/><Relationship Id="rId2" Type="http://schemas.openxmlformats.org/officeDocument/2006/relationships/hyperlink" Target="https://www.ucar.edu/" TargetMode="External"/><Relationship Id="rId1" Type="http://schemas.openxmlformats.org/officeDocument/2006/relationships/slideLayout" Target="../slideLayouts/slideLayout2.xml"/><Relationship Id="rId6" Type="http://schemas.openxmlformats.org/officeDocument/2006/relationships/hyperlink" Target="https://meteologix.com/" TargetMode="External"/><Relationship Id="rId5" Type="http://schemas.openxmlformats.org/officeDocument/2006/relationships/hyperlink" Target="https://meteo.hr/index.php" TargetMode="External"/><Relationship Id="rId4" Type="http://schemas.openxmlformats.org/officeDocument/2006/relationships/hyperlink" Target="https://rhmzrs.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severe to extreme storm over Bosnia and Herzegovina in July 2023</a:t>
            </a:r>
            <a:endParaRPr lang="en-US" dirty="0"/>
          </a:p>
        </p:txBody>
      </p:sp>
      <p:sp>
        <p:nvSpPr>
          <p:cNvPr id="3" name="Subtitle 2"/>
          <p:cNvSpPr>
            <a:spLocks noGrp="1"/>
          </p:cNvSpPr>
          <p:nvPr>
            <p:ph type="subTitle" idx="1"/>
          </p:nvPr>
        </p:nvSpPr>
        <p:spPr>
          <a:xfrm>
            <a:off x="7951" y="-71562"/>
            <a:ext cx="12192000" cy="6846073"/>
          </a:xfrm>
        </p:spPr>
        <p:txBody>
          <a:bodyPr>
            <a:normAutofit fontScale="77500" lnSpcReduction="20000"/>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				</a:t>
            </a:r>
          </a:p>
          <a:p>
            <a:r>
              <a:rPr lang="en-US" sz="2800" dirty="0"/>
              <a:t>	</a:t>
            </a:r>
            <a:r>
              <a:rPr lang="en-US" sz="2800" dirty="0" smtClean="0"/>
              <a:t>										</a:t>
            </a:r>
            <a:endParaRPr lang="en-US" sz="2800" dirty="0"/>
          </a:p>
          <a:p>
            <a:r>
              <a:rPr lang="en-US" sz="3100" dirty="0" smtClean="0">
                <a:latin typeface="Arial Narrow" panose="020B0606020202030204" pitchFamily="34" charset="0"/>
              </a:rPr>
              <a:t>MSc </a:t>
            </a:r>
            <a:r>
              <a:rPr lang="sr-Latn-BA" sz="3100" dirty="0" smtClean="0">
                <a:latin typeface="Arial Narrow" panose="020B0606020202030204" pitchFamily="34" charset="0"/>
              </a:rPr>
              <a:t>Duško</a:t>
            </a:r>
            <a:r>
              <a:rPr lang="en-US" sz="3100" dirty="0" smtClean="0">
                <a:latin typeface="Arial Narrow" panose="020B0606020202030204" pitchFamily="34" charset="0"/>
              </a:rPr>
              <a:t> </a:t>
            </a:r>
            <a:r>
              <a:rPr lang="sr-Latn-BA" sz="3100" dirty="0" smtClean="0">
                <a:latin typeface="Arial Narrow" panose="020B0606020202030204" pitchFamily="34" charset="0"/>
              </a:rPr>
              <a:t>Mrkonjić</a:t>
            </a:r>
            <a:r>
              <a:rPr lang="en-US" sz="3100" dirty="0" smtClean="0">
                <a:latin typeface="Arial Narrow" panose="020B0606020202030204" pitchFamily="34" charset="0"/>
              </a:rPr>
              <a:t>, RHMZ RS, Republic of </a:t>
            </a:r>
            <a:r>
              <a:rPr lang="sr-Latn-BA" sz="3100" dirty="0" smtClean="0">
                <a:latin typeface="Arial Narrow" panose="020B0606020202030204" pitchFamily="34" charset="0"/>
              </a:rPr>
              <a:t>Srpska, </a:t>
            </a:r>
            <a:r>
              <a:rPr lang="en-US" sz="3100" dirty="0" smtClean="0">
                <a:latin typeface="Arial Narrow" panose="020B0606020202030204" pitchFamily="34" charset="0"/>
              </a:rPr>
              <a:t>Bosnia &amp; Herzegovina</a:t>
            </a:r>
            <a:endParaRPr lang="en-US" sz="3100" dirty="0">
              <a:latin typeface="Arial Narrow" panose="020B0606020202030204" pitchFamily="34" charset="0"/>
            </a:endParaRPr>
          </a:p>
          <a:p>
            <a:endParaRPr lang="en-US" dirty="0" smtClean="0"/>
          </a:p>
          <a:p>
            <a:r>
              <a:rPr lang="en-US" dirty="0"/>
              <a:t>	</a:t>
            </a:r>
            <a:endParaRPr lang="en-US"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36751" cy="167772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994" y="5870707"/>
            <a:ext cx="762012" cy="762012"/>
          </a:xfrm>
          <a:prstGeom prst="rect">
            <a:avLst/>
          </a:prstGeom>
        </p:spPr>
      </p:pic>
    </p:spTree>
    <p:extLst>
      <p:ext uri="{BB962C8B-B14F-4D97-AF65-F5344CB8AC3E}">
        <p14:creationId xmlns:p14="http://schemas.microsoft.com/office/powerpoint/2010/main" val="1158639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Narrow" panose="020B0606020202030204" pitchFamily="34" charset="0"/>
              </a:rPr>
              <a:t>The real-time radar</a:t>
            </a:r>
            <a:r>
              <a:rPr lang="sr-Latn-BA" sz="2000" dirty="0" smtClean="0">
                <a:latin typeface="Arial Narrow" panose="020B0606020202030204" pitchFamily="34" charset="0"/>
              </a:rPr>
              <a:t> (source: DHMZ)</a:t>
            </a:r>
            <a:r>
              <a:rPr lang="en-US" sz="2000" dirty="0" smtClean="0">
                <a:latin typeface="Arial Narrow" panose="020B0606020202030204" pitchFamily="34" charset="0"/>
              </a:rPr>
              <a:t> and satellite</a:t>
            </a:r>
            <a:r>
              <a:rPr lang="sr-Latn-BA" sz="2000" dirty="0" smtClean="0">
                <a:latin typeface="Arial Narrow" panose="020B0606020202030204" pitchFamily="34" charset="0"/>
              </a:rPr>
              <a:t> (source: meteologix)</a:t>
            </a:r>
            <a:r>
              <a:rPr lang="en-US" sz="2000" dirty="0" smtClean="0">
                <a:latin typeface="Arial Narrow" panose="020B0606020202030204" pitchFamily="34" charset="0"/>
              </a:rPr>
              <a:t> monitoring proved to be crucial for tracking this frontal zone. </a:t>
            </a:r>
            <a:r>
              <a:rPr lang="sr-Latn-BA" sz="2000" dirty="0" smtClean="0">
                <a:latin typeface="Arial Narrow" panose="020B0606020202030204" pitchFamily="34" charset="0"/>
              </a:rPr>
              <a:t> </a:t>
            </a:r>
            <a:r>
              <a:rPr lang="en-US" sz="2000" dirty="0" smtClean="0">
                <a:latin typeface="Arial Narrow" panose="020B0606020202030204" pitchFamily="34" charset="0"/>
              </a:rPr>
              <a:t>RGB composites, along with WV, cloud tops (used for t</a:t>
            </a:r>
            <a:r>
              <a:rPr lang="sr-Latn-BA" sz="2000" dirty="0" smtClean="0">
                <a:latin typeface="Arial Narrow" panose="020B0606020202030204" pitchFamily="34" charset="0"/>
              </a:rPr>
              <a:t>he poster) and IR satellite channels, were particulary effective in monitoring the squall line on that day.</a:t>
            </a:r>
            <a:endParaRPr lang="en-US" sz="2000" dirty="0">
              <a:latin typeface="Arial Narrow" panose="020B0606020202030204" pitchFamily="34"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6651" y="1026276"/>
            <a:ext cx="10258698" cy="503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06918" y="6183173"/>
            <a:ext cx="8371171" cy="646331"/>
          </a:xfrm>
          <a:prstGeom prst="rect">
            <a:avLst/>
          </a:prstGeom>
          <a:noFill/>
        </p:spPr>
        <p:txBody>
          <a:bodyPr wrap="square" rtlCol="0">
            <a:spAutoFit/>
          </a:bodyPr>
          <a:lstStyle/>
          <a:p>
            <a:pPr algn="ctr"/>
            <a:r>
              <a:rPr lang="sr-Latn-BA" dirty="0" smtClean="0">
                <a:latin typeface="Arial Narrow" panose="020B0606020202030204" pitchFamily="34" charset="0"/>
              </a:rPr>
              <a:t>Figure </a:t>
            </a:r>
            <a:r>
              <a:rPr lang="en-US" dirty="0" smtClean="0">
                <a:latin typeface="Arial Narrow" panose="020B0606020202030204" pitchFamily="34" charset="0"/>
              </a:rPr>
              <a:t>7</a:t>
            </a:r>
            <a:r>
              <a:rPr lang="sr-Latn-BA" dirty="0" smtClean="0">
                <a:latin typeface="Arial Narrow" panose="020B0606020202030204" pitchFamily="34" charset="0"/>
              </a:rPr>
              <a:t> Real-time satellite (Meteologix</a:t>
            </a:r>
            <a:r>
              <a:rPr lang="en-US" dirty="0" smtClean="0">
                <a:latin typeface="Arial Narrow" panose="020B0606020202030204" pitchFamily="34" charset="0"/>
              </a:rPr>
              <a:t>.com</a:t>
            </a:r>
            <a:r>
              <a:rPr lang="sr-Latn-BA" dirty="0" smtClean="0">
                <a:latin typeface="Arial Narrow" panose="020B0606020202030204" pitchFamily="34" charset="0"/>
              </a:rPr>
              <a:t>) and radar (DHMZ) images at 22 and 23 CET on 18/07/2023 and at 00 and 01 CET on the next day</a:t>
            </a:r>
            <a:r>
              <a:rPr lang="en-US" dirty="0" smtClean="0">
                <a:latin typeface="Arial Narrow" panose="020B0606020202030204" pitchFamily="34" charset="0"/>
              </a:rPr>
              <a:t>.</a:t>
            </a:r>
            <a:endParaRPr lang="en-US" dirty="0">
              <a:latin typeface="Arial Narrow" panose="020B0606020202030204" pitchFamily="34" charset="0"/>
            </a:endParaRPr>
          </a:p>
        </p:txBody>
      </p:sp>
    </p:spTree>
    <p:extLst>
      <p:ext uri="{BB962C8B-B14F-4D97-AF65-F5344CB8AC3E}">
        <p14:creationId xmlns:p14="http://schemas.microsoft.com/office/powerpoint/2010/main" val="3513783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1015663"/>
          </a:xfrm>
          <a:prstGeom prst="rect">
            <a:avLst/>
          </a:prstGeom>
          <a:noFill/>
        </p:spPr>
        <p:txBody>
          <a:bodyPr wrap="square" rtlCol="0">
            <a:spAutoFit/>
          </a:bodyPr>
          <a:lstStyle/>
          <a:p>
            <a:pPr marL="285750" indent="-285750">
              <a:buFont typeface="Arial" panose="020B0604020202020204" pitchFamily="34" charset="0"/>
              <a:buChar char="•"/>
            </a:pPr>
            <a:r>
              <a:rPr lang="sr-Latn-BA" sz="2000" dirty="0" smtClean="0">
                <a:latin typeface="Arial Narrow" panose="020B0606020202030204" pitchFamily="34" charset="0"/>
              </a:rPr>
              <a:t>This storm resulted</a:t>
            </a:r>
            <a:r>
              <a:rPr lang="en-US" sz="2000" dirty="0" smtClean="0">
                <a:latin typeface="Arial Narrow" panose="020B0606020202030204" pitchFamily="34" charset="0"/>
              </a:rPr>
              <a:t> some hazards: 1)</a:t>
            </a:r>
            <a:r>
              <a:rPr lang="sr-Latn-BA" sz="2000" dirty="0" smtClean="0">
                <a:latin typeface="Arial Narrow" panose="020B0606020202030204" pitchFamily="34" charset="0"/>
              </a:rPr>
              <a:t> strong, even severe wind gusts</a:t>
            </a:r>
            <a:r>
              <a:rPr lang="en-US" sz="2000" dirty="0" smtClean="0">
                <a:latin typeface="Arial Narrow" panose="020B0606020202030204" pitchFamily="34" charset="0"/>
              </a:rPr>
              <a:t>,</a:t>
            </a:r>
          </a:p>
          <a:p>
            <a:r>
              <a:rPr lang="en-US" sz="2000" dirty="0" smtClean="0">
                <a:latin typeface="Arial Narrow" panose="020B0606020202030204" pitchFamily="34" charset="0"/>
              </a:rPr>
              <a:t>			        			      2) heavy rain showers and intense lightening activity and</a:t>
            </a:r>
          </a:p>
          <a:p>
            <a:r>
              <a:rPr lang="en-US" sz="2000" dirty="0">
                <a:latin typeface="Arial Narrow" panose="020B0606020202030204" pitchFamily="34" charset="0"/>
              </a:rPr>
              <a:t>	</a:t>
            </a:r>
            <a:r>
              <a:rPr lang="en-US" sz="2000" dirty="0" smtClean="0">
                <a:latin typeface="Arial Narrow" panose="020B0606020202030204" pitchFamily="34" charset="0"/>
              </a:rPr>
              <a:t>		         	</a:t>
            </a:r>
            <a:r>
              <a:rPr lang="en-US" sz="2000" dirty="0">
                <a:latin typeface="Arial Narrow" panose="020B0606020202030204" pitchFamily="34" charset="0"/>
              </a:rPr>
              <a:t> </a:t>
            </a:r>
            <a:r>
              <a:rPr lang="en-US" sz="2000" dirty="0" smtClean="0">
                <a:latin typeface="Arial Narrow" panose="020B0606020202030204" pitchFamily="34" charset="0"/>
              </a:rPr>
              <a:t>                     3) </a:t>
            </a:r>
            <a:r>
              <a:rPr lang="de-DE" sz="2000" dirty="0" smtClean="0">
                <a:latin typeface="Arial Narrow" panose="020B0606020202030204" pitchFamily="34" charset="0"/>
              </a:rPr>
              <a:t>localy occurence </a:t>
            </a:r>
            <a:r>
              <a:rPr lang="en-US" sz="2000" dirty="0" smtClean="0">
                <a:latin typeface="Arial Narrow" panose="020B0606020202030204" pitchFamily="34" charset="0"/>
              </a:rPr>
              <a:t>the hail.</a:t>
            </a:r>
            <a:r>
              <a:rPr lang="sr-Latn-BA" sz="2000" dirty="0" smtClean="0">
                <a:latin typeface="Arial Narrow" panose="020B0606020202030204" pitchFamily="34" charset="0"/>
              </a:rPr>
              <a:t>  </a:t>
            </a:r>
            <a:endParaRPr lang="en-US" sz="2000" dirty="0">
              <a:latin typeface="Arial Narrow" panose="020B0606020202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 y="1099688"/>
            <a:ext cx="10241281" cy="4225143"/>
          </a:xfrm>
          <a:prstGeom prst="rect">
            <a:avLst/>
          </a:prstGeom>
        </p:spPr>
      </p:pic>
      <p:sp>
        <p:nvSpPr>
          <p:cNvPr id="3" name="TextBox 2"/>
          <p:cNvSpPr txBox="1"/>
          <p:nvPr/>
        </p:nvSpPr>
        <p:spPr>
          <a:xfrm>
            <a:off x="2369489" y="5354468"/>
            <a:ext cx="6952491" cy="369332"/>
          </a:xfrm>
          <a:prstGeom prst="rect">
            <a:avLst/>
          </a:prstGeom>
          <a:noFill/>
        </p:spPr>
        <p:txBody>
          <a:bodyPr wrap="square" rtlCol="0">
            <a:spAutoFit/>
          </a:bodyPr>
          <a:lstStyle/>
          <a:p>
            <a:pPr algn="ctr"/>
            <a:r>
              <a:rPr lang="en-US" dirty="0" smtClean="0">
                <a:latin typeface="Arial Narrow" panose="020B0606020202030204" pitchFamily="34" charset="0"/>
              </a:rPr>
              <a:t>Figure 8 Maximum wind gusts of the event (RHMZ RS).</a:t>
            </a:r>
            <a:endParaRPr lang="en-US" dirty="0">
              <a:latin typeface="Arial Narrow" panose="020B0606020202030204" pitchFamily="34" charset="0"/>
            </a:endParaRPr>
          </a:p>
        </p:txBody>
      </p:sp>
      <p:sp>
        <p:nvSpPr>
          <p:cNvPr id="5" name="TextBox 4"/>
          <p:cNvSpPr txBox="1"/>
          <p:nvPr/>
        </p:nvSpPr>
        <p:spPr>
          <a:xfrm>
            <a:off x="0" y="5753437"/>
            <a:ext cx="121920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Narrow" panose="020B0606020202030204" pitchFamily="34" charset="0"/>
              </a:rPr>
              <a:t>This wind gusts caused </a:t>
            </a:r>
            <a:r>
              <a:rPr lang="en-US" altLang="en-US" sz="2000" dirty="0">
                <a:latin typeface="Arial Narrow" panose="020B0606020202030204" pitchFamily="34" charset="0"/>
              </a:rPr>
              <a:t>extensive property damage</a:t>
            </a:r>
            <a:r>
              <a:rPr lang="en-US" sz="2000" dirty="0" smtClean="0">
                <a:latin typeface="Arial Narrow" panose="020B0606020202030204" pitchFamily="34" charset="0"/>
              </a:rPr>
              <a:t>. Many roofs of the houses and buildings collapsed, </a:t>
            </a:r>
            <a:r>
              <a:rPr lang="de-DE" sz="2000" dirty="0" smtClean="0">
                <a:latin typeface="Arial Narrow" panose="020B0606020202030204" pitchFamily="34" charset="0"/>
              </a:rPr>
              <a:t>localy</a:t>
            </a:r>
            <a:r>
              <a:rPr lang="en-US" sz="2000" dirty="0" smtClean="0">
                <a:latin typeface="Arial Narrow" panose="020B0606020202030204" pitchFamily="34" charset="0"/>
              </a:rPr>
              <a:t> trees were uprooted and fell on cars on some places.</a:t>
            </a:r>
            <a:endParaRPr lang="en-US" sz="2000" dirty="0">
              <a:latin typeface="Arial Narrow" panose="020B0606020202030204" pitchFamily="34" charset="0"/>
            </a:endParaRPr>
          </a:p>
        </p:txBody>
      </p:sp>
    </p:spTree>
    <p:extLst>
      <p:ext uri="{BB962C8B-B14F-4D97-AF65-F5344CB8AC3E}">
        <p14:creationId xmlns:p14="http://schemas.microsoft.com/office/powerpoint/2010/main" val="4184288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34967"/>
            <a:ext cx="12192000" cy="523220"/>
          </a:xfrm>
          <a:prstGeom prst="rect">
            <a:avLst/>
          </a:prstGeom>
          <a:noFill/>
        </p:spPr>
        <p:txBody>
          <a:bodyPr wrap="square" rtlCol="0">
            <a:spAutoFit/>
          </a:bodyPr>
          <a:lstStyle/>
          <a:p>
            <a:pPr algn="ctr"/>
            <a:r>
              <a:rPr lang="en-US" sz="2800" b="1" dirty="0" smtClean="0">
                <a:solidFill>
                  <a:schemeClr val="accent1"/>
                </a:solidFill>
                <a:effectLst>
                  <a:outerShdw blurRad="38100" dist="38100" dir="2700000" algn="tl">
                    <a:srgbClr val="000000">
                      <a:alpha val="43137"/>
                    </a:srgbClr>
                  </a:outerShdw>
                </a:effectLst>
                <a:latin typeface="Arial Narrow" panose="020B0606020202030204" pitchFamily="34" charset="0"/>
              </a:rPr>
              <a:t>Conclusion</a:t>
            </a:r>
            <a:endParaRPr lang="en-US" sz="2800" b="1" dirty="0">
              <a:solidFill>
                <a:schemeClr val="accent1"/>
              </a:solidFill>
              <a:effectLst>
                <a:outerShdw blurRad="38100" dist="38100" dir="2700000" algn="tl">
                  <a:srgbClr val="000000">
                    <a:alpha val="43137"/>
                  </a:srgbClr>
                </a:outerShdw>
              </a:effectLst>
              <a:latin typeface="Arial Narrow" panose="020B0606020202030204" pitchFamily="34" charset="0"/>
            </a:endParaRPr>
          </a:p>
        </p:txBody>
      </p:sp>
      <p:sp>
        <p:nvSpPr>
          <p:cNvPr id="6" name="TextBox 5"/>
          <p:cNvSpPr txBox="1"/>
          <p:nvPr/>
        </p:nvSpPr>
        <p:spPr>
          <a:xfrm>
            <a:off x="64736" y="1812616"/>
            <a:ext cx="12127264" cy="1323439"/>
          </a:xfrm>
          <a:prstGeom prst="rect">
            <a:avLst/>
          </a:prstGeom>
          <a:noFill/>
        </p:spPr>
        <p:txBody>
          <a:bodyPr wrap="square" rtlCol="0">
            <a:spAutoFit/>
          </a:bodyPr>
          <a:lstStyle/>
          <a:p>
            <a:pPr marL="285750" indent="-285750" algn="just">
              <a:buFont typeface="Arial" panose="020B0604020202020204" pitchFamily="34" charset="0"/>
              <a:buChar char="•"/>
            </a:pPr>
            <a:r>
              <a:rPr lang="en-US" altLang="en-US" sz="2000" dirty="0">
                <a:latin typeface="Arial Narrow" panose="020B0606020202030204" pitchFamily="34" charset="0"/>
              </a:rPr>
              <a:t>In this </a:t>
            </a:r>
            <a:r>
              <a:rPr lang="en-US" altLang="en-US" sz="2000" dirty="0" smtClean="0">
                <a:latin typeface="Arial Narrow" panose="020B0606020202030204" pitchFamily="34" charset="0"/>
              </a:rPr>
              <a:t>presentation, </a:t>
            </a:r>
            <a:r>
              <a:rPr lang="en-US" altLang="en-US" sz="2000" dirty="0">
                <a:latin typeface="Arial Narrow" panose="020B0606020202030204" pitchFamily="34" charset="0"/>
              </a:rPr>
              <a:t>modeled values of meteorological variables using WRF model were compared with real events using radar and satellite imageries. Some deviations of meteorological variables were observe</a:t>
            </a:r>
            <a:r>
              <a:rPr lang="sr-Latn-BA" altLang="en-US" sz="2000" dirty="0">
                <a:latin typeface="Arial Narrow" panose="020B0606020202030204" pitchFamily="34" charset="0"/>
              </a:rPr>
              <a:t>d</a:t>
            </a:r>
            <a:r>
              <a:rPr lang="en-US" altLang="en-US" sz="2000" dirty="0">
                <a:latin typeface="Arial Narrow" panose="020B0606020202030204" pitchFamily="34" charset="0"/>
              </a:rPr>
              <a:t>. Also, differences were noticed between the forecasted MSLP and the actual observed, before the start of the event. The main conclusion is that forecasts made by meteorological models can </a:t>
            </a:r>
            <a:r>
              <a:rPr lang="sr-Latn-BA" altLang="en-US" sz="2000" dirty="0">
                <a:latin typeface="Arial Narrow" panose="020B0606020202030204" pitchFamily="34" charset="0"/>
              </a:rPr>
              <a:t>sometimes</a:t>
            </a:r>
            <a:r>
              <a:rPr lang="en-US" altLang="en-US" sz="2000" dirty="0">
                <a:latin typeface="Arial Narrow" panose="020B0606020202030204" pitchFamily="34" charset="0"/>
              </a:rPr>
              <a:t> differ from actual events.</a:t>
            </a:r>
          </a:p>
        </p:txBody>
      </p:sp>
    </p:spTree>
    <p:extLst>
      <p:ext uri="{BB962C8B-B14F-4D97-AF65-F5344CB8AC3E}">
        <p14:creationId xmlns:p14="http://schemas.microsoft.com/office/powerpoint/2010/main" val="2499800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1"/>
                </a:solidFill>
                <a:latin typeface="Arial Narrow" panose="020B0606020202030204" pitchFamily="34" charset="0"/>
              </a:rPr>
              <a:t>References</a:t>
            </a:r>
            <a:endParaRPr lang="en-US" sz="2800" dirty="0">
              <a:solidFill>
                <a:schemeClr val="accent1"/>
              </a:solidFill>
              <a:latin typeface="Arial Narrow" panose="020B0606020202030204" pitchFamily="34" charset="0"/>
            </a:endParaRPr>
          </a:p>
        </p:txBody>
      </p:sp>
      <p:sp>
        <p:nvSpPr>
          <p:cNvPr id="3" name="Content Placeholder 2"/>
          <p:cNvSpPr>
            <a:spLocks noGrp="1"/>
          </p:cNvSpPr>
          <p:nvPr>
            <p:ph idx="1"/>
          </p:nvPr>
        </p:nvSpPr>
        <p:spPr>
          <a:xfrm>
            <a:off x="838200" y="1825625"/>
            <a:ext cx="11353800" cy="4351338"/>
          </a:xfrm>
        </p:spPr>
        <p:txBody>
          <a:bodyPr/>
          <a:lstStyle/>
          <a:p>
            <a:r>
              <a:rPr lang="en-US" dirty="0" smtClean="0">
                <a:latin typeface="Arial Narrow" panose="020B0606020202030204" pitchFamily="34" charset="0"/>
              </a:rPr>
              <a:t>UCAR, </a:t>
            </a:r>
            <a:r>
              <a:rPr lang="sr-Latn-BA" altLang="en-US" dirty="0" smtClean="0">
                <a:latin typeface="Arial Narrow" panose="020B0606020202030204" pitchFamily="34" charset="0"/>
                <a:hlinkClick r:id="rId2"/>
              </a:rPr>
              <a:t>https://www.ucar.edu</a:t>
            </a:r>
            <a:endParaRPr lang="en-US" altLang="en-US" dirty="0" smtClean="0">
              <a:latin typeface="Arial Narrow" panose="020B0606020202030204" pitchFamily="34" charset="0"/>
            </a:endParaRPr>
          </a:p>
          <a:p>
            <a:r>
              <a:rPr lang="en-US" dirty="0" smtClean="0">
                <a:latin typeface="Arial Narrow" panose="020B0606020202030204" pitchFamily="34" charset="0"/>
              </a:rPr>
              <a:t>WRF Users Guide, </a:t>
            </a:r>
            <a:r>
              <a:rPr lang="en-US" dirty="0" smtClean="0">
                <a:latin typeface="Arial Narrow" panose="020B0606020202030204" pitchFamily="34" charset="0"/>
                <a:hlinkClick r:id="rId3"/>
              </a:rPr>
              <a:t>h</a:t>
            </a:r>
            <a:r>
              <a:rPr lang="en-US" altLang="en-US" dirty="0" smtClean="0">
                <a:latin typeface="Arial Narrow" panose="020B0606020202030204" pitchFamily="34" charset="0"/>
                <a:hlinkClick r:id="rId3"/>
              </a:rPr>
              <a:t>ttps://homepages.see.leeds.ac.uk/~lecrrb/wrf/aRWUsersGuide.pdf</a:t>
            </a:r>
            <a:endParaRPr lang="en-US" altLang="en-US" dirty="0" smtClean="0">
              <a:latin typeface="Arial Narrow" panose="020B0606020202030204" pitchFamily="34" charset="0"/>
            </a:endParaRPr>
          </a:p>
          <a:p>
            <a:r>
              <a:rPr lang="sr-Latn-BA" altLang="en-US" dirty="0" smtClean="0">
                <a:latin typeface="Arial Narrow" panose="020B0606020202030204" pitchFamily="34" charset="0"/>
              </a:rPr>
              <a:t>RHMZ</a:t>
            </a:r>
            <a:r>
              <a:rPr lang="en-US" altLang="en-US" dirty="0" smtClean="0">
                <a:latin typeface="Arial Narrow" panose="020B0606020202030204" pitchFamily="34" charset="0"/>
              </a:rPr>
              <a:t> </a:t>
            </a:r>
            <a:r>
              <a:rPr lang="sr-Latn-BA" altLang="en-US" dirty="0" smtClean="0">
                <a:latin typeface="Arial Narrow" panose="020B0606020202030204" pitchFamily="34" charset="0"/>
              </a:rPr>
              <a:t>RS</a:t>
            </a:r>
            <a:r>
              <a:rPr lang="en-US" altLang="en-US" dirty="0" smtClean="0">
                <a:latin typeface="Arial Narrow" panose="020B0606020202030204" pitchFamily="34" charset="0"/>
              </a:rPr>
              <a:t>, </a:t>
            </a:r>
            <a:r>
              <a:rPr lang="sr-Latn-BA" altLang="en-US" dirty="0" smtClean="0">
                <a:latin typeface="Arial Narrow" panose="020B0606020202030204" pitchFamily="34" charset="0"/>
                <a:hlinkClick r:id="rId4"/>
              </a:rPr>
              <a:t>https://rhmzrs.com/</a:t>
            </a:r>
            <a:endParaRPr lang="sr-Latn-BA" altLang="en-US" dirty="0" smtClean="0">
              <a:latin typeface="Arial Narrow" panose="020B0606020202030204" pitchFamily="34" charset="0"/>
            </a:endParaRPr>
          </a:p>
          <a:p>
            <a:r>
              <a:rPr lang="en-US" altLang="en-US" dirty="0" smtClean="0">
                <a:latin typeface="Arial Narrow" panose="020B0606020202030204" pitchFamily="34" charset="0"/>
              </a:rPr>
              <a:t>DHMZ, </a:t>
            </a:r>
            <a:r>
              <a:rPr lang="sr-Latn-BA" altLang="en-US" dirty="0" smtClean="0">
                <a:latin typeface="Arial Narrow" panose="020B0606020202030204" pitchFamily="34" charset="0"/>
              </a:rPr>
              <a:t>Državni hidrometeorološki zavod Republike Hrvatske</a:t>
            </a:r>
            <a:r>
              <a:rPr lang="en-US" altLang="en-US" dirty="0" smtClean="0">
                <a:latin typeface="Arial Narrow" panose="020B0606020202030204" pitchFamily="34" charset="0"/>
              </a:rPr>
              <a:t>, </a:t>
            </a:r>
            <a:r>
              <a:rPr lang="sr-Latn-BA" altLang="en-US" dirty="0" smtClean="0">
                <a:latin typeface="Arial Narrow" panose="020B0606020202030204" pitchFamily="34" charset="0"/>
                <a:hlinkClick r:id="rId5"/>
              </a:rPr>
              <a:t>https://meteo.hr/index.php</a:t>
            </a:r>
            <a:r>
              <a:rPr lang="en-US" altLang="en-US" dirty="0" smtClean="0">
                <a:latin typeface="Arial Narrow" panose="020B0606020202030204" pitchFamily="34" charset="0"/>
              </a:rPr>
              <a:t> </a:t>
            </a:r>
          </a:p>
          <a:p>
            <a:r>
              <a:rPr lang="sr-Latn-BA" altLang="en-US" dirty="0" smtClean="0">
                <a:latin typeface="Arial Narrow" panose="020B0606020202030204" pitchFamily="34" charset="0"/>
              </a:rPr>
              <a:t>Meteologix, </a:t>
            </a:r>
            <a:r>
              <a:rPr lang="sr-Cyrl-RS" altLang="en-US" u="sng" dirty="0" smtClean="0">
                <a:solidFill>
                  <a:schemeClr val="accent3"/>
                </a:solidFill>
                <a:latin typeface="Arial Narrow" panose="020B0606020202030204" pitchFamily="34" charset="0"/>
                <a:hlinkClick r:id="rId6"/>
              </a:rPr>
              <a:t>Meteologix</a:t>
            </a:r>
            <a:r>
              <a:rPr lang="en-US" altLang="en-US" u="sng" dirty="0" smtClean="0">
                <a:solidFill>
                  <a:schemeClr val="accent3"/>
                </a:solidFill>
                <a:latin typeface="Arial Narrow" panose="020B0606020202030204" pitchFamily="34" charset="0"/>
              </a:rPr>
              <a:t>.com</a:t>
            </a:r>
          </a:p>
          <a:p>
            <a:pPr marL="0" indent="0">
              <a:buNone/>
            </a:pPr>
            <a:endParaRPr lang="sr-Cyrl-RS" altLang="en-US" sz="1800" dirty="0" smtClean="0">
              <a:latin typeface="Arial Narrow" panose="020B0606020202030204" pitchFamily="34" charset="0"/>
            </a:endParaRPr>
          </a:p>
          <a:p>
            <a:pPr marL="0" indent="0">
              <a:buNone/>
            </a:pPr>
            <a:endParaRPr lang="en-US" sz="1800" dirty="0"/>
          </a:p>
        </p:txBody>
      </p:sp>
    </p:spTree>
    <p:extLst>
      <p:ext uri="{BB962C8B-B14F-4D97-AF65-F5344CB8AC3E}">
        <p14:creationId xmlns:p14="http://schemas.microsoft.com/office/powerpoint/2010/main" val="288511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09"/>
            <a:ext cx="12192000" cy="6017623"/>
          </a:xfrm>
          <a:prstGeom prst="rect">
            <a:avLst/>
          </a:prstGeom>
        </p:spPr>
      </p:pic>
      <p:sp>
        <p:nvSpPr>
          <p:cNvPr id="4" name="Title 1"/>
          <p:cNvSpPr>
            <a:spLocks noGrp="1"/>
          </p:cNvSpPr>
          <p:nvPr>
            <p:ph idx="1"/>
          </p:nvPr>
        </p:nvSpPr>
        <p:spPr>
          <a:xfrm>
            <a:off x="913795" y="1033670"/>
            <a:ext cx="10353762" cy="4757530"/>
          </a:xfrm>
        </p:spPr>
        <p:txBody>
          <a:bodyPr>
            <a:normAutofit/>
          </a:bodyPr>
          <a:lstStyle/>
          <a:p>
            <a:pPr marL="0" indent="0" algn="ctr">
              <a:buNone/>
            </a:pPr>
            <a:r>
              <a:rPr lang="en-US" sz="4000" b="1" dirty="0" smtClean="0">
                <a:solidFill>
                  <a:schemeClr val="accent1"/>
                </a:solidFill>
                <a:latin typeface="Arial Narrow" panose="020B0606020202030204" pitchFamily="34" charset="0"/>
              </a:rPr>
              <a:t>Thank You for Your attention </a:t>
            </a:r>
          </a:p>
        </p:txBody>
      </p:sp>
      <p:sp>
        <p:nvSpPr>
          <p:cNvPr id="3" name="TextBox 2"/>
          <p:cNvSpPr txBox="1"/>
          <p:nvPr/>
        </p:nvSpPr>
        <p:spPr>
          <a:xfrm>
            <a:off x="1103384" y="6211669"/>
            <a:ext cx="9974583" cy="646331"/>
          </a:xfrm>
          <a:prstGeom prst="rect">
            <a:avLst/>
          </a:prstGeom>
          <a:noFill/>
        </p:spPr>
        <p:txBody>
          <a:bodyPr wrap="square" rtlCol="0">
            <a:spAutoFit/>
          </a:bodyPr>
          <a:lstStyle/>
          <a:p>
            <a:pPr algn="ctr"/>
            <a:r>
              <a:rPr lang="en-US" dirty="0" smtClean="0"/>
              <a:t>Figure 8 A fallen tree at street in Banja Luka in the evening hours at 18.07.2023. </a:t>
            </a:r>
          </a:p>
          <a:p>
            <a:pPr algn="ctr"/>
            <a:r>
              <a:rPr lang="en-US" dirty="0" smtClean="0"/>
              <a:t>(source: Nezavisne.com).</a:t>
            </a:r>
            <a:endParaRPr lang="en-US" dirty="0"/>
          </a:p>
        </p:txBody>
      </p:sp>
    </p:spTree>
    <p:extLst>
      <p:ext uri="{BB962C8B-B14F-4D97-AF65-F5344CB8AC3E}">
        <p14:creationId xmlns:p14="http://schemas.microsoft.com/office/powerpoint/2010/main" val="1907248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97234" y="1576251"/>
            <a:ext cx="4519749" cy="1045030"/>
          </a:xfrm>
        </p:spPr>
        <p:txBody>
          <a:bodyPr>
            <a:normAutofit fontScale="90000"/>
          </a:bodyPr>
          <a:lstStyle/>
          <a:p>
            <a:pPr algn="l"/>
            <a:r>
              <a:rPr lang="en-US" sz="4800" dirty="0" smtClean="0">
                <a:solidFill>
                  <a:schemeClr val="accent1"/>
                </a:solidFill>
              </a:rPr>
              <a:t>  </a:t>
            </a:r>
            <a:r>
              <a:rPr lang="en-US" sz="4400" dirty="0" smtClean="0">
                <a:solidFill>
                  <a:schemeClr val="accent1"/>
                </a:solidFill>
              </a:rPr>
              <a:t>                   </a:t>
            </a:r>
            <a:br>
              <a:rPr lang="en-US" sz="4400" dirty="0" smtClean="0">
                <a:solidFill>
                  <a:schemeClr val="accent1"/>
                </a:solidFill>
              </a:rPr>
            </a:br>
            <a:r>
              <a:rPr lang="en-US" sz="4400" dirty="0">
                <a:solidFill>
                  <a:schemeClr val="accent1"/>
                </a:solidFill>
              </a:rPr>
              <a:t/>
            </a:r>
            <a:br>
              <a:rPr lang="en-US" sz="4400" dirty="0">
                <a:solidFill>
                  <a:schemeClr val="accent1"/>
                </a:solidFill>
              </a:rPr>
            </a:br>
            <a:r>
              <a:rPr lang="en-US" sz="4400" dirty="0" smtClean="0">
                <a:solidFill>
                  <a:schemeClr val="accent1"/>
                </a:solidFill>
              </a:rPr>
              <a:t/>
            </a:r>
            <a:br>
              <a:rPr lang="en-US" sz="4400" dirty="0" smtClean="0">
                <a:solidFill>
                  <a:schemeClr val="accent1"/>
                </a:solidFill>
              </a:rPr>
            </a:br>
            <a:r>
              <a:rPr lang="en-US" sz="4400" dirty="0" smtClean="0">
                <a:solidFill>
                  <a:schemeClr val="accent1"/>
                </a:solidFill>
              </a:rPr>
              <a:t>ABSTRACT</a:t>
            </a:r>
            <a:r>
              <a:rPr lang="en-US" sz="4400" dirty="0" smtClean="0"/>
              <a:t/>
            </a:r>
            <a:br>
              <a:rPr lang="en-US" sz="4400" dirty="0" smtClean="0"/>
            </a:br>
            <a:r>
              <a:rPr lang="en-US" sz="1800" b="0" dirty="0" smtClean="0">
                <a:latin typeface="Arial Narrow" panose="020B0606020202030204" pitchFamily="34" charset="0"/>
              </a:rPr>
              <a:t/>
            </a:r>
            <a:br>
              <a:rPr lang="en-US" sz="1800" b="0" dirty="0" smtClean="0">
                <a:latin typeface="Arial Narrow" panose="020B0606020202030204" pitchFamily="34" charset="0"/>
              </a:rPr>
            </a:br>
            <a:r>
              <a:rPr lang="en-US" altLang="en-US" sz="1800" b="0" dirty="0">
                <a:effectLst/>
                <a:latin typeface="Arial Narrow" panose="020B0606020202030204" pitchFamily="34" charset="0"/>
              </a:rPr>
              <a:t/>
            </a:r>
            <a:br>
              <a:rPr lang="en-US" altLang="en-US" sz="1800" b="0" dirty="0">
                <a:effectLst/>
                <a:latin typeface="Arial Narrow" panose="020B0606020202030204" pitchFamily="34" charset="0"/>
              </a:rPr>
            </a:br>
            <a:r>
              <a:rPr lang="en-US" altLang="en-US" sz="1800" b="0" dirty="0" smtClean="0">
                <a:effectLst/>
                <a:latin typeface="Arial Narrow" panose="020B0606020202030204" pitchFamily="34" charset="0"/>
              </a:rPr>
              <a:t/>
            </a:r>
            <a:br>
              <a:rPr lang="en-US" altLang="en-US" sz="1800" b="0" dirty="0" smtClean="0">
                <a:effectLst/>
                <a:latin typeface="Arial Narrow" panose="020B0606020202030204" pitchFamily="34" charset="0"/>
              </a:rPr>
            </a:br>
            <a:r>
              <a:rPr lang="en-US" altLang="en-US" sz="1500" b="0" dirty="0">
                <a:effectLst/>
                <a:latin typeface="Arial Narrow" panose="020B0606020202030204" pitchFamily="34" charset="0"/>
              </a:rPr>
              <a:t/>
            </a:r>
            <a:br>
              <a:rPr lang="en-US" altLang="en-US" sz="1500" b="0" dirty="0">
                <a:effectLst/>
                <a:latin typeface="Arial Narrow" panose="020B0606020202030204" pitchFamily="34" charset="0"/>
              </a:rPr>
            </a:br>
            <a:r>
              <a:rPr lang="en-US" altLang="en-US" sz="1500" b="0" dirty="0" smtClean="0">
                <a:effectLst/>
                <a:latin typeface="Arial Narrow" panose="020B0606020202030204" pitchFamily="34" charset="0"/>
              </a:rPr>
              <a:t/>
            </a:r>
            <a:br>
              <a:rPr lang="en-US" altLang="en-US" sz="1500" b="0" dirty="0" smtClean="0">
                <a:effectLst/>
                <a:latin typeface="Arial Narrow" panose="020B0606020202030204" pitchFamily="34" charset="0"/>
              </a:rPr>
            </a:br>
            <a:r>
              <a:rPr lang="en-US" altLang="en-US" sz="1500" b="0" dirty="0">
                <a:effectLst/>
                <a:latin typeface="Arial Narrow" panose="020B0606020202030204" pitchFamily="34" charset="0"/>
              </a:rPr>
              <a:t/>
            </a:r>
            <a:br>
              <a:rPr lang="en-US" altLang="en-US" sz="1500" b="0" dirty="0">
                <a:effectLst/>
                <a:latin typeface="Arial Narrow" panose="020B0606020202030204" pitchFamily="34" charset="0"/>
              </a:rPr>
            </a:br>
            <a:endParaRPr lang="en-US" sz="4800" b="0" dirty="0"/>
          </a:p>
        </p:txBody>
      </p:sp>
      <p:sp>
        <p:nvSpPr>
          <p:cNvPr id="3" name="TextBox 2"/>
          <p:cNvSpPr txBox="1"/>
          <p:nvPr/>
        </p:nvSpPr>
        <p:spPr>
          <a:xfrm>
            <a:off x="1" y="1436913"/>
            <a:ext cx="12191999"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Narrow" panose="020B0606020202030204" pitchFamily="34" charset="0"/>
              </a:rPr>
              <a:t>In July </a:t>
            </a:r>
            <a:r>
              <a:rPr lang="en-US" altLang="en-US" sz="2000" cap="all" dirty="0" smtClean="0">
                <a:solidFill>
                  <a:prstClr val="white"/>
                </a:solidFill>
                <a:latin typeface="Arial Narrow" panose="020B0606020202030204" pitchFamily="34" charset="0"/>
                <a:ea typeface="+mj-ea"/>
                <a:cs typeface="+mj-cs"/>
              </a:rPr>
              <a:t>2023, </a:t>
            </a:r>
            <a:r>
              <a:rPr lang="en-US" altLang="en-US" sz="2000" dirty="0" smtClean="0">
                <a:solidFill>
                  <a:prstClr val="white"/>
                </a:solidFill>
                <a:latin typeface="Arial Narrow" panose="020B0606020202030204" pitchFamily="34" charset="0"/>
                <a:ea typeface="+mj-ea"/>
                <a:cs typeface="+mj-cs"/>
              </a:rPr>
              <a:t>the western Balkans were </a:t>
            </a:r>
            <a:r>
              <a:rPr lang="sr-Latn-BA" altLang="en-US" sz="2000" dirty="0">
                <a:solidFill>
                  <a:prstClr val="white"/>
                </a:solidFill>
                <a:latin typeface="Arial Narrow" panose="020B0606020202030204" pitchFamily="34" charset="0"/>
                <a:ea typeface="+mj-ea"/>
                <a:cs typeface="+mj-cs"/>
              </a:rPr>
              <a:t>strucked</a:t>
            </a:r>
            <a:r>
              <a:rPr lang="en-US" altLang="en-US" sz="2000" dirty="0">
                <a:solidFill>
                  <a:prstClr val="white"/>
                </a:solidFill>
                <a:latin typeface="Arial Narrow" panose="020B0606020202030204" pitchFamily="34" charset="0"/>
                <a:ea typeface="+mj-ea"/>
                <a:cs typeface="+mj-cs"/>
              </a:rPr>
              <a:t> by a </a:t>
            </a:r>
            <a:r>
              <a:rPr lang="sr-Latn-BA" altLang="en-US" sz="2000" dirty="0" smtClean="0">
                <a:solidFill>
                  <a:prstClr val="white"/>
                </a:solidFill>
                <a:latin typeface="Arial Narrow" panose="020B0606020202030204" pitchFamily="34" charset="0"/>
                <a:ea typeface="+mj-ea"/>
                <a:cs typeface="+mj-cs"/>
              </a:rPr>
              <a:t>seri</a:t>
            </a:r>
            <a:r>
              <a:rPr lang="sr-Cyrl-RS" altLang="en-US" sz="2000" dirty="0" smtClean="0">
                <a:solidFill>
                  <a:prstClr val="white"/>
                </a:solidFill>
                <a:latin typeface="Arial Narrow" panose="020B0606020202030204" pitchFamily="34" charset="0"/>
                <a:ea typeface="+mj-ea"/>
                <a:cs typeface="+mj-cs"/>
              </a:rPr>
              <a:t>es</a:t>
            </a:r>
            <a:r>
              <a:rPr lang="sr-Latn-BA" altLang="en-US" sz="2000" dirty="0" smtClean="0">
                <a:solidFill>
                  <a:prstClr val="white"/>
                </a:solidFill>
                <a:latin typeface="Arial Narrow" panose="020B0606020202030204" pitchFamily="34" charset="0"/>
                <a:ea typeface="+mj-ea"/>
                <a:cs typeface="+mj-cs"/>
              </a:rPr>
              <a:t> </a:t>
            </a:r>
            <a:r>
              <a:rPr lang="en-US" altLang="en-US" sz="2000" dirty="0">
                <a:solidFill>
                  <a:prstClr val="white"/>
                </a:solidFill>
                <a:latin typeface="Arial Narrow" panose="020B0606020202030204" pitchFamily="34" charset="0"/>
                <a:ea typeface="+mj-ea"/>
                <a:cs typeface="+mj-cs"/>
              </a:rPr>
              <a:t>of supercells and squall lines, that resulted in several fatalities, numerous injuries, and extensive property damage. In each of these cases, a trough at the 500 </a:t>
            </a:r>
            <a:r>
              <a:rPr lang="sr-Latn-BA" altLang="en-US" sz="2000" dirty="0">
                <a:solidFill>
                  <a:prstClr val="white"/>
                </a:solidFill>
                <a:latin typeface="Arial Narrow" panose="020B0606020202030204" pitchFamily="34" charset="0"/>
                <a:ea typeface="+mj-ea"/>
                <a:cs typeface="+mj-cs"/>
              </a:rPr>
              <a:t>mb</a:t>
            </a:r>
            <a:r>
              <a:rPr lang="en-US" altLang="en-US" sz="2000" dirty="0">
                <a:solidFill>
                  <a:prstClr val="white"/>
                </a:solidFill>
                <a:latin typeface="Arial Narrow" panose="020B0606020202030204" pitchFamily="34" charset="0"/>
                <a:ea typeface="+mj-ea"/>
                <a:cs typeface="+mj-cs"/>
              </a:rPr>
              <a:t> </a:t>
            </a:r>
            <a:r>
              <a:rPr lang="en-US" altLang="en-US" sz="2000" dirty="0" smtClean="0">
                <a:solidFill>
                  <a:prstClr val="white"/>
                </a:solidFill>
                <a:latin typeface="Arial Narrow" panose="020B0606020202030204" pitchFamily="34" charset="0"/>
                <a:ea typeface="+mj-ea"/>
                <a:cs typeface="+mj-cs"/>
              </a:rPr>
              <a:t>level enabled</a:t>
            </a:r>
            <a:r>
              <a:rPr lang="sr-Latn-BA" altLang="en-US" sz="2000" dirty="0" smtClean="0">
                <a:solidFill>
                  <a:prstClr val="white"/>
                </a:solidFill>
                <a:latin typeface="Arial Narrow" panose="020B0606020202030204" pitchFamily="34" charset="0"/>
                <a:ea typeface="+mj-ea"/>
                <a:cs typeface="+mj-cs"/>
              </a:rPr>
              <a:t> intursion </a:t>
            </a:r>
            <a:r>
              <a:rPr lang="en-US" altLang="en-US" sz="2000" dirty="0" smtClean="0">
                <a:solidFill>
                  <a:prstClr val="white"/>
                </a:solidFill>
                <a:latin typeface="Arial Narrow" panose="020B0606020202030204" pitchFamily="34" charset="0"/>
                <a:ea typeface="+mj-ea"/>
                <a:cs typeface="+mj-cs"/>
              </a:rPr>
              <a:t>of the colder </a:t>
            </a:r>
            <a:r>
              <a:rPr lang="en-US" altLang="en-US" sz="2000" dirty="0">
                <a:solidFill>
                  <a:prstClr val="white"/>
                </a:solidFill>
                <a:latin typeface="Arial Narrow" panose="020B0606020202030204" pitchFamily="34" charset="0"/>
                <a:ea typeface="+mj-ea"/>
                <a:cs typeface="+mj-cs"/>
              </a:rPr>
              <a:t>air mass from </a:t>
            </a:r>
            <a:r>
              <a:rPr lang="en-US" altLang="en-US" sz="2000" dirty="0" smtClean="0">
                <a:solidFill>
                  <a:prstClr val="white"/>
                </a:solidFill>
                <a:latin typeface="Arial Narrow" panose="020B0606020202030204" pitchFamily="34" charset="0"/>
                <a:ea typeface="+mj-ea"/>
                <a:cs typeface="+mj-cs"/>
              </a:rPr>
              <a:t>Northern </a:t>
            </a:r>
            <a:r>
              <a:rPr lang="en-US" altLang="en-US" sz="2000" dirty="0">
                <a:solidFill>
                  <a:prstClr val="white"/>
                </a:solidFill>
                <a:latin typeface="Arial Narrow" panose="020B0606020202030204" pitchFamily="34" charset="0"/>
                <a:ea typeface="+mj-ea"/>
                <a:cs typeface="+mj-cs"/>
              </a:rPr>
              <a:t>Europe, </a:t>
            </a:r>
            <a:r>
              <a:rPr lang="en-US" altLang="en-US" sz="2000" dirty="0" smtClean="0">
                <a:solidFill>
                  <a:prstClr val="white"/>
                </a:solidFill>
                <a:latin typeface="Arial Narrow" panose="020B0606020202030204" pitchFamily="34" charset="0"/>
                <a:ea typeface="+mj-ea"/>
                <a:cs typeface="+mj-cs"/>
              </a:rPr>
              <a:t>which collided with </a:t>
            </a:r>
            <a:r>
              <a:rPr lang="en-US" altLang="en-US" sz="2000" dirty="0">
                <a:solidFill>
                  <a:prstClr val="white"/>
                </a:solidFill>
                <a:latin typeface="Arial Narrow" panose="020B0606020202030204" pitchFamily="34" charset="0"/>
                <a:ea typeface="+mj-ea"/>
                <a:cs typeface="+mj-cs"/>
              </a:rPr>
              <a:t>a warmer air mass from the south. This interaction, combined with surface heating and high Convective Available Potential Energy (CAPE) and a low Lifted Index (LI), led to development of cumulonimbus (</a:t>
            </a:r>
            <a:r>
              <a:rPr lang="sr-Latn-BA" altLang="en-US" sz="2000" dirty="0">
                <a:solidFill>
                  <a:prstClr val="white"/>
                </a:solidFill>
                <a:latin typeface="Arial Narrow" panose="020B0606020202030204" pitchFamily="34" charset="0"/>
                <a:ea typeface="+mj-ea"/>
                <a:cs typeface="+mj-cs"/>
              </a:rPr>
              <a:t>Cb</a:t>
            </a:r>
            <a:r>
              <a:rPr lang="en-US" altLang="en-US" sz="2000" dirty="0">
                <a:solidFill>
                  <a:prstClr val="white"/>
                </a:solidFill>
                <a:latin typeface="Arial Narrow" panose="020B0606020202030204" pitchFamily="34" charset="0"/>
                <a:ea typeface="+mj-ea"/>
                <a:cs typeface="+mj-cs"/>
              </a:rPr>
              <a:t>) clouds, which caused significant damage</a:t>
            </a:r>
            <a:r>
              <a:rPr lang="en-US" altLang="en-US" sz="2000" dirty="0" smtClean="0">
                <a:solidFill>
                  <a:prstClr val="white"/>
                </a:solidFill>
                <a:latin typeface="Arial Narrow" panose="020B0606020202030204" pitchFamily="34" charset="0"/>
                <a:ea typeface="+mj-ea"/>
                <a:cs typeface="+mj-cs"/>
              </a:rPr>
              <a:t>.</a:t>
            </a:r>
          </a:p>
          <a:p>
            <a:endParaRPr lang="en-US" altLang="en-US" sz="2000" dirty="0" smtClean="0">
              <a:solidFill>
                <a:prstClr val="white"/>
              </a:solidFill>
              <a:latin typeface="Arial Narrow" panose="020B0606020202030204" pitchFamily="34" charset="0"/>
              <a:ea typeface="+mj-ea"/>
              <a:cs typeface="+mj-cs"/>
            </a:endParaRPr>
          </a:p>
          <a:p>
            <a:pPr marL="285750" indent="-285750">
              <a:buFont typeface="Arial" panose="020B0604020202020204" pitchFamily="34" charset="0"/>
              <a:buChar char="•"/>
            </a:pPr>
            <a:r>
              <a:rPr lang="en-US" altLang="en-US" sz="2000" dirty="0" smtClean="0">
                <a:solidFill>
                  <a:prstClr val="white"/>
                </a:solidFill>
                <a:latin typeface="Arial Narrow" panose="020B0606020202030204" pitchFamily="34" charset="0"/>
                <a:ea typeface="+mj-ea"/>
                <a:cs typeface="+mj-cs"/>
              </a:rPr>
              <a:t>These </a:t>
            </a:r>
            <a:r>
              <a:rPr lang="en-US" altLang="en-US" sz="2000" dirty="0">
                <a:solidFill>
                  <a:prstClr val="white"/>
                </a:solidFill>
                <a:latin typeface="Arial Narrow" panose="020B0606020202030204" pitchFamily="34" charset="0"/>
                <a:ea typeface="+mj-ea"/>
                <a:cs typeface="+mj-cs"/>
              </a:rPr>
              <a:t>atmospheric instabilities produced hailstones exceeding 5 cm in diameter, wind gusts between 15-25 m/s (locally even stronger), heavy localized rainfall, and intense lightning activity. For most days with severe to extreme weather phenomena, numerical weather models provided accurate forecasts</a:t>
            </a:r>
            <a:r>
              <a:rPr lang="en-US" altLang="en-US" sz="2000" dirty="0" smtClean="0">
                <a:solidFill>
                  <a:prstClr val="white"/>
                </a:solidFill>
                <a:latin typeface="Arial Narrow" panose="020B0606020202030204" pitchFamily="34" charset="0"/>
                <a:ea typeface="+mj-ea"/>
                <a:cs typeface="+mj-cs"/>
              </a:rPr>
              <a:t>.</a:t>
            </a:r>
          </a:p>
        </p:txBody>
      </p:sp>
    </p:spTree>
    <p:extLst>
      <p:ext uri="{BB962C8B-B14F-4D97-AF65-F5344CB8AC3E}">
        <p14:creationId xmlns:p14="http://schemas.microsoft.com/office/powerpoint/2010/main" val="3320674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69" y="-809898"/>
            <a:ext cx="12192000" cy="8740854"/>
          </a:xfrm>
          <a:prstGeom prst="rect">
            <a:avLst/>
          </a:prstGeom>
          <a:noFill/>
        </p:spPr>
        <p:txBody>
          <a:bodyPr wrap="square" rtlCol="0">
            <a:spAutoFit/>
          </a:bodyPr>
          <a:lstStyle/>
          <a:p>
            <a:endParaRPr lang="en-US" dirty="0" smtClean="0">
              <a:latin typeface="Arial Narrow" panose="020B0606020202030204" pitchFamily="34" charset="0"/>
            </a:endParaRPr>
          </a:p>
          <a:p>
            <a:endParaRPr lang="en-US" dirty="0">
              <a:latin typeface="Arial Narrow" panose="020B0606020202030204" pitchFamily="34" charset="0"/>
            </a:endParaRPr>
          </a:p>
          <a:p>
            <a:endParaRPr lang="en-US" dirty="0" smtClean="0">
              <a:latin typeface="Arial Narrow" panose="020B0606020202030204" pitchFamily="34" charset="0"/>
            </a:endParaRPr>
          </a:p>
          <a:p>
            <a:pPr marL="285750" indent="-285750">
              <a:buFont typeface="Arial" panose="020B0604020202020204" pitchFamily="34" charset="0"/>
              <a:buChar char="•"/>
            </a:pPr>
            <a:r>
              <a:rPr lang="en-US" altLang="en-US" sz="2000" dirty="0" smtClean="0">
                <a:solidFill>
                  <a:prstClr val="white"/>
                </a:solidFill>
                <a:latin typeface="Arial Narrow" panose="020B0606020202030204" pitchFamily="34" charset="0"/>
              </a:rPr>
              <a:t>The model Weather Research and Forecasting (WRF) with ARW core version 4.3.3., </a:t>
            </a:r>
            <a:r>
              <a:rPr lang="en-US" altLang="en-US" sz="2000" dirty="0">
                <a:solidFill>
                  <a:prstClr val="white"/>
                </a:solidFill>
                <a:latin typeface="Arial Narrow" panose="020B0606020202030204" pitchFamily="34" charset="0"/>
              </a:rPr>
              <a:t>configured with Thompson microphysics and a horizontal resolution of 8 x 8 </a:t>
            </a:r>
            <a:r>
              <a:rPr lang="en-US" altLang="en-US" sz="2000" dirty="0" smtClean="0">
                <a:solidFill>
                  <a:prstClr val="white"/>
                </a:solidFill>
                <a:latin typeface="Arial Narrow" panose="020B0606020202030204" pitchFamily="34" charset="0"/>
              </a:rPr>
              <a:t>km, initialized </a:t>
            </a:r>
            <a:r>
              <a:rPr lang="en-US" altLang="en-US" sz="2000" dirty="0">
                <a:solidFill>
                  <a:prstClr val="white"/>
                </a:solidFill>
                <a:latin typeface="Arial Narrow" panose="020B0606020202030204" pitchFamily="34" charset="0"/>
              </a:rPr>
              <a:t>with GFS data at 12 UTC on July 17, </a:t>
            </a:r>
            <a:r>
              <a:rPr lang="en-US" altLang="en-US" sz="2000" dirty="0" smtClean="0">
                <a:solidFill>
                  <a:prstClr val="white"/>
                </a:solidFill>
                <a:latin typeface="Arial Narrow" panose="020B0606020202030204" pitchFamily="34" charset="0"/>
              </a:rPr>
              <a:t>2023 </a:t>
            </a:r>
            <a:r>
              <a:rPr lang="en-US" sz="2000" dirty="0">
                <a:latin typeface="Arial Narrow" panose="020B0606020202030204" pitchFamily="34" charset="0"/>
              </a:rPr>
              <a:t>(</a:t>
            </a:r>
            <a:r>
              <a:rPr lang="en-US" sz="2000" dirty="0" smtClean="0">
                <a:latin typeface="Arial Narrow" panose="020B0606020202030204" pitchFamily="34" charset="0"/>
              </a:rPr>
              <a:t>UCAR.edu</a:t>
            </a:r>
            <a:r>
              <a:rPr lang="en-US" altLang="en-US" sz="2000" dirty="0" smtClean="0">
                <a:solidFill>
                  <a:prstClr val="white"/>
                </a:solidFill>
                <a:latin typeface="Arial Narrow" panose="020B0606020202030204" pitchFamily="34" charset="0"/>
              </a:rPr>
              <a:t>), </a:t>
            </a:r>
            <a:r>
              <a:rPr lang="en-US" altLang="en-US" sz="2000" dirty="0">
                <a:solidFill>
                  <a:prstClr val="white"/>
                </a:solidFill>
                <a:latin typeface="Arial Narrow" panose="020B0606020202030204" pitchFamily="34" charset="0"/>
              </a:rPr>
              <a:t>predicted the 500 </a:t>
            </a:r>
            <a:r>
              <a:rPr lang="sr-Latn-BA" altLang="en-US" sz="2000" dirty="0">
                <a:solidFill>
                  <a:prstClr val="white"/>
                </a:solidFill>
                <a:latin typeface="Arial Narrow" panose="020B0606020202030204" pitchFamily="34" charset="0"/>
              </a:rPr>
              <a:t>mb</a:t>
            </a:r>
            <a:r>
              <a:rPr lang="en-US" altLang="en-US" sz="2000" dirty="0">
                <a:solidFill>
                  <a:prstClr val="white"/>
                </a:solidFill>
                <a:latin typeface="Arial Narrow" panose="020B0606020202030204" pitchFamily="34" charset="0"/>
              </a:rPr>
              <a:t> trough and associated jet stream to be located farther west and north than the actual location. </a:t>
            </a:r>
            <a:endParaRPr lang="en-US" altLang="en-US" sz="2000" dirty="0" smtClean="0">
              <a:solidFill>
                <a:prstClr val="white"/>
              </a:solidFill>
              <a:latin typeface="Arial Narrow" panose="020B0606020202030204" pitchFamily="34" charset="0"/>
            </a:endParaRPr>
          </a:p>
          <a:p>
            <a:pPr marL="285750" indent="-285750">
              <a:buFont typeface="Arial" panose="020B0604020202020204" pitchFamily="34" charset="0"/>
              <a:buChar char="•"/>
            </a:pPr>
            <a:r>
              <a:rPr lang="en-US" sz="2000" dirty="0">
                <a:latin typeface="Arial Narrow" panose="020B0606020202030204" pitchFamily="34" charset="0"/>
              </a:rPr>
              <a:t>The forecast started on July 17 </a:t>
            </a:r>
            <a:r>
              <a:rPr lang="en-US" sz="2000" dirty="0" smtClean="0">
                <a:latin typeface="Arial Narrow" panose="020B0606020202030204" pitchFamily="34" charset="0"/>
              </a:rPr>
              <a:t>2023 at </a:t>
            </a:r>
            <a:r>
              <a:rPr lang="en-US" sz="2000" dirty="0">
                <a:latin typeface="Arial Narrow" panose="020B0606020202030204" pitchFamily="34" charset="0"/>
              </a:rPr>
              <a:t>12 UTC for 102 hours, to July 20 at 18 </a:t>
            </a:r>
            <a:r>
              <a:rPr lang="en-US" sz="2000" dirty="0" smtClean="0">
                <a:latin typeface="Arial Narrow" panose="020B0606020202030204" pitchFamily="34" charset="0"/>
              </a:rPr>
              <a:t>UTC. </a:t>
            </a:r>
            <a:r>
              <a:rPr lang="en-US" sz="2000" dirty="0">
                <a:latin typeface="Arial Narrow" panose="020B0606020202030204" pitchFamily="34" charset="0"/>
              </a:rPr>
              <a:t>In this case the output interval was 1 </a:t>
            </a:r>
            <a:r>
              <a:rPr lang="en-US" sz="2000" dirty="0" smtClean="0">
                <a:latin typeface="Arial Narrow" panose="020B0606020202030204" pitchFamily="34" charset="0"/>
              </a:rPr>
              <a:t>hour.</a:t>
            </a:r>
          </a:p>
          <a:p>
            <a:endParaRPr lang="en-US" sz="2000" dirty="0" smtClean="0">
              <a:latin typeface="Arial Narrow" panose="020B0606020202030204" pitchFamily="34" charset="0"/>
            </a:endParaRPr>
          </a:p>
          <a:p>
            <a:pPr marL="285750" indent="-285750">
              <a:buFont typeface="Arial" panose="020B0604020202020204" pitchFamily="34" charset="0"/>
              <a:buChar char="•"/>
            </a:pPr>
            <a:r>
              <a:rPr lang="en-US" sz="2000" dirty="0" smtClean="0">
                <a:latin typeface="Arial Narrow" panose="020B0606020202030204" pitchFamily="34" charset="0"/>
              </a:rPr>
              <a:t>The WRF model </a:t>
            </a:r>
            <a:r>
              <a:rPr lang="en-US" sz="2000" dirty="0">
                <a:latin typeface="Arial Narrow" panose="020B0606020202030204" pitchFamily="34" charset="0"/>
              </a:rPr>
              <a:t>was run for:  1.) Mean sea </a:t>
            </a:r>
            <a:r>
              <a:rPr lang="de-DE" sz="2000" dirty="0">
                <a:latin typeface="Arial Narrow" panose="020B0606020202030204" pitchFamily="34" charset="0"/>
              </a:rPr>
              <a:t>level pressure (MSLP) (mb), </a:t>
            </a:r>
          </a:p>
          <a:p>
            <a:r>
              <a:rPr lang="de-DE" sz="2000" dirty="0">
                <a:latin typeface="Arial Narrow" panose="020B0606020202030204" pitchFamily="34" charset="0"/>
              </a:rPr>
              <a:t>		    		          </a:t>
            </a:r>
            <a:r>
              <a:rPr lang="de-DE" sz="2000" dirty="0" smtClean="0">
                <a:latin typeface="Arial Narrow" panose="020B0606020202030204" pitchFamily="34" charset="0"/>
              </a:rPr>
              <a:t>            </a:t>
            </a:r>
            <a:r>
              <a:rPr lang="de-DE" sz="2000" dirty="0">
                <a:latin typeface="Arial Narrow" panose="020B0606020202030204" pitchFamily="34" charset="0"/>
              </a:rPr>
              <a:t>2.) Geopotential height and temperature at 500 hPa and</a:t>
            </a:r>
          </a:p>
          <a:p>
            <a:r>
              <a:rPr lang="de-DE" sz="2000" dirty="0">
                <a:latin typeface="Arial Narrow" panose="020B0606020202030204" pitchFamily="34" charset="0"/>
              </a:rPr>
              <a:t>		    		           </a:t>
            </a:r>
            <a:r>
              <a:rPr lang="de-DE" sz="2000" dirty="0" smtClean="0">
                <a:latin typeface="Arial Narrow" panose="020B0606020202030204" pitchFamily="34" charset="0"/>
              </a:rPr>
              <a:t>           3</a:t>
            </a:r>
            <a:r>
              <a:rPr lang="de-DE" sz="2000" dirty="0">
                <a:latin typeface="Arial Narrow" panose="020B0606020202030204" pitchFamily="34" charset="0"/>
              </a:rPr>
              <a:t>.) Wind and geopotential at 300 hPa.</a:t>
            </a:r>
          </a:p>
          <a:p>
            <a:endParaRPr lang="en-US" sz="2000" dirty="0"/>
          </a:p>
          <a:p>
            <a:pPr marL="285750" indent="-285750">
              <a:buFont typeface="Arial" panose="020B0604020202020204" pitchFamily="34" charset="0"/>
              <a:buChar char="•"/>
            </a:pPr>
            <a:r>
              <a:rPr lang="en-US" altLang="en-US" sz="2000" dirty="0">
                <a:solidFill>
                  <a:prstClr val="white"/>
                </a:solidFill>
                <a:latin typeface="Arial Narrow" panose="020B0606020202030204" pitchFamily="34" charset="0"/>
              </a:rPr>
              <a:t>However, on July </a:t>
            </a:r>
            <a:r>
              <a:rPr lang="en-US" altLang="en-US" sz="2000" dirty="0" smtClean="0">
                <a:solidFill>
                  <a:prstClr val="white"/>
                </a:solidFill>
                <a:latin typeface="Arial Narrow" panose="020B0606020202030204" pitchFamily="34" charset="0"/>
              </a:rPr>
              <a:t>18 2023, </a:t>
            </a:r>
            <a:r>
              <a:rPr lang="en-US" altLang="en-US" sz="2000" dirty="0">
                <a:solidFill>
                  <a:prstClr val="white"/>
                </a:solidFill>
                <a:latin typeface="Arial Narrow" panose="020B0606020202030204" pitchFamily="34" charset="0"/>
              </a:rPr>
              <a:t>the Weather Research and Forecasting (WRF) with ARW core version 4.3.3 underestimated the event. </a:t>
            </a:r>
          </a:p>
          <a:p>
            <a:pPr marL="285750" indent="-285750">
              <a:buFont typeface="Arial" panose="020B0604020202020204" pitchFamily="34" charset="0"/>
              <a:buChar char="•"/>
            </a:pPr>
            <a:endParaRPr lang="en-US" altLang="en-US" sz="2000" dirty="0" smtClean="0">
              <a:solidFill>
                <a:prstClr val="white"/>
              </a:solidFill>
              <a:latin typeface="Arial Narrow" panose="020B0606020202030204" pitchFamily="34" charset="0"/>
            </a:endParaRPr>
          </a:p>
          <a:p>
            <a:pPr marL="285750" indent="-285750">
              <a:buFont typeface="Arial" panose="020B0604020202020204" pitchFamily="34" charset="0"/>
              <a:buChar char="•"/>
            </a:pPr>
            <a:r>
              <a:rPr lang="en-US" altLang="en-US" sz="2000" dirty="0" smtClean="0">
                <a:solidFill>
                  <a:prstClr val="white"/>
                </a:solidFill>
                <a:latin typeface="Arial Narrow" panose="020B0606020202030204" pitchFamily="34" charset="0"/>
              </a:rPr>
              <a:t>In </a:t>
            </a:r>
            <a:r>
              <a:rPr lang="en-US" altLang="en-US" sz="2000" dirty="0">
                <a:solidFill>
                  <a:prstClr val="white"/>
                </a:solidFill>
                <a:latin typeface="Arial Narrow" panose="020B0606020202030204" pitchFamily="34" charset="0"/>
              </a:rPr>
              <a:t>reality, the squall line affected most parts of northern Croatia, Bosnia and Herzegovina, southwestern Serbia and Montenegro moving quickly from the Alps. </a:t>
            </a:r>
            <a:endParaRPr lang="en-US" altLang="en-US" sz="2000" dirty="0" smtClean="0">
              <a:solidFill>
                <a:prstClr val="white"/>
              </a:solidFill>
              <a:latin typeface="Arial Narrow" panose="020B0606020202030204" pitchFamily="34" charset="0"/>
            </a:endParaRPr>
          </a:p>
          <a:p>
            <a:endParaRPr lang="en-US" altLang="en-US" sz="2000" dirty="0">
              <a:solidFill>
                <a:prstClr val="white"/>
              </a:solidFill>
              <a:latin typeface="Arial Narrow" panose="020B0606020202030204" pitchFamily="34" charset="0"/>
            </a:endParaRPr>
          </a:p>
          <a:p>
            <a:pPr marL="285750" indent="-285750">
              <a:buFont typeface="Arial" panose="020B0604020202020204" pitchFamily="34" charset="0"/>
              <a:buChar char="•"/>
            </a:pPr>
            <a:r>
              <a:rPr lang="en-US" altLang="en-US" sz="2000" dirty="0">
                <a:solidFill>
                  <a:prstClr val="white"/>
                </a:solidFill>
                <a:latin typeface="Arial Narrow" panose="020B0606020202030204" pitchFamily="34" charset="0"/>
              </a:rPr>
              <a:t>As a result, real-time radar and satellite monitoring proved to be crucial for tracking the system. RGB composites, along with WV, Cloud tops and IR satellite channels, were particularly effective in monitoring the squall line on that day. Most of the supercells and instabilities observed during July 2023 followed a similar trajectory, originating over the Alps and progressing toward the Balkans and the Pannonian Plain.</a:t>
            </a:r>
            <a:endParaRPr lang="en-US" sz="2000" dirty="0"/>
          </a:p>
          <a:p>
            <a:pPr marL="285750" indent="-285750">
              <a:buFont typeface="Arial" panose="020B0604020202020204" pitchFamily="34" charset="0"/>
              <a:buChar char="•"/>
            </a:pPr>
            <a:endParaRPr lang="en-US" sz="2000" dirty="0" smtClean="0">
              <a:latin typeface="Arial Narrow" panose="020B0606020202030204" pitchFamily="34" charset="0"/>
            </a:endParaRPr>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613323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0"/>
            <a:ext cx="12192000" cy="1877437"/>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Narrow" panose="020B0606020202030204" pitchFamily="34" charset="0"/>
              </a:rPr>
              <a:t>In this work, the WRF model with ARW core was run with GFS data for 102 hours, with start of model at 12 UTC on 17.07.2023., with a spatial resolution 8 x 8 km, for simulation of intensive development of cumulonimbus clouds, that were rapidly moving from the Alps to the western and central Balkans. Central point of model was 45</a:t>
            </a:r>
            <a:r>
              <a:rPr lang="en-US" sz="2000" dirty="0" smtClean="0">
                <a:latin typeface="Arial Narrow" panose="020B0606020202030204" pitchFamily="34" charset="0"/>
                <a:ea typeface="Ebrima" panose="02000000000000000000" pitchFamily="2" charset="0"/>
                <a:cs typeface="Ebrima" panose="02000000000000000000" pitchFamily="2" charset="0"/>
              </a:rPr>
              <a:t>ºN </a:t>
            </a:r>
            <a:r>
              <a:rPr lang="en-US" sz="2000" dirty="0">
                <a:latin typeface="Arial Narrow" panose="020B0606020202030204" pitchFamily="34" charset="0"/>
                <a:ea typeface="Ebrima" panose="02000000000000000000" pitchFamily="2" charset="0"/>
                <a:cs typeface="Ebrima" panose="02000000000000000000" pitchFamily="2" charset="0"/>
              </a:rPr>
              <a:t>and </a:t>
            </a:r>
            <a:r>
              <a:rPr lang="en-US" sz="2000" dirty="0" smtClean="0">
                <a:latin typeface="Arial Narrow" panose="020B0606020202030204" pitchFamily="34" charset="0"/>
                <a:ea typeface="Ebrima" panose="02000000000000000000" pitchFamily="2" charset="0"/>
                <a:cs typeface="Ebrima" panose="02000000000000000000" pitchFamily="2" charset="0"/>
              </a:rPr>
              <a:t>17ºE, and domain was from 6º56’ to 28º46’ E and  from 37º to 52º32’ N (Figure 1).</a:t>
            </a:r>
          </a:p>
          <a:p>
            <a:endParaRPr lang="en-US" dirty="0">
              <a:latin typeface="Ebrima" panose="02000000000000000000" pitchFamily="2" charset="0"/>
              <a:ea typeface="Ebrima" panose="02000000000000000000" pitchFamily="2" charset="0"/>
              <a:cs typeface="Ebrima" panose="02000000000000000000" pitchFamily="2" charset="0"/>
            </a:endParaRP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0194" y="1300188"/>
            <a:ext cx="10171612" cy="501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218203" y="6400802"/>
            <a:ext cx="5413572" cy="369332"/>
          </a:xfrm>
          <a:prstGeom prst="rect">
            <a:avLst/>
          </a:prstGeom>
          <a:noFill/>
        </p:spPr>
        <p:txBody>
          <a:bodyPr wrap="square" rtlCol="0">
            <a:spAutoFit/>
          </a:bodyPr>
          <a:lstStyle/>
          <a:p>
            <a:pPr algn="ctr"/>
            <a:r>
              <a:rPr lang="en-US" dirty="0" smtClean="0">
                <a:latin typeface="Arial Narrow" panose="020B0606020202030204" pitchFamily="34" charset="0"/>
              </a:rPr>
              <a:t>Figure 1 Domain of model.</a:t>
            </a:r>
            <a:endParaRPr lang="en-US" dirty="0">
              <a:latin typeface="Arial Narrow" panose="020B0606020202030204" pitchFamily="34" charset="0"/>
            </a:endParaRPr>
          </a:p>
        </p:txBody>
      </p:sp>
    </p:spTree>
    <p:extLst>
      <p:ext uri="{BB962C8B-B14F-4D97-AF65-F5344CB8AC3E}">
        <p14:creationId xmlns:p14="http://schemas.microsoft.com/office/powerpoint/2010/main" val="4041669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978" y="0"/>
            <a:ext cx="12162022" cy="707886"/>
          </a:xfrm>
          <a:prstGeom prst="rect">
            <a:avLst/>
          </a:prstGeom>
        </p:spPr>
        <p:txBody>
          <a:bodyPr wrap="square">
            <a:spAutoFit/>
          </a:bodyPr>
          <a:lstStyle/>
          <a:p>
            <a:pPr marL="342900" indent="-342900">
              <a:buFont typeface="Arial" panose="020B0604020202020204" pitchFamily="34" charset="0"/>
              <a:buChar char="•"/>
            </a:pPr>
            <a:r>
              <a:rPr lang="en-US" sz="2000" dirty="0">
                <a:latin typeface="Arial Narrow" panose="020B0606020202030204" pitchFamily="34" charset="0"/>
              </a:rPr>
              <a:t>Figure 2 represents the forecasted values for Mean sea level pressure (MSLP) (</a:t>
            </a:r>
            <a:r>
              <a:rPr lang="en-US" sz="2000" dirty="0" err="1">
                <a:latin typeface="Arial Narrow" panose="020B0606020202030204" pitchFamily="34" charset="0"/>
              </a:rPr>
              <a:t>mb</a:t>
            </a:r>
            <a:r>
              <a:rPr lang="en-US" sz="2000" dirty="0">
                <a:latin typeface="Arial Narrow" panose="020B0606020202030204" pitchFamily="34" charset="0"/>
              </a:rPr>
              <a:t>) in the period </a:t>
            </a:r>
            <a:r>
              <a:rPr lang="en-US" sz="2000" dirty="0" smtClean="0">
                <a:latin typeface="Arial Narrow" panose="020B0606020202030204" pitchFamily="34" charset="0"/>
              </a:rPr>
              <a:t>before and </a:t>
            </a:r>
            <a:r>
              <a:rPr lang="en-US" sz="2000" dirty="0">
                <a:latin typeface="Arial Narrow" panose="020B0606020202030204" pitchFamily="34" charset="0"/>
              </a:rPr>
              <a:t>during </a:t>
            </a:r>
            <a:r>
              <a:rPr lang="en-US" sz="2000" dirty="0" smtClean="0">
                <a:latin typeface="Arial Narrow" panose="020B0606020202030204" pitchFamily="34" charset="0"/>
              </a:rPr>
              <a:t>the </a:t>
            </a:r>
            <a:r>
              <a:rPr lang="en-US" sz="2000" dirty="0">
                <a:latin typeface="Arial Narrow" panose="020B0606020202030204" pitchFamily="34" charset="0"/>
              </a:rPr>
              <a:t>passage of squall line on the territory of Bosnia and Herzegovina.</a:t>
            </a:r>
          </a:p>
        </p:txBody>
      </p:sp>
      <p:sp>
        <p:nvSpPr>
          <p:cNvPr id="7" name="Rectangle 6"/>
          <p:cNvSpPr/>
          <p:nvPr/>
        </p:nvSpPr>
        <p:spPr>
          <a:xfrm>
            <a:off x="4031359" y="6364605"/>
            <a:ext cx="3962816" cy="369332"/>
          </a:xfrm>
          <a:prstGeom prst="rect">
            <a:avLst/>
          </a:prstGeom>
        </p:spPr>
        <p:txBody>
          <a:bodyPr wrap="none">
            <a:spAutoFit/>
          </a:bodyPr>
          <a:lstStyle/>
          <a:p>
            <a:pPr algn="ctr"/>
            <a:r>
              <a:rPr lang="en-US" dirty="0">
                <a:latin typeface="Arial Narrow" panose="020B0606020202030204" pitchFamily="34" charset="0"/>
              </a:rPr>
              <a:t>Figure </a:t>
            </a:r>
            <a:r>
              <a:rPr lang="en-US" dirty="0" smtClean="0">
                <a:latin typeface="Arial Narrow" panose="020B0606020202030204" pitchFamily="34" charset="0"/>
              </a:rPr>
              <a:t>2 </a:t>
            </a:r>
            <a:r>
              <a:rPr lang="en-US" dirty="0">
                <a:latin typeface="Arial Narrow" panose="020B0606020202030204" pitchFamily="34" charset="0"/>
              </a:rPr>
              <a:t>The modeled values of MSLP </a:t>
            </a:r>
            <a:r>
              <a:rPr lang="de-DE" dirty="0">
                <a:latin typeface="Arial Narrow" panose="020B0606020202030204" pitchFamily="34" charset="0"/>
              </a:rPr>
              <a:t>(mb</a:t>
            </a:r>
            <a:r>
              <a:rPr lang="en-US" dirty="0">
                <a:latin typeface="Arial Narrow" panose="020B0606020202030204" pitchFamily="34" charset="0"/>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51" y="706755"/>
            <a:ext cx="10258698" cy="5657850"/>
          </a:xfrm>
          <a:prstGeom prst="rect">
            <a:avLst/>
          </a:prstGeom>
        </p:spPr>
      </p:pic>
    </p:spTree>
    <p:extLst>
      <p:ext uri="{BB962C8B-B14F-4D97-AF65-F5344CB8AC3E}">
        <p14:creationId xmlns:p14="http://schemas.microsoft.com/office/powerpoint/2010/main" val="3507212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38275" cy="707886"/>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Arial Narrow" panose="020B0606020202030204" pitchFamily="34" charset="0"/>
              </a:rPr>
              <a:t>Figure 3 represents the forecasted values for </a:t>
            </a:r>
            <a:r>
              <a:rPr lang="de-DE" sz="2000" dirty="0" smtClean="0">
                <a:latin typeface="Arial Narrow" panose="020B0606020202030204" pitchFamily="34" charset="0"/>
              </a:rPr>
              <a:t>Geopotential height and temperature at 500 hPa </a:t>
            </a:r>
            <a:r>
              <a:rPr lang="en-US" sz="2000" dirty="0" smtClean="0">
                <a:latin typeface="Arial Narrow" panose="020B0606020202030204" pitchFamily="34" charset="0"/>
              </a:rPr>
              <a:t>in the period and during the passage of squall line on the territory of Bosnia and Herzegovina.</a:t>
            </a:r>
            <a:endParaRPr lang="en-US" sz="2000" dirty="0">
              <a:latin typeface="Arial Narrow" panose="020B0606020202030204" pitchFamily="34" charset="0"/>
            </a:endParaRPr>
          </a:p>
        </p:txBody>
      </p:sp>
      <p:sp>
        <p:nvSpPr>
          <p:cNvPr id="4" name="TextBox 3"/>
          <p:cNvSpPr txBox="1"/>
          <p:nvPr/>
        </p:nvSpPr>
        <p:spPr>
          <a:xfrm>
            <a:off x="2175437" y="6310342"/>
            <a:ext cx="7005099" cy="369332"/>
          </a:xfrm>
          <a:prstGeom prst="rect">
            <a:avLst/>
          </a:prstGeom>
          <a:noFill/>
        </p:spPr>
        <p:txBody>
          <a:bodyPr wrap="square" rtlCol="0">
            <a:spAutoFit/>
          </a:bodyPr>
          <a:lstStyle/>
          <a:p>
            <a:pPr algn="ctr"/>
            <a:r>
              <a:rPr lang="en-US" dirty="0" smtClean="0">
                <a:latin typeface="Arial Narrow" panose="020B0606020202030204" pitchFamily="34" charset="0"/>
              </a:rPr>
              <a:t>Figure 3 </a:t>
            </a:r>
            <a:r>
              <a:rPr lang="en-US" dirty="0">
                <a:latin typeface="Arial Narrow" panose="020B0606020202030204" pitchFamily="34" charset="0"/>
              </a:rPr>
              <a:t>The modeled values of </a:t>
            </a:r>
            <a:r>
              <a:rPr lang="de-DE" dirty="0">
                <a:latin typeface="Arial Narrow" panose="020B0606020202030204" pitchFamily="34" charset="0"/>
              </a:rPr>
              <a:t>Geopotential height and temperature at 500 </a:t>
            </a:r>
            <a:r>
              <a:rPr lang="de-DE" dirty="0" smtClean="0">
                <a:latin typeface="Arial Narrow" panose="020B0606020202030204" pitchFamily="34" charset="0"/>
              </a:rPr>
              <a:t>hPa. </a:t>
            </a:r>
            <a:endParaRPr lang="en-US" dirty="0">
              <a:latin typeface="Arial Narrow" panose="020B0606020202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81" y="680189"/>
            <a:ext cx="10245638" cy="5657850"/>
          </a:xfrm>
          <a:prstGeom prst="rect">
            <a:avLst/>
          </a:prstGeom>
        </p:spPr>
      </p:pic>
    </p:spTree>
    <p:extLst>
      <p:ext uri="{BB962C8B-B14F-4D97-AF65-F5344CB8AC3E}">
        <p14:creationId xmlns:p14="http://schemas.microsoft.com/office/powerpoint/2010/main" val="2451538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0" y="0"/>
            <a:ext cx="12192000" cy="731520"/>
          </a:xfrm>
        </p:spPr>
        <p:txBody>
          <a:bodyPr>
            <a:normAutofit fontScale="92500" lnSpcReduction="20000"/>
          </a:bodyPr>
          <a:lstStyle/>
          <a:p>
            <a:pPr marL="342900" indent="-342900" algn="l">
              <a:buFont typeface="Arial" panose="020B0604020202020204" pitchFamily="34" charset="0"/>
              <a:buChar char="•"/>
            </a:pPr>
            <a:r>
              <a:rPr lang="en-US" sz="2200" dirty="0">
                <a:latin typeface="Arial Narrow" panose="020B0606020202030204" pitchFamily="34" charset="0"/>
              </a:rPr>
              <a:t>Figure </a:t>
            </a:r>
            <a:r>
              <a:rPr lang="en-US" sz="2200" dirty="0" smtClean="0">
                <a:latin typeface="Arial Narrow" panose="020B0606020202030204" pitchFamily="34" charset="0"/>
              </a:rPr>
              <a:t>4 </a:t>
            </a:r>
            <a:r>
              <a:rPr lang="en-US" sz="2200" dirty="0">
                <a:latin typeface="Arial Narrow" panose="020B0606020202030204" pitchFamily="34" charset="0"/>
              </a:rPr>
              <a:t>represents the forecasted values for </a:t>
            </a:r>
            <a:r>
              <a:rPr lang="de-DE" sz="2200" dirty="0">
                <a:latin typeface="Arial Narrow" panose="020B0606020202030204" pitchFamily="34" charset="0"/>
              </a:rPr>
              <a:t>Wind and geopotential at 300 </a:t>
            </a:r>
            <a:r>
              <a:rPr lang="de-DE" sz="2200" dirty="0" smtClean="0">
                <a:latin typeface="Arial Narrow" panose="020B0606020202030204" pitchFamily="34" charset="0"/>
              </a:rPr>
              <a:t>hPa </a:t>
            </a:r>
            <a:r>
              <a:rPr lang="en-US" sz="2200" dirty="0" smtClean="0">
                <a:latin typeface="Arial Narrow" panose="020B0606020202030204" pitchFamily="34" charset="0"/>
              </a:rPr>
              <a:t>in </a:t>
            </a:r>
            <a:r>
              <a:rPr lang="en-US" sz="2200" dirty="0">
                <a:latin typeface="Arial Narrow" panose="020B0606020202030204" pitchFamily="34" charset="0"/>
              </a:rPr>
              <a:t>the </a:t>
            </a:r>
            <a:r>
              <a:rPr lang="en-US" sz="2200" dirty="0" smtClean="0">
                <a:latin typeface="Arial Narrow" panose="020B0606020202030204" pitchFamily="34" charset="0"/>
              </a:rPr>
              <a:t>period and during the </a:t>
            </a:r>
            <a:r>
              <a:rPr lang="en-US" sz="2200" dirty="0">
                <a:latin typeface="Arial Narrow" panose="020B0606020202030204" pitchFamily="34" charset="0"/>
              </a:rPr>
              <a:t>passage of squall line on the territory of Bosnia and Herzegovina.</a:t>
            </a:r>
          </a:p>
          <a:p>
            <a:endParaRPr lang="en-US" dirty="0"/>
          </a:p>
        </p:txBody>
      </p:sp>
      <p:sp>
        <p:nvSpPr>
          <p:cNvPr id="10" name="TextBox 9"/>
          <p:cNvSpPr txBox="1"/>
          <p:nvPr/>
        </p:nvSpPr>
        <p:spPr>
          <a:xfrm>
            <a:off x="2635858" y="6339763"/>
            <a:ext cx="6535972" cy="369332"/>
          </a:xfrm>
          <a:prstGeom prst="rect">
            <a:avLst/>
          </a:prstGeom>
          <a:noFill/>
        </p:spPr>
        <p:txBody>
          <a:bodyPr wrap="square" rtlCol="0">
            <a:spAutoFit/>
          </a:bodyPr>
          <a:lstStyle/>
          <a:p>
            <a:pPr algn="ctr"/>
            <a:r>
              <a:rPr lang="en-US" dirty="0" smtClean="0">
                <a:latin typeface="Arial Narrow" panose="020B0606020202030204" pitchFamily="34" charset="0"/>
              </a:rPr>
              <a:t>Figure 4 The modeled values for </a:t>
            </a:r>
            <a:r>
              <a:rPr lang="de-DE" dirty="0" smtClean="0">
                <a:latin typeface="Arial Narrow" panose="020B0606020202030204" pitchFamily="34" charset="0"/>
              </a:rPr>
              <a:t>Wind </a:t>
            </a:r>
            <a:r>
              <a:rPr lang="de-DE" dirty="0">
                <a:latin typeface="Arial Narrow" panose="020B0606020202030204" pitchFamily="34" charset="0"/>
              </a:rPr>
              <a:t>and geopotential at 300 </a:t>
            </a:r>
            <a:r>
              <a:rPr lang="de-DE" dirty="0" smtClean="0">
                <a:latin typeface="Arial Narrow" panose="020B0606020202030204" pitchFamily="34" charset="0"/>
              </a:rPr>
              <a:t>hPa. </a:t>
            </a:r>
            <a:endParaRPr lang="en-US" dirty="0">
              <a:latin typeface="Arial Narrow" panose="020B0606020202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545" y="706717"/>
            <a:ext cx="10254911" cy="5657850"/>
          </a:xfrm>
          <a:prstGeom prst="rect">
            <a:avLst/>
          </a:prstGeom>
        </p:spPr>
      </p:pic>
    </p:spTree>
    <p:extLst>
      <p:ext uri="{BB962C8B-B14F-4D97-AF65-F5344CB8AC3E}">
        <p14:creationId xmlns:p14="http://schemas.microsoft.com/office/powerpoint/2010/main" val="2003220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Narrow" panose="020B0606020202030204" pitchFamily="34" charset="0"/>
              </a:rPr>
              <a:t>Modeled values for MSLP for MS Banja Luka, were nearly the same till evening, but after 17 UTC, model underestimated the values of MSLP. Figure 5 shows </a:t>
            </a:r>
            <a:r>
              <a:rPr lang="de-DE" altLang="en-US" sz="2000" dirty="0" smtClean="0">
                <a:latin typeface="Arial Narrow" panose="020B0606020202030204" pitchFamily="34" charset="0"/>
              </a:rPr>
              <a:t>measuremented</a:t>
            </a:r>
            <a:r>
              <a:rPr lang="en-US" altLang="en-US" sz="2000" dirty="0" smtClean="0">
                <a:latin typeface="Arial Narrow" panose="020B0606020202030204" pitchFamily="34" charset="0"/>
              </a:rPr>
              <a:t> and </a:t>
            </a:r>
            <a:r>
              <a:rPr lang="en-US" sz="2000" dirty="0" smtClean="0">
                <a:latin typeface="Arial Narrow" panose="020B0606020202030204" pitchFamily="34" charset="0"/>
              </a:rPr>
              <a:t>modeled values for MSLP on MS Banja Luka at July 18 2023.</a:t>
            </a:r>
            <a:endParaRPr lang="en-US" sz="2000" dirty="0">
              <a:latin typeface="Arial Narrow" panose="020B0606020202030204" pitchFamily="34" charset="0"/>
            </a:endParaRPr>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8422" y="818606"/>
            <a:ext cx="10215156" cy="485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05879" y="5775943"/>
            <a:ext cx="7052807" cy="646331"/>
          </a:xfrm>
          <a:prstGeom prst="rect">
            <a:avLst/>
          </a:prstGeom>
          <a:noFill/>
        </p:spPr>
        <p:txBody>
          <a:bodyPr wrap="square" rtlCol="0">
            <a:spAutoFit/>
          </a:bodyPr>
          <a:lstStyle/>
          <a:p>
            <a:pPr algn="ctr"/>
            <a:r>
              <a:rPr lang="en-US" dirty="0" smtClean="0">
                <a:latin typeface="Arial Narrow" panose="020B0606020202030204" pitchFamily="34" charset="0"/>
              </a:rPr>
              <a:t>Figure 5 The </a:t>
            </a:r>
            <a:r>
              <a:rPr lang="de-DE" dirty="0" smtClean="0">
                <a:latin typeface="Arial Narrow" panose="020B0606020202030204" pitchFamily="34" charset="0"/>
              </a:rPr>
              <a:t>measuremented</a:t>
            </a:r>
            <a:r>
              <a:rPr lang="en-US" dirty="0" smtClean="0">
                <a:latin typeface="Arial Narrow" panose="020B0606020202030204" pitchFamily="34" charset="0"/>
              </a:rPr>
              <a:t> (RHMZ RS) and modeled (WRF model) values for MSLP on MS Banja Luka at July 18 2023.</a:t>
            </a:r>
            <a:endParaRPr lang="en-US" dirty="0">
              <a:latin typeface="Arial Narrow" panose="020B0606020202030204" pitchFamily="34" charset="0"/>
            </a:endParaRPr>
          </a:p>
        </p:txBody>
      </p:sp>
    </p:spTree>
    <p:extLst>
      <p:ext uri="{BB962C8B-B14F-4D97-AF65-F5344CB8AC3E}">
        <p14:creationId xmlns:p14="http://schemas.microsoft.com/office/powerpoint/2010/main" val="1766232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0960"/>
            <a:ext cx="12192000" cy="40011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Arial Narrow" panose="020B0606020202030204" pitchFamily="34" charset="0"/>
              </a:rPr>
              <a:t>Figure 6 represents satellite images of WV channel, how storm was moving in the evening hours 18/19.07.2023.</a:t>
            </a:r>
            <a:endParaRPr lang="en-US" sz="2000" dirty="0">
              <a:latin typeface="Arial Narrow" panose="020B0606020202030204" pitchFamily="34" charset="0"/>
            </a:endParaRPr>
          </a:p>
        </p:txBody>
      </p:sp>
      <p:sp>
        <p:nvSpPr>
          <p:cNvPr id="4" name="TextBox 3"/>
          <p:cNvSpPr txBox="1"/>
          <p:nvPr/>
        </p:nvSpPr>
        <p:spPr>
          <a:xfrm>
            <a:off x="740230" y="6357257"/>
            <a:ext cx="10668000" cy="369332"/>
          </a:xfrm>
          <a:prstGeom prst="rect">
            <a:avLst/>
          </a:prstGeom>
          <a:noFill/>
        </p:spPr>
        <p:txBody>
          <a:bodyPr wrap="square" rtlCol="0">
            <a:spAutoFit/>
          </a:bodyPr>
          <a:lstStyle/>
          <a:p>
            <a:pPr algn="ctr"/>
            <a:r>
              <a:rPr lang="en-US" dirty="0" smtClean="0">
                <a:latin typeface="Arial Narrow" panose="020B0606020202030204" pitchFamily="34" charset="0"/>
              </a:rPr>
              <a:t>Figure 6 WV satellite channel from 20 CET on July 18, 2023 to 01 CET on July 19, 2023. (Meteologix.com).</a:t>
            </a:r>
            <a:endParaRPr lang="en-US" dirty="0">
              <a:latin typeface="Arial Narrow" panose="020B0606020202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005" y="580238"/>
            <a:ext cx="10249990" cy="5657850"/>
          </a:xfrm>
          <a:prstGeom prst="rect">
            <a:avLst/>
          </a:prstGeom>
        </p:spPr>
      </p:pic>
    </p:spTree>
    <p:extLst>
      <p:ext uri="{BB962C8B-B14F-4D97-AF65-F5344CB8AC3E}">
        <p14:creationId xmlns:p14="http://schemas.microsoft.com/office/powerpoint/2010/main" val="40887317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3860</TotalTime>
  <Words>913</Words>
  <Application>Microsoft Office PowerPoint</Application>
  <PresentationFormat>Widescreen</PresentationFormat>
  <Paragraphs>71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Bookman Old Style</vt:lpstr>
      <vt:lpstr>Ebrima</vt:lpstr>
      <vt:lpstr>Rockwell</vt:lpstr>
      <vt:lpstr>Damask</vt:lpstr>
      <vt:lpstr>The severe to extreme storm over Bosnia and Herzegovina in July 2023</vt:lpstr>
      <vt:lpstr>                        ABSTRACT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severe to extreme storm over Bosnia and Herzegovina in July 2023</dc:title>
  <dc:creator>Dusko</dc:creator>
  <cp:lastModifiedBy>Dusko</cp:lastModifiedBy>
  <cp:revision>75</cp:revision>
  <dcterms:created xsi:type="dcterms:W3CDTF">2025-10-11T16:47:02Z</dcterms:created>
  <dcterms:modified xsi:type="dcterms:W3CDTF">2025-11-05T15:15:18Z</dcterms:modified>
</cp:coreProperties>
</file>