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84" r:id="rId3"/>
    <p:sldId id="264" r:id="rId4"/>
    <p:sldId id="265" r:id="rId5"/>
    <p:sldId id="269" r:id="rId6"/>
    <p:sldId id="258" r:id="rId7"/>
    <p:sldId id="268" r:id="rId8"/>
    <p:sldId id="273" r:id="rId9"/>
    <p:sldId id="283" r:id="rId10"/>
    <p:sldId id="276" r:id="rId11"/>
    <p:sldId id="259" r:id="rId12"/>
    <p:sldId id="278" r:id="rId13"/>
    <p:sldId id="279" r:id="rId14"/>
    <p:sldId id="270" r:id="rId15"/>
    <p:sldId id="271" r:id="rId16"/>
    <p:sldId id="277" r:id="rId17"/>
    <p:sldId id="275"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90" d="100"/>
          <a:sy n="90" d="100"/>
        </p:scale>
        <p:origin x="-1530"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Work\Dottorato\PC_CONVENZIONE\Prog\Pontelagoscuro_val\05_11_2008_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Work\Dottorato\PC_CONVENZIONE\Prog\Pontelagoscuro_val\05_11_2008_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t-IT"/>
  <c:chart>
    <c:autoTitleDeleted val="1"/>
    <c:plotArea>
      <c:layout>
        <c:manualLayout>
          <c:layoutTarget val="inner"/>
          <c:xMode val="edge"/>
          <c:yMode val="edge"/>
          <c:x val="0.19378223208174064"/>
          <c:y val="0.10498836581597389"/>
          <c:w val="0.7660795305897945"/>
          <c:h val="0.7900232683680497"/>
        </c:manualLayout>
      </c:layout>
      <c:scatterChart>
        <c:scatterStyle val="lineMarker"/>
        <c:ser>
          <c:idx val="2"/>
          <c:order val="0"/>
          <c:tx>
            <c:strRef>
              <c:f>'3'!$I$1</c:f>
              <c:strCache>
                <c:ptCount val="1"/>
                <c:pt idx="0">
                  <c:v>P(y&gt;a) within t time steps</c:v>
                </c:pt>
              </c:strCache>
            </c:strRef>
          </c:tx>
          <c:spPr>
            <a:ln w="25400">
              <a:solidFill>
                <a:schemeClr val="tx1"/>
              </a:solidFill>
              <a:prstDash val="solid"/>
            </a:ln>
          </c:spPr>
          <c:marker>
            <c:symbol val="diamond"/>
            <c:size val="5"/>
            <c:spPr>
              <a:solidFill>
                <a:schemeClr val="tx1"/>
              </a:solidFill>
              <a:ln>
                <a:solidFill>
                  <a:prstClr val="black"/>
                </a:solidFill>
              </a:ln>
            </c:spPr>
          </c:marker>
          <c:xVal>
            <c:numRef>
              <c:f>'3'!$W$2:$W$98</c:f>
              <c:numCache>
                <c:formatCode>General</c:formatCode>
                <c:ptCount val="97"/>
                <c:pt idx="24">
                  <c:v>0</c:v>
                </c:pt>
                <c:pt idx="25">
                  <c:v>1</c:v>
                </c:pt>
                <c:pt idx="26">
                  <c:v>2</c:v>
                </c:pt>
                <c:pt idx="27">
                  <c:v>3</c:v>
                </c:pt>
                <c:pt idx="28">
                  <c:v>4</c:v>
                </c:pt>
                <c:pt idx="29">
                  <c:v>5</c:v>
                </c:pt>
                <c:pt idx="30">
                  <c:v>6</c:v>
                </c:pt>
                <c:pt idx="31">
                  <c:v>7</c:v>
                </c:pt>
                <c:pt idx="32">
                  <c:v>8</c:v>
                </c:pt>
                <c:pt idx="33">
                  <c:v>9</c:v>
                </c:pt>
                <c:pt idx="34">
                  <c:v>10</c:v>
                </c:pt>
                <c:pt idx="35">
                  <c:v>11</c:v>
                </c:pt>
                <c:pt idx="36">
                  <c:v>12</c:v>
                </c:pt>
                <c:pt idx="37">
                  <c:v>13</c:v>
                </c:pt>
                <c:pt idx="38">
                  <c:v>14</c:v>
                </c:pt>
                <c:pt idx="39">
                  <c:v>15</c:v>
                </c:pt>
                <c:pt idx="40">
                  <c:v>16</c:v>
                </c:pt>
                <c:pt idx="41">
                  <c:v>17</c:v>
                </c:pt>
                <c:pt idx="42">
                  <c:v>18</c:v>
                </c:pt>
                <c:pt idx="43">
                  <c:v>19</c:v>
                </c:pt>
                <c:pt idx="44">
                  <c:v>20</c:v>
                </c:pt>
                <c:pt idx="45">
                  <c:v>21</c:v>
                </c:pt>
                <c:pt idx="46">
                  <c:v>22</c:v>
                </c:pt>
                <c:pt idx="47">
                  <c:v>23</c:v>
                </c:pt>
                <c:pt idx="48">
                  <c:v>24</c:v>
                </c:pt>
              </c:numCache>
            </c:numRef>
          </c:xVal>
          <c:yVal>
            <c:numRef>
              <c:f>'3'!$I$2:$I$98</c:f>
              <c:numCache>
                <c:formatCode>General</c:formatCode>
                <c:ptCount val="97"/>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1.0000000000000024E-2</c:v>
                </c:pt>
                <c:pt idx="32">
                  <c:v>2.0000000000000046E-2</c:v>
                </c:pt>
                <c:pt idx="33">
                  <c:v>3.0000000000000065E-2</c:v>
                </c:pt>
                <c:pt idx="34">
                  <c:v>7.0000000000000034E-2</c:v>
                </c:pt>
                <c:pt idx="35">
                  <c:v>0.11000000000000014</c:v>
                </c:pt>
                <c:pt idx="36">
                  <c:v>0.15000000000000024</c:v>
                </c:pt>
                <c:pt idx="37">
                  <c:v>0.21700000000000028</c:v>
                </c:pt>
                <c:pt idx="38">
                  <c:v>0.28300000000000008</c:v>
                </c:pt>
                <c:pt idx="39">
                  <c:v>0.35000000000000031</c:v>
                </c:pt>
                <c:pt idx="40">
                  <c:v>0.44300000000000062</c:v>
                </c:pt>
                <c:pt idx="41">
                  <c:v>0.53700000000000003</c:v>
                </c:pt>
                <c:pt idx="42">
                  <c:v>0.63000000000000123</c:v>
                </c:pt>
                <c:pt idx="43">
                  <c:v>0.67000000000000148</c:v>
                </c:pt>
                <c:pt idx="44">
                  <c:v>0.71000000000000063</c:v>
                </c:pt>
                <c:pt idx="45">
                  <c:v>0.75000000000000122</c:v>
                </c:pt>
                <c:pt idx="46">
                  <c:v>0.78700000000000003</c:v>
                </c:pt>
                <c:pt idx="47">
                  <c:v>0.82299999999999995</c:v>
                </c:pt>
                <c:pt idx="48">
                  <c:v>0.86000000000000065</c:v>
                </c:pt>
              </c:numCache>
            </c:numRef>
          </c:yVal>
        </c:ser>
        <c:axId val="56810880"/>
        <c:axId val="57828864"/>
      </c:scatterChart>
      <c:valAx>
        <c:axId val="56810880"/>
        <c:scaling>
          <c:orientation val="minMax"/>
          <c:max val="25"/>
          <c:min val="0"/>
        </c:scaling>
        <c:axPos val="b"/>
        <c:majorGridlines/>
        <c:numFmt formatCode="General" sourceLinked="1"/>
        <c:tickLblPos val="nextTo"/>
        <c:txPr>
          <a:bodyPr/>
          <a:lstStyle/>
          <a:p>
            <a:pPr>
              <a:defRPr sz="1600"/>
            </a:pPr>
            <a:endParaRPr lang="it-IT"/>
          </a:p>
        </c:txPr>
        <c:crossAx val="57828864"/>
        <c:crosses val="autoZero"/>
        <c:crossBetween val="midCat"/>
        <c:majorUnit val="3"/>
      </c:valAx>
      <c:valAx>
        <c:axId val="57828864"/>
        <c:scaling>
          <c:orientation val="minMax"/>
          <c:max val="1"/>
        </c:scaling>
        <c:axPos val="l"/>
        <c:majorGridlines/>
        <c:title>
          <c:tx>
            <c:rich>
              <a:bodyPr rot="-5400000" vert="horz"/>
              <a:lstStyle/>
              <a:p>
                <a:pPr>
                  <a:defRPr sz="1800"/>
                </a:pPr>
                <a:r>
                  <a:rPr lang="it-IT" sz="1800" dirty="0"/>
                  <a:t>P(</a:t>
                </a:r>
                <a:r>
                  <a:rPr lang="it-IT" sz="1800" dirty="0" err="1"/>
                  <a:t>y</a:t>
                </a:r>
                <a:r>
                  <a:rPr lang="it-IT" sz="1800" baseline="-25000" dirty="0" err="1"/>
                  <a:t>i</a:t>
                </a:r>
                <a:r>
                  <a:rPr lang="it-IT" sz="1800" dirty="0"/>
                  <a:t>&gt;s) </a:t>
                </a:r>
                <a:r>
                  <a:rPr lang="it-IT" sz="1800" dirty="0" smtClean="0"/>
                  <a:t>i=1,T</a:t>
                </a:r>
                <a:endParaRPr lang="it-IT" sz="1800" dirty="0"/>
              </a:p>
            </c:rich>
          </c:tx>
          <c:layout/>
        </c:title>
        <c:numFmt formatCode="#,##0.00" sourceLinked="0"/>
        <c:tickLblPos val="nextTo"/>
        <c:txPr>
          <a:bodyPr/>
          <a:lstStyle/>
          <a:p>
            <a:pPr>
              <a:defRPr sz="1400"/>
            </a:pPr>
            <a:endParaRPr lang="it-IT"/>
          </a:p>
        </c:txPr>
        <c:crossAx val="56810880"/>
        <c:crosses val="autoZero"/>
        <c:crossBetween val="midCat"/>
        <c:majorUnit val="0.25"/>
      </c:valAx>
    </c:plotArea>
    <c:plotVisOnly val="1"/>
  </c:chart>
  <c:spPr>
    <a:solidFill>
      <a:prstClr val="white"/>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chart>
    <c:autoTitleDeleted val="1"/>
    <c:plotArea>
      <c:layout>
        <c:manualLayout>
          <c:layoutTarget val="inner"/>
          <c:xMode val="edge"/>
          <c:yMode val="edge"/>
          <c:x val="0.19360102461733639"/>
          <c:y val="9.7390590820963421E-2"/>
          <c:w val="0.76626073805419614"/>
          <c:h val="0.70561397567239581"/>
        </c:manualLayout>
      </c:layout>
      <c:scatterChart>
        <c:scatterStyle val="lineMarker"/>
        <c:ser>
          <c:idx val="0"/>
          <c:order val="0"/>
          <c:tx>
            <c:strRef>
              <c:f>'3'!$J$1</c:f>
              <c:strCache>
                <c:ptCount val="1"/>
                <c:pt idx="0">
                  <c:v>Pdf of flood peak timing</c:v>
                </c:pt>
              </c:strCache>
            </c:strRef>
          </c:tx>
          <c:spPr>
            <a:ln w="25400">
              <a:solidFill>
                <a:schemeClr val="tx1"/>
              </a:solidFill>
              <a:prstDash val="solid"/>
            </a:ln>
          </c:spPr>
          <c:marker>
            <c:symbol val="square"/>
            <c:size val="5"/>
            <c:spPr>
              <a:solidFill>
                <a:schemeClr val="tx1"/>
              </a:solidFill>
            </c:spPr>
          </c:marker>
          <c:xVal>
            <c:numRef>
              <c:f>'3'!$W$2:$W$98</c:f>
              <c:numCache>
                <c:formatCode>General</c:formatCode>
                <c:ptCount val="97"/>
                <c:pt idx="24">
                  <c:v>0</c:v>
                </c:pt>
                <c:pt idx="25">
                  <c:v>1</c:v>
                </c:pt>
                <c:pt idx="26">
                  <c:v>2</c:v>
                </c:pt>
                <c:pt idx="27">
                  <c:v>3</c:v>
                </c:pt>
                <c:pt idx="28">
                  <c:v>4</c:v>
                </c:pt>
                <c:pt idx="29">
                  <c:v>5</c:v>
                </c:pt>
                <c:pt idx="30">
                  <c:v>6</c:v>
                </c:pt>
                <c:pt idx="31">
                  <c:v>7</c:v>
                </c:pt>
                <c:pt idx="32">
                  <c:v>8</c:v>
                </c:pt>
                <c:pt idx="33">
                  <c:v>9</c:v>
                </c:pt>
                <c:pt idx="34">
                  <c:v>10</c:v>
                </c:pt>
                <c:pt idx="35">
                  <c:v>11</c:v>
                </c:pt>
                <c:pt idx="36">
                  <c:v>12</c:v>
                </c:pt>
                <c:pt idx="37">
                  <c:v>13</c:v>
                </c:pt>
                <c:pt idx="38">
                  <c:v>14</c:v>
                </c:pt>
                <c:pt idx="39">
                  <c:v>15</c:v>
                </c:pt>
                <c:pt idx="40">
                  <c:v>16</c:v>
                </c:pt>
                <c:pt idx="41">
                  <c:v>17</c:v>
                </c:pt>
                <c:pt idx="42">
                  <c:v>18</c:v>
                </c:pt>
                <c:pt idx="43">
                  <c:v>19</c:v>
                </c:pt>
                <c:pt idx="44">
                  <c:v>20</c:v>
                </c:pt>
                <c:pt idx="45">
                  <c:v>21</c:v>
                </c:pt>
                <c:pt idx="46">
                  <c:v>22</c:v>
                </c:pt>
                <c:pt idx="47">
                  <c:v>23</c:v>
                </c:pt>
                <c:pt idx="48">
                  <c:v>24</c:v>
                </c:pt>
              </c:numCache>
            </c:numRef>
          </c:xVal>
          <c:yVal>
            <c:numRef>
              <c:f>'3'!$J$2:$J$98</c:f>
              <c:numCache>
                <c:formatCode>General</c:formatCode>
                <c:ptCount val="97"/>
                <c:pt idx="12">
                  <c:v>0</c:v>
                </c:pt>
                <c:pt idx="13">
                  <c:v>0</c:v>
                </c:pt>
                <c:pt idx="14">
                  <c:v>0</c:v>
                </c:pt>
                <c:pt idx="15">
                  <c:v>0</c:v>
                </c:pt>
                <c:pt idx="16" formatCode="0.00">
                  <c:v>0</c:v>
                </c:pt>
                <c:pt idx="17" formatCode="0.00">
                  <c:v>0</c:v>
                </c:pt>
                <c:pt idx="18">
                  <c:v>0</c:v>
                </c:pt>
                <c:pt idx="19" formatCode="0.00">
                  <c:v>0</c:v>
                </c:pt>
                <c:pt idx="20" formatCode="0.00">
                  <c:v>0</c:v>
                </c:pt>
                <c:pt idx="21">
                  <c:v>0</c:v>
                </c:pt>
                <c:pt idx="22" formatCode="0.00">
                  <c:v>0</c:v>
                </c:pt>
                <c:pt idx="23" formatCode="0.00">
                  <c:v>0</c:v>
                </c:pt>
                <c:pt idx="24">
                  <c:v>0</c:v>
                </c:pt>
                <c:pt idx="25" formatCode="0.00">
                  <c:v>0</c:v>
                </c:pt>
                <c:pt idx="26" formatCode="0.00">
                  <c:v>0</c:v>
                </c:pt>
                <c:pt idx="27">
                  <c:v>0</c:v>
                </c:pt>
                <c:pt idx="28" formatCode="0.00">
                  <c:v>0</c:v>
                </c:pt>
                <c:pt idx="29" formatCode="0.00">
                  <c:v>0</c:v>
                </c:pt>
                <c:pt idx="30">
                  <c:v>0</c:v>
                </c:pt>
                <c:pt idx="31" formatCode="0.00">
                  <c:v>4.0000000000000088E-3</c:v>
                </c:pt>
                <c:pt idx="32" formatCode="0.00">
                  <c:v>8.0000000000000192E-3</c:v>
                </c:pt>
                <c:pt idx="33">
                  <c:v>1.2E-2</c:v>
                </c:pt>
                <c:pt idx="34" formatCode="0.00">
                  <c:v>2.3666666666666669E-2</c:v>
                </c:pt>
                <c:pt idx="35" formatCode="0.00">
                  <c:v>3.5333333333333342E-2</c:v>
                </c:pt>
                <c:pt idx="36">
                  <c:v>4.7000000000000014E-2</c:v>
                </c:pt>
                <c:pt idx="37" formatCode="0.00">
                  <c:v>5.7333333333333535E-2</c:v>
                </c:pt>
                <c:pt idx="38" formatCode="0.00">
                  <c:v>6.7666666666666694E-2</c:v>
                </c:pt>
                <c:pt idx="39">
                  <c:v>7.8000000000000014E-2</c:v>
                </c:pt>
                <c:pt idx="40" formatCode="0.00">
                  <c:v>8.8333333333333347E-2</c:v>
                </c:pt>
                <c:pt idx="41" formatCode="0.00">
                  <c:v>9.8666666666667055E-2</c:v>
                </c:pt>
                <c:pt idx="42">
                  <c:v>0.10900000000000012</c:v>
                </c:pt>
                <c:pt idx="43" formatCode="0.00">
                  <c:v>8.8333333333333347E-2</c:v>
                </c:pt>
                <c:pt idx="44" formatCode="0.00">
                  <c:v>6.7666666666666694E-2</c:v>
                </c:pt>
                <c:pt idx="45">
                  <c:v>4.7000000000000014E-2</c:v>
                </c:pt>
                <c:pt idx="46" formatCode="0.00">
                  <c:v>4.5666666666666703E-2</c:v>
                </c:pt>
                <c:pt idx="47" formatCode="0.00">
                  <c:v>4.4333333333333544E-2</c:v>
                </c:pt>
                <c:pt idx="48">
                  <c:v>4.3000000000000003E-2</c:v>
                </c:pt>
              </c:numCache>
            </c:numRef>
          </c:yVal>
        </c:ser>
        <c:axId val="58052992"/>
        <c:axId val="58054912"/>
      </c:scatterChart>
      <c:valAx>
        <c:axId val="58052992"/>
        <c:scaling>
          <c:orientation val="minMax"/>
          <c:max val="25"/>
          <c:min val="0"/>
        </c:scaling>
        <c:axPos val="b"/>
        <c:majorGridlines/>
        <c:numFmt formatCode="General" sourceLinked="1"/>
        <c:tickLblPos val="nextTo"/>
        <c:txPr>
          <a:bodyPr/>
          <a:lstStyle/>
          <a:p>
            <a:pPr>
              <a:defRPr sz="1600"/>
            </a:pPr>
            <a:endParaRPr lang="it-IT"/>
          </a:p>
        </c:txPr>
        <c:crossAx val="58054912"/>
        <c:crosses val="autoZero"/>
        <c:crossBetween val="midCat"/>
        <c:majorUnit val="3"/>
      </c:valAx>
      <c:valAx>
        <c:axId val="58054912"/>
        <c:scaling>
          <c:orientation val="minMax"/>
          <c:max val="0.2"/>
        </c:scaling>
        <c:axPos val="l"/>
        <c:majorGridlines/>
        <c:title>
          <c:tx>
            <c:rich>
              <a:bodyPr rot="-5400000" vert="horz"/>
              <a:lstStyle/>
              <a:p>
                <a:pPr>
                  <a:defRPr sz="1800"/>
                </a:pPr>
                <a:r>
                  <a:rPr lang="it-IT" sz="1800"/>
                  <a:t>P(T</a:t>
                </a:r>
                <a:r>
                  <a:rPr lang="it-IT" sz="1800" baseline="30000"/>
                  <a:t>*</a:t>
                </a:r>
                <a:r>
                  <a:rPr lang="it-IT" sz="1800"/>
                  <a:t>)</a:t>
                </a:r>
              </a:p>
            </c:rich>
          </c:tx>
          <c:layout/>
        </c:title>
        <c:numFmt formatCode="#,##0.00" sourceLinked="0"/>
        <c:tickLblPos val="nextTo"/>
        <c:txPr>
          <a:bodyPr/>
          <a:lstStyle/>
          <a:p>
            <a:pPr>
              <a:defRPr sz="1400"/>
            </a:pPr>
            <a:endParaRPr lang="it-IT"/>
          </a:p>
        </c:txPr>
        <c:crossAx val="58052992"/>
        <c:crosses val="autoZero"/>
        <c:crossBetween val="midCat"/>
      </c:valAx>
    </c:plotArea>
    <c:plotVisOnly val="1"/>
  </c:chart>
  <c:spPr>
    <a:solidFill>
      <a:schemeClr val="bg1"/>
    </a:solidFill>
  </c:sp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0FE769-2624-4E9F-B688-FC3C9EB91892}" type="datetimeFigureOut">
              <a:rPr lang="it-IT" smtClean="0"/>
              <a:pPr/>
              <a:t>28/04/2011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FF999C-F456-4319-BFCD-2F0DD42B574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C2AE303-5C2F-4E93-99C1-7A2D0C555E02}" type="slidenum">
              <a:rPr lang="it-IT" smtClean="0"/>
              <a:pPr/>
              <a:t>2</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C2AE303-5C2F-4E93-99C1-7A2D0C555E02}" type="slidenum">
              <a:rPr lang="it-IT" smtClean="0"/>
              <a:pPr/>
              <a:t>11</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C2AE303-5C2F-4E93-99C1-7A2D0C555E02}" type="slidenum">
              <a:rPr lang="it-IT" smtClean="0"/>
              <a:pPr/>
              <a:t>12</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C2AE303-5C2F-4E93-99C1-7A2D0C555E02}" type="slidenum">
              <a:rPr lang="it-IT" smtClean="0"/>
              <a:pPr/>
              <a:t>13</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C2AE303-5C2F-4E93-99C1-7A2D0C555E02}" type="slidenum">
              <a:rPr lang="it-IT" smtClean="0"/>
              <a:pPr/>
              <a:t>14</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C2AE303-5C2F-4E93-99C1-7A2D0C555E02}" type="slidenum">
              <a:rPr lang="it-IT" smtClean="0"/>
              <a:pPr/>
              <a:t>15</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C2AE303-5C2F-4E93-99C1-7A2D0C555E02}" type="slidenum">
              <a:rPr lang="it-IT" smtClean="0"/>
              <a:pPr/>
              <a:t>17</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C2AE303-5C2F-4E93-99C1-7A2D0C555E02}" type="slidenum">
              <a:rPr lang="it-IT" smtClean="0"/>
              <a:pPr/>
              <a:t>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C2AE303-5C2F-4E93-99C1-7A2D0C555E02}" type="slidenum">
              <a:rPr lang="it-IT" smtClean="0"/>
              <a:pPr/>
              <a:t>4</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A4A48D9F-B336-47D2-A45D-D5D8F7760EDA}" type="slidenum">
              <a:rPr lang="it-IT" smtClean="0"/>
              <a:pPr>
                <a:defRPr/>
              </a:pPr>
              <a:t>5</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A4A48D9F-B336-47D2-A45D-D5D8F7760EDA}" type="slidenum">
              <a:rPr lang="it-IT" smtClean="0"/>
              <a:pPr>
                <a:defRPr/>
              </a:pPr>
              <a:t>6</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A4A48D9F-B336-47D2-A45D-D5D8F7760EDA}" type="slidenum">
              <a:rPr lang="it-IT" smtClean="0"/>
              <a:pPr>
                <a:defRPr/>
              </a:pPr>
              <a:t>7</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A4A48D9F-B336-47D2-A45D-D5D8F7760EDA}" type="slidenum">
              <a:rPr lang="it-IT" smtClean="0"/>
              <a:pPr>
                <a:defRPr/>
              </a:pPr>
              <a:t>8</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A4A48D9F-B336-47D2-A45D-D5D8F7760EDA}" type="slidenum">
              <a:rPr lang="it-IT" smtClean="0"/>
              <a:pPr>
                <a:defRPr/>
              </a:pPr>
              <a:t>9</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A4A48D9F-B336-47D2-A45D-D5D8F7760EDA}" type="slidenum">
              <a:rPr lang="it-IT" smtClean="0"/>
              <a:pPr>
                <a:defRPr/>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Segnaposto data 3"/>
          <p:cNvSpPr>
            <a:spLocks noGrp="1"/>
          </p:cNvSpPr>
          <p:nvPr>
            <p:ph type="dt" sz="half" idx="2"/>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9"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1"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2"/>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9"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0"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2"/>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9"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0"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2"/>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9"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0"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7" name="Segnaposto data 3"/>
          <p:cNvSpPr>
            <a:spLocks noGrp="1"/>
          </p:cNvSpPr>
          <p:nvPr>
            <p:ph type="dt" sz="half" idx="2"/>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9"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0"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8" name="Segnaposto data 3"/>
          <p:cNvSpPr>
            <a:spLocks noGrp="1"/>
          </p:cNvSpPr>
          <p:nvPr>
            <p:ph type="dt" sz="half" idx="10"/>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10"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1"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10" name="Segnaposto data 3"/>
          <p:cNvSpPr>
            <a:spLocks noGrp="1"/>
          </p:cNvSpPr>
          <p:nvPr>
            <p:ph type="dt" sz="half" idx="10"/>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12" name="Segnaposto numero diapositiva 5"/>
          <p:cNvSpPr>
            <a:spLocks noGrp="1"/>
          </p:cNvSpPr>
          <p:nvPr>
            <p:ph type="sldNum" sz="quarter" idx="12"/>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3"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6" name="Segnaposto data 3"/>
          <p:cNvSpPr>
            <a:spLocks noGrp="1"/>
          </p:cNvSpPr>
          <p:nvPr>
            <p:ph type="dt" sz="half" idx="2"/>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8"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9"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7 April 2011</a:t>
            </a:r>
            <a:endParaRPr lang="it-IT"/>
          </a:p>
        </p:txBody>
      </p:sp>
      <p:sp>
        <p:nvSpPr>
          <p:cNvPr id="4" name="Segnaposto numero diapositiva 3"/>
          <p:cNvSpPr>
            <a:spLocks noGrp="1"/>
          </p:cNvSpPr>
          <p:nvPr>
            <p:ph type="sldNum" sz="quarter" idx="12"/>
          </p:nvPr>
        </p:nvSpPr>
        <p:spPr/>
        <p:txBody>
          <a:bodyPr/>
          <a:lstStyle/>
          <a:p>
            <a:fld id="{B50FAAEE-4486-49E7-94A9-A83252D79B29}" type="slidenum">
              <a:rPr lang="it-IT" smtClean="0"/>
              <a:pPr/>
              <a:t>‹N›</a:t>
            </a:fld>
            <a:endParaRPr lang="it-IT"/>
          </a:p>
        </p:txBody>
      </p:sp>
      <p:sp>
        <p:nvSpPr>
          <p:cNvPr id="6"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Segnaposto data 3"/>
          <p:cNvSpPr>
            <a:spLocks noGrp="1"/>
          </p:cNvSpPr>
          <p:nvPr>
            <p:ph type="dt" sz="half" idx="10"/>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10"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1"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Segnaposto data 3"/>
          <p:cNvSpPr>
            <a:spLocks noGrp="1"/>
          </p:cNvSpPr>
          <p:nvPr>
            <p:ph type="dt" sz="half" idx="10"/>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10"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sp>
        <p:nvSpPr>
          <p:cNvPr id="11" name="Segnaposto piè di pagina 12"/>
          <p:cNvSpPr>
            <a:spLocks noGrp="1"/>
          </p:cNvSpPr>
          <p:nvPr userDrawn="1">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rgbClr val="0070C0"/>
            </a:gs>
            <a:gs pos="50000">
              <a:schemeClr val="tx1">
                <a:lumMod val="65000"/>
                <a:lumOff val="35000"/>
              </a:schemeClr>
            </a:gs>
            <a:gs pos="75000">
              <a:srgbClr val="0070C0"/>
            </a:gs>
          </a:gsLst>
          <a:lin ang="27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18825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7 April 2011</a:t>
            </a:r>
            <a:endParaRPr lang="it-IT" dirty="0"/>
          </a:p>
        </p:txBody>
      </p:sp>
      <p:sp>
        <p:nvSpPr>
          <p:cNvPr id="5" name="Segnaposto piè di pagina 4"/>
          <p:cNvSpPr>
            <a:spLocks noGrp="1"/>
          </p:cNvSpPr>
          <p:nvPr>
            <p:ph type="ftr" sz="quarter" idx="3"/>
          </p:nvPr>
        </p:nvSpPr>
        <p:spPr>
          <a:xfrm>
            <a:off x="2411760" y="6356350"/>
            <a:ext cx="432048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b="1" dirty="0" smtClean="0"/>
              <a:t>EGU General Assembly 2011 – Gabriele </a:t>
            </a:r>
            <a:r>
              <a:rPr lang="en-US" b="1" dirty="0" err="1" smtClean="0"/>
              <a:t>Coccia</a:t>
            </a:r>
            <a:r>
              <a:rPr lang="en-US" b="1" dirty="0" smtClean="0"/>
              <a:t> and </a:t>
            </a:r>
            <a:r>
              <a:rPr lang="en-US" b="1" dirty="0" err="1" smtClean="0"/>
              <a:t>Ezio</a:t>
            </a:r>
            <a:r>
              <a:rPr lang="en-US" b="1" dirty="0" smtClean="0"/>
              <a:t> </a:t>
            </a:r>
            <a:r>
              <a:rPr lang="en-US" b="1" dirty="0" err="1" smtClean="0"/>
              <a:t>Todini</a:t>
            </a:r>
            <a:endParaRPr lang="en-US" b="1" dirty="0" smtClean="0"/>
          </a:p>
        </p:txBody>
      </p:sp>
      <p:sp>
        <p:nvSpPr>
          <p:cNvPr id="6" name="Segnaposto numero diapositiva 5"/>
          <p:cNvSpPr>
            <a:spLocks noGrp="1"/>
          </p:cNvSpPr>
          <p:nvPr>
            <p:ph type="sldNum" sz="quarter" idx="4"/>
          </p:nvPr>
        </p:nvSpPr>
        <p:spPr>
          <a:xfrm>
            <a:off x="6804248" y="6356350"/>
            <a:ext cx="18825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AAEE-4486-49E7-94A9-A83252D79B29}" type="slidenum">
              <a:rPr lang="it-IT" smtClean="0"/>
              <a:pPr/>
              <a:t>‹N›</a:t>
            </a:fld>
            <a:endParaRPr lang="it-IT"/>
          </a:p>
        </p:txBody>
      </p:sp>
      <p:pic>
        <p:nvPicPr>
          <p:cNvPr id="7" name="Immagine 6" descr="CreativeCommons_Attribution_License.png"/>
          <p:cNvPicPr>
            <a:picLocks noChangeAspect="1"/>
          </p:cNvPicPr>
          <p:nvPr userDrawn="1"/>
        </p:nvPicPr>
        <p:blipFill>
          <a:blip r:embed="rId13" cstate="print"/>
          <a:stretch>
            <a:fillRect/>
          </a:stretch>
        </p:blipFill>
        <p:spPr>
          <a:xfrm>
            <a:off x="6660232" y="6381328"/>
            <a:ext cx="864096" cy="30243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png"/><Relationship Id="rId5" Type="http://schemas.openxmlformats.org/officeDocument/2006/relationships/chart" Target="../charts/chart2.x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3"/>
          <p:cNvSpPr>
            <a:spLocks noChangeArrowheads="1"/>
          </p:cNvSpPr>
          <p:nvPr/>
        </p:nvSpPr>
        <p:spPr bwMode="auto">
          <a:xfrm>
            <a:off x="1691680" y="3359894"/>
            <a:ext cx="5760640" cy="1077218"/>
          </a:xfrm>
          <a:prstGeom prst="rect">
            <a:avLst/>
          </a:prstGeom>
          <a:noFill/>
          <a:ln w="9525">
            <a:noFill/>
            <a:miter lim="800000"/>
            <a:headEnd/>
            <a:tailEnd/>
          </a:ln>
          <a:effectLst/>
        </p:spPr>
        <p:txBody>
          <a:bodyPr wrap="square" anchor="ctr">
            <a:spAutoFit/>
          </a:bodyPr>
          <a:lstStyle/>
          <a:p>
            <a:pPr algn="ctr" eaLnBrk="0" fontAlgn="auto" hangingPunct="0">
              <a:spcBef>
                <a:spcPts val="0"/>
              </a:spcBef>
              <a:spcAft>
                <a:spcPts val="0"/>
              </a:spcAft>
              <a:defRPr/>
            </a:pPr>
            <a:r>
              <a:rPr lang="en-US" sz="2400" dirty="0" smtClean="0">
                <a:solidFill>
                  <a:schemeClr val="bg1"/>
                </a:solidFill>
                <a:latin typeface="Arial" pitchFamily="34" charset="0"/>
                <a:ea typeface="Times New Roman" pitchFamily="18" charset="0"/>
                <a:cs typeface="Arial" pitchFamily="34" charset="0"/>
              </a:rPr>
              <a:t>Gabriele </a:t>
            </a:r>
            <a:r>
              <a:rPr lang="en-US" sz="2400" dirty="0" err="1" smtClean="0">
                <a:solidFill>
                  <a:schemeClr val="bg1"/>
                </a:solidFill>
                <a:latin typeface="Arial" pitchFamily="34" charset="0"/>
                <a:ea typeface="Times New Roman" pitchFamily="18" charset="0"/>
                <a:cs typeface="Arial" pitchFamily="34" charset="0"/>
              </a:rPr>
              <a:t>Coccia</a:t>
            </a:r>
            <a:r>
              <a:rPr lang="en-US" sz="2400" baseline="30000" dirty="0" smtClean="0">
                <a:solidFill>
                  <a:schemeClr val="bg1"/>
                </a:solidFill>
                <a:latin typeface="Arial" pitchFamily="34" charset="0"/>
                <a:ea typeface="Times New Roman" pitchFamily="18" charset="0"/>
                <a:cs typeface="Arial" pitchFamily="34" charset="0"/>
              </a:rPr>
              <a:t>(1)(2)</a:t>
            </a:r>
            <a:r>
              <a:rPr lang="en-US" sz="2400" dirty="0" smtClean="0">
                <a:solidFill>
                  <a:schemeClr val="bg1"/>
                </a:solidFill>
                <a:latin typeface="Arial" pitchFamily="34" charset="0"/>
                <a:ea typeface="Times New Roman" pitchFamily="18" charset="0"/>
                <a:cs typeface="Arial" pitchFamily="34" charset="0"/>
              </a:rPr>
              <a:t> and </a:t>
            </a:r>
            <a:r>
              <a:rPr lang="en-US" sz="2400" dirty="0" err="1" smtClean="0">
                <a:solidFill>
                  <a:schemeClr val="bg1"/>
                </a:solidFill>
                <a:latin typeface="Arial" pitchFamily="34" charset="0"/>
                <a:ea typeface="Times New Roman" pitchFamily="18" charset="0"/>
                <a:cs typeface="Arial" pitchFamily="34" charset="0"/>
              </a:rPr>
              <a:t>Ezio</a:t>
            </a:r>
            <a:r>
              <a:rPr lang="en-US" sz="2400" dirty="0" smtClean="0">
                <a:solidFill>
                  <a:schemeClr val="bg1"/>
                </a:solidFill>
                <a:latin typeface="Arial" pitchFamily="34" charset="0"/>
                <a:ea typeface="Times New Roman" pitchFamily="18" charset="0"/>
                <a:cs typeface="Arial" pitchFamily="34" charset="0"/>
              </a:rPr>
              <a:t> </a:t>
            </a:r>
            <a:r>
              <a:rPr lang="en-US" sz="2400" dirty="0" err="1" smtClean="0">
                <a:solidFill>
                  <a:schemeClr val="bg1"/>
                </a:solidFill>
                <a:latin typeface="Arial" pitchFamily="34" charset="0"/>
                <a:ea typeface="Times New Roman" pitchFamily="18" charset="0"/>
                <a:cs typeface="Arial" pitchFamily="34" charset="0"/>
              </a:rPr>
              <a:t>Todini</a:t>
            </a:r>
            <a:r>
              <a:rPr lang="en-US" sz="2400" baseline="30000" dirty="0" smtClean="0">
                <a:solidFill>
                  <a:schemeClr val="bg1"/>
                </a:solidFill>
                <a:latin typeface="Arial" pitchFamily="34" charset="0"/>
                <a:ea typeface="Times New Roman" pitchFamily="18" charset="0"/>
                <a:cs typeface="Arial" pitchFamily="34" charset="0"/>
              </a:rPr>
              <a:t>(1)(2)</a:t>
            </a:r>
            <a:endParaRPr lang="en-US" sz="2400" dirty="0" smtClean="0">
              <a:solidFill>
                <a:schemeClr val="bg1"/>
              </a:solidFill>
              <a:latin typeface="Arial" pitchFamily="34" charset="0"/>
              <a:cs typeface="Arial" pitchFamily="34" charset="0"/>
            </a:endParaRPr>
          </a:p>
          <a:p>
            <a:pPr algn="ctr" eaLnBrk="0" fontAlgn="auto" hangingPunct="0">
              <a:spcBef>
                <a:spcPts val="0"/>
              </a:spcBef>
              <a:spcAft>
                <a:spcPts val="0"/>
              </a:spcAft>
              <a:defRPr/>
            </a:pPr>
            <a:r>
              <a:rPr lang="en-US" sz="2000" baseline="30000" dirty="0" smtClean="0">
                <a:solidFill>
                  <a:schemeClr val="bg1"/>
                </a:solidFill>
                <a:latin typeface="Arial" pitchFamily="34" charset="0"/>
                <a:ea typeface="Calibri" pitchFamily="34" charset="0"/>
                <a:cs typeface="Arial" pitchFamily="34" charset="0"/>
              </a:rPr>
              <a:t>(1)</a:t>
            </a:r>
            <a:r>
              <a:rPr lang="en-US" sz="2000" dirty="0" smtClean="0">
                <a:solidFill>
                  <a:schemeClr val="bg1"/>
                </a:solidFill>
                <a:latin typeface="Arial" pitchFamily="34" charset="0"/>
                <a:ea typeface="Calibri" pitchFamily="34" charset="0"/>
                <a:cs typeface="Arial" pitchFamily="34" charset="0"/>
              </a:rPr>
              <a:t>University of Bologna, Bologna, Italy</a:t>
            </a:r>
          </a:p>
          <a:p>
            <a:pPr algn="ctr" eaLnBrk="0" fontAlgn="auto" hangingPunct="0">
              <a:spcBef>
                <a:spcPts val="0"/>
              </a:spcBef>
              <a:spcAft>
                <a:spcPts val="0"/>
              </a:spcAft>
              <a:defRPr/>
            </a:pPr>
            <a:r>
              <a:rPr lang="en-US" sz="2000" baseline="30000" dirty="0">
                <a:solidFill>
                  <a:schemeClr val="bg1"/>
                </a:solidFill>
                <a:latin typeface="Arial" pitchFamily="34" charset="0"/>
                <a:ea typeface="Times New Roman" pitchFamily="18" charset="0"/>
                <a:cs typeface="Arial" pitchFamily="34" charset="0"/>
              </a:rPr>
              <a:t>(2)</a:t>
            </a:r>
            <a:r>
              <a:rPr lang="en-US" sz="2000" dirty="0">
                <a:solidFill>
                  <a:schemeClr val="bg1"/>
                </a:solidFill>
                <a:latin typeface="Arial" pitchFamily="34" charset="0"/>
                <a:ea typeface="Times New Roman" pitchFamily="18" charset="0"/>
                <a:cs typeface="Arial" pitchFamily="34" charset="0"/>
              </a:rPr>
              <a:t> </a:t>
            </a:r>
            <a:r>
              <a:rPr lang="en-US" sz="2000" dirty="0" err="1" smtClean="0">
                <a:solidFill>
                  <a:schemeClr val="bg1"/>
                </a:solidFill>
                <a:latin typeface="Arial" pitchFamily="34" charset="0"/>
                <a:ea typeface="Times New Roman" pitchFamily="18" charset="0"/>
                <a:cs typeface="Arial" pitchFamily="34" charset="0"/>
              </a:rPr>
              <a:t>Idrologia</a:t>
            </a:r>
            <a:r>
              <a:rPr lang="en-US" sz="2000" dirty="0" smtClean="0">
                <a:solidFill>
                  <a:schemeClr val="bg1"/>
                </a:solidFill>
                <a:latin typeface="Arial" pitchFamily="34" charset="0"/>
                <a:ea typeface="Times New Roman" pitchFamily="18" charset="0"/>
                <a:cs typeface="Arial" pitchFamily="34" charset="0"/>
              </a:rPr>
              <a:t> e </a:t>
            </a:r>
            <a:r>
              <a:rPr lang="en-US" sz="2000" dirty="0" err="1" smtClean="0">
                <a:solidFill>
                  <a:schemeClr val="bg1"/>
                </a:solidFill>
                <a:latin typeface="Arial" pitchFamily="34" charset="0"/>
                <a:ea typeface="Times New Roman" pitchFamily="18" charset="0"/>
                <a:cs typeface="Arial" pitchFamily="34" charset="0"/>
              </a:rPr>
              <a:t>Ambiente</a:t>
            </a:r>
            <a:r>
              <a:rPr lang="en-US" sz="2000" dirty="0" smtClean="0">
                <a:solidFill>
                  <a:schemeClr val="bg1"/>
                </a:solidFill>
                <a:latin typeface="Arial" pitchFamily="34" charset="0"/>
                <a:ea typeface="Times New Roman" pitchFamily="18" charset="0"/>
                <a:cs typeface="Arial" pitchFamily="34" charset="0"/>
              </a:rPr>
              <a:t> </a:t>
            </a:r>
            <a:r>
              <a:rPr lang="en-US" sz="2000" dirty="0" err="1" smtClean="0">
                <a:solidFill>
                  <a:schemeClr val="bg1"/>
                </a:solidFill>
                <a:latin typeface="Arial" pitchFamily="34" charset="0"/>
                <a:ea typeface="Times New Roman" pitchFamily="18" charset="0"/>
                <a:cs typeface="Arial" pitchFamily="34" charset="0"/>
              </a:rPr>
              <a:t>s.r.l</a:t>
            </a:r>
            <a:r>
              <a:rPr lang="en-US" sz="2000" dirty="0" smtClean="0">
                <a:solidFill>
                  <a:schemeClr val="bg1"/>
                </a:solidFill>
                <a:latin typeface="Arial" pitchFamily="34" charset="0"/>
                <a:ea typeface="Times New Roman" pitchFamily="18" charset="0"/>
                <a:cs typeface="Arial" pitchFamily="34" charset="0"/>
              </a:rPr>
              <a:t>, Napoli, Italy</a:t>
            </a:r>
            <a:endParaRPr lang="en-US" sz="2000" dirty="0">
              <a:solidFill>
                <a:schemeClr val="bg1"/>
              </a:solidFill>
              <a:latin typeface="Arial" pitchFamily="34" charset="0"/>
              <a:cs typeface="Arial" pitchFamily="34" charset="0"/>
            </a:endParaRPr>
          </a:p>
        </p:txBody>
      </p:sp>
      <p:sp>
        <p:nvSpPr>
          <p:cNvPr id="7" name="Text Box 4"/>
          <p:cNvSpPr txBox="1">
            <a:spLocks noChangeArrowheads="1"/>
          </p:cNvSpPr>
          <p:nvPr/>
        </p:nvSpPr>
        <p:spPr bwMode="auto">
          <a:xfrm>
            <a:off x="611560" y="1916832"/>
            <a:ext cx="7920880" cy="1323439"/>
          </a:xfrm>
          <a:prstGeom prst="rect">
            <a:avLst/>
          </a:prstGeom>
          <a:noFill/>
          <a:ln w="9525">
            <a:noFill/>
            <a:miter lim="800000"/>
            <a:headEnd/>
            <a:tailEnd/>
          </a:ln>
        </p:spPr>
        <p:txBody>
          <a:bodyPr wrap="square">
            <a:spAutoFit/>
          </a:bodyPr>
          <a:lstStyle/>
          <a:p>
            <a:pPr algn="ctr"/>
            <a:r>
              <a:rPr lang="en-US" sz="4000" dirty="0" smtClean="0">
                <a:solidFill>
                  <a:schemeClr val="bg1"/>
                </a:solidFill>
                <a:latin typeface="Arial" pitchFamily="34" charset="0"/>
                <a:cs typeface="Arial" pitchFamily="34" charset="0"/>
              </a:rPr>
              <a:t>Probabilistic flood forecasts within a time horizon</a:t>
            </a:r>
            <a:endParaRPr lang="en-US" sz="4000" dirty="0">
              <a:solidFill>
                <a:schemeClr val="bg1"/>
              </a:solidFill>
              <a:latin typeface="Arial" pitchFamily="34" charset="0"/>
              <a:ea typeface="Times New Roman" pitchFamily="18" charset="0"/>
              <a:cs typeface="Arial" pitchFamily="34" charset="0"/>
            </a:endParaRPr>
          </a:p>
        </p:txBody>
      </p:sp>
      <p:sp>
        <p:nvSpPr>
          <p:cNvPr id="4" name="Segnaposto data 10"/>
          <p:cNvSpPr>
            <a:spLocks noGrp="1"/>
          </p:cNvSpPr>
          <p:nvPr>
            <p:ph type="dt" sz="half" idx="4294967295"/>
          </p:nvPr>
        </p:nvSpPr>
        <p:spPr>
          <a:xfrm>
            <a:off x="457200" y="6356350"/>
            <a:ext cx="1882552" cy="365125"/>
          </a:xfrm>
          <a:prstGeom prst="rect">
            <a:avLst/>
          </a:prstGeom>
        </p:spPr>
        <p:txBody>
          <a:bodyPr vert="horz" lIns="91440" tIns="45720" rIns="91440" bIns="45720" rtlCol="0" anchor="ctr"/>
          <a:lstStyle/>
          <a:p>
            <a:pPr algn="ctr"/>
            <a:r>
              <a:rPr lang="it-IT" sz="1200" smtClean="0">
                <a:solidFill>
                  <a:schemeClr val="tx1">
                    <a:tint val="75000"/>
                  </a:schemeClr>
                </a:solidFill>
              </a:rPr>
              <a:t>7 April 2011</a:t>
            </a:r>
            <a:endParaRPr lang="it-IT" sz="1200">
              <a:solidFill>
                <a:schemeClr val="tx1">
                  <a:tint val="75000"/>
                </a:schemeClr>
              </a:solidFill>
            </a:endParaRPr>
          </a:p>
        </p:txBody>
      </p:sp>
      <p:sp>
        <p:nvSpPr>
          <p:cNvPr id="5"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0" name="Segnaposto data 19"/>
          <p:cNvSpPr>
            <a:spLocks noGrp="1"/>
          </p:cNvSpPr>
          <p:nvPr>
            <p:ph type="dt" sz="half" idx="10"/>
          </p:nvPr>
        </p:nvSpPr>
        <p:spPr/>
        <p:txBody>
          <a:bodyPr/>
          <a:lstStyle/>
          <a:p>
            <a:r>
              <a:rPr lang="it-IT" smtClean="0"/>
              <a:t>7 April 2011</a:t>
            </a:r>
            <a:endParaRPr lang="it-IT"/>
          </a:p>
        </p:txBody>
      </p:sp>
      <p:sp>
        <p:nvSpPr>
          <p:cNvPr id="21" name="Segnaposto numero diapositiva 20"/>
          <p:cNvSpPr>
            <a:spLocks noGrp="1"/>
          </p:cNvSpPr>
          <p:nvPr>
            <p:ph type="sldNum" sz="quarter" idx="12"/>
          </p:nvPr>
        </p:nvSpPr>
        <p:spPr/>
        <p:txBody>
          <a:bodyPr/>
          <a:lstStyle/>
          <a:p>
            <a:fld id="{B50FAAEE-4486-49E7-94A9-A83252D79B29}" type="slidenum">
              <a:rPr lang="it-IT" smtClean="0"/>
              <a:pPr/>
              <a:t>10</a:t>
            </a:fld>
            <a:endParaRPr lang="it-IT" dirty="0"/>
          </a:p>
        </p:txBody>
      </p:sp>
      <p:grpSp>
        <p:nvGrpSpPr>
          <p:cNvPr id="25" name="Gruppo 24"/>
          <p:cNvGrpSpPr/>
          <p:nvPr/>
        </p:nvGrpSpPr>
        <p:grpSpPr>
          <a:xfrm>
            <a:off x="2195736" y="692696"/>
            <a:ext cx="4752528" cy="3024336"/>
            <a:chOff x="971600" y="3861048"/>
            <a:chExt cx="4032448" cy="2573871"/>
          </a:xfrm>
        </p:grpSpPr>
        <p:pic>
          <p:nvPicPr>
            <p:cNvPr id="36871" name="Picture 7"/>
            <p:cNvPicPr>
              <a:picLocks noChangeAspect="1" noChangeArrowheads="1"/>
            </p:cNvPicPr>
            <p:nvPr/>
          </p:nvPicPr>
          <p:blipFill>
            <a:blip r:embed="rId3" cstate="print">
              <a:clrChange>
                <a:clrFrom>
                  <a:srgbClr val="00FFFF"/>
                </a:clrFrom>
                <a:clrTo>
                  <a:srgbClr val="00FFFF">
                    <a:alpha val="0"/>
                  </a:srgbClr>
                </a:clrTo>
              </a:clrChange>
            </a:blip>
            <a:srcRect/>
            <a:stretch>
              <a:fillRect/>
            </a:stretch>
          </p:blipFill>
          <p:spPr bwMode="auto">
            <a:xfrm>
              <a:off x="971600" y="3861048"/>
              <a:ext cx="4032448" cy="2541944"/>
            </a:xfrm>
            <a:prstGeom prst="rect">
              <a:avLst/>
            </a:prstGeom>
            <a:noFill/>
            <a:ln w="9525">
              <a:noFill/>
              <a:miter lim="800000"/>
              <a:headEnd/>
              <a:tailEnd/>
            </a:ln>
          </p:spPr>
        </p:pic>
        <p:cxnSp>
          <p:nvCxnSpPr>
            <p:cNvPr id="24" name="Connettore 2 23"/>
            <p:cNvCxnSpPr/>
            <p:nvPr/>
          </p:nvCxnSpPr>
          <p:spPr>
            <a:xfrm flipV="1">
              <a:off x="3125337" y="3861048"/>
              <a:ext cx="150519" cy="13092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ttore 1 26"/>
            <p:cNvCxnSpPr/>
            <p:nvPr/>
          </p:nvCxnSpPr>
          <p:spPr>
            <a:xfrm rot="10800000" flipV="1">
              <a:off x="1043608" y="4319516"/>
              <a:ext cx="1679120" cy="13417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a:off x="1043608" y="5661248"/>
              <a:ext cx="2750470" cy="77367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CasellaDiTesto 33"/>
            <p:cNvSpPr txBox="1"/>
            <p:nvPr/>
          </p:nvSpPr>
          <p:spPr>
            <a:xfrm rot="19301255">
              <a:off x="1419629" y="4685929"/>
              <a:ext cx="720080" cy="430887"/>
            </a:xfrm>
            <a:prstGeom prst="rect">
              <a:avLst/>
            </a:prstGeom>
            <a:noFill/>
          </p:spPr>
          <p:txBody>
            <a:bodyPr wrap="square" rtlCol="0">
              <a:spAutoFit/>
            </a:bodyPr>
            <a:lstStyle/>
            <a:p>
              <a:r>
                <a:rPr lang="it-IT" sz="2200" b="1" dirty="0" smtClean="0"/>
                <a:t>12 h</a:t>
              </a:r>
              <a:endParaRPr lang="it-IT" sz="2200" b="1" dirty="0"/>
            </a:p>
          </p:txBody>
        </p:sp>
        <p:sp>
          <p:nvSpPr>
            <p:cNvPr id="35" name="CasellaDiTesto 34"/>
            <p:cNvSpPr txBox="1"/>
            <p:nvPr/>
          </p:nvSpPr>
          <p:spPr>
            <a:xfrm rot="928958">
              <a:off x="1575225" y="5893558"/>
              <a:ext cx="720080" cy="430887"/>
            </a:xfrm>
            <a:prstGeom prst="rect">
              <a:avLst/>
            </a:prstGeom>
            <a:noFill/>
          </p:spPr>
          <p:txBody>
            <a:bodyPr wrap="square" rtlCol="0">
              <a:spAutoFit/>
            </a:bodyPr>
            <a:lstStyle/>
            <a:p>
              <a:r>
                <a:rPr lang="it-IT" sz="2200" b="1" dirty="0" smtClean="0"/>
                <a:t>24 h</a:t>
              </a:r>
              <a:endParaRPr lang="it-IT" sz="2200" b="1" dirty="0"/>
            </a:p>
          </p:txBody>
        </p:sp>
      </p:grpSp>
      <p:sp>
        <p:nvSpPr>
          <p:cNvPr id="39"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MCP: MULTI-TEMPORAL APPROACH</a:t>
            </a:r>
          </a:p>
        </p:txBody>
      </p:sp>
      <p:sp>
        <p:nvSpPr>
          <p:cNvPr id="28" name="Rettangolo 27"/>
          <p:cNvSpPr/>
          <p:nvPr/>
        </p:nvSpPr>
        <p:spPr>
          <a:xfrm>
            <a:off x="107504" y="3729226"/>
            <a:ext cx="5580000" cy="707886"/>
          </a:xfrm>
          <a:prstGeom prst="rect">
            <a:avLst/>
          </a:prstGeom>
        </p:spPr>
        <p:txBody>
          <a:bodyPr wrap="square">
            <a:spAutoFit/>
          </a:bodyPr>
          <a:lstStyle/>
          <a:p>
            <a:pPr algn="ctr"/>
            <a:r>
              <a:rPr lang="en-US" sz="2000" i="1" dirty="0">
                <a:solidFill>
                  <a:schemeClr val="bg1"/>
                </a:solidFill>
                <a:latin typeface="Arial" pitchFamily="34" charset="0"/>
                <a:cs typeface="Arial" pitchFamily="34" charset="0"/>
              </a:rPr>
              <a:t>Which is the probability that the </a:t>
            </a:r>
            <a:r>
              <a:rPr lang="en-US" sz="2000" i="1" dirty="0" smtClean="0">
                <a:solidFill>
                  <a:schemeClr val="bg1"/>
                </a:solidFill>
                <a:latin typeface="Arial" pitchFamily="34" charset="0"/>
                <a:cs typeface="Arial" pitchFamily="34" charset="0"/>
              </a:rPr>
              <a:t>water level will be higher than the dykes one </a:t>
            </a:r>
            <a:r>
              <a:rPr lang="en-US" sz="2000" i="1" dirty="0">
                <a:solidFill>
                  <a:schemeClr val="bg1"/>
                </a:solidFill>
                <a:latin typeface="Arial" pitchFamily="34" charset="0"/>
                <a:cs typeface="Arial" pitchFamily="34" charset="0"/>
              </a:rPr>
              <a:t>at </a:t>
            </a:r>
            <a:r>
              <a:rPr lang="en-US" sz="2000" i="1" dirty="0" smtClean="0">
                <a:solidFill>
                  <a:schemeClr val="bg1"/>
                </a:solidFill>
                <a:latin typeface="Arial" pitchFamily="34" charset="0"/>
                <a:cs typeface="Arial" pitchFamily="34" charset="0"/>
              </a:rPr>
              <a:t>the hour 24th?</a:t>
            </a:r>
            <a:endParaRPr lang="en-US" sz="2000" i="1" dirty="0">
              <a:solidFill>
                <a:schemeClr val="bg1"/>
              </a:solidFill>
              <a:latin typeface="Arial" pitchFamily="34" charset="0"/>
              <a:cs typeface="Arial" pitchFamily="34" charset="0"/>
            </a:endParaRPr>
          </a:p>
        </p:txBody>
      </p:sp>
      <p:sp>
        <p:nvSpPr>
          <p:cNvPr id="32" name="Rettangolo 31"/>
          <p:cNvSpPr/>
          <p:nvPr/>
        </p:nvSpPr>
        <p:spPr>
          <a:xfrm>
            <a:off x="5868144" y="3883114"/>
            <a:ext cx="2520280" cy="400110"/>
          </a:xfrm>
          <a:prstGeom prst="rect">
            <a:avLst/>
          </a:prstGeom>
        </p:spPr>
        <p:txBody>
          <a:bodyPr wrap="square">
            <a:spAutoFit/>
          </a:bodyPr>
          <a:lstStyle/>
          <a:p>
            <a:r>
              <a:rPr lang="en-GB" sz="2000" b="1" dirty="0" smtClean="0">
                <a:solidFill>
                  <a:srgbClr val="FF0000"/>
                </a:solidFill>
                <a:latin typeface="Arial" pitchFamily="34" charset="0"/>
                <a:cs typeface="Arial" pitchFamily="34" charset="0"/>
              </a:rPr>
              <a:t>RED </a:t>
            </a:r>
            <a:r>
              <a:rPr lang="en-GB" sz="2000" b="1" dirty="0" smtClean="0">
                <a:solidFill>
                  <a:schemeClr val="bg1"/>
                </a:solidFill>
                <a:latin typeface="Arial" pitchFamily="34" charset="0"/>
                <a:cs typeface="Arial" pitchFamily="34" charset="0"/>
              </a:rPr>
              <a:t>+ </a:t>
            </a:r>
            <a:r>
              <a:rPr lang="en-GB" sz="2000" b="1" dirty="0" smtClean="0">
                <a:solidFill>
                  <a:schemeClr val="bg1">
                    <a:lumMod val="65000"/>
                  </a:schemeClr>
                </a:solidFill>
                <a:latin typeface="Arial" pitchFamily="34" charset="0"/>
                <a:cs typeface="Arial" pitchFamily="34" charset="0"/>
              </a:rPr>
              <a:t>GREY</a:t>
            </a:r>
            <a:endParaRPr lang="it-IT" sz="2000" baseline="30000" dirty="0">
              <a:solidFill>
                <a:srgbClr val="FF0000"/>
              </a:solidFill>
            </a:endParaRPr>
          </a:p>
        </p:txBody>
      </p:sp>
      <p:cxnSp>
        <p:nvCxnSpPr>
          <p:cNvPr id="42" name="Connettore 2 41"/>
          <p:cNvCxnSpPr>
            <a:stCxn id="28" idx="3"/>
            <a:endCxn id="32" idx="1"/>
          </p:cNvCxnSpPr>
          <p:nvPr/>
        </p:nvCxnSpPr>
        <p:spPr>
          <a:xfrm>
            <a:off x="5687504" y="4083169"/>
            <a:ext cx="180640" cy="1588"/>
          </a:xfrm>
          <a:prstGeom prst="straightConnector1">
            <a:avLst/>
          </a:prstGeom>
          <a:ln w="25400">
            <a:solidFill>
              <a:schemeClr val="bg1">
                <a:lumMod val="9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41" name="Gruppo 40"/>
          <p:cNvGrpSpPr/>
          <p:nvPr/>
        </p:nvGrpSpPr>
        <p:grpSpPr>
          <a:xfrm>
            <a:off x="107504" y="4509120"/>
            <a:ext cx="8964488" cy="1728192"/>
            <a:chOff x="107504" y="4509120"/>
            <a:chExt cx="8964488" cy="1728192"/>
          </a:xfrm>
        </p:grpSpPr>
        <p:sp>
          <p:nvSpPr>
            <p:cNvPr id="26" name="Rettangolo 25"/>
            <p:cNvSpPr/>
            <p:nvPr/>
          </p:nvSpPr>
          <p:spPr>
            <a:xfrm>
              <a:off x="107504" y="4521314"/>
              <a:ext cx="5580000" cy="707886"/>
            </a:xfrm>
            <a:prstGeom prst="rect">
              <a:avLst/>
            </a:prstGeom>
          </p:spPr>
          <p:txBody>
            <a:bodyPr wrap="square">
              <a:spAutoFit/>
            </a:bodyPr>
            <a:lstStyle/>
            <a:p>
              <a:pPr algn="ctr"/>
              <a:r>
                <a:rPr lang="en-US" sz="2000" i="1" dirty="0">
                  <a:solidFill>
                    <a:srgbClr val="FF0000"/>
                  </a:solidFill>
                  <a:latin typeface="Arial" pitchFamily="34" charset="0"/>
                  <a:cs typeface="Arial" pitchFamily="34" charset="0"/>
                </a:rPr>
                <a:t>Which is the probability that the river dykes will be </a:t>
              </a:r>
              <a:r>
                <a:rPr lang="en-US" sz="2000" i="1" dirty="0" smtClean="0">
                  <a:solidFill>
                    <a:srgbClr val="FF0000"/>
                  </a:solidFill>
                  <a:latin typeface="Arial" pitchFamily="34" charset="0"/>
                  <a:cs typeface="Arial" pitchFamily="34" charset="0"/>
                </a:rPr>
                <a:t>exceeded within </a:t>
              </a:r>
              <a:r>
                <a:rPr lang="en-US" sz="2000" i="1" dirty="0">
                  <a:solidFill>
                    <a:srgbClr val="FF0000"/>
                  </a:solidFill>
                  <a:latin typeface="Arial" pitchFamily="34" charset="0"/>
                  <a:cs typeface="Arial" pitchFamily="34" charset="0"/>
                </a:rPr>
                <a:t>the </a:t>
              </a:r>
              <a:r>
                <a:rPr lang="en-US" sz="2000" i="1" dirty="0" smtClean="0">
                  <a:solidFill>
                    <a:srgbClr val="FF0000"/>
                  </a:solidFill>
                  <a:latin typeface="Arial" pitchFamily="34" charset="0"/>
                  <a:cs typeface="Arial" pitchFamily="34" charset="0"/>
                </a:rPr>
                <a:t>next </a:t>
              </a:r>
              <a:r>
                <a:rPr lang="it-IT" sz="2000" i="1" dirty="0" smtClean="0">
                  <a:solidFill>
                    <a:srgbClr val="FF0000"/>
                  </a:solidFill>
                  <a:latin typeface="Arial" pitchFamily="34" charset="0"/>
                  <a:cs typeface="Arial" pitchFamily="34" charset="0"/>
                </a:rPr>
                <a:t>24 </a:t>
              </a:r>
              <a:r>
                <a:rPr lang="en-US" sz="2000" i="1" dirty="0" smtClean="0">
                  <a:solidFill>
                    <a:srgbClr val="FF0000"/>
                  </a:solidFill>
                  <a:latin typeface="Arial" pitchFamily="34" charset="0"/>
                  <a:cs typeface="Arial" pitchFamily="34" charset="0"/>
                </a:rPr>
                <a:t>hours</a:t>
              </a:r>
              <a:r>
                <a:rPr lang="it-IT" sz="2000" i="1" dirty="0" smtClean="0">
                  <a:solidFill>
                    <a:srgbClr val="FF0000"/>
                  </a:solidFill>
                  <a:latin typeface="Arial" pitchFamily="34" charset="0"/>
                  <a:cs typeface="Arial" pitchFamily="34" charset="0"/>
                </a:rPr>
                <a:t>?</a:t>
              </a:r>
              <a:endParaRPr lang="en-GB" sz="2000" i="1" dirty="0">
                <a:solidFill>
                  <a:srgbClr val="FF0000"/>
                </a:solidFill>
                <a:latin typeface="Arial" pitchFamily="34" charset="0"/>
                <a:cs typeface="Arial" pitchFamily="34" charset="0"/>
              </a:endParaRPr>
            </a:p>
          </p:txBody>
        </p:sp>
        <p:sp>
          <p:nvSpPr>
            <p:cNvPr id="30" name="Rettangolo 29"/>
            <p:cNvSpPr/>
            <p:nvPr/>
          </p:nvSpPr>
          <p:spPr>
            <a:xfrm>
              <a:off x="107504" y="5457418"/>
              <a:ext cx="5580000" cy="707886"/>
            </a:xfrm>
            <a:prstGeom prst="rect">
              <a:avLst/>
            </a:prstGeom>
          </p:spPr>
          <p:txBody>
            <a:bodyPr wrap="square">
              <a:spAutoFit/>
            </a:bodyPr>
            <a:lstStyle/>
            <a:p>
              <a:pPr algn="ctr"/>
              <a:r>
                <a:rPr lang="en-US" sz="2000" i="1" dirty="0">
                  <a:solidFill>
                    <a:srgbClr val="FFFF00"/>
                  </a:solidFill>
                  <a:latin typeface="Arial" pitchFamily="34" charset="0"/>
                  <a:cs typeface="Arial" pitchFamily="34" charset="0"/>
                </a:rPr>
                <a:t>Which is the probability that the river dykes will be </a:t>
              </a:r>
              <a:r>
                <a:rPr lang="en-US" sz="2000" i="1" dirty="0" smtClean="0">
                  <a:solidFill>
                    <a:srgbClr val="FFFF00"/>
                  </a:solidFill>
                  <a:latin typeface="Arial" pitchFamily="34" charset="0"/>
                  <a:cs typeface="Arial" pitchFamily="34" charset="0"/>
                </a:rPr>
                <a:t>exceeded exactly at </a:t>
              </a:r>
              <a:r>
                <a:rPr lang="en-US" sz="2000" i="1" dirty="0">
                  <a:solidFill>
                    <a:srgbClr val="FFFF00"/>
                  </a:solidFill>
                  <a:latin typeface="Arial" pitchFamily="34" charset="0"/>
                  <a:cs typeface="Arial" pitchFamily="34" charset="0"/>
                </a:rPr>
                <a:t>the </a:t>
              </a:r>
              <a:r>
                <a:rPr lang="en-US" sz="2000" i="1" dirty="0" smtClean="0">
                  <a:solidFill>
                    <a:srgbClr val="FFFF00"/>
                  </a:solidFill>
                  <a:latin typeface="Arial" pitchFamily="34" charset="0"/>
                  <a:cs typeface="Arial" pitchFamily="34" charset="0"/>
                </a:rPr>
                <a:t>hour </a:t>
              </a:r>
              <a:r>
                <a:rPr lang="it-IT" sz="2000" i="1" dirty="0" smtClean="0">
                  <a:solidFill>
                    <a:srgbClr val="FFFF00"/>
                  </a:solidFill>
                  <a:latin typeface="Arial" pitchFamily="34" charset="0"/>
                  <a:cs typeface="Arial" pitchFamily="34" charset="0"/>
                </a:rPr>
                <a:t>24</a:t>
              </a:r>
              <a:r>
                <a:rPr lang="it-IT" sz="2000" i="1" baseline="30000" dirty="0" smtClean="0">
                  <a:solidFill>
                    <a:srgbClr val="FFFF00"/>
                  </a:solidFill>
                  <a:latin typeface="Arial" pitchFamily="34" charset="0"/>
                  <a:cs typeface="Arial" pitchFamily="34" charset="0"/>
                </a:rPr>
                <a:t>th</a:t>
              </a:r>
              <a:r>
                <a:rPr lang="it-IT" sz="2000" i="1" dirty="0" smtClean="0">
                  <a:solidFill>
                    <a:srgbClr val="FFFF00"/>
                  </a:solidFill>
                  <a:latin typeface="Arial" pitchFamily="34" charset="0"/>
                  <a:cs typeface="Arial" pitchFamily="34" charset="0"/>
                </a:rPr>
                <a:t>?</a:t>
              </a:r>
              <a:endParaRPr lang="en-GB" sz="2000" i="1" dirty="0">
                <a:solidFill>
                  <a:srgbClr val="FFFF00"/>
                </a:solidFill>
                <a:latin typeface="Arial" pitchFamily="34" charset="0"/>
                <a:cs typeface="Arial" pitchFamily="34" charset="0"/>
              </a:endParaRPr>
            </a:p>
          </p:txBody>
        </p:sp>
        <p:sp>
          <p:nvSpPr>
            <p:cNvPr id="33" name="Rettangolo 32"/>
            <p:cNvSpPr/>
            <p:nvPr/>
          </p:nvSpPr>
          <p:spPr>
            <a:xfrm>
              <a:off x="5868144" y="4675202"/>
              <a:ext cx="3203848" cy="400110"/>
            </a:xfrm>
            <a:prstGeom prst="rect">
              <a:avLst/>
            </a:prstGeom>
          </p:spPr>
          <p:txBody>
            <a:bodyPr wrap="square">
              <a:spAutoFit/>
            </a:bodyPr>
            <a:lstStyle/>
            <a:p>
              <a:r>
                <a:rPr lang="en-GB" sz="2000" b="1" dirty="0" smtClean="0">
                  <a:solidFill>
                    <a:srgbClr val="FF0000"/>
                  </a:solidFill>
                  <a:latin typeface="Arial" pitchFamily="34" charset="0"/>
                  <a:cs typeface="Arial" pitchFamily="34" charset="0"/>
                </a:rPr>
                <a:t>RED </a:t>
              </a:r>
              <a:r>
                <a:rPr lang="en-GB" sz="2000" b="1" dirty="0" smtClean="0">
                  <a:solidFill>
                    <a:schemeClr val="bg1"/>
                  </a:solidFill>
                  <a:latin typeface="Arial" pitchFamily="34" charset="0"/>
                  <a:cs typeface="Arial" pitchFamily="34" charset="0"/>
                </a:rPr>
                <a:t>+ </a:t>
              </a:r>
              <a:r>
                <a:rPr lang="en-GB" sz="2000" b="1" dirty="0" smtClean="0">
                  <a:solidFill>
                    <a:schemeClr val="bg1">
                      <a:lumMod val="65000"/>
                    </a:schemeClr>
                  </a:solidFill>
                  <a:latin typeface="Arial" pitchFamily="34" charset="0"/>
                  <a:cs typeface="Arial" pitchFamily="34" charset="0"/>
                </a:rPr>
                <a:t>GREY</a:t>
              </a:r>
              <a:r>
                <a:rPr lang="en-GB" sz="2000" b="1" dirty="0" smtClean="0">
                  <a:solidFill>
                    <a:srgbClr val="FF0000"/>
                  </a:solidFill>
                  <a:latin typeface="Arial" pitchFamily="34" charset="0"/>
                  <a:cs typeface="Arial" pitchFamily="34" charset="0"/>
                </a:rPr>
                <a:t> </a:t>
              </a:r>
              <a:r>
                <a:rPr lang="en-GB" sz="2000" b="1" dirty="0" smtClean="0">
                  <a:solidFill>
                    <a:schemeClr val="bg1"/>
                  </a:solidFill>
                  <a:latin typeface="Arial" pitchFamily="34" charset="0"/>
                  <a:cs typeface="Arial" pitchFamily="34" charset="0"/>
                </a:rPr>
                <a:t>+</a:t>
              </a:r>
              <a:r>
                <a:rPr lang="en-GB" sz="2000" b="1" dirty="0" smtClean="0">
                  <a:solidFill>
                    <a:srgbClr val="FF0000"/>
                  </a:solidFill>
                  <a:latin typeface="Arial" pitchFamily="34" charset="0"/>
                  <a:cs typeface="Arial" pitchFamily="34" charset="0"/>
                </a:rPr>
                <a:t> </a:t>
              </a:r>
              <a:r>
                <a:rPr lang="en-GB" sz="2000" b="1" dirty="0" smtClean="0">
                  <a:solidFill>
                    <a:srgbClr val="FFFF00"/>
                  </a:solidFill>
                  <a:latin typeface="Arial" pitchFamily="34" charset="0"/>
                  <a:cs typeface="Arial" pitchFamily="34" charset="0"/>
                </a:rPr>
                <a:t>YELLOW</a:t>
              </a:r>
              <a:endParaRPr lang="it-IT" sz="2000" baseline="30000" dirty="0">
                <a:solidFill>
                  <a:srgbClr val="FFFF00"/>
                </a:solidFill>
              </a:endParaRPr>
            </a:p>
          </p:txBody>
        </p:sp>
        <p:sp>
          <p:nvSpPr>
            <p:cNvPr id="40" name="Rettangolo 39"/>
            <p:cNvSpPr/>
            <p:nvPr/>
          </p:nvSpPr>
          <p:spPr>
            <a:xfrm>
              <a:off x="5868144" y="5611306"/>
              <a:ext cx="3203848" cy="400110"/>
            </a:xfrm>
            <a:prstGeom prst="rect">
              <a:avLst/>
            </a:prstGeom>
          </p:spPr>
          <p:txBody>
            <a:bodyPr wrap="square">
              <a:spAutoFit/>
            </a:bodyPr>
            <a:lstStyle/>
            <a:p>
              <a:r>
                <a:rPr lang="en-GB" sz="2000" b="1" dirty="0" smtClean="0">
                  <a:solidFill>
                    <a:srgbClr val="FF0000"/>
                  </a:solidFill>
                  <a:latin typeface="Arial" pitchFamily="34" charset="0"/>
                  <a:cs typeface="Arial" pitchFamily="34" charset="0"/>
                </a:rPr>
                <a:t>RED</a:t>
              </a:r>
              <a:endParaRPr lang="it-IT" sz="2000" baseline="30000" dirty="0">
                <a:solidFill>
                  <a:srgbClr val="FFFF00"/>
                </a:solidFill>
              </a:endParaRPr>
            </a:p>
          </p:txBody>
        </p:sp>
        <p:cxnSp>
          <p:nvCxnSpPr>
            <p:cNvPr id="45" name="Connettore 2 44"/>
            <p:cNvCxnSpPr>
              <a:stCxn id="26" idx="3"/>
              <a:endCxn id="33" idx="1"/>
            </p:cNvCxnSpPr>
            <p:nvPr/>
          </p:nvCxnSpPr>
          <p:spPr>
            <a:xfrm>
              <a:off x="5687504" y="4875257"/>
              <a:ext cx="180640" cy="1588"/>
            </a:xfrm>
            <a:prstGeom prst="straightConnector1">
              <a:avLst/>
            </a:prstGeom>
            <a:ln w="25400">
              <a:solidFill>
                <a:schemeClr val="bg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ttore 2 47"/>
            <p:cNvCxnSpPr>
              <a:stCxn id="30" idx="3"/>
              <a:endCxn id="40" idx="1"/>
            </p:cNvCxnSpPr>
            <p:nvPr/>
          </p:nvCxnSpPr>
          <p:spPr>
            <a:xfrm>
              <a:off x="5687504" y="5811361"/>
              <a:ext cx="180640" cy="1588"/>
            </a:xfrm>
            <a:prstGeom prst="straightConnector1">
              <a:avLst/>
            </a:prstGeom>
            <a:ln w="25400">
              <a:solidFill>
                <a:schemeClr val="bg1">
                  <a:lumMod val="9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Rettangolo 50"/>
            <p:cNvSpPr/>
            <p:nvPr/>
          </p:nvSpPr>
          <p:spPr>
            <a:xfrm>
              <a:off x="179512" y="4509120"/>
              <a:ext cx="8784976" cy="172819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47" name="Gruppo 46"/>
          <p:cNvGrpSpPr/>
          <p:nvPr/>
        </p:nvGrpSpPr>
        <p:grpSpPr>
          <a:xfrm>
            <a:off x="1259632" y="4437112"/>
            <a:ext cx="6768752" cy="1468036"/>
            <a:chOff x="1259632" y="4437112"/>
            <a:chExt cx="6768752" cy="1468036"/>
          </a:xfrm>
        </p:grpSpPr>
        <p:sp>
          <p:nvSpPr>
            <p:cNvPr id="43" name="CasellaDiTesto 42"/>
            <p:cNvSpPr txBox="1"/>
            <p:nvPr/>
          </p:nvSpPr>
          <p:spPr>
            <a:xfrm>
              <a:off x="1259632" y="4797152"/>
              <a:ext cx="6768752" cy="1107996"/>
            </a:xfrm>
            <a:prstGeom prst="rect">
              <a:avLst/>
            </a:prstGeom>
            <a:noFill/>
          </p:spPr>
          <p:txBody>
            <a:bodyPr wrap="square" rtlCol="0">
              <a:spAutoFit/>
            </a:bodyPr>
            <a:lstStyle/>
            <a:p>
              <a:pPr algn="ctr"/>
              <a:r>
                <a:rPr lang="en-US" sz="2200" dirty="0" smtClean="0">
                  <a:solidFill>
                    <a:schemeClr val="bg1"/>
                  </a:solidFill>
                </a:rPr>
                <a:t>Can be obtained also with the basic and multi-model approaches since it does not depend on the state of the variable at 12 hours</a:t>
              </a:r>
              <a:endParaRPr lang="en-US" sz="2200" dirty="0">
                <a:solidFill>
                  <a:schemeClr val="bg1"/>
                </a:solidFill>
              </a:endParaRPr>
            </a:p>
          </p:txBody>
        </p:sp>
        <p:cxnSp>
          <p:nvCxnSpPr>
            <p:cNvPr id="46" name="Connettore 2 45"/>
            <p:cNvCxnSpPr>
              <a:stCxn id="43" idx="0"/>
            </p:cNvCxnSpPr>
            <p:nvPr/>
          </p:nvCxnSpPr>
          <p:spPr>
            <a:xfrm rot="16200000" flipV="1">
              <a:off x="4427984" y="4581128"/>
              <a:ext cx="360040" cy="72008"/>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36"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7"/>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41"/>
                                        </p:tgtEl>
                                        <p:attrNameLst>
                                          <p:attrName>style.visibility</p:attrName>
                                        </p:attrNameLst>
                                      </p:cBhvr>
                                      <p:to>
                                        <p:strVal val="visible"/>
                                      </p:to>
                                    </p:set>
                                    <p:animEffect transition="in" filter="fade">
                                      <p:cBhvr>
                                        <p:cTn id="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asellaDiTesto 40"/>
          <p:cNvSpPr txBox="1"/>
          <p:nvPr/>
        </p:nvSpPr>
        <p:spPr>
          <a:xfrm>
            <a:off x="1000100" y="5556180"/>
            <a:ext cx="3286148" cy="646331"/>
          </a:xfrm>
          <a:prstGeom prst="rect">
            <a:avLst/>
          </a:prstGeom>
          <a:noFill/>
        </p:spPr>
        <p:txBody>
          <a:bodyPr wrap="square">
            <a:spAutoFit/>
          </a:bodyPr>
          <a:lstStyle/>
          <a:p>
            <a:pPr marL="82550" indent="-82550" algn="ctr">
              <a:defRPr/>
            </a:pPr>
            <a:r>
              <a:rPr lang="en-US" sz="1800" dirty="0" smtClean="0">
                <a:solidFill>
                  <a:schemeClr val="bg1"/>
                </a:solidFill>
                <a:latin typeface="+mj-lt"/>
              </a:rPr>
              <a:t>Forecasted hourly levels:  forecast lead time </a:t>
            </a:r>
            <a:r>
              <a:rPr lang="en-US" dirty="0" smtClean="0">
                <a:solidFill>
                  <a:schemeClr val="bg1"/>
                </a:solidFill>
                <a:latin typeface="+mj-lt"/>
              </a:rPr>
              <a:t>24</a:t>
            </a:r>
            <a:r>
              <a:rPr lang="en-US" sz="1800" dirty="0" smtClean="0">
                <a:solidFill>
                  <a:schemeClr val="bg1"/>
                </a:solidFill>
                <a:latin typeface="+mj-lt"/>
              </a:rPr>
              <a:t> h.</a:t>
            </a:r>
            <a:endParaRPr lang="en-US" sz="1800" dirty="0">
              <a:solidFill>
                <a:schemeClr val="bg1"/>
              </a:solidFill>
              <a:latin typeface="+mj-lt"/>
            </a:endParaRPr>
          </a:p>
        </p:txBody>
      </p:sp>
      <p:sp>
        <p:nvSpPr>
          <p:cNvPr id="42" name="Rettangolo 41"/>
          <p:cNvSpPr/>
          <p:nvPr/>
        </p:nvSpPr>
        <p:spPr>
          <a:xfrm>
            <a:off x="5072066" y="5694679"/>
            <a:ext cx="3214688" cy="369332"/>
          </a:xfrm>
          <a:prstGeom prst="rect">
            <a:avLst/>
          </a:prstGeom>
        </p:spPr>
        <p:txBody>
          <a:bodyPr>
            <a:spAutoFit/>
          </a:bodyPr>
          <a:lstStyle/>
          <a:p>
            <a:pPr algn="ctr">
              <a:defRPr/>
            </a:pPr>
            <a:r>
              <a:rPr lang="en-US" sz="1800" dirty="0">
                <a:solidFill>
                  <a:schemeClr val="bg1"/>
                </a:solidFill>
                <a:latin typeface="+mj-lt"/>
              </a:rPr>
              <a:t>Observed hourly </a:t>
            </a:r>
            <a:r>
              <a:rPr lang="en-US" sz="1800" dirty="0" smtClean="0">
                <a:solidFill>
                  <a:schemeClr val="bg1"/>
                </a:solidFill>
                <a:latin typeface="+mj-lt"/>
              </a:rPr>
              <a:t>levels</a:t>
            </a:r>
            <a:endParaRPr lang="en-US" sz="1800" dirty="0">
              <a:solidFill>
                <a:schemeClr val="bg1"/>
              </a:solidFill>
              <a:latin typeface="+mj-lt"/>
            </a:endParaRPr>
          </a:p>
        </p:txBody>
      </p:sp>
      <p:grpSp>
        <p:nvGrpSpPr>
          <p:cNvPr id="19" name="Gruppo 18"/>
          <p:cNvGrpSpPr/>
          <p:nvPr/>
        </p:nvGrpSpPr>
        <p:grpSpPr>
          <a:xfrm>
            <a:off x="1714500" y="4055982"/>
            <a:ext cx="5715000" cy="634186"/>
            <a:chOff x="1714500" y="3643314"/>
            <a:chExt cx="5715000" cy="634186"/>
          </a:xfrm>
        </p:grpSpPr>
        <p:cxnSp>
          <p:nvCxnSpPr>
            <p:cNvPr id="47" name="Connettore 1 14"/>
            <p:cNvCxnSpPr>
              <a:cxnSpLocks noChangeShapeType="1"/>
            </p:cNvCxnSpPr>
            <p:nvPr/>
          </p:nvCxnSpPr>
          <p:spPr bwMode="auto">
            <a:xfrm>
              <a:off x="2357438" y="3857365"/>
              <a:ext cx="4572000" cy="1586"/>
            </a:xfrm>
            <a:prstGeom prst="line">
              <a:avLst/>
            </a:prstGeom>
            <a:noFill/>
            <a:ln w="9525" algn="ctr">
              <a:solidFill>
                <a:schemeClr val="tx1"/>
              </a:solidFill>
              <a:round/>
              <a:headEnd/>
              <a:tailEnd/>
            </a:ln>
          </p:spPr>
        </p:cxnSp>
        <p:sp>
          <p:nvSpPr>
            <p:cNvPr id="48" name="CasellaDiTesto 47"/>
            <p:cNvSpPr txBox="1"/>
            <p:nvPr/>
          </p:nvSpPr>
          <p:spPr bwMode="auto">
            <a:xfrm>
              <a:off x="1714500" y="3643314"/>
              <a:ext cx="1071563" cy="276225"/>
            </a:xfrm>
            <a:prstGeom prst="rect">
              <a:avLst/>
            </a:prstGeom>
            <a:noFill/>
          </p:spPr>
          <p:txBody>
            <a:bodyPr>
              <a:spAutoFit/>
            </a:bodyPr>
            <a:lstStyle/>
            <a:p>
              <a:pPr>
                <a:defRPr/>
              </a:pPr>
              <a:r>
                <a:rPr lang="it-IT" sz="1200" dirty="0" smtClean="0">
                  <a:solidFill>
                    <a:schemeClr val="bg1"/>
                  </a:solidFill>
                  <a:latin typeface="+mj-lt"/>
                </a:rPr>
                <a:t>01/05/2000</a:t>
              </a:r>
              <a:endParaRPr lang="it-IT" sz="1200" dirty="0">
                <a:solidFill>
                  <a:schemeClr val="bg1"/>
                </a:solidFill>
                <a:latin typeface="+mj-lt"/>
              </a:endParaRPr>
            </a:p>
          </p:txBody>
        </p:sp>
        <p:sp>
          <p:nvSpPr>
            <p:cNvPr id="49" name="CasellaDiTesto 48"/>
            <p:cNvSpPr txBox="1"/>
            <p:nvPr/>
          </p:nvSpPr>
          <p:spPr bwMode="auto">
            <a:xfrm>
              <a:off x="6357938" y="3643314"/>
              <a:ext cx="1071562" cy="276225"/>
            </a:xfrm>
            <a:prstGeom prst="rect">
              <a:avLst/>
            </a:prstGeom>
            <a:noFill/>
          </p:spPr>
          <p:txBody>
            <a:bodyPr>
              <a:spAutoFit/>
            </a:bodyPr>
            <a:lstStyle/>
            <a:p>
              <a:pPr>
                <a:defRPr/>
              </a:pPr>
              <a:r>
                <a:rPr lang="it-IT" sz="1200" dirty="0" smtClean="0">
                  <a:solidFill>
                    <a:schemeClr val="bg1"/>
                  </a:solidFill>
                  <a:latin typeface="+mj-lt"/>
                </a:rPr>
                <a:t>20/01/2009</a:t>
              </a:r>
              <a:endParaRPr lang="it-IT" sz="1200" dirty="0">
                <a:solidFill>
                  <a:schemeClr val="bg1"/>
                </a:solidFill>
                <a:latin typeface="+mj-lt"/>
              </a:endParaRPr>
            </a:p>
          </p:txBody>
        </p:sp>
        <p:sp>
          <p:nvSpPr>
            <p:cNvPr id="50" name="CasellaDiTesto 49"/>
            <p:cNvSpPr txBox="1"/>
            <p:nvPr/>
          </p:nvSpPr>
          <p:spPr bwMode="auto">
            <a:xfrm>
              <a:off x="4036219" y="3643314"/>
              <a:ext cx="1071562" cy="276225"/>
            </a:xfrm>
            <a:prstGeom prst="rect">
              <a:avLst/>
            </a:prstGeom>
            <a:noFill/>
          </p:spPr>
          <p:txBody>
            <a:bodyPr>
              <a:spAutoFit/>
            </a:bodyPr>
            <a:lstStyle/>
            <a:p>
              <a:pPr>
                <a:defRPr/>
              </a:pPr>
              <a:r>
                <a:rPr lang="it-IT" sz="1200" dirty="0" smtClean="0">
                  <a:solidFill>
                    <a:schemeClr val="bg1"/>
                  </a:solidFill>
                  <a:latin typeface="+mj-lt"/>
                </a:rPr>
                <a:t>30/06/2004</a:t>
              </a:r>
              <a:endParaRPr lang="it-IT" sz="1200" dirty="0">
                <a:solidFill>
                  <a:schemeClr val="bg1"/>
                </a:solidFill>
                <a:latin typeface="+mj-lt"/>
              </a:endParaRPr>
            </a:p>
          </p:txBody>
        </p:sp>
        <p:cxnSp>
          <p:nvCxnSpPr>
            <p:cNvPr id="52" name="Connettore 1 22"/>
            <p:cNvCxnSpPr>
              <a:cxnSpLocks noChangeShapeType="1"/>
            </p:cNvCxnSpPr>
            <p:nvPr/>
          </p:nvCxnSpPr>
          <p:spPr bwMode="auto">
            <a:xfrm rot="5400000">
              <a:off x="2286880" y="3928715"/>
              <a:ext cx="141912" cy="795"/>
            </a:xfrm>
            <a:prstGeom prst="line">
              <a:avLst/>
            </a:prstGeom>
            <a:noFill/>
            <a:ln w="9525" algn="ctr">
              <a:solidFill>
                <a:schemeClr val="tx1"/>
              </a:solidFill>
              <a:round/>
              <a:headEnd/>
              <a:tailEnd/>
            </a:ln>
          </p:spPr>
        </p:cxnSp>
        <p:cxnSp>
          <p:nvCxnSpPr>
            <p:cNvPr id="54" name="Connettore 1 31"/>
            <p:cNvCxnSpPr>
              <a:cxnSpLocks noChangeShapeType="1"/>
            </p:cNvCxnSpPr>
            <p:nvPr/>
          </p:nvCxnSpPr>
          <p:spPr bwMode="auto">
            <a:xfrm rot="5400000">
              <a:off x="6858879" y="3927924"/>
              <a:ext cx="141912" cy="795"/>
            </a:xfrm>
            <a:prstGeom prst="line">
              <a:avLst/>
            </a:prstGeom>
            <a:noFill/>
            <a:ln w="9525" algn="ctr">
              <a:solidFill>
                <a:schemeClr val="tx1"/>
              </a:solidFill>
              <a:round/>
              <a:headEnd/>
              <a:tailEnd/>
            </a:ln>
          </p:spPr>
        </p:cxnSp>
        <p:sp>
          <p:nvSpPr>
            <p:cNvPr id="56" name="Rettangolo 45"/>
            <p:cNvSpPr>
              <a:spLocks noChangeArrowheads="1"/>
            </p:cNvSpPr>
            <p:nvPr/>
          </p:nvSpPr>
          <p:spPr bwMode="auto">
            <a:xfrm>
              <a:off x="4499992" y="3857629"/>
              <a:ext cx="2429446" cy="147435"/>
            </a:xfrm>
            <a:prstGeom prst="rect">
              <a:avLst/>
            </a:prstGeom>
            <a:solidFill>
              <a:srgbClr val="00B050"/>
            </a:solidFill>
            <a:ln w="9525" algn="ctr">
              <a:solidFill>
                <a:schemeClr val="tx1"/>
              </a:solidFill>
              <a:round/>
              <a:headEnd/>
              <a:tailEnd/>
            </a:ln>
          </p:spPr>
          <p:txBody>
            <a:bodyPr/>
            <a:lstStyle/>
            <a:p>
              <a:endParaRPr lang="it-IT">
                <a:solidFill>
                  <a:schemeClr val="bg1"/>
                </a:solidFill>
              </a:endParaRPr>
            </a:p>
          </p:txBody>
        </p:sp>
        <p:sp>
          <p:nvSpPr>
            <p:cNvPr id="57" name="CasellaDiTesto 56"/>
            <p:cNvSpPr txBox="1"/>
            <p:nvPr/>
          </p:nvSpPr>
          <p:spPr bwMode="auto">
            <a:xfrm>
              <a:off x="1714500" y="4000501"/>
              <a:ext cx="5286412" cy="276999"/>
            </a:xfrm>
            <a:prstGeom prst="rect">
              <a:avLst/>
            </a:prstGeom>
            <a:noFill/>
          </p:spPr>
          <p:txBody>
            <a:bodyPr wrap="square">
              <a:spAutoFit/>
            </a:bodyPr>
            <a:lstStyle/>
            <a:p>
              <a:pPr>
                <a:defRPr/>
              </a:pPr>
              <a:r>
                <a:rPr lang="it-IT" sz="1200" b="1" dirty="0" smtClean="0">
                  <a:solidFill>
                    <a:schemeClr val="bg1"/>
                  </a:solidFill>
                  <a:latin typeface="+mj-lt"/>
                </a:rPr>
                <a:t>MCP:       </a:t>
              </a:r>
              <a:r>
                <a:rPr lang="it-IT" sz="1200" dirty="0" smtClean="0">
                  <a:solidFill>
                    <a:schemeClr val="bg1"/>
                  </a:solidFill>
                  <a:latin typeface="+mj-lt"/>
                </a:rPr>
                <a:t>                            CALIBRATION                                          V</a:t>
              </a:r>
              <a:r>
                <a:rPr lang="it-IT" sz="1200" dirty="0" smtClean="0">
                  <a:solidFill>
                    <a:schemeClr val="bg1"/>
                  </a:solidFill>
                </a:rPr>
                <a:t>ALIDATION</a:t>
              </a:r>
              <a:endParaRPr lang="it-IT" sz="1200" dirty="0">
                <a:solidFill>
                  <a:schemeClr val="bg1"/>
                </a:solidFill>
                <a:latin typeface="+mj-lt"/>
              </a:endParaRPr>
            </a:p>
          </p:txBody>
        </p:sp>
        <p:sp>
          <p:nvSpPr>
            <p:cNvPr id="60" name="Rettangolo 44"/>
            <p:cNvSpPr>
              <a:spLocks noChangeArrowheads="1"/>
            </p:cNvSpPr>
            <p:nvPr/>
          </p:nvSpPr>
          <p:spPr bwMode="auto">
            <a:xfrm>
              <a:off x="2357442" y="3857629"/>
              <a:ext cx="2142550" cy="147435"/>
            </a:xfrm>
            <a:prstGeom prst="rect">
              <a:avLst/>
            </a:prstGeom>
            <a:solidFill>
              <a:srgbClr val="FF0000"/>
            </a:solidFill>
            <a:ln w="9525" algn="ctr">
              <a:solidFill>
                <a:schemeClr val="tx1"/>
              </a:solidFill>
              <a:round/>
              <a:headEnd/>
              <a:tailEnd/>
            </a:ln>
          </p:spPr>
          <p:txBody>
            <a:bodyPr/>
            <a:lstStyle/>
            <a:p>
              <a:endParaRPr lang="it-IT">
                <a:solidFill>
                  <a:schemeClr val="bg1"/>
                </a:solidFill>
              </a:endParaRPr>
            </a:p>
          </p:txBody>
        </p:sp>
      </p:grpSp>
      <p:sp>
        <p:nvSpPr>
          <p:cNvPr id="64" name="CasellaDiTesto 63"/>
          <p:cNvSpPr txBox="1"/>
          <p:nvPr/>
        </p:nvSpPr>
        <p:spPr>
          <a:xfrm>
            <a:off x="0" y="642918"/>
            <a:ext cx="9144000" cy="369332"/>
          </a:xfrm>
          <a:prstGeom prst="rect">
            <a:avLst/>
          </a:prstGeom>
          <a:noFill/>
        </p:spPr>
        <p:txBody>
          <a:bodyPr wrap="square">
            <a:spAutoFit/>
          </a:bodyPr>
          <a:lstStyle/>
          <a:p>
            <a:pPr marL="82550" indent="-82550" algn="ctr">
              <a:defRPr/>
            </a:pPr>
            <a:r>
              <a:rPr lang="en-US" sz="1800" dirty="0" smtClean="0">
                <a:solidFill>
                  <a:schemeClr val="bg1"/>
                </a:solidFill>
                <a:latin typeface="+mj-lt"/>
              </a:rPr>
              <a:t>PO RIVER AT PONTELAGOSCURO</a:t>
            </a:r>
            <a:r>
              <a:rPr lang="en-US" dirty="0" smtClean="0">
                <a:solidFill>
                  <a:schemeClr val="bg1"/>
                </a:solidFill>
                <a:latin typeface="+mj-lt"/>
              </a:rPr>
              <a:t> and PONTE SPESSA</a:t>
            </a:r>
            <a:endParaRPr lang="en-US" sz="1800" dirty="0">
              <a:solidFill>
                <a:schemeClr val="bg1"/>
              </a:solidFill>
              <a:latin typeface="+mj-lt"/>
            </a:endParaRPr>
          </a:p>
        </p:txBody>
      </p:sp>
      <p:sp>
        <p:nvSpPr>
          <p:cNvPr id="65" name="Rettangolo 64"/>
          <p:cNvSpPr/>
          <p:nvPr/>
        </p:nvSpPr>
        <p:spPr>
          <a:xfrm>
            <a:off x="0" y="4984676"/>
            <a:ext cx="9144000" cy="369332"/>
          </a:xfrm>
          <a:prstGeom prst="rect">
            <a:avLst/>
          </a:prstGeom>
        </p:spPr>
        <p:txBody>
          <a:bodyPr wrap="square">
            <a:spAutoFit/>
          </a:bodyPr>
          <a:lstStyle/>
          <a:p>
            <a:pPr marL="82550" indent="-82550" algn="ctr">
              <a:defRPr/>
            </a:pPr>
            <a:r>
              <a:rPr lang="en-US" dirty="0" smtClean="0">
                <a:solidFill>
                  <a:schemeClr val="bg1"/>
                </a:solidFill>
              </a:rPr>
              <a:t> Available data, provided by the </a:t>
            </a:r>
            <a:r>
              <a:rPr lang="it-IT" dirty="0" err="1" smtClean="0">
                <a:solidFill>
                  <a:schemeClr val="bg1"/>
                </a:solidFill>
              </a:rPr>
              <a:t>Civil</a:t>
            </a:r>
            <a:r>
              <a:rPr lang="it-IT" dirty="0" smtClean="0">
                <a:solidFill>
                  <a:schemeClr val="bg1"/>
                </a:solidFill>
              </a:rPr>
              <a:t> </a:t>
            </a:r>
            <a:r>
              <a:rPr lang="it-IT" dirty="0" err="1" smtClean="0">
                <a:solidFill>
                  <a:schemeClr val="bg1"/>
                </a:solidFill>
              </a:rPr>
              <a:t>Protection</a:t>
            </a:r>
            <a:r>
              <a:rPr lang="it-IT" dirty="0" smtClean="0">
                <a:solidFill>
                  <a:schemeClr val="bg1"/>
                </a:solidFill>
              </a:rPr>
              <a:t> </a:t>
            </a:r>
            <a:r>
              <a:rPr lang="it-IT" dirty="0" err="1" smtClean="0">
                <a:solidFill>
                  <a:schemeClr val="bg1"/>
                </a:solidFill>
              </a:rPr>
              <a:t>of</a:t>
            </a:r>
            <a:r>
              <a:rPr lang="it-IT" dirty="0" smtClean="0">
                <a:solidFill>
                  <a:schemeClr val="bg1"/>
                </a:solidFill>
              </a:rPr>
              <a:t> Emilia Romagna </a:t>
            </a:r>
            <a:r>
              <a:rPr lang="it-IT" dirty="0" err="1" smtClean="0">
                <a:solidFill>
                  <a:schemeClr val="bg1"/>
                </a:solidFill>
              </a:rPr>
              <a:t>Region</a:t>
            </a:r>
            <a:r>
              <a:rPr lang="it-IT" dirty="0" smtClean="0">
                <a:solidFill>
                  <a:schemeClr val="bg1"/>
                </a:solidFill>
              </a:rPr>
              <a:t>, Italy</a:t>
            </a:r>
            <a:r>
              <a:rPr lang="en-GB" dirty="0" smtClean="0">
                <a:solidFill>
                  <a:schemeClr val="bg1"/>
                </a:solidFill>
              </a:rPr>
              <a:t>:</a:t>
            </a:r>
            <a:endParaRPr lang="en-US" dirty="0">
              <a:solidFill>
                <a:schemeClr val="bg1"/>
              </a:solidFill>
            </a:endParaRPr>
          </a:p>
        </p:txBody>
      </p:sp>
      <p:sp>
        <p:nvSpPr>
          <p:cNvPr id="50180"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solidFill>
                <a:schemeClr val="bg1"/>
              </a:solidFill>
            </a:endParaRPr>
          </a:p>
        </p:txBody>
      </p:sp>
      <p:pic>
        <p:nvPicPr>
          <p:cNvPr id="32771" name="Picture 3" descr="D:\Work\Dottorato\Convegni\2011_EGU\Po_DEM2.jpg"/>
          <p:cNvPicPr>
            <a:picLocks noChangeAspect="1" noChangeArrowheads="1"/>
          </p:cNvPicPr>
          <p:nvPr/>
        </p:nvPicPr>
        <p:blipFill>
          <a:blip r:embed="rId3" cstate="print">
            <a:clrChange>
              <a:clrFrom>
                <a:srgbClr val="FFFFFF"/>
              </a:clrFrom>
              <a:clrTo>
                <a:srgbClr val="FFFFFF">
                  <a:alpha val="0"/>
                </a:srgbClr>
              </a:clrTo>
            </a:clrChange>
          </a:blip>
          <a:srcRect l="4508" t="6811" r="19982" b="11461"/>
          <a:stretch>
            <a:fillRect/>
          </a:stretch>
        </p:blipFill>
        <p:spPr bwMode="auto">
          <a:xfrm>
            <a:off x="2339752" y="925663"/>
            <a:ext cx="4464496" cy="3151409"/>
          </a:xfrm>
          <a:prstGeom prst="rect">
            <a:avLst/>
          </a:prstGeom>
          <a:noFill/>
        </p:spPr>
      </p:pic>
      <p:sp>
        <p:nvSpPr>
          <p:cNvPr id="24" name="Segnaposto data 23"/>
          <p:cNvSpPr>
            <a:spLocks noGrp="1"/>
          </p:cNvSpPr>
          <p:nvPr>
            <p:ph type="dt" sz="half" idx="10"/>
          </p:nvPr>
        </p:nvSpPr>
        <p:spPr/>
        <p:txBody>
          <a:bodyPr/>
          <a:lstStyle/>
          <a:p>
            <a:r>
              <a:rPr lang="it-IT" smtClean="0"/>
              <a:t>7 April 2011</a:t>
            </a:r>
            <a:endParaRPr lang="it-IT"/>
          </a:p>
        </p:txBody>
      </p:sp>
      <p:sp>
        <p:nvSpPr>
          <p:cNvPr id="25" name="Segnaposto numero diapositiva 24"/>
          <p:cNvSpPr>
            <a:spLocks noGrp="1"/>
          </p:cNvSpPr>
          <p:nvPr>
            <p:ph type="sldNum" sz="quarter" idx="12"/>
          </p:nvPr>
        </p:nvSpPr>
        <p:spPr/>
        <p:txBody>
          <a:bodyPr/>
          <a:lstStyle/>
          <a:p>
            <a:fld id="{B50FAAEE-4486-49E7-94A9-A83252D79B29}" type="slidenum">
              <a:rPr lang="it-IT" smtClean="0"/>
              <a:pPr/>
              <a:t>11</a:t>
            </a:fld>
            <a:endParaRPr lang="it-IT"/>
          </a:p>
        </p:txBody>
      </p:sp>
      <p:sp>
        <p:nvSpPr>
          <p:cNvPr id="27"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APPLICATION: MCP with MULTI-TEMPORAL</a:t>
            </a:r>
          </a:p>
        </p:txBody>
      </p:sp>
      <p:sp>
        <p:nvSpPr>
          <p:cNvPr id="22"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8" name="Picture 6" descr="D:\Work\Dottorato\Convegni\2011_EGU\Immagini\Pontelagoscuro_a_1.bmp"/>
          <p:cNvPicPr>
            <a:picLocks noChangeAspect="1" noChangeArrowheads="1"/>
          </p:cNvPicPr>
          <p:nvPr/>
        </p:nvPicPr>
        <p:blipFill>
          <a:blip r:embed="rId3" cstate="print"/>
          <a:srcRect/>
          <a:stretch>
            <a:fillRect/>
          </a:stretch>
        </p:blipFill>
        <p:spPr bwMode="auto">
          <a:xfrm>
            <a:off x="2182216" y="3558524"/>
            <a:ext cx="3967200" cy="2636100"/>
          </a:xfrm>
          <a:prstGeom prst="rect">
            <a:avLst/>
          </a:prstGeom>
          <a:noFill/>
        </p:spPr>
      </p:pic>
      <p:sp>
        <p:nvSpPr>
          <p:cNvPr id="20" name="CasellaDiTesto 19"/>
          <p:cNvSpPr txBox="1"/>
          <p:nvPr/>
        </p:nvSpPr>
        <p:spPr>
          <a:xfrm>
            <a:off x="6156176" y="1052736"/>
            <a:ext cx="1800200" cy="1200329"/>
          </a:xfrm>
          <a:prstGeom prst="rect">
            <a:avLst/>
          </a:prstGeom>
          <a:noFill/>
        </p:spPr>
        <p:txBody>
          <a:bodyPr wrap="square" rtlCol="0">
            <a:spAutoFit/>
          </a:bodyPr>
          <a:lstStyle/>
          <a:p>
            <a:r>
              <a:rPr lang="en-US" sz="2400" dirty="0" smtClean="0">
                <a:solidFill>
                  <a:schemeClr val="bg1"/>
                </a:solidFill>
              </a:rPr>
              <a:t>Exceeding Time Probability</a:t>
            </a:r>
            <a:endParaRPr lang="en-US" sz="2400" dirty="0">
              <a:solidFill>
                <a:schemeClr val="bg1"/>
              </a:solidFill>
            </a:endParaRPr>
          </a:p>
        </p:txBody>
      </p:sp>
      <p:sp>
        <p:nvSpPr>
          <p:cNvPr id="21" name="CasellaDiTesto 20"/>
          <p:cNvSpPr txBox="1"/>
          <p:nvPr/>
        </p:nvSpPr>
        <p:spPr>
          <a:xfrm>
            <a:off x="6156176" y="2348880"/>
            <a:ext cx="1728192" cy="1200329"/>
          </a:xfrm>
          <a:prstGeom prst="rect">
            <a:avLst/>
          </a:prstGeom>
          <a:noFill/>
        </p:spPr>
        <p:txBody>
          <a:bodyPr wrap="square" rtlCol="0">
            <a:spAutoFit/>
          </a:bodyPr>
          <a:lstStyle/>
          <a:p>
            <a:r>
              <a:rPr lang="en-US" sz="2400" dirty="0" smtClean="0">
                <a:solidFill>
                  <a:schemeClr val="bg1"/>
                </a:solidFill>
              </a:rPr>
              <a:t>Cumulative Exceeding Probability</a:t>
            </a:r>
            <a:endParaRPr lang="en-US" sz="2400" dirty="0">
              <a:solidFill>
                <a:schemeClr val="bg1"/>
              </a:solidFill>
            </a:endParaRPr>
          </a:p>
        </p:txBody>
      </p:sp>
      <p:sp>
        <p:nvSpPr>
          <p:cNvPr id="22" name="CasellaDiTesto 21"/>
          <p:cNvSpPr txBox="1"/>
          <p:nvPr/>
        </p:nvSpPr>
        <p:spPr>
          <a:xfrm>
            <a:off x="6156176" y="4005064"/>
            <a:ext cx="1872208" cy="1200329"/>
          </a:xfrm>
          <a:prstGeom prst="rect">
            <a:avLst/>
          </a:prstGeom>
          <a:noFill/>
        </p:spPr>
        <p:txBody>
          <a:bodyPr wrap="square" rtlCol="0">
            <a:spAutoFit/>
          </a:bodyPr>
          <a:lstStyle/>
          <a:p>
            <a:r>
              <a:rPr lang="en-US" sz="2400" dirty="0" smtClean="0">
                <a:solidFill>
                  <a:schemeClr val="bg1"/>
                </a:solidFill>
              </a:rPr>
              <a:t>90% Uncertainty Band</a:t>
            </a:r>
            <a:endParaRPr lang="en-US" sz="2400" dirty="0">
              <a:solidFill>
                <a:schemeClr val="bg1"/>
              </a:solidFill>
            </a:endParaRPr>
          </a:p>
        </p:txBody>
      </p:sp>
      <p:sp>
        <p:nvSpPr>
          <p:cNvPr id="24" name="CasellaDiTesto 23"/>
          <p:cNvSpPr txBox="1"/>
          <p:nvPr/>
        </p:nvSpPr>
        <p:spPr>
          <a:xfrm>
            <a:off x="2613216" y="620688"/>
            <a:ext cx="3105200" cy="369332"/>
          </a:xfrm>
          <a:prstGeom prst="rect">
            <a:avLst/>
          </a:prstGeom>
          <a:noFill/>
        </p:spPr>
        <p:txBody>
          <a:bodyPr wrap="square" rtlCol="0">
            <a:spAutoFit/>
          </a:bodyPr>
          <a:lstStyle/>
          <a:p>
            <a:pPr algn="ctr"/>
            <a:r>
              <a:rPr lang="en-US" b="1" dirty="0" err="1" smtClean="0">
                <a:solidFill>
                  <a:schemeClr val="bg1"/>
                </a:solidFill>
              </a:rPr>
              <a:t>Pontelagoscuro</a:t>
            </a:r>
            <a:r>
              <a:rPr lang="en-US" b="1" dirty="0" smtClean="0">
                <a:solidFill>
                  <a:schemeClr val="bg1"/>
                </a:solidFill>
              </a:rPr>
              <a:t> Station (24 h)</a:t>
            </a:r>
            <a:endParaRPr lang="en-US" b="1" dirty="0">
              <a:solidFill>
                <a:schemeClr val="bg1"/>
              </a:solidFill>
            </a:endParaRPr>
          </a:p>
        </p:txBody>
      </p:sp>
      <p:sp>
        <p:nvSpPr>
          <p:cNvPr id="15" name="Segnaposto data 14"/>
          <p:cNvSpPr>
            <a:spLocks noGrp="1"/>
          </p:cNvSpPr>
          <p:nvPr>
            <p:ph type="dt" sz="half" idx="10"/>
          </p:nvPr>
        </p:nvSpPr>
        <p:spPr>
          <a:xfrm>
            <a:off x="458392" y="6356350"/>
            <a:ext cx="1882552" cy="365125"/>
          </a:xfrm>
        </p:spPr>
        <p:txBody>
          <a:bodyPr/>
          <a:lstStyle/>
          <a:p>
            <a:r>
              <a:rPr lang="it-IT" smtClean="0"/>
              <a:t>7 April 2011</a:t>
            </a:r>
            <a:endParaRPr lang="it-IT"/>
          </a:p>
        </p:txBody>
      </p:sp>
      <p:sp>
        <p:nvSpPr>
          <p:cNvPr id="16" name="Segnaposto numero diapositiva 15"/>
          <p:cNvSpPr>
            <a:spLocks noGrp="1"/>
          </p:cNvSpPr>
          <p:nvPr>
            <p:ph type="sldNum" sz="quarter" idx="12"/>
          </p:nvPr>
        </p:nvSpPr>
        <p:spPr/>
        <p:txBody>
          <a:bodyPr/>
          <a:lstStyle/>
          <a:p>
            <a:fld id="{B50FAAEE-4486-49E7-94A9-A83252D79B29}" type="slidenum">
              <a:rPr lang="it-IT" smtClean="0"/>
              <a:pPr/>
              <a:t>12</a:t>
            </a:fld>
            <a:endParaRPr lang="it-IT"/>
          </a:p>
        </p:txBody>
      </p:sp>
      <p:sp>
        <p:nvSpPr>
          <p:cNvPr id="18"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PROBABILITY FORECASTS WITHIN A TIME HORIZON</a:t>
            </a:r>
          </a:p>
        </p:txBody>
      </p:sp>
      <p:grpSp>
        <p:nvGrpSpPr>
          <p:cNvPr id="27" name="Gruppo 26"/>
          <p:cNvGrpSpPr/>
          <p:nvPr/>
        </p:nvGrpSpPr>
        <p:grpSpPr>
          <a:xfrm>
            <a:off x="2182216" y="980728"/>
            <a:ext cx="3967200" cy="1351464"/>
            <a:chOff x="1683728" y="1205489"/>
            <a:chExt cx="3967200" cy="1351464"/>
          </a:xfrm>
        </p:grpSpPr>
        <p:pic>
          <p:nvPicPr>
            <p:cNvPr id="38917" name="Picture 5" descr="D:\Work\Dottorato\Convegni\2011_EGU\Immagini\Pontelagoscuro_a_3.bmp"/>
            <p:cNvPicPr>
              <a:picLocks noChangeAspect="1" noChangeArrowheads="1"/>
            </p:cNvPicPr>
            <p:nvPr/>
          </p:nvPicPr>
          <p:blipFill>
            <a:blip r:embed="rId4" cstate="print"/>
            <a:srcRect/>
            <a:stretch>
              <a:fillRect/>
            </a:stretch>
          </p:blipFill>
          <p:spPr bwMode="auto">
            <a:xfrm>
              <a:off x="1683728" y="1205489"/>
              <a:ext cx="3967200" cy="1351464"/>
            </a:xfrm>
            <a:prstGeom prst="rect">
              <a:avLst/>
            </a:prstGeom>
            <a:noFill/>
          </p:spPr>
        </p:pic>
        <p:sp>
          <p:nvSpPr>
            <p:cNvPr id="25" name="CasellaDiTesto 24"/>
            <p:cNvSpPr txBox="1"/>
            <p:nvPr/>
          </p:nvSpPr>
          <p:spPr>
            <a:xfrm>
              <a:off x="1704085" y="1691516"/>
              <a:ext cx="190240" cy="369332"/>
            </a:xfrm>
            <a:prstGeom prst="rect">
              <a:avLst/>
            </a:prstGeom>
            <a:solidFill>
              <a:schemeClr val="bg1"/>
            </a:solidFill>
          </p:spPr>
          <p:txBody>
            <a:bodyPr vert="vert270" wrap="square" lIns="18000" tIns="18000" rIns="18000" bIns="18000" rtlCol="0" anchor="ctr" anchorCtr="0">
              <a:spAutoFit/>
            </a:bodyPr>
            <a:lstStyle/>
            <a:p>
              <a:r>
                <a:rPr lang="it-IT" sz="1000" b="1" dirty="0" smtClean="0"/>
                <a:t>P(</a:t>
              </a:r>
              <a:r>
                <a:rPr lang="it-IT" sz="1000" b="1" i="1" dirty="0" err="1" smtClean="0"/>
                <a:t>T</a:t>
              </a:r>
              <a:r>
                <a:rPr lang="it-IT" sz="1000" b="1" i="1" baseline="30000" dirty="0" err="1" smtClean="0"/>
                <a:t>*</a:t>
              </a:r>
              <a:r>
                <a:rPr lang="it-IT" sz="1000" b="1" dirty="0" smtClean="0"/>
                <a:t>)</a:t>
              </a:r>
              <a:endParaRPr lang="it-IT" sz="1000" b="1" dirty="0"/>
            </a:p>
          </p:txBody>
        </p:sp>
      </p:grpSp>
      <p:pic>
        <p:nvPicPr>
          <p:cNvPr id="38914" name="Picture 2" descr="D:\Work\Dottorato\Convegni\2011_EGU\Immagini\Pontelagoscuro_a_0.bmp"/>
          <p:cNvPicPr>
            <a:picLocks noChangeAspect="1" noChangeArrowheads="1"/>
          </p:cNvPicPr>
          <p:nvPr/>
        </p:nvPicPr>
        <p:blipFill>
          <a:blip r:embed="rId5" cstate="print"/>
          <a:srcRect/>
          <a:stretch>
            <a:fillRect/>
          </a:stretch>
        </p:blipFill>
        <p:spPr bwMode="auto">
          <a:xfrm>
            <a:off x="2182216" y="3558524"/>
            <a:ext cx="3967200" cy="2636100"/>
          </a:xfrm>
          <a:prstGeom prst="rect">
            <a:avLst/>
          </a:prstGeom>
          <a:noFill/>
        </p:spPr>
      </p:pic>
      <p:pic>
        <p:nvPicPr>
          <p:cNvPr id="38916" name="Picture 4" descr="D:\Work\Dottorato\Convegni\2011_EGU\Immagini\Pontelagoscuro_a_2.bmp"/>
          <p:cNvPicPr>
            <a:picLocks noChangeAspect="1" noChangeArrowheads="1"/>
          </p:cNvPicPr>
          <p:nvPr/>
        </p:nvPicPr>
        <p:blipFill>
          <a:blip r:embed="rId6" cstate="print"/>
          <a:srcRect/>
          <a:stretch>
            <a:fillRect/>
          </a:stretch>
        </p:blipFill>
        <p:spPr bwMode="auto">
          <a:xfrm>
            <a:off x="2182216" y="2307891"/>
            <a:ext cx="3967200" cy="1255553"/>
          </a:xfrm>
          <a:prstGeom prst="rect">
            <a:avLst/>
          </a:prstGeom>
          <a:noFill/>
        </p:spPr>
      </p:pic>
      <p:sp useBgFill="1">
        <p:nvSpPr>
          <p:cNvPr id="28" name="CasellaDiTesto 27"/>
          <p:cNvSpPr txBox="1"/>
          <p:nvPr/>
        </p:nvSpPr>
        <p:spPr>
          <a:xfrm>
            <a:off x="6156176" y="4028871"/>
            <a:ext cx="1872208" cy="1200329"/>
          </a:xfrm>
          <a:prstGeom prst="rect">
            <a:avLst/>
          </a:prstGeom>
        </p:spPr>
        <p:txBody>
          <a:bodyPr wrap="square" rtlCol="0">
            <a:spAutoFit/>
          </a:bodyPr>
          <a:lstStyle/>
          <a:p>
            <a:r>
              <a:rPr lang="en-US" sz="2400" dirty="0" smtClean="0">
                <a:solidFill>
                  <a:schemeClr val="bg1"/>
                </a:solidFill>
              </a:rPr>
              <a:t>Deterministic Forecast</a:t>
            </a:r>
          </a:p>
          <a:p>
            <a:endParaRPr lang="en-US" sz="2400" dirty="0">
              <a:solidFill>
                <a:schemeClr val="bg1"/>
              </a:solidFill>
            </a:endParaRPr>
          </a:p>
        </p:txBody>
      </p:sp>
      <p:sp>
        <p:nvSpPr>
          <p:cNvPr id="19"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891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8916"/>
                                        </p:tgtEl>
                                        <p:attrNameLst>
                                          <p:attrName>style.visibility</p:attrName>
                                        </p:attrNameLst>
                                      </p:cBhvr>
                                      <p:to>
                                        <p:strVal val="visible"/>
                                      </p:to>
                                    </p:set>
                                    <p:animEffect transition="in" filter="slide(fromBottom)">
                                      <p:cBhvr>
                                        <p:cTn id="13" dur="500"/>
                                        <p:tgtEl>
                                          <p:spTgt spid="38916"/>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slide(fromBottom)">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lide(fromBottom)">
                                      <p:cBhvr>
                                        <p:cTn id="21" dur="500"/>
                                        <p:tgtEl>
                                          <p:spTgt spid="27"/>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lide(fromBottom)">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D:\Work\Dottorato\Convegni\2011_EGU\Immagini\Spessa_a_0.bmp"/>
          <p:cNvPicPr>
            <a:picLocks noChangeAspect="1" noChangeArrowheads="1"/>
          </p:cNvPicPr>
          <p:nvPr/>
        </p:nvPicPr>
        <p:blipFill>
          <a:blip r:embed="rId3" cstate="print"/>
          <a:srcRect/>
          <a:stretch>
            <a:fillRect/>
          </a:stretch>
        </p:blipFill>
        <p:spPr bwMode="auto">
          <a:xfrm>
            <a:off x="2182216" y="3534972"/>
            <a:ext cx="3967200" cy="2630332"/>
          </a:xfrm>
          <a:prstGeom prst="rect">
            <a:avLst/>
          </a:prstGeom>
          <a:noFill/>
        </p:spPr>
      </p:pic>
      <p:pic>
        <p:nvPicPr>
          <p:cNvPr id="39939" name="Picture 3" descr="D:\Work\Dottorato\Convegni\2011_EGU\Immagini\Spessa_a_1.bmp"/>
          <p:cNvPicPr>
            <a:picLocks noChangeAspect="1" noChangeArrowheads="1"/>
          </p:cNvPicPr>
          <p:nvPr/>
        </p:nvPicPr>
        <p:blipFill>
          <a:blip r:embed="rId4" cstate="print"/>
          <a:srcRect/>
          <a:stretch>
            <a:fillRect/>
          </a:stretch>
        </p:blipFill>
        <p:spPr bwMode="auto">
          <a:xfrm>
            <a:off x="2182216" y="3534972"/>
            <a:ext cx="3967200" cy="2630332"/>
          </a:xfrm>
          <a:prstGeom prst="rect">
            <a:avLst/>
          </a:prstGeom>
          <a:noFill/>
        </p:spPr>
      </p:pic>
      <p:pic>
        <p:nvPicPr>
          <p:cNvPr id="39941" name="Picture 5" descr="D:\Work\Dottorato\Convegni\2011_EGU\Immagini\Spessa_a_2.bmp"/>
          <p:cNvPicPr>
            <a:picLocks noChangeAspect="1" noChangeArrowheads="1"/>
          </p:cNvPicPr>
          <p:nvPr/>
        </p:nvPicPr>
        <p:blipFill>
          <a:blip r:embed="rId5" cstate="print"/>
          <a:srcRect/>
          <a:stretch>
            <a:fillRect/>
          </a:stretch>
        </p:blipFill>
        <p:spPr bwMode="auto">
          <a:xfrm>
            <a:off x="2182216" y="2313385"/>
            <a:ext cx="3967200" cy="1250059"/>
          </a:xfrm>
          <a:prstGeom prst="rect">
            <a:avLst/>
          </a:prstGeom>
          <a:noFill/>
        </p:spPr>
      </p:pic>
      <p:sp>
        <p:nvSpPr>
          <p:cNvPr id="20" name="CasellaDiTesto 19"/>
          <p:cNvSpPr txBox="1"/>
          <p:nvPr/>
        </p:nvSpPr>
        <p:spPr>
          <a:xfrm>
            <a:off x="6156176" y="1052736"/>
            <a:ext cx="1800200" cy="1200329"/>
          </a:xfrm>
          <a:prstGeom prst="rect">
            <a:avLst/>
          </a:prstGeom>
          <a:noFill/>
        </p:spPr>
        <p:txBody>
          <a:bodyPr wrap="square" rtlCol="0">
            <a:spAutoFit/>
          </a:bodyPr>
          <a:lstStyle/>
          <a:p>
            <a:r>
              <a:rPr lang="en-US" sz="2400" dirty="0" smtClean="0">
                <a:solidFill>
                  <a:schemeClr val="bg1"/>
                </a:solidFill>
              </a:rPr>
              <a:t>Exceeding Time Probability</a:t>
            </a:r>
            <a:endParaRPr lang="en-US" sz="2400" dirty="0">
              <a:solidFill>
                <a:schemeClr val="bg1"/>
              </a:solidFill>
            </a:endParaRPr>
          </a:p>
        </p:txBody>
      </p:sp>
      <p:sp>
        <p:nvSpPr>
          <p:cNvPr id="21" name="CasellaDiTesto 20"/>
          <p:cNvSpPr txBox="1"/>
          <p:nvPr/>
        </p:nvSpPr>
        <p:spPr>
          <a:xfrm>
            <a:off x="6156176" y="2348880"/>
            <a:ext cx="1728192" cy="1200329"/>
          </a:xfrm>
          <a:prstGeom prst="rect">
            <a:avLst/>
          </a:prstGeom>
          <a:noFill/>
        </p:spPr>
        <p:txBody>
          <a:bodyPr wrap="square" rtlCol="0">
            <a:spAutoFit/>
          </a:bodyPr>
          <a:lstStyle/>
          <a:p>
            <a:r>
              <a:rPr lang="en-US" sz="2400" dirty="0" smtClean="0">
                <a:solidFill>
                  <a:schemeClr val="bg1"/>
                </a:solidFill>
              </a:rPr>
              <a:t>Cumulative Exceeding Probability</a:t>
            </a:r>
            <a:endParaRPr lang="en-US" sz="2400" dirty="0">
              <a:solidFill>
                <a:schemeClr val="bg1"/>
              </a:solidFill>
            </a:endParaRPr>
          </a:p>
        </p:txBody>
      </p:sp>
      <p:sp>
        <p:nvSpPr>
          <p:cNvPr id="22" name="CasellaDiTesto 21"/>
          <p:cNvSpPr txBox="1"/>
          <p:nvPr/>
        </p:nvSpPr>
        <p:spPr>
          <a:xfrm>
            <a:off x="6156176" y="4005064"/>
            <a:ext cx="1872208" cy="1200329"/>
          </a:xfrm>
          <a:prstGeom prst="rect">
            <a:avLst/>
          </a:prstGeom>
          <a:noFill/>
        </p:spPr>
        <p:txBody>
          <a:bodyPr wrap="square" rtlCol="0">
            <a:spAutoFit/>
          </a:bodyPr>
          <a:lstStyle/>
          <a:p>
            <a:r>
              <a:rPr lang="en-US" sz="2400" dirty="0" smtClean="0">
                <a:solidFill>
                  <a:schemeClr val="bg1"/>
                </a:solidFill>
              </a:rPr>
              <a:t>90% Uncertainty Band</a:t>
            </a:r>
            <a:endParaRPr lang="en-US" sz="2400" dirty="0">
              <a:solidFill>
                <a:schemeClr val="bg1"/>
              </a:solidFill>
            </a:endParaRPr>
          </a:p>
        </p:txBody>
      </p:sp>
      <p:sp>
        <p:nvSpPr>
          <p:cNvPr id="24" name="CasellaDiTesto 23"/>
          <p:cNvSpPr txBox="1"/>
          <p:nvPr/>
        </p:nvSpPr>
        <p:spPr>
          <a:xfrm>
            <a:off x="2613216" y="620688"/>
            <a:ext cx="3105200" cy="369332"/>
          </a:xfrm>
          <a:prstGeom prst="rect">
            <a:avLst/>
          </a:prstGeom>
          <a:noFill/>
        </p:spPr>
        <p:txBody>
          <a:bodyPr wrap="square" rtlCol="0">
            <a:spAutoFit/>
          </a:bodyPr>
          <a:lstStyle/>
          <a:p>
            <a:pPr algn="ctr"/>
            <a:r>
              <a:rPr lang="en-US" b="1" dirty="0" smtClean="0">
                <a:solidFill>
                  <a:schemeClr val="bg1"/>
                </a:solidFill>
              </a:rPr>
              <a:t>Ponte </a:t>
            </a:r>
            <a:r>
              <a:rPr lang="en-US" b="1" dirty="0" err="1" smtClean="0">
                <a:solidFill>
                  <a:schemeClr val="bg1"/>
                </a:solidFill>
              </a:rPr>
              <a:t>Spessa</a:t>
            </a:r>
            <a:r>
              <a:rPr lang="en-US" b="1" dirty="0" smtClean="0">
                <a:solidFill>
                  <a:schemeClr val="bg1"/>
                </a:solidFill>
              </a:rPr>
              <a:t> Station (24 h)</a:t>
            </a:r>
            <a:endParaRPr lang="en-US" b="1" dirty="0">
              <a:solidFill>
                <a:schemeClr val="bg1"/>
              </a:solidFill>
            </a:endParaRPr>
          </a:p>
        </p:txBody>
      </p:sp>
      <p:sp>
        <p:nvSpPr>
          <p:cNvPr id="15" name="Segnaposto data 14"/>
          <p:cNvSpPr>
            <a:spLocks noGrp="1"/>
          </p:cNvSpPr>
          <p:nvPr>
            <p:ph type="dt" sz="half" idx="10"/>
          </p:nvPr>
        </p:nvSpPr>
        <p:spPr>
          <a:xfrm>
            <a:off x="458392" y="6356350"/>
            <a:ext cx="1882552" cy="365125"/>
          </a:xfrm>
        </p:spPr>
        <p:txBody>
          <a:bodyPr/>
          <a:lstStyle/>
          <a:p>
            <a:r>
              <a:rPr lang="it-IT" smtClean="0"/>
              <a:t>7 April 2011</a:t>
            </a:r>
            <a:endParaRPr lang="it-IT"/>
          </a:p>
        </p:txBody>
      </p:sp>
      <p:sp>
        <p:nvSpPr>
          <p:cNvPr id="16" name="Segnaposto numero diapositiva 15"/>
          <p:cNvSpPr>
            <a:spLocks noGrp="1"/>
          </p:cNvSpPr>
          <p:nvPr>
            <p:ph type="sldNum" sz="quarter" idx="12"/>
          </p:nvPr>
        </p:nvSpPr>
        <p:spPr/>
        <p:txBody>
          <a:bodyPr/>
          <a:lstStyle/>
          <a:p>
            <a:fld id="{B50FAAEE-4486-49E7-94A9-A83252D79B29}" type="slidenum">
              <a:rPr lang="it-IT" smtClean="0"/>
              <a:pPr/>
              <a:t>13</a:t>
            </a:fld>
            <a:endParaRPr lang="it-IT"/>
          </a:p>
        </p:txBody>
      </p:sp>
      <p:sp>
        <p:nvSpPr>
          <p:cNvPr id="18"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PROBABILITY FORECASTS WITHIN A TIME HORIZON</a:t>
            </a:r>
          </a:p>
        </p:txBody>
      </p:sp>
      <p:grpSp>
        <p:nvGrpSpPr>
          <p:cNvPr id="27" name="Gruppo 26"/>
          <p:cNvGrpSpPr/>
          <p:nvPr/>
        </p:nvGrpSpPr>
        <p:grpSpPr>
          <a:xfrm>
            <a:off x="2182216" y="986643"/>
            <a:ext cx="3967200" cy="1345549"/>
            <a:chOff x="2182216" y="986643"/>
            <a:chExt cx="3967200" cy="1345549"/>
          </a:xfrm>
        </p:grpSpPr>
        <p:pic>
          <p:nvPicPr>
            <p:cNvPr id="39942" name="Picture 6" descr="D:\Work\Dottorato\Convegni\2011_EGU\Immagini\Spessa_a_3.bmp"/>
            <p:cNvPicPr>
              <a:picLocks noChangeAspect="1" noChangeArrowheads="1"/>
            </p:cNvPicPr>
            <p:nvPr/>
          </p:nvPicPr>
          <p:blipFill>
            <a:blip r:embed="rId6" cstate="print"/>
            <a:srcRect/>
            <a:stretch>
              <a:fillRect/>
            </a:stretch>
          </p:blipFill>
          <p:spPr bwMode="auto">
            <a:xfrm>
              <a:off x="2182216" y="986643"/>
              <a:ext cx="3967200" cy="1345549"/>
            </a:xfrm>
            <a:prstGeom prst="rect">
              <a:avLst/>
            </a:prstGeom>
            <a:noFill/>
          </p:spPr>
        </p:pic>
        <p:sp>
          <p:nvSpPr>
            <p:cNvPr id="25" name="CasellaDiTesto 24"/>
            <p:cNvSpPr txBox="1"/>
            <p:nvPr/>
          </p:nvSpPr>
          <p:spPr>
            <a:xfrm>
              <a:off x="2202573" y="1466755"/>
              <a:ext cx="190240" cy="369332"/>
            </a:xfrm>
            <a:prstGeom prst="rect">
              <a:avLst/>
            </a:prstGeom>
            <a:solidFill>
              <a:schemeClr val="bg1"/>
            </a:solidFill>
          </p:spPr>
          <p:txBody>
            <a:bodyPr vert="vert270" wrap="square" lIns="18000" tIns="18000" rIns="18000" bIns="18000" rtlCol="0" anchor="ctr" anchorCtr="0">
              <a:spAutoFit/>
            </a:bodyPr>
            <a:lstStyle/>
            <a:p>
              <a:r>
                <a:rPr lang="it-IT" sz="1000" b="1" dirty="0" smtClean="0"/>
                <a:t>P(</a:t>
              </a:r>
              <a:r>
                <a:rPr lang="it-IT" sz="1000" b="1" i="1" dirty="0" err="1" smtClean="0"/>
                <a:t>T</a:t>
              </a:r>
              <a:r>
                <a:rPr lang="it-IT" sz="1000" b="1" i="1" baseline="30000" dirty="0" err="1" smtClean="0"/>
                <a:t>*</a:t>
              </a:r>
              <a:r>
                <a:rPr lang="it-IT" sz="1000" b="1" dirty="0" smtClean="0"/>
                <a:t>)</a:t>
              </a:r>
              <a:endParaRPr lang="it-IT" sz="1000" b="1" dirty="0"/>
            </a:p>
          </p:txBody>
        </p:sp>
      </p:grpSp>
      <p:sp useBgFill="1">
        <p:nvSpPr>
          <p:cNvPr id="28" name="CasellaDiTesto 27"/>
          <p:cNvSpPr txBox="1"/>
          <p:nvPr/>
        </p:nvSpPr>
        <p:spPr>
          <a:xfrm>
            <a:off x="6156176" y="4028871"/>
            <a:ext cx="1872208" cy="1200329"/>
          </a:xfrm>
          <a:prstGeom prst="rect">
            <a:avLst/>
          </a:prstGeom>
        </p:spPr>
        <p:txBody>
          <a:bodyPr wrap="square" rtlCol="0">
            <a:spAutoFit/>
          </a:bodyPr>
          <a:lstStyle/>
          <a:p>
            <a:r>
              <a:rPr lang="en-US" sz="2400" dirty="0" smtClean="0">
                <a:solidFill>
                  <a:schemeClr val="bg1"/>
                </a:solidFill>
              </a:rPr>
              <a:t>Deterministic Forecast</a:t>
            </a:r>
          </a:p>
          <a:p>
            <a:endParaRPr lang="en-US" sz="2400" dirty="0">
              <a:solidFill>
                <a:schemeClr val="bg1"/>
              </a:solidFill>
            </a:endParaRPr>
          </a:p>
        </p:txBody>
      </p:sp>
      <p:pic>
        <p:nvPicPr>
          <p:cNvPr id="19" name="Picture 8" descr="D:\Work\Dottorato\Convegni\2011_EGU\Immagini\Spessa_b_2.bmp"/>
          <p:cNvPicPr>
            <a:picLocks noChangeAspect="1" noChangeArrowheads="1"/>
          </p:cNvPicPr>
          <p:nvPr/>
        </p:nvPicPr>
        <p:blipFill>
          <a:blip r:embed="rId7" cstate="print"/>
          <a:srcRect/>
          <a:stretch>
            <a:fillRect/>
          </a:stretch>
        </p:blipFill>
        <p:spPr bwMode="auto">
          <a:xfrm>
            <a:off x="2182216" y="2313385"/>
            <a:ext cx="3967200" cy="1247329"/>
          </a:xfrm>
          <a:prstGeom prst="rect">
            <a:avLst/>
          </a:prstGeom>
          <a:noFill/>
        </p:spPr>
      </p:pic>
      <p:grpSp>
        <p:nvGrpSpPr>
          <p:cNvPr id="23" name="Gruppo 22"/>
          <p:cNvGrpSpPr/>
          <p:nvPr/>
        </p:nvGrpSpPr>
        <p:grpSpPr>
          <a:xfrm>
            <a:off x="2182216" y="986643"/>
            <a:ext cx="3967200" cy="1342611"/>
            <a:chOff x="2477008" y="989581"/>
            <a:chExt cx="3967200" cy="1342611"/>
          </a:xfrm>
        </p:grpSpPr>
        <p:pic>
          <p:nvPicPr>
            <p:cNvPr id="26" name="Picture 9" descr="D:\Work\Dottorato\Convegni\2011_EGU\Immagini\Spessa_b_3.bmp"/>
            <p:cNvPicPr>
              <a:picLocks noChangeAspect="1" noChangeArrowheads="1"/>
            </p:cNvPicPr>
            <p:nvPr/>
          </p:nvPicPr>
          <p:blipFill>
            <a:blip r:embed="rId8" cstate="print"/>
            <a:srcRect/>
            <a:stretch>
              <a:fillRect/>
            </a:stretch>
          </p:blipFill>
          <p:spPr bwMode="auto">
            <a:xfrm>
              <a:off x="2477008" y="989581"/>
              <a:ext cx="3967200" cy="1342611"/>
            </a:xfrm>
            <a:prstGeom prst="rect">
              <a:avLst/>
            </a:prstGeom>
            <a:noFill/>
          </p:spPr>
        </p:pic>
        <p:sp>
          <p:nvSpPr>
            <p:cNvPr id="29" name="CasellaDiTesto 28"/>
            <p:cNvSpPr txBox="1"/>
            <p:nvPr/>
          </p:nvSpPr>
          <p:spPr>
            <a:xfrm>
              <a:off x="2509552" y="1484784"/>
              <a:ext cx="190240" cy="369332"/>
            </a:xfrm>
            <a:prstGeom prst="rect">
              <a:avLst/>
            </a:prstGeom>
            <a:solidFill>
              <a:schemeClr val="bg1"/>
            </a:solidFill>
          </p:spPr>
          <p:txBody>
            <a:bodyPr vert="vert270" wrap="square" lIns="18000" tIns="18000" rIns="18000" bIns="18000" rtlCol="0" anchor="ctr" anchorCtr="0">
              <a:spAutoFit/>
            </a:bodyPr>
            <a:lstStyle/>
            <a:p>
              <a:r>
                <a:rPr lang="it-IT" sz="1000" b="1" dirty="0" smtClean="0"/>
                <a:t>P(</a:t>
              </a:r>
              <a:r>
                <a:rPr lang="it-IT" sz="1000" b="1" i="1" dirty="0" err="1" smtClean="0"/>
                <a:t>T</a:t>
              </a:r>
              <a:r>
                <a:rPr lang="it-IT" sz="1000" b="1" i="1" baseline="30000" dirty="0" err="1" smtClean="0"/>
                <a:t>*</a:t>
              </a:r>
              <a:r>
                <a:rPr lang="it-IT" sz="1000" b="1" dirty="0" smtClean="0"/>
                <a:t>)</a:t>
              </a:r>
              <a:endParaRPr lang="it-IT" sz="1000" b="1" dirty="0"/>
            </a:p>
          </p:txBody>
        </p:sp>
      </p:grpSp>
      <p:pic>
        <p:nvPicPr>
          <p:cNvPr id="30" name="Picture 7" descr="D:\Work\Dottorato\Convegni\2011_EGU\Immagini\Spessa_b_1.bmp"/>
          <p:cNvPicPr>
            <a:picLocks noChangeAspect="1" noChangeArrowheads="1"/>
          </p:cNvPicPr>
          <p:nvPr/>
        </p:nvPicPr>
        <p:blipFill>
          <a:blip r:embed="rId9" cstate="print"/>
          <a:srcRect/>
          <a:stretch>
            <a:fillRect/>
          </a:stretch>
        </p:blipFill>
        <p:spPr bwMode="auto">
          <a:xfrm>
            <a:off x="2182216" y="3534972"/>
            <a:ext cx="3967200" cy="2630332"/>
          </a:xfrm>
          <a:prstGeom prst="rect">
            <a:avLst/>
          </a:prstGeom>
          <a:noFill/>
        </p:spPr>
      </p:pic>
      <p:sp>
        <p:nvSpPr>
          <p:cNvPr id="31"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39941"/>
                                        </p:tgtEl>
                                        <p:attrNameLst>
                                          <p:attrName>style.visibility</p:attrName>
                                        </p:attrNameLst>
                                      </p:cBhvr>
                                      <p:to>
                                        <p:strVal val="visible"/>
                                      </p:to>
                                    </p:set>
                                    <p:animEffect transition="in" filter="fade">
                                      <p:cBhvr>
                                        <p:cTn id="9" dur="500"/>
                                        <p:tgtEl>
                                          <p:spTgt spid="39941"/>
                                        </p:tgtEl>
                                      </p:cBhvr>
                                    </p:animEffect>
                                  </p:childTnLst>
                                </p:cTn>
                              </p:par>
                              <p:par>
                                <p:cTn id="10" presetID="10" presetClass="entr" presetSubtype="0"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par>
                                <p:cTn id="19" presetID="10" presetClass="entr" presetSubtype="0" fill="hold" nodeType="withEffect">
                                  <p:stCondLst>
                                    <p:cond delay="0"/>
                                  </p:stCondLst>
                                  <p:childTnLst>
                                    <p:set>
                                      <p:cBhvr>
                                        <p:cTn id="20" dur="1" fill="hold">
                                          <p:stCondLst>
                                            <p:cond delay="0"/>
                                          </p:stCondLst>
                                        </p:cTn>
                                        <p:tgtEl>
                                          <p:spTgt spid="39939"/>
                                        </p:tgtEl>
                                        <p:attrNameLst>
                                          <p:attrName>style.visibility</p:attrName>
                                        </p:attrNameLst>
                                      </p:cBhvr>
                                      <p:to>
                                        <p:strVal val="visible"/>
                                      </p:to>
                                    </p:set>
                                    <p:animEffect transition="in" filter="fade">
                                      <p:cBhvr>
                                        <p:cTn id="21" dur="500"/>
                                        <p:tgtEl>
                                          <p:spTgt spid="3993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par>
                                <p:cTn id="27" presetID="10"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D:\Work\Dottorato\Tesi\Immagini\Multi_temp\Bor_sog_cal.bmp"/>
          <p:cNvPicPr>
            <a:picLocks noChangeAspect="1" noChangeArrowheads="1"/>
          </p:cNvPicPr>
          <p:nvPr/>
        </p:nvPicPr>
        <p:blipFill>
          <a:blip r:embed="rId3" cstate="print"/>
          <a:srcRect r="20997"/>
          <a:stretch>
            <a:fillRect/>
          </a:stretch>
        </p:blipFill>
        <p:spPr bwMode="auto">
          <a:xfrm>
            <a:off x="1057130" y="2708920"/>
            <a:ext cx="5315954" cy="3704065"/>
          </a:xfrm>
          <a:prstGeom prst="rect">
            <a:avLst/>
          </a:prstGeom>
          <a:noFill/>
        </p:spPr>
      </p:pic>
      <p:sp>
        <p:nvSpPr>
          <p:cNvPr id="12" name="CasellaDiTesto 11"/>
          <p:cNvSpPr txBox="1"/>
          <p:nvPr/>
        </p:nvSpPr>
        <p:spPr>
          <a:xfrm>
            <a:off x="2268628" y="2267580"/>
            <a:ext cx="2881205" cy="369332"/>
          </a:xfrm>
          <a:prstGeom prst="rect">
            <a:avLst/>
          </a:prstGeom>
          <a:noFill/>
        </p:spPr>
        <p:txBody>
          <a:bodyPr wrap="square" rtlCol="0">
            <a:spAutoFit/>
          </a:bodyPr>
          <a:lstStyle/>
          <a:p>
            <a:r>
              <a:rPr lang="en-US" b="1" dirty="0" smtClean="0">
                <a:solidFill>
                  <a:schemeClr val="bg1"/>
                </a:solidFill>
              </a:rPr>
              <a:t>Ponte </a:t>
            </a:r>
            <a:r>
              <a:rPr lang="en-US" b="1" dirty="0" err="1" smtClean="0">
                <a:solidFill>
                  <a:schemeClr val="bg1"/>
                </a:solidFill>
              </a:rPr>
              <a:t>Spessa</a:t>
            </a:r>
            <a:r>
              <a:rPr lang="en-US" b="1" dirty="0" smtClean="0">
                <a:solidFill>
                  <a:schemeClr val="bg1"/>
                </a:solidFill>
              </a:rPr>
              <a:t> Station (24 h)</a:t>
            </a:r>
            <a:endParaRPr lang="en-US" b="1" dirty="0">
              <a:solidFill>
                <a:schemeClr val="bg1"/>
              </a:solidFill>
            </a:endParaRPr>
          </a:p>
        </p:txBody>
      </p:sp>
      <p:sp>
        <p:nvSpPr>
          <p:cNvPr id="29" name="CasellaDiTesto 28"/>
          <p:cNvSpPr txBox="1"/>
          <p:nvPr/>
        </p:nvSpPr>
        <p:spPr>
          <a:xfrm>
            <a:off x="1763687" y="2924944"/>
            <a:ext cx="1884268" cy="461665"/>
          </a:xfrm>
          <a:prstGeom prst="rect">
            <a:avLst/>
          </a:prstGeom>
          <a:solidFill>
            <a:schemeClr val="bg1"/>
          </a:solidFill>
        </p:spPr>
        <p:txBody>
          <a:bodyPr wrap="square" rtlCol="0">
            <a:spAutoFit/>
          </a:bodyPr>
          <a:lstStyle/>
          <a:p>
            <a:r>
              <a:rPr lang="it-IT" sz="2400" dirty="0" smtClean="0"/>
              <a:t>VALIDATION</a:t>
            </a:r>
          </a:p>
        </p:txBody>
      </p:sp>
      <p:pic>
        <p:nvPicPr>
          <p:cNvPr id="34819" name="Picture 3" descr="D:\Work\Dottorato\Tesi\Immagini\Multi_temp\Bor_sog_val.bmp"/>
          <p:cNvPicPr>
            <a:picLocks noChangeAspect="1" noChangeArrowheads="1"/>
          </p:cNvPicPr>
          <p:nvPr/>
        </p:nvPicPr>
        <p:blipFill>
          <a:blip r:embed="rId4" cstate="print"/>
          <a:srcRect r="20809"/>
          <a:stretch>
            <a:fillRect/>
          </a:stretch>
        </p:blipFill>
        <p:spPr bwMode="auto">
          <a:xfrm>
            <a:off x="1043608" y="2708920"/>
            <a:ext cx="5328592" cy="3704065"/>
          </a:xfrm>
          <a:prstGeom prst="rect">
            <a:avLst/>
          </a:prstGeom>
          <a:noFill/>
        </p:spPr>
      </p:pic>
      <p:sp>
        <p:nvSpPr>
          <p:cNvPr id="28" name="CasellaDiTesto 27"/>
          <p:cNvSpPr txBox="1"/>
          <p:nvPr/>
        </p:nvSpPr>
        <p:spPr>
          <a:xfrm>
            <a:off x="1763687" y="2924944"/>
            <a:ext cx="1884268" cy="461665"/>
          </a:xfrm>
          <a:prstGeom prst="rect">
            <a:avLst/>
          </a:prstGeom>
          <a:solidFill>
            <a:schemeClr val="bg1"/>
          </a:solidFill>
        </p:spPr>
        <p:txBody>
          <a:bodyPr wrap="square" rtlCol="0">
            <a:spAutoFit/>
          </a:bodyPr>
          <a:lstStyle/>
          <a:p>
            <a:r>
              <a:rPr lang="it-IT" sz="2400" dirty="0" smtClean="0"/>
              <a:t>CALIBRATION</a:t>
            </a:r>
          </a:p>
        </p:txBody>
      </p:sp>
      <p:sp>
        <p:nvSpPr>
          <p:cNvPr id="13" name="CasellaDiTesto 12"/>
          <p:cNvSpPr txBox="1"/>
          <p:nvPr/>
        </p:nvSpPr>
        <p:spPr>
          <a:xfrm>
            <a:off x="107504" y="620688"/>
            <a:ext cx="8928992" cy="1569660"/>
          </a:xfrm>
          <a:prstGeom prst="rect">
            <a:avLst/>
          </a:prstGeom>
          <a:noFill/>
        </p:spPr>
        <p:txBody>
          <a:bodyPr wrap="square" rtlCol="0">
            <a:spAutoFit/>
          </a:bodyPr>
          <a:lstStyle/>
          <a:p>
            <a:pPr algn="ctr"/>
            <a:r>
              <a:rPr lang="en-US" sz="2400" b="1" dirty="0" smtClean="0">
                <a:solidFill>
                  <a:srgbClr val="FFC000"/>
                </a:solidFill>
              </a:rPr>
              <a:t>VERIFICATION: If  the probability value provided by the processor is correct, considering all the cases when the exceeding probability takes value P, the percentage of observed exceeding occurrences must be equal to P. </a:t>
            </a:r>
            <a:endParaRPr lang="en-US" sz="2400" b="1" dirty="0">
              <a:solidFill>
                <a:srgbClr val="FFC000"/>
              </a:solidFill>
            </a:endParaRPr>
          </a:p>
        </p:txBody>
      </p:sp>
      <p:sp>
        <p:nvSpPr>
          <p:cNvPr id="15" name="CasellaDiTesto 14"/>
          <p:cNvSpPr txBox="1"/>
          <p:nvPr/>
        </p:nvSpPr>
        <p:spPr>
          <a:xfrm>
            <a:off x="6516216" y="3212976"/>
            <a:ext cx="2448272" cy="830997"/>
          </a:xfrm>
          <a:prstGeom prst="rect">
            <a:avLst/>
          </a:prstGeom>
          <a:noFill/>
        </p:spPr>
        <p:txBody>
          <a:bodyPr wrap="square" rtlCol="0">
            <a:spAutoFit/>
          </a:bodyPr>
          <a:lstStyle/>
          <a:p>
            <a:pPr algn="ctr"/>
            <a:r>
              <a:rPr lang="en-US" sz="2400" dirty="0" smtClean="0">
                <a:solidFill>
                  <a:srgbClr val="FFC000"/>
                </a:solidFill>
              </a:rPr>
              <a:t>Red Line =  Perfect </a:t>
            </a:r>
            <a:r>
              <a:rPr lang="en-US" sz="2400" dirty="0" err="1" smtClean="0">
                <a:solidFill>
                  <a:srgbClr val="FFC000"/>
                </a:solidFill>
              </a:rPr>
              <a:t>beahviour</a:t>
            </a:r>
            <a:endParaRPr lang="en-US" sz="2400" dirty="0">
              <a:solidFill>
                <a:srgbClr val="FFC000"/>
              </a:solidFill>
            </a:endParaRPr>
          </a:p>
        </p:txBody>
      </p:sp>
      <p:cxnSp>
        <p:nvCxnSpPr>
          <p:cNvPr id="17" name="Connettore 2 16"/>
          <p:cNvCxnSpPr/>
          <p:nvPr/>
        </p:nvCxnSpPr>
        <p:spPr>
          <a:xfrm rot="10800000">
            <a:off x="5436980" y="3645046"/>
            <a:ext cx="1080120" cy="12192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6804248" y="4437112"/>
            <a:ext cx="2088232" cy="1292662"/>
          </a:xfrm>
          <a:prstGeom prst="rect">
            <a:avLst/>
          </a:prstGeom>
          <a:noFill/>
        </p:spPr>
        <p:txBody>
          <a:bodyPr wrap="square" rtlCol="0">
            <a:spAutoFit/>
          </a:bodyPr>
          <a:lstStyle/>
          <a:p>
            <a:pPr algn="ctr"/>
            <a:r>
              <a:rPr lang="en-US" sz="2600" b="1" dirty="0" smtClean="0">
                <a:solidFill>
                  <a:schemeClr val="bg1"/>
                </a:solidFill>
              </a:rPr>
              <a:t>Computed with a 5% </a:t>
            </a:r>
            <a:r>
              <a:rPr lang="en-US" sz="2600" b="1" dirty="0" err="1" smtClean="0">
                <a:solidFill>
                  <a:schemeClr val="bg1"/>
                </a:solidFill>
              </a:rPr>
              <a:t>discretization</a:t>
            </a:r>
            <a:endParaRPr lang="en-US" sz="2600" b="1" dirty="0">
              <a:solidFill>
                <a:schemeClr val="bg1"/>
              </a:solidFill>
            </a:endParaRPr>
          </a:p>
        </p:txBody>
      </p:sp>
      <p:sp>
        <p:nvSpPr>
          <p:cNvPr id="30" name="Segnaposto data 29"/>
          <p:cNvSpPr>
            <a:spLocks noGrp="1"/>
          </p:cNvSpPr>
          <p:nvPr>
            <p:ph type="dt" sz="half" idx="10"/>
          </p:nvPr>
        </p:nvSpPr>
        <p:spPr/>
        <p:txBody>
          <a:bodyPr/>
          <a:lstStyle/>
          <a:p>
            <a:r>
              <a:rPr lang="it-IT" smtClean="0"/>
              <a:t>7 April 2011</a:t>
            </a:r>
            <a:endParaRPr lang="it-IT"/>
          </a:p>
        </p:txBody>
      </p:sp>
      <p:sp>
        <p:nvSpPr>
          <p:cNvPr id="31" name="Segnaposto numero diapositiva 30"/>
          <p:cNvSpPr>
            <a:spLocks noGrp="1"/>
          </p:cNvSpPr>
          <p:nvPr>
            <p:ph type="sldNum" sz="quarter" idx="12"/>
          </p:nvPr>
        </p:nvSpPr>
        <p:spPr/>
        <p:txBody>
          <a:bodyPr/>
          <a:lstStyle/>
          <a:p>
            <a:fld id="{B50FAAEE-4486-49E7-94A9-A83252D79B29}" type="slidenum">
              <a:rPr lang="it-IT" smtClean="0"/>
              <a:pPr/>
              <a:t>14</a:t>
            </a:fld>
            <a:endParaRPr lang="it-IT"/>
          </a:p>
        </p:txBody>
      </p:sp>
      <p:sp>
        <p:nvSpPr>
          <p:cNvPr id="33"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PROBABILITY FORECASTS WITHIN A TIME HORIZON</a:t>
            </a:r>
          </a:p>
        </p:txBody>
      </p:sp>
      <p:sp>
        <p:nvSpPr>
          <p:cNvPr id="16"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481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6"/>
          <p:cNvSpPr>
            <a:spLocks noGrp="1"/>
          </p:cNvSpPr>
          <p:nvPr>
            <p:ph type="dt" sz="half" idx="10"/>
          </p:nvPr>
        </p:nvSpPr>
        <p:spPr/>
        <p:txBody>
          <a:bodyPr/>
          <a:lstStyle/>
          <a:p>
            <a:r>
              <a:rPr lang="it-IT" smtClean="0"/>
              <a:t>7 April 2011</a:t>
            </a:r>
            <a:endParaRPr lang="it-IT"/>
          </a:p>
        </p:txBody>
      </p:sp>
      <p:sp>
        <p:nvSpPr>
          <p:cNvPr id="8" name="Segnaposto numero diapositiva 7"/>
          <p:cNvSpPr>
            <a:spLocks noGrp="1"/>
          </p:cNvSpPr>
          <p:nvPr>
            <p:ph type="sldNum" sz="quarter" idx="12"/>
          </p:nvPr>
        </p:nvSpPr>
        <p:spPr/>
        <p:txBody>
          <a:bodyPr/>
          <a:lstStyle/>
          <a:p>
            <a:fld id="{B50FAAEE-4486-49E7-94A9-A83252D79B29}" type="slidenum">
              <a:rPr lang="it-IT" smtClean="0"/>
              <a:pPr/>
              <a:t>15</a:t>
            </a:fld>
            <a:endParaRPr lang="it-IT"/>
          </a:p>
        </p:txBody>
      </p:sp>
      <p:sp>
        <p:nvSpPr>
          <p:cNvPr id="10" name="CasellaDiTesto 16"/>
          <p:cNvSpPr txBox="1">
            <a:spLocks noChangeArrowheads="1"/>
          </p:cNvSpPr>
          <p:nvPr/>
        </p:nvSpPr>
        <p:spPr bwMode="auto">
          <a:xfrm>
            <a:off x="468313" y="692150"/>
            <a:ext cx="8207375" cy="5632311"/>
          </a:xfrm>
          <a:prstGeom prst="rect">
            <a:avLst/>
          </a:prstGeom>
          <a:noFill/>
          <a:ln w="9525">
            <a:noFill/>
            <a:miter lim="800000"/>
            <a:headEnd/>
            <a:tailEnd/>
          </a:ln>
        </p:spPr>
        <p:txBody>
          <a:bodyPr>
            <a:spAutoFit/>
          </a:bodyPr>
          <a:lstStyle/>
          <a:p>
            <a:r>
              <a:rPr lang="en-US" sz="2400" dirty="0" smtClean="0">
                <a:solidFill>
                  <a:schemeClr val="bg1"/>
                </a:solidFill>
                <a:latin typeface="Calibri" pitchFamily="34" charset="0"/>
              </a:rPr>
              <a:t>Most of the existing Uncertainty Processors </a:t>
            </a:r>
            <a:r>
              <a:rPr lang="en-US" sz="2400" b="1" dirty="0" smtClean="0">
                <a:solidFill>
                  <a:srgbClr val="FFC000"/>
                </a:solidFill>
                <a:latin typeface="Calibri" pitchFamily="34" charset="0"/>
              </a:rPr>
              <a:t>do not account for the evolution in time of the forecasted events</a:t>
            </a:r>
            <a:r>
              <a:rPr lang="en-US" sz="2400" dirty="0" smtClean="0">
                <a:solidFill>
                  <a:schemeClr val="bg1"/>
                </a:solidFill>
                <a:latin typeface="Calibri" pitchFamily="34" charset="0"/>
              </a:rPr>
              <a:t>.</a:t>
            </a:r>
          </a:p>
          <a:p>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The presented multi-temporal approach allows to identify the </a:t>
            </a:r>
            <a:r>
              <a:rPr lang="en-US" sz="2400" b="1" dirty="0" smtClean="0">
                <a:solidFill>
                  <a:srgbClr val="FFC000"/>
                </a:solidFill>
                <a:latin typeface="Calibri" pitchFamily="34" charset="0"/>
              </a:rPr>
              <a:t>joint predictive distribution </a:t>
            </a:r>
            <a:r>
              <a:rPr lang="en-US" sz="2400" dirty="0" smtClean="0">
                <a:solidFill>
                  <a:schemeClr val="bg1"/>
                </a:solidFill>
                <a:latin typeface="Calibri" pitchFamily="34" charset="0"/>
              </a:rPr>
              <a:t>of all the forecasted time steps, </a:t>
            </a:r>
            <a:r>
              <a:rPr lang="en-US" sz="2400" b="1" dirty="0" smtClean="0">
                <a:solidFill>
                  <a:srgbClr val="FFC000"/>
                </a:solidFill>
                <a:latin typeface="Calibri" pitchFamily="34" charset="0"/>
              </a:rPr>
              <a:t>recognizing and reducing the time errors</a:t>
            </a:r>
            <a:r>
              <a:rPr lang="en-US" sz="2400" dirty="0" smtClean="0">
                <a:solidFill>
                  <a:schemeClr val="bg1"/>
                </a:solidFill>
                <a:latin typeface="Calibri" pitchFamily="34" charset="0"/>
              </a:rPr>
              <a:t>.</a:t>
            </a:r>
          </a:p>
          <a:p>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Important information are added to the Predictive Uncertainty, such as the </a:t>
            </a:r>
            <a:r>
              <a:rPr lang="en-US" sz="2400" b="1" dirty="0" smtClean="0">
                <a:solidFill>
                  <a:srgbClr val="FFC000"/>
                </a:solidFill>
                <a:latin typeface="Calibri" pitchFamily="34" charset="0"/>
              </a:rPr>
              <a:t>probability to have a flooding event within a specific time horizon</a:t>
            </a:r>
            <a:r>
              <a:rPr lang="en-US" sz="2400" dirty="0" smtClean="0">
                <a:solidFill>
                  <a:schemeClr val="bg1"/>
                </a:solidFill>
                <a:latin typeface="Calibri" pitchFamily="34" charset="0"/>
              </a:rPr>
              <a:t> and </a:t>
            </a:r>
            <a:r>
              <a:rPr lang="en-US" sz="2400" b="1" dirty="0" smtClean="0">
                <a:solidFill>
                  <a:srgbClr val="FFC000"/>
                </a:solidFill>
                <a:latin typeface="Calibri" pitchFamily="34" charset="0"/>
              </a:rPr>
              <a:t>the exact flooding time probability</a:t>
            </a:r>
            <a:r>
              <a:rPr lang="en-US" sz="2400" dirty="0" smtClean="0">
                <a:solidFill>
                  <a:schemeClr val="bg1"/>
                </a:solidFill>
                <a:latin typeface="Calibri" pitchFamily="34" charset="0"/>
              </a:rPr>
              <a:t>.</a:t>
            </a:r>
          </a:p>
          <a:p>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The comparison of predicted and observed flooding occurrences verified that, a part small errors due to the unavoidable approximations, </a:t>
            </a:r>
            <a:r>
              <a:rPr lang="en-US" sz="2400" b="1" dirty="0" smtClean="0">
                <a:solidFill>
                  <a:srgbClr val="FFC000"/>
                </a:solidFill>
                <a:latin typeface="Calibri" pitchFamily="34" charset="0"/>
              </a:rPr>
              <a:t>the methodology computes the flooding probability with good accuracy</a:t>
            </a:r>
            <a:r>
              <a:rPr lang="en-US" sz="2400" dirty="0" smtClean="0">
                <a:solidFill>
                  <a:schemeClr val="bg1"/>
                </a:solidFill>
                <a:latin typeface="Calibri" pitchFamily="34" charset="0"/>
              </a:rPr>
              <a:t>.</a:t>
            </a:r>
          </a:p>
        </p:txBody>
      </p:sp>
      <p:sp>
        <p:nvSpPr>
          <p:cNvPr id="14"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CONCLUSIONS</a:t>
            </a:r>
          </a:p>
        </p:txBody>
      </p:sp>
      <p:sp>
        <p:nvSpPr>
          <p:cNvPr id="11"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1331913" y="2276475"/>
            <a:ext cx="6769100" cy="1662113"/>
          </a:xfrm>
          <a:prstGeom prst="rect">
            <a:avLst/>
          </a:prstGeom>
          <a:noFill/>
          <a:ln w="9525" algn="ctr">
            <a:noFill/>
            <a:miter lim="800000"/>
            <a:headEnd/>
            <a:tailEnd/>
          </a:ln>
          <a:effectLst/>
        </p:spPr>
        <p:txBody>
          <a:bodyPr>
            <a:spAutoFit/>
          </a:bodyPr>
          <a:lstStyle/>
          <a:p>
            <a:pPr algn="ctr" fontAlgn="auto">
              <a:spcBef>
                <a:spcPts val="0"/>
              </a:spcBef>
              <a:spcAft>
                <a:spcPts val="0"/>
              </a:spcAft>
              <a:defRPr/>
            </a:pPr>
            <a:r>
              <a:rPr lang="en-US" sz="3400" b="1" dirty="0">
                <a:solidFill>
                  <a:srgbClr val="92D050"/>
                </a:solidFill>
                <a:effectLst>
                  <a:outerShdw blurRad="38100" dist="38100" dir="2700000" algn="tl">
                    <a:srgbClr val="C0C0C0"/>
                  </a:outerShdw>
                </a:effectLst>
                <a:latin typeface="Baskerville Old Face" pitchFamily="18" charset="0"/>
              </a:rPr>
              <a:t>THANK YOU FOR YOUR ATTENTION AND YOUR PATIENCE</a:t>
            </a:r>
          </a:p>
        </p:txBody>
      </p:sp>
      <p:sp>
        <p:nvSpPr>
          <p:cNvPr id="6" name="Segnaposto data 5"/>
          <p:cNvSpPr>
            <a:spLocks noGrp="1"/>
          </p:cNvSpPr>
          <p:nvPr>
            <p:ph type="dt" sz="half" idx="10"/>
          </p:nvPr>
        </p:nvSpPr>
        <p:spPr/>
        <p:txBody>
          <a:bodyPr/>
          <a:lstStyle/>
          <a:p>
            <a:r>
              <a:rPr lang="it-IT" smtClean="0"/>
              <a:t>7 April 2011</a:t>
            </a:r>
            <a:endParaRPr lang="it-IT" dirty="0"/>
          </a:p>
        </p:txBody>
      </p:sp>
      <p:sp>
        <p:nvSpPr>
          <p:cNvPr id="7" name="Segnaposto numero diapositiva 6"/>
          <p:cNvSpPr>
            <a:spLocks noGrp="1"/>
          </p:cNvSpPr>
          <p:nvPr>
            <p:ph type="sldNum" sz="quarter" idx="12"/>
          </p:nvPr>
        </p:nvSpPr>
        <p:spPr/>
        <p:txBody>
          <a:bodyPr/>
          <a:lstStyle/>
          <a:p>
            <a:fld id="{B50FAAEE-4486-49E7-94A9-A83252D79B29}" type="slidenum">
              <a:rPr lang="it-IT" smtClean="0"/>
              <a:pPr/>
              <a:t>16</a:t>
            </a:fld>
            <a:endParaRPr lang="it-IT"/>
          </a:p>
        </p:txBody>
      </p:sp>
      <p:sp>
        <p:nvSpPr>
          <p:cNvPr id="9"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Picture 3" descr="D:\Work\Dottorato\Tesi\Immagini\Multi_temp\Spessa_sem_18.bmp"/>
          <p:cNvPicPr>
            <a:picLocks noChangeAspect="1" noChangeArrowheads="1"/>
          </p:cNvPicPr>
          <p:nvPr/>
        </p:nvPicPr>
        <p:blipFill>
          <a:blip r:embed="rId3" cstate="print"/>
          <a:srcRect/>
          <a:stretch>
            <a:fillRect/>
          </a:stretch>
        </p:blipFill>
        <p:spPr bwMode="auto">
          <a:xfrm>
            <a:off x="251520" y="1744034"/>
            <a:ext cx="8640000" cy="4493278"/>
          </a:xfrm>
          <a:prstGeom prst="rect">
            <a:avLst/>
          </a:prstGeom>
          <a:noFill/>
        </p:spPr>
      </p:pic>
      <p:sp useBgFill="1">
        <p:nvSpPr>
          <p:cNvPr id="16" name="CasellaDiTesto 15"/>
          <p:cNvSpPr txBox="1"/>
          <p:nvPr/>
        </p:nvSpPr>
        <p:spPr>
          <a:xfrm>
            <a:off x="3131840" y="1311986"/>
            <a:ext cx="2880320" cy="369332"/>
          </a:xfrm>
          <a:prstGeom prst="rect">
            <a:avLst/>
          </a:prstGeom>
        </p:spPr>
        <p:txBody>
          <a:bodyPr wrap="square" rtlCol="0">
            <a:spAutoFit/>
          </a:bodyPr>
          <a:lstStyle/>
          <a:p>
            <a:r>
              <a:rPr lang="en-US" b="1" dirty="0" smtClean="0">
                <a:solidFill>
                  <a:schemeClr val="bg1"/>
                </a:solidFill>
              </a:rPr>
              <a:t>Ponte </a:t>
            </a:r>
            <a:r>
              <a:rPr lang="en-US" b="1" dirty="0" err="1" smtClean="0">
                <a:solidFill>
                  <a:schemeClr val="bg1"/>
                </a:solidFill>
              </a:rPr>
              <a:t>Spessa</a:t>
            </a:r>
            <a:r>
              <a:rPr lang="en-US" b="1" dirty="0" smtClean="0">
                <a:solidFill>
                  <a:schemeClr val="bg1"/>
                </a:solidFill>
              </a:rPr>
              <a:t> Station (18 h)</a:t>
            </a:r>
            <a:endParaRPr lang="en-US" b="1" dirty="0">
              <a:solidFill>
                <a:schemeClr val="bg1"/>
              </a:solidFill>
            </a:endParaRPr>
          </a:p>
        </p:txBody>
      </p:sp>
      <p:sp>
        <p:nvSpPr>
          <p:cNvPr id="26" name="Segnaposto data 25"/>
          <p:cNvSpPr>
            <a:spLocks noGrp="1"/>
          </p:cNvSpPr>
          <p:nvPr>
            <p:ph type="dt" sz="half" idx="10"/>
          </p:nvPr>
        </p:nvSpPr>
        <p:spPr/>
        <p:txBody>
          <a:bodyPr/>
          <a:lstStyle/>
          <a:p>
            <a:r>
              <a:rPr lang="it-IT" smtClean="0"/>
              <a:t>7 April 2011</a:t>
            </a:r>
            <a:endParaRPr lang="it-IT"/>
          </a:p>
        </p:txBody>
      </p:sp>
      <p:sp>
        <p:nvSpPr>
          <p:cNvPr id="27" name="Segnaposto numero diapositiva 26"/>
          <p:cNvSpPr>
            <a:spLocks noGrp="1"/>
          </p:cNvSpPr>
          <p:nvPr>
            <p:ph type="sldNum" sz="quarter" idx="12"/>
          </p:nvPr>
        </p:nvSpPr>
        <p:spPr/>
        <p:txBody>
          <a:bodyPr/>
          <a:lstStyle/>
          <a:p>
            <a:fld id="{B50FAAEE-4486-49E7-94A9-A83252D79B29}" type="slidenum">
              <a:rPr lang="it-IT" smtClean="0"/>
              <a:pPr/>
              <a:t>17</a:t>
            </a:fld>
            <a:endParaRPr lang="it-IT"/>
          </a:p>
        </p:txBody>
      </p:sp>
      <p:sp>
        <p:nvSpPr>
          <p:cNvPr id="18" name="CasellaDiTesto 17"/>
          <p:cNvSpPr txBox="1"/>
          <p:nvPr/>
        </p:nvSpPr>
        <p:spPr>
          <a:xfrm>
            <a:off x="179512" y="548680"/>
            <a:ext cx="8712968" cy="830997"/>
          </a:xfrm>
          <a:prstGeom prst="rect">
            <a:avLst/>
          </a:prstGeom>
          <a:noFill/>
        </p:spPr>
        <p:txBody>
          <a:bodyPr wrap="square" rtlCol="0">
            <a:spAutoFit/>
          </a:bodyPr>
          <a:lstStyle/>
          <a:p>
            <a:pPr algn="ctr"/>
            <a:r>
              <a:rPr lang="en-US" sz="2400" b="1" dirty="0" smtClean="0">
                <a:solidFill>
                  <a:schemeClr val="bg1"/>
                </a:solidFill>
              </a:rPr>
              <a:t>The information about the time allows systematic</a:t>
            </a:r>
          </a:p>
          <a:p>
            <a:pPr algn="ctr"/>
            <a:r>
              <a:rPr lang="en-US" sz="2400" b="1" dirty="0" smtClean="0">
                <a:solidFill>
                  <a:schemeClr val="bg1"/>
                </a:solidFill>
              </a:rPr>
              <a:t>time errors to be identified and corrected</a:t>
            </a:r>
          </a:p>
        </p:txBody>
      </p:sp>
      <p:sp>
        <p:nvSpPr>
          <p:cNvPr id="19"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PROBABILITY FORECASTS WITHIN A TIME HORIZON</a:t>
            </a:r>
          </a:p>
        </p:txBody>
      </p:sp>
      <p:sp>
        <p:nvSpPr>
          <p:cNvPr id="9"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95536" y="1196752"/>
            <a:ext cx="8424936" cy="3693319"/>
          </a:xfrm>
          <a:prstGeom prst="rect">
            <a:avLst/>
          </a:prstGeom>
          <a:noFill/>
        </p:spPr>
        <p:txBody>
          <a:bodyPr wrap="square" rtlCol="0">
            <a:spAutoFit/>
          </a:bodyPr>
          <a:lstStyle/>
          <a:p>
            <a:pPr algn="ctr"/>
            <a:r>
              <a:rPr lang="en-GB" sz="2600" dirty="0" smtClean="0">
                <a:solidFill>
                  <a:schemeClr val="bg1"/>
                </a:solidFill>
                <a:latin typeface="Arial" pitchFamily="34" charset="0"/>
                <a:cs typeface="Arial" pitchFamily="34" charset="0"/>
              </a:rPr>
              <a:t>Emergency managers deal with a big uncertainty about the evolution of the future events,</a:t>
            </a:r>
          </a:p>
          <a:p>
            <a:pPr marL="635000" lvl="1" indent="-177800" algn="just"/>
            <a:endParaRPr lang="en-GB" sz="2600" dirty="0" smtClean="0">
              <a:solidFill>
                <a:schemeClr val="bg1"/>
              </a:solidFill>
              <a:latin typeface="Arial" pitchFamily="34" charset="0"/>
              <a:cs typeface="Arial" pitchFamily="34" charset="0"/>
            </a:endParaRPr>
          </a:p>
          <a:p>
            <a:pPr marL="177800" indent="-177800" algn="just">
              <a:buFont typeface="Arial" pitchFamily="34" charset="0"/>
              <a:buChar char="•"/>
            </a:pPr>
            <a:r>
              <a:rPr lang="en-GB" sz="2600" b="1" dirty="0" smtClean="0">
                <a:solidFill>
                  <a:srgbClr val="FF0000"/>
                </a:solidFill>
                <a:latin typeface="Arial" pitchFamily="34" charset="0"/>
                <a:cs typeface="Arial" pitchFamily="34" charset="0"/>
              </a:rPr>
              <a:t>This uncertainty must be quantified in terms of a probability distribution</a:t>
            </a:r>
          </a:p>
          <a:p>
            <a:pPr marL="450850" lvl="1" algn="just"/>
            <a:r>
              <a:rPr lang="en-GB" sz="2600" b="1" dirty="0" smtClean="0">
                <a:solidFill>
                  <a:srgbClr val="FFFF00"/>
                </a:solidFill>
                <a:latin typeface="Arial" pitchFamily="34" charset="0"/>
                <a:cs typeface="Arial" pitchFamily="34" charset="0"/>
              </a:rPr>
              <a:t>Developing Predictive Uncertainty Processors that try to answer to the emergency managers questions, providing them a basis on which take their decisions</a:t>
            </a:r>
            <a:endParaRPr lang="en-GB" sz="2600" b="1" dirty="0">
              <a:solidFill>
                <a:srgbClr val="FFFF00"/>
              </a:solidFill>
              <a:latin typeface="Arial" pitchFamily="34" charset="0"/>
              <a:cs typeface="Arial" pitchFamily="34" charset="0"/>
            </a:endParaRPr>
          </a:p>
        </p:txBody>
      </p:sp>
      <p:sp>
        <p:nvSpPr>
          <p:cNvPr id="11" name="Segnaposto data 10"/>
          <p:cNvSpPr>
            <a:spLocks noGrp="1"/>
          </p:cNvSpPr>
          <p:nvPr>
            <p:ph type="dt" sz="half" idx="10"/>
          </p:nvPr>
        </p:nvSpPr>
        <p:spPr/>
        <p:txBody>
          <a:bodyPr/>
          <a:lstStyle/>
          <a:p>
            <a:r>
              <a:rPr lang="it-IT" smtClean="0"/>
              <a:t>7 April 2011</a:t>
            </a:r>
            <a:endParaRPr lang="it-IT"/>
          </a:p>
        </p:txBody>
      </p:sp>
      <p:sp>
        <p:nvSpPr>
          <p:cNvPr id="12" name="Segnaposto numero diapositiva 11"/>
          <p:cNvSpPr>
            <a:spLocks noGrp="1"/>
          </p:cNvSpPr>
          <p:nvPr>
            <p:ph type="sldNum" sz="quarter" idx="12"/>
          </p:nvPr>
        </p:nvSpPr>
        <p:spPr/>
        <p:txBody>
          <a:bodyPr/>
          <a:lstStyle/>
          <a:p>
            <a:fld id="{B50FAAEE-4486-49E7-94A9-A83252D79B29}" type="slidenum">
              <a:rPr lang="it-IT" smtClean="0"/>
              <a:pPr/>
              <a:t>2</a:t>
            </a:fld>
            <a:endParaRPr lang="it-IT"/>
          </a:p>
        </p:txBody>
      </p:sp>
      <p:sp>
        <p:nvSpPr>
          <p:cNvPr id="14" name="Text Box 2"/>
          <p:cNvSpPr txBox="1">
            <a:spLocks noChangeArrowheads="1"/>
          </p:cNvSpPr>
          <p:nvPr/>
        </p:nvSpPr>
        <p:spPr bwMode="auto">
          <a:xfrm>
            <a:off x="0" y="37073"/>
            <a:ext cx="9144000" cy="1015663"/>
          </a:xfrm>
          <a:prstGeom prst="rect">
            <a:avLst/>
          </a:prstGeom>
          <a:noFill/>
          <a:ln w="9525" algn="ctr">
            <a:noFill/>
            <a:miter lim="800000"/>
            <a:headEnd/>
            <a:tailEnd/>
          </a:ln>
          <a:effectLst/>
        </p:spPr>
        <p:txBody>
          <a:bodyPr>
            <a:spAutoFit/>
          </a:bodyPr>
          <a:lstStyle/>
          <a:p>
            <a:pPr algn="ctr">
              <a:defRPr/>
            </a:pPr>
            <a:r>
              <a:rPr lang="en-US" sz="3000" b="1" u="sng" dirty="0" smtClean="0">
                <a:solidFill>
                  <a:schemeClr val="bg1"/>
                </a:solidFill>
                <a:effectLst>
                  <a:outerShdw blurRad="38100" dist="38100" dir="2700000" algn="tl">
                    <a:srgbClr val="C0C0C0"/>
                  </a:outerShdw>
                </a:effectLst>
                <a:latin typeface="+mj-lt"/>
              </a:rPr>
              <a:t>THE NEED FOR PROBABILISTIC FORECASTS</a:t>
            </a:r>
          </a:p>
          <a:p>
            <a:pPr algn="ctr">
              <a:defRPr/>
            </a:pPr>
            <a:r>
              <a:rPr lang="en-US" sz="3000" b="1" u="sng" dirty="0" smtClean="0">
                <a:solidFill>
                  <a:schemeClr val="bg1"/>
                </a:solidFill>
                <a:effectLst>
                  <a:outerShdw blurRad="38100" dist="38100" dir="2700000" algn="tl">
                    <a:srgbClr val="C0C0C0"/>
                  </a:outerShdw>
                </a:effectLst>
                <a:latin typeface="+mj-lt"/>
              </a:rPr>
              <a:t>WITHIN A TIME HORIZON</a:t>
            </a:r>
            <a:endParaRPr lang="en-US" sz="3000" b="1" u="sng" dirty="0">
              <a:solidFill>
                <a:schemeClr val="bg1"/>
              </a:solidFill>
              <a:effectLst>
                <a:outerShdw blurRad="38100" dist="38100" dir="2700000" algn="tl">
                  <a:srgbClr val="C0C0C0"/>
                </a:outerShdw>
              </a:effectLst>
              <a:latin typeface="+mj-lt"/>
            </a:endParaRPr>
          </a:p>
        </p:txBody>
      </p:sp>
      <p:sp>
        <p:nvSpPr>
          <p:cNvPr id="7"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egnaposto data 11"/>
          <p:cNvSpPr>
            <a:spLocks noGrp="1"/>
          </p:cNvSpPr>
          <p:nvPr>
            <p:ph type="dt" sz="half" idx="10"/>
          </p:nvPr>
        </p:nvSpPr>
        <p:spPr/>
        <p:txBody>
          <a:bodyPr/>
          <a:lstStyle/>
          <a:p>
            <a:r>
              <a:rPr lang="it-IT" smtClean="0"/>
              <a:t>7 April 2011</a:t>
            </a:r>
            <a:endParaRPr lang="it-IT"/>
          </a:p>
        </p:txBody>
      </p:sp>
      <p:sp>
        <p:nvSpPr>
          <p:cNvPr id="13" name="Segnaposto numero diapositiva 12"/>
          <p:cNvSpPr>
            <a:spLocks noGrp="1"/>
          </p:cNvSpPr>
          <p:nvPr>
            <p:ph type="sldNum" sz="quarter" idx="12"/>
          </p:nvPr>
        </p:nvSpPr>
        <p:spPr/>
        <p:txBody>
          <a:bodyPr/>
          <a:lstStyle/>
          <a:p>
            <a:fld id="{B50FAAEE-4486-49E7-94A9-A83252D79B29}" type="slidenum">
              <a:rPr lang="it-IT" smtClean="0"/>
              <a:pPr/>
              <a:t>3</a:t>
            </a:fld>
            <a:endParaRPr lang="it-IT"/>
          </a:p>
        </p:txBody>
      </p:sp>
      <p:sp>
        <p:nvSpPr>
          <p:cNvPr id="7" name="Rettangolo 6"/>
          <p:cNvSpPr/>
          <p:nvPr/>
        </p:nvSpPr>
        <p:spPr>
          <a:xfrm>
            <a:off x="503548" y="4512022"/>
            <a:ext cx="8136904" cy="1077218"/>
          </a:xfrm>
          <a:prstGeom prst="rect">
            <a:avLst/>
          </a:prstGeom>
        </p:spPr>
        <p:txBody>
          <a:bodyPr wrap="square">
            <a:spAutoFit/>
          </a:bodyPr>
          <a:lstStyle/>
          <a:p>
            <a:pPr algn="ctr"/>
            <a:r>
              <a:rPr lang="en-US" sz="3200" i="1" dirty="0">
                <a:solidFill>
                  <a:srgbClr val="FF0000"/>
                </a:solidFill>
                <a:latin typeface="Arial" pitchFamily="34" charset="0"/>
                <a:cs typeface="Arial" pitchFamily="34" charset="0"/>
              </a:rPr>
              <a:t>Which is the probability that the river dykes will be </a:t>
            </a:r>
            <a:r>
              <a:rPr lang="en-US" sz="3200" i="1" dirty="0" smtClean="0">
                <a:solidFill>
                  <a:srgbClr val="FF0000"/>
                </a:solidFill>
                <a:latin typeface="Arial" pitchFamily="34" charset="0"/>
                <a:cs typeface="Arial" pitchFamily="34" charset="0"/>
              </a:rPr>
              <a:t>exceeded within </a:t>
            </a:r>
            <a:r>
              <a:rPr lang="en-US" sz="3200" i="1" dirty="0">
                <a:solidFill>
                  <a:srgbClr val="FF0000"/>
                </a:solidFill>
                <a:latin typeface="Arial" pitchFamily="34" charset="0"/>
                <a:cs typeface="Arial" pitchFamily="34" charset="0"/>
              </a:rPr>
              <a:t>the </a:t>
            </a:r>
            <a:r>
              <a:rPr lang="en-US" sz="3200" i="1" dirty="0" smtClean="0">
                <a:solidFill>
                  <a:srgbClr val="FF0000"/>
                </a:solidFill>
                <a:latin typeface="Arial" pitchFamily="34" charset="0"/>
                <a:cs typeface="Arial" pitchFamily="34" charset="0"/>
              </a:rPr>
              <a:t>next </a:t>
            </a:r>
            <a:r>
              <a:rPr lang="it-IT" sz="3200" i="1" dirty="0" smtClean="0">
                <a:solidFill>
                  <a:srgbClr val="FF0000"/>
                </a:solidFill>
                <a:latin typeface="Arial" pitchFamily="34" charset="0"/>
                <a:cs typeface="Arial" pitchFamily="34" charset="0"/>
              </a:rPr>
              <a:t>24 </a:t>
            </a:r>
            <a:r>
              <a:rPr lang="en-US" sz="3200" i="1" dirty="0" smtClean="0">
                <a:solidFill>
                  <a:srgbClr val="FF0000"/>
                </a:solidFill>
                <a:latin typeface="Arial" pitchFamily="34" charset="0"/>
                <a:cs typeface="Arial" pitchFamily="34" charset="0"/>
              </a:rPr>
              <a:t>hours</a:t>
            </a:r>
            <a:r>
              <a:rPr lang="it-IT" sz="3200" i="1" dirty="0" smtClean="0">
                <a:solidFill>
                  <a:srgbClr val="FF0000"/>
                </a:solidFill>
                <a:latin typeface="Arial" pitchFamily="34" charset="0"/>
                <a:cs typeface="Arial" pitchFamily="34" charset="0"/>
              </a:rPr>
              <a:t>?</a:t>
            </a:r>
            <a:endParaRPr lang="en-GB" sz="3200" i="1" dirty="0">
              <a:solidFill>
                <a:srgbClr val="FF0000"/>
              </a:solidFill>
              <a:latin typeface="Arial" pitchFamily="34" charset="0"/>
              <a:cs typeface="Arial" pitchFamily="34" charset="0"/>
            </a:endParaRPr>
          </a:p>
        </p:txBody>
      </p:sp>
      <p:sp>
        <p:nvSpPr>
          <p:cNvPr id="8" name="Rettangolo 7"/>
          <p:cNvSpPr/>
          <p:nvPr/>
        </p:nvSpPr>
        <p:spPr>
          <a:xfrm>
            <a:off x="251774" y="1556792"/>
            <a:ext cx="8640452" cy="1077218"/>
          </a:xfrm>
          <a:prstGeom prst="rect">
            <a:avLst/>
          </a:prstGeom>
        </p:spPr>
        <p:txBody>
          <a:bodyPr wrap="square">
            <a:spAutoFit/>
          </a:bodyPr>
          <a:lstStyle/>
          <a:p>
            <a:pPr algn="ctr"/>
            <a:r>
              <a:rPr lang="en-US" sz="3200" i="1" dirty="0">
                <a:solidFill>
                  <a:schemeClr val="bg1"/>
                </a:solidFill>
                <a:latin typeface="Arial" pitchFamily="34" charset="0"/>
                <a:cs typeface="Arial" pitchFamily="34" charset="0"/>
              </a:rPr>
              <a:t>Which is the probability that the </a:t>
            </a:r>
            <a:r>
              <a:rPr lang="en-US" sz="3200" i="1" dirty="0" smtClean="0">
                <a:solidFill>
                  <a:schemeClr val="bg1"/>
                </a:solidFill>
                <a:latin typeface="Arial" pitchFamily="34" charset="0"/>
                <a:cs typeface="Arial" pitchFamily="34" charset="0"/>
              </a:rPr>
              <a:t>water level will be higher than the dykes one </a:t>
            </a:r>
            <a:r>
              <a:rPr lang="en-US" sz="3200" i="1" dirty="0">
                <a:solidFill>
                  <a:schemeClr val="bg1"/>
                </a:solidFill>
                <a:latin typeface="Arial" pitchFamily="34" charset="0"/>
                <a:cs typeface="Arial" pitchFamily="34" charset="0"/>
              </a:rPr>
              <a:t>at </a:t>
            </a:r>
            <a:r>
              <a:rPr lang="en-US" sz="3200" i="1" dirty="0" smtClean="0">
                <a:solidFill>
                  <a:schemeClr val="bg1"/>
                </a:solidFill>
                <a:latin typeface="Arial" pitchFamily="34" charset="0"/>
                <a:cs typeface="Arial" pitchFamily="34" charset="0"/>
              </a:rPr>
              <a:t>the hour 24</a:t>
            </a:r>
            <a:r>
              <a:rPr lang="en-US" sz="3200" i="1" baseline="30000" dirty="0" smtClean="0">
                <a:solidFill>
                  <a:schemeClr val="bg1"/>
                </a:solidFill>
                <a:latin typeface="Arial" pitchFamily="34" charset="0"/>
                <a:cs typeface="Arial" pitchFamily="34" charset="0"/>
              </a:rPr>
              <a:t>th</a:t>
            </a:r>
            <a:r>
              <a:rPr lang="en-US" sz="3200" i="1" dirty="0" smtClean="0">
                <a:solidFill>
                  <a:schemeClr val="bg1"/>
                </a:solidFill>
                <a:latin typeface="Arial" pitchFamily="34" charset="0"/>
                <a:cs typeface="Arial" pitchFamily="34" charset="0"/>
              </a:rPr>
              <a:t>?</a:t>
            </a:r>
            <a:endParaRPr lang="en-US" sz="3200" i="1" dirty="0">
              <a:solidFill>
                <a:schemeClr val="bg1"/>
              </a:solidFill>
              <a:latin typeface="Arial" pitchFamily="34" charset="0"/>
              <a:cs typeface="Arial" pitchFamily="34" charset="0"/>
            </a:endParaRPr>
          </a:p>
        </p:txBody>
      </p:sp>
      <p:sp>
        <p:nvSpPr>
          <p:cNvPr id="18" name="Rettangolo 17"/>
          <p:cNvSpPr/>
          <p:nvPr/>
        </p:nvSpPr>
        <p:spPr>
          <a:xfrm>
            <a:off x="503548" y="3034407"/>
            <a:ext cx="8136904" cy="1077218"/>
          </a:xfrm>
          <a:prstGeom prst="rect">
            <a:avLst/>
          </a:prstGeom>
        </p:spPr>
        <p:txBody>
          <a:bodyPr wrap="square">
            <a:spAutoFit/>
          </a:bodyPr>
          <a:lstStyle/>
          <a:p>
            <a:pPr algn="ctr"/>
            <a:r>
              <a:rPr lang="en-US" sz="3200" i="1" dirty="0">
                <a:solidFill>
                  <a:srgbClr val="FFFF00"/>
                </a:solidFill>
                <a:latin typeface="Arial" pitchFamily="34" charset="0"/>
                <a:cs typeface="Arial" pitchFamily="34" charset="0"/>
              </a:rPr>
              <a:t>Which is the probability that the river dykes will be </a:t>
            </a:r>
            <a:r>
              <a:rPr lang="en-US" sz="3200" i="1" dirty="0" smtClean="0">
                <a:solidFill>
                  <a:srgbClr val="FFFF00"/>
                </a:solidFill>
                <a:latin typeface="Arial" pitchFamily="34" charset="0"/>
                <a:cs typeface="Arial" pitchFamily="34" charset="0"/>
              </a:rPr>
              <a:t>exceeded exactly at </a:t>
            </a:r>
            <a:r>
              <a:rPr lang="en-US" sz="3200" i="1" dirty="0">
                <a:solidFill>
                  <a:srgbClr val="FFFF00"/>
                </a:solidFill>
                <a:latin typeface="Arial" pitchFamily="34" charset="0"/>
                <a:cs typeface="Arial" pitchFamily="34" charset="0"/>
              </a:rPr>
              <a:t>the </a:t>
            </a:r>
            <a:r>
              <a:rPr lang="en-US" sz="3200" i="1" dirty="0" smtClean="0">
                <a:solidFill>
                  <a:srgbClr val="FFFF00"/>
                </a:solidFill>
                <a:latin typeface="Arial" pitchFamily="34" charset="0"/>
                <a:cs typeface="Arial" pitchFamily="34" charset="0"/>
              </a:rPr>
              <a:t>hour </a:t>
            </a:r>
            <a:r>
              <a:rPr lang="it-IT" sz="3200" i="1" dirty="0" smtClean="0">
                <a:solidFill>
                  <a:srgbClr val="FFFF00"/>
                </a:solidFill>
                <a:latin typeface="Arial" pitchFamily="34" charset="0"/>
                <a:cs typeface="Arial" pitchFamily="34" charset="0"/>
              </a:rPr>
              <a:t>24</a:t>
            </a:r>
            <a:r>
              <a:rPr lang="it-IT" sz="3200" i="1" baseline="30000" dirty="0" smtClean="0">
                <a:solidFill>
                  <a:srgbClr val="FFFF00"/>
                </a:solidFill>
                <a:latin typeface="Arial" pitchFamily="34" charset="0"/>
                <a:cs typeface="Arial" pitchFamily="34" charset="0"/>
              </a:rPr>
              <a:t>th</a:t>
            </a:r>
            <a:r>
              <a:rPr lang="it-IT" sz="3200" i="1" dirty="0" smtClean="0">
                <a:solidFill>
                  <a:srgbClr val="FFFF00"/>
                </a:solidFill>
                <a:latin typeface="Arial" pitchFamily="34" charset="0"/>
                <a:cs typeface="Arial" pitchFamily="34" charset="0"/>
              </a:rPr>
              <a:t>?</a:t>
            </a:r>
            <a:endParaRPr lang="en-GB" sz="3200" i="1" dirty="0">
              <a:solidFill>
                <a:srgbClr val="FFFF00"/>
              </a:solidFill>
              <a:latin typeface="Arial" pitchFamily="34" charset="0"/>
              <a:cs typeface="Arial" pitchFamily="34" charset="0"/>
            </a:endParaRPr>
          </a:p>
        </p:txBody>
      </p:sp>
      <p:sp>
        <p:nvSpPr>
          <p:cNvPr id="19" name="Text Box 2"/>
          <p:cNvSpPr txBox="1">
            <a:spLocks noChangeArrowheads="1"/>
          </p:cNvSpPr>
          <p:nvPr/>
        </p:nvSpPr>
        <p:spPr bwMode="auto">
          <a:xfrm>
            <a:off x="0" y="37073"/>
            <a:ext cx="9144000" cy="1015663"/>
          </a:xfrm>
          <a:prstGeom prst="rect">
            <a:avLst/>
          </a:prstGeom>
          <a:noFill/>
          <a:ln w="9525" algn="ctr">
            <a:noFill/>
            <a:miter lim="800000"/>
            <a:headEnd/>
            <a:tailEnd/>
          </a:ln>
          <a:effectLst/>
        </p:spPr>
        <p:txBody>
          <a:bodyPr>
            <a:spAutoFit/>
          </a:bodyPr>
          <a:lstStyle/>
          <a:p>
            <a:pPr algn="ctr">
              <a:defRPr/>
            </a:pPr>
            <a:r>
              <a:rPr lang="en-US" sz="3000" b="1" u="sng" dirty="0" smtClean="0">
                <a:solidFill>
                  <a:schemeClr val="bg1"/>
                </a:solidFill>
                <a:effectLst>
                  <a:outerShdw blurRad="38100" dist="38100" dir="2700000" algn="tl">
                    <a:srgbClr val="C0C0C0"/>
                  </a:outerShdw>
                </a:effectLst>
                <a:latin typeface="+mj-lt"/>
              </a:rPr>
              <a:t>THE NEED FOR PROBABILISTIC FORECASTS</a:t>
            </a:r>
          </a:p>
          <a:p>
            <a:pPr algn="ctr">
              <a:defRPr/>
            </a:pPr>
            <a:r>
              <a:rPr lang="en-US" sz="3000" b="1" u="sng" dirty="0" smtClean="0">
                <a:solidFill>
                  <a:schemeClr val="bg1"/>
                </a:solidFill>
                <a:effectLst>
                  <a:outerShdw blurRad="38100" dist="38100" dir="2700000" algn="tl">
                    <a:srgbClr val="C0C0C0"/>
                  </a:outerShdw>
                </a:effectLst>
                <a:latin typeface="+mj-lt"/>
              </a:rPr>
              <a:t>WITHIN A TIME HORIZON</a:t>
            </a:r>
            <a:endParaRPr lang="en-US" sz="3000" b="1" u="sng" dirty="0">
              <a:solidFill>
                <a:schemeClr val="bg1"/>
              </a:solidFill>
              <a:effectLst>
                <a:outerShdw blurRad="38100" dist="38100" dir="2700000" algn="tl">
                  <a:srgbClr val="C0C0C0"/>
                </a:outerShdw>
              </a:effectLst>
              <a:latin typeface="+mj-lt"/>
            </a:endParaRPr>
          </a:p>
        </p:txBody>
      </p:sp>
      <p:sp>
        <p:nvSpPr>
          <p:cNvPr id="9"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12"/>
          <p:cNvSpPr>
            <a:spLocks noChangeArrowheads="1"/>
          </p:cNvSpPr>
          <p:nvPr/>
        </p:nvSpPr>
        <p:spPr bwMode="auto">
          <a:xfrm>
            <a:off x="179512" y="1772816"/>
            <a:ext cx="3816424" cy="646331"/>
          </a:xfrm>
          <a:prstGeom prst="rect">
            <a:avLst/>
          </a:prstGeom>
          <a:noFill/>
          <a:ln w="9525">
            <a:noFill/>
            <a:miter lim="800000"/>
            <a:headEnd/>
            <a:tailEnd/>
          </a:ln>
        </p:spPr>
        <p:txBody>
          <a:bodyPr wrap="square">
            <a:spAutoFit/>
          </a:bodyPr>
          <a:lstStyle/>
          <a:p>
            <a:pPr marL="273050" indent="-273050">
              <a:tabLst>
                <a:tab pos="273050" algn="l"/>
              </a:tabLst>
            </a:pPr>
            <a:r>
              <a:rPr lang="en-US" dirty="0" smtClean="0">
                <a:solidFill>
                  <a:schemeClr val="bg1"/>
                </a:solidFill>
                <a:latin typeface="Arial" pitchFamily="34" charset="0"/>
                <a:cs typeface="Arial" pitchFamily="34" charset="0"/>
              </a:rPr>
              <a:t>3)	Predictive Uncertainty is obtained by the </a:t>
            </a:r>
            <a:r>
              <a:rPr lang="en-US" dirty="0" err="1" smtClean="0">
                <a:solidFill>
                  <a:schemeClr val="bg1"/>
                </a:solidFill>
                <a:latin typeface="Arial" pitchFamily="34" charset="0"/>
                <a:cs typeface="Arial" pitchFamily="34" charset="0"/>
              </a:rPr>
              <a:t>Bayes</a:t>
            </a:r>
            <a:r>
              <a:rPr lang="en-US" dirty="0" smtClean="0">
                <a:solidFill>
                  <a:schemeClr val="bg1"/>
                </a:solidFill>
                <a:latin typeface="Arial" pitchFamily="34" charset="0"/>
                <a:cs typeface="Arial" pitchFamily="34" charset="0"/>
              </a:rPr>
              <a:t> Theorem</a:t>
            </a:r>
            <a:endParaRPr lang="en-US" dirty="0">
              <a:solidFill>
                <a:schemeClr val="bg1"/>
              </a:solidFill>
              <a:latin typeface="Arial" pitchFamily="34" charset="0"/>
              <a:cs typeface="Arial" pitchFamily="34" charset="0"/>
            </a:endParaRPr>
          </a:p>
        </p:txBody>
      </p:sp>
      <p:sp>
        <p:nvSpPr>
          <p:cNvPr id="9" name="Text Box 29"/>
          <p:cNvSpPr txBox="1">
            <a:spLocks noChangeArrowheads="1"/>
          </p:cNvSpPr>
          <p:nvPr/>
        </p:nvSpPr>
        <p:spPr bwMode="auto">
          <a:xfrm>
            <a:off x="3707904" y="4161854"/>
            <a:ext cx="4464496" cy="923330"/>
          </a:xfrm>
          <a:prstGeom prst="rect">
            <a:avLst/>
          </a:prstGeom>
          <a:noFill/>
          <a:ln w="9525">
            <a:noFill/>
            <a:miter lim="800000"/>
            <a:headEnd/>
            <a:tailEnd/>
          </a:ln>
        </p:spPr>
        <p:txBody>
          <a:bodyPr wrap="square">
            <a:spAutoFit/>
          </a:bodyPr>
          <a:lstStyle/>
          <a:p>
            <a:pPr marL="266700" indent="-266700">
              <a:tabLst>
                <a:tab pos="266700" algn="l"/>
              </a:tabLst>
            </a:pPr>
            <a:r>
              <a:rPr lang="en-US" dirty="0" smtClean="0">
                <a:solidFill>
                  <a:schemeClr val="bg1"/>
                </a:solidFill>
                <a:latin typeface="Arial" pitchFamily="34" charset="0"/>
                <a:cs typeface="Arial" pitchFamily="34" charset="0"/>
              </a:rPr>
              <a:t>4)	Reconversion of the obtained distribution from the Normal Space to the Real Space using the Inverse NQT</a:t>
            </a:r>
          </a:p>
        </p:txBody>
      </p:sp>
      <p:sp>
        <p:nvSpPr>
          <p:cNvPr id="20" name="Text Box 29"/>
          <p:cNvSpPr txBox="1">
            <a:spLocks noChangeArrowheads="1"/>
          </p:cNvSpPr>
          <p:nvPr/>
        </p:nvSpPr>
        <p:spPr bwMode="auto">
          <a:xfrm>
            <a:off x="251520" y="836712"/>
            <a:ext cx="3960440" cy="646331"/>
          </a:xfrm>
          <a:prstGeom prst="rect">
            <a:avLst/>
          </a:prstGeom>
          <a:noFill/>
          <a:ln w="9525">
            <a:noFill/>
            <a:miter lim="800000"/>
            <a:headEnd/>
            <a:tailEnd/>
          </a:ln>
        </p:spPr>
        <p:txBody>
          <a:bodyPr wrap="square" lIns="0">
            <a:spAutoFit/>
          </a:bodyPr>
          <a:lstStyle/>
          <a:p>
            <a:pPr marL="266700" indent="-266700">
              <a:tabLst>
                <a:tab pos="266700" algn="l"/>
              </a:tabLst>
            </a:pPr>
            <a:r>
              <a:rPr lang="en-US" dirty="0" smtClean="0">
                <a:solidFill>
                  <a:schemeClr val="bg1"/>
                </a:solidFill>
                <a:latin typeface="Arial" pitchFamily="34" charset="0"/>
                <a:cs typeface="Arial" pitchFamily="34" charset="0"/>
              </a:rPr>
              <a:t>1)	Conversion from the Real Space to the Normal Space using the NQT</a:t>
            </a:r>
            <a:endParaRPr lang="en-US" dirty="0">
              <a:solidFill>
                <a:schemeClr val="bg1"/>
              </a:solidFill>
              <a:latin typeface="Arial" pitchFamily="34" charset="0"/>
              <a:cs typeface="Arial" pitchFamily="34" charset="0"/>
            </a:endParaRPr>
          </a:p>
        </p:txBody>
      </p:sp>
      <p:sp>
        <p:nvSpPr>
          <p:cNvPr id="21" name="Text Box 29"/>
          <p:cNvSpPr txBox="1">
            <a:spLocks noChangeArrowheads="1"/>
          </p:cNvSpPr>
          <p:nvPr/>
        </p:nvSpPr>
        <p:spPr bwMode="auto">
          <a:xfrm>
            <a:off x="4283968" y="836712"/>
            <a:ext cx="4464496" cy="923330"/>
          </a:xfrm>
          <a:prstGeom prst="rect">
            <a:avLst/>
          </a:prstGeom>
          <a:noFill/>
          <a:ln w="9525">
            <a:noFill/>
            <a:miter lim="800000"/>
            <a:headEnd/>
            <a:tailEnd/>
          </a:ln>
        </p:spPr>
        <p:txBody>
          <a:bodyPr wrap="square">
            <a:spAutoFit/>
          </a:bodyPr>
          <a:lstStyle/>
          <a:p>
            <a:pPr marL="266700" indent="-266700">
              <a:tabLst>
                <a:tab pos="266700" algn="l"/>
              </a:tabLst>
            </a:pPr>
            <a:r>
              <a:rPr lang="en-US" dirty="0" smtClean="0">
                <a:solidFill>
                  <a:schemeClr val="bg1"/>
                </a:solidFill>
                <a:latin typeface="Arial" pitchFamily="34" charset="0"/>
                <a:cs typeface="Arial" pitchFamily="34" charset="0"/>
              </a:rPr>
              <a:t>2)	Joint </a:t>
            </a:r>
            <a:r>
              <a:rPr lang="en-US" dirty="0" err="1" smtClean="0">
                <a:solidFill>
                  <a:schemeClr val="bg1"/>
                </a:solidFill>
                <a:latin typeface="Arial" pitchFamily="34" charset="0"/>
                <a:cs typeface="Arial" pitchFamily="34" charset="0"/>
              </a:rPr>
              <a:t>Pdf</a:t>
            </a:r>
            <a:r>
              <a:rPr lang="en-US" dirty="0" smtClean="0">
                <a:solidFill>
                  <a:schemeClr val="bg1"/>
                </a:solidFill>
                <a:latin typeface="Arial" pitchFamily="34" charset="0"/>
                <a:cs typeface="Arial" pitchFamily="34" charset="0"/>
              </a:rPr>
              <a:t> is assumed to be a Normal Bivariate Distribution (or 2 Truncated Normal Distributions)</a:t>
            </a:r>
            <a:endParaRPr lang="en-US" dirty="0">
              <a:solidFill>
                <a:schemeClr val="bg1"/>
              </a:solidFill>
              <a:latin typeface="Arial" pitchFamily="34" charset="0"/>
              <a:cs typeface="Arial" pitchFamily="34" charset="0"/>
            </a:endParaRPr>
          </a:p>
        </p:txBody>
      </p:sp>
      <p:graphicFrame>
        <p:nvGraphicFramePr>
          <p:cNvPr id="3080" name="Object 2"/>
          <p:cNvGraphicFramePr>
            <a:graphicFrameLocks noChangeAspect="1"/>
          </p:cNvGraphicFramePr>
          <p:nvPr/>
        </p:nvGraphicFramePr>
        <p:xfrm>
          <a:off x="6014343" y="2488210"/>
          <a:ext cx="2518097" cy="1031962"/>
        </p:xfrm>
        <a:graphic>
          <a:graphicData uri="http://schemas.openxmlformats.org/presentationml/2006/ole">
            <p:oleObj spid="_x0000_s3080" name="Equation" r:id="rId4" imgW="1041120" imgH="419040" progId="Equation.3">
              <p:embed/>
            </p:oleObj>
          </a:graphicData>
        </a:graphic>
      </p:graphicFrame>
      <p:sp>
        <p:nvSpPr>
          <p:cNvPr id="11" name="Rettangolo 10"/>
          <p:cNvSpPr/>
          <p:nvPr/>
        </p:nvSpPr>
        <p:spPr>
          <a:xfrm>
            <a:off x="323528" y="5157192"/>
            <a:ext cx="8496944" cy="646331"/>
          </a:xfrm>
          <a:prstGeom prst="rect">
            <a:avLst/>
          </a:prstGeom>
        </p:spPr>
        <p:txBody>
          <a:bodyPr wrap="square">
            <a:spAutoFit/>
          </a:bodyPr>
          <a:lstStyle/>
          <a:p>
            <a:r>
              <a:rPr lang="en-US" i="1" dirty="0" err="1" smtClean="0">
                <a:solidFill>
                  <a:srgbClr val="FFC000"/>
                </a:solidFill>
                <a:latin typeface="Calibri" pitchFamily="34" charset="0"/>
              </a:rPr>
              <a:t>Todini</a:t>
            </a:r>
            <a:r>
              <a:rPr lang="en-US" i="1" dirty="0" smtClean="0">
                <a:solidFill>
                  <a:srgbClr val="FFC000"/>
                </a:solidFill>
                <a:latin typeface="Calibri" pitchFamily="34" charset="0"/>
              </a:rPr>
              <a:t>, E.: A model conditional processor to assess predictive uncertainty in flood forecasting, Intl. J. River Basin Management, 6 (2), 123-137, 2008.</a:t>
            </a:r>
            <a:endParaRPr lang="it-IT" i="1" dirty="0">
              <a:solidFill>
                <a:srgbClr val="FFC000"/>
              </a:solidFill>
              <a:latin typeface="Calibri" pitchFamily="34" charset="0"/>
            </a:endParaRPr>
          </a:p>
        </p:txBody>
      </p:sp>
      <p:sp>
        <p:nvSpPr>
          <p:cNvPr id="12" name="Rettangolo 10"/>
          <p:cNvSpPr>
            <a:spLocks noChangeArrowheads="1"/>
          </p:cNvSpPr>
          <p:nvPr/>
        </p:nvSpPr>
        <p:spPr bwMode="auto">
          <a:xfrm>
            <a:off x="323528" y="5731515"/>
            <a:ext cx="8280400" cy="646331"/>
          </a:xfrm>
          <a:prstGeom prst="rect">
            <a:avLst/>
          </a:prstGeom>
          <a:noFill/>
          <a:ln w="9525">
            <a:noFill/>
            <a:miter lim="800000"/>
            <a:headEnd/>
            <a:tailEnd/>
          </a:ln>
        </p:spPr>
        <p:txBody>
          <a:bodyPr>
            <a:spAutoFit/>
          </a:bodyPr>
          <a:lstStyle/>
          <a:p>
            <a:r>
              <a:rPr lang="en-US" i="1" dirty="0">
                <a:solidFill>
                  <a:srgbClr val="FFC000"/>
                </a:solidFill>
                <a:latin typeface="Calibri" pitchFamily="34" charset="0"/>
              </a:rPr>
              <a:t>G. </a:t>
            </a:r>
            <a:r>
              <a:rPr lang="en-US" i="1" dirty="0" err="1">
                <a:solidFill>
                  <a:srgbClr val="FFC000"/>
                </a:solidFill>
                <a:latin typeface="Calibri" pitchFamily="34" charset="0"/>
              </a:rPr>
              <a:t>Coccia</a:t>
            </a:r>
            <a:r>
              <a:rPr lang="en-US" i="1" dirty="0">
                <a:solidFill>
                  <a:srgbClr val="FFC000"/>
                </a:solidFill>
                <a:latin typeface="Calibri" pitchFamily="34" charset="0"/>
              </a:rPr>
              <a:t> and E. </a:t>
            </a:r>
            <a:r>
              <a:rPr lang="en-US" i="1" dirty="0" err="1" smtClean="0">
                <a:solidFill>
                  <a:srgbClr val="FFC000"/>
                </a:solidFill>
                <a:latin typeface="Calibri" pitchFamily="34" charset="0"/>
              </a:rPr>
              <a:t>Todini</a:t>
            </a:r>
            <a:r>
              <a:rPr lang="en-US" i="1" dirty="0" smtClean="0">
                <a:solidFill>
                  <a:srgbClr val="FFC000"/>
                </a:solidFill>
                <a:latin typeface="Calibri" pitchFamily="34" charset="0"/>
              </a:rPr>
              <a:t>: Recent Developments in Predictive Uncertainty Assessment Based on the Model Conditional Processor Approach, HESSD</a:t>
            </a:r>
            <a:r>
              <a:rPr lang="en-US" i="1" dirty="0">
                <a:solidFill>
                  <a:srgbClr val="FFC000"/>
                </a:solidFill>
                <a:latin typeface="Calibri" pitchFamily="34" charset="0"/>
              </a:rPr>
              <a:t>, 7, 9219-9270, </a:t>
            </a:r>
            <a:r>
              <a:rPr lang="en-US" i="1" dirty="0" smtClean="0">
                <a:solidFill>
                  <a:srgbClr val="FFC000"/>
                </a:solidFill>
                <a:latin typeface="Calibri" pitchFamily="34" charset="0"/>
              </a:rPr>
              <a:t>2010</a:t>
            </a:r>
            <a:endParaRPr lang="en-US" i="1" dirty="0">
              <a:solidFill>
                <a:srgbClr val="FFC000"/>
              </a:solidFill>
              <a:latin typeface="Calibri" pitchFamily="34" charset="0"/>
            </a:endParaRPr>
          </a:p>
        </p:txBody>
      </p:sp>
      <p:grpSp>
        <p:nvGrpSpPr>
          <p:cNvPr id="24" name="Gruppo 23"/>
          <p:cNvGrpSpPr/>
          <p:nvPr/>
        </p:nvGrpSpPr>
        <p:grpSpPr>
          <a:xfrm>
            <a:off x="611560" y="2492896"/>
            <a:ext cx="3096344" cy="2592288"/>
            <a:chOff x="5000627" y="2786058"/>
            <a:chExt cx="3922707" cy="3630581"/>
          </a:xfrm>
          <a:solidFill>
            <a:schemeClr val="accent1">
              <a:lumMod val="60000"/>
              <a:lumOff val="40000"/>
            </a:schemeClr>
          </a:solidFill>
        </p:grpSpPr>
        <p:pic>
          <p:nvPicPr>
            <p:cNvPr id="2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000627" y="2786058"/>
              <a:ext cx="3922707" cy="3630581"/>
            </a:xfrm>
            <a:prstGeom prst="rect">
              <a:avLst/>
            </a:prstGeom>
            <a:grpFill/>
            <a:ln w="9525">
              <a:noFill/>
              <a:miter lim="800000"/>
              <a:headEnd/>
              <a:tailEnd/>
            </a:ln>
          </p:spPr>
        </p:pic>
        <p:sp>
          <p:nvSpPr>
            <p:cNvPr id="29" name="Rettangolo 28"/>
            <p:cNvSpPr/>
            <p:nvPr/>
          </p:nvSpPr>
          <p:spPr bwMode="auto">
            <a:xfrm>
              <a:off x="7843505" y="4955273"/>
              <a:ext cx="692517" cy="1796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0" name="CasellaDiTesto 11"/>
            <p:cNvSpPr txBox="1">
              <a:spLocks noChangeArrowheads="1"/>
            </p:cNvSpPr>
            <p:nvPr/>
          </p:nvSpPr>
          <p:spPr bwMode="auto">
            <a:xfrm>
              <a:off x="7580151" y="4803047"/>
              <a:ext cx="1045751" cy="905207"/>
            </a:xfrm>
            <a:prstGeom prst="rect">
              <a:avLst/>
            </a:prstGeom>
            <a:solidFill>
              <a:schemeClr val="accent1">
                <a:lumMod val="60000"/>
                <a:lumOff val="40000"/>
              </a:schemeClr>
            </a:solidFill>
            <a:ln w="9525">
              <a:noFill/>
              <a:miter lim="800000"/>
              <a:headEnd/>
              <a:tailEnd/>
            </a:ln>
          </p:spPr>
          <p:txBody>
            <a:bodyPr wrap="square">
              <a:spAutoFit/>
            </a:bodyPr>
            <a:lstStyle/>
            <a:p>
              <a:r>
                <a:rPr lang="en-GB" sz="900" b="1" dirty="0" smtClean="0">
                  <a:cs typeface="Arial" charset="0"/>
                </a:rPr>
                <a:t>Image of the forecasted values</a:t>
              </a:r>
            </a:p>
            <a:p>
              <a:endParaRPr lang="en-GB" sz="900" b="1" dirty="0">
                <a:cs typeface="Arial" charset="0"/>
              </a:endParaRPr>
            </a:p>
          </p:txBody>
        </p:sp>
        <p:sp>
          <p:nvSpPr>
            <p:cNvPr id="31" name="CasellaDiTesto 8"/>
            <p:cNvSpPr txBox="1">
              <a:spLocks noChangeArrowheads="1"/>
            </p:cNvSpPr>
            <p:nvPr/>
          </p:nvSpPr>
          <p:spPr bwMode="auto">
            <a:xfrm>
              <a:off x="5737096" y="2786058"/>
              <a:ext cx="2430348" cy="245359"/>
            </a:xfrm>
            <a:prstGeom prst="rect">
              <a:avLst/>
            </a:prstGeom>
            <a:grpFill/>
            <a:ln w="9525">
              <a:noFill/>
              <a:miter lim="800000"/>
              <a:headEnd/>
              <a:tailEnd/>
            </a:ln>
          </p:spPr>
          <p:txBody>
            <a:bodyPr>
              <a:spAutoFit/>
            </a:bodyPr>
            <a:lstStyle/>
            <a:p>
              <a:pPr algn="ctr"/>
              <a:r>
                <a:rPr lang="it-IT" sz="1000" b="1" dirty="0" smtClean="0">
                  <a:cs typeface="Arial" charset="0"/>
                </a:rPr>
                <a:t>Joint and </a:t>
              </a:r>
              <a:r>
                <a:rPr lang="en-GB" sz="1000" b="1" dirty="0" smtClean="0">
                  <a:cs typeface="Arial" charset="0"/>
                </a:rPr>
                <a:t>Conditioned</a:t>
              </a:r>
              <a:r>
                <a:rPr lang="it-IT" sz="1000" b="1" dirty="0" smtClean="0">
                  <a:cs typeface="Arial" charset="0"/>
                </a:rPr>
                <a:t> </a:t>
              </a:r>
              <a:r>
                <a:rPr lang="it-IT" sz="1000" b="1" dirty="0" err="1" smtClean="0">
                  <a:cs typeface="Arial" charset="0"/>
                </a:rPr>
                <a:t>Pdf</a:t>
              </a:r>
              <a:endParaRPr lang="it-IT" sz="1000" b="1" dirty="0">
                <a:cs typeface="Arial" charset="0"/>
              </a:endParaRPr>
            </a:p>
          </p:txBody>
        </p:sp>
        <p:sp>
          <p:nvSpPr>
            <p:cNvPr id="32" name="CasellaDiTesto 9"/>
            <p:cNvSpPr txBox="1">
              <a:spLocks noChangeArrowheads="1"/>
            </p:cNvSpPr>
            <p:nvPr/>
          </p:nvSpPr>
          <p:spPr bwMode="auto">
            <a:xfrm>
              <a:off x="5639207" y="3355560"/>
              <a:ext cx="998096" cy="711233"/>
            </a:xfrm>
            <a:prstGeom prst="rect">
              <a:avLst/>
            </a:prstGeom>
            <a:grpFill/>
            <a:ln w="9525">
              <a:noFill/>
              <a:miter lim="800000"/>
              <a:headEnd/>
              <a:tailEnd/>
            </a:ln>
          </p:spPr>
          <p:txBody>
            <a:bodyPr wrap="square">
              <a:spAutoFit/>
            </a:bodyPr>
            <a:lstStyle/>
            <a:p>
              <a:r>
                <a:rPr lang="en-GB" sz="900" b="1" dirty="0" smtClean="0">
                  <a:cs typeface="Arial" charset="0"/>
                </a:rPr>
                <a:t>Image of the observed values</a:t>
              </a:r>
              <a:endParaRPr lang="en-GB" sz="900" b="1" dirty="0">
                <a:cs typeface="Arial" charset="0"/>
              </a:endParaRPr>
            </a:p>
          </p:txBody>
        </p:sp>
        <p:graphicFrame>
          <p:nvGraphicFramePr>
            <p:cNvPr id="33" name="Object 22"/>
            <p:cNvGraphicFramePr>
              <a:graphicFrameLocks noChangeAspect="1"/>
            </p:cNvGraphicFramePr>
            <p:nvPr/>
          </p:nvGraphicFramePr>
          <p:xfrm>
            <a:off x="6472238" y="3711575"/>
            <a:ext cx="166687" cy="204788"/>
          </p:xfrm>
          <a:graphic>
            <a:graphicData uri="http://schemas.openxmlformats.org/presentationml/2006/ole">
              <p:oleObj spid="_x0000_s3082" name="Equazione" r:id="rId6" imgW="177480" imgH="228600" progId="Equation.3">
                <p:embed/>
              </p:oleObj>
            </a:graphicData>
          </a:graphic>
        </p:graphicFrame>
        <p:sp>
          <p:nvSpPr>
            <p:cNvPr id="34" name="CasellaDiTesto 33"/>
            <p:cNvSpPr txBox="1"/>
            <p:nvPr/>
          </p:nvSpPr>
          <p:spPr>
            <a:xfrm>
              <a:off x="8215338" y="3214686"/>
              <a:ext cx="142876" cy="214314"/>
            </a:xfrm>
            <a:prstGeom prst="rect">
              <a:avLst/>
            </a:prstGeom>
            <a:grpFill/>
          </p:spPr>
          <p:txBody>
            <a:bodyPr wrap="square" lIns="0" tIns="0" rIns="0" bIns="0" rtlCol="0">
              <a:spAutoFit/>
            </a:bodyPr>
            <a:lstStyle/>
            <a:p>
              <a:r>
                <a:rPr lang="it-IT" sz="1400" dirty="0" smtClean="0"/>
                <a:t>a</a:t>
              </a:r>
              <a:endParaRPr lang="it-IT" sz="1400" dirty="0"/>
            </a:p>
          </p:txBody>
        </p:sp>
        <p:sp>
          <p:nvSpPr>
            <p:cNvPr id="35" name="CasellaDiTesto 34"/>
            <p:cNvSpPr txBox="1"/>
            <p:nvPr/>
          </p:nvSpPr>
          <p:spPr>
            <a:xfrm>
              <a:off x="8363918" y="3525385"/>
              <a:ext cx="73598" cy="153888"/>
            </a:xfrm>
            <a:prstGeom prst="rect">
              <a:avLst/>
            </a:prstGeom>
            <a:grpFill/>
          </p:spPr>
          <p:txBody>
            <a:bodyPr wrap="square" lIns="0" tIns="0" rIns="0" bIns="0" rtlCol="0">
              <a:spAutoFit/>
            </a:bodyPr>
            <a:lstStyle/>
            <a:p>
              <a:r>
                <a:rPr lang="it-IT" sz="1000" dirty="0" smtClean="0"/>
                <a:t>a</a:t>
              </a:r>
              <a:endParaRPr lang="it-IT" sz="1000" dirty="0"/>
            </a:p>
          </p:txBody>
        </p:sp>
      </p:grpSp>
      <p:sp>
        <p:nvSpPr>
          <p:cNvPr id="36" name="Segnaposto data 35"/>
          <p:cNvSpPr>
            <a:spLocks noGrp="1"/>
          </p:cNvSpPr>
          <p:nvPr>
            <p:ph type="dt" sz="half" idx="10"/>
          </p:nvPr>
        </p:nvSpPr>
        <p:spPr/>
        <p:txBody>
          <a:bodyPr/>
          <a:lstStyle/>
          <a:p>
            <a:r>
              <a:rPr lang="it-IT" smtClean="0"/>
              <a:t>7 April 2011</a:t>
            </a:r>
            <a:endParaRPr lang="it-IT"/>
          </a:p>
        </p:txBody>
      </p:sp>
      <p:sp>
        <p:nvSpPr>
          <p:cNvPr id="37" name="Segnaposto numero diapositiva 36"/>
          <p:cNvSpPr>
            <a:spLocks noGrp="1"/>
          </p:cNvSpPr>
          <p:nvPr>
            <p:ph type="sldNum" sz="quarter" idx="12"/>
          </p:nvPr>
        </p:nvSpPr>
        <p:spPr/>
        <p:txBody>
          <a:bodyPr/>
          <a:lstStyle/>
          <a:p>
            <a:fld id="{B50FAAEE-4486-49E7-94A9-A83252D79B29}" type="slidenum">
              <a:rPr lang="it-IT" smtClean="0"/>
              <a:pPr/>
              <a:t>4</a:t>
            </a:fld>
            <a:endParaRPr lang="it-IT"/>
          </a:p>
        </p:txBody>
      </p:sp>
      <p:sp>
        <p:nvSpPr>
          <p:cNvPr id="39" name="Rettangolo 38"/>
          <p:cNvSpPr/>
          <p:nvPr/>
        </p:nvSpPr>
        <p:spPr>
          <a:xfrm>
            <a:off x="6876256" y="1772816"/>
            <a:ext cx="1844672" cy="523220"/>
          </a:xfrm>
          <a:prstGeom prst="rect">
            <a:avLst/>
          </a:prstGeom>
        </p:spPr>
        <p:txBody>
          <a:bodyPr wrap="none">
            <a:spAutoFit/>
          </a:bodyPr>
          <a:lstStyle/>
          <a:p>
            <a:r>
              <a:rPr lang="it-IT" sz="2800" b="1" dirty="0" smtClean="0">
                <a:solidFill>
                  <a:srgbClr val="FFFF00"/>
                </a:solidFill>
              </a:rPr>
              <a:t>BI</a:t>
            </a:r>
            <a:r>
              <a:rPr lang="it-IT" sz="2800" b="1" dirty="0" smtClean="0">
                <a:solidFill>
                  <a:srgbClr val="FF0000"/>
                </a:solidFill>
              </a:rPr>
              <a:t>-VARIATE</a:t>
            </a:r>
            <a:endParaRPr lang="it-IT" sz="2800" b="1" dirty="0" smtClean="0">
              <a:solidFill>
                <a:schemeClr val="bg1"/>
              </a:solidFill>
            </a:endParaRPr>
          </a:p>
        </p:txBody>
      </p:sp>
      <p:sp>
        <p:nvSpPr>
          <p:cNvPr id="40" name="Rettangolo 39"/>
          <p:cNvSpPr/>
          <p:nvPr/>
        </p:nvSpPr>
        <p:spPr>
          <a:xfrm>
            <a:off x="7020272" y="3789040"/>
            <a:ext cx="2113977" cy="523220"/>
          </a:xfrm>
          <a:prstGeom prst="rect">
            <a:avLst/>
          </a:prstGeom>
        </p:spPr>
        <p:txBody>
          <a:bodyPr wrap="none">
            <a:spAutoFit/>
          </a:bodyPr>
          <a:lstStyle/>
          <a:p>
            <a:r>
              <a:rPr lang="it-IT" sz="2800" b="1" dirty="0" smtClean="0">
                <a:solidFill>
                  <a:srgbClr val="FFFF00"/>
                </a:solidFill>
              </a:rPr>
              <a:t>UNI</a:t>
            </a:r>
            <a:r>
              <a:rPr lang="it-IT" sz="2800" b="1" dirty="0" smtClean="0">
                <a:solidFill>
                  <a:srgbClr val="FF0000"/>
                </a:solidFill>
              </a:rPr>
              <a:t>-VARIATE</a:t>
            </a:r>
            <a:endParaRPr lang="it-IT" sz="2800" b="1" dirty="0" smtClean="0">
              <a:solidFill>
                <a:schemeClr val="bg1"/>
              </a:solidFill>
            </a:endParaRPr>
          </a:p>
        </p:txBody>
      </p:sp>
      <p:sp>
        <p:nvSpPr>
          <p:cNvPr id="41" name="Rettangolo 40"/>
          <p:cNvSpPr/>
          <p:nvPr/>
        </p:nvSpPr>
        <p:spPr>
          <a:xfrm>
            <a:off x="3720759" y="2728084"/>
            <a:ext cx="2003369" cy="523220"/>
          </a:xfrm>
          <a:prstGeom prst="rect">
            <a:avLst/>
          </a:prstGeom>
        </p:spPr>
        <p:txBody>
          <a:bodyPr wrap="none">
            <a:spAutoFit/>
          </a:bodyPr>
          <a:lstStyle/>
          <a:p>
            <a:r>
              <a:rPr lang="it-IT" sz="2800" b="1" dirty="0" smtClean="0">
                <a:solidFill>
                  <a:srgbClr val="FFFF00"/>
                </a:solidFill>
              </a:rPr>
              <a:t>UNI</a:t>
            </a:r>
            <a:r>
              <a:rPr lang="it-IT" sz="2800" b="1" dirty="0" smtClean="0">
                <a:solidFill>
                  <a:srgbClr val="FF0000"/>
                </a:solidFill>
              </a:rPr>
              <a:t>VARIATE</a:t>
            </a:r>
            <a:endParaRPr lang="it-IT" sz="2800" b="1" dirty="0" smtClean="0">
              <a:solidFill>
                <a:schemeClr val="bg1"/>
              </a:solidFill>
            </a:endParaRPr>
          </a:p>
        </p:txBody>
      </p:sp>
      <p:cxnSp>
        <p:nvCxnSpPr>
          <p:cNvPr id="42" name="Connettore 2 41"/>
          <p:cNvCxnSpPr/>
          <p:nvPr/>
        </p:nvCxnSpPr>
        <p:spPr>
          <a:xfrm rot="10800000">
            <a:off x="5652120" y="3016116"/>
            <a:ext cx="43204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ttore 2 42"/>
          <p:cNvCxnSpPr/>
          <p:nvPr/>
        </p:nvCxnSpPr>
        <p:spPr>
          <a:xfrm rot="5400000" flipH="1" flipV="1">
            <a:off x="7884368" y="2368044"/>
            <a:ext cx="360040"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ttore 2 43"/>
          <p:cNvCxnSpPr/>
          <p:nvPr/>
        </p:nvCxnSpPr>
        <p:spPr>
          <a:xfrm rot="16200000" flipH="1">
            <a:off x="7668344" y="3520172"/>
            <a:ext cx="432048"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0"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rgbClr val="FF0000"/>
                </a:solidFill>
                <a:effectLst>
                  <a:outerShdw blurRad="38100" dist="38100" dir="2700000" algn="tl">
                    <a:srgbClr val="C0C0C0"/>
                  </a:outerShdw>
                </a:effectLst>
                <a:latin typeface="+mj-lt"/>
              </a:rPr>
              <a:t>M</a:t>
            </a:r>
            <a:r>
              <a:rPr lang="en-US" sz="3200" b="1" u="sng" dirty="0" smtClean="0">
                <a:solidFill>
                  <a:schemeClr val="bg1"/>
                </a:solidFill>
                <a:effectLst>
                  <a:outerShdw blurRad="38100" dist="38100" dir="2700000" algn="tl">
                    <a:srgbClr val="C0C0C0"/>
                  </a:outerShdw>
                </a:effectLst>
                <a:latin typeface="+mj-lt"/>
              </a:rPr>
              <a:t>ODEL </a:t>
            </a:r>
            <a:r>
              <a:rPr lang="en-US" sz="3200" b="1" u="sng" dirty="0" smtClean="0">
                <a:solidFill>
                  <a:srgbClr val="FF0000"/>
                </a:solidFill>
                <a:effectLst>
                  <a:outerShdw blurRad="38100" dist="38100" dir="2700000" algn="tl">
                    <a:srgbClr val="C0C0C0"/>
                  </a:outerShdw>
                </a:effectLst>
                <a:latin typeface="+mj-lt"/>
              </a:rPr>
              <a:t>C</a:t>
            </a:r>
            <a:r>
              <a:rPr lang="en-US" sz="3200" b="1" u="sng" dirty="0" smtClean="0">
                <a:solidFill>
                  <a:schemeClr val="bg1"/>
                </a:solidFill>
                <a:effectLst>
                  <a:outerShdw blurRad="38100" dist="38100" dir="2700000" algn="tl">
                    <a:srgbClr val="C0C0C0"/>
                  </a:outerShdw>
                </a:effectLst>
                <a:latin typeface="+mj-lt"/>
              </a:rPr>
              <a:t>ONDITIONAL </a:t>
            </a:r>
            <a:r>
              <a:rPr lang="en-US" sz="3200" b="1" u="sng" dirty="0" smtClean="0">
                <a:solidFill>
                  <a:srgbClr val="FF0000"/>
                </a:solidFill>
                <a:effectLst>
                  <a:outerShdw blurRad="38100" dist="38100" dir="2700000" algn="tl">
                    <a:srgbClr val="C0C0C0"/>
                  </a:outerShdw>
                </a:effectLst>
                <a:latin typeface="+mj-lt"/>
              </a:rPr>
              <a:t>P</a:t>
            </a:r>
            <a:r>
              <a:rPr lang="en-US" sz="3200" b="1" u="sng" dirty="0" smtClean="0">
                <a:solidFill>
                  <a:schemeClr val="bg1"/>
                </a:solidFill>
                <a:effectLst>
                  <a:outerShdw blurRad="38100" dist="38100" dir="2700000" algn="tl">
                    <a:srgbClr val="C0C0C0"/>
                  </a:outerShdw>
                </a:effectLst>
                <a:latin typeface="+mj-lt"/>
              </a:rPr>
              <a:t>ROCESSOR: BASIC CONCEPTS</a:t>
            </a:r>
          </a:p>
        </p:txBody>
      </p:sp>
      <p:sp>
        <p:nvSpPr>
          <p:cNvPr id="28"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8" name="Segnaposto data 17"/>
          <p:cNvSpPr>
            <a:spLocks noGrp="1"/>
          </p:cNvSpPr>
          <p:nvPr>
            <p:ph type="dt" sz="half" idx="10"/>
          </p:nvPr>
        </p:nvSpPr>
        <p:spPr/>
        <p:txBody>
          <a:bodyPr/>
          <a:lstStyle/>
          <a:p>
            <a:r>
              <a:rPr lang="it-IT" smtClean="0"/>
              <a:t>7 April 2011</a:t>
            </a:r>
            <a:endParaRPr lang="it-IT"/>
          </a:p>
        </p:txBody>
      </p:sp>
      <p:sp>
        <p:nvSpPr>
          <p:cNvPr id="19" name="Segnaposto numero diapositiva 18"/>
          <p:cNvSpPr>
            <a:spLocks noGrp="1"/>
          </p:cNvSpPr>
          <p:nvPr>
            <p:ph type="sldNum" sz="quarter" idx="12"/>
          </p:nvPr>
        </p:nvSpPr>
        <p:spPr/>
        <p:txBody>
          <a:bodyPr/>
          <a:lstStyle/>
          <a:p>
            <a:fld id="{B50FAAEE-4486-49E7-94A9-A83252D79B29}" type="slidenum">
              <a:rPr lang="it-IT" smtClean="0"/>
              <a:pPr/>
              <a:t>5</a:t>
            </a:fld>
            <a:endParaRPr lang="it-IT"/>
          </a:p>
        </p:txBody>
      </p:sp>
      <p:sp>
        <p:nvSpPr>
          <p:cNvPr id="16" name="Rettangolo 12"/>
          <p:cNvSpPr>
            <a:spLocks noChangeArrowheads="1"/>
          </p:cNvSpPr>
          <p:nvPr/>
        </p:nvSpPr>
        <p:spPr bwMode="auto">
          <a:xfrm>
            <a:off x="1115616" y="1124744"/>
            <a:ext cx="6984776" cy="830997"/>
          </a:xfrm>
          <a:prstGeom prst="rect">
            <a:avLst/>
          </a:prstGeom>
          <a:noFill/>
          <a:ln w="9525">
            <a:noFill/>
            <a:miter lim="800000"/>
            <a:headEnd/>
            <a:tailEnd/>
          </a:ln>
        </p:spPr>
        <p:txBody>
          <a:bodyPr wrap="square">
            <a:spAutoFit/>
          </a:bodyPr>
          <a:lstStyle/>
          <a:p>
            <a:pPr algn="ctr"/>
            <a:r>
              <a:rPr lang="en-US" sz="2400" b="1" dirty="0" smtClean="0">
                <a:solidFill>
                  <a:schemeClr val="bg1"/>
                </a:solidFill>
                <a:latin typeface="Arial" pitchFamily="34" charset="0"/>
                <a:cs typeface="Arial" pitchFamily="34" charset="0"/>
              </a:rPr>
              <a:t>THE BASIC PROCEDURE CAN BE EASILY EXTENDED TO </a:t>
            </a:r>
            <a:r>
              <a:rPr lang="en-US" sz="2400" b="1" dirty="0" smtClean="0">
                <a:solidFill>
                  <a:srgbClr val="FF0000"/>
                </a:solidFill>
                <a:latin typeface="Arial" pitchFamily="34" charset="0"/>
                <a:cs typeface="Arial" pitchFamily="34" charset="0"/>
              </a:rPr>
              <a:t>MULTI-MODEL </a:t>
            </a:r>
            <a:r>
              <a:rPr lang="en-US" sz="2400" b="1" dirty="0" smtClean="0">
                <a:solidFill>
                  <a:schemeClr val="bg1"/>
                </a:solidFill>
                <a:latin typeface="Arial" pitchFamily="34" charset="0"/>
                <a:cs typeface="Arial" pitchFamily="34" charset="0"/>
              </a:rPr>
              <a:t>CASES</a:t>
            </a:r>
            <a:endParaRPr lang="en-US" sz="2400" b="1" dirty="0">
              <a:solidFill>
                <a:schemeClr val="bg1"/>
              </a:solidFill>
              <a:latin typeface="Arial" pitchFamily="34" charset="0"/>
              <a:cs typeface="Arial" pitchFamily="34" charset="0"/>
            </a:endParaRPr>
          </a:p>
        </p:txBody>
      </p:sp>
      <p:graphicFrame>
        <p:nvGraphicFramePr>
          <p:cNvPr id="21" name="Object 2"/>
          <p:cNvGraphicFramePr>
            <a:graphicFrameLocks noChangeAspect="1"/>
          </p:cNvGraphicFramePr>
          <p:nvPr/>
        </p:nvGraphicFramePr>
        <p:xfrm>
          <a:off x="3103711" y="3190895"/>
          <a:ext cx="4492625" cy="1287463"/>
        </p:xfrm>
        <a:graphic>
          <a:graphicData uri="http://schemas.openxmlformats.org/presentationml/2006/ole">
            <p:oleObj spid="_x0000_s5122" name="Equation" r:id="rId4" imgW="1625400" imgH="457200" progId="Equation.3">
              <p:embed/>
            </p:oleObj>
          </a:graphicData>
        </a:graphic>
      </p:graphicFrame>
      <p:sp>
        <p:nvSpPr>
          <p:cNvPr id="14" name="Rettangolo 13"/>
          <p:cNvSpPr/>
          <p:nvPr/>
        </p:nvSpPr>
        <p:spPr>
          <a:xfrm>
            <a:off x="6228184" y="2276872"/>
            <a:ext cx="2423036" cy="584775"/>
          </a:xfrm>
          <a:prstGeom prst="rect">
            <a:avLst/>
          </a:prstGeom>
        </p:spPr>
        <p:txBody>
          <a:bodyPr wrap="none">
            <a:spAutoFit/>
          </a:bodyPr>
          <a:lstStyle/>
          <a:p>
            <a:r>
              <a:rPr lang="it-IT" sz="3200" b="1" dirty="0" smtClean="0">
                <a:solidFill>
                  <a:srgbClr val="FFFF00"/>
                </a:solidFill>
              </a:rPr>
              <a:t>N+1</a:t>
            </a:r>
            <a:r>
              <a:rPr lang="it-IT" sz="3200" b="1" dirty="0" smtClean="0">
                <a:solidFill>
                  <a:srgbClr val="FF0000"/>
                </a:solidFill>
              </a:rPr>
              <a:t>-VARIATE</a:t>
            </a:r>
            <a:endParaRPr lang="it-IT" sz="3200" b="1" dirty="0" smtClean="0">
              <a:solidFill>
                <a:schemeClr val="bg1"/>
              </a:solidFill>
            </a:endParaRPr>
          </a:p>
        </p:txBody>
      </p:sp>
      <p:sp>
        <p:nvSpPr>
          <p:cNvPr id="17" name="Rettangolo 16"/>
          <p:cNvSpPr/>
          <p:nvPr/>
        </p:nvSpPr>
        <p:spPr>
          <a:xfrm>
            <a:off x="6228184" y="4869160"/>
            <a:ext cx="2009461" cy="584775"/>
          </a:xfrm>
          <a:prstGeom prst="rect">
            <a:avLst/>
          </a:prstGeom>
        </p:spPr>
        <p:txBody>
          <a:bodyPr wrap="none">
            <a:spAutoFit/>
          </a:bodyPr>
          <a:lstStyle/>
          <a:p>
            <a:r>
              <a:rPr lang="it-IT" sz="3200" b="1" dirty="0" smtClean="0">
                <a:solidFill>
                  <a:srgbClr val="FFFF00"/>
                </a:solidFill>
              </a:rPr>
              <a:t>N</a:t>
            </a:r>
            <a:r>
              <a:rPr lang="it-IT" sz="3200" b="1" dirty="0" smtClean="0">
                <a:solidFill>
                  <a:srgbClr val="FF0000"/>
                </a:solidFill>
              </a:rPr>
              <a:t>-VARIATE</a:t>
            </a:r>
            <a:endParaRPr lang="it-IT" sz="3200" b="1" dirty="0" smtClean="0">
              <a:solidFill>
                <a:schemeClr val="bg1"/>
              </a:solidFill>
            </a:endParaRPr>
          </a:p>
        </p:txBody>
      </p:sp>
      <p:sp>
        <p:nvSpPr>
          <p:cNvPr id="22" name="Rettangolo 21"/>
          <p:cNvSpPr/>
          <p:nvPr/>
        </p:nvSpPr>
        <p:spPr>
          <a:xfrm>
            <a:off x="107504" y="3573016"/>
            <a:ext cx="2261132" cy="584775"/>
          </a:xfrm>
          <a:prstGeom prst="rect">
            <a:avLst/>
          </a:prstGeom>
        </p:spPr>
        <p:txBody>
          <a:bodyPr wrap="none">
            <a:spAutoFit/>
          </a:bodyPr>
          <a:lstStyle/>
          <a:p>
            <a:r>
              <a:rPr lang="it-IT" sz="3200" b="1" dirty="0" smtClean="0">
                <a:solidFill>
                  <a:srgbClr val="FFFF00"/>
                </a:solidFill>
              </a:rPr>
              <a:t>UNI</a:t>
            </a:r>
            <a:r>
              <a:rPr lang="it-IT" sz="3200" b="1" dirty="0" smtClean="0">
                <a:solidFill>
                  <a:srgbClr val="FF0000"/>
                </a:solidFill>
              </a:rPr>
              <a:t>VARIATE</a:t>
            </a:r>
            <a:endParaRPr lang="it-IT" sz="3200" b="1" dirty="0" smtClean="0">
              <a:solidFill>
                <a:schemeClr val="bg1"/>
              </a:solidFill>
            </a:endParaRPr>
          </a:p>
        </p:txBody>
      </p:sp>
      <p:cxnSp>
        <p:nvCxnSpPr>
          <p:cNvPr id="27" name="Connettore 2 26"/>
          <p:cNvCxnSpPr/>
          <p:nvPr/>
        </p:nvCxnSpPr>
        <p:spPr>
          <a:xfrm rot="10800000">
            <a:off x="2411760" y="3861048"/>
            <a:ext cx="64807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p:nvPr/>
        </p:nvCxnSpPr>
        <p:spPr>
          <a:xfrm rot="5400000" flipH="1" flipV="1">
            <a:off x="6516216" y="2996952"/>
            <a:ext cx="504056"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rot="16200000" flipH="1">
            <a:off x="6516216" y="4581128"/>
            <a:ext cx="432048"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ttangolo 37"/>
          <p:cNvSpPr/>
          <p:nvPr/>
        </p:nvSpPr>
        <p:spPr>
          <a:xfrm>
            <a:off x="611560" y="5085184"/>
            <a:ext cx="4520789" cy="584775"/>
          </a:xfrm>
          <a:prstGeom prst="rect">
            <a:avLst/>
          </a:prstGeom>
        </p:spPr>
        <p:txBody>
          <a:bodyPr wrap="none">
            <a:spAutoFit/>
          </a:bodyPr>
          <a:lstStyle/>
          <a:p>
            <a:r>
              <a:rPr lang="it-IT" sz="3200" b="1" dirty="0" smtClean="0">
                <a:solidFill>
                  <a:srgbClr val="FFFF00"/>
                </a:solidFill>
              </a:rPr>
              <a:t>N = NUMBER OF MODELS</a:t>
            </a:r>
          </a:p>
        </p:txBody>
      </p:sp>
      <p:sp>
        <p:nvSpPr>
          <p:cNvPr id="40"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MCP: MULTI-MODEL APPROACH</a:t>
            </a:r>
          </a:p>
        </p:txBody>
      </p:sp>
      <p:sp>
        <p:nvSpPr>
          <p:cNvPr id="23"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asellaDiTesto 56"/>
          <p:cNvSpPr txBox="1"/>
          <p:nvPr/>
        </p:nvSpPr>
        <p:spPr>
          <a:xfrm>
            <a:off x="107504" y="3284984"/>
            <a:ext cx="8858312" cy="1785104"/>
          </a:xfrm>
          <a:prstGeom prst="rect">
            <a:avLst/>
          </a:prstGeom>
          <a:noFill/>
        </p:spPr>
        <p:txBody>
          <a:bodyPr wrap="square" rtlCol="0">
            <a:spAutoFit/>
          </a:bodyPr>
          <a:lstStyle/>
          <a:p>
            <a:pPr algn="just"/>
            <a:r>
              <a:rPr lang="en-GB" sz="2200" dirty="0">
                <a:solidFill>
                  <a:schemeClr val="bg1"/>
                </a:solidFill>
                <a:latin typeface="Arial" pitchFamily="34" charset="0"/>
                <a:cs typeface="Arial" pitchFamily="34" charset="0"/>
              </a:rPr>
              <a:t>Following </a:t>
            </a:r>
            <a:r>
              <a:rPr lang="en-US" sz="2200" dirty="0" err="1" smtClean="0">
                <a:solidFill>
                  <a:schemeClr val="bg1"/>
                </a:solidFill>
                <a:latin typeface="Arial" pitchFamily="34" charset="0"/>
                <a:cs typeface="Arial" pitchFamily="34" charset="0"/>
              </a:rPr>
              <a:t>Krzysztofowicz</a:t>
            </a:r>
            <a:r>
              <a:rPr lang="en-US" sz="2200" dirty="0" smtClean="0">
                <a:solidFill>
                  <a:schemeClr val="bg1"/>
                </a:solidFill>
                <a:latin typeface="Arial" pitchFamily="34" charset="0"/>
                <a:cs typeface="Arial" pitchFamily="34" charset="0"/>
              </a:rPr>
              <a:t> (2008), the procedure can be generalized </a:t>
            </a:r>
            <a:r>
              <a:rPr lang="en-US" sz="2200" dirty="0" smtClean="0">
                <a:solidFill>
                  <a:srgbClr val="FFFF00"/>
                </a:solidFill>
                <a:latin typeface="Arial" pitchFamily="34" charset="0"/>
                <a:cs typeface="Arial" pitchFamily="34" charset="0"/>
              </a:rPr>
              <a:t>including all the available forecasts within the entire time horizon</a:t>
            </a:r>
            <a:r>
              <a:rPr lang="en-US" sz="2200" dirty="0" smtClean="0">
                <a:solidFill>
                  <a:schemeClr val="bg1"/>
                </a:solidFill>
                <a:latin typeface="Arial" pitchFamily="34" charset="0"/>
                <a:cs typeface="Arial" pitchFamily="34" charset="0"/>
              </a:rPr>
              <a:t>.</a:t>
            </a:r>
          </a:p>
          <a:p>
            <a:pPr algn="just"/>
            <a:endParaRPr lang="en-US" sz="2200" dirty="0">
              <a:solidFill>
                <a:schemeClr val="bg1"/>
              </a:solidFill>
              <a:latin typeface="Arial" pitchFamily="34" charset="0"/>
              <a:cs typeface="Arial" pitchFamily="34" charset="0"/>
            </a:endParaRPr>
          </a:p>
          <a:p>
            <a:pPr algn="just"/>
            <a:r>
              <a:rPr lang="en-US" sz="2200" dirty="0" smtClean="0">
                <a:solidFill>
                  <a:schemeClr val="bg1"/>
                </a:solidFill>
                <a:latin typeface="Arial" pitchFamily="34" charset="0"/>
                <a:cs typeface="Arial" pitchFamily="34" charset="0"/>
              </a:rPr>
              <a:t>A </a:t>
            </a:r>
            <a:r>
              <a:rPr lang="en-US" sz="2200" b="1" dirty="0" smtClean="0">
                <a:solidFill>
                  <a:srgbClr val="FF0000"/>
                </a:solidFill>
                <a:latin typeface="Arial" pitchFamily="34" charset="0"/>
                <a:cs typeface="Arial" pitchFamily="34" charset="0"/>
              </a:rPr>
              <a:t>MULTI-VARIATE Predictive Distribution </a:t>
            </a:r>
            <a:r>
              <a:rPr lang="en-US" sz="2200" dirty="0" smtClean="0">
                <a:solidFill>
                  <a:schemeClr val="bg1"/>
                </a:solidFill>
                <a:latin typeface="Arial" pitchFamily="34" charset="0"/>
                <a:cs typeface="Arial" pitchFamily="34" charset="0"/>
              </a:rPr>
              <a:t>is so obtained, which accounts for the joint PU of the observed variable at each time step.</a:t>
            </a:r>
            <a:endParaRPr lang="en-GB" sz="2200" dirty="0">
              <a:solidFill>
                <a:schemeClr val="bg1"/>
              </a:solidFill>
              <a:latin typeface="Arial" pitchFamily="34" charset="0"/>
              <a:cs typeface="Arial" pitchFamily="34" charset="0"/>
            </a:endParaRPr>
          </a:p>
        </p:txBody>
      </p:sp>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3" name="CasellaDiTesto 12"/>
          <p:cNvSpPr txBox="1"/>
          <p:nvPr/>
        </p:nvSpPr>
        <p:spPr>
          <a:xfrm>
            <a:off x="0" y="931367"/>
            <a:ext cx="9144000" cy="830997"/>
          </a:xfrm>
          <a:prstGeom prst="rect">
            <a:avLst/>
          </a:prstGeom>
          <a:noFill/>
        </p:spPr>
        <p:txBody>
          <a:bodyPr wrap="square" rtlCol="0">
            <a:spAutoFit/>
          </a:bodyPr>
          <a:lstStyle/>
          <a:p>
            <a:pPr algn="ctr"/>
            <a:r>
              <a:rPr lang="en-GB" sz="2400" dirty="0" smtClean="0">
                <a:solidFill>
                  <a:schemeClr val="bg1"/>
                </a:solidFill>
                <a:latin typeface="Arial" pitchFamily="34" charset="0"/>
                <a:cs typeface="Arial" pitchFamily="34" charset="0"/>
              </a:rPr>
              <a:t>The basic and multi-model approaches, as most of the existing processors, </a:t>
            </a:r>
            <a:r>
              <a:rPr lang="en-GB" sz="2400" dirty="0" err="1" smtClean="0">
                <a:solidFill>
                  <a:schemeClr val="bg1"/>
                </a:solidFill>
                <a:latin typeface="Arial" pitchFamily="34" charset="0"/>
                <a:cs typeface="Arial" pitchFamily="34" charset="0"/>
              </a:rPr>
              <a:t>juast</a:t>
            </a:r>
            <a:r>
              <a:rPr lang="en-GB" sz="2400" dirty="0" smtClean="0">
                <a:solidFill>
                  <a:schemeClr val="bg1"/>
                </a:solidFill>
                <a:latin typeface="Arial" pitchFamily="34" charset="0"/>
                <a:cs typeface="Arial" pitchFamily="34" charset="0"/>
              </a:rPr>
              <a:t> answer to the question:</a:t>
            </a:r>
          </a:p>
        </p:txBody>
      </p:sp>
      <p:sp>
        <p:nvSpPr>
          <p:cNvPr id="14" name="Rettangolo 13"/>
          <p:cNvSpPr/>
          <p:nvPr/>
        </p:nvSpPr>
        <p:spPr>
          <a:xfrm>
            <a:off x="431540" y="1988840"/>
            <a:ext cx="8280920" cy="954107"/>
          </a:xfrm>
          <a:prstGeom prst="rect">
            <a:avLst/>
          </a:prstGeom>
        </p:spPr>
        <p:txBody>
          <a:bodyPr wrap="square">
            <a:spAutoFit/>
          </a:bodyPr>
          <a:lstStyle/>
          <a:p>
            <a:r>
              <a:rPr lang="en-US" sz="2800" b="1" i="1" dirty="0" smtClean="0">
                <a:solidFill>
                  <a:srgbClr val="FF0000"/>
                </a:solidFill>
                <a:latin typeface="Arial" pitchFamily="34" charset="0"/>
                <a:cs typeface="Arial" pitchFamily="34" charset="0"/>
              </a:rPr>
              <a:t>Which is the probability that the water level will be higher than the dykes one at the hour 24</a:t>
            </a:r>
            <a:r>
              <a:rPr lang="en-US" sz="2800" b="1" i="1" baseline="30000" dirty="0" smtClean="0">
                <a:solidFill>
                  <a:srgbClr val="FF0000"/>
                </a:solidFill>
                <a:latin typeface="Arial" pitchFamily="34" charset="0"/>
                <a:cs typeface="Arial" pitchFamily="34" charset="0"/>
              </a:rPr>
              <a:t>th</a:t>
            </a:r>
            <a:r>
              <a:rPr lang="en-US" sz="2800" b="1" i="1" dirty="0" smtClean="0">
                <a:solidFill>
                  <a:srgbClr val="FF0000"/>
                </a:solidFill>
                <a:latin typeface="Arial" pitchFamily="34" charset="0"/>
                <a:cs typeface="Arial" pitchFamily="34" charset="0"/>
              </a:rPr>
              <a:t>?</a:t>
            </a:r>
            <a:endParaRPr lang="it-IT" sz="2800" b="1" i="1" dirty="0">
              <a:solidFill>
                <a:srgbClr val="FF0000"/>
              </a:solidFill>
              <a:latin typeface="Arial" pitchFamily="34" charset="0"/>
              <a:cs typeface="Arial" pitchFamily="34" charset="0"/>
            </a:endParaRPr>
          </a:p>
        </p:txBody>
      </p:sp>
      <p:sp>
        <p:nvSpPr>
          <p:cNvPr id="17" name="Rettangolo 16"/>
          <p:cNvSpPr/>
          <p:nvPr/>
        </p:nvSpPr>
        <p:spPr>
          <a:xfrm>
            <a:off x="0" y="5661248"/>
            <a:ext cx="9144000" cy="646331"/>
          </a:xfrm>
          <a:prstGeom prst="rect">
            <a:avLst/>
          </a:prstGeom>
        </p:spPr>
        <p:txBody>
          <a:bodyPr wrap="square">
            <a:spAutoFit/>
          </a:bodyPr>
          <a:lstStyle/>
          <a:p>
            <a:r>
              <a:rPr lang="en-US" i="1" dirty="0" err="1">
                <a:solidFill>
                  <a:srgbClr val="FFC000"/>
                </a:solidFill>
                <a:latin typeface="Calibri" pitchFamily="34" charset="0"/>
              </a:rPr>
              <a:t>Krzysztofowicz</a:t>
            </a:r>
            <a:r>
              <a:rPr lang="en-US" i="1" dirty="0">
                <a:solidFill>
                  <a:srgbClr val="FFC000"/>
                </a:solidFill>
                <a:latin typeface="Calibri" pitchFamily="34" charset="0"/>
              </a:rPr>
              <a:t>, R.: Probabilistic </a:t>
            </a:r>
            <a:r>
              <a:rPr lang="en-US" i="1" dirty="0" smtClean="0">
                <a:solidFill>
                  <a:srgbClr val="FFC000"/>
                </a:solidFill>
                <a:latin typeface="Calibri" pitchFamily="34" charset="0"/>
              </a:rPr>
              <a:t>flood </a:t>
            </a:r>
            <a:r>
              <a:rPr lang="en-US" i="1" dirty="0">
                <a:solidFill>
                  <a:srgbClr val="FFC000"/>
                </a:solidFill>
                <a:latin typeface="Calibri" pitchFamily="34" charset="0"/>
              </a:rPr>
              <a:t>forecast: exact and approximate predictive distributions, Research Paper RK0802, University of Virginia, </a:t>
            </a:r>
            <a:r>
              <a:rPr lang="it-IT" i="1" dirty="0" err="1">
                <a:solidFill>
                  <a:srgbClr val="FFC000"/>
                </a:solidFill>
                <a:latin typeface="Calibri" pitchFamily="34" charset="0"/>
              </a:rPr>
              <a:t>September</a:t>
            </a:r>
            <a:r>
              <a:rPr lang="it-IT" i="1" dirty="0">
                <a:solidFill>
                  <a:srgbClr val="FFC000"/>
                </a:solidFill>
                <a:latin typeface="Calibri" pitchFamily="34" charset="0"/>
              </a:rPr>
              <a:t> 2008.</a:t>
            </a:r>
          </a:p>
        </p:txBody>
      </p:sp>
      <p:sp>
        <p:nvSpPr>
          <p:cNvPr id="18" name="Segnaposto data 17"/>
          <p:cNvSpPr>
            <a:spLocks noGrp="1"/>
          </p:cNvSpPr>
          <p:nvPr>
            <p:ph type="dt" sz="half" idx="10"/>
          </p:nvPr>
        </p:nvSpPr>
        <p:spPr/>
        <p:txBody>
          <a:bodyPr/>
          <a:lstStyle/>
          <a:p>
            <a:r>
              <a:rPr lang="it-IT" smtClean="0"/>
              <a:t>7 April 2011</a:t>
            </a:r>
            <a:endParaRPr lang="it-IT"/>
          </a:p>
        </p:txBody>
      </p:sp>
      <p:sp>
        <p:nvSpPr>
          <p:cNvPr id="19" name="Segnaposto numero diapositiva 18"/>
          <p:cNvSpPr>
            <a:spLocks noGrp="1"/>
          </p:cNvSpPr>
          <p:nvPr>
            <p:ph type="sldNum" sz="quarter" idx="12"/>
          </p:nvPr>
        </p:nvSpPr>
        <p:spPr/>
        <p:txBody>
          <a:bodyPr/>
          <a:lstStyle/>
          <a:p>
            <a:fld id="{B50FAAEE-4486-49E7-94A9-A83252D79B29}" type="slidenum">
              <a:rPr lang="it-IT" smtClean="0"/>
              <a:pPr/>
              <a:t>6</a:t>
            </a:fld>
            <a:endParaRPr lang="it-IT"/>
          </a:p>
        </p:txBody>
      </p:sp>
      <p:sp>
        <p:nvSpPr>
          <p:cNvPr id="21"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MCP: MULTI-TEMPORAL APPROACH</a:t>
            </a:r>
          </a:p>
        </p:txBody>
      </p:sp>
      <p:sp>
        <p:nvSpPr>
          <p:cNvPr id="15"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8" name="Segnaposto data 17"/>
          <p:cNvSpPr>
            <a:spLocks noGrp="1"/>
          </p:cNvSpPr>
          <p:nvPr>
            <p:ph type="dt" sz="half" idx="10"/>
          </p:nvPr>
        </p:nvSpPr>
        <p:spPr/>
        <p:txBody>
          <a:bodyPr/>
          <a:lstStyle/>
          <a:p>
            <a:r>
              <a:rPr lang="it-IT" smtClean="0"/>
              <a:t>7 April 2011</a:t>
            </a:r>
            <a:endParaRPr lang="it-IT"/>
          </a:p>
        </p:txBody>
      </p:sp>
      <p:sp>
        <p:nvSpPr>
          <p:cNvPr id="19" name="Segnaposto numero diapositiva 18"/>
          <p:cNvSpPr>
            <a:spLocks noGrp="1"/>
          </p:cNvSpPr>
          <p:nvPr>
            <p:ph type="sldNum" sz="quarter" idx="12"/>
          </p:nvPr>
        </p:nvSpPr>
        <p:spPr/>
        <p:txBody>
          <a:bodyPr/>
          <a:lstStyle/>
          <a:p>
            <a:fld id="{B50FAAEE-4486-49E7-94A9-A83252D79B29}" type="slidenum">
              <a:rPr lang="it-IT" smtClean="0"/>
              <a:pPr/>
              <a:t>7</a:t>
            </a:fld>
            <a:endParaRPr lang="it-IT"/>
          </a:p>
        </p:txBody>
      </p:sp>
      <p:grpSp>
        <p:nvGrpSpPr>
          <p:cNvPr id="31" name="Gruppo 30"/>
          <p:cNvGrpSpPr/>
          <p:nvPr/>
        </p:nvGrpSpPr>
        <p:grpSpPr>
          <a:xfrm>
            <a:off x="584737" y="4005065"/>
            <a:ext cx="3655026" cy="2598764"/>
            <a:chOff x="5417352" y="3465450"/>
            <a:chExt cx="3856392" cy="2762133"/>
          </a:xfrm>
        </p:grpSpPr>
        <p:pic>
          <p:nvPicPr>
            <p:cNvPr id="4102" name="Picture 6"/>
            <p:cNvPicPr>
              <a:picLocks noChangeAspect="1" noChangeArrowheads="1"/>
            </p:cNvPicPr>
            <p:nvPr/>
          </p:nvPicPr>
          <p:blipFill>
            <a:blip r:embed="rId4" cstate="print">
              <a:clrChange>
                <a:clrFrom>
                  <a:srgbClr val="00FFFF"/>
                </a:clrFrom>
                <a:clrTo>
                  <a:srgbClr val="00FFFF">
                    <a:alpha val="0"/>
                  </a:srgbClr>
                </a:clrTo>
              </a:clrChange>
            </a:blip>
            <a:srcRect/>
            <a:stretch>
              <a:fillRect/>
            </a:stretch>
          </p:blipFill>
          <p:spPr bwMode="auto">
            <a:xfrm>
              <a:off x="5486885" y="3465450"/>
              <a:ext cx="3786859" cy="2449110"/>
            </a:xfrm>
            <a:prstGeom prst="rect">
              <a:avLst/>
            </a:prstGeom>
            <a:noFill/>
            <a:ln w="9525">
              <a:noFill/>
              <a:miter lim="800000"/>
              <a:headEnd/>
              <a:tailEnd/>
            </a:ln>
          </p:spPr>
        </p:pic>
        <p:sp>
          <p:nvSpPr>
            <p:cNvPr id="22" name="CasellaDiTesto 21"/>
            <p:cNvSpPr txBox="1"/>
            <p:nvPr/>
          </p:nvSpPr>
          <p:spPr>
            <a:xfrm rot="19360134">
              <a:off x="5417352" y="3766412"/>
              <a:ext cx="1873412" cy="817811"/>
            </a:xfrm>
            <a:prstGeom prst="rect">
              <a:avLst/>
            </a:prstGeom>
            <a:noFill/>
          </p:spPr>
          <p:txBody>
            <a:bodyPr wrap="square" rtlCol="0">
              <a:spAutoFit/>
            </a:bodyPr>
            <a:lstStyle/>
            <a:p>
              <a:r>
                <a:rPr lang="en-US" sz="2200" b="1" dirty="0" err="1" smtClean="0">
                  <a:solidFill>
                    <a:schemeClr val="accent6">
                      <a:lumMod val="75000"/>
                    </a:schemeClr>
                  </a:solidFill>
                </a:rPr>
                <a:t>Observ</a:t>
              </a:r>
              <a:r>
                <a:rPr lang="en-US" sz="2200" b="1" dirty="0" smtClean="0">
                  <a:solidFill>
                    <a:schemeClr val="accent6">
                      <a:lumMod val="75000"/>
                    </a:schemeClr>
                  </a:solidFill>
                </a:rPr>
                <a:t>. at 12 hours</a:t>
              </a:r>
              <a:endParaRPr lang="en-US" sz="2200" b="1" dirty="0">
                <a:solidFill>
                  <a:schemeClr val="accent6">
                    <a:lumMod val="75000"/>
                  </a:schemeClr>
                </a:solidFill>
              </a:endParaRPr>
            </a:p>
          </p:txBody>
        </p:sp>
        <p:sp>
          <p:nvSpPr>
            <p:cNvPr id="24" name="CasellaDiTesto 23"/>
            <p:cNvSpPr txBox="1"/>
            <p:nvPr/>
          </p:nvSpPr>
          <p:spPr>
            <a:xfrm rot="964998">
              <a:off x="5435389" y="5409772"/>
              <a:ext cx="2530486" cy="817811"/>
            </a:xfrm>
            <a:prstGeom prst="rect">
              <a:avLst/>
            </a:prstGeom>
            <a:noFill/>
          </p:spPr>
          <p:txBody>
            <a:bodyPr wrap="square" rtlCol="0">
              <a:spAutoFit/>
            </a:bodyPr>
            <a:lstStyle/>
            <a:p>
              <a:r>
                <a:rPr lang="en-US" sz="2200" b="1" dirty="0" err="1" smtClean="0">
                  <a:solidFill>
                    <a:schemeClr val="accent6">
                      <a:lumMod val="75000"/>
                    </a:schemeClr>
                  </a:solidFill>
                </a:rPr>
                <a:t>Observ</a:t>
              </a:r>
              <a:r>
                <a:rPr lang="en-US" sz="2200" b="1" dirty="0" smtClean="0">
                  <a:solidFill>
                    <a:schemeClr val="accent6">
                      <a:lumMod val="75000"/>
                    </a:schemeClr>
                  </a:solidFill>
                </a:rPr>
                <a:t>. at 24 hours</a:t>
              </a:r>
              <a:endParaRPr lang="en-US" sz="2200" b="1" dirty="0">
                <a:solidFill>
                  <a:schemeClr val="accent6">
                    <a:lumMod val="75000"/>
                  </a:schemeClr>
                </a:solidFill>
              </a:endParaRPr>
            </a:p>
          </p:txBody>
        </p:sp>
      </p:grpSp>
      <p:graphicFrame>
        <p:nvGraphicFramePr>
          <p:cNvPr id="26" name="Object 2"/>
          <p:cNvGraphicFramePr>
            <a:graphicFrameLocks noChangeAspect="1"/>
          </p:cNvGraphicFramePr>
          <p:nvPr/>
        </p:nvGraphicFramePr>
        <p:xfrm>
          <a:off x="2555776" y="2740568"/>
          <a:ext cx="6448053" cy="1008113"/>
        </p:xfrm>
        <a:graphic>
          <a:graphicData uri="http://schemas.openxmlformats.org/presentationml/2006/ole">
            <p:oleObj spid="_x0000_s4103" name="Equation" r:id="rId5" imgW="3060360" imgH="469800" progId="Equation.3">
              <p:embed/>
            </p:oleObj>
          </a:graphicData>
        </a:graphic>
      </p:graphicFrame>
      <p:grpSp>
        <p:nvGrpSpPr>
          <p:cNvPr id="41" name="Gruppo 40"/>
          <p:cNvGrpSpPr/>
          <p:nvPr/>
        </p:nvGrpSpPr>
        <p:grpSpPr>
          <a:xfrm>
            <a:off x="67653" y="1844824"/>
            <a:ext cx="8950068" cy="2817023"/>
            <a:chOff x="67653" y="1997551"/>
            <a:chExt cx="8950068" cy="2817023"/>
          </a:xfrm>
        </p:grpSpPr>
        <p:sp>
          <p:nvSpPr>
            <p:cNvPr id="21" name="Rettangolo 20"/>
            <p:cNvSpPr/>
            <p:nvPr/>
          </p:nvSpPr>
          <p:spPr>
            <a:xfrm>
              <a:off x="67653" y="3077671"/>
              <a:ext cx="2128083" cy="584775"/>
            </a:xfrm>
            <a:prstGeom prst="rect">
              <a:avLst/>
            </a:prstGeom>
          </p:spPr>
          <p:txBody>
            <a:bodyPr wrap="none">
              <a:spAutoFit/>
            </a:bodyPr>
            <a:lstStyle/>
            <a:p>
              <a:pPr algn="ctr"/>
              <a:r>
                <a:rPr lang="it-IT" sz="3200" b="1" dirty="0" smtClean="0">
                  <a:solidFill>
                    <a:srgbClr val="92D050"/>
                  </a:solidFill>
                </a:rPr>
                <a:t>T </a:t>
              </a:r>
              <a:r>
                <a:rPr lang="it-IT" sz="3200" b="1" dirty="0" smtClean="0">
                  <a:solidFill>
                    <a:srgbClr val="FF0000"/>
                  </a:solidFill>
                </a:rPr>
                <a:t>- VARIATE</a:t>
              </a:r>
              <a:endParaRPr lang="it-IT" sz="3200" b="1" dirty="0" smtClean="0">
                <a:solidFill>
                  <a:schemeClr val="bg1"/>
                </a:solidFill>
              </a:endParaRPr>
            </a:p>
          </p:txBody>
        </p:sp>
        <p:grpSp>
          <p:nvGrpSpPr>
            <p:cNvPr id="40" name="Gruppo 39"/>
            <p:cNvGrpSpPr/>
            <p:nvPr/>
          </p:nvGrpSpPr>
          <p:grpSpPr>
            <a:xfrm>
              <a:off x="5652120" y="1997551"/>
              <a:ext cx="3365601" cy="2817023"/>
              <a:chOff x="5652120" y="1997551"/>
              <a:chExt cx="3365601" cy="2817023"/>
            </a:xfrm>
          </p:grpSpPr>
          <p:sp>
            <p:nvSpPr>
              <p:cNvPr id="17" name="Rettangolo 16"/>
              <p:cNvSpPr/>
              <p:nvPr/>
            </p:nvSpPr>
            <p:spPr>
              <a:xfrm>
                <a:off x="5652120" y="1997551"/>
                <a:ext cx="3365601" cy="584775"/>
              </a:xfrm>
              <a:prstGeom prst="rect">
                <a:avLst/>
              </a:prstGeom>
            </p:spPr>
            <p:txBody>
              <a:bodyPr wrap="none">
                <a:spAutoFit/>
              </a:bodyPr>
              <a:lstStyle/>
              <a:p>
                <a:pPr algn="ctr"/>
                <a:r>
                  <a:rPr lang="it-IT" sz="3200" b="1" dirty="0" smtClean="0">
                    <a:solidFill>
                      <a:srgbClr val="FFFF00"/>
                    </a:solidFill>
                  </a:rPr>
                  <a:t>(N+1) </a:t>
                </a:r>
                <a:r>
                  <a:rPr lang="it-IT" sz="3200" b="1" dirty="0" smtClean="0">
                    <a:solidFill>
                      <a:srgbClr val="92D050"/>
                    </a:solidFill>
                  </a:rPr>
                  <a:t>∙ T </a:t>
                </a:r>
                <a:r>
                  <a:rPr lang="it-IT" sz="3200" b="1" dirty="0" smtClean="0">
                    <a:solidFill>
                      <a:srgbClr val="FF0000"/>
                    </a:solidFill>
                  </a:rPr>
                  <a:t>- VARIATE</a:t>
                </a:r>
                <a:endParaRPr lang="it-IT" sz="3200" b="1" dirty="0" smtClean="0">
                  <a:solidFill>
                    <a:schemeClr val="bg1"/>
                  </a:solidFill>
                </a:endParaRPr>
              </a:p>
            </p:txBody>
          </p:sp>
          <p:sp>
            <p:nvSpPr>
              <p:cNvPr id="23" name="Rettangolo 22"/>
              <p:cNvSpPr/>
              <p:nvPr/>
            </p:nvSpPr>
            <p:spPr>
              <a:xfrm>
                <a:off x="6089231" y="4229799"/>
                <a:ext cx="2695546" cy="584775"/>
              </a:xfrm>
              <a:prstGeom prst="rect">
                <a:avLst/>
              </a:prstGeom>
            </p:spPr>
            <p:txBody>
              <a:bodyPr wrap="none">
                <a:spAutoFit/>
              </a:bodyPr>
              <a:lstStyle/>
              <a:p>
                <a:pPr algn="ctr"/>
                <a:r>
                  <a:rPr lang="it-IT" sz="3200" b="1" dirty="0" smtClean="0">
                    <a:solidFill>
                      <a:srgbClr val="FFFF00"/>
                    </a:solidFill>
                  </a:rPr>
                  <a:t>N</a:t>
                </a:r>
                <a:r>
                  <a:rPr lang="it-IT" sz="3200" b="1" dirty="0" smtClean="0">
                    <a:solidFill>
                      <a:srgbClr val="92D050"/>
                    </a:solidFill>
                  </a:rPr>
                  <a:t> ∙ T </a:t>
                </a:r>
                <a:r>
                  <a:rPr lang="it-IT" sz="3200" b="1" dirty="0" smtClean="0">
                    <a:solidFill>
                      <a:srgbClr val="FF0000"/>
                    </a:solidFill>
                  </a:rPr>
                  <a:t>- VARIATE</a:t>
                </a:r>
                <a:endParaRPr lang="it-IT" sz="3200" b="1" dirty="0" smtClean="0">
                  <a:solidFill>
                    <a:schemeClr val="bg1"/>
                  </a:solidFill>
                </a:endParaRPr>
              </a:p>
            </p:txBody>
          </p:sp>
        </p:grpSp>
      </p:grpSp>
      <p:cxnSp>
        <p:nvCxnSpPr>
          <p:cNvPr id="32" name="Connettore 2 31"/>
          <p:cNvCxnSpPr/>
          <p:nvPr/>
        </p:nvCxnSpPr>
        <p:spPr>
          <a:xfrm rot="5400000" flipH="1" flipV="1">
            <a:off x="6804248" y="2492896"/>
            <a:ext cx="432048"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rot="16200000" flipH="1">
            <a:off x="6516216" y="3861048"/>
            <a:ext cx="432048"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ttore 2 36"/>
          <p:cNvCxnSpPr>
            <a:endCxn id="21" idx="3"/>
          </p:cNvCxnSpPr>
          <p:nvPr/>
        </p:nvCxnSpPr>
        <p:spPr>
          <a:xfrm rot="10800000" flipV="1">
            <a:off x="2195736" y="3212976"/>
            <a:ext cx="432048" cy="43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Rettangolo 42"/>
          <p:cNvSpPr/>
          <p:nvPr/>
        </p:nvSpPr>
        <p:spPr>
          <a:xfrm>
            <a:off x="4283968" y="4797152"/>
            <a:ext cx="4731552" cy="1077218"/>
          </a:xfrm>
          <a:prstGeom prst="rect">
            <a:avLst/>
          </a:prstGeom>
        </p:spPr>
        <p:txBody>
          <a:bodyPr wrap="none">
            <a:spAutoFit/>
          </a:bodyPr>
          <a:lstStyle/>
          <a:p>
            <a:r>
              <a:rPr lang="it-IT" sz="3200" b="1" dirty="0" smtClean="0">
                <a:solidFill>
                  <a:srgbClr val="FFFF00"/>
                </a:solidFill>
              </a:rPr>
              <a:t>N = NUMBER OF MODELS</a:t>
            </a:r>
          </a:p>
          <a:p>
            <a:r>
              <a:rPr lang="it-IT" sz="3200" b="1" dirty="0" smtClean="0">
                <a:solidFill>
                  <a:srgbClr val="92D050"/>
                </a:solidFill>
              </a:rPr>
              <a:t>T = NUMER OF TIME STEPS</a:t>
            </a:r>
          </a:p>
        </p:txBody>
      </p:sp>
      <p:sp>
        <p:nvSpPr>
          <p:cNvPr id="44"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MCP: MULTI-TEMPORAL APPROACH</a:t>
            </a:r>
          </a:p>
        </p:txBody>
      </p:sp>
      <p:sp>
        <p:nvSpPr>
          <p:cNvPr id="27" name="CasellaDiTesto 26"/>
          <p:cNvSpPr txBox="1"/>
          <p:nvPr/>
        </p:nvSpPr>
        <p:spPr>
          <a:xfrm>
            <a:off x="503548" y="692696"/>
            <a:ext cx="8136904" cy="1200329"/>
          </a:xfrm>
          <a:prstGeom prst="rect">
            <a:avLst/>
          </a:prstGeom>
          <a:noFill/>
        </p:spPr>
        <p:txBody>
          <a:bodyPr wrap="square" rtlCol="0">
            <a:spAutoFit/>
          </a:bodyPr>
          <a:lstStyle/>
          <a:p>
            <a:pPr algn="ctr"/>
            <a:r>
              <a:rPr lang="en-GB" sz="2400" dirty="0" smtClean="0">
                <a:solidFill>
                  <a:schemeClr val="bg1"/>
                </a:solidFill>
                <a:latin typeface="Arial" pitchFamily="34" charset="0"/>
                <a:cs typeface="Arial" pitchFamily="34" charset="0"/>
              </a:rPr>
              <a:t>With respect to the multi-model approach, the dimension of all the distributions involved in the Bayesian formulation is multiplied by the number of time steps.</a:t>
            </a:r>
          </a:p>
        </p:txBody>
      </p:sp>
      <p:sp>
        <p:nvSpPr>
          <p:cNvPr id="28"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asellaDiTesto 48"/>
          <p:cNvSpPr txBox="1"/>
          <p:nvPr/>
        </p:nvSpPr>
        <p:spPr>
          <a:xfrm>
            <a:off x="2555776" y="3429000"/>
            <a:ext cx="1728192" cy="430887"/>
          </a:xfrm>
          <a:prstGeom prst="rect">
            <a:avLst/>
          </a:prstGeom>
          <a:noFill/>
        </p:spPr>
        <p:txBody>
          <a:bodyPr wrap="square" rtlCol="0">
            <a:spAutoFit/>
          </a:bodyPr>
          <a:lstStyle/>
          <a:p>
            <a:r>
              <a:rPr lang="it-IT" sz="2200" b="1" dirty="0" err="1" smtClean="0">
                <a:solidFill>
                  <a:schemeClr val="bg1"/>
                </a:solidFill>
              </a:rPr>
              <a:t>Within</a:t>
            </a:r>
            <a:r>
              <a:rPr lang="it-IT" sz="2200" b="1" dirty="0" smtClean="0">
                <a:solidFill>
                  <a:schemeClr val="bg1"/>
                </a:solidFill>
              </a:rPr>
              <a:t> 12 h</a:t>
            </a:r>
            <a:endParaRPr lang="it-IT" sz="2200" b="1" dirty="0">
              <a:solidFill>
                <a:schemeClr val="bg1"/>
              </a:solidFill>
            </a:endParaRPr>
          </a:p>
        </p:txBody>
      </p:sp>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6" name="CasellaDiTesto 15"/>
          <p:cNvSpPr txBox="1"/>
          <p:nvPr/>
        </p:nvSpPr>
        <p:spPr>
          <a:xfrm>
            <a:off x="647564" y="692696"/>
            <a:ext cx="7848872" cy="769441"/>
          </a:xfrm>
          <a:prstGeom prst="rect">
            <a:avLst/>
          </a:prstGeom>
          <a:noFill/>
        </p:spPr>
        <p:txBody>
          <a:bodyPr wrap="square" rtlCol="0">
            <a:spAutoFit/>
          </a:bodyPr>
          <a:lstStyle/>
          <a:p>
            <a:pPr algn="ctr"/>
            <a:r>
              <a:rPr lang="en-GB" sz="2200" b="1" dirty="0" smtClean="0">
                <a:solidFill>
                  <a:srgbClr val="FF0000"/>
                </a:solidFill>
                <a:latin typeface="Arial" pitchFamily="34" charset="0"/>
                <a:cs typeface="Arial" pitchFamily="34" charset="0"/>
              </a:rPr>
              <a:t>Probability to exceed a water level </a:t>
            </a:r>
            <a:r>
              <a:rPr lang="en-GB" sz="2200" b="1" i="1" dirty="0" smtClean="0">
                <a:solidFill>
                  <a:schemeClr val="bg1"/>
                </a:solidFill>
                <a:latin typeface="Arial" pitchFamily="34" charset="0"/>
                <a:cs typeface="Arial" pitchFamily="34" charset="0"/>
              </a:rPr>
              <a:t>a</a:t>
            </a:r>
            <a:r>
              <a:rPr lang="en-GB" sz="2200" b="1" dirty="0" smtClean="0">
                <a:solidFill>
                  <a:srgbClr val="FF0000"/>
                </a:solidFill>
                <a:latin typeface="Arial" pitchFamily="34" charset="0"/>
                <a:cs typeface="Arial" pitchFamily="34" charset="0"/>
              </a:rPr>
              <a:t> within the time horizon of </a:t>
            </a:r>
            <a:r>
              <a:rPr lang="en-GB" sz="2200" b="1" i="1" dirty="0" smtClean="0">
                <a:solidFill>
                  <a:schemeClr val="bg1"/>
                </a:solidFill>
                <a:latin typeface="Arial" pitchFamily="34" charset="0"/>
                <a:cs typeface="Arial" pitchFamily="34" charset="0"/>
              </a:rPr>
              <a:t>T</a:t>
            </a:r>
            <a:r>
              <a:rPr lang="en-GB" sz="2200" b="1" dirty="0" smtClean="0">
                <a:solidFill>
                  <a:srgbClr val="FF0000"/>
                </a:solidFill>
                <a:latin typeface="Arial" pitchFamily="34" charset="0"/>
                <a:cs typeface="Arial" pitchFamily="34" charset="0"/>
              </a:rPr>
              <a:t> time steps</a:t>
            </a:r>
            <a:endParaRPr lang="en-GB" sz="2200" dirty="0" smtClean="0">
              <a:solidFill>
                <a:schemeClr val="bg1"/>
              </a:solidFill>
              <a:latin typeface="Arial" pitchFamily="34" charset="0"/>
              <a:cs typeface="Arial" pitchFamily="34" charset="0"/>
            </a:endParaRPr>
          </a:p>
        </p:txBody>
      </p:sp>
      <p:graphicFrame>
        <p:nvGraphicFramePr>
          <p:cNvPr id="36869" name="Object 6"/>
          <p:cNvGraphicFramePr>
            <a:graphicFrameLocks noChangeAspect="1"/>
          </p:cNvGraphicFramePr>
          <p:nvPr/>
        </p:nvGraphicFramePr>
        <p:xfrm>
          <a:off x="1115616" y="1512193"/>
          <a:ext cx="7229475" cy="1628775"/>
        </p:xfrm>
        <a:graphic>
          <a:graphicData uri="http://schemas.openxmlformats.org/presentationml/2006/ole">
            <p:oleObj spid="_x0000_s36869" name="Equation" r:id="rId4" imgW="2717640" imgH="711000" progId="Equation.3">
              <p:embed/>
            </p:oleObj>
          </a:graphicData>
        </a:graphic>
      </p:graphicFrame>
      <p:sp>
        <p:nvSpPr>
          <p:cNvPr id="20" name="Segnaposto data 19"/>
          <p:cNvSpPr>
            <a:spLocks noGrp="1"/>
          </p:cNvSpPr>
          <p:nvPr>
            <p:ph type="dt" sz="half" idx="10"/>
          </p:nvPr>
        </p:nvSpPr>
        <p:spPr/>
        <p:txBody>
          <a:bodyPr/>
          <a:lstStyle/>
          <a:p>
            <a:r>
              <a:rPr lang="it-IT" smtClean="0"/>
              <a:t>7 April 2011</a:t>
            </a:r>
            <a:endParaRPr lang="it-IT"/>
          </a:p>
        </p:txBody>
      </p:sp>
      <p:sp>
        <p:nvSpPr>
          <p:cNvPr id="21" name="Segnaposto numero diapositiva 20"/>
          <p:cNvSpPr>
            <a:spLocks noGrp="1"/>
          </p:cNvSpPr>
          <p:nvPr>
            <p:ph type="sldNum" sz="quarter" idx="12"/>
          </p:nvPr>
        </p:nvSpPr>
        <p:spPr/>
        <p:txBody>
          <a:bodyPr/>
          <a:lstStyle/>
          <a:p>
            <a:fld id="{B50FAAEE-4486-49E7-94A9-A83252D79B29}" type="slidenum">
              <a:rPr lang="it-IT" smtClean="0"/>
              <a:pPr/>
              <a:t>8</a:t>
            </a:fld>
            <a:endParaRPr lang="it-IT" dirty="0"/>
          </a:p>
        </p:txBody>
      </p:sp>
      <p:grpSp>
        <p:nvGrpSpPr>
          <p:cNvPr id="25" name="Gruppo 24"/>
          <p:cNvGrpSpPr/>
          <p:nvPr/>
        </p:nvGrpSpPr>
        <p:grpSpPr>
          <a:xfrm>
            <a:off x="4644008" y="3573016"/>
            <a:ext cx="4032448" cy="2573871"/>
            <a:chOff x="971600" y="3861048"/>
            <a:chExt cx="4032448" cy="2573871"/>
          </a:xfrm>
        </p:grpSpPr>
        <p:pic>
          <p:nvPicPr>
            <p:cNvPr id="2" name="Picture 7" descr="D:\Work\Dottorato\Convegni\2011_EGU\Bivariata_2.bmp"/>
            <p:cNvPicPr>
              <a:picLocks noChangeAspect="1" noChangeArrowheads="1"/>
            </p:cNvPicPr>
            <p:nvPr/>
          </p:nvPicPr>
          <p:blipFill>
            <a:blip r:embed="rId5" cstate="print">
              <a:clrChange>
                <a:clrFrom>
                  <a:srgbClr val="00FFFF"/>
                </a:clrFrom>
                <a:clrTo>
                  <a:srgbClr val="00FFFF">
                    <a:alpha val="0"/>
                  </a:srgbClr>
                </a:clrTo>
              </a:clrChange>
            </a:blip>
            <a:srcRect/>
            <a:stretch>
              <a:fillRect/>
            </a:stretch>
          </p:blipFill>
          <p:spPr bwMode="auto">
            <a:xfrm>
              <a:off x="971600" y="3861048"/>
              <a:ext cx="4032448" cy="2541944"/>
            </a:xfrm>
            <a:prstGeom prst="rect">
              <a:avLst/>
            </a:prstGeom>
            <a:noFill/>
          </p:spPr>
        </p:pic>
        <p:cxnSp>
          <p:nvCxnSpPr>
            <p:cNvPr id="24" name="Connettore 2 23"/>
            <p:cNvCxnSpPr/>
            <p:nvPr/>
          </p:nvCxnSpPr>
          <p:spPr>
            <a:xfrm flipV="1">
              <a:off x="3125337" y="3861048"/>
              <a:ext cx="150519" cy="13092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ttore 1 26"/>
            <p:cNvCxnSpPr/>
            <p:nvPr/>
          </p:nvCxnSpPr>
          <p:spPr>
            <a:xfrm rot="10800000" flipV="1">
              <a:off x="1043608" y="4319516"/>
              <a:ext cx="1679120" cy="13417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a:off x="1043608" y="5661248"/>
              <a:ext cx="2750470" cy="77367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CasellaDiTesto 33"/>
            <p:cNvSpPr txBox="1"/>
            <p:nvPr/>
          </p:nvSpPr>
          <p:spPr>
            <a:xfrm rot="19301255">
              <a:off x="1419629" y="4685929"/>
              <a:ext cx="720080" cy="430887"/>
            </a:xfrm>
            <a:prstGeom prst="rect">
              <a:avLst/>
            </a:prstGeom>
            <a:noFill/>
          </p:spPr>
          <p:txBody>
            <a:bodyPr wrap="square" rtlCol="0">
              <a:spAutoFit/>
            </a:bodyPr>
            <a:lstStyle/>
            <a:p>
              <a:r>
                <a:rPr lang="it-IT" sz="2200" b="1" dirty="0" smtClean="0"/>
                <a:t>12 h</a:t>
              </a:r>
              <a:endParaRPr lang="it-IT" sz="2200" b="1" dirty="0"/>
            </a:p>
          </p:txBody>
        </p:sp>
        <p:sp>
          <p:nvSpPr>
            <p:cNvPr id="35" name="CasellaDiTesto 34"/>
            <p:cNvSpPr txBox="1"/>
            <p:nvPr/>
          </p:nvSpPr>
          <p:spPr>
            <a:xfrm rot="928958">
              <a:off x="1575225" y="5893558"/>
              <a:ext cx="720080" cy="430887"/>
            </a:xfrm>
            <a:prstGeom prst="rect">
              <a:avLst/>
            </a:prstGeom>
            <a:noFill/>
          </p:spPr>
          <p:txBody>
            <a:bodyPr wrap="square" rtlCol="0">
              <a:spAutoFit/>
            </a:bodyPr>
            <a:lstStyle/>
            <a:p>
              <a:r>
                <a:rPr lang="it-IT" sz="2200" b="1" dirty="0" smtClean="0"/>
                <a:t>24 h</a:t>
              </a:r>
              <a:endParaRPr lang="it-IT" sz="2200" b="1" dirty="0"/>
            </a:p>
          </p:txBody>
        </p:sp>
      </p:grpSp>
      <p:sp>
        <p:nvSpPr>
          <p:cNvPr id="39"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MCP: MULTI-TEMPORAL APPROACH</a:t>
            </a:r>
          </a:p>
        </p:txBody>
      </p:sp>
      <p:cxnSp>
        <p:nvCxnSpPr>
          <p:cNvPr id="29" name="Connettore 2 28"/>
          <p:cNvCxnSpPr/>
          <p:nvPr/>
        </p:nvCxnSpPr>
        <p:spPr>
          <a:xfrm rot="5400000">
            <a:off x="3347864" y="3140968"/>
            <a:ext cx="1512168" cy="108012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nvGrpSpPr>
          <p:cNvPr id="40" name="Gruppo 39"/>
          <p:cNvGrpSpPr/>
          <p:nvPr/>
        </p:nvGrpSpPr>
        <p:grpSpPr>
          <a:xfrm>
            <a:off x="251520" y="3573016"/>
            <a:ext cx="4032000" cy="2573871"/>
            <a:chOff x="4499992" y="3821779"/>
            <a:chExt cx="4032000" cy="2573871"/>
          </a:xfrm>
        </p:grpSpPr>
        <p:pic>
          <p:nvPicPr>
            <p:cNvPr id="36873" name="Picture 9" descr="D:\Work\Dottorato\Convegni\2011_EGU\Bivariata_3.bmp"/>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99992" y="3861048"/>
              <a:ext cx="4032000" cy="2524800"/>
            </a:xfrm>
            <a:prstGeom prst="rect">
              <a:avLst/>
            </a:prstGeom>
            <a:noFill/>
          </p:spPr>
        </p:pic>
        <p:cxnSp>
          <p:nvCxnSpPr>
            <p:cNvPr id="32" name="Connettore 2 31"/>
            <p:cNvCxnSpPr/>
            <p:nvPr/>
          </p:nvCxnSpPr>
          <p:spPr>
            <a:xfrm flipV="1">
              <a:off x="6632210" y="3821779"/>
              <a:ext cx="150519" cy="13092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ttore 1 32"/>
            <p:cNvCxnSpPr/>
            <p:nvPr/>
          </p:nvCxnSpPr>
          <p:spPr>
            <a:xfrm rot="10800000" flipV="1">
              <a:off x="4550481" y="4280247"/>
              <a:ext cx="1679120" cy="13417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a:off x="4550481" y="5621979"/>
              <a:ext cx="2750470" cy="77367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rot="19301255">
              <a:off x="4926502" y="4646660"/>
              <a:ext cx="720080" cy="430887"/>
            </a:xfrm>
            <a:prstGeom prst="rect">
              <a:avLst/>
            </a:prstGeom>
            <a:noFill/>
          </p:spPr>
          <p:txBody>
            <a:bodyPr wrap="square" rtlCol="0">
              <a:spAutoFit/>
            </a:bodyPr>
            <a:lstStyle/>
            <a:p>
              <a:r>
                <a:rPr lang="it-IT" sz="2200" b="1" dirty="0" smtClean="0"/>
                <a:t>12 h</a:t>
              </a:r>
              <a:endParaRPr lang="it-IT" sz="2200" b="1" dirty="0"/>
            </a:p>
          </p:txBody>
        </p:sp>
        <p:sp>
          <p:nvSpPr>
            <p:cNvPr id="38" name="CasellaDiTesto 37"/>
            <p:cNvSpPr txBox="1"/>
            <p:nvPr/>
          </p:nvSpPr>
          <p:spPr>
            <a:xfrm rot="928958">
              <a:off x="5082098" y="5854289"/>
              <a:ext cx="720080" cy="430887"/>
            </a:xfrm>
            <a:prstGeom prst="rect">
              <a:avLst/>
            </a:prstGeom>
            <a:noFill/>
          </p:spPr>
          <p:txBody>
            <a:bodyPr wrap="square" rtlCol="0">
              <a:spAutoFit/>
            </a:bodyPr>
            <a:lstStyle/>
            <a:p>
              <a:r>
                <a:rPr lang="it-IT" sz="2200" b="1" dirty="0" smtClean="0"/>
                <a:t>24 h</a:t>
              </a:r>
              <a:endParaRPr lang="it-IT" sz="2200" b="1" dirty="0"/>
            </a:p>
          </p:txBody>
        </p:sp>
      </p:grpSp>
      <p:cxnSp>
        <p:nvCxnSpPr>
          <p:cNvPr id="41" name="Connettore 2 40"/>
          <p:cNvCxnSpPr/>
          <p:nvPr/>
        </p:nvCxnSpPr>
        <p:spPr>
          <a:xfrm>
            <a:off x="4644008" y="2924944"/>
            <a:ext cx="1440160" cy="129614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0" name="CasellaDiTesto 49"/>
          <p:cNvSpPr txBox="1"/>
          <p:nvPr/>
        </p:nvSpPr>
        <p:spPr>
          <a:xfrm>
            <a:off x="5436096" y="3212976"/>
            <a:ext cx="1656184" cy="430887"/>
          </a:xfrm>
          <a:prstGeom prst="rect">
            <a:avLst/>
          </a:prstGeom>
          <a:noFill/>
        </p:spPr>
        <p:txBody>
          <a:bodyPr wrap="square" rtlCol="0">
            <a:spAutoFit/>
          </a:bodyPr>
          <a:lstStyle/>
          <a:p>
            <a:r>
              <a:rPr lang="it-IT" sz="2200" b="1" dirty="0" err="1" smtClean="0">
                <a:solidFill>
                  <a:schemeClr val="bg1"/>
                </a:solidFill>
              </a:rPr>
              <a:t>Within</a:t>
            </a:r>
            <a:r>
              <a:rPr lang="it-IT" sz="2200" b="1" dirty="0" smtClean="0">
                <a:solidFill>
                  <a:schemeClr val="bg1"/>
                </a:solidFill>
              </a:rPr>
              <a:t> 24 h</a:t>
            </a:r>
            <a:endParaRPr lang="it-IT" sz="2200" b="1" dirty="0">
              <a:solidFill>
                <a:schemeClr val="bg1"/>
              </a:solidFill>
            </a:endParaRPr>
          </a:p>
        </p:txBody>
      </p:sp>
      <p:grpSp>
        <p:nvGrpSpPr>
          <p:cNvPr id="45" name="Gruppo 44"/>
          <p:cNvGrpSpPr/>
          <p:nvPr/>
        </p:nvGrpSpPr>
        <p:grpSpPr>
          <a:xfrm>
            <a:off x="251520" y="3573016"/>
            <a:ext cx="8640960" cy="2592288"/>
            <a:chOff x="863588" y="2991160"/>
            <a:chExt cx="8640960" cy="2592288"/>
          </a:xfrm>
        </p:grpSpPr>
        <p:graphicFrame>
          <p:nvGraphicFramePr>
            <p:cNvPr id="46" name="Grafico 45"/>
            <p:cNvGraphicFramePr/>
            <p:nvPr/>
          </p:nvGraphicFramePr>
          <p:xfrm>
            <a:off x="863588" y="2991160"/>
            <a:ext cx="4464496" cy="2592288"/>
          </p:xfrm>
          <a:graphic>
            <a:graphicData uri="http://schemas.openxmlformats.org/drawingml/2006/chart">
              <c:chart xmlns:c="http://schemas.openxmlformats.org/drawingml/2006/chart" xmlns:r="http://schemas.openxmlformats.org/officeDocument/2006/relationships" r:id="rId7"/>
            </a:graphicData>
          </a:graphic>
        </p:graphicFrame>
        <p:sp>
          <p:nvSpPr>
            <p:cNvPr id="47" name="CasellaDiTesto 46"/>
            <p:cNvSpPr txBox="1"/>
            <p:nvPr/>
          </p:nvSpPr>
          <p:spPr>
            <a:xfrm>
              <a:off x="5544108" y="3639231"/>
              <a:ext cx="3960440" cy="892552"/>
            </a:xfrm>
            <a:prstGeom prst="rect">
              <a:avLst/>
            </a:prstGeom>
            <a:noFill/>
          </p:spPr>
          <p:txBody>
            <a:bodyPr wrap="square" rtlCol="0">
              <a:spAutoFit/>
            </a:bodyPr>
            <a:lstStyle/>
            <a:p>
              <a:pPr algn="ctr"/>
              <a:r>
                <a:rPr lang="en-US" sz="2600" b="1" dirty="0" smtClean="0">
                  <a:solidFill>
                    <a:srgbClr val="FF0000"/>
                  </a:solidFill>
                </a:rPr>
                <a:t>Cumulative Exceeding Probability</a:t>
              </a:r>
              <a:endParaRPr lang="en-US" sz="2600" b="1" dirty="0">
                <a:solidFill>
                  <a:srgbClr val="FF0000"/>
                </a:solidFill>
              </a:endParaRPr>
            </a:p>
          </p:txBody>
        </p:sp>
      </p:grpSp>
      <p:sp>
        <p:nvSpPr>
          <p:cNvPr id="42"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 presetClass="exit" presetSubtype="0" fill="hold" nodeType="withEffect">
                                  <p:stCondLst>
                                    <p:cond delay="0"/>
                                  </p:stCondLst>
                                  <p:childTnLst>
                                    <p:set>
                                      <p:cBhvr>
                                        <p:cTn id="9" dur="1" fill="hold">
                                          <p:stCondLst>
                                            <p:cond delay="0"/>
                                          </p:stCondLst>
                                        </p:cTn>
                                        <p:tgtEl>
                                          <p:spTgt spid="25"/>
                                        </p:tgtEl>
                                        <p:attrNameLst>
                                          <p:attrName>style.visibility</p:attrName>
                                        </p:attrNameLst>
                                      </p:cBhvr>
                                      <p:to>
                                        <p:strVal val="hidden"/>
                                      </p:to>
                                    </p:set>
                                  </p:childTnLst>
                                </p:cTn>
                              </p:par>
                              <p:par>
                                <p:cTn id="10" presetID="1" presetClass="exit" presetSubtype="0" fill="hold" nodeType="withEffect">
                                  <p:stCondLst>
                                    <p:cond delay="0"/>
                                  </p:stCondLst>
                                  <p:childTnLst>
                                    <p:set>
                                      <p:cBhvr>
                                        <p:cTn id="11" dur="1" fill="hold">
                                          <p:stCondLst>
                                            <p:cond delay="0"/>
                                          </p:stCondLst>
                                        </p:cTn>
                                        <p:tgtEl>
                                          <p:spTgt spid="29"/>
                                        </p:tgtEl>
                                        <p:attrNameLst>
                                          <p:attrName>style.visibility</p:attrName>
                                        </p:attrNameLst>
                                      </p:cBhvr>
                                      <p:to>
                                        <p:strVal val="hidden"/>
                                      </p:to>
                                    </p:set>
                                  </p:childTnLst>
                                </p:cTn>
                              </p:par>
                              <p:par>
                                <p:cTn id="12" presetID="1" presetClass="exit" presetSubtype="0" fill="hold" nodeType="withEffect">
                                  <p:stCondLst>
                                    <p:cond delay="0"/>
                                  </p:stCondLst>
                                  <p:childTnLst>
                                    <p:set>
                                      <p:cBhvr>
                                        <p:cTn id="13" dur="1" fill="hold">
                                          <p:stCondLst>
                                            <p:cond delay="0"/>
                                          </p:stCondLst>
                                        </p:cTn>
                                        <p:tgtEl>
                                          <p:spTgt spid="40"/>
                                        </p:tgtEl>
                                        <p:attrNameLst>
                                          <p:attrName>style.visibility</p:attrName>
                                        </p:attrNameLst>
                                      </p:cBhvr>
                                      <p:to>
                                        <p:strVal val="hidden"/>
                                      </p:to>
                                    </p:set>
                                  </p:childTnLst>
                                </p:cTn>
                              </p:par>
                              <p:par>
                                <p:cTn id="14" presetID="1" presetClass="exit" presetSubtype="0" fill="hold" nodeType="withEffect">
                                  <p:stCondLst>
                                    <p:cond delay="0"/>
                                  </p:stCondLst>
                                  <p:childTnLst>
                                    <p:set>
                                      <p:cBhvr>
                                        <p:cTn id="15" dur="1" fill="hold">
                                          <p:stCondLst>
                                            <p:cond delay="0"/>
                                          </p:stCondLst>
                                        </p:cTn>
                                        <p:tgtEl>
                                          <p:spTgt spid="41"/>
                                        </p:tgtEl>
                                        <p:attrNameLst>
                                          <p:attrName>style.visibility</p:attrName>
                                        </p:attrNameLst>
                                      </p:cBhvr>
                                      <p:to>
                                        <p:strVal val="hidden"/>
                                      </p:to>
                                    </p:set>
                                  </p:childTnLst>
                                </p:cTn>
                              </p:par>
                              <p:par>
                                <p:cTn id="16" presetID="1" presetClass="exit" presetSubtype="0" fill="hold" grpId="0" nodeType="withEffect">
                                  <p:stCondLst>
                                    <p:cond delay="0"/>
                                  </p:stCondLst>
                                  <p:childTnLst>
                                    <p:set>
                                      <p:cBhvr>
                                        <p:cTn id="17" dur="1" fill="hold">
                                          <p:stCondLst>
                                            <p:cond delay="0"/>
                                          </p:stCondLst>
                                        </p:cTn>
                                        <p:tgtEl>
                                          <p:spTgt spid="49"/>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26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1367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0" name="Segnaposto data 19"/>
          <p:cNvSpPr>
            <a:spLocks noGrp="1"/>
          </p:cNvSpPr>
          <p:nvPr>
            <p:ph type="dt" sz="half" idx="10"/>
          </p:nvPr>
        </p:nvSpPr>
        <p:spPr/>
        <p:txBody>
          <a:bodyPr/>
          <a:lstStyle/>
          <a:p>
            <a:r>
              <a:rPr lang="it-IT" smtClean="0"/>
              <a:t>7 April 2011</a:t>
            </a:r>
            <a:endParaRPr lang="it-IT"/>
          </a:p>
        </p:txBody>
      </p:sp>
      <p:sp>
        <p:nvSpPr>
          <p:cNvPr id="21" name="Segnaposto numero diapositiva 20"/>
          <p:cNvSpPr>
            <a:spLocks noGrp="1"/>
          </p:cNvSpPr>
          <p:nvPr>
            <p:ph type="sldNum" sz="quarter" idx="12"/>
          </p:nvPr>
        </p:nvSpPr>
        <p:spPr/>
        <p:txBody>
          <a:bodyPr/>
          <a:lstStyle/>
          <a:p>
            <a:fld id="{B50FAAEE-4486-49E7-94A9-A83252D79B29}" type="slidenum">
              <a:rPr lang="it-IT" smtClean="0"/>
              <a:pPr/>
              <a:t>9</a:t>
            </a:fld>
            <a:endParaRPr lang="it-IT" dirty="0"/>
          </a:p>
        </p:txBody>
      </p:sp>
      <p:sp>
        <p:nvSpPr>
          <p:cNvPr id="39" name="Text Box 2"/>
          <p:cNvSpPr txBox="1">
            <a:spLocks noChangeArrowheads="1"/>
          </p:cNvSpPr>
          <p:nvPr/>
        </p:nvSpPr>
        <p:spPr bwMode="auto">
          <a:xfrm>
            <a:off x="0" y="37073"/>
            <a:ext cx="9144000" cy="584775"/>
          </a:xfrm>
          <a:prstGeom prst="rect">
            <a:avLst/>
          </a:prstGeom>
          <a:noFill/>
          <a:ln w="9525" algn="ctr">
            <a:noFill/>
            <a:miter lim="800000"/>
            <a:headEnd/>
            <a:tailEnd/>
          </a:ln>
          <a:effectLst/>
        </p:spPr>
        <p:txBody>
          <a:bodyPr>
            <a:spAutoFit/>
          </a:bodyPr>
          <a:lstStyle/>
          <a:p>
            <a:pPr algn="ctr">
              <a:defRPr/>
            </a:pPr>
            <a:r>
              <a:rPr lang="en-US" sz="3200" b="1" u="sng" dirty="0" smtClean="0">
                <a:solidFill>
                  <a:schemeClr val="bg1"/>
                </a:solidFill>
                <a:effectLst>
                  <a:outerShdw blurRad="38100" dist="38100" dir="2700000" algn="tl">
                    <a:srgbClr val="C0C0C0"/>
                  </a:outerShdw>
                </a:effectLst>
                <a:latin typeface="+mj-lt"/>
              </a:rPr>
              <a:t>MCP: MULTI-TEMPORAL APPROACH</a:t>
            </a:r>
          </a:p>
        </p:txBody>
      </p:sp>
      <p:graphicFrame>
        <p:nvGraphicFramePr>
          <p:cNvPr id="42" name="Object 3"/>
          <p:cNvGraphicFramePr>
            <a:graphicFrameLocks noChangeAspect="1"/>
          </p:cNvGraphicFramePr>
          <p:nvPr/>
        </p:nvGraphicFramePr>
        <p:xfrm>
          <a:off x="4878834" y="2404988"/>
          <a:ext cx="4157662" cy="930275"/>
        </p:xfrm>
        <a:graphic>
          <a:graphicData uri="http://schemas.openxmlformats.org/presentationml/2006/ole">
            <p:oleObj spid="_x0000_s43011" name="Equation" r:id="rId4" imgW="1562040" imgH="406080" progId="Equation.3">
              <p:embed/>
            </p:oleObj>
          </a:graphicData>
        </a:graphic>
      </p:graphicFrame>
      <p:sp>
        <p:nvSpPr>
          <p:cNvPr id="45" name="CasellaDiTesto 44"/>
          <p:cNvSpPr txBox="1"/>
          <p:nvPr/>
        </p:nvSpPr>
        <p:spPr>
          <a:xfrm>
            <a:off x="4878834" y="1612900"/>
            <a:ext cx="4104456" cy="769441"/>
          </a:xfrm>
          <a:prstGeom prst="rect">
            <a:avLst/>
          </a:prstGeom>
          <a:noFill/>
        </p:spPr>
        <p:txBody>
          <a:bodyPr wrap="square" rtlCol="0">
            <a:spAutoFit/>
          </a:bodyPr>
          <a:lstStyle/>
          <a:p>
            <a:pPr algn="ctr"/>
            <a:r>
              <a:rPr lang="en-GB" sz="2200" b="1" dirty="0" smtClean="0">
                <a:solidFill>
                  <a:srgbClr val="FF0000"/>
                </a:solidFill>
                <a:latin typeface="Arial" pitchFamily="34" charset="0"/>
                <a:cs typeface="Arial" pitchFamily="34" charset="0"/>
              </a:rPr>
              <a:t>Exact Exceeding time </a:t>
            </a:r>
            <a:r>
              <a:rPr lang="en-GB" sz="2200" dirty="0" smtClean="0">
                <a:solidFill>
                  <a:schemeClr val="bg1"/>
                </a:solidFill>
                <a:latin typeface="Arial" pitchFamily="34" charset="0"/>
                <a:cs typeface="Arial" pitchFamily="34" charset="0"/>
              </a:rPr>
              <a:t>(</a:t>
            </a:r>
            <a:r>
              <a:rPr lang="en-GB" sz="2200" i="1" dirty="0" smtClean="0">
                <a:solidFill>
                  <a:schemeClr val="bg1"/>
                </a:solidFill>
                <a:latin typeface="Arial" pitchFamily="34" charset="0"/>
                <a:cs typeface="Arial" pitchFamily="34" charset="0"/>
              </a:rPr>
              <a:t>T</a:t>
            </a:r>
            <a:r>
              <a:rPr lang="en-GB" sz="2200" i="1" baseline="30000" dirty="0" smtClean="0">
                <a:solidFill>
                  <a:schemeClr val="bg1"/>
                </a:solidFill>
                <a:latin typeface="Arial" pitchFamily="34" charset="0"/>
                <a:cs typeface="Arial" pitchFamily="34" charset="0"/>
              </a:rPr>
              <a:t>*</a:t>
            </a:r>
            <a:r>
              <a:rPr lang="en-GB" sz="2200" dirty="0" smtClean="0">
                <a:solidFill>
                  <a:schemeClr val="bg1"/>
                </a:solidFill>
                <a:latin typeface="Arial" pitchFamily="34" charset="0"/>
                <a:cs typeface="Arial" pitchFamily="34" charset="0"/>
              </a:rPr>
              <a:t>) </a:t>
            </a:r>
            <a:r>
              <a:rPr lang="en-GB" sz="2200" b="1" dirty="0" smtClean="0">
                <a:solidFill>
                  <a:srgbClr val="FF0000"/>
                </a:solidFill>
                <a:latin typeface="Arial" pitchFamily="34" charset="0"/>
                <a:cs typeface="Arial" pitchFamily="34" charset="0"/>
              </a:rPr>
              <a:t>probability</a:t>
            </a:r>
            <a:endParaRPr lang="en-GB" sz="2200" dirty="0" smtClean="0">
              <a:solidFill>
                <a:schemeClr val="bg1"/>
              </a:solidFill>
              <a:latin typeface="Arial" pitchFamily="34" charset="0"/>
              <a:cs typeface="Arial" pitchFamily="34" charset="0"/>
            </a:endParaRPr>
          </a:p>
        </p:txBody>
      </p:sp>
      <p:graphicFrame>
        <p:nvGraphicFramePr>
          <p:cNvPr id="46" name="Grafico 45"/>
          <p:cNvGraphicFramePr/>
          <p:nvPr/>
        </p:nvGraphicFramePr>
        <p:xfrm>
          <a:off x="251520" y="1103015"/>
          <a:ext cx="4464496" cy="2830041"/>
        </p:xfrm>
        <a:graphic>
          <a:graphicData uri="http://schemas.openxmlformats.org/drawingml/2006/chart">
            <c:chart xmlns:c="http://schemas.openxmlformats.org/drawingml/2006/chart" xmlns:r="http://schemas.openxmlformats.org/officeDocument/2006/relationships" r:id="rId5"/>
          </a:graphicData>
        </a:graphic>
      </p:graphicFrame>
      <p:grpSp>
        <p:nvGrpSpPr>
          <p:cNvPr id="58" name="Gruppo 57"/>
          <p:cNvGrpSpPr/>
          <p:nvPr/>
        </p:nvGrpSpPr>
        <p:grpSpPr>
          <a:xfrm>
            <a:off x="3993006" y="3573016"/>
            <a:ext cx="4755458" cy="2880320"/>
            <a:chOff x="2189656" y="692696"/>
            <a:chExt cx="5112000" cy="3384376"/>
          </a:xfrm>
        </p:grpSpPr>
        <p:pic>
          <p:nvPicPr>
            <p:cNvPr id="43012" name="Picture 4" descr="D:\Work\Dottorato\Convegni\2011_EGU\Bivariata_4.bmp"/>
            <p:cNvPicPr>
              <a:picLocks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189656" y="736272"/>
              <a:ext cx="5112000" cy="3340800"/>
            </a:xfrm>
            <a:prstGeom prst="rect">
              <a:avLst/>
            </a:prstGeom>
            <a:noFill/>
          </p:spPr>
        </p:pic>
        <p:cxnSp>
          <p:nvCxnSpPr>
            <p:cNvPr id="47" name="Connettore 2 46"/>
            <p:cNvCxnSpPr/>
            <p:nvPr/>
          </p:nvCxnSpPr>
          <p:spPr>
            <a:xfrm flipV="1">
              <a:off x="4926842" y="692696"/>
              <a:ext cx="221222" cy="19440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ttore 1 47"/>
            <p:cNvCxnSpPr/>
            <p:nvPr/>
          </p:nvCxnSpPr>
          <p:spPr>
            <a:xfrm rot="10800000" flipV="1">
              <a:off x="2215024" y="1340768"/>
              <a:ext cx="2140952" cy="171900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ttore 2 50"/>
            <p:cNvCxnSpPr/>
            <p:nvPr/>
          </p:nvCxnSpPr>
          <p:spPr>
            <a:xfrm>
              <a:off x="2215024" y="3059774"/>
              <a:ext cx="3487203" cy="101729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CasellaDiTesto 51"/>
            <p:cNvSpPr txBox="1"/>
            <p:nvPr/>
          </p:nvSpPr>
          <p:spPr>
            <a:xfrm rot="19301255">
              <a:off x="2691765" y="1777330"/>
              <a:ext cx="912959" cy="566572"/>
            </a:xfrm>
            <a:prstGeom prst="rect">
              <a:avLst/>
            </a:prstGeom>
            <a:noFill/>
          </p:spPr>
          <p:txBody>
            <a:bodyPr wrap="square" rtlCol="0">
              <a:spAutoFit/>
            </a:bodyPr>
            <a:lstStyle/>
            <a:p>
              <a:r>
                <a:rPr lang="it-IT" sz="2200" b="1" dirty="0" smtClean="0"/>
                <a:t>12 h</a:t>
              </a:r>
              <a:endParaRPr lang="it-IT" sz="2200" b="1" dirty="0"/>
            </a:p>
          </p:txBody>
        </p:sp>
        <p:sp>
          <p:nvSpPr>
            <p:cNvPr id="53" name="CasellaDiTesto 52"/>
            <p:cNvSpPr txBox="1"/>
            <p:nvPr/>
          </p:nvSpPr>
          <p:spPr>
            <a:xfrm rot="928958">
              <a:off x="2889038" y="3365238"/>
              <a:ext cx="912959" cy="566572"/>
            </a:xfrm>
            <a:prstGeom prst="rect">
              <a:avLst/>
            </a:prstGeom>
            <a:noFill/>
          </p:spPr>
          <p:txBody>
            <a:bodyPr wrap="square" rtlCol="0">
              <a:spAutoFit/>
            </a:bodyPr>
            <a:lstStyle/>
            <a:p>
              <a:r>
                <a:rPr lang="it-IT" sz="2200" b="1" dirty="0" smtClean="0"/>
                <a:t>24 h</a:t>
              </a:r>
              <a:endParaRPr lang="it-IT" sz="2200" b="1" dirty="0"/>
            </a:p>
          </p:txBody>
        </p:sp>
      </p:grpSp>
      <p:sp>
        <p:nvSpPr>
          <p:cNvPr id="23" name="Segnaposto piè di pagina 12"/>
          <p:cNvSpPr>
            <a:spLocks noGrp="1"/>
          </p:cNvSpPr>
          <p:nvPr>
            <p:ph type="ftr" sz="quarter" idx="4294967295"/>
          </p:nvPr>
        </p:nvSpPr>
        <p:spPr>
          <a:xfrm>
            <a:off x="2411760" y="6356350"/>
            <a:ext cx="4320480" cy="365125"/>
          </a:xfrm>
          <a:prstGeom prst="rect">
            <a:avLst/>
          </a:prstGeom>
        </p:spPr>
        <p:txBody>
          <a:bodyPr vert="horz" lIns="91440" tIns="45720" rIns="91440" bIns="45720" rtlCol="0" anchor="ctr"/>
          <a:lstStyle/>
          <a:p>
            <a:pPr algn="ctr"/>
            <a:r>
              <a:rPr lang="en-US" sz="1200" dirty="0" smtClean="0">
                <a:solidFill>
                  <a:schemeClr val="tx1">
                    <a:tint val="75000"/>
                  </a:schemeClr>
                </a:solidFill>
              </a:rPr>
              <a:t>EGU General Assembly </a:t>
            </a:r>
            <a:r>
              <a:rPr lang="en-US" sz="1200" dirty="0" smtClean="0">
                <a:solidFill>
                  <a:schemeClr val="tx1">
                    <a:tint val="75000"/>
                  </a:schemeClr>
                </a:solidFill>
              </a:rPr>
              <a:t>2011 – Gabriele </a:t>
            </a:r>
            <a:r>
              <a:rPr lang="en-US" sz="1200" dirty="0" err="1" smtClean="0">
                <a:solidFill>
                  <a:schemeClr val="tx1">
                    <a:tint val="75000"/>
                  </a:schemeClr>
                </a:solidFill>
              </a:rPr>
              <a:t>Coccia</a:t>
            </a:r>
            <a:r>
              <a:rPr lang="en-US" sz="1200" dirty="0" smtClean="0">
                <a:solidFill>
                  <a:schemeClr val="tx1">
                    <a:tint val="75000"/>
                  </a:schemeClr>
                </a:solidFill>
              </a:rPr>
              <a:t> and </a:t>
            </a:r>
            <a:r>
              <a:rPr lang="en-US" sz="1200" dirty="0" err="1" smtClean="0">
                <a:solidFill>
                  <a:schemeClr val="tx1">
                    <a:tint val="75000"/>
                  </a:schemeClr>
                </a:solidFill>
              </a:rPr>
              <a:t>Ezio</a:t>
            </a:r>
            <a:r>
              <a:rPr lang="en-US" sz="1200" dirty="0" smtClean="0">
                <a:solidFill>
                  <a:schemeClr val="tx1">
                    <a:tint val="75000"/>
                  </a:schemeClr>
                </a:solidFill>
              </a:rPr>
              <a:t> </a:t>
            </a:r>
            <a:r>
              <a:rPr lang="en-US" sz="1200" dirty="0" err="1" smtClean="0">
                <a:solidFill>
                  <a:schemeClr val="tx1">
                    <a:tint val="75000"/>
                  </a:schemeClr>
                </a:solidFill>
              </a:rPr>
              <a:t>Todini</a:t>
            </a:r>
            <a:endParaRPr lang="it-IT" sz="1200" dirty="0">
              <a:solidFill>
                <a:schemeClr val="tx1">
                  <a:tint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1558</TotalTime>
  <Words>1158</Words>
  <Application>Microsoft Office PowerPoint</Application>
  <PresentationFormat>Presentazione su schermo (4:3)</PresentationFormat>
  <Paragraphs>186</Paragraphs>
  <Slides>17</Slides>
  <Notes>15</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17</vt:i4>
      </vt:variant>
    </vt:vector>
  </HeadingPairs>
  <TitlesOfParts>
    <vt:vector size="20" baseType="lpstr">
      <vt:lpstr>Tema di Office</vt:lpstr>
      <vt:lpstr>Equation</vt:lpstr>
      <vt:lpstr>Equazione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gabriele.coccia4</cp:lastModifiedBy>
  <cp:revision>160</cp:revision>
  <dcterms:created xsi:type="dcterms:W3CDTF">2011-03-25T11:33:36Z</dcterms:created>
  <dcterms:modified xsi:type="dcterms:W3CDTF">2011-04-28T17:06:53Z</dcterms:modified>
</cp:coreProperties>
</file>