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4" r:id="rId3"/>
    <p:sldId id="272" r:id="rId4"/>
    <p:sldId id="277" r:id="rId5"/>
    <p:sldId id="278" r:id="rId6"/>
    <p:sldId id="295" r:id="rId7"/>
    <p:sldId id="296" r:id="rId8"/>
    <p:sldId id="274" r:id="rId9"/>
    <p:sldId id="275" r:id="rId10"/>
    <p:sldId id="276" r:id="rId11"/>
    <p:sldId id="273" r:id="rId12"/>
    <p:sldId id="302" r:id="rId13"/>
    <p:sldId id="305" r:id="rId14"/>
    <p:sldId id="280" r:id="rId15"/>
    <p:sldId id="297" r:id="rId16"/>
    <p:sldId id="279" r:id="rId17"/>
    <p:sldId id="281" r:id="rId18"/>
    <p:sldId id="282" r:id="rId19"/>
    <p:sldId id="283" r:id="rId20"/>
    <p:sldId id="287" r:id="rId21"/>
    <p:sldId id="298" r:id="rId22"/>
    <p:sldId id="292" r:id="rId23"/>
    <p:sldId id="304" r:id="rId24"/>
    <p:sldId id="299" r:id="rId25"/>
    <p:sldId id="288" r:id="rId26"/>
    <p:sldId id="2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3F39A-A931-4D15-A286-BDB62F512FAE}" type="datetimeFigureOut">
              <a:rPr lang="en-US" smtClean="0"/>
              <a:pPr/>
              <a:t>4/28/11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337C7-E7C4-4686-8DB0-9CE461C690A4}" type="slidenum">
              <a:rPr lang="en-US" smtClean="0"/>
              <a:pPr/>
              <a:t>‹#›</a:t>
            </a:fld>
            <a:endParaRPr lang="en-US"/>
          </a:p>
        </p:txBody>
      </p:sp>
    </p:spTree>
    <p:extLst>
      <p:ext uri="{BB962C8B-B14F-4D97-AF65-F5344CB8AC3E}">
        <p14:creationId xmlns:p14="http://schemas.microsoft.com/office/powerpoint/2010/main" val="22532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9785C3-C52F-47DE-AD5D-83A6A3CAE38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ltLang="en-US" smtClean="0"/>
              <a:t>My Presentaion</a:t>
            </a:r>
            <a:endParaRPr lang="en-US" altLang="en-US"/>
          </a:p>
        </p:txBody>
      </p:sp>
      <p:sp>
        <p:nvSpPr>
          <p:cNvPr id="5" name="Date Placeholder 4"/>
          <p:cNvSpPr>
            <a:spLocks noGrp="1"/>
          </p:cNvSpPr>
          <p:nvPr>
            <p:ph type="dt" idx="11"/>
          </p:nvPr>
        </p:nvSpPr>
        <p:spPr/>
        <p:txBody>
          <a:bodyPr/>
          <a:lstStyle/>
          <a:p>
            <a:fld id="{3309EC74-93F7-4841-B538-E422F1B2EA24}" type="datetime1">
              <a:rPr lang="en-US" altLang="en-US" smtClean="0"/>
              <a:pPr/>
              <a:t>4/28/11</a:t>
            </a:fld>
            <a:endParaRPr lang="en-US" altLang="en-US"/>
          </a:p>
        </p:txBody>
      </p:sp>
      <p:sp>
        <p:nvSpPr>
          <p:cNvPr id="6" name="Slide Number Placeholder 5"/>
          <p:cNvSpPr>
            <a:spLocks noGrp="1"/>
          </p:cNvSpPr>
          <p:nvPr>
            <p:ph type="sldNum" sz="quarter" idx="12"/>
          </p:nvPr>
        </p:nvSpPr>
        <p:spPr/>
        <p:txBody>
          <a:bodyPr/>
          <a:lstStyle/>
          <a:p>
            <a:fld id="{B12FB9D3-2722-49BD-9457-EDBEE8B6E9D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337C7-E7C4-4686-8DB0-9CE461C690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1E5384-20D3-42CF-9A00-A035E3E1B013}" type="datetimeFigureOut">
              <a:rPr lang="en-US" smtClean="0"/>
              <a:pPr/>
              <a:t>4/28/11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E5384-20D3-42CF-9A00-A035E3E1B013}" type="datetimeFigureOut">
              <a:rPr lang="en-US" smtClean="0"/>
              <a:pPr/>
              <a:t>4/28/11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E5384-20D3-42CF-9A00-A035E3E1B013}" type="datetimeFigureOut">
              <a:rPr lang="en-US" smtClean="0"/>
              <a:pPr/>
              <a:t>4/28/11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E5384-20D3-42CF-9A00-A035E3E1B013}" type="datetimeFigureOut">
              <a:rPr lang="en-US" smtClean="0"/>
              <a:pPr/>
              <a:t>4/28/11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1E5384-20D3-42CF-9A00-A035E3E1B013}" type="datetimeFigureOut">
              <a:rPr lang="en-US" smtClean="0"/>
              <a:pPr/>
              <a:t>4/28/11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1E5384-20D3-42CF-9A00-A035E3E1B013}" type="datetimeFigureOut">
              <a:rPr lang="en-US" smtClean="0"/>
              <a:pPr/>
              <a:t>4/28/11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1E5384-20D3-42CF-9A00-A035E3E1B013}" type="datetimeFigureOut">
              <a:rPr lang="en-US" smtClean="0"/>
              <a:pPr/>
              <a:t>4/28/11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8C537929-876C-4F5F-AB87-C991A31817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E5384-20D3-42CF-9A00-A035E3E1B013}" type="datetimeFigureOut">
              <a:rPr lang="en-US" smtClean="0"/>
              <a:pPr/>
              <a:t>4/28/11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1E5384-20D3-42CF-9A00-A035E3E1B013}" type="datetimeFigureOut">
              <a:rPr lang="en-US" smtClean="0"/>
              <a:pPr/>
              <a:t>4/28/11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1E5384-20D3-42CF-9A00-A035E3E1B013}" type="datetimeFigureOut">
              <a:rPr lang="en-US" smtClean="0"/>
              <a:pPr/>
              <a:t>4/28/11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37929-876C-4F5F-AB87-C991A31817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E5384-20D3-42CF-9A00-A035E3E1B013}" type="datetimeFigureOut">
              <a:rPr lang="en-US" smtClean="0"/>
              <a:pPr/>
              <a:t>4/28/11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37929-876C-4F5F-AB87-C991A3181732}" type="slidenum">
              <a:rPr lang="en-US" smtClean="0"/>
              <a:pPr/>
              <a:t>‹#›</a:t>
            </a:fld>
            <a:endParaRPr lang="en-US"/>
          </a:p>
        </p:txBody>
      </p:sp>
      <p:pic>
        <p:nvPicPr>
          <p:cNvPr id="7" name="Picture 6"/>
          <p:cNvPicPr>
            <a:picLocks noChangeAspect="1"/>
          </p:cNvPicPr>
          <p:nvPr userDrawn="1"/>
        </p:nvPicPr>
        <p:blipFill>
          <a:blip r:embed="rId14"/>
          <a:stretch>
            <a:fillRect/>
          </a:stretch>
        </p:blipFill>
        <p:spPr>
          <a:xfrm rot="16200000">
            <a:off x="-321945" y="5884545"/>
            <a:ext cx="990600" cy="3467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534400" cy="2590799"/>
          </a:xfrm>
        </p:spPr>
        <p:txBody>
          <a:bodyPr>
            <a:normAutofit/>
          </a:bodyPr>
          <a:lstStyle/>
          <a:p>
            <a:r>
              <a:rPr lang="en-US" dirty="0" smtClean="0">
                <a:solidFill>
                  <a:srgbClr val="FF0000"/>
                </a:solidFill>
              </a:rPr>
              <a:t>Comparative Study of the Global Ionospheric Behavior During Solar Cycles 22-23 and 23-24 Minima </a:t>
            </a:r>
            <a:endParaRPr lang="en-US" dirty="0">
              <a:solidFill>
                <a:srgbClr val="FF0000"/>
              </a:solidFill>
            </a:endParaRPr>
          </a:p>
        </p:txBody>
      </p:sp>
      <p:sp>
        <p:nvSpPr>
          <p:cNvPr id="3" name="Subtitle 2"/>
          <p:cNvSpPr>
            <a:spLocks noGrp="1"/>
          </p:cNvSpPr>
          <p:nvPr>
            <p:ph type="subTitle" idx="1"/>
          </p:nvPr>
        </p:nvSpPr>
        <p:spPr>
          <a:xfrm>
            <a:off x="76200" y="5257800"/>
            <a:ext cx="5410200" cy="1600200"/>
          </a:xfrm>
        </p:spPr>
        <p:txBody>
          <a:bodyPr>
            <a:noAutofit/>
          </a:bodyPr>
          <a:lstStyle/>
          <a:p>
            <a:r>
              <a:rPr lang="en-US" sz="2400" dirty="0">
                <a:solidFill>
                  <a:srgbClr val="FF0000"/>
                </a:solidFill>
              </a:rPr>
              <a:t>Eduardo A. </a:t>
            </a:r>
            <a:r>
              <a:rPr lang="en-US" sz="2400" dirty="0" smtClean="0">
                <a:solidFill>
                  <a:srgbClr val="FF0000"/>
                </a:solidFill>
              </a:rPr>
              <a:t>Araujo-Pradere</a:t>
            </a:r>
            <a:r>
              <a:rPr lang="en-US" sz="2400" baseline="30000" dirty="0" smtClean="0">
                <a:solidFill>
                  <a:srgbClr val="FF0000"/>
                </a:solidFill>
              </a:rPr>
              <a:t>1,2</a:t>
            </a:r>
            <a:r>
              <a:rPr lang="en-US" sz="2400" dirty="0" smtClean="0">
                <a:solidFill>
                  <a:srgbClr val="FF0000"/>
                </a:solidFill>
              </a:rPr>
              <a:t>, Dominic Fuller-Rowell</a:t>
            </a:r>
            <a:r>
              <a:rPr lang="en-US" sz="2400" baseline="30000" dirty="0" smtClean="0">
                <a:solidFill>
                  <a:srgbClr val="FF0000"/>
                </a:solidFill>
              </a:rPr>
              <a:t>1,3</a:t>
            </a:r>
            <a:r>
              <a:rPr lang="en-US" sz="2400" dirty="0" smtClean="0">
                <a:solidFill>
                  <a:srgbClr val="FF0000"/>
                </a:solidFill>
              </a:rPr>
              <a:t>, </a:t>
            </a:r>
            <a:r>
              <a:rPr lang="en-US" sz="2400" dirty="0">
                <a:solidFill>
                  <a:srgbClr val="FF0000"/>
                </a:solidFill>
              </a:rPr>
              <a:t>Rob </a:t>
            </a:r>
            <a:r>
              <a:rPr lang="en-US" sz="2400" dirty="0" smtClean="0">
                <a:solidFill>
                  <a:srgbClr val="FF0000"/>
                </a:solidFill>
              </a:rPr>
              <a:t>Redmon</a:t>
            </a:r>
            <a:r>
              <a:rPr lang="en-US" sz="2400" baseline="30000" dirty="0" smtClean="0">
                <a:solidFill>
                  <a:srgbClr val="FF0000"/>
                </a:solidFill>
              </a:rPr>
              <a:t>3</a:t>
            </a:r>
            <a:r>
              <a:rPr lang="en-US" sz="2400" dirty="0" smtClean="0">
                <a:solidFill>
                  <a:srgbClr val="FF0000"/>
                </a:solidFill>
              </a:rPr>
              <a:t>, </a:t>
            </a:r>
            <a:r>
              <a:rPr lang="en-US" sz="2400" dirty="0">
                <a:solidFill>
                  <a:srgbClr val="FF0000"/>
                </a:solidFill>
              </a:rPr>
              <a:t>Rodney </a:t>
            </a:r>
            <a:r>
              <a:rPr lang="en-US" sz="2400" dirty="0" smtClean="0">
                <a:solidFill>
                  <a:srgbClr val="FF0000"/>
                </a:solidFill>
              </a:rPr>
              <a:t>Viereck</a:t>
            </a:r>
            <a:r>
              <a:rPr lang="en-US" sz="2400" baseline="30000" dirty="0">
                <a:solidFill>
                  <a:srgbClr val="FF0000"/>
                </a:solidFill>
              </a:rPr>
              <a:t>2</a:t>
            </a:r>
            <a:r>
              <a:rPr lang="en-US" sz="2400" dirty="0" smtClean="0">
                <a:solidFill>
                  <a:srgbClr val="FF0000"/>
                </a:solidFill>
              </a:rPr>
              <a:t>, </a:t>
            </a:r>
            <a:r>
              <a:rPr lang="en-US" sz="2400" dirty="0">
                <a:solidFill>
                  <a:srgbClr val="FF0000"/>
                </a:solidFill>
              </a:rPr>
              <a:t>Tim </a:t>
            </a:r>
            <a:r>
              <a:rPr lang="en-US" sz="2400" dirty="0" smtClean="0">
                <a:solidFill>
                  <a:srgbClr val="FF0000"/>
                </a:solidFill>
              </a:rPr>
              <a:t>Fuller-Rowell</a:t>
            </a:r>
            <a:r>
              <a:rPr lang="en-US" sz="2400" baseline="30000" dirty="0" smtClean="0">
                <a:solidFill>
                  <a:srgbClr val="FF0000"/>
                </a:solidFill>
              </a:rPr>
              <a:t>1,2</a:t>
            </a:r>
            <a:r>
              <a:rPr lang="en-US" sz="2400" dirty="0" smtClean="0">
                <a:solidFill>
                  <a:srgbClr val="FF0000"/>
                </a:solidFill>
              </a:rPr>
              <a:t> </a:t>
            </a:r>
            <a:endParaRPr lang="en-US" sz="2400" dirty="0">
              <a:solidFill>
                <a:srgbClr val="FF0000"/>
              </a:solidFill>
            </a:endParaRPr>
          </a:p>
          <a:p>
            <a:r>
              <a:rPr lang="en-US" sz="1600" dirty="0">
                <a:solidFill>
                  <a:srgbClr val="FF0000"/>
                </a:solidFill>
              </a:rPr>
              <a:t> </a:t>
            </a:r>
            <a:r>
              <a:rPr lang="en-US" sz="1600" dirty="0" smtClean="0">
                <a:solidFill>
                  <a:srgbClr val="FF0000"/>
                </a:solidFill>
              </a:rPr>
              <a:t>(</a:t>
            </a:r>
            <a:r>
              <a:rPr lang="en-US" sz="1600" dirty="0">
                <a:solidFill>
                  <a:srgbClr val="FF0000"/>
                </a:solidFill>
              </a:rPr>
              <a:t>1) CIRES-Univ. of </a:t>
            </a:r>
            <a:r>
              <a:rPr lang="en-US" sz="1600" dirty="0" smtClean="0">
                <a:solidFill>
                  <a:srgbClr val="FF0000"/>
                </a:solidFill>
              </a:rPr>
              <a:t>Colorado, (</a:t>
            </a:r>
            <a:r>
              <a:rPr lang="en-US" sz="1600" dirty="0">
                <a:solidFill>
                  <a:srgbClr val="FF0000"/>
                </a:solidFill>
              </a:rPr>
              <a:t>2) </a:t>
            </a:r>
            <a:r>
              <a:rPr lang="en-US" sz="1600" dirty="0" err="1" smtClean="0">
                <a:solidFill>
                  <a:srgbClr val="FF0000"/>
                </a:solidFill>
              </a:rPr>
              <a:t>SWPC</a:t>
            </a:r>
            <a:r>
              <a:rPr lang="en-US" sz="1600" dirty="0" smtClean="0">
                <a:solidFill>
                  <a:srgbClr val="FF0000"/>
                </a:solidFill>
              </a:rPr>
              <a:t>-NOAA, (</a:t>
            </a:r>
            <a:r>
              <a:rPr lang="en-US" sz="1600" dirty="0">
                <a:solidFill>
                  <a:srgbClr val="FF0000"/>
                </a:solidFill>
              </a:rPr>
              <a:t>3) </a:t>
            </a:r>
            <a:r>
              <a:rPr lang="en-US" sz="1600" dirty="0" err="1" smtClean="0">
                <a:solidFill>
                  <a:srgbClr val="FF0000"/>
                </a:solidFill>
              </a:rPr>
              <a:t>NGDC</a:t>
            </a:r>
            <a:r>
              <a:rPr lang="en-US" sz="1600" dirty="0" smtClean="0">
                <a:solidFill>
                  <a:srgbClr val="FF0000"/>
                </a:solidFill>
              </a:rPr>
              <a:t>-NOAA</a:t>
            </a:r>
            <a:endParaRPr lang="en-US" sz="1600" dirty="0">
              <a:solidFill>
                <a:srgbClr val="FF0000"/>
              </a:solidFill>
            </a:endParaRPr>
          </a:p>
        </p:txBody>
      </p:sp>
      <p:sp>
        <p:nvSpPr>
          <p:cNvPr id="4" name="TextBox 3"/>
          <p:cNvSpPr txBox="1"/>
          <p:nvPr/>
        </p:nvSpPr>
        <p:spPr>
          <a:xfrm>
            <a:off x="6400800" y="3734812"/>
            <a:ext cx="2743200" cy="3046988"/>
          </a:xfrm>
          <a:prstGeom prst="rect">
            <a:avLst/>
          </a:prstGeom>
          <a:noFill/>
        </p:spPr>
        <p:txBody>
          <a:bodyPr wrap="square" rtlCol="0">
            <a:spAutoFit/>
          </a:bodyPr>
          <a:lstStyle/>
          <a:p>
            <a:pPr algn="ctr"/>
            <a:r>
              <a:rPr lang="en-US" sz="2400" b="1" i="1" dirty="0" smtClean="0">
                <a:solidFill>
                  <a:schemeClr val="bg1"/>
                </a:solidFill>
              </a:rPr>
              <a:t>-- OUTLINE --</a:t>
            </a:r>
            <a:endParaRPr lang="en-US" sz="2400" b="1" i="1" dirty="0">
              <a:solidFill>
                <a:schemeClr val="bg1"/>
              </a:solidFill>
            </a:endParaRPr>
          </a:p>
          <a:p>
            <a:r>
              <a:rPr lang="en-US" sz="2400" i="1" dirty="0" smtClean="0">
                <a:solidFill>
                  <a:schemeClr val="bg1"/>
                </a:solidFill>
              </a:rPr>
              <a:t>- Light Description of solar minimum and</a:t>
            </a:r>
            <a:r>
              <a:rPr lang="en-US" sz="2400" i="1" dirty="0">
                <a:solidFill>
                  <a:schemeClr val="bg1"/>
                </a:solidFill>
              </a:rPr>
              <a:t> </a:t>
            </a:r>
            <a:r>
              <a:rPr lang="en-US" sz="2400" i="1" dirty="0" smtClean="0">
                <a:solidFill>
                  <a:schemeClr val="bg1"/>
                </a:solidFill>
              </a:rPr>
              <a:t>geomagnetic effects</a:t>
            </a:r>
          </a:p>
          <a:p>
            <a:pPr>
              <a:buFontTx/>
              <a:buChar char="-"/>
            </a:pPr>
            <a:r>
              <a:rPr lang="en-US" sz="2400" i="1" dirty="0">
                <a:solidFill>
                  <a:schemeClr val="bg1"/>
                </a:solidFill>
              </a:rPr>
              <a:t> </a:t>
            </a:r>
            <a:r>
              <a:rPr lang="en-US" sz="2400" i="1" dirty="0" smtClean="0">
                <a:solidFill>
                  <a:schemeClr val="bg1"/>
                </a:solidFill>
              </a:rPr>
              <a:t>Some </a:t>
            </a:r>
            <a:r>
              <a:rPr lang="en-US" sz="2400" i="1" dirty="0" err="1" smtClean="0">
                <a:solidFill>
                  <a:schemeClr val="bg1"/>
                </a:solidFill>
              </a:rPr>
              <a:t>vTEC</a:t>
            </a:r>
            <a:r>
              <a:rPr lang="en-US" sz="2400" i="1" dirty="0" smtClean="0">
                <a:solidFill>
                  <a:schemeClr val="bg1"/>
                </a:solidFill>
              </a:rPr>
              <a:t> results</a:t>
            </a:r>
          </a:p>
          <a:p>
            <a:pPr>
              <a:buFontTx/>
              <a:buChar char="-"/>
            </a:pPr>
            <a:r>
              <a:rPr lang="en-US" sz="2400" i="1" dirty="0">
                <a:solidFill>
                  <a:schemeClr val="bg1"/>
                </a:solidFill>
              </a:rPr>
              <a:t> </a:t>
            </a:r>
            <a:r>
              <a:rPr lang="en-US" sz="2400" i="1" dirty="0" smtClean="0">
                <a:solidFill>
                  <a:schemeClr val="bg1"/>
                </a:solidFill>
              </a:rPr>
              <a:t>Some NmF2 results</a:t>
            </a:r>
          </a:p>
          <a:p>
            <a:pPr>
              <a:buFontTx/>
              <a:buChar char="-"/>
            </a:pPr>
            <a:r>
              <a:rPr lang="en-US" sz="2400" i="1" dirty="0" smtClean="0">
                <a:solidFill>
                  <a:schemeClr val="bg1"/>
                </a:solidFill>
              </a:rPr>
              <a:t> Initial hmF2 results</a:t>
            </a:r>
          </a:p>
          <a:p>
            <a:pPr>
              <a:buFontTx/>
              <a:buChar char="-"/>
            </a:pPr>
            <a:r>
              <a:rPr lang="en-US" sz="2400" i="1" dirty="0">
                <a:solidFill>
                  <a:schemeClr val="bg1"/>
                </a:solidFill>
              </a:rPr>
              <a:t> </a:t>
            </a:r>
            <a:r>
              <a:rPr lang="en-US" sz="2400" i="1" dirty="0" smtClean="0">
                <a:solidFill>
                  <a:schemeClr val="bg1"/>
                </a:solidFill>
              </a:rPr>
              <a:t>Conclusions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Eduardo Araujo\Documents\papers\2011-ASR(wDom)\Figs\Ap 96-08--07.jpg"/>
          <p:cNvPicPr>
            <a:picLocks noChangeAspect="1" noChangeArrowheads="1"/>
          </p:cNvPicPr>
          <p:nvPr/>
        </p:nvPicPr>
        <p:blipFill>
          <a:blip r:embed="rId3" cstate="print"/>
          <a:srcRect l="6384" t="23192" r="5914" b="23466"/>
          <a:stretch>
            <a:fillRect/>
          </a:stretch>
        </p:blipFill>
        <p:spPr bwMode="auto">
          <a:xfrm>
            <a:off x="1219200" y="3742267"/>
            <a:ext cx="6629400" cy="3115733"/>
          </a:xfrm>
          <a:prstGeom prst="rect">
            <a:avLst/>
          </a:prstGeom>
          <a:noFill/>
        </p:spPr>
      </p:pic>
      <p:pic>
        <p:nvPicPr>
          <p:cNvPr id="3074" name="Picture 2" descr="C:\Users\Eduardo Araujo\Documents\papers\2011-ASR(wDom)\Figs\TEC blyt - JULY (LT).jpg"/>
          <p:cNvPicPr>
            <a:picLocks noChangeAspect="1" noChangeArrowheads="1"/>
          </p:cNvPicPr>
          <p:nvPr/>
        </p:nvPicPr>
        <p:blipFill>
          <a:blip r:embed="rId4" cstate="print"/>
          <a:srcRect l="6593" t="16591" r="6410" b="17044"/>
          <a:stretch>
            <a:fillRect/>
          </a:stretch>
        </p:blipFill>
        <p:spPr bwMode="auto">
          <a:xfrm>
            <a:off x="1219200" y="0"/>
            <a:ext cx="6629400" cy="390785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Eduardo Araujo\Documents\papers\2011-ASR(wDom)\Figs\Ap 96-08--12.jpg"/>
          <p:cNvPicPr>
            <a:picLocks noChangeAspect="1" noChangeArrowheads="1"/>
          </p:cNvPicPr>
          <p:nvPr/>
        </p:nvPicPr>
        <p:blipFill>
          <a:blip r:embed="rId3" cstate="print"/>
          <a:srcRect l="6140" t="23839" r="6140" b="23942"/>
          <a:stretch>
            <a:fillRect/>
          </a:stretch>
        </p:blipFill>
        <p:spPr bwMode="auto">
          <a:xfrm>
            <a:off x="1219201" y="3710473"/>
            <a:ext cx="6705600" cy="3147527"/>
          </a:xfrm>
          <a:prstGeom prst="rect">
            <a:avLst/>
          </a:prstGeom>
          <a:noFill/>
        </p:spPr>
      </p:pic>
      <p:pic>
        <p:nvPicPr>
          <p:cNvPr id="4098" name="Picture 2" descr="C:\Users\Eduardo Araujo\Documents\papers\2011-ASR(wDom)\Figs\TEC pie1- DECEMBER (LT).jpg"/>
          <p:cNvPicPr>
            <a:picLocks noChangeAspect="1" noChangeArrowheads="1"/>
          </p:cNvPicPr>
          <p:nvPr/>
        </p:nvPicPr>
        <p:blipFill>
          <a:blip r:embed="rId4" cstate="print"/>
          <a:srcRect l="6566" t="16340" r="6734" b="17211"/>
          <a:stretch>
            <a:fillRect/>
          </a:stretch>
        </p:blipFill>
        <p:spPr bwMode="auto">
          <a:xfrm>
            <a:off x="1219200" y="0"/>
            <a:ext cx="6706071" cy="397155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8714" y="6172200"/>
            <a:ext cx="3006913" cy="646331"/>
          </a:xfrm>
          <a:prstGeom prst="rect">
            <a:avLst/>
          </a:prstGeom>
          <a:noFill/>
        </p:spPr>
        <p:txBody>
          <a:bodyPr wrap="none" rtlCol="0">
            <a:spAutoFit/>
          </a:bodyPr>
          <a:lstStyle/>
          <a:p>
            <a:r>
              <a:rPr lang="en-US" i="1" dirty="0" smtClean="0">
                <a:solidFill>
                  <a:schemeClr val="bg1"/>
                </a:solidFill>
              </a:rPr>
              <a:t>Courtesy of Nicolas </a:t>
            </a:r>
            <a:r>
              <a:rPr lang="en-US" i="1" dirty="0" err="1" smtClean="0">
                <a:solidFill>
                  <a:schemeClr val="bg1"/>
                </a:solidFill>
              </a:rPr>
              <a:t>Bergeot</a:t>
            </a:r>
            <a:endParaRPr lang="en-US" i="1" dirty="0" smtClean="0">
              <a:solidFill>
                <a:schemeClr val="bg1"/>
              </a:solidFill>
            </a:endParaRPr>
          </a:p>
          <a:p>
            <a:r>
              <a:rPr lang="en-US" i="1" dirty="0" smtClean="0">
                <a:solidFill>
                  <a:schemeClr val="bg1"/>
                </a:solidFill>
              </a:rPr>
              <a:t>Royal Observatory of Belgium </a:t>
            </a:r>
          </a:p>
        </p:txBody>
      </p:sp>
      <p:pic>
        <p:nvPicPr>
          <p:cNvPr id="4" name="Picture 3" descr="VTEC_Dec1996-2008_Bergeot.png"/>
          <p:cNvPicPr>
            <a:picLocks noChangeAspect="1"/>
          </p:cNvPicPr>
          <p:nvPr/>
        </p:nvPicPr>
        <p:blipFill>
          <a:blip r:embed="rId3" cstate="print"/>
          <a:stretch>
            <a:fillRect/>
          </a:stretch>
        </p:blipFill>
        <p:spPr>
          <a:xfrm>
            <a:off x="495300" y="271700"/>
            <a:ext cx="8153400" cy="5976700"/>
          </a:xfrm>
          <a:prstGeom prst="rect">
            <a:avLst/>
          </a:prstGeom>
          <a:solidFill>
            <a:schemeClr val="bg1">
              <a:lumMod val="85000"/>
              <a:alpha val="45000"/>
            </a:schemeClr>
          </a:solidFill>
        </p:spPr>
      </p:pic>
      <p:sp>
        <p:nvSpPr>
          <p:cNvPr id="5" name="TextBox 4"/>
          <p:cNvSpPr txBox="1"/>
          <p:nvPr/>
        </p:nvSpPr>
        <p:spPr>
          <a:xfrm>
            <a:off x="533400" y="6172200"/>
            <a:ext cx="4582665" cy="646331"/>
          </a:xfrm>
          <a:prstGeom prst="rect">
            <a:avLst/>
          </a:prstGeom>
          <a:noFill/>
        </p:spPr>
        <p:txBody>
          <a:bodyPr wrap="none" rtlCol="0">
            <a:spAutoFit/>
          </a:bodyPr>
          <a:lstStyle/>
          <a:p>
            <a:r>
              <a:rPr lang="en-US" dirty="0" smtClean="0">
                <a:solidFill>
                  <a:schemeClr val="bg1"/>
                </a:solidFill>
              </a:rPr>
              <a:t>Extracted from CODE Global Ionospheric maps </a:t>
            </a:r>
          </a:p>
          <a:p>
            <a:r>
              <a:rPr lang="en-US" dirty="0" smtClean="0">
                <a:solidFill>
                  <a:schemeClr val="bg1"/>
                </a:solidFill>
              </a:rPr>
              <a:t>(</a:t>
            </a:r>
            <a:r>
              <a:rPr lang="en-US" dirty="0" err="1" smtClean="0">
                <a:solidFill>
                  <a:schemeClr val="bg1"/>
                </a:solidFill>
              </a:rPr>
              <a:t>GIMs</a:t>
            </a:r>
            <a:r>
              <a:rPr lang="en-US" dirty="0" smtClean="0">
                <a:solidFill>
                  <a:schemeClr val="bg1"/>
                </a:solidFill>
              </a:rPr>
              <a:t> </a:t>
            </a:r>
            <a:r>
              <a:rPr lang="en-US" dirty="0" err="1" smtClean="0">
                <a:solidFill>
                  <a:schemeClr val="bg1"/>
                </a:solidFill>
              </a:rPr>
              <a:t>IONEX</a:t>
            </a:r>
            <a:r>
              <a:rPr lang="en-US" dirty="0" smtClean="0">
                <a:solidFill>
                  <a:schemeClr val="bg1"/>
                </a:solidFill>
              </a:rPr>
              <a:t> format) </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TEC_May1996-2008_Bergeot.png"/>
          <p:cNvPicPr>
            <a:picLocks noChangeAspect="1"/>
          </p:cNvPicPr>
          <p:nvPr/>
        </p:nvPicPr>
        <p:blipFill>
          <a:blip r:embed="rId3" cstate="print"/>
          <a:stretch>
            <a:fillRect/>
          </a:stretch>
        </p:blipFill>
        <p:spPr>
          <a:xfrm>
            <a:off x="492930" y="268224"/>
            <a:ext cx="8158141" cy="5980176"/>
          </a:xfrm>
          <a:prstGeom prst="rect">
            <a:avLst/>
          </a:prstGeom>
          <a:solidFill>
            <a:schemeClr val="bg1">
              <a:lumMod val="85000"/>
              <a:alpha val="45000"/>
            </a:schemeClr>
          </a:solidFill>
        </p:spPr>
      </p:pic>
      <p:sp>
        <p:nvSpPr>
          <p:cNvPr id="3" name="TextBox 2"/>
          <p:cNvSpPr txBox="1"/>
          <p:nvPr/>
        </p:nvSpPr>
        <p:spPr>
          <a:xfrm>
            <a:off x="5988714" y="6172200"/>
            <a:ext cx="3006913" cy="646331"/>
          </a:xfrm>
          <a:prstGeom prst="rect">
            <a:avLst/>
          </a:prstGeom>
          <a:noFill/>
        </p:spPr>
        <p:txBody>
          <a:bodyPr wrap="none" rtlCol="0">
            <a:spAutoFit/>
          </a:bodyPr>
          <a:lstStyle/>
          <a:p>
            <a:r>
              <a:rPr lang="en-US" i="1" dirty="0" smtClean="0">
                <a:solidFill>
                  <a:schemeClr val="bg1"/>
                </a:solidFill>
              </a:rPr>
              <a:t>Courtesy of Nicolas </a:t>
            </a:r>
            <a:r>
              <a:rPr lang="en-US" i="1" dirty="0" err="1" smtClean="0">
                <a:solidFill>
                  <a:schemeClr val="bg1"/>
                </a:solidFill>
              </a:rPr>
              <a:t>Bergeot</a:t>
            </a:r>
            <a:endParaRPr lang="en-US" i="1" dirty="0" smtClean="0">
              <a:solidFill>
                <a:schemeClr val="bg1"/>
              </a:solidFill>
            </a:endParaRPr>
          </a:p>
          <a:p>
            <a:r>
              <a:rPr lang="en-US" i="1" dirty="0" smtClean="0">
                <a:solidFill>
                  <a:schemeClr val="bg1"/>
                </a:solidFill>
              </a:rPr>
              <a:t>Royal Observatory of Belgium </a:t>
            </a:r>
          </a:p>
        </p:txBody>
      </p:sp>
      <p:sp>
        <p:nvSpPr>
          <p:cNvPr id="4" name="TextBox 3"/>
          <p:cNvSpPr txBox="1"/>
          <p:nvPr/>
        </p:nvSpPr>
        <p:spPr>
          <a:xfrm>
            <a:off x="533400" y="6172200"/>
            <a:ext cx="4582665" cy="646331"/>
          </a:xfrm>
          <a:prstGeom prst="rect">
            <a:avLst/>
          </a:prstGeom>
          <a:noFill/>
        </p:spPr>
        <p:txBody>
          <a:bodyPr wrap="none" rtlCol="0">
            <a:spAutoFit/>
          </a:bodyPr>
          <a:lstStyle/>
          <a:p>
            <a:r>
              <a:rPr lang="en-US" dirty="0" smtClean="0">
                <a:solidFill>
                  <a:schemeClr val="bg1"/>
                </a:solidFill>
              </a:rPr>
              <a:t>Extracted from CODE Global Ionospheric maps </a:t>
            </a:r>
          </a:p>
          <a:p>
            <a:r>
              <a:rPr lang="en-US" dirty="0" smtClean="0">
                <a:solidFill>
                  <a:schemeClr val="bg1"/>
                </a:solidFill>
              </a:rPr>
              <a:t>(</a:t>
            </a:r>
            <a:r>
              <a:rPr lang="en-US" dirty="0" err="1" smtClean="0">
                <a:solidFill>
                  <a:schemeClr val="bg1"/>
                </a:solidFill>
              </a:rPr>
              <a:t>GIMs</a:t>
            </a:r>
            <a:r>
              <a:rPr lang="en-US" dirty="0" smtClean="0">
                <a:solidFill>
                  <a:schemeClr val="bg1"/>
                </a:solidFill>
              </a:rPr>
              <a:t> </a:t>
            </a:r>
            <a:r>
              <a:rPr lang="en-US" dirty="0" err="1" smtClean="0">
                <a:solidFill>
                  <a:schemeClr val="bg1"/>
                </a:solidFill>
              </a:rPr>
              <a:t>IONEX</a:t>
            </a:r>
            <a:r>
              <a:rPr lang="en-US" dirty="0" smtClean="0">
                <a:solidFill>
                  <a:schemeClr val="bg1"/>
                </a:solidFill>
              </a:rPr>
              <a:t> format) </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solidFill>
                  <a:schemeClr val="bg1"/>
                </a:solidFill>
              </a:rPr>
              <a:t>IONOSPHERE:</a:t>
            </a:r>
            <a:br>
              <a:rPr lang="en-US" sz="3200" b="1" i="1" dirty="0" smtClean="0">
                <a:solidFill>
                  <a:schemeClr val="bg1"/>
                </a:solidFill>
              </a:rPr>
            </a:br>
            <a:r>
              <a:rPr lang="en-US" sz="3200" b="1" i="1" dirty="0" smtClean="0">
                <a:solidFill>
                  <a:schemeClr val="bg1"/>
                </a:solidFill>
              </a:rPr>
              <a:t>COMPARATIVE STUDY</a:t>
            </a:r>
            <a:br>
              <a:rPr lang="en-US" sz="3200" b="1" i="1" dirty="0" smtClean="0">
                <a:solidFill>
                  <a:schemeClr val="bg1"/>
                </a:solidFill>
              </a:rPr>
            </a:br>
            <a:r>
              <a:rPr lang="en-US" sz="3200" b="1" i="1" dirty="0" err="1" smtClean="0">
                <a:solidFill>
                  <a:schemeClr val="bg1"/>
                </a:solidFill>
              </a:rPr>
              <a:t>vTEC</a:t>
            </a:r>
            <a:r>
              <a:rPr lang="en-US" sz="3200" b="1" i="1" dirty="0" smtClean="0">
                <a:solidFill>
                  <a:schemeClr val="bg1"/>
                </a:solidFill>
              </a:rPr>
              <a:t> Partial Conclusions:</a:t>
            </a:r>
            <a:endParaRPr lang="en-US" sz="3200" b="1" i="1" dirty="0">
              <a:solidFill>
                <a:schemeClr val="bg1"/>
              </a:solidFill>
            </a:endParaRPr>
          </a:p>
        </p:txBody>
      </p:sp>
      <p:sp>
        <p:nvSpPr>
          <p:cNvPr id="3" name="Content Placeholder 2"/>
          <p:cNvSpPr>
            <a:spLocks noGrp="1"/>
          </p:cNvSpPr>
          <p:nvPr>
            <p:ph idx="1"/>
          </p:nvPr>
        </p:nvSpPr>
        <p:spPr>
          <a:xfrm>
            <a:off x="152400" y="1676400"/>
            <a:ext cx="8839200" cy="4525963"/>
          </a:xfrm>
        </p:spPr>
        <p:txBody>
          <a:bodyPr>
            <a:noAutofit/>
          </a:bodyPr>
          <a:lstStyle/>
          <a:p>
            <a:pPr>
              <a:buFont typeface="Wingdings" pitchFamily="2" charset="2"/>
              <a:buChar char="Ø"/>
            </a:pPr>
            <a:r>
              <a:rPr lang="en-US" dirty="0" smtClean="0">
                <a:solidFill>
                  <a:schemeClr val="bg1"/>
                </a:solidFill>
              </a:rPr>
              <a:t>Similar data values, from minimum to minimum, for night side</a:t>
            </a:r>
          </a:p>
          <a:p>
            <a:pPr>
              <a:buFont typeface="Wingdings" pitchFamily="2" charset="2"/>
              <a:buChar char="Ø"/>
            </a:pPr>
            <a:r>
              <a:rPr lang="en-US" dirty="0" smtClean="0">
                <a:solidFill>
                  <a:schemeClr val="bg1"/>
                </a:solidFill>
              </a:rPr>
              <a:t>Day side reflects the minimum to minimum differences, consistently showing lower values for the latest minimum (possibly due to a reduction in production resulting from the observed 15% decrease in </a:t>
            </a:r>
            <a:r>
              <a:rPr lang="en-US" dirty="0" err="1" smtClean="0">
                <a:solidFill>
                  <a:schemeClr val="bg1"/>
                </a:solidFill>
              </a:rPr>
              <a:t>EUV</a:t>
            </a:r>
            <a:r>
              <a:rPr lang="en-US" dirty="0" smtClean="0">
                <a:solidFill>
                  <a:schemeClr val="bg1"/>
                </a:solidFill>
              </a:rPr>
              <a:t> radiation ) </a:t>
            </a:r>
          </a:p>
          <a:p>
            <a:pPr>
              <a:buFont typeface="Wingdings" pitchFamily="2" charset="2"/>
              <a:buChar char="Ø"/>
            </a:pPr>
            <a:r>
              <a:rPr lang="en-US" dirty="0" smtClean="0">
                <a:solidFill>
                  <a:schemeClr val="bg1"/>
                </a:solidFill>
              </a:rPr>
              <a:t>Small changes obtained highly dependent on analysis method.</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nchor="ctr"/>
          <a:lstStyle/>
          <a:p>
            <a:pPr algn="ctr"/>
            <a:r>
              <a:rPr lang="en-US" dirty="0" smtClean="0">
                <a:solidFill>
                  <a:schemeClr val="bg1"/>
                </a:solidFill>
              </a:rPr>
              <a:t>Peak Concentration (</a:t>
            </a:r>
            <a:r>
              <a:rPr lang="en-US" cap="none" dirty="0" smtClean="0">
                <a:solidFill>
                  <a:schemeClr val="bg1"/>
                </a:solidFill>
              </a:rPr>
              <a:t>NmF2</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8529414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s 6"/>
          <p:cNvPicPr>
            <a:picLocks noChangeAspect="1" noChangeArrowheads="1"/>
          </p:cNvPicPr>
          <p:nvPr/>
        </p:nvPicPr>
        <p:blipFill>
          <a:blip r:embed="rId3" cstate="print"/>
          <a:srcRect r="21500" b="962"/>
          <a:stretch>
            <a:fillRect/>
          </a:stretch>
        </p:blipFill>
        <p:spPr bwMode="auto">
          <a:xfrm rot="5400000">
            <a:off x="1760882" y="-1759558"/>
            <a:ext cx="5623560" cy="9142676"/>
          </a:xfrm>
          <a:prstGeom prst="rect">
            <a:avLst/>
          </a:prstGeom>
          <a:noFill/>
          <a:ln w="9525">
            <a:noFill/>
            <a:miter lim="800000"/>
            <a:headEnd/>
            <a:tailEnd/>
          </a:ln>
        </p:spPr>
      </p:pic>
      <p:sp>
        <p:nvSpPr>
          <p:cNvPr id="3" name="TextBox 2"/>
          <p:cNvSpPr txBox="1"/>
          <p:nvPr/>
        </p:nvSpPr>
        <p:spPr>
          <a:xfrm>
            <a:off x="0" y="1"/>
            <a:ext cx="9144000" cy="523220"/>
          </a:xfrm>
          <a:prstGeom prst="rect">
            <a:avLst/>
          </a:prstGeom>
          <a:solidFill>
            <a:schemeClr val="bg1"/>
          </a:solidFill>
        </p:spPr>
        <p:txBody>
          <a:bodyPr wrap="square" rtlCol="0">
            <a:spAutoFit/>
          </a:bodyPr>
          <a:lstStyle/>
          <a:p>
            <a:pPr algn="ctr"/>
            <a:r>
              <a:rPr lang="en-US" sz="1600" b="1" dirty="0" smtClean="0"/>
              <a:t>NmF2 at Boulder (BC840)</a:t>
            </a:r>
          </a:p>
          <a:p>
            <a:pPr algn="ctr"/>
            <a:r>
              <a:rPr lang="en-US" sz="1200" b="1" dirty="0" smtClean="0"/>
              <a:t>-MAY-                                 Geomagnetic: 47.91N, 321.31E                            -JAN-</a:t>
            </a:r>
            <a:endParaRPr lang="en-US" sz="1200" b="1" dirty="0"/>
          </a:p>
        </p:txBody>
      </p:sp>
      <p:grpSp>
        <p:nvGrpSpPr>
          <p:cNvPr id="16" name="Group 15"/>
          <p:cNvGrpSpPr/>
          <p:nvPr/>
        </p:nvGrpSpPr>
        <p:grpSpPr>
          <a:xfrm>
            <a:off x="533400" y="510915"/>
            <a:ext cx="3505200" cy="437983"/>
            <a:chOff x="533400" y="1120515"/>
            <a:chExt cx="3505200" cy="437983"/>
          </a:xfrm>
        </p:grpSpPr>
        <p:sp>
          <p:nvSpPr>
            <p:cNvPr id="4" name="TextBox 3"/>
            <p:cNvSpPr txBox="1"/>
            <p:nvPr/>
          </p:nvSpPr>
          <p:spPr>
            <a:xfrm>
              <a:off x="776990" y="1143000"/>
              <a:ext cx="1524000" cy="415498"/>
            </a:xfrm>
            <a:prstGeom prst="rect">
              <a:avLst/>
            </a:prstGeom>
            <a:solidFill>
              <a:schemeClr val="bg1"/>
            </a:solidFill>
          </p:spPr>
          <p:txBody>
            <a:bodyPr wrap="square" rtlCol="0">
              <a:spAutoFit/>
            </a:bodyPr>
            <a:lstStyle/>
            <a:p>
              <a:r>
                <a:rPr lang="en-US" sz="1050" b="1" dirty="0" smtClean="0"/>
                <a:t>Obs-96 (</a:t>
              </a:r>
              <a:r>
                <a:rPr lang="en-US" sz="1000" b="1" dirty="0" smtClean="0"/>
                <a:t>M=2.35, S=0.51)</a:t>
              </a:r>
            </a:p>
            <a:p>
              <a:r>
                <a:rPr lang="en-US" sz="1050" b="1" dirty="0" smtClean="0"/>
                <a:t>IRI-96   (</a:t>
              </a:r>
              <a:r>
                <a:rPr lang="en-US" sz="1000" b="1" dirty="0" smtClean="0"/>
                <a:t>M=2.23, S=0.06</a:t>
              </a:r>
              <a:r>
                <a:rPr lang="en-US" sz="1050" b="1" dirty="0" smtClean="0"/>
                <a:t>)</a:t>
              </a:r>
              <a:endParaRPr lang="en-US" sz="1000" b="1" dirty="0" smtClean="0"/>
            </a:p>
          </p:txBody>
        </p:sp>
        <p:cxnSp>
          <p:nvCxnSpPr>
            <p:cNvPr id="10" name="Straight Connector 9"/>
            <p:cNvCxnSpPr/>
            <p:nvPr/>
          </p:nvCxnSpPr>
          <p:spPr>
            <a:xfrm>
              <a:off x="2286000" y="1272915"/>
              <a:ext cx="2743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0" y="1425315"/>
              <a:ext cx="2743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0895" y="1295400"/>
              <a:ext cx="2743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1416570"/>
              <a:ext cx="27432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4600" y="1120515"/>
              <a:ext cx="1524000" cy="415498"/>
            </a:xfrm>
            <a:prstGeom prst="rect">
              <a:avLst/>
            </a:prstGeom>
            <a:solidFill>
              <a:schemeClr val="bg1"/>
            </a:solidFill>
          </p:spPr>
          <p:txBody>
            <a:bodyPr wrap="square" rtlCol="0">
              <a:spAutoFit/>
            </a:bodyPr>
            <a:lstStyle/>
            <a:p>
              <a:r>
                <a:rPr lang="en-US" sz="1050" b="1" dirty="0" smtClean="0"/>
                <a:t>Obs-09 </a:t>
              </a:r>
              <a:r>
                <a:rPr lang="en-US" sz="1000" b="1" dirty="0" smtClean="0"/>
                <a:t>(M=2.45, S=0.95)</a:t>
              </a:r>
            </a:p>
            <a:p>
              <a:r>
                <a:rPr lang="en-US" sz="1050" b="1" dirty="0" smtClean="0"/>
                <a:t>IRI-09 </a:t>
              </a:r>
              <a:r>
                <a:rPr lang="en-US" sz="1000" b="1" dirty="0" smtClean="0"/>
                <a:t>(M=2.05, S=0.07)</a:t>
              </a:r>
            </a:p>
          </p:txBody>
        </p:sp>
      </p:grpSp>
      <p:grpSp>
        <p:nvGrpSpPr>
          <p:cNvPr id="17" name="Group 16"/>
          <p:cNvGrpSpPr/>
          <p:nvPr/>
        </p:nvGrpSpPr>
        <p:grpSpPr>
          <a:xfrm>
            <a:off x="4986730" y="594610"/>
            <a:ext cx="3505200" cy="437983"/>
            <a:chOff x="533400" y="1120515"/>
            <a:chExt cx="3505200" cy="437983"/>
          </a:xfrm>
        </p:grpSpPr>
        <p:sp>
          <p:nvSpPr>
            <p:cNvPr id="18" name="TextBox 17"/>
            <p:cNvSpPr txBox="1"/>
            <p:nvPr/>
          </p:nvSpPr>
          <p:spPr>
            <a:xfrm>
              <a:off x="776990" y="1143000"/>
              <a:ext cx="1524000" cy="415498"/>
            </a:xfrm>
            <a:prstGeom prst="rect">
              <a:avLst/>
            </a:prstGeom>
            <a:solidFill>
              <a:schemeClr val="bg1"/>
            </a:solidFill>
          </p:spPr>
          <p:txBody>
            <a:bodyPr wrap="square" rtlCol="0">
              <a:spAutoFit/>
            </a:bodyPr>
            <a:lstStyle/>
            <a:p>
              <a:r>
                <a:rPr lang="en-US" sz="1050" b="1" dirty="0" smtClean="0"/>
                <a:t>Obs-96 (</a:t>
              </a:r>
              <a:r>
                <a:rPr lang="en-US" sz="1000" b="1" dirty="0" smtClean="0"/>
                <a:t>M=1.88, S=0.48)</a:t>
              </a:r>
            </a:p>
            <a:p>
              <a:r>
                <a:rPr lang="en-US" sz="1050" b="1" dirty="0" smtClean="0"/>
                <a:t>IRI-96   (</a:t>
              </a:r>
              <a:r>
                <a:rPr lang="en-US" sz="1000" b="1" dirty="0" smtClean="0"/>
                <a:t>M=1.88, S=0.08</a:t>
              </a:r>
              <a:r>
                <a:rPr lang="en-US" sz="1050" b="1" dirty="0" smtClean="0"/>
                <a:t>)</a:t>
              </a:r>
              <a:endParaRPr lang="en-US" sz="1000" b="1" dirty="0" smtClean="0"/>
            </a:p>
          </p:txBody>
        </p:sp>
        <p:cxnSp>
          <p:nvCxnSpPr>
            <p:cNvPr id="19" name="Straight Connector 18"/>
            <p:cNvCxnSpPr/>
            <p:nvPr/>
          </p:nvCxnSpPr>
          <p:spPr>
            <a:xfrm>
              <a:off x="2286000" y="1272915"/>
              <a:ext cx="2743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0" y="1425315"/>
              <a:ext cx="2743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0895" y="1295400"/>
              <a:ext cx="2743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1416570"/>
              <a:ext cx="27432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14600" y="1120515"/>
              <a:ext cx="1524000" cy="415498"/>
            </a:xfrm>
            <a:prstGeom prst="rect">
              <a:avLst/>
            </a:prstGeom>
            <a:solidFill>
              <a:schemeClr val="bg1"/>
            </a:solidFill>
          </p:spPr>
          <p:txBody>
            <a:bodyPr wrap="square" rtlCol="0">
              <a:spAutoFit/>
            </a:bodyPr>
            <a:lstStyle/>
            <a:p>
              <a:r>
                <a:rPr lang="en-US" sz="1050" b="1" dirty="0" smtClean="0"/>
                <a:t>Obs-09 </a:t>
              </a:r>
              <a:r>
                <a:rPr lang="en-US" sz="1000" b="1" dirty="0" smtClean="0"/>
                <a:t>(M=1.83, S=0.53)</a:t>
              </a:r>
            </a:p>
            <a:p>
              <a:r>
                <a:rPr lang="en-US" sz="1050" b="1" dirty="0" smtClean="0"/>
                <a:t>IRI-09 </a:t>
              </a:r>
              <a:r>
                <a:rPr lang="en-US" sz="1000" b="1" dirty="0" smtClean="0"/>
                <a:t>(M=1.64, S=0.07)</a:t>
              </a: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s 7"/>
          <p:cNvPicPr>
            <a:picLocks noChangeAspect="1" noChangeArrowheads="1"/>
          </p:cNvPicPr>
          <p:nvPr/>
        </p:nvPicPr>
        <p:blipFill>
          <a:blip r:embed="rId3" cstate="print"/>
          <a:srcRect r="21500"/>
          <a:stretch>
            <a:fillRect/>
          </a:stretch>
        </p:blipFill>
        <p:spPr bwMode="auto">
          <a:xfrm rot="5400000">
            <a:off x="1789274" y="-1789274"/>
            <a:ext cx="5577840" cy="9156388"/>
          </a:xfrm>
          <a:prstGeom prst="rect">
            <a:avLst/>
          </a:prstGeom>
          <a:noFill/>
          <a:ln w="9525">
            <a:noFill/>
            <a:miter lim="800000"/>
            <a:headEnd/>
            <a:tailEnd/>
          </a:ln>
        </p:spPr>
      </p:pic>
      <p:sp>
        <p:nvSpPr>
          <p:cNvPr id="17" name="Rectangle 16"/>
          <p:cNvSpPr/>
          <p:nvPr/>
        </p:nvSpPr>
        <p:spPr>
          <a:xfrm>
            <a:off x="990600" y="5334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38800" y="533400"/>
            <a:ext cx="2895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52070" y="476417"/>
            <a:ext cx="3505200" cy="437983"/>
            <a:chOff x="533400" y="1120515"/>
            <a:chExt cx="3505200" cy="437983"/>
          </a:xfrm>
        </p:grpSpPr>
        <p:sp>
          <p:nvSpPr>
            <p:cNvPr id="4" name="TextBox 3"/>
            <p:cNvSpPr txBox="1"/>
            <p:nvPr/>
          </p:nvSpPr>
          <p:spPr>
            <a:xfrm>
              <a:off x="776990" y="1143000"/>
              <a:ext cx="1524000" cy="415498"/>
            </a:xfrm>
            <a:prstGeom prst="rect">
              <a:avLst/>
            </a:prstGeom>
            <a:solidFill>
              <a:schemeClr val="bg1"/>
            </a:solidFill>
          </p:spPr>
          <p:txBody>
            <a:bodyPr wrap="square" rtlCol="0">
              <a:spAutoFit/>
            </a:bodyPr>
            <a:lstStyle/>
            <a:p>
              <a:r>
                <a:rPr lang="en-US" sz="1050" b="1" dirty="0" smtClean="0"/>
                <a:t>Obs-96 (</a:t>
              </a:r>
              <a:r>
                <a:rPr lang="en-US" sz="1000" b="1" dirty="0" smtClean="0"/>
                <a:t>M=2.83, S=0.97)</a:t>
              </a:r>
            </a:p>
            <a:p>
              <a:r>
                <a:rPr lang="en-US" sz="1050" b="1" dirty="0" smtClean="0"/>
                <a:t>IRI-96   (</a:t>
              </a:r>
              <a:r>
                <a:rPr lang="en-US" sz="1000" b="1" dirty="0" smtClean="0"/>
                <a:t>M=2.56, S=0.08</a:t>
              </a:r>
              <a:r>
                <a:rPr lang="en-US" sz="1050" b="1" dirty="0" smtClean="0"/>
                <a:t>)</a:t>
              </a:r>
              <a:endParaRPr lang="en-US" sz="1000" b="1" dirty="0" smtClean="0"/>
            </a:p>
          </p:txBody>
        </p:sp>
        <p:cxnSp>
          <p:nvCxnSpPr>
            <p:cNvPr id="5" name="Straight Connector 4"/>
            <p:cNvCxnSpPr/>
            <p:nvPr/>
          </p:nvCxnSpPr>
          <p:spPr>
            <a:xfrm>
              <a:off x="2286000" y="1272915"/>
              <a:ext cx="2743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0" y="1425315"/>
              <a:ext cx="2743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0895" y="1295400"/>
              <a:ext cx="2743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416570"/>
              <a:ext cx="27432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1120515"/>
              <a:ext cx="1524000" cy="415498"/>
            </a:xfrm>
            <a:prstGeom prst="rect">
              <a:avLst/>
            </a:prstGeom>
            <a:solidFill>
              <a:schemeClr val="bg1"/>
            </a:solidFill>
          </p:spPr>
          <p:txBody>
            <a:bodyPr wrap="square" rtlCol="0">
              <a:spAutoFit/>
            </a:bodyPr>
            <a:lstStyle/>
            <a:p>
              <a:r>
                <a:rPr lang="en-US" sz="1050" b="1" dirty="0" smtClean="0"/>
                <a:t>Obs-09 </a:t>
              </a:r>
              <a:r>
                <a:rPr lang="en-US" sz="1000" b="1" dirty="0" smtClean="0"/>
                <a:t>(M=2.81, S=0.76)</a:t>
              </a:r>
            </a:p>
            <a:p>
              <a:r>
                <a:rPr lang="en-US" sz="1050" b="1" dirty="0" smtClean="0"/>
                <a:t>IRI-09 </a:t>
              </a:r>
              <a:r>
                <a:rPr lang="en-US" sz="1000" b="1" dirty="0" smtClean="0"/>
                <a:t>(M=2.34, S=0.08)</a:t>
              </a:r>
            </a:p>
          </p:txBody>
        </p:sp>
      </p:grpSp>
      <p:grpSp>
        <p:nvGrpSpPr>
          <p:cNvPr id="10" name="Group 9"/>
          <p:cNvGrpSpPr/>
          <p:nvPr/>
        </p:nvGrpSpPr>
        <p:grpSpPr>
          <a:xfrm>
            <a:off x="5257800" y="464695"/>
            <a:ext cx="3505200" cy="437983"/>
            <a:chOff x="533400" y="1120515"/>
            <a:chExt cx="3505200" cy="437983"/>
          </a:xfrm>
        </p:grpSpPr>
        <p:sp>
          <p:nvSpPr>
            <p:cNvPr id="11" name="TextBox 10"/>
            <p:cNvSpPr txBox="1"/>
            <p:nvPr/>
          </p:nvSpPr>
          <p:spPr>
            <a:xfrm>
              <a:off x="776990" y="1143000"/>
              <a:ext cx="1524000" cy="415498"/>
            </a:xfrm>
            <a:prstGeom prst="rect">
              <a:avLst/>
            </a:prstGeom>
            <a:solidFill>
              <a:schemeClr val="bg1"/>
            </a:solidFill>
          </p:spPr>
          <p:txBody>
            <a:bodyPr wrap="square" rtlCol="0">
              <a:spAutoFit/>
            </a:bodyPr>
            <a:lstStyle/>
            <a:p>
              <a:r>
                <a:rPr lang="en-US" sz="1050" b="1" dirty="0" smtClean="0"/>
                <a:t>Obs-96 (</a:t>
              </a:r>
              <a:r>
                <a:rPr lang="en-US" sz="1000" b="1" dirty="0" smtClean="0"/>
                <a:t>M=2.32, S=0.56)</a:t>
              </a:r>
            </a:p>
            <a:p>
              <a:r>
                <a:rPr lang="en-US" sz="1050" b="1" dirty="0" smtClean="0"/>
                <a:t>IRI-96   (</a:t>
              </a:r>
              <a:r>
                <a:rPr lang="en-US" sz="1000" b="1" dirty="0" smtClean="0"/>
                <a:t>M=2.30, S=0.12</a:t>
              </a:r>
              <a:r>
                <a:rPr lang="en-US" sz="1050" b="1" dirty="0" smtClean="0"/>
                <a:t>)</a:t>
              </a:r>
              <a:endParaRPr lang="en-US" sz="1000" b="1" dirty="0" smtClean="0"/>
            </a:p>
          </p:txBody>
        </p:sp>
        <p:cxnSp>
          <p:nvCxnSpPr>
            <p:cNvPr id="12" name="Straight Connector 11"/>
            <p:cNvCxnSpPr/>
            <p:nvPr/>
          </p:nvCxnSpPr>
          <p:spPr>
            <a:xfrm>
              <a:off x="2286000" y="1272915"/>
              <a:ext cx="2743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0" y="1425315"/>
              <a:ext cx="2743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0895" y="1295400"/>
              <a:ext cx="2743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1416570"/>
              <a:ext cx="27432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4600" y="1120515"/>
              <a:ext cx="1524000" cy="415498"/>
            </a:xfrm>
            <a:prstGeom prst="rect">
              <a:avLst/>
            </a:prstGeom>
            <a:solidFill>
              <a:schemeClr val="bg1"/>
            </a:solidFill>
          </p:spPr>
          <p:txBody>
            <a:bodyPr wrap="square" rtlCol="0">
              <a:spAutoFit/>
            </a:bodyPr>
            <a:lstStyle/>
            <a:p>
              <a:r>
                <a:rPr lang="en-US" sz="1050" b="1" dirty="0" smtClean="0"/>
                <a:t>Obs-09 </a:t>
              </a:r>
              <a:r>
                <a:rPr lang="en-US" sz="1000" b="1" dirty="0" smtClean="0"/>
                <a:t>(M=1.88, S=0.46)</a:t>
              </a:r>
            </a:p>
            <a:p>
              <a:r>
                <a:rPr lang="en-US" sz="1050" b="1" dirty="0" smtClean="0"/>
                <a:t>IRI-09 </a:t>
              </a:r>
              <a:r>
                <a:rPr lang="en-US" sz="1000" b="1" dirty="0" smtClean="0"/>
                <a:t>(M=1.98, S=0.10)</a:t>
              </a:r>
            </a:p>
          </p:txBody>
        </p:sp>
      </p:grpSp>
      <p:sp>
        <p:nvSpPr>
          <p:cNvPr id="19" name="TextBox 18"/>
          <p:cNvSpPr txBox="1"/>
          <p:nvPr/>
        </p:nvSpPr>
        <p:spPr>
          <a:xfrm>
            <a:off x="0" y="0"/>
            <a:ext cx="9144000" cy="523220"/>
          </a:xfrm>
          <a:prstGeom prst="rect">
            <a:avLst/>
          </a:prstGeom>
          <a:solidFill>
            <a:schemeClr val="bg1"/>
          </a:solidFill>
        </p:spPr>
        <p:txBody>
          <a:bodyPr wrap="square" rtlCol="0">
            <a:spAutoFit/>
          </a:bodyPr>
          <a:lstStyle/>
          <a:p>
            <a:pPr algn="ctr"/>
            <a:r>
              <a:rPr lang="en-US" sz="1600" b="1" dirty="0" smtClean="0"/>
              <a:t>NmF2 at Point </a:t>
            </a:r>
            <a:r>
              <a:rPr lang="en-US" sz="1600" b="1" dirty="0" err="1" smtClean="0"/>
              <a:t>Arguello</a:t>
            </a:r>
            <a:r>
              <a:rPr lang="en-US" sz="1600" b="1" dirty="0" smtClean="0"/>
              <a:t> (PA836)</a:t>
            </a:r>
          </a:p>
          <a:p>
            <a:pPr algn="ctr"/>
            <a:r>
              <a:rPr lang="en-US" sz="1200" b="1" dirty="0" smtClean="0"/>
              <a:t>-MAY-                                 Geomagnetic: 40.851N, 305.64E                            -DEC-</a:t>
            </a:r>
            <a:endParaRPr lang="en-US" sz="1200" b="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s 8"/>
          <p:cNvPicPr>
            <a:picLocks noChangeAspect="1" noChangeArrowheads="1"/>
          </p:cNvPicPr>
          <p:nvPr/>
        </p:nvPicPr>
        <p:blipFill>
          <a:blip r:embed="rId3" cstate="print"/>
          <a:srcRect r="21500"/>
          <a:stretch>
            <a:fillRect/>
          </a:stretch>
        </p:blipFill>
        <p:spPr bwMode="auto">
          <a:xfrm rot="5400000">
            <a:off x="1776886" y="-1789274"/>
            <a:ext cx="5577840" cy="9156388"/>
          </a:xfrm>
          <a:prstGeom prst="rect">
            <a:avLst/>
          </a:prstGeom>
          <a:noFill/>
          <a:ln w="9525">
            <a:noFill/>
            <a:miter lim="800000"/>
            <a:headEnd/>
            <a:tailEnd/>
          </a:ln>
        </p:spPr>
      </p:pic>
      <p:sp>
        <p:nvSpPr>
          <p:cNvPr id="3" name="TextBox 2"/>
          <p:cNvSpPr txBox="1"/>
          <p:nvPr/>
        </p:nvSpPr>
        <p:spPr>
          <a:xfrm>
            <a:off x="0" y="2936"/>
            <a:ext cx="9144000" cy="523220"/>
          </a:xfrm>
          <a:prstGeom prst="rect">
            <a:avLst/>
          </a:prstGeom>
          <a:solidFill>
            <a:schemeClr val="bg1"/>
          </a:solidFill>
        </p:spPr>
        <p:txBody>
          <a:bodyPr wrap="square" rtlCol="0">
            <a:spAutoFit/>
          </a:bodyPr>
          <a:lstStyle/>
          <a:p>
            <a:pPr algn="ctr"/>
            <a:r>
              <a:rPr lang="en-US" sz="1600" b="1" dirty="0" smtClean="0"/>
              <a:t>NmF2 at Hobart (HO54K)</a:t>
            </a:r>
          </a:p>
          <a:p>
            <a:pPr algn="ctr"/>
            <a:r>
              <a:rPr lang="en-US" sz="1200" b="1" dirty="0" smtClean="0"/>
              <a:t>-JUN-                                 Geomagnetic: 50.03S, 226.59E                            -NOV-</a:t>
            </a:r>
            <a:endParaRPr lang="en-US" sz="1200" b="1" dirty="0"/>
          </a:p>
        </p:txBody>
      </p:sp>
      <p:sp>
        <p:nvSpPr>
          <p:cNvPr id="60" name="Rectangle 59"/>
          <p:cNvSpPr/>
          <p:nvPr/>
        </p:nvSpPr>
        <p:spPr>
          <a:xfrm>
            <a:off x="990600" y="533400"/>
            <a:ext cx="2971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638800" y="533400"/>
            <a:ext cx="2895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685800" y="676538"/>
            <a:ext cx="3505200" cy="437983"/>
            <a:chOff x="533400" y="1120515"/>
            <a:chExt cx="3505200" cy="437983"/>
          </a:xfrm>
        </p:grpSpPr>
        <p:sp>
          <p:nvSpPr>
            <p:cNvPr id="47" name="TextBox 46"/>
            <p:cNvSpPr txBox="1"/>
            <p:nvPr/>
          </p:nvSpPr>
          <p:spPr>
            <a:xfrm>
              <a:off x="776990" y="1143000"/>
              <a:ext cx="1524000" cy="415498"/>
            </a:xfrm>
            <a:prstGeom prst="rect">
              <a:avLst/>
            </a:prstGeom>
            <a:solidFill>
              <a:schemeClr val="bg1"/>
            </a:solidFill>
          </p:spPr>
          <p:txBody>
            <a:bodyPr wrap="square" rtlCol="0">
              <a:spAutoFit/>
            </a:bodyPr>
            <a:lstStyle/>
            <a:p>
              <a:r>
                <a:rPr lang="en-US" sz="1050" b="1" dirty="0" smtClean="0"/>
                <a:t>Obs-96 (</a:t>
              </a:r>
              <a:r>
                <a:rPr lang="en-US" sz="1000" b="1" dirty="0" smtClean="0"/>
                <a:t>M=1.62, S=0.39)</a:t>
              </a:r>
            </a:p>
            <a:p>
              <a:r>
                <a:rPr lang="en-US" sz="1050" b="1" dirty="0" smtClean="0"/>
                <a:t>IRI-96   (</a:t>
              </a:r>
              <a:r>
                <a:rPr lang="en-US" sz="1000" b="1" dirty="0" smtClean="0"/>
                <a:t>M=1.48, S=0.05</a:t>
              </a:r>
              <a:r>
                <a:rPr lang="en-US" sz="1050" b="1" dirty="0" smtClean="0"/>
                <a:t>)</a:t>
              </a:r>
              <a:endParaRPr lang="en-US" sz="1000" b="1" dirty="0" smtClean="0"/>
            </a:p>
          </p:txBody>
        </p:sp>
        <p:cxnSp>
          <p:nvCxnSpPr>
            <p:cNvPr id="48" name="Straight Connector 47"/>
            <p:cNvCxnSpPr/>
            <p:nvPr/>
          </p:nvCxnSpPr>
          <p:spPr>
            <a:xfrm>
              <a:off x="2286000" y="1272915"/>
              <a:ext cx="2743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86000" y="1425315"/>
              <a:ext cx="2743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0895" y="1295400"/>
              <a:ext cx="2743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3400" y="1416570"/>
              <a:ext cx="27432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514600" y="1120515"/>
              <a:ext cx="1524000" cy="415498"/>
            </a:xfrm>
            <a:prstGeom prst="rect">
              <a:avLst/>
            </a:prstGeom>
            <a:solidFill>
              <a:schemeClr val="bg1"/>
            </a:solidFill>
          </p:spPr>
          <p:txBody>
            <a:bodyPr wrap="square" rtlCol="0">
              <a:spAutoFit/>
            </a:bodyPr>
            <a:lstStyle/>
            <a:p>
              <a:r>
                <a:rPr lang="en-US" sz="1050" b="1" dirty="0" smtClean="0"/>
                <a:t>Obs-09 </a:t>
              </a:r>
              <a:r>
                <a:rPr lang="en-US" sz="1000" b="1" dirty="0" smtClean="0"/>
                <a:t>(M=1.71, S=0.49)</a:t>
              </a:r>
            </a:p>
            <a:p>
              <a:r>
                <a:rPr lang="en-US" sz="1050" b="1" dirty="0" smtClean="0"/>
                <a:t>IRI-09 </a:t>
              </a:r>
              <a:r>
                <a:rPr lang="en-US" sz="1000" b="1" dirty="0" smtClean="0"/>
                <a:t>(M=1.35, S=0.04)</a:t>
              </a:r>
            </a:p>
          </p:txBody>
        </p:sp>
      </p:grpSp>
      <p:grpSp>
        <p:nvGrpSpPr>
          <p:cNvPr id="53" name="Group 52"/>
          <p:cNvGrpSpPr/>
          <p:nvPr/>
        </p:nvGrpSpPr>
        <p:grpSpPr>
          <a:xfrm>
            <a:off x="4985480" y="672311"/>
            <a:ext cx="3505200" cy="437983"/>
            <a:chOff x="533400" y="1120515"/>
            <a:chExt cx="3505200" cy="437983"/>
          </a:xfrm>
        </p:grpSpPr>
        <p:sp>
          <p:nvSpPr>
            <p:cNvPr id="54" name="TextBox 53"/>
            <p:cNvSpPr txBox="1"/>
            <p:nvPr/>
          </p:nvSpPr>
          <p:spPr>
            <a:xfrm>
              <a:off x="776990" y="1143000"/>
              <a:ext cx="1524000" cy="415498"/>
            </a:xfrm>
            <a:prstGeom prst="rect">
              <a:avLst/>
            </a:prstGeom>
            <a:solidFill>
              <a:schemeClr val="bg1"/>
            </a:solidFill>
          </p:spPr>
          <p:txBody>
            <a:bodyPr wrap="square" rtlCol="0">
              <a:spAutoFit/>
            </a:bodyPr>
            <a:lstStyle/>
            <a:p>
              <a:r>
                <a:rPr lang="en-US" sz="1050" b="1" dirty="0" smtClean="0"/>
                <a:t>Obs-96 (</a:t>
              </a:r>
              <a:r>
                <a:rPr lang="en-US" sz="1000" b="1" dirty="0" smtClean="0"/>
                <a:t>M=2.40, S=0.71)</a:t>
              </a:r>
            </a:p>
            <a:p>
              <a:r>
                <a:rPr lang="en-US" sz="1050" b="1" dirty="0" smtClean="0"/>
                <a:t>IRI-96   (</a:t>
              </a:r>
              <a:r>
                <a:rPr lang="en-US" sz="1000" b="1" dirty="0" smtClean="0"/>
                <a:t>M=2.86, S=0.13</a:t>
              </a:r>
              <a:r>
                <a:rPr lang="en-US" sz="1050" b="1" dirty="0" smtClean="0"/>
                <a:t>)</a:t>
              </a:r>
              <a:endParaRPr lang="en-US" sz="1000" b="1" dirty="0" smtClean="0"/>
            </a:p>
          </p:txBody>
        </p:sp>
        <p:cxnSp>
          <p:nvCxnSpPr>
            <p:cNvPr id="55" name="Straight Connector 54"/>
            <p:cNvCxnSpPr/>
            <p:nvPr/>
          </p:nvCxnSpPr>
          <p:spPr>
            <a:xfrm>
              <a:off x="2286000" y="1272915"/>
              <a:ext cx="2743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86000" y="1425315"/>
              <a:ext cx="2743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0895" y="1295400"/>
              <a:ext cx="2743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3400" y="1416570"/>
              <a:ext cx="27432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514600" y="1120515"/>
              <a:ext cx="1524000" cy="415498"/>
            </a:xfrm>
            <a:prstGeom prst="rect">
              <a:avLst/>
            </a:prstGeom>
            <a:solidFill>
              <a:schemeClr val="bg1"/>
            </a:solidFill>
          </p:spPr>
          <p:txBody>
            <a:bodyPr wrap="square" rtlCol="0">
              <a:spAutoFit/>
            </a:bodyPr>
            <a:lstStyle/>
            <a:p>
              <a:r>
                <a:rPr lang="en-US" sz="1050" b="1" dirty="0" smtClean="0"/>
                <a:t>Obs-09 </a:t>
              </a:r>
              <a:r>
                <a:rPr lang="en-US" sz="1000" b="1" dirty="0" smtClean="0"/>
                <a:t>(M=2.43, S=0.66)</a:t>
              </a:r>
            </a:p>
            <a:p>
              <a:r>
                <a:rPr lang="en-US" sz="1050" b="1" dirty="0" smtClean="0"/>
                <a:t>IRI-09 </a:t>
              </a:r>
              <a:r>
                <a:rPr lang="en-US" sz="1000" b="1" dirty="0" smtClean="0"/>
                <a:t>(M=2.57, S=0.13)</a:t>
              </a:r>
            </a:p>
          </p:txBody>
        </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447800"/>
            <a:ext cx="1447800" cy="304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8194" name="Picture 2" descr="Figs 9"/>
          <p:cNvPicPr>
            <a:picLocks noChangeAspect="1" noChangeArrowheads="1"/>
          </p:cNvPicPr>
          <p:nvPr/>
        </p:nvPicPr>
        <p:blipFill>
          <a:blip r:embed="rId3" cstate="print"/>
          <a:srcRect t="1630" r="22481" b="543"/>
          <a:stretch>
            <a:fillRect/>
          </a:stretch>
        </p:blipFill>
        <p:spPr bwMode="auto">
          <a:xfrm rot="5400000">
            <a:off x="1783080" y="-1783080"/>
            <a:ext cx="5577840" cy="9144000"/>
          </a:xfrm>
          <a:prstGeom prst="rect">
            <a:avLst/>
          </a:prstGeom>
          <a:noFill/>
          <a:ln w="9525">
            <a:noFill/>
            <a:miter lim="800000"/>
            <a:headEnd/>
            <a:tailEnd/>
          </a:ln>
        </p:spPr>
      </p:pic>
      <p:sp>
        <p:nvSpPr>
          <p:cNvPr id="5" name="Rectangle 4"/>
          <p:cNvSpPr/>
          <p:nvPr/>
        </p:nvSpPr>
        <p:spPr>
          <a:xfrm>
            <a:off x="6324600" y="2788560"/>
            <a:ext cx="2667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33400"/>
            <a:ext cx="3048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685800" y="437700"/>
            <a:ext cx="3505200" cy="415498"/>
            <a:chOff x="533400" y="1143000"/>
            <a:chExt cx="3505200" cy="415498"/>
          </a:xfrm>
        </p:grpSpPr>
        <p:sp>
          <p:nvSpPr>
            <p:cNvPr id="7" name="TextBox 6"/>
            <p:cNvSpPr txBox="1"/>
            <p:nvPr/>
          </p:nvSpPr>
          <p:spPr>
            <a:xfrm>
              <a:off x="776990" y="1143000"/>
              <a:ext cx="1524000" cy="415498"/>
            </a:xfrm>
            <a:prstGeom prst="rect">
              <a:avLst/>
            </a:prstGeom>
            <a:solidFill>
              <a:schemeClr val="bg1"/>
            </a:solidFill>
          </p:spPr>
          <p:txBody>
            <a:bodyPr wrap="square" rtlCol="0">
              <a:spAutoFit/>
            </a:bodyPr>
            <a:lstStyle/>
            <a:p>
              <a:r>
                <a:rPr lang="en-US" sz="1050" b="1" dirty="0" smtClean="0"/>
                <a:t>Obs-96 (</a:t>
              </a:r>
              <a:r>
                <a:rPr lang="en-US" sz="1000" b="1" dirty="0" smtClean="0"/>
                <a:t>M=2.75, S=0.86)</a:t>
              </a:r>
            </a:p>
            <a:p>
              <a:r>
                <a:rPr lang="en-US" sz="1050" b="1" dirty="0" smtClean="0"/>
                <a:t>IRI-96   (</a:t>
              </a:r>
              <a:r>
                <a:rPr lang="en-US" sz="1000" b="1" dirty="0" smtClean="0"/>
                <a:t>M=2.18, S=0.05</a:t>
              </a:r>
              <a:r>
                <a:rPr lang="en-US" sz="1050" b="1" dirty="0" smtClean="0"/>
                <a:t>)</a:t>
              </a:r>
              <a:endParaRPr lang="en-US" sz="1000" b="1" dirty="0" smtClean="0"/>
            </a:p>
          </p:txBody>
        </p:sp>
        <p:cxnSp>
          <p:nvCxnSpPr>
            <p:cNvPr id="8" name="Straight Connector 7"/>
            <p:cNvCxnSpPr/>
            <p:nvPr/>
          </p:nvCxnSpPr>
          <p:spPr>
            <a:xfrm>
              <a:off x="2286000" y="1272915"/>
              <a:ext cx="2743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0" y="1425315"/>
              <a:ext cx="2743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0895" y="1295400"/>
              <a:ext cx="2743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416570"/>
              <a:ext cx="27432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4600" y="1143000"/>
              <a:ext cx="1524000" cy="415498"/>
            </a:xfrm>
            <a:prstGeom prst="rect">
              <a:avLst/>
            </a:prstGeom>
            <a:solidFill>
              <a:schemeClr val="bg1"/>
            </a:solidFill>
          </p:spPr>
          <p:txBody>
            <a:bodyPr wrap="square" rtlCol="0">
              <a:spAutoFit/>
            </a:bodyPr>
            <a:lstStyle/>
            <a:p>
              <a:r>
                <a:rPr lang="en-US" sz="1050" b="1" dirty="0" smtClean="0"/>
                <a:t>Obs-09 </a:t>
              </a:r>
              <a:r>
                <a:rPr lang="en-US" sz="1000" b="1" dirty="0" smtClean="0"/>
                <a:t>(M=2.44, S=0.61)</a:t>
              </a:r>
            </a:p>
            <a:p>
              <a:r>
                <a:rPr lang="en-US" sz="1050" b="1" dirty="0" smtClean="0"/>
                <a:t>IRI-09 </a:t>
              </a:r>
              <a:r>
                <a:rPr lang="en-US" sz="1000" b="1" dirty="0" smtClean="0"/>
                <a:t>(M=1.89, S=0.07)</a:t>
              </a:r>
            </a:p>
          </p:txBody>
        </p:sp>
      </p:grpSp>
      <p:grpSp>
        <p:nvGrpSpPr>
          <p:cNvPr id="13" name="Group 12"/>
          <p:cNvGrpSpPr/>
          <p:nvPr/>
        </p:nvGrpSpPr>
        <p:grpSpPr>
          <a:xfrm>
            <a:off x="5582585" y="2731438"/>
            <a:ext cx="3505200" cy="415498"/>
            <a:chOff x="533400" y="1143000"/>
            <a:chExt cx="3505200" cy="415498"/>
          </a:xfrm>
        </p:grpSpPr>
        <p:sp>
          <p:nvSpPr>
            <p:cNvPr id="14" name="TextBox 13"/>
            <p:cNvSpPr txBox="1"/>
            <p:nvPr/>
          </p:nvSpPr>
          <p:spPr>
            <a:xfrm>
              <a:off x="776990" y="1143000"/>
              <a:ext cx="1524000" cy="415498"/>
            </a:xfrm>
            <a:prstGeom prst="rect">
              <a:avLst/>
            </a:prstGeom>
            <a:solidFill>
              <a:schemeClr val="bg1"/>
            </a:solidFill>
          </p:spPr>
          <p:txBody>
            <a:bodyPr wrap="square" rtlCol="0">
              <a:spAutoFit/>
            </a:bodyPr>
            <a:lstStyle/>
            <a:p>
              <a:r>
                <a:rPr lang="en-US" sz="1050" b="1" dirty="0" smtClean="0"/>
                <a:t>Obs-96 (</a:t>
              </a:r>
              <a:r>
                <a:rPr lang="en-US" sz="1000" b="1" dirty="0" smtClean="0"/>
                <a:t>M=4.60, S=2.73)</a:t>
              </a:r>
            </a:p>
            <a:p>
              <a:r>
                <a:rPr lang="en-US" sz="1050" b="1" dirty="0" smtClean="0"/>
                <a:t>IRI-96   (</a:t>
              </a:r>
              <a:r>
                <a:rPr lang="en-US" sz="1000" b="1" dirty="0" smtClean="0"/>
                <a:t>M=3.58, S=0.12</a:t>
              </a:r>
              <a:r>
                <a:rPr lang="en-US" sz="1050" b="1" dirty="0" smtClean="0"/>
                <a:t>)</a:t>
              </a:r>
              <a:endParaRPr lang="en-US" sz="1000" b="1" dirty="0" smtClean="0"/>
            </a:p>
          </p:txBody>
        </p:sp>
        <p:cxnSp>
          <p:nvCxnSpPr>
            <p:cNvPr id="15" name="Straight Connector 14"/>
            <p:cNvCxnSpPr/>
            <p:nvPr/>
          </p:nvCxnSpPr>
          <p:spPr>
            <a:xfrm>
              <a:off x="2286000" y="1272915"/>
              <a:ext cx="2743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0" y="1425315"/>
              <a:ext cx="2743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0895" y="1295400"/>
              <a:ext cx="2743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1416570"/>
              <a:ext cx="27432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1143000"/>
              <a:ext cx="1524000" cy="415498"/>
            </a:xfrm>
            <a:prstGeom prst="rect">
              <a:avLst/>
            </a:prstGeom>
            <a:solidFill>
              <a:schemeClr val="bg1"/>
            </a:solidFill>
          </p:spPr>
          <p:txBody>
            <a:bodyPr wrap="square" rtlCol="0">
              <a:spAutoFit/>
            </a:bodyPr>
            <a:lstStyle/>
            <a:p>
              <a:r>
                <a:rPr lang="en-US" sz="1050" b="1" dirty="0" smtClean="0"/>
                <a:t>Obs-09 </a:t>
              </a:r>
              <a:r>
                <a:rPr lang="en-US" sz="1000" b="1" dirty="0" smtClean="0"/>
                <a:t>(M=3.25, S=1.46)</a:t>
              </a:r>
            </a:p>
            <a:p>
              <a:r>
                <a:rPr lang="en-US" sz="1050" b="1" dirty="0" smtClean="0"/>
                <a:t>IRI-09 </a:t>
              </a:r>
              <a:r>
                <a:rPr lang="en-US" sz="1000" b="1" dirty="0" smtClean="0"/>
                <a:t>(M=3.20, S=0.11)</a:t>
              </a:r>
            </a:p>
          </p:txBody>
        </p:sp>
      </p:grpSp>
      <p:sp>
        <p:nvSpPr>
          <p:cNvPr id="20" name="TextBox 19"/>
          <p:cNvSpPr txBox="1"/>
          <p:nvPr/>
        </p:nvSpPr>
        <p:spPr>
          <a:xfrm>
            <a:off x="0" y="2936"/>
            <a:ext cx="9144000" cy="523220"/>
          </a:xfrm>
          <a:prstGeom prst="rect">
            <a:avLst/>
          </a:prstGeom>
          <a:solidFill>
            <a:schemeClr val="bg1"/>
          </a:solidFill>
        </p:spPr>
        <p:txBody>
          <a:bodyPr wrap="square" rtlCol="0">
            <a:spAutoFit/>
          </a:bodyPr>
          <a:lstStyle/>
          <a:p>
            <a:pPr algn="ctr"/>
            <a:r>
              <a:rPr lang="en-US" sz="1600" b="1" dirty="0" smtClean="0"/>
              <a:t>NmF2 at Camden (CN53L)</a:t>
            </a:r>
          </a:p>
          <a:p>
            <a:pPr algn="ctr"/>
            <a:r>
              <a:rPr lang="en-US" sz="1200" b="1" dirty="0" smtClean="0"/>
              <a:t>-JUN-                                 Geomagnetic: 40.82S, 228.38E                            -DEC-</a:t>
            </a:r>
            <a:endParaRPr lang="en-US" sz="1200" b="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F10.7 ADJUSTED INDEX</a:t>
            </a:r>
            <a:endParaRPr lang="en-US" dirty="0">
              <a:solidFill>
                <a:schemeClr val="bg1"/>
              </a:solidFill>
            </a:endParaRPr>
          </a:p>
        </p:txBody>
      </p:sp>
      <p:pic>
        <p:nvPicPr>
          <p:cNvPr id="8" name="Content Placeholder 7" descr="Figure1_F10_304.jpg"/>
          <p:cNvPicPr>
            <a:picLocks noGrp="1" noChangeAspect="1"/>
          </p:cNvPicPr>
          <p:nvPr>
            <p:ph idx="1"/>
          </p:nvPr>
        </p:nvPicPr>
        <p:blipFill>
          <a:blip r:embed="rId3" cstate="print"/>
          <a:srcRect l="5784" t="7076" b="3771"/>
          <a:stretch>
            <a:fillRect/>
          </a:stretch>
        </p:blipFill>
        <p:spPr>
          <a:xfrm>
            <a:off x="685800" y="985345"/>
            <a:ext cx="7848600" cy="5683469"/>
          </a:xfr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solidFill>
                  <a:schemeClr val="bg1"/>
                </a:solidFill>
              </a:rPr>
              <a:t>IONOSPHERE:</a:t>
            </a:r>
            <a:br>
              <a:rPr lang="en-US" sz="3200" b="1" i="1" dirty="0" smtClean="0">
                <a:solidFill>
                  <a:schemeClr val="bg1"/>
                </a:solidFill>
              </a:rPr>
            </a:br>
            <a:r>
              <a:rPr lang="en-US" sz="3200" b="1" i="1" dirty="0" smtClean="0">
                <a:solidFill>
                  <a:schemeClr val="bg1"/>
                </a:solidFill>
              </a:rPr>
              <a:t>COMPARATIVE STUDY</a:t>
            </a:r>
            <a:br>
              <a:rPr lang="en-US" sz="3200" b="1" i="1" dirty="0" smtClean="0">
                <a:solidFill>
                  <a:schemeClr val="bg1"/>
                </a:solidFill>
              </a:rPr>
            </a:br>
            <a:r>
              <a:rPr lang="en-US" sz="3200" b="1" i="1" dirty="0" smtClean="0">
                <a:solidFill>
                  <a:schemeClr val="bg1"/>
                </a:solidFill>
              </a:rPr>
              <a:t>NmF2 Partial Conclusions:</a:t>
            </a:r>
            <a:endParaRPr lang="en-US" sz="3200" b="1" i="1" dirty="0">
              <a:solidFill>
                <a:schemeClr val="bg1"/>
              </a:solidFill>
            </a:endParaRPr>
          </a:p>
        </p:txBody>
      </p:sp>
      <p:sp>
        <p:nvSpPr>
          <p:cNvPr id="3" name="Content Placeholder 2"/>
          <p:cNvSpPr>
            <a:spLocks noGrp="1"/>
          </p:cNvSpPr>
          <p:nvPr>
            <p:ph idx="1"/>
          </p:nvPr>
        </p:nvSpPr>
        <p:spPr>
          <a:xfrm>
            <a:off x="152400" y="1676400"/>
            <a:ext cx="8839200" cy="4525963"/>
          </a:xfrm>
        </p:spPr>
        <p:txBody>
          <a:bodyPr>
            <a:noAutofit/>
          </a:bodyPr>
          <a:lstStyle/>
          <a:p>
            <a:pPr>
              <a:buFont typeface="Wingdings" pitchFamily="2" charset="2"/>
              <a:buChar char="Ø"/>
            </a:pPr>
            <a:r>
              <a:rPr lang="en-US" dirty="0" smtClean="0">
                <a:solidFill>
                  <a:schemeClr val="bg1"/>
                </a:solidFill>
              </a:rPr>
              <a:t>Similar data values, from minimum to minimum, for night side</a:t>
            </a:r>
          </a:p>
          <a:p>
            <a:pPr>
              <a:buFont typeface="Wingdings" pitchFamily="2" charset="2"/>
              <a:buChar char="Ø"/>
            </a:pPr>
            <a:endParaRPr lang="en-US" dirty="0" smtClean="0">
              <a:solidFill>
                <a:schemeClr val="bg1"/>
              </a:solidFill>
            </a:endParaRPr>
          </a:p>
          <a:p>
            <a:pPr>
              <a:buFont typeface="Wingdings" pitchFamily="2" charset="2"/>
              <a:buChar char="Ø"/>
            </a:pPr>
            <a:r>
              <a:rPr lang="en-US" dirty="0" smtClean="0">
                <a:solidFill>
                  <a:schemeClr val="bg1"/>
                </a:solidFill>
              </a:rPr>
              <a:t>Day side reflects the minimum to minimum differences, but lacks of any consistency (higher, similar, lower values). May be explained by the movement of the plasma caused by electric fields or neutral-wind interactions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nchor="ctr"/>
          <a:lstStyle/>
          <a:p>
            <a:pPr algn="ctr"/>
            <a:r>
              <a:rPr lang="en-US" dirty="0" smtClean="0">
                <a:solidFill>
                  <a:schemeClr val="bg1"/>
                </a:solidFill>
              </a:rPr>
              <a:t>Peak height (</a:t>
            </a:r>
            <a:r>
              <a:rPr lang="en-US" cap="none" dirty="0">
                <a:solidFill>
                  <a:schemeClr val="bg1"/>
                </a:solidFill>
              </a:rPr>
              <a:t>h</a:t>
            </a:r>
            <a:r>
              <a:rPr lang="en-US" cap="none" dirty="0" smtClean="0">
                <a:solidFill>
                  <a:schemeClr val="bg1"/>
                </a:solidFill>
              </a:rPr>
              <a:t>mF2</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7619969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G931_hmF2_1996-12-01-1996-12-31_L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 y="0"/>
            <a:ext cx="4568952" cy="3426714"/>
          </a:xfrm>
          <a:prstGeom prst="rect">
            <a:avLst/>
          </a:prstGeom>
        </p:spPr>
      </p:pic>
      <p:pic>
        <p:nvPicPr>
          <p:cNvPr id="5" name="Picture 4" descr="EG931_hmF2_1996-07-01-1996-07-31_L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048" y="0"/>
            <a:ext cx="4568952" cy="3426714"/>
          </a:xfrm>
          <a:prstGeom prst="rect">
            <a:avLst/>
          </a:prstGeom>
        </p:spPr>
      </p:pic>
      <p:pic>
        <p:nvPicPr>
          <p:cNvPr id="7" name="Picture 6" descr="EG931_hmF2_2008-12-01-2008-12-31_L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048" y="3124200"/>
            <a:ext cx="4568952" cy="3426714"/>
          </a:xfrm>
          <a:prstGeom prst="rect">
            <a:avLst/>
          </a:prstGeom>
        </p:spPr>
      </p:pic>
      <p:pic>
        <p:nvPicPr>
          <p:cNvPr id="8" name="Picture 7" descr="EG931_hmF2_2008-07-01-2008-07-31_L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5048" y="3120300"/>
            <a:ext cx="4568952" cy="34267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228600"/>
            <a:ext cx="8534400" cy="6625140"/>
            <a:chOff x="228600" y="228600"/>
            <a:chExt cx="8534400" cy="6625140"/>
          </a:xfrm>
          <a:solidFill>
            <a:schemeClr val="tx1">
              <a:lumMod val="75000"/>
              <a:lumOff val="25000"/>
              <a:alpha val="66000"/>
            </a:schemeClr>
          </a:solidFill>
        </p:grpSpPr>
        <p:sp>
          <p:nvSpPr>
            <p:cNvPr id="3" name="Rectangle 2"/>
            <p:cNvSpPr/>
            <p:nvPr/>
          </p:nvSpPr>
          <p:spPr>
            <a:xfrm>
              <a:off x="228600" y="228600"/>
              <a:ext cx="8534400" cy="38100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28600" y="4019100"/>
              <a:ext cx="3200400" cy="283464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1829729022"/>
              </p:ext>
            </p:extLst>
          </p:nvPr>
        </p:nvGraphicFramePr>
        <p:xfrm>
          <a:off x="7445" y="187037"/>
          <a:ext cx="9136554" cy="3782289"/>
        </p:xfrm>
        <a:graphic>
          <a:graphicData uri="http://schemas.openxmlformats.org/drawingml/2006/table">
            <a:tbl>
              <a:tblPr/>
              <a:tblGrid>
                <a:gridCol w="1305222"/>
                <a:gridCol w="1305222"/>
                <a:gridCol w="1305222"/>
                <a:gridCol w="1305222"/>
                <a:gridCol w="1305222"/>
                <a:gridCol w="1305222"/>
                <a:gridCol w="1305222"/>
              </a:tblGrid>
              <a:tr h="258177">
                <a:tc>
                  <a:txBody>
                    <a:bodyPr/>
                    <a:lstStyle/>
                    <a:p>
                      <a:pPr algn="ctr" fontAlgn="ctr"/>
                      <a:endParaRPr lang="en-US" sz="1300" b="1" i="0" u="none" strike="noStrike" dirty="0">
                        <a:solidFill>
                          <a:schemeClr val="bg1"/>
                        </a:solidFill>
                        <a:effectLst/>
                        <a:latin typeface="Calibri"/>
                      </a:endParaRPr>
                    </a:p>
                  </a:txBody>
                  <a:tcPr marL="2988" marR="2988" marT="1732"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r>
                        <a:rPr lang="en-US" sz="1300" b="1" i="0" u="none" strike="noStrike" dirty="0" smtClean="0">
                          <a:solidFill>
                            <a:schemeClr val="bg1"/>
                          </a:solidFill>
                          <a:effectLst/>
                          <a:latin typeface="Calibri"/>
                        </a:rPr>
                        <a:t>1996 (minimum 22-23)</a:t>
                      </a:r>
                      <a:endParaRPr lang="en-US" sz="1300" b="1" i="0" u="none" strike="noStrike" dirty="0">
                        <a:solidFill>
                          <a:schemeClr val="bg1"/>
                        </a:solidFill>
                        <a:effectLst/>
                        <a:latin typeface="Calibri"/>
                      </a:endParaRPr>
                    </a:p>
                  </a:txBody>
                  <a:tcPr marL="2988" marR="2988" marT="1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fontAlgn="ctr"/>
                      <a:r>
                        <a:rPr lang="en-US" sz="1300" b="1" i="0" u="none" strike="noStrike" dirty="0" smtClean="0">
                          <a:solidFill>
                            <a:schemeClr val="bg1"/>
                          </a:solidFill>
                          <a:effectLst/>
                          <a:latin typeface="Calibri"/>
                        </a:rPr>
                        <a:t>2008 (minimum 23-24)</a:t>
                      </a:r>
                      <a:endParaRPr lang="en-US" sz="1300" b="1" i="0" u="none" strike="noStrike" dirty="0">
                        <a:solidFill>
                          <a:schemeClr val="bg1"/>
                        </a:solidFill>
                        <a:effectLst/>
                        <a:latin typeface="Calibri"/>
                      </a:endParaRPr>
                    </a:p>
                  </a:txBody>
                  <a:tcPr marL="2988" marR="2988" marT="1732" marB="0" anchor="b">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258177">
                <a:tc>
                  <a:txBody>
                    <a:bodyPr/>
                    <a:lstStyle/>
                    <a:p>
                      <a:pPr algn="ctr" fontAlgn="b"/>
                      <a:r>
                        <a:rPr lang="en-US" sz="1300" b="1" i="0" u="none" strike="noStrike" dirty="0">
                          <a:solidFill>
                            <a:schemeClr val="bg1"/>
                          </a:solidFill>
                          <a:effectLst/>
                          <a:latin typeface="Calibri"/>
                        </a:rPr>
                        <a:t>MONTH</a:t>
                      </a:r>
                    </a:p>
                  </a:txBody>
                  <a:tcPr marL="2988" marR="2988" marT="1732" marB="0">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a:solidFill>
                            <a:schemeClr val="bg1"/>
                          </a:solidFill>
                          <a:effectLst/>
                          <a:latin typeface="Calibri"/>
                        </a:rPr>
                        <a:t>MEDIAN</a:t>
                      </a:r>
                    </a:p>
                  </a:txBody>
                  <a:tcPr marL="2988" marR="2988" marT="1732"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a:solidFill>
                            <a:schemeClr val="bg1"/>
                          </a:solidFill>
                          <a:effectLst/>
                          <a:latin typeface="Calibri"/>
                        </a:rPr>
                        <a:t>MEAN</a:t>
                      </a:r>
                    </a:p>
                  </a:txBody>
                  <a:tcPr marL="2988" marR="2988" marT="173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a:solidFill>
                            <a:schemeClr val="bg1"/>
                          </a:solidFill>
                          <a:effectLst/>
                          <a:latin typeface="Calibri"/>
                        </a:rPr>
                        <a:t>STDEV</a:t>
                      </a:r>
                    </a:p>
                  </a:txBody>
                  <a:tcPr marL="2988" marR="2988" marT="1732"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a:solidFill>
                            <a:schemeClr val="bg1"/>
                          </a:solidFill>
                          <a:effectLst/>
                          <a:latin typeface="Calibri"/>
                        </a:rPr>
                        <a:t>MEDIAN</a:t>
                      </a:r>
                    </a:p>
                  </a:txBody>
                  <a:tcPr marL="2988" marR="2988" marT="1732"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a:solidFill>
                            <a:schemeClr val="bg1"/>
                          </a:solidFill>
                          <a:effectLst/>
                          <a:latin typeface="Calibri"/>
                        </a:rPr>
                        <a:t>MEAN</a:t>
                      </a:r>
                    </a:p>
                  </a:txBody>
                  <a:tcPr marL="2988" marR="2988" marT="173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1" i="0" u="none" strike="noStrike">
                          <a:solidFill>
                            <a:schemeClr val="bg1"/>
                          </a:solidFill>
                          <a:effectLst/>
                          <a:latin typeface="Calibri"/>
                        </a:rPr>
                        <a:t>STDEV</a:t>
                      </a:r>
                    </a:p>
                  </a:txBody>
                  <a:tcPr marL="2988" marR="2988" marT="1732" marB="0" anchor="ctr">
                    <a:lnL>
                      <a:noFill/>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8495">
                <a:tc>
                  <a:txBody>
                    <a:bodyPr/>
                    <a:lstStyle/>
                    <a:p>
                      <a:pPr algn="ctr" fontAlgn="b"/>
                      <a:r>
                        <a:rPr lang="en-US" sz="1300" b="1" i="0" u="none" strike="noStrike">
                          <a:solidFill>
                            <a:schemeClr val="bg1"/>
                          </a:solidFill>
                          <a:effectLst/>
                          <a:latin typeface="Calibri"/>
                        </a:rPr>
                        <a:t>JAN</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257.00</a:t>
                      </a:r>
                    </a:p>
                  </a:txBody>
                  <a:tcPr marL="2988" marR="2988" marT="1732"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259.47</a:t>
                      </a:r>
                    </a:p>
                  </a:txBody>
                  <a:tcPr marL="2988" marR="2988" marT="173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36.74</a:t>
                      </a:r>
                    </a:p>
                  </a:txBody>
                  <a:tcPr marL="2988" marR="2988" marT="1732"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264.70</a:t>
                      </a:r>
                    </a:p>
                  </a:txBody>
                  <a:tcPr marL="2988" marR="2988" marT="1732"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271.66</a:t>
                      </a:r>
                    </a:p>
                  </a:txBody>
                  <a:tcPr marL="2988" marR="2988" marT="173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44.10</a:t>
                      </a:r>
                    </a:p>
                  </a:txBody>
                  <a:tcPr marL="2988" marR="2988" marT="1732" marB="0" anchor="ctr">
                    <a:lnL>
                      <a:noFill/>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dirty="0">
                          <a:solidFill>
                            <a:schemeClr val="bg1"/>
                          </a:solidFill>
                          <a:effectLst/>
                          <a:latin typeface="Calibri"/>
                        </a:rPr>
                        <a:t>FEB</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257.00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261.21</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35.79</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269.85</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278.39</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45.53</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dirty="0">
                          <a:solidFill>
                            <a:schemeClr val="bg1"/>
                          </a:solidFill>
                          <a:effectLst/>
                          <a:latin typeface="Calibri"/>
                        </a:rPr>
                        <a:t>MAR</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257.00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265.19</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38.58</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269.30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281.41</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48.39</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dirty="0">
                          <a:solidFill>
                            <a:schemeClr val="bg1"/>
                          </a:solidFill>
                          <a:effectLst/>
                          <a:latin typeface="Calibri"/>
                        </a:rPr>
                        <a:t>APR</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258.00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266.36</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40.13</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263.75</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273.71</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bg1"/>
                          </a:solidFill>
                          <a:effectLst/>
                          <a:latin typeface="Calibri"/>
                        </a:rPr>
                        <a:t>44.50</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dirty="0">
                          <a:solidFill>
                            <a:schemeClr val="bg1"/>
                          </a:solidFill>
                          <a:effectLst/>
                          <a:latin typeface="Calibri"/>
                        </a:rPr>
                        <a:t>MAY</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263.00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268.94</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40.16</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266.20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272.30</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50.17</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a:solidFill>
                            <a:schemeClr val="bg1"/>
                          </a:solidFill>
                          <a:effectLst/>
                          <a:latin typeface="Calibri"/>
                        </a:rPr>
                        <a:t>JUN</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261.00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267.44</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44.59</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261.70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263.82</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52.57</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a:solidFill>
                            <a:schemeClr val="bg1"/>
                          </a:solidFill>
                          <a:effectLst/>
                          <a:latin typeface="Calibri"/>
                        </a:rPr>
                        <a:t>JUL</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266.00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266.65</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42.69</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248.45</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255.21</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57.41</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a:solidFill>
                            <a:schemeClr val="bg1"/>
                          </a:solidFill>
                          <a:effectLst/>
                          <a:latin typeface="Calibri"/>
                        </a:rPr>
                        <a:t>AUG</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265.50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270.45</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43.89</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250.36</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252.25</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45.15</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a:solidFill>
                            <a:schemeClr val="bg1"/>
                          </a:solidFill>
                          <a:effectLst/>
                          <a:latin typeface="Calibri"/>
                        </a:rPr>
                        <a:t>SEP</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266.00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265.49</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37.76</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248.93</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251.31</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41.50</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a:solidFill>
                            <a:schemeClr val="bg1"/>
                          </a:solidFill>
                          <a:effectLst/>
                          <a:latin typeface="Calibri"/>
                        </a:rPr>
                        <a:t>OCT</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282.00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278.14</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33.50</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248.94</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259.48</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bg1"/>
                          </a:solidFill>
                          <a:effectLst/>
                          <a:latin typeface="Calibri"/>
                        </a:rPr>
                        <a:t>39.98</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48495">
                <a:tc>
                  <a:txBody>
                    <a:bodyPr/>
                    <a:lstStyle/>
                    <a:p>
                      <a:pPr algn="ctr" fontAlgn="b"/>
                      <a:r>
                        <a:rPr lang="en-US" sz="1300" b="1" i="0" u="none" strike="noStrike">
                          <a:solidFill>
                            <a:schemeClr val="bg1"/>
                          </a:solidFill>
                          <a:effectLst/>
                          <a:latin typeface="Calibri"/>
                        </a:rPr>
                        <a:t>NOV</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283.50</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285.03</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39.29</a:t>
                      </a:r>
                    </a:p>
                  </a:txBody>
                  <a:tcPr marL="2988" marR="2988" marT="1732"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256.34</a:t>
                      </a:r>
                    </a:p>
                  </a:txBody>
                  <a:tcPr marL="2988" marR="2988" marT="1732"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258.50</a:t>
                      </a:r>
                    </a:p>
                  </a:txBody>
                  <a:tcPr marL="2988" marR="2988" marT="173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41.66</a:t>
                      </a:r>
                    </a:p>
                  </a:txBody>
                  <a:tcPr marL="2988" marR="2988" marT="1732" marB="0"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258177">
                <a:tc>
                  <a:txBody>
                    <a:bodyPr/>
                    <a:lstStyle/>
                    <a:p>
                      <a:pPr algn="ctr" fontAlgn="b"/>
                      <a:r>
                        <a:rPr lang="en-US" sz="1300" b="1" i="0" u="none" strike="noStrike">
                          <a:solidFill>
                            <a:schemeClr val="bg1"/>
                          </a:solidFill>
                          <a:effectLst/>
                          <a:latin typeface="Calibri"/>
                        </a:rPr>
                        <a:t>DEC</a:t>
                      </a:r>
                    </a:p>
                  </a:txBody>
                  <a:tcPr marL="2988" marR="2988" marT="1732" marB="0"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272.00</a:t>
                      </a:r>
                    </a:p>
                  </a:txBody>
                  <a:tcPr marL="2988" marR="2988" marT="1732" marB="0" anchor="ctr">
                    <a:lnL w="12700" cap="flat" cmpd="sng" algn="ctr">
                      <a:noFill/>
                      <a:prstDash val="solid"/>
                      <a:round/>
                      <a:headEnd type="none" w="med" len="med"/>
                      <a:tailEnd type="none" w="med" len="med"/>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275.20</a:t>
                      </a:r>
                    </a:p>
                  </a:txBody>
                  <a:tcPr marL="2988" marR="2988" marT="1732" marB="0" anchor="ctr">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40.50</a:t>
                      </a:r>
                    </a:p>
                  </a:txBody>
                  <a:tcPr marL="2988" marR="2988" marT="1732" marB="0" anchor="ctr">
                    <a:lnL>
                      <a:noFill/>
                    </a:lnL>
                    <a:lnR w="12700" cap="flat" cmpd="sng" algn="ctr">
                      <a:noFill/>
                      <a:prstDash val="solid"/>
                      <a:round/>
                      <a:headEnd type="none" w="med" len="med"/>
                      <a:tailEnd type="none" w="med" len="med"/>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249.23</a:t>
                      </a:r>
                    </a:p>
                  </a:txBody>
                  <a:tcPr marL="2988" marR="2988" marT="1732" marB="0" anchor="ctr">
                    <a:lnL w="12700" cap="flat" cmpd="sng" algn="ctr">
                      <a:noFill/>
                      <a:prstDash val="solid"/>
                      <a:round/>
                      <a:headEnd type="none" w="med" len="med"/>
                      <a:tailEnd type="none" w="med" len="med"/>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253.07</a:t>
                      </a:r>
                    </a:p>
                  </a:txBody>
                  <a:tcPr marL="2988" marR="2988" marT="1732" marB="0" anchor="ctr">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40.53</a:t>
                      </a:r>
                    </a:p>
                  </a:txBody>
                  <a:tcPr marL="2988" marR="2988" marT="1732" marB="0" anchor="ctr">
                    <a:lnL>
                      <a:noFill/>
                    </a:lnL>
                    <a:lnR w="38100" cap="flat" cmpd="sng" algn="ctr">
                      <a:noFill/>
                      <a:prstDash val="solid"/>
                      <a:round/>
                      <a:headEnd type="none" w="med" len="med"/>
                      <a:tailEnd type="none" w="med" len="med"/>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r>
              <a:tr h="274313">
                <a:tc>
                  <a:txBody>
                    <a:bodyPr/>
                    <a:lstStyle/>
                    <a:p>
                      <a:pPr algn="ctr" fontAlgn="b"/>
                      <a:r>
                        <a:rPr lang="en-US" sz="1300" b="1" i="0" u="none" strike="noStrike" dirty="0">
                          <a:solidFill>
                            <a:schemeClr val="bg1"/>
                          </a:solidFill>
                          <a:effectLst/>
                          <a:latin typeface="Calibri"/>
                        </a:rPr>
                        <a:t>AVERAGES</a:t>
                      </a:r>
                    </a:p>
                  </a:txBody>
                  <a:tcPr marL="2988" marR="2988" marT="1732"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dbl"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bg1"/>
                          </a:solidFill>
                          <a:effectLst/>
                          <a:latin typeface="Calibri"/>
                        </a:rPr>
                        <a:t>265.67</a:t>
                      </a:r>
                    </a:p>
                  </a:txBody>
                  <a:tcPr marL="2988" marR="2988" marT="1732" marB="0" anchor="ctr">
                    <a:lnL w="1270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269.13</a:t>
                      </a:r>
                    </a:p>
                  </a:txBody>
                  <a:tcPr marL="2988" marR="2988" marT="1732" marB="0" anchor="ctr">
                    <a:lnL>
                      <a:noFill/>
                    </a:lnL>
                    <a:lnR>
                      <a:noFill/>
                    </a:lnR>
                    <a:lnT w="25400" cap="flat" cmpd="dbl"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bg1"/>
                          </a:solidFill>
                          <a:effectLst/>
                          <a:latin typeface="Calibri"/>
                        </a:rPr>
                        <a:t>39.47</a:t>
                      </a:r>
                    </a:p>
                  </a:txBody>
                  <a:tcPr marL="2988" marR="2988" marT="1732" marB="0" anchor="ctr">
                    <a:lnL>
                      <a:noFill/>
                    </a:lnL>
                    <a:lnR w="12700" cap="flat" cmpd="sng" algn="ctr">
                      <a:noFill/>
                      <a:prstDash val="solid"/>
                      <a:round/>
                      <a:headEnd type="none" w="med" len="med"/>
                      <a:tailEnd type="none" w="med" len="med"/>
                    </a:lnR>
                    <a:lnT w="25400" cap="flat" cmpd="dbl"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258.15</a:t>
                      </a:r>
                    </a:p>
                  </a:txBody>
                  <a:tcPr marL="2988" marR="2988" marT="1732" marB="0" anchor="ctr">
                    <a:lnL w="1270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a:solidFill>
                            <a:schemeClr val="bg1"/>
                          </a:solidFill>
                          <a:effectLst/>
                          <a:latin typeface="Calibri"/>
                        </a:rPr>
                        <a:t>264.26</a:t>
                      </a:r>
                    </a:p>
                  </a:txBody>
                  <a:tcPr marL="2988" marR="2988" marT="1732" marB="0" anchor="ctr">
                    <a:lnL>
                      <a:noFill/>
                    </a:lnL>
                    <a:lnR>
                      <a:noFill/>
                    </a:lnR>
                    <a:lnT w="25400" cap="flat" cmpd="dbl"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bg1"/>
                          </a:solidFill>
                          <a:effectLst/>
                          <a:latin typeface="Calibri"/>
                        </a:rPr>
                        <a:t>45.96</a:t>
                      </a:r>
                    </a:p>
                  </a:txBody>
                  <a:tcPr marL="2988" marR="2988" marT="1732" marB="0" anchor="ctr">
                    <a:lnL>
                      <a:noFill/>
                    </a:lnL>
                    <a:lnR w="38100" cap="flat" cmpd="sng" algn="ctr">
                      <a:noFill/>
                      <a:prstDash val="solid"/>
                      <a:round/>
                      <a:headEnd type="none" w="med" len="med"/>
                      <a:tailEnd type="none" w="med" len="med"/>
                    </a:lnR>
                    <a:lnT w="25400" cap="flat" cmpd="dbl"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4114800" y="5334000"/>
            <a:ext cx="4307886" cy="324341"/>
          </a:xfrm>
          <a:prstGeom prst="rect">
            <a:avLst/>
          </a:prstGeom>
          <a:noFill/>
        </p:spPr>
        <p:txBody>
          <a:bodyPr wrap="none" lIns="16404" tIns="8202" rIns="16404" bIns="8202" rtlCol="0">
            <a:spAutoFit/>
          </a:bodyPr>
          <a:lstStyle/>
          <a:p>
            <a:r>
              <a:rPr lang="en-US" sz="2000" dirty="0" smtClean="0">
                <a:solidFill>
                  <a:schemeClr val="bg1"/>
                </a:solidFill>
              </a:rPr>
              <a:t>Height of the peak concentration – hmF2</a:t>
            </a:r>
            <a:endParaRPr lang="en-US" sz="2000" dirty="0">
              <a:solidFill>
                <a:schemeClr val="bg1"/>
              </a:solidFill>
            </a:endParaRPr>
          </a:p>
        </p:txBody>
      </p:sp>
      <p:sp>
        <p:nvSpPr>
          <p:cNvPr id="6" name="Double Brace 5"/>
          <p:cNvSpPr/>
          <p:nvPr/>
        </p:nvSpPr>
        <p:spPr>
          <a:xfrm>
            <a:off x="1325413" y="4436986"/>
            <a:ext cx="762000" cy="1091045"/>
          </a:xfrm>
          <a:prstGeom prst="bracePair">
            <a:avLst/>
          </a:prstGeom>
          <a:noFill/>
          <a:ln>
            <a:solidFill>
              <a:schemeClr val="bg1"/>
            </a:solidFill>
          </a:ln>
        </p:spPr>
        <p:style>
          <a:lnRef idx="2">
            <a:schemeClr val="accent1"/>
          </a:lnRef>
          <a:fillRef idx="0">
            <a:schemeClr val="accent1"/>
          </a:fillRef>
          <a:effectRef idx="1">
            <a:schemeClr val="accent1"/>
          </a:effectRef>
          <a:fontRef idx="minor">
            <a:schemeClr val="tx1"/>
          </a:fontRef>
        </p:style>
        <p:txBody>
          <a:bodyPr lIns="16404" tIns="8202" rIns="16404" bIns="8202" rtlCol="0" anchor="ctr"/>
          <a:lstStyle/>
          <a:p>
            <a:pPr algn="ctr"/>
            <a:endParaRPr lang="en-US"/>
          </a:p>
        </p:txBody>
      </p:sp>
      <p:sp>
        <p:nvSpPr>
          <p:cNvPr id="8" name="Double Brace 7"/>
          <p:cNvSpPr/>
          <p:nvPr/>
        </p:nvSpPr>
        <p:spPr>
          <a:xfrm>
            <a:off x="1343342" y="5528031"/>
            <a:ext cx="762000" cy="1340427"/>
          </a:xfrm>
          <a:prstGeom prst="bracePair">
            <a:avLst/>
          </a:prstGeom>
          <a:noFill/>
          <a:ln>
            <a:solidFill>
              <a:schemeClr val="bg1"/>
            </a:solidFill>
          </a:ln>
        </p:spPr>
        <p:style>
          <a:lnRef idx="2">
            <a:schemeClr val="accent1"/>
          </a:lnRef>
          <a:fillRef idx="0">
            <a:schemeClr val="accent1"/>
          </a:fillRef>
          <a:effectRef idx="1">
            <a:schemeClr val="accent1"/>
          </a:effectRef>
          <a:fontRef idx="minor">
            <a:schemeClr val="tx1"/>
          </a:fontRef>
        </p:style>
        <p:txBody>
          <a:bodyPr lIns="16404" tIns="8202" rIns="16404" bIns="8202" rtlCol="0" anchor="ctr"/>
          <a:lstStyle/>
          <a:p>
            <a:pPr algn="ctr"/>
            <a:endParaRPr lang="en-US"/>
          </a:p>
        </p:txBody>
      </p:sp>
      <p:sp>
        <p:nvSpPr>
          <p:cNvPr id="9" name="TextBox 8"/>
          <p:cNvSpPr txBox="1"/>
          <p:nvPr/>
        </p:nvSpPr>
        <p:spPr>
          <a:xfrm rot="16200000">
            <a:off x="1773455" y="4775214"/>
            <a:ext cx="1278082" cy="509007"/>
          </a:xfrm>
          <a:prstGeom prst="rect">
            <a:avLst/>
          </a:prstGeom>
          <a:noFill/>
        </p:spPr>
        <p:txBody>
          <a:bodyPr wrap="square" lIns="16404" tIns="8202" rIns="16404" bIns="8202" rtlCol="0">
            <a:spAutoFit/>
          </a:bodyPr>
          <a:lstStyle/>
          <a:p>
            <a:pPr algn="ctr"/>
            <a:r>
              <a:rPr lang="en-US" sz="1600" b="1" dirty="0" smtClean="0">
                <a:solidFill>
                  <a:schemeClr val="bg1"/>
                </a:solidFill>
              </a:rPr>
              <a:t>Higher for 23-24</a:t>
            </a:r>
            <a:endParaRPr lang="en-US" sz="1600" b="1" dirty="0">
              <a:solidFill>
                <a:schemeClr val="bg1"/>
              </a:solidFill>
            </a:endParaRPr>
          </a:p>
        </p:txBody>
      </p:sp>
      <p:sp>
        <p:nvSpPr>
          <p:cNvPr id="10" name="TextBox 9"/>
          <p:cNvSpPr txBox="1"/>
          <p:nvPr/>
        </p:nvSpPr>
        <p:spPr>
          <a:xfrm>
            <a:off x="10865004" y="5344137"/>
            <a:ext cx="33193" cy="293563"/>
          </a:xfrm>
          <a:prstGeom prst="rect">
            <a:avLst/>
          </a:prstGeom>
          <a:noFill/>
        </p:spPr>
        <p:txBody>
          <a:bodyPr wrap="none" lIns="16404" tIns="8202" rIns="16404" bIns="8202" rtlCol="0">
            <a:spAutoFit/>
          </a:bodyPr>
          <a:lstStyle/>
          <a:p>
            <a:endParaRPr lang="en-US" dirty="0"/>
          </a:p>
        </p:txBody>
      </p:sp>
      <p:sp>
        <p:nvSpPr>
          <p:cNvPr id="11" name="TextBox 10"/>
          <p:cNvSpPr txBox="1"/>
          <p:nvPr/>
        </p:nvSpPr>
        <p:spPr>
          <a:xfrm rot="16200000">
            <a:off x="1835800" y="5980559"/>
            <a:ext cx="1153391" cy="509007"/>
          </a:xfrm>
          <a:prstGeom prst="rect">
            <a:avLst/>
          </a:prstGeom>
          <a:noFill/>
        </p:spPr>
        <p:txBody>
          <a:bodyPr wrap="square" lIns="16404" tIns="8202" rIns="16404" bIns="8202" rtlCol="0">
            <a:spAutoFit/>
          </a:bodyPr>
          <a:lstStyle/>
          <a:p>
            <a:pPr algn="ctr"/>
            <a:r>
              <a:rPr lang="en-US" sz="1600" b="1" dirty="0" smtClean="0">
                <a:solidFill>
                  <a:schemeClr val="bg1"/>
                </a:solidFill>
              </a:rPr>
              <a:t>Lower for 23-24</a:t>
            </a:r>
            <a:endParaRPr lang="en-US" sz="1600"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888064590"/>
              </p:ext>
            </p:extLst>
          </p:nvPr>
        </p:nvGraphicFramePr>
        <p:xfrm>
          <a:off x="609600" y="4000503"/>
          <a:ext cx="2918048" cy="2857497"/>
        </p:xfrm>
        <a:graphic>
          <a:graphicData uri="http://schemas.openxmlformats.org/drawingml/2006/table">
            <a:tbl>
              <a:tblPr/>
              <a:tblGrid>
                <a:gridCol w="470376"/>
                <a:gridCol w="1223836"/>
                <a:gridCol w="1223836"/>
              </a:tblGrid>
              <a:tr h="197069">
                <a:tc>
                  <a:txBody>
                    <a:bodyPr/>
                    <a:lstStyle/>
                    <a:p>
                      <a:pPr algn="ctr" fontAlgn="b"/>
                      <a:endParaRPr lang="en-US" sz="1100" b="1" i="0" u="none" strike="noStrike" dirty="0">
                        <a:solidFill>
                          <a:schemeClr val="bg1"/>
                        </a:solidFill>
                        <a:latin typeface="Calibri"/>
                      </a:endParaRP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100" b="0" i="0" u="none" strike="noStrike" dirty="0" smtClean="0">
                          <a:solidFill>
                            <a:schemeClr val="bg1"/>
                          </a:solidFill>
                          <a:latin typeface="Calibri"/>
                        </a:rPr>
                        <a:t>DIFFERENCE 2008 </a:t>
                      </a:r>
                      <a:r>
                        <a:rPr lang="en-US" sz="1100" b="0" i="0" u="none" strike="noStrike" dirty="0">
                          <a:solidFill>
                            <a:schemeClr val="bg1"/>
                          </a:solidFill>
                          <a:latin typeface="Calibri"/>
                        </a:rPr>
                        <a:t>- 1996</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97069">
                <a:tc>
                  <a:txBody>
                    <a:bodyPr/>
                    <a:lstStyle/>
                    <a:p>
                      <a:pPr algn="ctr" fontAlgn="b"/>
                      <a:r>
                        <a:rPr lang="en-US" sz="1100" b="1" i="0" u="none" strike="noStrike" dirty="0">
                          <a:solidFill>
                            <a:schemeClr val="bg1"/>
                          </a:solidFill>
                          <a:latin typeface="Calibri"/>
                        </a:rPr>
                        <a:t>MONTH</a:t>
                      </a:r>
                    </a:p>
                  </a:txBody>
                  <a:tcPr marL="2241" marR="2241" marT="129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a:solidFill>
                            <a:schemeClr val="bg1"/>
                          </a:solidFill>
                          <a:latin typeface="Calibri"/>
                        </a:rPr>
                        <a:t>MEDIAN</a:t>
                      </a:r>
                    </a:p>
                  </a:txBody>
                  <a:tcPr marL="2241" marR="2241" marT="129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a:solidFill>
                            <a:schemeClr val="bg1"/>
                          </a:solidFill>
                          <a:latin typeface="Calibri"/>
                        </a:rPr>
                        <a:t>MEAN</a:t>
                      </a:r>
                    </a:p>
                  </a:txBody>
                  <a:tcPr marL="2241" marR="2241" marT="129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JAN</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accent2">
                              <a:lumMod val="40000"/>
                              <a:lumOff val="60000"/>
                            </a:schemeClr>
                          </a:solidFill>
                          <a:latin typeface="Calibri"/>
                        </a:rPr>
                        <a:t>7.70</a:t>
                      </a:r>
                    </a:p>
                  </a:txBody>
                  <a:tcPr marL="2241" marR="2241" marT="129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12.19</a:t>
                      </a:r>
                    </a:p>
                  </a:txBody>
                  <a:tcPr marL="2241" marR="2241" marT="129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FEB</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accent2">
                              <a:lumMod val="40000"/>
                              <a:lumOff val="60000"/>
                            </a:schemeClr>
                          </a:solidFill>
                          <a:latin typeface="Calibri"/>
                        </a:rPr>
                        <a:t>12.85</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17.19</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MAR</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accent2">
                              <a:lumMod val="40000"/>
                              <a:lumOff val="60000"/>
                            </a:schemeClr>
                          </a:solidFill>
                          <a:latin typeface="Calibri"/>
                        </a:rPr>
                        <a:t>12.30</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16.22</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APR</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accent2">
                              <a:lumMod val="40000"/>
                              <a:lumOff val="60000"/>
                            </a:schemeClr>
                          </a:solidFill>
                          <a:latin typeface="Calibri"/>
                        </a:rPr>
                        <a:t>5.75</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7.34</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MAY</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accent2">
                              <a:lumMod val="40000"/>
                              <a:lumOff val="60000"/>
                            </a:schemeClr>
                          </a:solidFill>
                          <a:latin typeface="Calibri"/>
                        </a:rPr>
                        <a:t>3.20</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3.36</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JUN</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accent2">
                              <a:lumMod val="40000"/>
                              <a:lumOff val="60000"/>
                            </a:schemeClr>
                          </a:solidFill>
                          <a:latin typeface="Calibri"/>
                        </a:rPr>
                        <a:t>0.70</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-3.62</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JUL</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2">
                              <a:lumMod val="40000"/>
                              <a:lumOff val="60000"/>
                            </a:schemeClr>
                          </a:solidFill>
                          <a:latin typeface="Calibri"/>
                        </a:rPr>
                        <a:t>-17.55</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-11.43</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AUG</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2">
                              <a:lumMod val="40000"/>
                              <a:lumOff val="60000"/>
                            </a:schemeClr>
                          </a:solidFill>
                          <a:latin typeface="Calibri"/>
                        </a:rPr>
                        <a:t>-15.14</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-18.20</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SEP</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2">
                              <a:lumMod val="40000"/>
                              <a:lumOff val="60000"/>
                            </a:schemeClr>
                          </a:solidFill>
                          <a:latin typeface="Calibri"/>
                        </a:rPr>
                        <a:t>-17.08</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-14.18</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OCT</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2">
                              <a:lumMod val="40000"/>
                              <a:lumOff val="60000"/>
                            </a:schemeClr>
                          </a:solidFill>
                          <a:latin typeface="Calibri"/>
                        </a:rPr>
                        <a:t>-33.06</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bg1"/>
                          </a:solidFill>
                          <a:latin typeface="Calibri"/>
                        </a:rPr>
                        <a:t>-18.65</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88111">
                <a:tc>
                  <a:txBody>
                    <a:bodyPr/>
                    <a:lstStyle/>
                    <a:p>
                      <a:pPr algn="ctr" fontAlgn="b"/>
                      <a:r>
                        <a:rPr lang="en-US" sz="1100" b="1" i="0" u="none" strike="noStrike" dirty="0">
                          <a:solidFill>
                            <a:schemeClr val="bg1"/>
                          </a:solidFill>
                          <a:latin typeface="Calibri"/>
                        </a:rPr>
                        <a:t>NOV</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2">
                              <a:lumMod val="40000"/>
                              <a:lumOff val="60000"/>
                            </a:schemeClr>
                          </a:solidFill>
                          <a:latin typeface="Calibri"/>
                        </a:rPr>
                        <a:t>-27.16</a:t>
                      </a:r>
                    </a:p>
                  </a:txBody>
                  <a:tcPr marL="2241" marR="2241" marT="1299"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bg1"/>
                          </a:solidFill>
                          <a:latin typeface="Calibri"/>
                        </a:rPr>
                        <a:t>-26.53</a:t>
                      </a:r>
                    </a:p>
                  </a:txBody>
                  <a:tcPr marL="2241" marR="2241" marT="1299"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97069">
                <a:tc>
                  <a:txBody>
                    <a:bodyPr/>
                    <a:lstStyle/>
                    <a:p>
                      <a:pPr algn="ctr" fontAlgn="b"/>
                      <a:r>
                        <a:rPr lang="en-US" sz="1100" b="1" i="0" u="none" strike="noStrike">
                          <a:solidFill>
                            <a:schemeClr val="bg1"/>
                          </a:solidFill>
                          <a:latin typeface="Calibri"/>
                        </a:rPr>
                        <a:t>DEC</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2">
                              <a:lumMod val="40000"/>
                              <a:lumOff val="60000"/>
                            </a:schemeClr>
                          </a:solidFill>
                          <a:latin typeface="Calibri"/>
                        </a:rPr>
                        <a:t>-22.77</a:t>
                      </a:r>
                    </a:p>
                  </a:txBody>
                  <a:tcPr marL="2241" marR="2241" marT="1299"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-22.14</a:t>
                      </a:r>
                    </a:p>
                  </a:txBody>
                  <a:tcPr marL="2241" marR="2241" marT="1299"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7069">
                <a:tc>
                  <a:txBody>
                    <a:bodyPr/>
                    <a:lstStyle/>
                    <a:p>
                      <a:pPr algn="ctr" fontAlgn="b"/>
                      <a:r>
                        <a:rPr lang="en-US" sz="1100" b="1" i="0" u="none" strike="noStrike" dirty="0">
                          <a:solidFill>
                            <a:schemeClr val="bg1"/>
                          </a:solidFill>
                          <a:latin typeface="Calibri"/>
                        </a:rPr>
                        <a:t>Annual</a:t>
                      </a:r>
                    </a:p>
                  </a:txBody>
                  <a:tcPr marL="2241" marR="2241" marT="129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2">
                              <a:lumMod val="40000"/>
                              <a:lumOff val="60000"/>
                            </a:schemeClr>
                          </a:solidFill>
                          <a:latin typeface="Calibri"/>
                        </a:rPr>
                        <a:t>-7.52</a:t>
                      </a:r>
                    </a:p>
                  </a:txBody>
                  <a:tcPr marL="2241" marR="2241" marT="129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latin typeface="Calibri"/>
                        </a:rPr>
                        <a:t>-4.87</a:t>
                      </a:r>
                    </a:p>
                  </a:txBody>
                  <a:tcPr marL="2241" marR="2241" marT="129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TextBox 12"/>
          <p:cNvSpPr txBox="1"/>
          <p:nvPr/>
        </p:nvSpPr>
        <p:spPr>
          <a:xfrm>
            <a:off x="3810000" y="5783327"/>
            <a:ext cx="4912659" cy="693673"/>
          </a:xfrm>
          <a:prstGeom prst="rect">
            <a:avLst/>
          </a:prstGeom>
          <a:noFill/>
        </p:spPr>
        <p:txBody>
          <a:bodyPr wrap="square" lIns="16404" tIns="8202" rIns="16404" bIns="8202" rtlCol="0">
            <a:spAutoFit/>
          </a:bodyPr>
          <a:lstStyle/>
          <a:p>
            <a:pPr algn="ctr"/>
            <a:r>
              <a:rPr lang="en-US" sz="2200" b="1" dirty="0" smtClean="0">
                <a:solidFill>
                  <a:schemeClr val="bg1"/>
                </a:solidFill>
              </a:rPr>
              <a:t>Eglin AFB</a:t>
            </a:r>
          </a:p>
          <a:p>
            <a:pPr algn="ctr"/>
            <a:r>
              <a:rPr lang="en-US" sz="2200" dirty="0" smtClean="0">
                <a:solidFill>
                  <a:schemeClr val="bg1"/>
                </a:solidFill>
              </a:rPr>
              <a:t>Coordinates: 30°29N 086°32W </a:t>
            </a:r>
            <a:endParaRPr lang="en-US" sz="2200" dirty="0">
              <a:solidFill>
                <a:schemeClr val="bg1"/>
              </a:solidFill>
            </a:endParaRPr>
          </a:p>
        </p:txBody>
      </p:sp>
      <p:cxnSp>
        <p:nvCxnSpPr>
          <p:cNvPr id="15" name="Straight Connector 14"/>
          <p:cNvCxnSpPr/>
          <p:nvPr/>
        </p:nvCxnSpPr>
        <p:spPr>
          <a:xfrm rot="5400000">
            <a:off x="3356880" y="2103660"/>
            <a:ext cx="373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501896" y="-289469"/>
            <a:ext cx="0" cy="85222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013204" y="3537204"/>
            <a:ext cx="66172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228600" y="6662344"/>
            <a:ext cx="320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501896" y="-555011"/>
            <a:ext cx="0" cy="85222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419600" y="-3401292"/>
            <a:ext cx="0" cy="8229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231648" y="4388760"/>
            <a:ext cx="31973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8759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solidFill>
                  <a:schemeClr val="bg1"/>
                </a:solidFill>
              </a:rPr>
              <a:t>IONOSPHERE:</a:t>
            </a:r>
            <a:br>
              <a:rPr lang="en-US" sz="3200" b="1" i="1" dirty="0" smtClean="0">
                <a:solidFill>
                  <a:schemeClr val="bg1"/>
                </a:solidFill>
              </a:rPr>
            </a:br>
            <a:r>
              <a:rPr lang="en-US" sz="3200" b="1" i="1" dirty="0" smtClean="0">
                <a:solidFill>
                  <a:schemeClr val="bg1"/>
                </a:solidFill>
              </a:rPr>
              <a:t>COMPARATIVE STUDY</a:t>
            </a:r>
            <a:br>
              <a:rPr lang="en-US" sz="3200" b="1" i="1" dirty="0" smtClean="0">
                <a:solidFill>
                  <a:schemeClr val="bg1"/>
                </a:solidFill>
              </a:rPr>
            </a:br>
            <a:r>
              <a:rPr lang="en-US" sz="3200" b="1" i="1" dirty="0" smtClean="0">
                <a:solidFill>
                  <a:schemeClr val="bg1"/>
                </a:solidFill>
              </a:rPr>
              <a:t>hmF2 Partial Conclusions:</a:t>
            </a:r>
            <a:endParaRPr lang="en-US" sz="3200" b="1" i="1" dirty="0">
              <a:solidFill>
                <a:schemeClr val="bg1"/>
              </a:solidFill>
            </a:endParaRPr>
          </a:p>
        </p:txBody>
      </p:sp>
      <p:sp>
        <p:nvSpPr>
          <p:cNvPr id="3" name="Content Placeholder 2"/>
          <p:cNvSpPr>
            <a:spLocks noGrp="1"/>
          </p:cNvSpPr>
          <p:nvPr>
            <p:ph idx="1"/>
          </p:nvPr>
        </p:nvSpPr>
        <p:spPr>
          <a:xfrm>
            <a:off x="152400" y="1676400"/>
            <a:ext cx="8839200" cy="4525963"/>
          </a:xfrm>
        </p:spPr>
        <p:txBody>
          <a:bodyPr>
            <a:noAutofit/>
          </a:bodyPr>
          <a:lstStyle/>
          <a:p>
            <a:pPr marL="0" indent="0" algn="ctr">
              <a:buNone/>
            </a:pPr>
            <a:r>
              <a:rPr lang="en-US" sz="28700" dirty="0" smtClean="0">
                <a:solidFill>
                  <a:schemeClr val="bg1"/>
                </a:solidFill>
              </a:rPr>
              <a:t>?</a:t>
            </a:r>
          </a:p>
        </p:txBody>
      </p:sp>
    </p:spTree>
    <p:extLst>
      <p:ext uri="{BB962C8B-B14F-4D97-AF65-F5344CB8AC3E}">
        <p14:creationId xmlns:p14="http://schemas.microsoft.com/office/powerpoint/2010/main" val="42405245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Autofit/>
          </a:bodyPr>
          <a:lstStyle/>
          <a:p>
            <a:r>
              <a:rPr lang="en-US" sz="3200" b="1" i="1" dirty="0" smtClean="0">
                <a:solidFill>
                  <a:schemeClr val="bg1"/>
                </a:solidFill>
              </a:rPr>
              <a:t>FINAL CONCLUSIONS (1):</a:t>
            </a:r>
            <a:endParaRPr lang="en-US" sz="3200" b="1" i="1" dirty="0">
              <a:solidFill>
                <a:schemeClr val="bg1"/>
              </a:solidFill>
            </a:endParaRPr>
          </a:p>
        </p:txBody>
      </p:sp>
      <p:sp>
        <p:nvSpPr>
          <p:cNvPr id="3" name="Content Placeholder 2"/>
          <p:cNvSpPr>
            <a:spLocks noGrp="1"/>
          </p:cNvSpPr>
          <p:nvPr>
            <p:ph idx="1"/>
          </p:nvPr>
        </p:nvSpPr>
        <p:spPr>
          <a:xfrm>
            <a:off x="228600" y="609600"/>
            <a:ext cx="8915400" cy="4525963"/>
          </a:xfrm>
        </p:spPr>
        <p:txBody>
          <a:bodyPr>
            <a:noAutofit/>
          </a:bodyPr>
          <a:lstStyle/>
          <a:p>
            <a:pPr>
              <a:buFont typeface="Wingdings" pitchFamily="2" charset="2"/>
              <a:buChar char="Ø"/>
            </a:pPr>
            <a:r>
              <a:rPr lang="en-US" sz="2800" dirty="0" smtClean="0">
                <a:solidFill>
                  <a:schemeClr val="bg1"/>
                </a:solidFill>
              </a:rPr>
              <a:t>The solar control over the ionospheric behavior is not linear, and the ionospheric response to minimum 23-24 shows a complex picture.</a:t>
            </a:r>
          </a:p>
          <a:p>
            <a:pPr>
              <a:buFont typeface="Wingdings" pitchFamily="2" charset="2"/>
              <a:buChar char="Ø"/>
            </a:pPr>
            <a:endParaRPr lang="en-US" sz="2800" dirty="0" smtClean="0">
              <a:solidFill>
                <a:schemeClr val="bg1"/>
              </a:solidFill>
            </a:endParaRPr>
          </a:p>
          <a:p>
            <a:pPr>
              <a:buFont typeface="Wingdings" pitchFamily="2" charset="2"/>
              <a:buChar char="Ø"/>
            </a:pPr>
            <a:r>
              <a:rPr lang="en-US" sz="2800" dirty="0" smtClean="0">
                <a:solidFill>
                  <a:schemeClr val="bg1"/>
                </a:solidFill>
              </a:rPr>
              <a:t>The small changes obtained from minimum to minimum are highly dependent on analysis method.</a:t>
            </a:r>
          </a:p>
          <a:p>
            <a:pPr>
              <a:buFont typeface="Wingdings" pitchFamily="2" charset="2"/>
              <a:buChar char="Ø"/>
            </a:pPr>
            <a:endParaRPr lang="en-US" sz="2800" dirty="0" smtClean="0">
              <a:solidFill>
                <a:schemeClr val="bg1"/>
              </a:solidFill>
            </a:endParaRPr>
          </a:p>
          <a:p>
            <a:pPr>
              <a:buFont typeface="Wingdings" pitchFamily="2" charset="2"/>
              <a:buChar char="Ø"/>
            </a:pPr>
            <a:r>
              <a:rPr lang="en-US" sz="2800" dirty="0" err="1" smtClean="0">
                <a:solidFill>
                  <a:schemeClr val="bg1"/>
                </a:solidFill>
              </a:rPr>
              <a:t>vTEC</a:t>
            </a:r>
            <a:r>
              <a:rPr lang="en-US" sz="2800" dirty="0" smtClean="0">
                <a:solidFill>
                  <a:schemeClr val="bg1"/>
                </a:solidFill>
              </a:rPr>
              <a:t> present a consistent decrease of the mean day values and the variability for minimum 23-24</a:t>
            </a:r>
          </a:p>
          <a:p>
            <a:pPr>
              <a:buFont typeface="Wingdings" pitchFamily="2" charset="2"/>
              <a:buChar char="Ø"/>
            </a:pPr>
            <a:endParaRPr lang="en-US" sz="2800" dirty="0" smtClean="0">
              <a:solidFill>
                <a:schemeClr val="bg1"/>
              </a:solidFill>
            </a:endParaRPr>
          </a:p>
          <a:p>
            <a:pPr>
              <a:buFont typeface="Wingdings" pitchFamily="2" charset="2"/>
              <a:buChar char="Ø"/>
            </a:pPr>
            <a:r>
              <a:rPr lang="en-US" sz="2800" dirty="0" smtClean="0">
                <a:solidFill>
                  <a:schemeClr val="bg1"/>
                </a:solidFill>
              </a:rPr>
              <a:t>NmF2 shows an inconsistent behavior, with cases in which the average values were lower, and other cases where the values were similar and even higher for minimum 23-24</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7921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smtClean="0">
                <a:ln>
                  <a:noFill/>
                </a:ln>
                <a:solidFill>
                  <a:schemeClr val="bg1"/>
                </a:solidFill>
                <a:effectLst/>
                <a:uLnTx/>
                <a:uFillTx/>
                <a:latin typeface="+mj-lt"/>
                <a:ea typeface="+mj-ea"/>
                <a:cs typeface="+mj-cs"/>
              </a:rPr>
              <a:t>FINAL CONCLUSION:</a:t>
            </a:r>
            <a:endParaRPr kumimoji="0" lang="en-US" sz="3600" b="1" i="1" u="none" strike="noStrike" kern="1200" cap="none" spc="0" normalizeH="0" baseline="0" noProof="0" dirty="0">
              <a:ln>
                <a:noFill/>
              </a:ln>
              <a:solidFill>
                <a:schemeClr val="bg1"/>
              </a:solidFill>
              <a:effectLst/>
              <a:uLnTx/>
              <a:uFillTx/>
              <a:latin typeface="+mj-lt"/>
              <a:ea typeface="+mj-ea"/>
              <a:cs typeface="+mj-cs"/>
            </a:endParaRPr>
          </a:p>
        </p:txBody>
      </p:sp>
      <p:sp>
        <p:nvSpPr>
          <p:cNvPr id="3" name="Content Placeholder 2"/>
          <p:cNvSpPr txBox="1">
            <a:spLocks/>
          </p:cNvSpPr>
          <p:nvPr/>
        </p:nvSpPr>
        <p:spPr>
          <a:xfrm>
            <a:off x="304800" y="762000"/>
            <a:ext cx="8686800" cy="3733800"/>
          </a:xfrm>
          <a:prstGeom prst="rect">
            <a:avLst/>
          </a:prstGeom>
          <a:solidFill>
            <a:schemeClr val="tx1">
              <a:lumMod val="50000"/>
              <a:lumOff val="50000"/>
              <a:alpha val="48000"/>
            </a:schemeClr>
          </a:solidFill>
        </p:spPr>
        <p:txBody>
          <a:bodyPr>
            <a:noAutofit/>
          </a:bodyPr>
          <a:lstStyle/>
          <a:p>
            <a:pPr lvl="0" algn="just">
              <a:spcBef>
                <a:spcPct val="20000"/>
              </a:spcBef>
            </a:pPr>
            <a:r>
              <a:rPr lang="en-US" sz="3200" i="1" dirty="0" smtClean="0">
                <a:solidFill>
                  <a:schemeClr val="bg1"/>
                </a:solidFill>
              </a:rPr>
              <a:t>This mixed behavior of the ionospheric parameters could indicate the depletion of the total ionospheric plasma content through less </a:t>
            </a:r>
            <a:r>
              <a:rPr lang="en-US" sz="3200" i="1" dirty="0" err="1" smtClean="0">
                <a:solidFill>
                  <a:schemeClr val="bg1"/>
                </a:solidFill>
              </a:rPr>
              <a:t>EUV</a:t>
            </a:r>
            <a:r>
              <a:rPr lang="en-US" sz="3200" i="1" dirty="0" smtClean="0">
                <a:solidFill>
                  <a:schemeClr val="bg1"/>
                </a:solidFill>
              </a:rPr>
              <a:t> ionization, while the more complex ionization at the F-region peak (NmF2), may be explained by the movement of the plasma caused by electric fields or neutral-wind interactions, which could suggest t</a:t>
            </a:r>
            <a:r>
              <a:rPr lang="en-US" sz="3300" i="1" dirty="0" smtClean="0">
                <a:solidFill>
                  <a:schemeClr val="bg1"/>
                </a:solidFill>
              </a:rPr>
              <a:t>hat</a:t>
            </a:r>
          </a:p>
        </p:txBody>
      </p:sp>
      <p:sp>
        <p:nvSpPr>
          <p:cNvPr id="4" name="TextBox 3"/>
          <p:cNvSpPr txBox="1"/>
          <p:nvPr/>
        </p:nvSpPr>
        <p:spPr>
          <a:xfrm>
            <a:off x="304800" y="4495800"/>
            <a:ext cx="8686800" cy="2308324"/>
          </a:xfrm>
          <a:prstGeom prst="rect">
            <a:avLst/>
          </a:prstGeom>
          <a:solidFill>
            <a:schemeClr val="tx1">
              <a:lumMod val="50000"/>
              <a:lumOff val="50000"/>
              <a:alpha val="48000"/>
            </a:schemeClr>
          </a:solidFill>
        </p:spPr>
        <p:txBody>
          <a:bodyPr wrap="square" rtlCol="0">
            <a:spAutoFit/>
          </a:bodyPr>
          <a:lstStyle/>
          <a:p>
            <a:pPr lvl="0" algn="just"/>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LESS PLASMA WAS CREATED DURING THE 23-24 MINIMUM, BUT THAT THE PEAK DENSITY WAS MORE SENSITIVE TO THE GLOBAL PLASMA DYNAMICS.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01.jpg"/>
          <p:cNvPicPr>
            <a:picLocks noChangeAspect="1"/>
          </p:cNvPicPr>
          <p:nvPr/>
        </p:nvPicPr>
        <p:blipFill rotWithShape="1">
          <a:blip r:embed="rId3" cstate="print"/>
          <a:srcRect r="2633"/>
          <a:stretch/>
        </p:blipFill>
        <p:spPr>
          <a:xfrm>
            <a:off x="872836" y="0"/>
            <a:ext cx="5159851" cy="6858000"/>
          </a:xfrm>
          <a:prstGeom prst="rect">
            <a:avLst/>
          </a:prstGeom>
          <a:ln>
            <a:noFill/>
          </a:ln>
          <a:effectLst>
            <a:softEdge rad="112500"/>
          </a:effectLst>
        </p:spPr>
      </p:pic>
      <p:sp>
        <p:nvSpPr>
          <p:cNvPr id="3" name="TextBox 2"/>
          <p:cNvSpPr txBox="1"/>
          <p:nvPr/>
        </p:nvSpPr>
        <p:spPr>
          <a:xfrm>
            <a:off x="5943600" y="304800"/>
            <a:ext cx="3200400" cy="1015663"/>
          </a:xfrm>
          <a:prstGeom prst="rect">
            <a:avLst/>
          </a:prstGeom>
          <a:noFill/>
        </p:spPr>
        <p:txBody>
          <a:bodyPr wrap="square" rtlCol="0">
            <a:spAutoFit/>
          </a:bodyPr>
          <a:lstStyle/>
          <a:p>
            <a:r>
              <a:rPr lang="en-US" sz="2000" dirty="0" smtClean="0">
                <a:solidFill>
                  <a:schemeClr val="bg1"/>
                </a:solidFill>
              </a:rPr>
              <a:t>GEOMAGNETIC DEPENDENCY OF THE IONOSPHERIC RESPONSE</a:t>
            </a:r>
            <a:endParaRPr lang="en-US" sz="2000" dirty="0">
              <a:solidFill>
                <a:schemeClr val="bg1"/>
              </a:solidFill>
            </a:endParaRPr>
          </a:p>
        </p:txBody>
      </p:sp>
      <p:sp>
        <p:nvSpPr>
          <p:cNvPr id="4" name="Rectangle 3"/>
          <p:cNvSpPr/>
          <p:nvPr/>
        </p:nvSpPr>
        <p:spPr>
          <a:xfrm>
            <a:off x="2549236" y="609600"/>
            <a:ext cx="20574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Rectangle 4"/>
          <p:cNvSpPr/>
          <p:nvPr/>
        </p:nvSpPr>
        <p:spPr>
          <a:xfrm>
            <a:off x="2549236" y="4915525"/>
            <a:ext cx="20574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xtBox 7"/>
          <p:cNvSpPr txBox="1"/>
          <p:nvPr/>
        </p:nvSpPr>
        <p:spPr>
          <a:xfrm>
            <a:off x="4385531" y="410980"/>
            <a:ext cx="255198" cy="461665"/>
          </a:xfrm>
          <a:prstGeom prst="rect">
            <a:avLst/>
          </a:prstGeom>
          <a:noFill/>
        </p:spPr>
        <p:txBody>
          <a:bodyPr wrap="square" rtlCol="0">
            <a:spAutoFit/>
          </a:bodyPr>
          <a:lstStyle/>
          <a:p>
            <a:r>
              <a:rPr lang="en-US" sz="2400" b="1" dirty="0" smtClean="0">
                <a:solidFill>
                  <a:srgbClr val="C00000"/>
                </a:solidFill>
              </a:rPr>
              <a:t>-</a:t>
            </a:r>
            <a:endParaRPr lang="en-US" sz="2400" b="1" dirty="0">
              <a:solidFill>
                <a:srgbClr val="C00000"/>
              </a:solidFill>
            </a:endParaRPr>
          </a:p>
        </p:txBody>
      </p:sp>
      <p:sp>
        <p:nvSpPr>
          <p:cNvPr id="9" name="TextBox 8"/>
          <p:cNvSpPr txBox="1"/>
          <p:nvPr/>
        </p:nvSpPr>
        <p:spPr>
          <a:xfrm>
            <a:off x="2495521" y="4724400"/>
            <a:ext cx="255198" cy="461665"/>
          </a:xfrm>
          <a:prstGeom prst="rect">
            <a:avLst/>
          </a:prstGeom>
          <a:noFill/>
        </p:spPr>
        <p:txBody>
          <a:bodyPr wrap="square" rtlCol="0">
            <a:spAutoFit/>
          </a:bodyPr>
          <a:lstStyle/>
          <a:p>
            <a:r>
              <a:rPr lang="en-US" sz="2400" b="1" dirty="0" smtClean="0">
                <a:solidFill>
                  <a:srgbClr val="C00000"/>
                </a:solidFill>
              </a:rPr>
              <a:t>-</a:t>
            </a:r>
            <a:endParaRPr lang="en-US" sz="2400" b="1" dirty="0">
              <a:solidFill>
                <a:srgbClr val="C00000"/>
              </a:solidFill>
            </a:endParaRPr>
          </a:p>
        </p:txBody>
      </p:sp>
      <p:sp>
        <p:nvSpPr>
          <p:cNvPr id="10" name="TextBox 9"/>
          <p:cNvSpPr txBox="1"/>
          <p:nvPr/>
        </p:nvSpPr>
        <p:spPr>
          <a:xfrm>
            <a:off x="2488026" y="410980"/>
            <a:ext cx="255198" cy="461665"/>
          </a:xfrm>
          <a:prstGeom prst="rect">
            <a:avLst/>
          </a:prstGeom>
          <a:noFill/>
        </p:spPr>
        <p:txBody>
          <a:bodyPr wrap="square" rtlCol="0">
            <a:spAutoFit/>
          </a:bodyPr>
          <a:lstStyle/>
          <a:p>
            <a:r>
              <a:rPr lang="en-US" sz="2400" b="1" dirty="0" smtClean="0">
                <a:solidFill>
                  <a:srgbClr val="C00000"/>
                </a:solidFill>
              </a:rPr>
              <a:t>-</a:t>
            </a:r>
            <a:endParaRPr lang="en-US" sz="2400" b="1" dirty="0">
              <a:solidFill>
                <a:srgbClr val="C00000"/>
              </a:solidFill>
            </a:endParaRPr>
          </a:p>
        </p:txBody>
      </p:sp>
      <p:sp>
        <p:nvSpPr>
          <p:cNvPr id="11" name="TextBox 10"/>
          <p:cNvSpPr txBox="1"/>
          <p:nvPr/>
        </p:nvSpPr>
        <p:spPr>
          <a:xfrm>
            <a:off x="4382668" y="4797278"/>
            <a:ext cx="255198" cy="369332"/>
          </a:xfrm>
          <a:prstGeom prst="rect">
            <a:avLst/>
          </a:prstGeom>
          <a:noFill/>
        </p:spPr>
        <p:txBody>
          <a:bodyPr wrap="square" rtlCol="0">
            <a:spAutoFit/>
          </a:bodyPr>
          <a:lstStyle/>
          <a:p>
            <a:r>
              <a:rPr lang="en-US" b="1" dirty="0" smtClean="0">
                <a:solidFill>
                  <a:srgbClr val="C00000"/>
                </a:solidFill>
              </a:rPr>
              <a:t>+</a:t>
            </a:r>
            <a:endParaRPr lang="en-US" b="1" dirty="0">
              <a:solidFill>
                <a:srgbClr val="C00000"/>
              </a:solidFill>
            </a:endParaRPr>
          </a:p>
        </p:txBody>
      </p:sp>
      <p:sp>
        <p:nvSpPr>
          <p:cNvPr id="13" name="TextBox 12"/>
          <p:cNvSpPr txBox="1"/>
          <p:nvPr/>
        </p:nvSpPr>
        <p:spPr>
          <a:xfrm>
            <a:off x="3520190" y="1524000"/>
            <a:ext cx="255198" cy="461665"/>
          </a:xfrm>
          <a:prstGeom prst="rect">
            <a:avLst/>
          </a:prstGeom>
          <a:noFill/>
        </p:spPr>
        <p:txBody>
          <a:bodyPr wrap="square" rtlCol="0">
            <a:spAutoFit/>
          </a:bodyPr>
          <a:lstStyle/>
          <a:p>
            <a:r>
              <a:rPr lang="en-US" sz="2400" b="1" dirty="0" smtClean="0">
                <a:solidFill>
                  <a:srgbClr val="C00000"/>
                </a:solidFill>
              </a:rPr>
              <a:t>-</a:t>
            </a:r>
            <a:endParaRPr lang="en-US" sz="2400" b="1" dirty="0">
              <a:solidFill>
                <a:srgbClr val="C00000"/>
              </a:solidFill>
            </a:endParaRPr>
          </a:p>
        </p:txBody>
      </p:sp>
      <p:sp>
        <p:nvSpPr>
          <p:cNvPr id="14" name="TextBox 13"/>
          <p:cNvSpPr txBox="1"/>
          <p:nvPr/>
        </p:nvSpPr>
        <p:spPr>
          <a:xfrm>
            <a:off x="1622685" y="1524000"/>
            <a:ext cx="255198" cy="461665"/>
          </a:xfrm>
          <a:prstGeom prst="rect">
            <a:avLst/>
          </a:prstGeom>
          <a:noFill/>
        </p:spPr>
        <p:txBody>
          <a:bodyPr wrap="square" rtlCol="0">
            <a:spAutoFit/>
          </a:bodyPr>
          <a:lstStyle/>
          <a:p>
            <a:r>
              <a:rPr lang="en-US" sz="2400" b="1" dirty="0" smtClean="0">
                <a:solidFill>
                  <a:srgbClr val="C00000"/>
                </a:solidFill>
              </a:rPr>
              <a:t>-</a:t>
            </a:r>
            <a:endParaRPr lang="en-US" sz="2400" b="1" dirty="0">
              <a:solidFill>
                <a:srgbClr val="C00000"/>
              </a:solidFill>
            </a:endParaRPr>
          </a:p>
        </p:txBody>
      </p:sp>
      <p:sp>
        <p:nvSpPr>
          <p:cNvPr id="15" name="TextBox 14"/>
          <p:cNvSpPr txBox="1"/>
          <p:nvPr/>
        </p:nvSpPr>
        <p:spPr>
          <a:xfrm>
            <a:off x="4400521" y="2586335"/>
            <a:ext cx="255198" cy="461665"/>
          </a:xfrm>
          <a:prstGeom prst="rect">
            <a:avLst/>
          </a:prstGeom>
          <a:noFill/>
        </p:spPr>
        <p:txBody>
          <a:bodyPr wrap="square" rtlCol="0">
            <a:spAutoFit/>
          </a:bodyPr>
          <a:lstStyle/>
          <a:p>
            <a:r>
              <a:rPr lang="en-US" sz="2400" b="1" dirty="0" smtClean="0">
                <a:solidFill>
                  <a:srgbClr val="C00000"/>
                </a:solidFill>
              </a:rPr>
              <a:t>-</a:t>
            </a:r>
            <a:endParaRPr lang="en-US" sz="2400" b="1" dirty="0">
              <a:solidFill>
                <a:srgbClr val="C00000"/>
              </a:solidFill>
            </a:endParaRPr>
          </a:p>
        </p:txBody>
      </p:sp>
      <p:sp>
        <p:nvSpPr>
          <p:cNvPr id="16" name="TextBox 15"/>
          <p:cNvSpPr txBox="1"/>
          <p:nvPr/>
        </p:nvSpPr>
        <p:spPr>
          <a:xfrm>
            <a:off x="2503016" y="2586335"/>
            <a:ext cx="255198" cy="461665"/>
          </a:xfrm>
          <a:prstGeom prst="rect">
            <a:avLst/>
          </a:prstGeom>
          <a:noFill/>
        </p:spPr>
        <p:txBody>
          <a:bodyPr wrap="square" rtlCol="0">
            <a:spAutoFit/>
          </a:bodyPr>
          <a:lstStyle/>
          <a:p>
            <a:r>
              <a:rPr lang="en-US" sz="2400" b="1" dirty="0" smtClean="0">
                <a:solidFill>
                  <a:srgbClr val="C00000"/>
                </a:solidFill>
              </a:rPr>
              <a:t>-</a:t>
            </a:r>
            <a:endParaRPr lang="en-US" sz="2400" b="1" dirty="0">
              <a:solidFill>
                <a:srgbClr val="C00000"/>
              </a:solidFill>
            </a:endParaRPr>
          </a:p>
        </p:txBody>
      </p:sp>
      <p:sp>
        <p:nvSpPr>
          <p:cNvPr id="17" name="TextBox 16"/>
          <p:cNvSpPr txBox="1"/>
          <p:nvPr/>
        </p:nvSpPr>
        <p:spPr>
          <a:xfrm>
            <a:off x="4427638" y="3635115"/>
            <a:ext cx="255198" cy="369332"/>
          </a:xfrm>
          <a:prstGeom prst="rect">
            <a:avLst/>
          </a:prstGeom>
          <a:noFill/>
        </p:spPr>
        <p:txBody>
          <a:bodyPr wrap="square" rtlCol="0">
            <a:spAutoFit/>
          </a:bodyPr>
          <a:lstStyle/>
          <a:p>
            <a:r>
              <a:rPr lang="en-US" b="1" dirty="0" smtClean="0">
                <a:solidFill>
                  <a:srgbClr val="C00000"/>
                </a:solidFill>
              </a:rPr>
              <a:t>+</a:t>
            </a:r>
            <a:endParaRPr lang="en-US" b="1" dirty="0">
              <a:solidFill>
                <a:srgbClr val="C00000"/>
              </a:solidFill>
            </a:endParaRPr>
          </a:p>
        </p:txBody>
      </p:sp>
      <p:sp>
        <p:nvSpPr>
          <p:cNvPr id="18" name="TextBox 17"/>
          <p:cNvSpPr txBox="1"/>
          <p:nvPr/>
        </p:nvSpPr>
        <p:spPr>
          <a:xfrm>
            <a:off x="2510511" y="3576935"/>
            <a:ext cx="255198" cy="461665"/>
          </a:xfrm>
          <a:prstGeom prst="rect">
            <a:avLst/>
          </a:prstGeom>
          <a:noFill/>
        </p:spPr>
        <p:txBody>
          <a:bodyPr wrap="square" rtlCol="0">
            <a:spAutoFit/>
          </a:bodyPr>
          <a:lstStyle/>
          <a:p>
            <a:r>
              <a:rPr lang="en-US" sz="2400" b="1" dirty="0" smtClean="0">
                <a:solidFill>
                  <a:srgbClr val="C00000"/>
                </a:solidFill>
              </a:rPr>
              <a:t>-</a:t>
            </a:r>
            <a:endParaRPr lang="en-US" sz="2400" b="1" dirty="0">
              <a:solidFill>
                <a:srgbClr val="C00000"/>
              </a:solidFill>
            </a:endParaRPr>
          </a:p>
        </p:txBody>
      </p:sp>
      <p:sp>
        <p:nvSpPr>
          <p:cNvPr id="19" name="TextBox 18"/>
          <p:cNvSpPr txBox="1"/>
          <p:nvPr/>
        </p:nvSpPr>
        <p:spPr>
          <a:xfrm>
            <a:off x="5847271" y="5477655"/>
            <a:ext cx="1378454" cy="369332"/>
          </a:xfrm>
          <a:prstGeom prst="rect">
            <a:avLst/>
          </a:prstGeom>
          <a:noFill/>
        </p:spPr>
        <p:txBody>
          <a:bodyPr wrap="none" rtlCol="0">
            <a:spAutoFit/>
          </a:bodyPr>
          <a:lstStyle/>
          <a:p>
            <a:r>
              <a:rPr lang="en-US" dirty="0" smtClean="0">
                <a:solidFill>
                  <a:schemeClr val="bg1"/>
                </a:solidFill>
              </a:rPr>
              <a:t>foF2 RATIO =</a:t>
            </a:r>
            <a:endParaRPr lang="en-US" dirty="0">
              <a:solidFill>
                <a:schemeClr val="bg1"/>
              </a:solidFill>
            </a:endParaRPr>
          </a:p>
        </p:txBody>
      </p:sp>
      <p:sp>
        <p:nvSpPr>
          <p:cNvPr id="21" name="Rectangle 20"/>
          <p:cNvSpPr/>
          <p:nvPr/>
        </p:nvSpPr>
        <p:spPr>
          <a:xfrm>
            <a:off x="7218871" y="5334000"/>
            <a:ext cx="1847301" cy="369332"/>
          </a:xfrm>
          <a:prstGeom prst="rect">
            <a:avLst/>
          </a:prstGeom>
        </p:spPr>
        <p:txBody>
          <a:bodyPr wrap="none">
            <a:spAutoFit/>
          </a:bodyPr>
          <a:lstStyle/>
          <a:p>
            <a:r>
              <a:rPr lang="en-US" dirty="0" smtClean="0">
                <a:solidFill>
                  <a:schemeClr val="bg1"/>
                </a:solidFill>
              </a:rPr>
              <a:t>OBSERVED VALUE</a:t>
            </a:r>
            <a:endParaRPr lang="en-US" dirty="0"/>
          </a:p>
        </p:txBody>
      </p:sp>
      <p:sp>
        <p:nvSpPr>
          <p:cNvPr id="22" name="Rectangle 21"/>
          <p:cNvSpPr/>
          <p:nvPr/>
        </p:nvSpPr>
        <p:spPr>
          <a:xfrm>
            <a:off x="7295071" y="5638800"/>
            <a:ext cx="1772729" cy="369332"/>
          </a:xfrm>
          <a:prstGeom prst="rect">
            <a:avLst/>
          </a:prstGeom>
        </p:spPr>
        <p:txBody>
          <a:bodyPr wrap="none">
            <a:spAutoFit/>
          </a:bodyPr>
          <a:lstStyle/>
          <a:p>
            <a:r>
              <a:rPr lang="en-US" dirty="0" smtClean="0">
                <a:solidFill>
                  <a:schemeClr val="bg1"/>
                </a:solidFill>
              </a:rPr>
              <a:t>MONTHLY MEAN</a:t>
            </a:r>
            <a:endParaRPr lang="en-US" dirty="0"/>
          </a:p>
        </p:txBody>
      </p:sp>
      <p:cxnSp>
        <p:nvCxnSpPr>
          <p:cNvPr id="24" name="Straight Connector 23"/>
          <p:cNvCxnSpPr/>
          <p:nvPr/>
        </p:nvCxnSpPr>
        <p:spPr>
          <a:xfrm>
            <a:off x="7318806" y="5662535"/>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96000" y="6172200"/>
            <a:ext cx="1954766" cy="338554"/>
          </a:xfrm>
          <a:prstGeom prst="rect">
            <a:avLst/>
          </a:prstGeom>
          <a:noFill/>
        </p:spPr>
        <p:txBody>
          <a:bodyPr wrap="none" rtlCol="0">
            <a:spAutoFit/>
          </a:bodyPr>
          <a:lstStyle/>
          <a:p>
            <a:r>
              <a:rPr lang="en-US" sz="1600" dirty="0" smtClean="0">
                <a:solidFill>
                  <a:schemeClr val="bg1"/>
                </a:solidFill>
              </a:rPr>
              <a:t>(1 = quiet conditions)</a:t>
            </a:r>
            <a:endParaRPr lang="en-US" sz="1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990600" y="1066800"/>
            <a:ext cx="7162800" cy="5334000"/>
          </a:xfrm>
          <a:prstGeom prst="rect">
            <a:avLst/>
          </a:prstGeom>
          <a:solidFill>
            <a:schemeClr val="tx1">
              <a:lumMod val="50000"/>
              <a:lumOff val="5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0" name="Rectangle 2"/>
          <p:cNvSpPr>
            <a:spLocks noGrp="1" noChangeArrowheads="1"/>
          </p:cNvSpPr>
          <p:nvPr>
            <p:ph type="title" idx="4294967295"/>
          </p:nvPr>
        </p:nvSpPr>
        <p:spPr bwMode="auto">
          <a:xfrm>
            <a:off x="762000" y="304800"/>
            <a:ext cx="7848600" cy="762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a:solidFill>
                  <a:schemeClr val="bg1"/>
                </a:solidFill>
              </a:rPr>
              <a:t>mean molecular mass latitudinal structure</a:t>
            </a:r>
          </a:p>
        </p:txBody>
      </p:sp>
      <p:sp>
        <p:nvSpPr>
          <p:cNvPr id="124938" name="Freeform 10"/>
          <p:cNvSpPr>
            <a:spLocks/>
          </p:cNvSpPr>
          <p:nvPr/>
        </p:nvSpPr>
        <p:spPr bwMode="auto">
          <a:xfrm>
            <a:off x="1600200" y="2743200"/>
            <a:ext cx="5573713" cy="1028700"/>
          </a:xfrm>
          <a:custGeom>
            <a:avLst/>
            <a:gdLst/>
            <a:ahLst/>
            <a:cxnLst>
              <a:cxn ang="0">
                <a:pos x="0" y="0"/>
              </a:cxn>
              <a:cxn ang="0">
                <a:pos x="1032" y="102"/>
              </a:cxn>
              <a:cxn ang="0">
                <a:pos x="1866" y="468"/>
              </a:cxn>
              <a:cxn ang="0">
                <a:pos x="2976" y="624"/>
              </a:cxn>
              <a:cxn ang="0">
                <a:pos x="3510" y="612"/>
              </a:cxn>
            </a:cxnLst>
            <a:rect l="0" t="0" r="r" b="b"/>
            <a:pathLst>
              <a:path w="3510" h="648">
                <a:moveTo>
                  <a:pt x="0" y="0"/>
                </a:moveTo>
                <a:cubicBezTo>
                  <a:pt x="172" y="17"/>
                  <a:pt x="721" y="24"/>
                  <a:pt x="1032" y="102"/>
                </a:cubicBezTo>
                <a:cubicBezTo>
                  <a:pt x="1343" y="180"/>
                  <a:pt x="1542" y="381"/>
                  <a:pt x="1866" y="468"/>
                </a:cubicBezTo>
                <a:cubicBezTo>
                  <a:pt x="2190" y="555"/>
                  <a:pt x="2702" y="600"/>
                  <a:pt x="2976" y="624"/>
                </a:cubicBezTo>
                <a:cubicBezTo>
                  <a:pt x="3250" y="648"/>
                  <a:pt x="3399" y="614"/>
                  <a:pt x="3510" y="612"/>
                </a:cubicBezTo>
              </a:path>
            </a:pathLst>
          </a:custGeom>
          <a:noFill/>
          <a:ln w="9525">
            <a:solidFill>
              <a:srgbClr val="0000CC"/>
            </a:solidFill>
            <a:round/>
            <a:headEnd/>
            <a:tailEnd/>
          </a:ln>
          <a:effectLst/>
        </p:spPr>
        <p:txBody>
          <a:bodyPr/>
          <a:lstStyle/>
          <a:p>
            <a:endParaRPr lang="en-US"/>
          </a:p>
        </p:txBody>
      </p:sp>
      <p:grpSp>
        <p:nvGrpSpPr>
          <p:cNvPr id="2" name="Group 95"/>
          <p:cNvGrpSpPr>
            <a:grpSpLocks/>
          </p:cNvGrpSpPr>
          <p:nvPr/>
        </p:nvGrpSpPr>
        <p:grpSpPr bwMode="auto">
          <a:xfrm>
            <a:off x="1676400" y="2514600"/>
            <a:ext cx="5410200" cy="1752600"/>
            <a:chOff x="1056" y="1392"/>
            <a:chExt cx="3408" cy="1296"/>
          </a:xfrm>
        </p:grpSpPr>
        <p:sp>
          <p:nvSpPr>
            <p:cNvPr id="124988" name="Freeform 60"/>
            <p:cNvSpPr>
              <a:spLocks/>
            </p:cNvSpPr>
            <p:nvPr/>
          </p:nvSpPr>
          <p:spPr bwMode="auto">
            <a:xfrm>
              <a:off x="1945" y="1392"/>
              <a:ext cx="1883" cy="577"/>
            </a:xfrm>
            <a:custGeom>
              <a:avLst/>
              <a:gdLst/>
              <a:ahLst/>
              <a:cxnLst>
                <a:cxn ang="0">
                  <a:pos x="314" y="107"/>
                </a:cxn>
                <a:cxn ang="0">
                  <a:pos x="335" y="84"/>
                </a:cxn>
                <a:cxn ang="0">
                  <a:pos x="358" y="63"/>
                </a:cxn>
                <a:cxn ang="0">
                  <a:pos x="381" y="45"/>
                </a:cxn>
                <a:cxn ang="0">
                  <a:pos x="405" y="31"/>
                </a:cxn>
                <a:cxn ang="0">
                  <a:pos x="430" y="18"/>
                </a:cxn>
                <a:cxn ang="0">
                  <a:pos x="454" y="10"/>
                </a:cxn>
                <a:cxn ang="0">
                  <a:pos x="480" y="2"/>
                </a:cxn>
                <a:cxn ang="0">
                  <a:pos x="500" y="0"/>
                </a:cxn>
                <a:cxn ang="0">
                  <a:pos x="516" y="0"/>
                </a:cxn>
                <a:cxn ang="0">
                  <a:pos x="535" y="2"/>
                </a:cxn>
                <a:cxn ang="0">
                  <a:pos x="557" y="8"/>
                </a:cxn>
                <a:cxn ang="0">
                  <a:pos x="580" y="17"/>
                </a:cxn>
                <a:cxn ang="0">
                  <a:pos x="602" y="28"/>
                </a:cxn>
                <a:cxn ang="0">
                  <a:pos x="625" y="41"/>
                </a:cxn>
                <a:cxn ang="0">
                  <a:pos x="646" y="56"/>
                </a:cxn>
                <a:cxn ang="0">
                  <a:pos x="668" y="74"/>
                </a:cxn>
                <a:cxn ang="0">
                  <a:pos x="689" y="95"/>
                </a:cxn>
                <a:cxn ang="0">
                  <a:pos x="731" y="141"/>
                </a:cxn>
                <a:cxn ang="0">
                  <a:pos x="790" y="221"/>
                </a:cxn>
                <a:cxn ang="0">
                  <a:pos x="845" y="310"/>
                </a:cxn>
                <a:cxn ang="0">
                  <a:pos x="892" y="402"/>
                </a:cxn>
                <a:cxn ang="0">
                  <a:pos x="933" y="494"/>
                </a:cxn>
                <a:cxn ang="0">
                  <a:pos x="965" y="579"/>
                </a:cxn>
                <a:cxn ang="0">
                  <a:pos x="988" y="653"/>
                </a:cxn>
                <a:cxn ang="0">
                  <a:pos x="1000" y="712"/>
                </a:cxn>
                <a:cxn ang="0">
                  <a:pos x="1135" y="487"/>
                </a:cxn>
                <a:cxn ang="0">
                  <a:pos x="1145" y="557"/>
                </a:cxn>
                <a:cxn ang="0">
                  <a:pos x="1153" y="716"/>
                </a:cxn>
                <a:cxn ang="0">
                  <a:pos x="1133" y="894"/>
                </a:cxn>
                <a:cxn ang="0">
                  <a:pos x="1057" y="1020"/>
                </a:cxn>
                <a:cxn ang="0">
                  <a:pos x="1017" y="1022"/>
                </a:cxn>
                <a:cxn ang="0">
                  <a:pos x="961" y="997"/>
                </a:cxn>
                <a:cxn ang="0">
                  <a:pos x="895" y="953"/>
                </a:cxn>
                <a:cxn ang="0">
                  <a:pos x="827" y="898"/>
                </a:cxn>
                <a:cxn ang="0">
                  <a:pos x="761" y="840"/>
                </a:cxn>
                <a:cxn ang="0">
                  <a:pos x="705" y="789"/>
                </a:cxn>
                <a:cxn ang="0">
                  <a:pos x="668" y="752"/>
                </a:cxn>
                <a:cxn ang="0">
                  <a:pos x="654" y="737"/>
                </a:cxn>
                <a:cxn ang="0">
                  <a:pos x="931" y="731"/>
                </a:cxn>
                <a:cxn ang="0">
                  <a:pos x="904" y="679"/>
                </a:cxn>
                <a:cxn ang="0">
                  <a:pos x="862" y="610"/>
                </a:cxn>
                <a:cxn ang="0">
                  <a:pos x="806" y="534"/>
                </a:cxn>
                <a:cxn ang="0">
                  <a:pos x="740" y="456"/>
                </a:cxn>
                <a:cxn ang="0">
                  <a:pos x="667" y="385"/>
                </a:cxn>
                <a:cxn ang="0">
                  <a:pos x="588" y="329"/>
                </a:cxn>
                <a:cxn ang="0">
                  <a:pos x="509" y="297"/>
                </a:cxn>
                <a:cxn ang="0">
                  <a:pos x="438" y="296"/>
                </a:cxn>
                <a:cxn ang="0">
                  <a:pos x="365" y="339"/>
                </a:cxn>
                <a:cxn ang="0">
                  <a:pos x="288" y="414"/>
                </a:cxn>
                <a:cxn ang="0">
                  <a:pos x="210" y="509"/>
                </a:cxn>
                <a:cxn ang="0">
                  <a:pos x="137" y="610"/>
                </a:cxn>
                <a:cxn ang="0">
                  <a:pos x="76" y="705"/>
                </a:cxn>
                <a:cxn ang="0">
                  <a:pos x="29" y="782"/>
                </a:cxn>
                <a:cxn ang="0">
                  <a:pos x="3" y="826"/>
                </a:cxn>
                <a:cxn ang="0">
                  <a:pos x="1" y="826"/>
                </a:cxn>
                <a:cxn ang="0">
                  <a:pos x="11" y="785"/>
                </a:cxn>
                <a:cxn ang="0">
                  <a:pos x="30" y="712"/>
                </a:cxn>
                <a:cxn ang="0">
                  <a:pos x="59" y="615"/>
                </a:cxn>
                <a:cxn ang="0">
                  <a:pos x="98" y="504"/>
                </a:cxn>
                <a:cxn ang="0">
                  <a:pos x="145" y="385"/>
                </a:cxn>
                <a:cxn ang="0">
                  <a:pos x="202" y="269"/>
                </a:cxn>
                <a:cxn ang="0">
                  <a:pos x="267" y="164"/>
                </a:cxn>
              </a:cxnLst>
              <a:rect l="0" t="0" r="r" b="b"/>
              <a:pathLst>
                <a:path w="1153" h="1025">
                  <a:moveTo>
                    <a:pt x="303" y="118"/>
                  </a:moveTo>
                  <a:lnTo>
                    <a:pt x="314" y="107"/>
                  </a:lnTo>
                  <a:lnTo>
                    <a:pt x="324" y="95"/>
                  </a:lnTo>
                  <a:lnTo>
                    <a:pt x="335" y="84"/>
                  </a:lnTo>
                  <a:lnTo>
                    <a:pt x="346" y="73"/>
                  </a:lnTo>
                  <a:lnTo>
                    <a:pt x="358" y="63"/>
                  </a:lnTo>
                  <a:lnTo>
                    <a:pt x="369" y="54"/>
                  </a:lnTo>
                  <a:lnTo>
                    <a:pt x="381" y="45"/>
                  </a:lnTo>
                  <a:lnTo>
                    <a:pt x="393" y="38"/>
                  </a:lnTo>
                  <a:lnTo>
                    <a:pt x="405" y="31"/>
                  </a:lnTo>
                  <a:lnTo>
                    <a:pt x="417" y="24"/>
                  </a:lnTo>
                  <a:lnTo>
                    <a:pt x="430" y="18"/>
                  </a:lnTo>
                  <a:lnTo>
                    <a:pt x="441" y="13"/>
                  </a:lnTo>
                  <a:lnTo>
                    <a:pt x="454" y="10"/>
                  </a:lnTo>
                  <a:lnTo>
                    <a:pt x="467" y="6"/>
                  </a:lnTo>
                  <a:lnTo>
                    <a:pt x="480" y="2"/>
                  </a:lnTo>
                  <a:lnTo>
                    <a:pt x="493" y="1"/>
                  </a:lnTo>
                  <a:lnTo>
                    <a:pt x="500" y="0"/>
                  </a:lnTo>
                  <a:lnTo>
                    <a:pt x="509" y="0"/>
                  </a:lnTo>
                  <a:lnTo>
                    <a:pt x="516" y="0"/>
                  </a:lnTo>
                  <a:lnTo>
                    <a:pt x="524" y="1"/>
                  </a:lnTo>
                  <a:lnTo>
                    <a:pt x="535" y="2"/>
                  </a:lnTo>
                  <a:lnTo>
                    <a:pt x="547" y="5"/>
                  </a:lnTo>
                  <a:lnTo>
                    <a:pt x="557" y="8"/>
                  </a:lnTo>
                  <a:lnTo>
                    <a:pt x="569" y="12"/>
                  </a:lnTo>
                  <a:lnTo>
                    <a:pt x="580" y="17"/>
                  </a:lnTo>
                  <a:lnTo>
                    <a:pt x="592" y="22"/>
                  </a:lnTo>
                  <a:lnTo>
                    <a:pt x="602" y="28"/>
                  </a:lnTo>
                  <a:lnTo>
                    <a:pt x="614" y="34"/>
                  </a:lnTo>
                  <a:lnTo>
                    <a:pt x="625" y="41"/>
                  </a:lnTo>
                  <a:lnTo>
                    <a:pt x="636" y="48"/>
                  </a:lnTo>
                  <a:lnTo>
                    <a:pt x="646" y="56"/>
                  </a:lnTo>
                  <a:lnTo>
                    <a:pt x="657" y="65"/>
                  </a:lnTo>
                  <a:lnTo>
                    <a:pt x="668" y="74"/>
                  </a:lnTo>
                  <a:lnTo>
                    <a:pt x="679" y="84"/>
                  </a:lnTo>
                  <a:lnTo>
                    <a:pt x="689" y="95"/>
                  </a:lnTo>
                  <a:lnTo>
                    <a:pt x="700" y="105"/>
                  </a:lnTo>
                  <a:lnTo>
                    <a:pt x="731" y="141"/>
                  </a:lnTo>
                  <a:lnTo>
                    <a:pt x="761" y="180"/>
                  </a:lnTo>
                  <a:lnTo>
                    <a:pt x="790" y="221"/>
                  </a:lnTo>
                  <a:lnTo>
                    <a:pt x="818" y="265"/>
                  </a:lnTo>
                  <a:lnTo>
                    <a:pt x="845" y="310"/>
                  </a:lnTo>
                  <a:lnTo>
                    <a:pt x="870" y="355"/>
                  </a:lnTo>
                  <a:lnTo>
                    <a:pt x="892" y="402"/>
                  </a:lnTo>
                  <a:lnTo>
                    <a:pt x="914" y="449"/>
                  </a:lnTo>
                  <a:lnTo>
                    <a:pt x="933" y="494"/>
                  </a:lnTo>
                  <a:lnTo>
                    <a:pt x="950" y="537"/>
                  </a:lnTo>
                  <a:lnTo>
                    <a:pt x="965" y="579"/>
                  </a:lnTo>
                  <a:lnTo>
                    <a:pt x="977" y="618"/>
                  </a:lnTo>
                  <a:lnTo>
                    <a:pt x="988" y="653"/>
                  </a:lnTo>
                  <a:lnTo>
                    <a:pt x="995" y="685"/>
                  </a:lnTo>
                  <a:lnTo>
                    <a:pt x="1000" y="712"/>
                  </a:lnTo>
                  <a:lnTo>
                    <a:pt x="1002" y="734"/>
                  </a:lnTo>
                  <a:lnTo>
                    <a:pt x="1135" y="487"/>
                  </a:lnTo>
                  <a:lnTo>
                    <a:pt x="1138" y="506"/>
                  </a:lnTo>
                  <a:lnTo>
                    <a:pt x="1145" y="557"/>
                  </a:lnTo>
                  <a:lnTo>
                    <a:pt x="1150" y="628"/>
                  </a:lnTo>
                  <a:lnTo>
                    <a:pt x="1153" y="716"/>
                  </a:lnTo>
                  <a:lnTo>
                    <a:pt x="1149" y="807"/>
                  </a:lnTo>
                  <a:lnTo>
                    <a:pt x="1133" y="894"/>
                  </a:lnTo>
                  <a:lnTo>
                    <a:pt x="1104" y="967"/>
                  </a:lnTo>
                  <a:lnTo>
                    <a:pt x="1057" y="1020"/>
                  </a:lnTo>
                  <a:lnTo>
                    <a:pt x="1039" y="1025"/>
                  </a:lnTo>
                  <a:lnTo>
                    <a:pt x="1017" y="1022"/>
                  </a:lnTo>
                  <a:lnTo>
                    <a:pt x="991" y="1013"/>
                  </a:lnTo>
                  <a:lnTo>
                    <a:pt x="961" y="997"/>
                  </a:lnTo>
                  <a:lnTo>
                    <a:pt x="929" y="977"/>
                  </a:lnTo>
                  <a:lnTo>
                    <a:pt x="895" y="953"/>
                  </a:lnTo>
                  <a:lnTo>
                    <a:pt x="861" y="926"/>
                  </a:lnTo>
                  <a:lnTo>
                    <a:pt x="827" y="898"/>
                  </a:lnTo>
                  <a:lnTo>
                    <a:pt x="792" y="869"/>
                  </a:lnTo>
                  <a:lnTo>
                    <a:pt x="761" y="840"/>
                  </a:lnTo>
                  <a:lnTo>
                    <a:pt x="731" y="813"/>
                  </a:lnTo>
                  <a:lnTo>
                    <a:pt x="705" y="789"/>
                  </a:lnTo>
                  <a:lnTo>
                    <a:pt x="684" y="767"/>
                  </a:lnTo>
                  <a:lnTo>
                    <a:pt x="668" y="752"/>
                  </a:lnTo>
                  <a:lnTo>
                    <a:pt x="657" y="741"/>
                  </a:lnTo>
                  <a:lnTo>
                    <a:pt x="654" y="737"/>
                  </a:lnTo>
                  <a:lnTo>
                    <a:pt x="937" y="749"/>
                  </a:lnTo>
                  <a:lnTo>
                    <a:pt x="931" y="731"/>
                  </a:lnTo>
                  <a:lnTo>
                    <a:pt x="920" y="707"/>
                  </a:lnTo>
                  <a:lnTo>
                    <a:pt x="904" y="679"/>
                  </a:lnTo>
                  <a:lnTo>
                    <a:pt x="885" y="646"/>
                  </a:lnTo>
                  <a:lnTo>
                    <a:pt x="862" y="610"/>
                  </a:lnTo>
                  <a:lnTo>
                    <a:pt x="835" y="572"/>
                  </a:lnTo>
                  <a:lnTo>
                    <a:pt x="806" y="534"/>
                  </a:lnTo>
                  <a:lnTo>
                    <a:pt x="774" y="494"/>
                  </a:lnTo>
                  <a:lnTo>
                    <a:pt x="740" y="456"/>
                  </a:lnTo>
                  <a:lnTo>
                    <a:pt x="703" y="419"/>
                  </a:lnTo>
                  <a:lnTo>
                    <a:pt x="667" y="385"/>
                  </a:lnTo>
                  <a:lnTo>
                    <a:pt x="628" y="354"/>
                  </a:lnTo>
                  <a:lnTo>
                    <a:pt x="588" y="329"/>
                  </a:lnTo>
                  <a:lnTo>
                    <a:pt x="549" y="310"/>
                  </a:lnTo>
                  <a:lnTo>
                    <a:pt x="509" y="297"/>
                  </a:lnTo>
                  <a:lnTo>
                    <a:pt x="470" y="291"/>
                  </a:lnTo>
                  <a:lnTo>
                    <a:pt x="438" y="296"/>
                  </a:lnTo>
                  <a:lnTo>
                    <a:pt x="403" y="312"/>
                  </a:lnTo>
                  <a:lnTo>
                    <a:pt x="365" y="339"/>
                  </a:lnTo>
                  <a:lnTo>
                    <a:pt x="328" y="373"/>
                  </a:lnTo>
                  <a:lnTo>
                    <a:pt x="288" y="414"/>
                  </a:lnTo>
                  <a:lnTo>
                    <a:pt x="249" y="460"/>
                  </a:lnTo>
                  <a:lnTo>
                    <a:pt x="210" y="509"/>
                  </a:lnTo>
                  <a:lnTo>
                    <a:pt x="173" y="559"/>
                  </a:lnTo>
                  <a:lnTo>
                    <a:pt x="137" y="610"/>
                  </a:lnTo>
                  <a:lnTo>
                    <a:pt x="105" y="659"/>
                  </a:lnTo>
                  <a:lnTo>
                    <a:pt x="76" y="705"/>
                  </a:lnTo>
                  <a:lnTo>
                    <a:pt x="51" y="747"/>
                  </a:lnTo>
                  <a:lnTo>
                    <a:pt x="29" y="782"/>
                  </a:lnTo>
                  <a:lnTo>
                    <a:pt x="14" y="808"/>
                  </a:lnTo>
                  <a:lnTo>
                    <a:pt x="3" y="826"/>
                  </a:lnTo>
                  <a:lnTo>
                    <a:pt x="0" y="832"/>
                  </a:lnTo>
                  <a:lnTo>
                    <a:pt x="1" y="826"/>
                  </a:lnTo>
                  <a:lnTo>
                    <a:pt x="5" y="810"/>
                  </a:lnTo>
                  <a:lnTo>
                    <a:pt x="11" y="785"/>
                  </a:lnTo>
                  <a:lnTo>
                    <a:pt x="19" y="753"/>
                  </a:lnTo>
                  <a:lnTo>
                    <a:pt x="30" y="712"/>
                  </a:lnTo>
                  <a:lnTo>
                    <a:pt x="44" y="667"/>
                  </a:lnTo>
                  <a:lnTo>
                    <a:pt x="59" y="615"/>
                  </a:lnTo>
                  <a:lnTo>
                    <a:pt x="77" y="561"/>
                  </a:lnTo>
                  <a:lnTo>
                    <a:pt x="98" y="504"/>
                  </a:lnTo>
                  <a:lnTo>
                    <a:pt x="120" y="445"/>
                  </a:lnTo>
                  <a:lnTo>
                    <a:pt x="145" y="385"/>
                  </a:lnTo>
                  <a:lnTo>
                    <a:pt x="172" y="327"/>
                  </a:lnTo>
                  <a:lnTo>
                    <a:pt x="202" y="269"/>
                  </a:lnTo>
                  <a:lnTo>
                    <a:pt x="233" y="214"/>
                  </a:lnTo>
                  <a:lnTo>
                    <a:pt x="267" y="164"/>
                  </a:lnTo>
                  <a:lnTo>
                    <a:pt x="303" y="118"/>
                  </a:lnTo>
                  <a:close/>
                </a:path>
              </a:pathLst>
            </a:custGeom>
            <a:solidFill>
              <a:srgbClr val="3366FF">
                <a:alpha val="50000"/>
              </a:srgbClr>
            </a:solidFill>
            <a:ln w="9525">
              <a:noFill/>
              <a:round/>
              <a:headEnd/>
              <a:tailEnd/>
            </a:ln>
          </p:spPr>
          <p:txBody>
            <a:bodyPr/>
            <a:lstStyle/>
            <a:p>
              <a:endParaRPr lang="en-US"/>
            </a:p>
          </p:txBody>
        </p:sp>
        <p:sp>
          <p:nvSpPr>
            <p:cNvPr id="124989" name="Freeform 61"/>
            <p:cNvSpPr>
              <a:spLocks/>
            </p:cNvSpPr>
            <p:nvPr/>
          </p:nvSpPr>
          <p:spPr bwMode="auto">
            <a:xfrm>
              <a:off x="2605" y="2011"/>
              <a:ext cx="1859" cy="677"/>
            </a:xfrm>
            <a:custGeom>
              <a:avLst/>
              <a:gdLst/>
              <a:ahLst/>
              <a:cxnLst>
                <a:cxn ang="0">
                  <a:pos x="1137" y="699"/>
                </a:cxn>
                <a:cxn ang="0">
                  <a:pos x="1134" y="742"/>
                </a:cxn>
                <a:cxn ang="0">
                  <a:pos x="1124" y="784"/>
                </a:cxn>
                <a:cxn ang="0">
                  <a:pos x="1108" y="825"/>
                </a:cxn>
                <a:cxn ang="0">
                  <a:pos x="1082" y="866"/>
                </a:cxn>
                <a:cxn ang="0">
                  <a:pos x="1045" y="906"/>
                </a:cxn>
                <a:cxn ang="0">
                  <a:pos x="999" y="939"/>
                </a:cxn>
                <a:cxn ang="0">
                  <a:pos x="947" y="966"/>
                </a:cxn>
                <a:cxn ang="0">
                  <a:pos x="889" y="986"/>
                </a:cxn>
                <a:cxn ang="0">
                  <a:pos x="826" y="1001"/>
                </a:cxn>
                <a:cxn ang="0">
                  <a:pos x="760" y="1011"/>
                </a:cxn>
                <a:cxn ang="0">
                  <a:pos x="693" y="1016"/>
                </a:cxn>
                <a:cxn ang="0">
                  <a:pos x="625" y="1017"/>
                </a:cxn>
                <a:cxn ang="0">
                  <a:pos x="556" y="1016"/>
                </a:cxn>
                <a:cxn ang="0">
                  <a:pos x="491" y="1011"/>
                </a:cxn>
                <a:cxn ang="0">
                  <a:pos x="429" y="1003"/>
                </a:cxn>
                <a:cxn ang="0">
                  <a:pos x="374" y="993"/>
                </a:cxn>
                <a:cxn ang="0">
                  <a:pos x="324" y="983"/>
                </a:cxn>
                <a:cxn ang="0">
                  <a:pos x="283" y="969"/>
                </a:cxn>
                <a:cxn ang="0">
                  <a:pos x="253" y="956"/>
                </a:cxn>
                <a:cxn ang="0">
                  <a:pos x="331" y="1204"/>
                </a:cxn>
                <a:cxn ang="0">
                  <a:pos x="316" y="1197"/>
                </a:cxn>
                <a:cxn ang="0">
                  <a:pos x="276" y="1178"/>
                </a:cxn>
                <a:cxn ang="0">
                  <a:pos x="219" y="1145"/>
                </a:cxn>
                <a:cxn ang="0">
                  <a:pos x="156" y="1103"/>
                </a:cxn>
                <a:cxn ang="0">
                  <a:pos x="93" y="1053"/>
                </a:cxn>
                <a:cxn ang="0">
                  <a:pos x="41" y="993"/>
                </a:cxn>
                <a:cxn ang="0">
                  <a:pos x="6" y="929"/>
                </a:cxn>
                <a:cxn ang="0">
                  <a:pos x="0" y="858"/>
                </a:cxn>
                <a:cxn ang="0">
                  <a:pos x="24" y="820"/>
                </a:cxn>
                <a:cxn ang="0">
                  <a:pos x="77" y="780"/>
                </a:cxn>
                <a:cxn ang="0">
                  <a:pos x="152" y="742"/>
                </a:cxn>
                <a:cxn ang="0">
                  <a:pos x="236" y="706"/>
                </a:cxn>
                <a:cxn ang="0">
                  <a:pos x="320" y="674"/>
                </a:cxn>
                <a:cxn ang="0">
                  <a:pos x="392" y="650"/>
                </a:cxn>
                <a:cxn ang="0">
                  <a:pos x="443" y="633"/>
                </a:cxn>
                <a:cxn ang="0">
                  <a:pos x="463" y="627"/>
                </a:cxn>
                <a:cxn ang="0">
                  <a:pos x="289" y="887"/>
                </a:cxn>
                <a:cxn ang="0">
                  <a:pos x="343" y="888"/>
                </a:cxn>
                <a:cxn ang="0">
                  <a:pos x="421" y="883"/>
                </a:cxn>
                <a:cxn ang="0">
                  <a:pos x="512" y="871"/>
                </a:cxn>
                <a:cxn ang="0">
                  <a:pos x="610" y="850"/>
                </a:cxn>
                <a:cxn ang="0">
                  <a:pos x="708" y="819"/>
                </a:cxn>
                <a:cxn ang="0">
                  <a:pos x="799" y="774"/>
                </a:cxn>
                <a:cxn ang="0">
                  <a:pos x="874" y="718"/>
                </a:cxn>
                <a:cxn ang="0">
                  <a:pos x="920" y="652"/>
                </a:cxn>
                <a:cxn ang="0">
                  <a:pos x="931" y="565"/>
                </a:cxn>
                <a:cxn ang="0">
                  <a:pos x="917" y="460"/>
                </a:cxn>
                <a:cxn ang="0">
                  <a:pos x="887" y="343"/>
                </a:cxn>
                <a:cxn ang="0">
                  <a:pos x="848" y="230"/>
                </a:cxn>
                <a:cxn ang="0">
                  <a:pos x="808" y="128"/>
                </a:cxn>
                <a:cxn ang="0">
                  <a:pos x="774" y="50"/>
                </a:cxn>
                <a:cxn ang="0">
                  <a:pos x="754" y="6"/>
                </a:cxn>
                <a:cxn ang="0">
                  <a:pos x="755" y="5"/>
                </a:cxn>
                <a:cxn ang="0">
                  <a:pos x="785" y="36"/>
                </a:cxn>
                <a:cxn ang="0">
                  <a:pos x="837" y="96"/>
                </a:cxn>
                <a:cxn ang="0">
                  <a:pos x="903" y="176"/>
                </a:cxn>
                <a:cxn ang="0">
                  <a:pos x="974" y="274"/>
                </a:cxn>
                <a:cxn ang="0">
                  <a:pos x="1040" y="384"/>
                </a:cxn>
                <a:cxn ang="0">
                  <a:pos x="1095" y="500"/>
                </a:cxn>
                <a:cxn ang="0">
                  <a:pos x="1129" y="619"/>
                </a:cxn>
              </a:cxnLst>
              <a:rect l="0" t="0" r="r" b="b"/>
              <a:pathLst>
                <a:path w="1137" h="1204">
                  <a:moveTo>
                    <a:pt x="1136" y="676"/>
                  </a:moveTo>
                  <a:lnTo>
                    <a:pt x="1137" y="699"/>
                  </a:lnTo>
                  <a:lnTo>
                    <a:pt x="1136" y="720"/>
                  </a:lnTo>
                  <a:lnTo>
                    <a:pt x="1134" y="742"/>
                  </a:lnTo>
                  <a:lnTo>
                    <a:pt x="1129" y="764"/>
                  </a:lnTo>
                  <a:lnTo>
                    <a:pt x="1124" y="784"/>
                  </a:lnTo>
                  <a:lnTo>
                    <a:pt x="1116" y="804"/>
                  </a:lnTo>
                  <a:lnTo>
                    <a:pt x="1108" y="825"/>
                  </a:lnTo>
                  <a:lnTo>
                    <a:pt x="1097" y="844"/>
                  </a:lnTo>
                  <a:lnTo>
                    <a:pt x="1082" y="866"/>
                  </a:lnTo>
                  <a:lnTo>
                    <a:pt x="1065" y="887"/>
                  </a:lnTo>
                  <a:lnTo>
                    <a:pt x="1045" y="906"/>
                  </a:lnTo>
                  <a:lnTo>
                    <a:pt x="1023" y="924"/>
                  </a:lnTo>
                  <a:lnTo>
                    <a:pt x="999" y="939"/>
                  </a:lnTo>
                  <a:lnTo>
                    <a:pt x="974" y="953"/>
                  </a:lnTo>
                  <a:lnTo>
                    <a:pt x="947" y="966"/>
                  </a:lnTo>
                  <a:lnTo>
                    <a:pt x="919" y="977"/>
                  </a:lnTo>
                  <a:lnTo>
                    <a:pt x="889" y="986"/>
                  </a:lnTo>
                  <a:lnTo>
                    <a:pt x="858" y="993"/>
                  </a:lnTo>
                  <a:lnTo>
                    <a:pt x="826" y="1001"/>
                  </a:lnTo>
                  <a:lnTo>
                    <a:pt x="793" y="1007"/>
                  </a:lnTo>
                  <a:lnTo>
                    <a:pt x="760" y="1011"/>
                  </a:lnTo>
                  <a:lnTo>
                    <a:pt x="727" y="1014"/>
                  </a:lnTo>
                  <a:lnTo>
                    <a:pt x="693" y="1016"/>
                  </a:lnTo>
                  <a:lnTo>
                    <a:pt x="659" y="1017"/>
                  </a:lnTo>
                  <a:lnTo>
                    <a:pt x="625" y="1017"/>
                  </a:lnTo>
                  <a:lnTo>
                    <a:pt x="590" y="1017"/>
                  </a:lnTo>
                  <a:lnTo>
                    <a:pt x="556" y="1016"/>
                  </a:lnTo>
                  <a:lnTo>
                    <a:pt x="523" y="1014"/>
                  </a:lnTo>
                  <a:lnTo>
                    <a:pt x="491" y="1011"/>
                  </a:lnTo>
                  <a:lnTo>
                    <a:pt x="459" y="1008"/>
                  </a:lnTo>
                  <a:lnTo>
                    <a:pt x="429" y="1003"/>
                  </a:lnTo>
                  <a:lnTo>
                    <a:pt x="400" y="998"/>
                  </a:lnTo>
                  <a:lnTo>
                    <a:pt x="374" y="993"/>
                  </a:lnTo>
                  <a:lnTo>
                    <a:pt x="348" y="989"/>
                  </a:lnTo>
                  <a:lnTo>
                    <a:pt x="324" y="983"/>
                  </a:lnTo>
                  <a:lnTo>
                    <a:pt x="303" y="977"/>
                  </a:lnTo>
                  <a:lnTo>
                    <a:pt x="283" y="969"/>
                  </a:lnTo>
                  <a:lnTo>
                    <a:pt x="267" y="963"/>
                  </a:lnTo>
                  <a:lnTo>
                    <a:pt x="253" y="956"/>
                  </a:lnTo>
                  <a:lnTo>
                    <a:pt x="241" y="950"/>
                  </a:lnTo>
                  <a:lnTo>
                    <a:pt x="331" y="1204"/>
                  </a:lnTo>
                  <a:lnTo>
                    <a:pt x="326" y="1203"/>
                  </a:lnTo>
                  <a:lnTo>
                    <a:pt x="316" y="1197"/>
                  </a:lnTo>
                  <a:lnTo>
                    <a:pt x="298" y="1188"/>
                  </a:lnTo>
                  <a:lnTo>
                    <a:pt x="276" y="1178"/>
                  </a:lnTo>
                  <a:lnTo>
                    <a:pt x="249" y="1163"/>
                  </a:lnTo>
                  <a:lnTo>
                    <a:pt x="219" y="1145"/>
                  </a:lnTo>
                  <a:lnTo>
                    <a:pt x="188" y="1126"/>
                  </a:lnTo>
                  <a:lnTo>
                    <a:pt x="156" y="1103"/>
                  </a:lnTo>
                  <a:lnTo>
                    <a:pt x="123" y="1080"/>
                  </a:lnTo>
                  <a:lnTo>
                    <a:pt x="93" y="1053"/>
                  </a:lnTo>
                  <a:lnTo>
                    <a:pt x="65" y="1024"/>
                  </a:lnTo>
                  <a:lnTo>
                    <a:pt x="41" y="993"/>
                  </a:lnTo>
                  <a:lnTo>
                    <a:pt x="21" y="962"/>
                  </a:lnTo>
                  <a:lnTo>
                    <a:pt x="6" y="929"/>
                  </a:lnTo>
                  <a:lnTo>
                    <a:pt x="0" y="894"/>
                  </a:lnTo>
                  <a:lnTo>
                    <a:pt x="0" y="858"/>
                  </a:lnTo>
                  <a:lnTo>
                    <a:pt x="7" y="839"/>
                  </a:lnTo>
                  <a:lnTo>
                    <a:pt x="24" y="820"/>
                  </a:lnTo>
                  <a:lnTo>
                    <a:pt x="47" y="801"/>
                  </a:lnTo>
                  <a:lnTo>
                    <a:pt x="77" y="780"/>
                  </a:lnTo>
                  <a:lnTo>
                    <a:pt x="113" y="761"/>
                  </a:lnTo>
                  <a:lnTo>
                    <a:pt x="152" y="742"/>
                  </a:lnTo>
                  <a:lnTo>
                    <a:pt x="193" y="723"/>
                  </a:lnTo>
                  <a:lnTo>
                    <a:pt x="236" y="706"/>
                  </a:lnTo>
                  <a:lnTo>
                    <a:pt x="279" y="689"/>
                  </a:lnTo>
                  <a:lnTo>
                    <a:pt x="320" y="674"/>
                  </a:lnTo>
                  <a:lnTo>
                    <a:pt x="357" y="661"/>
                  </a:lnTo>
                  <a:lnTo>
                    <a:pt x="392" y="650"/>
                  </a:lnTo>
                  <a:lnTo>
                    <a:pt x="421" y="640"/>
                  </a:lnTo>
                  <a:lnTo>
                    <a:pt x="443" y="633"/>
                  </a:lnTo>
                  <a:lnTo>
                    <a:pt x="457" y="628"/>
                  </a:lnTo>
                  <a:lnTo>
                    <a:pt x="463" y="627"/>
                  </a:lnTo>
                  <a:lnTo>
                    <a:pt x="272" y="883"/>
                  </a:lnTo>
                  <a:lnTo>
                    <a:pt x="289" y="887"/>
                  </a:lnTo>
                  <a:lnTo>
                    <a:pt x="313" y="888"/>
                  </a:lnTo>
                  <a:lnTo>
                    <a:pt x="343" y="888"/>
                  </a:lnTo>
                  <a:lnTo>
                    <a:pt x="380" y="887"/>
                  </a:lnTo>
                  <a:lnTo>
                    <a:pt x="421" y="883"/>
                  </a:lnTo>
                  <a:lnTo>
                    <a:pt x="465" y="878"/>
                  </a:lnTo>
                  <a:lnTo>
                    <a:pt x="512" y="871"/>
                  </a:lnTo>
                  <a:lnTo>
                    <a:pt x="560" y="862"/>
                  </a:lnTo>
                  <a:lnTo>
                    <a:pt x="610" y="850"/>
                  </a:lnTo>
                  <a:lnTo>
                    <a:pt x="660" y="835"/>
                  </a:lnTo>
                  <a:lnTo>
                    <a:pt x="708" y="819"/>
                  </a:lnTo>
                  <a:lnTo>
                    <a:pt x="755" y="798"/>
                  </a:lnTo>
                  <a:lnTo>
                    <a:pt x="799" y="774"/>
                  </a:lnTo>
                  <a:lnTo>
                    <a:pt x="838" y="748"/>
                  </a:lnTo>
                  <a:lnTo>
                    <a:pt x="874" y="718"/>
                  </a:lnTo>
                  <a:lnTo>
                    <a:pt x="903" y="685"/>
                  </a:lnTo>
                  <a:lnTo>
                    <a:pt x="920" y="652"/>
                  </a:lnTo>
                  <a:lnTo>
                    <a:pt x="929" y="612"/>
                  </a:lnTo>
                  <a:lnTo>
                    <a:pt x="931" y="565"/>
                  </a:lnTo>
                  <a:lnTo>
                    <a:pt x="926" y="513"/>
                  </a:lnTo>
                  <a:lnTo>
                    <a:pt x="917" y="460"/>
                  </a:lnTo>
                  <a:lnTo>
                    <a:pt x="904" y="402"/>
                  </a:lnTo>
                  <a:lnTo>
                    <a:pt x="887" y="343"/>
                  </a:lnTo>
                  <a:lnTo>
                    <a:pt x="868" y="286"/>
                  </a:lnTo>
                  <a:lnTo>
                    <a:pt x="848" y="230"/>
                  </a:lnTo>
                  <a:lnTo>
                    <a:pt x="828" y="177"/>
                  </a:lnTo>
                  <a:lnTo>
                    <a:pt x="808" y="128"/>
                  </a:lnTo>
                  <a:lnTo>
                    <a:pt x="790" y="86"/>
                  </a:lnTo>
                  <a:lnTo>
                    <a:pt x="774" y="50"/>
                  </a:lnTo>
                  <a:lnTo>
                    <a:pt x="761" y="23"/>
                  </a:lnTo>
                  <a:lnTo>
                    <a:pt x="754" y="6"/>
                  </a:lnTo>
                  <a:lnTo>
                    <a:pt x="750" y="0"/>
                  </a:lnTo>
                  <a:lnTo>
                    <a:pt x="755" y="5"/>
                  </a:lnTo>
                  <a:lnTo>
                    <a:pt x="766" y="17"/>
                  </a:lnTo>
                  <a:lnTo>
                    <a:pt x="785" y="36"/>
                  </a:lnTo>
                  <a:lnTo>
                    <a:pt x="808" y="62"/>
                  </a:lnTo>
                  <a:lnTo>
                    <a:pt x="837" y="96"/>
                  </a:lnTo>
                  <a:lnTo>
                    <a:pt x="868" y="134"/>
                  </a:lnTo>
                  <a:lnTo>
                    <a:pt x="903" y="176"/>
                  </a:lnTo>
                  <a:lnTo>
                    <a:pt x="938" y="224"/>
                  </a:lnTo>
                  <a:lnTo>
                    <a:pt x="974" y="274"/>
                  </a:lnTo>
                  <a:lnTo>
                    <a:pt x="1008" y="328"/>
                  </a:lnTo>
                  <a:lnTo>
                    <a:pt x="1040" y="384"/>
                  </a:lnTo>
                  <a:lnTo>
                    <a:pt x="1069" y="442"/>
                  </a:lnTo>
                  <a:lnTo>
                    <a:pt x="1095" y="500"/>
                  </a:lnTo>
                  <a:lnTo>
                    <a:pt x="1115" y="560"/>
                  </a:lnTo>
                  <a:lnTo>
                    <a:pt x="1129" y="619"/>
                  </a:lnTo>
                  <a:lnTo>
                    <a:pt x="1136" y="676"/>
                  </a:lnTo>
                  <a:close/>
                </a:path>
              </a:pathLst>
            </a:custGeom>
            <a:solidFill>
              <a:srgbClr val="3366FF">
                <a:alpha val="50000"/>
              </a:srgbClr>
            </a:solidFill>
            <a:ln w="9525">
              <a:noFill/>
              <a:round/>
              <a:headEnd/>
              <a:tailEnd/>
            </a:ln>
          </p:spPr>
          <p:txBody>
            <a:bodyPr/>
            <a:lstStyle/>
            <a:p>
              <a:endParaRPr lang="en-US"/>
            </a:p>
          </p:txBody>
        </p:sp>
        <p:sp>
          <p:nvSpPr>
            <p:cNvPr id="124990" name="Freeform 62"/>
            <p:cNvSpPr>
              <a:spLocks/>
            </p:cNvSpPr>
            <p:nvPr/>
          </p:nvSpPr>
          <p:spPr bwMode="auto">
            <a:xfrm>
              <a:off x="1056" y="1915"/>
              <a:ext cx="1410" cy="694"/>
            </a:xfrm>
            <a:custGeom>
              <a:avLst/>
              <a:gdLst/>
              <a:ahLst/>
              <a:cxnLst>
                <a:cxn ang="0">
                  <a:pos x="336" y="1229"/>
                </a:cxn>
                <a:cxn ang="0">
                  <a:pos x="278" y="1222"/>
                </a:cxn>
                <a:cxn ang="0">
                  <a:pos x="223" y="1211"/>
                </a:cxn>
                <a:cxn ang="0">
                  <a:pos x="171" y="1195"/>
                </a:cxn>
                <a:cxn ang="0">
                  <a:pos x="125" y="1173"/>
                </a:cxn>
                <a:cxn ang="0">
                  <a:pos x="84" y="1144"/>
                </a:cxn>
                <a:cxn ang="0">
                  <a:pos x="50" y="1110"/>
                </a:cxn>
                <a:cxn ang="0">
                  <a:pos x="23" y="1068"/>
                </a:cxn>
                <a:cxn ang="0">
                  <a:pos x="2" y="996"/>
                </a:cxn>
                <a:cxn ang="0">
                  <a:pos x="6" y="888"/>
                </a:cxn>
                <a:cxn ang="0">
                  <a:pos x="37" y="779"/>
                </a:cxn>
                <a:cxn ang="0">
                  <a:pos x="83" y="676"/>
                </a:cxn>
                <a:cxn ang="0">
                  <a:pos x="141" y="575"/>
                </a:cxn>
                <a:cxn ang="0">
                  <a:pos x="206" y="478"/>
                </a:cxn>
                <a:cxn ang="0">
                  <a:pos x="274" y="389"/>
                </a:cxn>
                <a:cxn ang="0">
                  <a:pos x="341" y="314"/>
                </a:cxn>
                <a:cxn ang="0">
                  <a:pos x="400" y="254"/>
                </a:cxn>
                <a:cxn ang="0">
                  <a:pos x="449" y="213"/>
                </a:cxn>
                <a:cxn ang="0">
                  <a:pos x="221" y="152"/>
                </a:cxn>
                <a:cxn ang="0">
                  <a:pos x="236" y="143"/>
                </a:cxn>
                <a:cxn ang="0">
                  <a:pos x="274" y="116"/>
                </a:cxn>
                <a:cxn ang="0">
                  <a:pos x="332" y="83"/>
                </a:cxn>
                <a:cxn ang="0">
                  <a:pos x="403" y="47"/>
                </a:cxn>
                <a:cxn ang="0">
                  <a:pos x="479" y="18"/>
                </a:cxn>
                <a:cxn ang="0">
                  <a:pos x="556" y="1"/>
                </a:cxn>
                <a:cxn ang="0">
                  <a:pos x="626" y="6"/>
                </a:cxn>
                <a:cxn ang="0">
                  <a:pos x="682" y="37"/>
                </a:cxn>
                <a:cxn ang="0">
                  <a:pos x="696" y="79"/>
                </a:cxn>
                <a:cxn ang="0">
                  <a:pos x="692" y="149"/>
                </a:cxn>
                <a:cxn ang="0">
                  <a:pos x="676" y="236"/>
                </a:cxn>
                <a:cxn ang="0">
                  <a:pos x="651" y="331"/>
                </a:cxn>
                <a:cxn ang="0">
                  <a:pos x="623" y="423"/>
                </a:cxn>
                <a:cxn ang="0">
                  <a:pos x="598" y="502"/>
                </a:cxn>
                <a:cxn ang="0">
                  <a:pos x="578" y="557"/>
                </a:cxn>
                <a:cxn ang="0">
                  <a:pos x="571" y="577"/>
                </a:cxn>
                <a:cxn ang="0">
                  <a:pos x="487" y="279"/>
                </a:cxn>
                <a:cxn ang="0">
                  <a:pos x="452" y="328"/>
                </a:cxn>
                <a:cxn ang="0">
                  <a:pos x="406" y="400"/>
                </a:cxn>
                <a:cxn ang="0">
                  <a:pos x="359" y="489"/>
                </a:cxn>
                <a:cxn ang="0">
                  <a:pos x="314" y="589"/>
                </a:cxn>
                <a:cxn ang="0">
                  <a:pos x="278" y="696"/>
                </a:cxn>
                <a:cxn ang="0">
                  <a:pos x="255" y="800"/>
                </a:cxn>
                <a:cxn ang="0">
                  <a:pos x="251" y="898"/>
                </a:cxn>
                <a:cxn ang="0">
                  <a:pos x="272" y="974"/>
                </a:cxn>
                <a:cxn ang="0">
                  <a:pos x="331" y="1031"/>
                </a:cxn>
                <a:cxn ang="0">
                  <a:pos x="419" y="1075"/>
                </a:cxn>
                <a:cxn ang="0">
                  <a:pos x="525" y="1110"/>
                </a:cxn>
                <a:cxn ang="0">
                  <a:pos x="633" y="1136"/>
                </a:cxn>
                <a:cxn ang="0">
                  <a:pos x="734" y="1154"/>
                </a:cxn>
                <a:cxn ang="0">
                  <a:pos x="813" y="1164"/>
                </a:cxn>
                <a:cxn ang="0">
                  <a:pos x="860" y="1170"/>
                </a:cxn>
                <a:cxn ang="0">
                  <a:pos x="863" y="1171"/>
                </a:cxn>
                <a:cxn ang="0">
                  <a:pos x="840" y="1177"/>
                </a:cxn>
                <a:cxn ang="0">
                  <a:pos x="797" y="1186"/>
                </a:cxn>
                <a:cxn ang="0">
                  <a:pos x="738" y="1199"/>
                </a:cxn>
                <a:cxn ang="0">
                  <a:pos x="666" y="1211"/>
                </a:cxn>
                <a:cxn ang="0">
                  <a:pos x="586" y="1223"/>
                </a:cxn>
                <a:cxn ang="0">
                  <a:pos x="499" y="1231"/>
                </a:cxn>
                <a:cxn ang="0">
                  <a:pos x="409" y="1233"/>
                </a:cxn>
              </a:cxnLst>
              <a:rect l="0" t="0" r="r" b="b"/>
              <a:pathLst>
                <a:path w="866" h="1233">
                  <a:moveTo>
                    <a:pt x="365" y="1232"/>
                  </a:moveTo>
                  <a:lnTo>
                    <a:pt x="336" y="1229"/>
                  </a:lnTo>
                  <a:lnTo>
                    <a:pt x="307" y="1227"/>
                  </a:lnTo>
                  <a:lnTo>
                    <a:pt x="278" y="1222"/>
                  </a:lnTo>
                  <a:lnTo>
                    <a:pt x="250" y="1217"/>
                  </a:lnTo>
                  <a:lnTo>
                    <a:pt x="223" y="1211"/>
                  </a:lnTo>
                  <a:lnTo>
                    <a:pt x="197" y="1204"/>
                  </a:lnTo>
                  <a:lnTo>
                    <a:pt x="171" y="1195"/>
                  </a:lnTo>
                  <a:lnTo>
                    <a:pt x="148" y="1184"/>
                  </a:lnTo>
                  <a:lnTo>
                    <a:pt x="125" y="1173"/>
                  </a:lnTo>
                  <a:lnTo>
                    <a:pt x="104" y="1160"/>
                  </a:lnTo>
                  <a:lnTo>
                    <a:pt x="84" y="1144"/>
                  </a:lnTo>
                  <a:lnTo>
                    <a:pt x="66" y="1128"/>
                  </a:lnTo>
                  <a:lnTo>
                    <a:pt x="50" y="1110"/>
                  </a:lnTo>
                  <a:lnTo>
                    <a:pt x="36" y="1089"/>
                  </a:lnTo>
                  <a:lnTo>
                    <a:pt x="23" y="1068"/>
                  </a:lnTo>
                  <a:lnTo>
                    <a:pt x="14" y="1044"/>
                  </a:lnTo>
                  <a:lnTo>
                    <a:pt x="2" y="996"/>
                  </a:lnTo>
                  <a:lnTo>
                    <a:pt x="0" y="943"/>
                  </a:lnTo>
                  <a:lnTo>
                    <a:pt x="6" y="888"/>
                  </a:lnTo>
                  <a:lnTo>
                    <a:pt x="20" y="830"/>
                  </a:lnTo>
                  <a:lnTo>
                    <a:pt x="37" y="779"/>
                  </a:lnTo>
                  <a:lnTo>
                    <a:pt x="59" y="728"/>
                  </a:lnTo>
                  <a:lnTo>
                    <a:pt x="83" y="676"/>
                  </a:lnTo>
                  <a:lnTo>
                    <a:pt x="110" y="625"/>
                  </a:lnTo>
                  <a:lnTo>
                    <a:pt x="141" y="575"/>
                  </a:lnTo>
                  <a:lnTo>
                    <a:pt x="172" y="526"/>
                  </a:lnTo>
                  <a:lnTo>
                    <a:pt x="206" y="478"/>
                  </a:lnTo>
                  <a:lnTo>
                    <a:pt x="240" y="432"/>
                  </a:lnTo>
                  <a:lnTo>
                    <a:pt x="274" y="389"/>
                  </a:lnTo>
                  <a:lnTo>
                    <a:pt x="308" y="350"/>
                  </a:lnTo>
                  <a:lnTo>
                    <a:pt x="341" y="314"/>
                  </a:lnTo>
                  <a:lnTo>
                    <a:pt x="372" y="281"/>
                  </a:lnTo>
                  <a:lnTo>
                    <a:pt x="400" y="254"/>
                  </a:lnTo>
                  <a:lnTo>
                    <a:pt x="427" y="231"/>
                  </a:lnTo>
                  <a:lnTo>
                    <a:pt x="449" y="213"/>
                  </a:lnTo>
                  <a:lnTo>
                    <a:pt x="468" y="202"/>
                  </a:lnTo>
                  <a:lnTo>
                    <a:pt x="221" y="152"/>
                  </a:lnTo>
                  <a:lnTo>
                    <a:pt x="224" y="150"/>
                  </a:lnTo>
                  <a:lnTo>
                    <a:pt x="236" y="143"/>
                  </a:lnTo>
                  <a:lnTo>
                    <a:pt x="252" y="131"/>
                  </a:lnTo>
                  <a:lnTo>
                    <a:pt x="274" y="116"/>
                  </a:lnTo>
                  <a:lnTo>
                    <a:pt x="301" y="100"/>
                  </a:lnTo>
                  <a:lnTo>
                    <a:pt x="332" y="83"/>
                  </a:lnTo>
                  <a:lnTo>
                    <a:pt x="367" y="65"/>
                  </a:lnTo>
                  <a:lnTo>
                    <a:pt x="403" y="47"/>
                  </a:lnTo>
                  <a:lnTo>
                    <a:pt x="441" y="31"/>
                  </a:lnTo>
                  <a:lnTo>
                    <a:pt x="479" y="18"/>
                  </a:lnTo>
                  <a:lnTo>
                    <a:pt x="518" y="7"/>
                  </a:lnTo>
                  <a:lnTo>
                    <a:pt x="556" y="1"/>
                  </a:lnTo>
                  <a:lnTo>
                    <a:pt x="591" y="0"/>
                  </a:lnTo>
                  <a:lnTo>
                    <a:pt x="626" y="6"/>
                  </a:lnTo>
                  <a:lnTo>
                    <a:pt x="656" y="18"/>
                  </a:lnTo>
                  <a:lnTo>
                    <a:pt x="682" y="37"/>
                  </a:lnTo>
                  <a:lnTo>
                    <a:pt x="692" y="54"/>
                  </a:lnTo>
                  <a:lnTo>
                    <a:pt x="696" y="79"/>
                  </a:lnTo>
                  <a:lnTo>
                    <a:pt x="696" y="110"/>
                  </a:lnTo>
                  <a:lnTo>
                    <a:pt x="692" y="149"/>
                  </a:lnTo>
                  <a:lnTo>
                    <a:pt x="686" y="190"/>
                  </a:lnTo>
                  <a:lnTo>
                    <a:pt x="676" y="236"/>
                  </a:lnTo>
                  <a:lnTo>
                    <a:pt x="664" y="283"/>
                  </a:lnTo>
                  <a:lnTo>
                    <a:pt x="651" y="331"/>
                  </a:lnTo>
                  <a:lnTo>
                    <a:pt x="637" y="378"/>
                  </a:lnTo>
                  <a:lnTo>
                    <a:pt x="623" y="423"/>
                  </a:lnTo>
                  <a:lnTo>
                    <a:pt x="609" y="465"/>
                  </a:lnTo>
                  <a:lnTo>
                    <a:pt x="598" y="502"/>
                  </a:lnTo>
                  <a:lnTo>
                    <a:pt x="587" y="533"/>
                  </a:lnTo>
                  <a:lnTo>
                    <a:pt x="578" y="557"/>
                  </a:lnTo>
                  <a:lnTo>
                    <a:pt x="573" y="572"/>
                  </a:lnTo>
                  <a:lnTo>
                    <a:pt x="571" y="577"/>
                  </a:lnTo>
                  <a:lnTo>
                    <a:pt x="500" y="266"/>
                  </a:lnTo>
                  <a:lnTo>
                    <a:pt x="487" y="279"/>
                  </a:lnTo>
                  <a:lnTo>
                    <a:pt x="471" y="301"/>
                  </a:lnTo>
                  <a:lnTo>
                    <a:pt x="452" y="328"/>
                  </a:lnTo>
                  <a:lnTo>
                    <a:pt x="430" y="360"/>
                  </a:lnTo>
                  <a:lnTo>
                    <a:pt x="406" y="400"/>
                  </a:lnTo>
                  <a:lnTo>
                    <a:pt x="383" y="442"/>
                  </a:lnTo>
                  <a:lnTo>
                    <a:pt x="359" y="489"/>
                  </a:lnTo>
                  <a:lnTo>
                    <a:pt x="337" y="538"/>
                  </a:lnTo>
                  <a:lnTo>
                    <a:pt x="314" y="589"/>
                  </a:lnTo>
                  <a:lnTo>
                    <a:pt x="295" y="642"/>
                  </a:lnTo>
                  <a:lnTo>
                    <a:pt x="278" y="696"/>
                  </a:lnTo>
                  <a:lnTo>
                    <a:pt x="265" y="748"/>
                  </a:lnTo>
                  <a:lnTo>
                    <a:pt x="255" y="800"/>
                  </a:lnTo>
                  <a:lnTo>
                    <a:pt x="251" y="850"/>
                  </a:lnTo>
                  <a:lnTo>
                    <a:pt x="251" y="898"/>
                  </a:lnTo>
                  <a:lnTo>
                    <a:pt x="258" y="942"/>
                  </a:lnTo>
                  <a:lnTo>
                    <a:pt x="272" y="974"/>
                  </a:lnTo>
                  <a:lnTo>
                    <a:pt x="297" y="1004"/>
                  </a:lnTo>
                  <a:lnTo>
                    <a:pt x="331" y="1031"/>
                  </a:lnTo>
                  <a:lnTo>
                    <a:pt x="372" y="1055"/>
                  </a:lnTo>
                  <a:lnTo>
                    <a:pt x="419" y="1075"/>
                  </a:lnTo>
                  <a:lnTo>
                    <a:pt x="471" y="1094"/>
                  </a:lnTo>
                  <a:lnTo>
                    <a:pt x="525" y="1110"/>
                  </a:lnTo>
                  <a:lnTo>
                    <a:pt x="579" y="1124"/>
                  </a:lnTo>
                  <a:lnTo>
                    <a:pt x="633" y="1136"/>
                  </a:lnTo>
                  <a:lnTo>
                    <a:pt x="686" y="1146"/>
                  </a:lnTo>
                  <a:lnTo>
                    <a:pt x="734" y="1154"/>
                  </a:lnTo>
                  <a:lnTo>
                    <a:pt x="777" y="1160"/>
                  </a:lnTo>
                  <a:lnTo>
                    <a:pt x="813" y="1164"/>
                  </a:lnTo>
                  <a:lnTo>
                    <a:pt x="841" y="1167"/>
                  </a:lnTo>
                  <a:lnTo>
                    <a:pt x="860" y="1170"/>
                  </a:lnTo>
                  <a:lnTo>
                    <a:pt x="866" y="1170"/>
                  </a:lnTo>
                  <a:lnTo>
                    <a:pt x="863" y="1171"/>
                  </a:lnTo>
                  <a:lnTo>
                    <a:pt x="854" y="1173"/>
                  </a:lnTo>
                  <a:lnTo>
                    <a:pt x="840" y="1177"/>
                  </a:lnTo>
                  <a:lnTo>
                    <a:pt x="821" y="1181"/>
                  </a:lnTo>
                  <a:lnTo>
                    <a:pt x="797" y="1186"/>
                  </a:lnTo>
                  <a:lnTo>
                    <a:pt x="769" y="1192"/>
                  </a:lnTo>
                  <a:lnTo>
                    <a:pt x="738" y="1199"/>
                  </a:lnTo>
                  <a:lnTo>
                    <a:pt x="704" y="1205"/>
                  </a:lnTo>
                  <a:lnTo>
                    <a:pt x="666" y="1211"/>
                  </a:lnTo>
                  <a:lnTo>
                    <a:pt x="627" y="1217"/>
                  </a:lnTo>
                  <a:lnTo>
                    <a:pt x="586" y="1223"/>
                  </a:lnTo>
                  <a:lnTo>
                    <a:pt x="543" y="1228"/>
                  </a:lnTo>
                  <a:lnTo>
                    <a:pt x="499" y="1231"/>
                  </a:lnTo>
                  <a:lnTo>
                    <a:pt x="454" y="1233"/>
                  </a:lnTo>
                  <a:lnTo>
                    <a:pt x="409" y="1233"/>
                  </a:lnTo>
                  <a:lnTo>
                    <a:pt x="365" y="1232"/>
                  </a:lnTo>
                  <a:close/>
                </a:path>
              </a:pathLst>
            </a:custGeom>
            <a:solidFill>
              <a:srgbClr val="3366FF">
                <a:alpha val="50000"/>
              </a:srgbClr>
            </a:solidFill>
            <a:ln w="9525">
              <a:noFill/>
              <a:round/>
              <a:headEnd/>
              <a:tailEnd/>
            </a:ln>
          </p:spPr>
          <p:txBody>
            <a:bodyPr/>
            <a:lstStyle/>
            <a:p>
              <a:endParaRPr lang="en-US"/>
            </a:p>
          </p:txBody>
        </p:sp>
      </p:grpSp>
      <p:grpSp>
        <p:nvGrpSpPr>
          <p:cNvPr id="3" name="Group 119"/>
          <p:cNvGrpSpPr>
            <a:grpSpLocks/>
          </p:cNvGrpSpPr>
          <p:nvPr/>
        </p:nvGrpSpPr>
        <p:grpSpPr bwMode="auto">
          <a:xfrm>
            <a:off x="1143000" y="1524000"/>
            <a:ext cx="6030913" cy="4495800"/>
            <a:chOff x="720" y="960"/>
            <a:chExt cx="3798" cy="2832"/>
          </a:xfrm>
        </p:grpSpPr>
        <p:sp>
          <p:nvSpPr>
            <p:cNvPr id="124963" name="Line 35"/>
            <p:cNvSpPr>
              <a:spLocks noChangeShapeType="1"/>
            </p:cNvSpPr>
            <p:nvPr/>
          </p:nvSpPr>
          <p:spPr bwMode="auto">
            <a:xfrm>
              <a:off x="720" y="3696"/>
              <a:ext cx="528" cy="0"/>
            </a:xfrm>
            <a:prstGeom prst="line">
              <a:avLst/>
            </a:prstGeom>
            <a:noFill/>
            <a:ln w="9525">
              <a:solidFill>
                <a:srgbClr val="009900"/>
              </a:solidFill>
              <a:round/>
              <a:headEnd/>
              <a:tailEnd/>
            </a:ln>
            <a:effectLst/>
          </p:spPr>
          <p:txBody>
            <a:bodyPr/>
            <a:lstStyle/>
            <a:p>
              <a:endParaRPr lang="en-US"/>
            </a:p>
          </p:txBody>
        </p:sp>
        <p:sp>
          <p:nvSpPr>
            <p:cNvPr id="124965" name="Text Box 37"/>
            <p:cNvSpPr txBox="1">
              <a:spLocks noChangeArrowheads="1"/>
            </p:cNvSpPr>
            <p:nvPr/>
          </p:nvSpPr>
          <p:spPr bwMode="auto">
            <a:xfrm>
              <a:off x="1200" y="3600"/>
              <a:ext cx="1440" cy="192"/>
            </a:xfrm>
            <a:prstGeom prst="rect">
              <a:avLst/>
            </a:prstGeom>
            <a:noFill/>
            <a:ln w="9525">
              <a:noFill/>
              <a:miter lim="800000"/>
              <a:headEnd/>
              <a:tailEnd/>
            </a:ln>
            <a:effectLst/>
          </p:spPr>
          <p:txBody>
            <a:bodyPr>
              <a:spAutoFit/>
            </a:bodyPr>
            <a:lstStyle/>
            <a:p>
              <a:pPr algn="ctr">
                <a:spcBef>
                  <a:spcPct val="50000"/>
                </a:spcBef>
              </a:pPr>
              <a:r>
                <a:rPr lang="en-US" sz="1400" dirty="0">
                  <a:solidFill>
                    <a:schemeClr val="bg1"/>
                  </a:solidFill>
                  <a:latin typeface="Arial" charset="0"/>
                </a:rPr>
                <a:t>quiet conditions (</a:t>
              </a:r>
              <a:r>
                <a:rPr lang="en-US" sz="1400" dirty="0" err="1">
                  <a:solidFill>
                    <a:schemeClr val="bg1"/>
                  </a:solidFill>
                  <a:latin typeface="Arial" charset="0"/>
                </a:rPr>
                <a:t>kp</a:t>
              </a:r>
              <a:r>
                <a:rPr lang="en-US" sz="1400" dirty="0">
                  <a:solidFill>
                    <a:schemeClr val="bg1"/>
                  </a:solidFill>
                  <a:latin typeface="Arial" charset="0"/>
                </a:rPr>
                <a:t> = 2</a:t>
              </a:r>
              <a:r>
                <a:rPr lang="en-US" sz="1400" baseline="30000" dirty="0">
                  <a:solidFill>
                    <a:schemeClr val="bg1"/>
                  </a:solidFill>
                  <a:latin typeface="Arial" charset="0"/>
                </a:rPr>
                <a:t>+</a:t>
              </a:r>
              <a:r>
                <a:rPr lang="en-US" sz="1400" dirty="0">
                  <a:solidFill>
                    <a:schemeClr val="bg1"/>
                  </a:solidFill>
                  <a:latin typeface="Arial" charset="0"/>
                </a:rPr>
                <a:t>)</a:t>
              </a:r>
            </a:p>
          </p:txBody>
        </p:sp>
        <p:sp>
          <p:nvSpPr>
            <p:cNvPr id="124986" name="Text Box 58"/>
            <p:cNvSpPr txBox="1">
              <a:spLocks noChangeArrowheads="1"/>
            </p:cNvSpPr>
            <p:nvPr/>
          </p:nvSpPr>
          <p:spPr bwMode="auto">
            <a:xfrm>
              <a:off x="3390" y="2700"/>
              <a:ext cx="384" cy="192"/>
            </a:xfrm>
            <a:prstGeom prst="rect">
              <a:avLst/>
            </a:prstGeom>
            <a:noFill/>
            <a:ln w="9525">
              <a:noFill/>
              <a:miter lim="800000"/>
              <a:headEnd/>
              <a:tailEnd/>
            </a:ln>
            <a:effectLst/>
          </p:spPr>
          <p:txBody>
            <a:bodyPr>
              <a:spAutoFit/>
            </a:bodyPr>
            <a:lstStyle/>
            <a:p>
              <a:pPr algn="ctr">
                <a:spcBef>
                  <a:spcPct val="50000"/>
                </a:spcBef>
              </a:pPr>
              <a:r>
                <a:rPr lang="en-US" sz="1400">
                  <a:solidFill>
                    <a:schemeClr val="tx1"/>
                  </a:solidFill>
                  <a:latin typeface="Arial" charset="0"/>
                </a:rPr>
                <a:t>40</a:t>
              </a:r>
              <a:r>
                <a:rPr lang="en-US" sz="1400" baseline="30000">
                  <a:solidFill>
                    <a:schemeClr val="tx1"/>
                  </a:solidFill>
                  <a:latin typeface="Arial" charset="0"/>
                </a:rPr>
                <a:t>o</a:t>
              </a:r>
            </a:p>
          </p:txBody>
        </p:sp>
        <p:sp>
          <p:nvSpPr>
            <p:cNvPr id="124940" name="Freeform 12"/>
            <p:cNvSpPr>
              <a:spLocks/>
            </p:cNvSpPr>
            <p:nvPr/>
          </p:nvSpPr>
          <p:spPr bwMode="auto">
            <a:xfrm>
              <a:off x="1002" y="1638"/>
              <a:ext cx="3516" cy="741"/>
            </a:xfrm>
            <a:custGeom>
              <a:avLst/>
              <a:gdLst/>
              <a:ahLst/>
              <a:cxnLst>
                <a:cxn ang="0">
                  <a:pos x="0" y="0"/>
                </a:cxn>
                <a:cxn ang="0">
                  <a:pos x="1008" y="114"/>
                </a:cxn>
                <a:cxn ang="0">
                  <a:pos x="1770" y="492"/>
                </a:cxn>
                <a:cxn ang="0">
                  <a:pos x="2292" y="702"/>
                </a:cxn>
                <a:cxn ang="0">
                  <a:pos x="2496" y="726"/>
                </a:cxn>
                <a:cxn ang="0">
                  <a:pos x="2790" y="684"/>
                </a:cxn>
                <a:cxn ang="0">
                  <a:pos x="3516" y="648"/>
                </a:cxn>
              </a:cxnLst>
              <a:rect l="0" t="0" r="r" b="b"/>
              <a:pathLst>
                <a:path w="3516" h="741">
                  <a:moveTo>
                    <a:pt x="0" y="0"/>
                  </a:moveTo>
                  <a:cubicBezTo>
                    <a:pt x="168" y="18"/>
                    <a:pt x="713" y="32"/>
                    <a:pt x="1008" y="114"/>
                  </a:cubicBezTo>
                  <a:cubicBezTo>
                    <a:pt x="1303" y="196"/>
                    <a:pt x="1556" y="394"/>
                    <a:pt x="1770" y="492"/>
                  </a:cubicBezTo>
                  <a:cubicBezTo>
                    <a:pt x="1984" y="590"/>
                    <a:pt x="2171" y="663"/>
                    <a:pt x="2292" y="702"/>
                  </a:cubicBezTo>
                  <a:cubicBezTo>
                    <a:pt x="2413" y="741"/>
                    <a:pt x="2413" y="729"/>
                    <a:pt x="2496" y="726"/>
                  </a:cubicBezTo>
                  <a:cubicBezTo>
                    <a:pt x="2579" y="723"/>
                    <a:pt x="2620" y="697"/>
                    <a:pt x="2790" y="684"/>
                  </a:cubicBezTo>
                  <a:cubicBezTo>
                    <a:pt x="2960" y="671"/>
                    <a:pt x="3365" y="655"/>
                    <a:pt x="3516" y="648"/>
                  </a:cubicBezTo>
                </a:path>
              </a:pathLst>
            </a:custGeom>
            <a:noFill/>
            <a:ln w="9525">
              <a:solidFill>
                <a:srgbClr val="009900"/>
              </a:solidFill>
              <a:round/>
              <a:headEnd/>
              <a:tailEnd/>
            </a:ln>
            <a:effectLst/>
          </p:spPr>
          <p:txBody>
            <a:bodyPr/>
            <a:lstStyle/>
            <a:p>
              <a:endParaRPr lang="en-US"/>
            </a:p>
          </p:txBody>
        </p:sp>
        <p:grpSp>
          <p:nvGrpSpPr>
            <p:cNvPr id="4" name="Group 53"/>
            <p:cNvGrpSpPr>
              <a:grpSpLocks/>
            </p:cNvGrpSpPr>
            <p:nvPr/>
          </p:nvGrpSpPr>
          <p:grpSpPr bwMode="auto">
            <a:xfrm>
              <a:off x="3768" y="2064"/>
              <a:ext cx="696" cy="624"/>
              <a:chOff x="3684" y="2208"/>
              <a:chExt cx="413" cy="408"/>
            </a:xfrm>
          </p:grpSpPr>
          <p:sp>
            <p:nvSpPr>
              <p:cNvPr id="124978" name="Freeform 50"/>
              <p:cNvSpPr>
                <a:spLocks/>
              </p:cNvSpPr>
              <p:nvPr/>
            </p:nvSpPr>
            <p:spPr bwMode="auto">
              <a:xfrm flipH="1">
                <a:off x="3744" y="2208"/>
                <a:ext cx="231" cy="184"/>
              </a:xfrm>
              <a:custGeom>
                <a:avLst/>
                <a:gdLst/>
                <a:ahLst/>
                <a:cxnLst>
                  <a:cxn ang="0">
                    <a:pos x="314" y="95"/>
                  </a:cxn>
                  <a:cxn ang="0">
                    <a:pos x="335" y="75"/>
                  </a:cxn>
                  <a:cxn ang="0">
                    <a:pos x="358" y="57"/>
                  </a:cxn>
                  <a:cxn ang="0">
                    <a:pos x="381" y="41"/>
                  </a:cxn>
                  <a:cxn ang="0">
                    <a:pos x="405" y="28"/>
                  </a:cxn>
                  <a:cxn ang="0">
                    <a:pos x="430" y="16"/>
                  </a:cxn>
                  <a:cxn ang="0">
                    <a:pos x="454" y="9"/>
                  </a:cxn>
                  <a:cxn ang="0">
                    <a:pos x="480" y="2"/>
                  </a:cxn>
                  <a:cxn ang="0">
                    <a:pos x="500" y="0"/>
                  </a:cxn>
                  <a:cxn ang="0">
                    <a:pos x="516" y="0"/>
                  </a:cxn>
                  <a:cxn ang="0">
                    <a:pos x="535" y="2"/>
                  </a:cxn>
                  <a:cxn ang="0">
                    <a:pos x="557" y="8"/>
                  </a:cxn>
                  <a:cxn ang="0">
                    <a:pos x="580" y="15"/>
                  </a:cxn>
                  <a:cxn ang="0">
                    <a:pos x="602" y="25"/>
                  </a:cxn>
                  <a:cxn ang="0">
                    <a:pos x="625" y="36"/>
                  </a:cxn>
                  <a:cxn ang="0">
                    <a:pos x="646" y="50"/>
                  </a:cxn>
                  <a:cxn ang="0">
                    <a:pos x="668" y="67"/>
                  </a:cxn>
                  <a:cxn ang="0">
                    <a:pos x="689" y="85"/>
                  </a:cxn>
                  <a:cxn ang="0">
                    <a:pos x="731" y="127"/>
                  </a:cxn>
                  <a:cxn ang="0">
                    <a:pos x="790" y="198"/>
                  </a:cxn>
                  <a:cxn ang="0">
                    <a:pos x="845" y="278"/>
                  </a:cxn>
                  <a:cxn ang="0">
                    <a:pos x="892" y="360"/>
                  </a:cxn>
                  <a:cxn ang="0">
                    <a:pos x="933" y="443"/>
                  </a:cxn>
                  <a:cxn ang="0">
                    <a:pos x="965" y="519"/>
                  </a:cxn>
                  <a:cxn ang="0">
                    <a:pos x="988" y="586"/>
                  </a:cxn>
                  <a:cxn ang="0">
                    <a:pos x="1000" y="638"/>
                  </a:cxn>
                  <a:cxn ang="0">
                    <a:pos x="1135" y="437"/>
                  </a:cxn>
                  <a:cxn ang="0">
                    <a:pos x="1145" y="499"/>
                  </a:cxn>
                  <a:cxn ang="0">
                    <a:pos x="1153" y="641"/>
                  </a:cxn>
                  <a:cxn ang="0">
                    <a:pos x="1133" y="801"/>
                  </a:cxn>
                  <a:cxn ang="0">
                    <a:pos x="1057" y="914"/>
                  </a:cxn>
                  <a:cxn ang="0">
                    <a:pos x="1017" y="916"/>
                  </a:cxn>
                  <a:cxn ang="0">
                    <a:pos x="961" y="894"/>
                  </a:cxn>
                  <a:cxn ang="0">
                    <a:pos x="895" y="854"/>
                  </a:cxn>
                  <a:cxn ang="0">
                    <a:pos x="827" y="805"/>
                  </a:cxn>
                  <a:cxn ang="0">
                    <a:pos x="761" y="753"/>
                  </a:cxn>
                  <a:cxn ang="0">
                    <a:pos x="705" y="707"/>
                  </a:cxn>
                  <a:cxn ang="0">
                    <a:pos x="668" y="674"/>
                  </a:cxn>
                  <a:cxn ang="0">
                    <a:pos x="654" y="661"/>
                  </a:cxn>
                  <a:cxn ang="0">
                    <a:pos x="931" y="655"/>
                  </a:cxn>
                  <a:cxn ang="0">
                    <a:pos x="904" y="608"/>
                  </a:cxn>
                  <a:cxn ang="0">
                    <a:pos x="862" y="547"/>
                  </a:cxn>
                  <a:cxn ang="0">
                    <a:pos x="806" y="478"/>
                  </a:cxn>
                  <a:cxn ang="0">
                    <a:pos x="740" y="409"/>
                  </a:cxn>
                  <a:cxn ang="0">
                    <a:pos x="667" y="345"/>
                  </a:cxn>
                  <a:cxn ang="0">
                    <a:pos x="588" y="295"/>
                  </a:cxn>
                  <a:cxn ang="0">
                    <a:pos x="509" y="266"/>
                  </a:cxn>
                  <a:cxn ang="0">
                    <a:pos x="438" y="265"/>
                  </a:cxn>
                  <a:cxn ang="0">
                    <a:pos x="365" y="304"/>
                  </a:cxn>
                  <a:cxn ang="0">
                    <a:pos x="288" y="371"/>
                  </a:cxn>
                  <a:cxn ang="0">
                    <a:pos x="210" y="456"/>
                  </a:cxn>
                  <a:cxn ang="0">
                    <a:pos x="137" y="547"/>
                  </a:cxn>
                  <a:cxn ang="0">
                    <a:pos x="76" y="632"/>
                  </a:cxn>
                  <a:cxn ang="0">
                    <a:pos x="29" y="700"/>
                  </a:cxn>
                  <a:cxn ang="0">
                    <a:pos x="3" y="740"/>
                  </a:cxn>
                  <a:cxn ang="0">
                    <a:pos x="1" y="740"/>
                  </a:cxn>
                  <a:cxn ang="0">
                    <a:pos x="11" y="704"/>
                  </a:cxn>
                  <a:cxn ang="0">
                    <a:pos x="30" y="638"/>
                  </a:cxn>
                  <a:cxn ang="0">
                    <a:pos x="59" y="551"/>
                  </a:cxn>
                  <a:cxn ang="0">
                    <a:pos x="98" y="452"/>
                  </a:cxn>
                  <a:cxn ang="0">
                    <a:pos x="145" y="345"/>
                  </a:cxn>
                  <a:cxn ang="0">
                    <a:pos x="202" y="241"/>
                  </a:cxn>
                  <a:cxn ang="0">
                    <a:pos x="267" y="147"/>
                  </a:cxn>
                </a:cxnLst>
                <a:rect l="0" t="0" r="r" b="b"/>
                <a:pathLst>
                  <a:path w="1153" h="918">
                    <a:moveTo>
                      <a:pt x="303" y="106"/>
                    </a:moveTo>
                    <a:lnTo>
                      <a:pt x="314" y="95"/>
                    </a:lnTo>
                    <a:lnTo>
                      <a:pt x="324" y="85"/>
                    </a:lnTo>
                    <a:lnTo>
                      <a:pt x="335" y="75"/>
                    </a:lnTo>
                    <a:lnTo>
                      <a:pt x="346" y="65"/>
                    </a:lnTo>
                    <a:lnTo>
                      <a:pt x="358" y="57"/>
                    </a:lnTo>
                    <a:lnTo>
                      <a:pt x="369" y="48"/>
                    </a:lnTo>
                    <a:lnTo>
                      <a:pt x="381" y="41"/>
                    </a:lnTo>
                    <a:lnTo>
                      <a:pt x="393" y="34"/>
                    </a:lnTo>
                    <a:lnTo>
                      <a:pt x="405" y="28"/>
                    </a:lnTo>
                    <a:lnTo>
                      <a:pt x="417" y="21"/>
                    </a:lnTo>
                    <a:lnTo>
                      <a:pt x="430" y="16"/>
                    </a:lnTo>
                    <a:lnTo>
                      <a:pt x="441" y="12"/>
                    </a:lnTo>
                    <a:lnTo>
                      <a:pt x="454" y="9"/>
                    </a:lnTo>
                    <a:lnTo>
                      <a:pt x="467" y="5"/>
                    </a:lnTo>
                    <a:lnTo>
                      <a:pt x="480" y="2"/>
                    </a:lnTo>
                    <a:lnTo>
                      <a:pt x="493" y="1"/>
                    </a:lnTo>
                    <a:lnTo>
                      <a:pt x="500" y="0"/>
                    </a:lnTo>
                    <a:lnTo>
                      <a:pt x="509" y="0"/>
                    </a:lnTo>
                    <a:lnTo>
                      <a:pt x="516" y="0"/>
                    </a:lnTo>
                    <a:lnTo>
                      <a:pt x="524" y="1"/>
                    </a:lnTo>
                    <a:lnTo>
                      <a:pt x="535" y="2"/>
                    </a:lnTo>
                    <a:lnTo>
                      <a:pt x="547" y="4"/>
                    </a:lnTo>
                    <a:lnTo>
                      <a:pt x="557" y="8"/>
                    </a:lnTo>
                    <a:lnTo>
                      <a:pt x="569" y="11"/>
                    </a:lnTo>
                    <a:lnTo>
                      <a:pt x="580" y="15"/>
                    </a:lnTo>
                    <a:lnTo>
                      <a:pt x="592" y="19"/>
                    </a:lnTo>
                    <a:lnTo>
                      <a:pt x="602" y="25"/>
                    </a:lnTo>
                    <a:lnTo>
                      <a:pt x="614" y="30"/>
                    </a:lnTo>
                    <a:lnTo>
                      <a:pt x="625" y="36"/>
                    </a:lnTo>
                    <a:lnTo>
                      <a:pt x="636" y="43"/>
                    </a:lnTo>
                    <a:lnTo>
                      <a:pt x="646" y="50"/>
                    </a:lnTo>
                    <a:lnTo>
                      <a:pt x="657" y="58"/>
                    </a:lnTo>
                    <a:lnTo>
                      <a:pt x="668" y="67"/>
                    </a:lnTo>
                    <a:lnTo>
                      <a:pt x="679" y="75"/>
                    </a:lnTo>
                    <a:lnTo>
                      <a:pt x="689" y="85"/>
                    </a:lnTo>
                    <a:lnTo>
                      <a:pt x="700" y="94"/>
                    </a:lnTo>
                    <a:lnTo>
                      <a:pt x="731" y="127"/>
                    </a:lnTo>
                    <a:lnTo>
                      <a:pt x="761" y="161"/>
                    </a:lnTo>
                    <a:lnTo>
                      <a:pt x="790" y="198"/>
                    </a:lnTo>
                    <a:lnTo>
                      <a:pt x="818" y="237"/>
                    </a:lnTo>
                    <a:lnTo>
                      <a:pt x="845" y="278"/>
                    </a:lnTo>
                    <a:lnTo>
                      <a:pt x="870" y="319"/>
                    </a:lnTo>
                    <a:lnTo>
                      <a:pt x="892" y="360"/>
                    </a:lnTo>
                    <a:lnTo>
                      <a:pt x="914" y="402"/>
                    </a:lnTo>
                    <a:lnTo>
                      <a:pt x="933" y="443"/>
                    </a:lnTo>
                    <a:lnTo>
                      <a:pt x="950" y="482"/>
                    </a:lnTo>
                    <a:lnTo>
                      <a:pt x="965" y="519"/>
                    </a:lnTo>
                    <a:lnTo>
                      <a:pt x="977" y="554"/>
                    </a:lnTo>
                    <a:lnTo>
                      <a:pt x="988" y="586"/>
                    </a:lnTo>
                    <a:lnTo>
                      <a:pt x="995" y="614"/>
                    </a:lnTo>
                    <a:lnTo>
                      <a:pt x="1000" y="638"/>
                    </a:lnTo>
                    <a:lnTo>
                      <a:pt x="1002" y="658"/>
                    </a:lnTo>
                    <a:lnTo>
                      <a:pt x="1135" y="437"/>
                    </a:lnTo>
                    <a:lnTo>
                      <a:pt x="1138" y="454"/>
                    </a:lnTo>
                    <a:lnTo>
                      <a:pt x="1145" y="499"/>
                    </a:lnTo>
                    <a:lnTo>
                      <a:pt x="1150" y="563"/>
                    </a:lnTo>
                    <a:lnTo>
                      <a:pt x="1153" y="641"/>
                    </a:lnTo>
                    <a:lnTo>
                      <a:pt x="1149" y="723"/>
                    </a:lnTo>
                    <a:lnTo>
                      <a:pt x="1133" y="801"/>
                    </a:lnTo>
                    <a:lnTo>
                      <a:pt x="1104" y="867"/>
                    </a:lnTo>
                    <a:lnTo>
                      <a:pt x="1057" y="914"/>
                    </a:lnTo>
                    <a:lnTo>
                      <a:pt x="1039" y="918"/>
                    </a:lnTo>
                    <a:lnTo>
                      <a:pt x="1017" y="916"/>
                    </a:lnTo>
                    <a:lnTo>
                      <a:pt x="991" y="908"/>
                    </a:lnTo>
                    <a:lnTo>
                      <a:pt x="961" y="894"/>
                    </a:lnTo>
                    <a:lnTo>
                      <a:pt x="929" y="875"/>
                    </a:lnTo>
                    <a:lnTo>
                      <a:pt x="895" y="854"/>
                    </a:lnTo>
                    <a:lnTo>
                      <a:pt x="861" y="830"/>
                    </a:lnTo>
                    <a:lnTo>
                      <a:pt x="827" y="805"/>
                    </a:lnTo>
                    <a:lnTo>
                      <a:pt x="792" y="779"/>
                    </a:lnTo>
                    <a:lnTo>
                      <a:pt x="761" y="753"/>
                    </a:lnTo>
                    <a:lnTo>
                      <a:pt x="731" y="728"/>
                    </a:lnTo>
                    <a:lnTo>
                      <a:pt x="705" y="707"/>
                    </a:lnTo>
                    <a:lnTo>
                      <a:pt x="684" y="688"/>
                    </a:lnTo>
                    <a:lnTo>
                      <a:pt x="668" y="674"/>
                    </a:lnTo>
                    <a:lnTo>
                      <a:pt x="657" y="664"/>
                    </a:lnTo>
                    <a:lnTo>
                      <a:pt x="654" y="661"/>
                    </a:lnTo>
                    <a:lnTo>
                      <a:pt x="937" y="672"/>
                    </a:lnTo>
                    <a:lnTo>
                      <a:pt x="931" y="655"/>
                    </a:lnTo>
                    <a:lnTo>
                      <a:pt x="920" y="634"/>
                    </a:lnTo>
                    <a:lnTo>
                      <a:pt x="904" y="608"/>
                    </a:lnTo>
                    <a:lnTo>
                      <a:pt x="885" y="579"/>
                    </a:lnTo>
                    <a:lnTo>
                      <a:pt x="862" y="547"/>
                    </a:lnTo>
                    <a:lnTo>
                      <a:pt x="835" y="513"/>
                    </a:lnTo>
                    <a:lnTo>
                      <a:pt x="806" y="478"/>
                    </a:lnTo>
                    <a:lnTo>
                      <a:pt x="774" y="443"/>
                    </a:lnTo>
                    <a:lnTo>
                      <a:pt x="740" y="409"/>
                    </a:lnTo>
                    <a:lnTo>
                      <a:pt x="703" y="375"/>
                    </a:lnTo>
                    <a:lnTo>
                      <a:pt x="667" y="345"/>
                    </a:lnTo>
                    <a:lnTo>
                      <a:pt x="628" y="318"/>
                    </a:lnTo>
                    <a:lnTo>
                      <a:pt x="588" y="295"/>
                    </a:lnTo>
                    <a:lnTo>
                      <a:pt x="549" y="278"/>
                    </a:lnTo>
                    <a:lnTo>
                      <a:pt x="509" y="266"/>
                    </a:lnTo>
                    <a:lnTo>
                      <a:pt x="470" y="261"/>
                    </a:lnTo>
                    <a:lnTo>
                      <a:pt x="438" y="265"/>
                    </a:lnTo>
                    <a:lnTo>
                      <a:pt x="403" y="280"/>
                    </a:lnTo>
                    <a:lnTo>
                      <a:pt x="365" y="304"/>
                    </a:lnTo>
                    <a:lnTo>
                      <a:pt x="328" y="335"/>
                    </a:lnTo>
                    <a:lnTo>
                      <a:pt x="288" y="371"/>
                    </a:lnTo>
                    <a:lnTo>
                      <a:pt x="249" y="412"/>
                    </a:lnTo>
                    <a:lnTo>
                      <a:pt x="210" y="456"/>
                    </a:lnTo>
                    <a:lnTo>
                      <a:pt x="173" y="501"/>
                    </a:lnTo>
                    <a:lnTo>
                      <a:pt x="137" y="547"/>
                    </a:lnTo>
                    <a:lnTo>
                      <a:pt x="105" y="591"/>
                    </a:lnTo>
                    <a:lnTo>
                      <a:pt x="76" y="632"/>
                    </a:lnTo>
                    <a:lnTo>
                      <a:pt x="51" y="669"/>
                    </a:lnTo>
                    <a:lnTo>
                      <a:pt x="29" y="700"/>
                    </a:lnTo>
                    <a:lnTo>
                      <a:pt x="14" y="724"/>
                    </a:lnTo>
                    <a:lnTo>
                      <a:pt x="3" y="740"/>
                    </a:lnTo>
                    <a:lnTo>
                      <a:pt x="0" y="746"/>
                    </a:lnTo>
                    <a:lnTo>
                      <a:pt x="1" y="740"/>
                    </a:lnTo>
                    <a:lnTo>
                      <a:pt x="5" y="726"/>
                    </a:lnTo>
                    <a:lnTo>
                      <a:pt x="11" y="704"/>
                    </a:lnTo>
                    <a:lnTo>
                      <a:pt x="19" y="675"/>
                    </a:lnTo>
                    <a:lnTo>
                      <a:pt x="30" y="638"/>
                    </a:lnTo>
                    <a:lnTo>
                      <a:pt x="44" y="598"/>
                    </a:lnTo>
                    <a:lnTo>
                      <a:pt x="59" y="551"/>
                    </a:lnTo>
                    <a:lnTo>
                      <a:pt x="77" y="503"/>
                    </a:lnTo>
                    <a:lnTo>
                      <a:pt x="98" y="452"/>
                    </a:lnTo>
                    <a:lnTo>
                      <a:pt x="120" y="399"/>
                    </a:lnTo>
                    <a:lnTo>
                      <a:pt x="145" y="345"/>
                    </a:lnTo>
                    <a:lnTo>
                      <a:pt x="172" y="293"/>
                    </a:lnTo>
                    <a:lnTo>
                      <a:pt x="202" y="241"/>
                    </a:lnTo>
                    <a:lnTo>
                      <a:pt x="233" y="192"/>
                    </a:lnTo>
                    <a:lnTo>
                      <a:pt x="267" y="147"/>
                    </a:lnTo>
                    <a:lnTo>
                      <a:pt x="303" y="106"/>
                    </a:lnTo>
                    <a:close/>
                  </a:path>
                </a:pathLst>
              </a:custGeom>
              <a:solidFill>
                <a:srgbClr val="339966">
                  <a:alpha val="50000"/>
                </a:srgbClr>
              </a:solidFill>
              <a:ln w="9525">
                <a:solidFill>
                  <a:srgbClr val="009900"/>
                </a:solidFill>
                <a:round/>
                <a:headEnd/>
                <a:tailEnd/>
              </a:ln>
            </p:spPr>
            <p:txBody>
              <a:bodyPr/>
              <a:lstStyle/>
              <a:p>
                <a:endParaRPr lang="en-US"/>
              </a:p>
            </p:txBody>
          </p:sp>
          <p:sp>
            <p:nvSpPr>
              <p:cNvPr id="124979" name="Freeform 51"/>
              <p:cNvSpPr>
                <a:spLocks/>
              </p:cNvSpPr>
              <p:nvPr/>
            </p:nvSpPr>
            <p:spPr bwMode="auto">
              <a:xfrm flipH="1">
                <a:off x="3684" y="2400"/>
                <a:ext cx="228" cy="216"/>
              </a:xfrm>
              <a:custGeom>
                <a:avLst/>
                <a:gdLst/>
                <a:ahLst/>
                <a:cxnLst>
                  <a:cxn ang="0">
                    <a:pos x="1137" y="626"/>
                  </a:cxn>
                  <a:cxn ang="0">
                    <a:pos x="1134" y="665"/>
                  </a:cxn>
                  <a:cxn ang="0">
                    <a:pos x="1124" y="702"/>
                  </a:cxn>
                  <a:cxn ang="0">
                    <a:pos x="1108" y="739"/>
                  </a:cxn>
                  <a:cxn ang="0">
                    <a:pos x="1082" y="776"/>
                  </a:cxn>
                  <a:cxn ang="0">
                    <a:pos x="1045" y="812"/>
                  </a:cxn>
                  <a:cxn ang="0">
                    <a:pos x="999" y="842"/>
                  </a:cxn>
                  <a:cxn ang="0">
                    <a:pos x="947" y="866"/>
                  </a:cxn>
                  <a:cxn ang="0">
                    <a:pos x="889" y="884"/>
                  </a:cxn>
                  <a:cxn ang="0">
                    <a:pos x="826" y="897"/>
                  </a:cxn>
                  <a:cxn ang="0">
                    <a:pos x="760" y="906"/>
                  </a:cxn>
                  <a:cxn ang="0">
                    <a:pos x="693" y="911"/>
                  </a:cxn>
                  <a:cxn ang="0">
                    <a:pos x="625" y="912"/>
                  </a:cxn>
                  <a:cxn ang="0">
                    <a:pos x="556" y="911"/>
                  </a:cxn>
                  <a:cxn ang="0">
                    <a:pos x="491" y="906"/>
                  </a:cxn>
                  <a:cxn ang="0">
                    <a:pos x="429" y="899"/>
                  </a:cxn>
                  <a:cxn ang="0">
                    <a:pos x="374" y="890"/>
                  </a:cxn>
                  <a:cxn ang="0">
                    <a:pos x="324" y="881"/>
                  </a:cxn>
                  <a:cxn ang="0">
                    <a:pos x="283" y="869"/>
                  </a:cxn>
                  <a:cxn ang="0">
                    <a:pos x="253" y="857"/>
                  </a:cxn>
                  <a:cxn ang="0">
                    <a:pos x="331" y="1079"/>
                  </a:cxn>
                  <a:cxn ang="0">
                    <a:pos x="316" y="1073"/>
                  </a:cxn>
                  <a:cxn ang="0">
                    <a:pos x="276" y="1055"/>
                  </a:cxn>
                  <a:cxn ang="0">
                    <a:pos x="219" y="1026"/>
                  </a:cxn>
                  <a:cxn ang="0">
                    <a:pos x="156" y="989"/>
                  </a:cxn>
                  <a:cxn ang="0">
                    <a:pos x="93" y="944"/>
                  </a:cxn>
                  <a:cxn ang="0">
                    <a:pos x="41" y="890"/>
                  </a:cxn>
                  <a:cxn ang="0">
                    <a:pos x="6" y="832"/>
                  </a:cxn>
                  <a:cxn ang="0">
                    <a:pos x="0" y="769"/>
                  </a:cxn>
                  <a:cxn ang="0">
                    <a:pos x="24" y="735"/>
                  </a:cxn>
                  <a:cxn ang="0">
                    <a:pos x="77" y="699"/>
                  </a:cxn>
                  <a:cxn ang="0">
                    <a:pos x="152" y="665"/>
                  </a:cxn>
                  <a:cxn ang="0">
                    <a:pos x="236" y="633"/>
                  </a:cxn>
                  <a:cxn ang="0">
                    <a:pos x="320" y="604"/>
                  </a:cxn>
                  <a:cxn ang="0">
                    <a:pos x="392" y="582"/>
                  </a:cxn>
                  <a:cxn ang="0">
                    <a:pos x="443" y="567"/>
                  </a:cxn>
                  <a:cxn ang="0">
                    <a:pos x="463" y="562"/>
                  </a:cxn>
                  <a:cxn ang="0">
                    <a:pos x="289" y="795"/>
                  </a:cxn>
                  <a:cxn ang="0">
                    <a:pos x="343" y="796"/>
                  </a:cxn>
                  <a:cxn ang="0">
                    <a:pos x="421" y="792"/>
                  </a:cxn>
                  <a:cxn ang="0">
                    <a:pos x="512" y="781"/>
                  </a:cxn>
                  <a:cxn ang="0">
                    <a:pos x="610" y="761"/>
                  </a:cxn>
                  <a:cxn ang="0">
                    <a:pos x="708" y="734"/>
                  </a:cxn>
                  <a:cxn ang="0">
                    <a:pos x="799" y="694"/>
                  </a:cxn>
                  <a:cxn ang="0">
                    <a:pos x="874" y="643"/>
                  </a:cxn>
                  <a:cxn ang="0">
                    <a:pos x="920" y="584"/>
                  </a:cxn>
                  <a:cxn ang="0">
                    <a:pos x="931" y="506"/>
                  </a:cxn>
                  <a:cxn ang="0">
                    <a:pos x="917" y="412"/>
                  </a:cxn>
                  <a:cxn ang="0">
                    <a:pos x="887" y="308"/>
                  </a:cxn>
                  <a:cxn ang="0">
                    <a:pos x="848" y="206"/>
                  </a:cxn>
                  <a:cxn ang="0">
                    <a:pos x="808" y="115"/>
                  </a:cxn>
                  <a:cxn ang="0">
                    <a:pos x="774" y="45"/>
                  </a:cxn>
                  <a:cxn ang="0">
                    <a:pos x="754" y="5"/>
                  </a:cxn>
                  <a:cxn ang="0">
                    <a:pos x="755" y="4"/>
                  </a:cxn>
                  <a:cxn ang="0">
                    <a:pos x="785" y="32"/>
                  </a:cxn>
                  <a:cxn ang="0">
                    <a:pos x="837" y="86"/>
                  </a:cxn>
                  <a:cxn ang="0">
                    <a:pos x="903" y="158"/>
                  </a:cxn>
                  <a:cxn ang="0">
                    <a:pos x="974" y="245"/>
                  </a:cxn>
                  <a:cxn ang="0">
                    <a:pos x="1040" y="344"/>
                  </a:cxn>
                  <a:cxn ang="0">
                    <a:pos x="1095" y="448"/>
                  </a:cxn>
                  <a:cxn ang="0">
                    <a:pos x="1129" y="554"/>
                  </a:cxn>
                </a:cxnLst>
                <a:rect l="0" t="0" r="r" b="b"/>
                <a:pathLst>
                  <a:path w="1137" h="1079">
                    <a:moveTo>
                      <a:pt x="1136" y="606"/>
                    </a:moveTo>
                    <a:lnTo>
                      <a:pt x="1137" y="626"/>
                    </a:lnTo>
                    <a:lnTo>
                      <a:pt x="1136" y="646"/>
                    </a:lnTo>
                    <a:lnTo>
                      <a:pt x="1134" y="665"/>
                    </a:lnTo>
                    <a:lnTo>
                      <a:pt x="1129" y="684"/>
                    </a:lnTo>
                    <a:lnTo>
                      <a:pt x="1124" y="702"/>
                    </a:lnTo>
                    <a:lnTo>
                      <a:pt x="1116" y="721"/>
                    </a:lnTo>
                    <a:lnTo>
                      <a:pt x="1108" y="739"/>
                    </a:lnTo>
                    <a:lnTo>
                      <a:pt x="1097" y="756"/>
                    </a:lnTo>
                    <a:lnTo>
                      <a:pt x="1082" y="776"/>
                    </a:lnTo>
                    <a:lnTo>
                      <a:pt x="1065" y="795"/>
                    </a:lnTo>
                    <a:lnTo>
                      <a:pt x="1045" y="812"/>
                    </a:lnTo>
                    <a:lnTo>
                      <a:pt x="1023" y="828"/>
                    </a:lnTo>
                    <a:lnTo>
                      <a:pt x="999" y="842"/>
                    </a:lnTo>
                    <a:lnTo>
                      <a:pt x="974" y="854"/>
                    </a:lnTo>
                    <a:lnTo>
                      <a:pt x="947" y="866"/>
                    </a:lnTo>
                    <a:lnTo>
                      <a:pt x="919" y="875"/>
                    </a:lnTo>
                    <a:lnTo>
                      <a:pt x="889" y="884"/>
                    </a:lnTo>
                    <a:lnTo>
                      <a:pt x="858" y="890"/>
                    </a:lnTo>
                    <a:lnTo>
                      <a:pt x="826" y="897"/>
                    </a:lnTo>
                    <a:lnTo>
                      <a:pt x="793" y="902"/>
                    </a:lnTo>
                    <a:lnTo>
                      <a:pt x="760" y="906"/>
                    </a:lnTo>
                    <a:lnTo>
                      <a:pt x="727" y="908"/>
                    </a:lnTo>
                    <a:lnTo>
                      <a:pt x="693" y="911"/>
                    </a:lnTo>
                    <a:lnTo>
                      <a:pt x="659" y="912"/>
                    </a:lnTo>
                    <a:lnTo>
                      <a:pt x="625" y="912"/>
                    </a:lnTo>
                    <a:lnTo>
                      <a:pt x="590" y="912"/>
                    </a:lnTo>
                    <a:lnTo>
                      <a:pt x="556" y="911"/>
                    </a:lnTo>
                    <a:lnTo>
                      <a:pt x="523" y="908"/>
                    </a:lnTo>
                    <a:lnTo>
                      <a:pt x="491" y="906"/>
                    </a:lnTo>
                    <a:lnTo>
                      <a:pt x="459" y="903"/>
                    </a:lnTo>
                    <a:lnTo>
                      <a:pt x="429" y="899"/>
                    </a:lnTo>
                    <a:lnTo>
                      <a:pt x="400" y="894"/>
                    </a:lnTo>
                    <a:lnTo>
                      <a:pt x="374" y="890"/>
                    </a:lnTo>
                    <a:lnTo>
                      <a:pt x="348" y="886"/>
                    </a:lnTo>
                    <a:lnTo>
                      <a:pt x="324" y="881"/>
                    </a:lnTo>
                    <a:lnTo>
                      <a:pt x="303" y="875"/>
                    </a:lnTo>
                    <a:lnTo>
                      <a:pt x="283" y="869"/>
                    </a:lnTo>
                    <a:lnTo>
                      <a:pt x="267" y="863"/>
                    </a:lnTo>
                    <a:lnTo>
                      <a:pt x="253" y="857"/>
                    </a:lnTo>
                    <a:lnTo>
                      <a:pt x="241" y="852"/>
                    </a:lnTo>
                    <a:lnTo>
                      <a:pt x="331" y="1079"/>
                    </a:lnTo>
                    <a:lnTo>
                      <a:pt x="326" y="1078"/>
                    </a:lnTo>
                    <a:lnTo>
                      <a:pt x="316" y="1073"/>
                    </a:lnTo>
                    <a:lnTo>
                      <a:pt x="298" y="1065"/>
                    </a:lnTo>
                    <a:lnTo>
                      <a:pt x="276" y="1055"/>
                    </a:lnTo>
                    <a:lnTo>
                      <a:pt x="249" y="1043"/>
                    </a:lnTo>
                    <a:lnTo>
                      <a:pt x="219" y="1026"/>
                    </a:lnTo>
                    <a:lnTo>
                      <a:pt x="188" y="1009"/>
                    </a:lnTo>
                    <a:lnTo>
                      <a:pt x="156" y="989"/>
                    </a:lnTo>
                    <a:lnTo>
                      <a:pt x="123" y="967"/>
                    </a:lnTo>
                    <a:lnTo>
                      <a:pt x="93" y="944"/>
                    </a:lnTo>
                    <a:lnTo>
                      <a:pt x="65" y="918"/>
                    </a:lnTo>
                    <a:lnTo>
                      <a:pt x="41" y="890"/>
                    </a:lnTo>
                    <a:lnTo>
                      <a:pt x="21" y="862"/>
                    </a:lnTo>
                    <a:lnTo>
                      <a:pt x="6" y="832"/>
                    </a:lnTo>
                    <a:lnTo>
                      <a:pt x="0" y="801"/>
                    </a:lnTo>
                    <a:lnTo>
                      <a:pt x="0" y="769"/>
                    </a:lnTo>
                    <a:lnTo>
                      <a:pt x="7" y="752"/>
                    </a:lnTo>
                    <a:lnTo>
                      <a:pt x="24" y="735"/>
                    </a:lnTo>
                    <a:lnTo>
                      <a:pt x="47" y="717"/>
                    </a:lnTo>
                    <a:lnTo>
                      <a:pt x="77" y="699"/>
                    </a:lnTo>
                    <a:lnTo>
                      <a:pt x="113" y="682"/>
                    </a:lnTo>
                    <a:lnTo>
                      <a:pt x="152" y="665"/>
                    </a:lnTo>
                    <a:lnTo>
                      <a:pt x="193" y="648"/>
                    </a:lnTo>
                    <a:lnTo>
                      <a:pt x="236" y="633"/>
                    </a:lnTo>
                    <a:lnTo>
                      <a:pt x="279" y="618"/>
                    </a:lnTo>
                    <a:lnTo>
                      <a:pt x="320" y="604"/>
                    </a:lnTo>
                    <a:lnTo>
                      <a:pt x="357" y="592"/>
                    </a:lnTo>
                    <a:lnTo>
                      <a:pt x="392" y="582"/>
                    </a:lnTo>
                    <a:lnTo>
                      <a:pt x="421" y="574"/>
                    </a:lnTo>
                    <a:lnTo>
                      <a:pt x="443" y="567"/>
                    </a:lnTo>
                    <a:lnTo>
                      <a:pt x="457" y="563"/>
                    </a:lnTo>
                    <a:lnTo>
                      <a:pt x="463" y="562"/>
                    </a:lnTo>
                    <a:lnTo>
                      <a:pt x="272" y="792"/>
                    </a:lnTo>
                    <a:lnTo>
                      <a:pt x="289" y="795"/>
                    </a:lnTo>
                    <a:lnTo>
                      <a:pt x="313" y="796"/>
                    </a:lnTo>
                    <a:lnTo>
                      <a:pt x="343" y="796"/>
                    </a:lnTo>
                    <a:lnTo>
                      <a:pt x="380" y="795"/>
                    </a:lnTo>
                    <a:lnTo>
                      <a:pt x="421" y="792"/>
                    </a:lnTo>
                    <a:lnTo>
                      <a:pt x="465" y="787"/>
                    </a:lnTo>
                    <a:lnTo>
                      <a:pt x="512" y="781"/>
                    </a:lnTo>
                    <a:lnTo>
                      <a:pt x="560" y="772"/>
                    </a:lnTo>
                    <a:lnTo>
                      <a:pt x="610" y="761"/>
                    </a:lnTo>
                    <a:lnTo>
                      <a:pt x="660" y="749"/>
                    </a:lnTo>
                    <a:lnTo>
                      <a:pt x="708" y="734"/>
                    </a:lnTo>
                    <a:lnTo>
                      <a:pt x="755" y="715"/>
                    </a:lnTo>
                    <a:lnTo>
                      <a:pt x="799" y="694"/>
                    </a:lnTo>
                    <a:lnTo>
                      <a:pt x="838" y="670"/>
                    </a:lnTo>
                    <a:lnTo>
                      <a:pt x="874" y="643"/>
                    </a:lnTo>
                    <a:lnTo>
                      <a:pt x="903" y="613"/>
                    </a:lnTo>
                    <a:lnTo>
                      <a:pt x="920" y="584"/>
                    </a:lnTo>
                    <a:lnTo>
                      <a:pt x="929" y="548"/>
                    </a:lnTo>
                    <a:lnTo>
                      <a:pt x="931" y="506"/>
                    </a:lnTo>
                    <a:lnTo>
                      <a:pt x="926" y="460"/>
                    </a:lnTo>
                    <a:lnTo>
                      <a:pt x="917" y="412"/>
                    </a:lnTo>
                    <a:lnTo>
                      <a:pt x="904" y="360"/>
                    </a:lnTo>
                    <a:lnTo>
                      <a:pt x="887" y="308"/>
                    </a:lnTo>
                    <a:lnTo>
                      <a:pt x="868" y="256"/>
                    </a:lnTo>
                    <a:lnTo>
                      <a:pt x="848" y="206"/>
                    </a:lnTo>
                    <a:lnTo>
                      <a:pt x="828" y="159"/>
                    </a:lnTo>
                    <a:lnTo>
                      <a:pt x="808" y="115"/>
                    </a:lnTo>
                    <a:lnTo>
                      <a:pt x="790" y="77"/>
                    </a:lnTo>
                    <a:lnTo>
                      <a:pt x="774" y="45"/>
                    </a:lnTo>
                    <a:lnTo>
                      <a:pt x="761" y="20"/>
                    </a:lnTo>
                    <a:lnTo>
                      <a:pt x="754" y="5"/>
                    </a:lnTo>
                    <a:lnTo>
                      <a:pt x="750" y="0"/>
                    </a:lnTo>
                    <a:lnTo>
                      <a:pt x="755" y="4"/>
                    </a:lnTo>
                    <a:lnTo>
                      <a:pt x="766" y="15"/>
                    </a:lnTo>
                    <a:lnTo>
                      <a:pt x="785" y="32"/>
                    </a:lnTo>
                    <a:lnTo>
                      <a:pt x="808" y="56"/>
                    </a:lnTo>
                    <a:lnTo>
                      <a:pt x="837" y="86"/>
                    </a:lnTo>
                    <a:lnTo>
                      <a:pt x="868" y="120"/>
                    </a:lnTo>
                    <a:lnTo>
                      <a:pt x="903" y="158"/>
                    </a:lnTo>
                    <a:lnTo>
                      <a:pt x="938" y="200"/>
                    </a:lnTo>
                    <a:lnTo>
                      <a:pt x="974" y="245"/>
                    </a:lnTo>
                    <a:lnTo>
                      <a:pt x="1008" y="294"/>
                    </a:lnTo>
                    <a:lnTo>
                      <a:pt x="1040" y="344"/>
                    </a:lnTo>
                    <a:lnTo>
                      <a:pt x="1069" y="396"/>
                    </a:lnTo>
                    <a:lnTo>
                      <a:pt x="1095" y="448"/>
                    </a:lnTo>
                    <a:lnTo>
                      <a:pt x="1115" y="502"/>
                    </a:lnTo>
                    <a:lnTo>
                      <a:pt x="1129" y="554"/>
                    </a:lnTo>
                    <a:lnTo>
                      <a:pt x="1136" y="606"/>
                    </a:lnTo>
                    <a:close/>
                  </a:path>
                </a:pathLst>
              </a:custGeom>
              <a:solidFill>
                <a:srgbClr val="339966">
                  <a:alpha val="50000"/>
                </a:srgbClr>
              </a:solidFill>
              <a:ln w="9525">
                <a:solidFill>
                  <a:srgbClr val="009900"/>
                </a:solidFill>
                <a:round/>
                <a:headEnd/>
                <a:tailEnd/>
              </a:ln>
            </p:spPr>
            <p:txBody>
              <a:bodyPr/>
              <a:lstStyle/>
              <a:p>
                <a:endParaRPr lang="en-US"/>
              </a:p>
            </p:txBody>
          </p:sp>
          <p:sp>
            <p:nvSpPr>
              <p:cNvPr id="124980" name="Freeform 52"/>
              <p:cNvSpPr>
                <a:spLocks/>
              </p:cNvSpPr>
              <p:nvPr/>
            </p:nvSpPr>
            <p:spPr bwMode="auto">
              <a:xfrm flipH="1">
                <a:off x="3924" y="2352"/>
                <a:ext cx="173" cy="221"/>
              </a:xfrm>
              <a:custGeom>
                <a:avLst/>
                <a:gdLst/>
                <a:ahLst/>
                <a:cxnLst>
                  <a:cxn ang="0">
                    <a:pos x="336" y="1101"/>
                  </a:cxn>
                  <a:cxn ang="0">
                    <a:pos x="278" y="1095"/>
                  </a:cxn>
                  <a:cxn ang="0">
                    <a:pos x="223" y="1085"/>
                  </a:cxn>
                  <a:cxn ang="0">
                    <a:pos x="171" y="1070"/>
                  </a:cxn>
                  <a:cxn ang="0">
                    <a:pos x="125" y="1051"/>
                  </a:cxn>
                  <a:cxn ang="0">
                    <a:pos x="84" y="1025"/>
                  </a:cxn>
                  <a:cxn ang="0">
                    <a:pos x="50" y="994"/>
                  </a:cxn>
                  <a:cxn ang="0">
                    <a:pos x="23" y="956"/>
                  </a:cxn>
                  <a:cxn ang="0">
                    <a:pos x="2" y="892"/>
                  </a:cxn>
                  <a:cxn ang="0">
                    <a:pos x="6" y="796"/>
                  </a:cxn>
                  <a:cxn ang="0">
                    <a:pos x="37" y="698"/>
                  </a:cxn>
                  <a:cxn ang="0">
                    <a:pos x="83" y="606"/>
                  </a:cxn>
                  <a:cxn ang="0">
                    <a:pos x="141" y="514"/>
                  </a:cxn>
                  <a:cxn ang="0">
                    <a:pos x="206" y="428"/>
                  </a:cxn>
                  <a:cxn ang="0">
                    <a:pos x="274" y="348"/>
                  </a:cxn>
                  <a:cxn ang="0">
                    <a:pos x="341" y="281"/>
                  </a:cxn>
                  <a:cxn ang="0">
                    <a:pos x="400" y="227"/>
                  </a:cxn>
                  <a:cxn ang="0">
                    <a:pos x="449" y="191"/>
                  </a:cxn>
                  <a:cxn ang="0">
                    <a:pos x="221" y="136"/>
                  </a:cxn>
                  <a:cxn ang="0">
                    <a:pos x="236" y="127"/>
                  </a:cxn>
                  <a:cxn ang="0">
                    <a:pos x="274" y="104"/>
                  </a:cxn>
                  <a:cxn ang="0">
                    <a:pos x="332" y="74"/>
                  </a:cxn>
                  <a:cxn ang="0">
                    <a:pos x="403" y="41"/>
                  </a:cxn>
                  <a:cxn ang="0">
                    <a:pos x="479" y="16"/>
                  </a:cxn>
                  <a:cxn ang="0">
                    <a:pos x="556" y="1"/>
                  </a:cxn>
                  <a:cxn ang="0">
                    <a:pos x="626" y="5"/>
                  </a:cxn>
                  <a:cxn ang="0">
                    <a:pos x="682" y="33"/>
                  </a:cxn>
                  <a:cxn ang="0">
                    <a:pos x="696" y="70"/>
                  </a:cxn>
                  <a:cxn ang="0">
                    <a:pos x="692" y="133"/>
                  </a:cxn>
                  <a:cxn ang="0">
                    <a:pos x="676" y="211"/>
                  </a:cxn>
                  <a:cxn ang="0">
                    <a:pos x="651" y="296"/>
                  </a:cxn>
                  <a:cxn ang="0">
                    <a:pos x="623" y="378"/>
                  </a:cxn>
                  <a:cxn ang="0">
                    <a:pos x="598" y="449"/>
                  </a:cxn>
                  <a:cxn ang="0">
                    <a:pos x="578" y="498"/>
                  </a:cxn>
                  <a:cxn ang="0">
                    <a:pos x="571" y="517"/>
                  </a:cxn>
                  <a:cxn ang="0">
                    <a:pos x="487" y="250"/>
                  </a:cxn>
                  <a:cxn ang="0">
                    <a:pos x="452" y="294"/>
                  </a:cxn>
                  <a:cxn ang="0">
                    <a:pos x="406" y="358"/>
                  </a:cxn>
                  <a:cxn ang="0">
                    <a:pos x="359" y="437"/>
                  </a:cxn>
                  <a:cxn ang="0">
                    <a:pos x="314" y="527"/>
                  </a:cxn>
                  <a:cxn ang="0">
                    <a:pos x="278" y="623"/>
                  </a:cxn>
                  <a:cxn ang="0">
                    <a:pos x="255" y="716"/>
                  </a:cxn>
                  <a:cxn ang="0">
                    <a:pos x="251" y="804"/>
                  </a:cxn>
                  <a:cxn ang="0">
                    <a:pos x="272" y="873"/>
                  </a:cxn>
                  <a:cxn ang="0">
                    <a:pos x="331" y="923"/>
                  </a:cxn>
                  <a:cxn ang="0">
                    <a:pos x="419" y="963"/>
                  </a:cxn>
                  <a:cxn ang="0">
                    <a:pos x="525" y="994"/>
                  </a:cxn>
                  <a:cxn ang="0">
                    <a:pos x="633" y="1018"/>
                  </a:cxn>
                  <a:cxn ang="0">
                    <a:pos x="734" y="1034"/>
                  </a:cxn>
                  <a:cxn ang="0">
                    <a:pos x="813" y="1042"/>
                  </a:cxn>
                  <a:cxn ang="0">
                    <a:pos x="860" y="1048"/>
                  </a:cxn>
                  <a:cxn ang="0">
                    <a:pos x="863" y="1049"/>
                  </a:cxn>
                  <a:cxn ang="0">
                    <a:pos x="840" y="1054"/>
                  </a:cxn>
                  <a:cxn ang="0">
                    <a:pos x="797" y="1063"/>
                  </a:cxn>
                  <a:cxn ang="0">
                    <a:pos x="738" y="1074"/>
                  </a:cxn>
                  <a:cxn ang="0">
                    <a:pos x="666" y="1085"/>
                  </a:cxn>
                  <a:cxn ang="0">
                    <a:pos x="586" y="1096"/>
                  </a:cxn>
                  <a:cxn ang="0">
                    <a:pos x="499" y="1102"/>
                  </a:cxn>
                  <a:cxn ang="0">
                    <a:pos x="409" y="1104"/>
                  </a:cxn>
                </a:cxnLst>
                <a:rect l="0" t="0" r="r" b="b"/>
                <a:pathLst>
                  <a:path w="866" h="1104">
                    <a:moveTo>
                      <a:pt x="365" y="1103"/>
                    </a:moveTo>
                    <a:lnTo>
                      <a:pt x="336" y="1101"/>
                    </a:lnTo>
                    <a:lnTo>
                      <a:pt x="307" y="1099"/>
                    </a:lnTo>
                    <a:lnTo>
                      <a:pt x="278" y="1095"/>
                    </a:lnTo>
                    <a:lnTo>
                      <a:pt x="250" y="1091"/>
                    </a:lnTo>
                    <a:lnTo>
                      <a:pt x="223" y="1085"/>
                    </a:lnTo>
                    <a:lnTo>
                      <a:pt x="197" y="1079"/>
                    </a:lnTo>
                    <a:lnTo>
                      <a:pt x="171" y="1070"/>
                    </a:lnTo>
                    <a:lnTo>
                      <a:pt x="148" y="1061"/>
                    </a:lnTo>
                    <a:lnTo>
                      <a:pt x="125" y="1051"/>
                    </a:lnTo>
                    <a:lnTo>
                      <a:pt x="104" y="1039"/>
                    </a:lnTo>
                    <a:lnTo>
                      <a:pt x="84" y="1025"/>
                    </a:lnTo>
                    <a:lnTo>
                      <a:pt x="66" y="1010"/>
                    </a:lnTo>
                    <a:lnTo>
                      <a:pt x="50" y="994"/>
                    </a:lnTo>
                    <a:lnTo>
                      <a:pt x="36" y="976"/>
                    </a:lnTo>
                    <a:lnTo>
                      <a:pt x="23" y="956"/>
                    </a:lnTo>
                    <a:lnTo>
                      <a:pt x="14" y="935"/>
                    </a:lnTo>
                    <a:lnTo>
                      <a:pt x="2" y="892"/>
                    </a:lnTo>
                    <a:lnTo>
                      <a:pt x="0" y="845"/>
                    </a:lnTo>
                    <a:lnTo>
                      <a:pt x="6" y="796"/>
                    </a:lnTo>
                    <a:lnTo>
                      <a:pt x="20" y="743"/>
                    </a:lnTo>
                    <a:lnTo>
                      <a:pt x="37" y="698"/>
                    </a:lnTo>
                    <a:lnTo>
                      <a:pt x="59" y="652"/>
                    </a:lnTo>
                    <a:lnTo>
                      <a:pt x="83" y="606"/>
                    </a:lnTo>
                    <a:lnTo>
                      <a:pt x="110" y="560"/>
                    </a:lnTo>
                    <a:lnTo>
                      <a:pt x="141" y="514"/>
                    </a:lnTo>
                    <a:lnTo>
                      <a:pt x="172" y="471"/>
                    </a:lnTo>
                    <a:lnTo>
                      <a:pt x="206" y="428"/>
                    </a:lnTo>
                    <a:lnTo>
                      <a:pt x="240" y="387"/>
                    </a:lnTo>
                    <a:lnTo>
                      <a:pt x="274" y="348"/>
                    </a:lnTo>
                    <a:lnTo>
                      <a:pt x="308" y="313"/>
                    </a:lnTo>
                    <a:lnTo>
                      <a:pt x="341" y="281"/>
                    </a:lnTo>
                    <a:lnTo>
                      <a:pt x="372" y="252"/>
                    </a:lnTo>
                    <a:lnTo>
                      <a:pt x="400" y="227"/>
                    </a:lnTo>
                    <a:lnTo>
                      <a:pt x="427" y="207"/>
                    </a:lnTo>
                    <a:lnTo>
                      <a:pt x="449" y="191"/>
                    </a:lnTo>
                    <a:lnTo>
                      <a:pt x="468" y="181"/>
                    </a:lnTo>
                    <a:lnTo>
                      <a:pt x="221" y="136"/>
                    </a:lnTo>
                    <a:lnTo>
                      <a:pt x="224" y="134"/>
                    </a:lnTo>
                    <a:lnTo>
                      <a:pt x="236" y="127"/>
                    </a:lnTo>
                    <a:lnTo>
                      <a:pt x="252" y="117"/>
                    </a:lnTo>
                    <a:lnTo>
                      <a:pt x="274" y="104"/>
                    </a:lnTo>
                    <a:lnTo>
                      <a:pt x="301" y="89"/>
                    </a:lnTo>
                    <a:lnTo>
                      <a:pt x="332" y="74"/>
                    </a:lnTo>
                    <a:lnTo>
                      <a:pt x="367" y="58"/>
                    </a:lnTo>
                    <a:lnTo>
                      <a:pt x="403" y="41"/>
                    </a:lnTo>
                    <a:lnTo>
                      <a:pt x="441" y="27"/>
                    </a:lnTo>
                    <a:lnTo>
                      <a:pt x="479" y="16"/>
                    </a:lnTo>
                    <a:lnTo>
                      <a:pt x="518" y="6"/>
                    </a:lnTo>
                    <a:lnTo>
                      <a:pt x="556" y="1"/>
                    </a:lnTo>
                    <a:lnTo>
                      <a:pt x="591" y="0"/>
                    </a:lnTo>
                    <a:lnTo>
                      <a:pt x="626" y="5"/>
                    </a:lnTo>
                    <a:lnTo>
                      <a:pt x="656" y="16"/>
                    </a:lnTo>
                    <a:lnTo>
                      <a:pt x="682" y="33"/>
                    </a:lnTo>
                    <a:lnTo>
                      <a:pt x="692" y="48"/>
                    </a:lnTo>
                    <a:lnTo>
                      <a:pt x="696" y="70"/>
                    </a:lnTo>
                    <a:lnTo>
                      <a:pt x="696" y="98"/>
                    </a:lnTo>
                    <a:lnTo>
                      <a:pt x="692" y="133"/>
                    </a:lnTo>
                    <a:lnTo>
                      <a:pt x="686" y="170"/>
                    </a:lnTo>
                    <a:lnTo>
                      <a:pt x="676" y="211"/>
                    </a:lnTo>
                    <a:lnTo>
                      <a:pt x="664" y="253"/>
                    </a:lnTo>
                    <a:lnTo>
                      <a:pt x="651" y="296"/>
                    </a:lnTo>
                    <a:lnTo>
                      <a:pt x="637" y="339"/>
                    </a:lnTo>
                    <a:lnTo>
                      <a:pt x="623" y="378"/>
                    </a:lnTo>
                    <a:lnTo>
                      <a:pt x="609" y="416"/>
                    </a:lnTo>
                    <a:lnTo>
                      <a:pt x="598" y="449"/>
                    </a:lnTo>
                    <a:lnTo>
                      <a:pt x="587" y="477"/>
                    </a:lnTo>
                    <a:lnTo>
                      <a:pt x="578" y="498"/>
                    </a:lnTo>
                    <a:lnTo>
                      <a:pt x="573" y="512"/>
                    </a:lnTo>
                    <a:lnTo>
                      <a:pt x="571" y="517"/>
                    </a:lnTo>
                    <a:lnTo>
                      <a:pt x="500" y="238"/>
                    </a:lnTo>
                    <a:lnTo>
                      <a:pt x="487" y="250"/>
                    </a:lnTo>
                    <a:lnTo>
                      <a:pt x="471" y="269"/>
                    </a:lnTo>
                    <a:lnTo>
                      <a:pt x="452" y="294"/>
                    </a:lnTo>
                    <a:lnTo>
                      <a:pt x="430" y="322"/>
                    </a:lnTo>
                    <a:lnTo>
                      <a:pt x="406" y="358"/>
                    </a:lnTo>
                    <a:lnTo>
                      <a:pt x="383" y="395"/>
                    </a:lnTo>
                    <a:lnTo>
                      <a:pt x="359" y="437"/>
                    </a:lnTo>
                    <a:lnTo>
                      <a:pt x="337" y="481"/>
                    </a:lnTo>
                    <a:lnTo>
                      <a:pt x="314" y="527"/>
                    </a:lnTo>
                    <a:lnTo>
                      <a:pt x="295" y="575"/>
                    </a:lnTo>
                    <a:lnTo>
                      <a:pt x="278" y="623"/>
                    </a:lnTo>
                    <a:lnTo>
                      <a:pt x="265" y="670"/>
                    </a:lnTo>
                    <a:lnTo>
                      <a:pt x="255" y="716"/>
                    </a:lnTo>
                    <a:lnTo>
                      <a:pt x="251" y="761"/>
                    </a:lnTo>
                    <a:lnTo>
                      <a:pt x="251" y="804"/>
                    </a:lnTo>
                    <a:lnTo>
                      <a:pt x="258" y="844"/>
                    </a:lnTo>
                    <a:lnTo>
                      <a:pt x="272" y="873"/>
                    </a:lnTo>
                    <a:lnTo>
                      <a:pt x="297" y="900"/>
                    </a:lnTo>
                    <a:lnTo>
                      <a:pt x="331" y="923"/>
                    </a:lnTo>
                    <a:lnTo>
                      <a:pt x="372" y="945"/>
                    </a:lnTo>
                    <a:lnTo>
                      <a:pt x="419" y="963"/>
                    </a:lnTo>
                    <a:lnTo>
                      <a:pt x="471" y="980"/>
                    </a:lnTo>
                    <a:lnTo>
                      <a:pt x="525" y="994"/>
                    </a:lnTo>
                    <a:lnTo>
                      <a:pt x="579" y="1007"/>
                    </a:lnTo>
                    <a:lnTo>
                      <a:pt x="633" y="1018"/>
                    </a:lnTo>
                    <a:lnTo>
                      <a:pt x="686" y="1026"/>
                    </a:lnTo>
                    <a:lnTo>
                      <a:pt x="734" y="1034"/>
                    </a:lnTo>
                    <a:lnTo>
                      <a:pt x="777" y="1039"/>
                    </a:lnTo>
                    <a:lnTo>
                      <a:pt x="813" y="1042"/>
                    </a:lnTo>
                    <a:lnTo>
                      <a:pt x="841" y="1045"/>
                    </a:lnTo>
                    <a:lnTo>
                      <a:pt x="860" y="1048"/>
                    </a:lnTo>
                    <a:lnTo>
                      <a:pt x="866" y="1048"/>
                    </a:lnTo>
                    <a:lnTo>
                      <a:pt x="863" y="1049"/>
                    </a:lnTo>
                    <a:lnTo>
                      <a:pt x="854" y="1051"/>
                    </a:lnTo>
                    <a:lnTo>
                      <a:pt x="840" y="1054"/>
                    </a:lnTo>
                    <a:lnTo>
                      <a:pt x="821" y="1058"/>
                    </a:lnTo>
                    <a:lnTo>
                      <a:pt x="797" y="1063"/>
                    </a:lnTo>
                    <a:lnTo>
                      <a:pt x="769" y="1068"/>
                    </a:lnTo>
                    <a:lnTo>
                      <a:pt x="738" y="1074"/>
                    </a:lnTo>
                    <a:lnTo>
                      <a:pt x="704" y="1080"/>
                    </a:lnTo>
                    <a:lnTo>
                      <a:pt x="666" y="1085"/>
                    </a:lnTo>
                    <a:lnTo>
                      <a:pt x="627" y="1091"/>
                    </a:lnTo>
                    <a:lnTo>
                      <a:pt x="586" y="1096"/>
                    </a:lnTo>
                    <a:lnTo>
                      <a:pt x="543" y="1100"/>
                    </a:lnTo>
                    <a:lnTo>
                      <a:pt x="499" y="1102"/>
                    </a:lnTo>
                    <a:lnTo>
                      <a:pt x="454" y="1104"/>
                    </a:lnTo>
                    <a:lnTo>
                      <a:pt x="409" y="1104"/>
                    </a:lnTo>
                    <a:lnTo>
                      <a:pt x="365" y="1103"/>
                    </a:lnTo>
                    <a:close/>
                  </a:path>
                </a:pathLst>
              </a:custGeom>
              <a:solidFill>
                <a:srgbClr val="339966">
                  <a:alpha val="50000"/>
                </a:srgbClr>
              </a:solidFill>
              <a:ln w="9525">
                <a:solidFill>
                  <a:srgbClr val="009900"/>
                </a:solidFill>
                <a:round/>
                <a:headEnd/>
                <a:tailEnd/>
              </a:ln>
            </p:spPr>
            <p:txBody>
              <a:bodyPr/>
              <a:lstStyle/>
              <a:p>
                <a:endParaRPr lang="en-US"/>
              </a:p>
            </p:txBody>
          </p:sp>
        </p:grpSp>
        <p:sp>
          <p:nvSpPr>
            <p:cNvPr id="124972" name="Line 44"/>
            <p:cNvSpPr>
              <a:spLocks noChangeShapeType="1"/>
            </p:cNvSpPr>
            <p:nvPr/>
          </p:nvSpPr>
          <p:spPr bwMode="auto">
            <a:xfrm>
              <a:off x="1152" y="960"/>
              <a:ext cx="0" cy="480"/>
            </a:xfrm>
            <a:prstGeom prst="line">
              <a:avLst/>
            </a:prstGeom>
            <a:noFill/>
            <a:ln w="9525">
              <a:solidFill>
                <a:srgbClr val="009900"/>
              </a:solidFill>
              <a:round/>
              <a:headEnd/>
              <a:tailEnd type="triangle" w="med" len="med"/>
            </a:ln>
            <a:effectLst/>
          </p:spPr>
          <p:txBody>
            <a:bodyPr/>
            <a:lstStyle/>
            <a:p>
              <a:endParaRPr lang="en-US"/>
            </a:p>
          </p:txBody>
        </p:sp>
        <p:sp>
          <p:nvSpPr>
            <p:cNvPr id="124973" name="Line 45"/>
            <p:cNvSpPr>
              <a:spLocks noChangeShapeType="1"/>
            </p:cNvSpPr>
            <p:nvPr/>
          </p:nvSpPr>
          <p:spPr bwMode="auto">
            <a:xfrm>
              <a:off x="4368" y="960"/>
              <a:ext cx="0" cy="480"/>
            </a:xfrm>
            <a:prstGeom prst="line">
              <a:avLst/>
            </a:prstGeom>
            <a:noFill/>
            <a:ln w="9525">
              <a:solidFill>
                <a:srgbClr val="009900"/>
              </a:solidFill>
              <a:round/>
              <a:headEnd/>
              <a:tailEnd type="triangle" w="med" len="med"/>
            </a:ln>
            <a:effectLst/>
          </p:spPr>
          <p:txBody>
            <a:bodyPr/>
            <a:lstStyle/>
            <a:p>
              <a:endParaRPr lang="en-US"/>
            </a:p>
          </p:txBody>
        </p:sp>
        <p:grpSp>
          <p:nvGrpSpPr>
            <p:cNvPr id="5" name="Group 57"/>
            <p:cNvGrpSpPr>
              <a:grpSpLocks/>
            </p:cNvGrpSpPr>
            <p:nvPr/>
          </p:nvGrpSpPr>
          <p:grpSpPr bwMode="auto">
            <a:xfrm>
              <a:off x="1058" y="1872"/>
              <a:ext cx="2662" cy="816"/>
              <a:chOff x="1058" y="1920"/>
              <a:chExt cx="418" cy="768"/>
            </a:xfrm>
          </p:grpSpPr>
          <p:sp>
            <p:nvSpPr>
              <p:cNvPr id="124982" name="Freeform 54"/>
              <p:cNvSpPr>
                <a:spLocks/>
              </p:cNvSpPr>
              <p:nvPr/>
            </p:nvSpPr>
            <p:spPr bwMode="auto">
              <a:xfrm>
                <a:off x="1167" y="1920"/>
                <a:ext cx="231" cy="342"/>
              </a:xfrm>
              <a:custGeom>
                <a:avLst/>
                <a:gdLst/>
                <a:ahLst/>
                <a:cxnLst>
                  <a:cxn ang="0">
                    <a:pos x="314" y="107"/>
                  </a:cxn>
                  <a:cxn ang="0">
                    <a:pos x="335" y="84"/>
                  </a:cxn>
                  <a:cxn ang="0">
                    <a:pos x="358" y="63"/>
                  </a:cxn>
                  <a:cxn ang="0">
                    <a:pos x="381" y="45"/>
                  </a:cxn>
                  <a:cxn ang="0">
                    <a:pos x="405" y="31"/>
                  </a:cxn>
                  <a:cxn ang="0">
                    <a:pos x="430" y="18"/>
                  </a:cxn>
                  <a:cxn ang="0">
                    <a:pos x="454" y="10"/>
                  </a:cxn>
                  <a:cxn ang="0">
                    <a:pos x="480" y="2"/>
                  </a:cxn>
                  <a:cxn ang="0">
                    <a:pos x="500" y="0"/>
                  </a:cxn>
                  <a:cxn ang="0">
                    <a:pos x="516" y="0"/>
                  </a:cxn>
                  <a:cxn ang="0">
                    <a:pos x="535" y="2"/>
                  </a:cxn>
                  <a:cxn ang="0">
                    <a:pos x="557" y="8"/>
                  </a:cxn>
                  <a:cxn ang="0">
                    <a:pos x="580" y="17"/>
                  </a:cxn>
                  <a:cxn ang="0">
                    <a:pos x="602" y="28"/>
                  </a:cxn>
                  <a:cxn ang="0">
                    <a:pos x="625" y="41"/>
                  </a:cxn>
                  <a:cxn ang="0">
                    <a:pos x="646" y="56"/>
                  </a:cxn>
                  <a:cxn ang="0">
                    <a:pos x="668" y="74"/>
                  </a:cxn>
                  <a:cxn ang="0">
                    <a:pos x="689" y="95"/>
                  </a:cxn>
                  <a:cxn ang="0">
                    <a:pos x="731" y="141"/>
                  </a:cxn>
                  <a:cxn ang="0">
                    <a:pos x="790" y="221"/>
                  </a:cxn>
                  <a:cxn ang="0">
                    <a:pos x="845" y="310"/>
                  </a:cxn>
                  <a:cxn ang="0">
                    <a:pos x="892" y="402"/>
                  </a:cxn>
                  <a:cxn ang="0">
                    <a:pos x="933" y="494"/>
                  </a:cxn>
                  <a:cxn ang="0">
                    <a:pos x="965" y="579"/>
                  </a:cxn>
                  <a:cxn ang="0">
                    <a:pos x="988" y="653"/>
                  </a:cxn>
                  <a:cxn ang="0">
                    <a:pos x="1000" y="712"/>
                  </a:cxn>
                  <a:cxn ang="0">
                    <a:pos x="1135" y="487"/>
                  </a:cxn>
                  <a:cxn ang="0">
                    <a:pos x="1145" y="557"/>
                  </a:cxn>
                  <a:cxn ang="0">
                    <a:pos x="1153" y="716"/>
                  </a:cxn>
                  <a:cxn ang="0">
                    <a:pos x="1133" y="894"/>
                  </a:cxn>
                  <a:cxn ang="0">
                    <a:pos x="1057" y="1020"/>
                  </a:cxn>
                  <a:cxn ang="0">
                    <a:pos x="1017" y="1022"/>
                  </a:cxn>
                  <a:cxn ang="0">
                    <a:pos x="961" y="997"/>
                  </a:cxn>
                  <a:cxn ang="0">
                    <a:pos x="895" y="953"/>
                  </a:cxn>
                  <a:cxn ang="0">
                    <a:pos x="827" y="898"/>
                  </a:cxn>
                  <a:cxn ang="0">
                    <a:pos x="761" y="840"/>
                  </a:cxn>
                  <a:cxn ang="0">
                    <a:pos x="705" y="789"/>
                  </a:cxn>
                  <a:cxn ang="0">
                    <a:pos x="668" y="752"/>
                  </a:cxn>
                  <a:cxn ang="0">
                    <a:pos x="654" y="737"/>
                  </a:cxn>
                  <a:cxn ang="0">
                    <a:pos x="931" y="731"/>
                  </a:cxn>
                  <a:cxn ang="0">
                    <a:pos x="904" y="679"/>
                  </a:cxn>
                  <a:cxn ang="0">
                    <a:pos x="862" y="610"/>
                  </a:cxn>
                  <a:cxn ang="0">
                    <a:pos x="806" y="534"/>
                  </a:cxn>
                  <a:cxn ang="0">
                    <a:pos x="740" y="456"/>
                  </a:cxn>
                  <a:cxn ang="0">
                    <a:pos x="667" y="385"/>
                  </a:cxn>
                  <a:cxn ang="0">
                    <a:pos x="588" y="329"/>
                  </a:cxn>
                  <a:cxn ang="0">
                    <a:pos x="509" y="297"/>
                  </a:cxn>
                  <a:cxn ang="0">
                    <a:pos x="438" y="296"/>
                  </a:cxn>
                  <a:cxn ang="0">
                    <a:pos x="365" y="339"/>
                  </a:cxn>
                  <a:cxn ang="0">
                    <a:pos x="288" y="414"/>
                  </a:cxn>
                  <a:cxn ang="0">
                    <a:pos x="210" y="509"/>
                  </a:cxn>
                  <a:cxn ang="0">
                    <a:pos x="137" y="610"/>
                  </a:cxn>
                  <a:cxn ang="0">
                    <a:pos x="76" y="705"/>
                  </a:cxn>
                  <a:cxn ang="0">
                    <a:pos x="29" y="782"/>
                  </a:cxn>
                  <a:cxn ang="0">
                    <a:pos x="3" y="826"/>
                  </a:cxn>
                  <a:cxn ang="0">
                    <a:pos x="1" y="826"/>
                  </a:cxn>
                  <a:cxn ang="0">
                    <a:pos x="11" y="785"/>
                  </a:cxn>
                  <a:cxn ang="0">
                    <a:pos x="30" y="712"/>
                  </a:cxn>
                  <a:cxn ang="0">
                    <a:pos x="59" y="615"/>
                  </a:cxn>
                  <a:cxn ang="0">
                    <a:pos x="98" y="504"/>
                  </a:cxn>
                  <a:cxn ang="0">
                    <a:pos x="145" y="385"/>
                  </a:cxn>
                  <a:cxn ang="0">
                    <a:pos x="202" y="269"/>
                  </a:cxn>
                  <a:cxn ang="0">
                    <a:pos x="267" y="164"/>
                  </a:cxn>
                </a:cxnLst>
                <a:rect l="0" t="0" r="r" b="b"/>
                <a:pathLst>
                  <a:path w="1153" h="1025">
                    <a:moveTo>
                      <a:pt x="303" y="118"/>
                    </a:moveTo>
                    <a:lnTo>
                      <a:pt x="314" y="107"/>
                    </a:lnTo>
                    <a:lnTo>
                      <a:pt x="324" y="95"/>
                    </a:lnTo>
                    <a:lnTo>
                      <a:pt x="335" y="84"/>
                    </a:lnTo>
                    <a:lnTo>
                      <a:pt x="346" y="73"/>
                    </a:lnTo>
                    <a:lnTo>
                      <a:pt x="358" y="63"/>
                    </a:lnTo>
                    <a:lnTo>
                      <a:pt x="369" y="54"/>
                    </a:lnTo>
                    <a:lnTo>
                      <a:pt x="381" y="45"/>
                    </a:lnTo>
                    <a:lnTo>
                      <a:pt x="393" y="38"/>
                    </a:lnTo>
                    <a:lnTo>
                      <a:pt x="405" y="31"/>
                    </a:lnTo>
                    <a:lnTo>
                      <a:pt x="417" y="24"/>
                    </a:lnTo>
                    <a:lnTo>
                      <a:pt x="430" y="18"/>
                    </a:lnTo>
                    <a:lnTo>
                      <a:pt x="441" y="13"/>
                    </a:lnTo>
                    <a:lnTo>
                      <a:pt x="454" y="10"/>
                    </a:lnTo>
                    <a:lnTo>
                      <a:pt x="467" y="6"/>
                    </a:lnTo>
                    <a:lnTo>
                      <a:pt x="480" y="2"/>
                    </a:lnTo>
                    <a:lnTo>
                      <a:pt x="493" y="1"/>
                    </a:lnTo>
                    <a:lnTo>
                      <a:pt x="500" y="0"/>
                    </a:lnTo>
                    <a:lnTo>
                      <a:pt x="509" y="0"/>
                    </a:lnTo>
                    <a:lnTo>
                      <a:pt x="516" y="0"/>
                    </a:lnTo>
                    <a:lnTo>
                      <a:pt x="524" y="1"/>
                    </a:lnTo>
                    <a:lnTo>
                      <a:pt x="535" y="2"/>
                    </a:lnTo>
                    <a:lnTo>
                      <a:pt x="547" y="5"/>
                    </a:lnTo>
                    <a:lnTo>
                      <a:pt x="557" y="8"/>
                    </a:lnTo>
                    <a:lnTo>
                      <a:pt x="569" y="12"/>
                    </a:lnTo>
                    <a:lnTo>
                      <a:pt x="580" y="17"/>
                    </a:lnTo>
                    <a:lnTo>
                      <a:pt x="592" y="22"/>
                    </a:lnTo>
                    <a:lnTo>
                      <a:pt x="602" y="28"/>
                    </a:lnTo>
                    <a:lnTo>
                      <a:pt x="614" y="34"/>
                    </a:lnTo>
                    <a:lnTo>
                      <a:pt x="625" y="41"/>
                    </a:lnTo>
                    <a:lnTo>
                      <a:pt x="636" y="48"/>
                    </a:lnTo>
                    <a:lnTo>
                      <a:pt x="646" y="56"/>
                    </a:lnTo>
                    <a:lnTo>
                      <a:pt x="657" y="65"/>
                    </a:lnTo>
                    <a:lnTo>
                      <a:pt x="668" y="74"/>
                    </a:lnTo>
                    <a:lnTo>
                      <a:pt x="679" y="84"/>
                    </a:lnTo>
                    <a:lnTo>
                      <a:pt x="689" y="95"/>
                    </a:lnTo>
                    <a:lnTo>
                      <a:pt x="700" y="105"/>
                    </a:lnTo>
                    <a:lnTo>
                      <a:pt x="731" y="141"/>
                    </a:lnTo>
                    <a:lnTo>
                      <a:pt x="761" y="180"/>
                    </a:lnTo>
                    <a:lnTo>
                      <a:pt x="790" y="221"/>
                    </a:lnTo>
                    <a:lnTo>
                      <a:pt x="818" y="265"/>
                    </a:lnTo>
                    <a:lnTo>
                      <a:pt x="845" y="310"/>
                    </a:lnTo>
                    <a:lnTo>
                      <a:pt x="870" y="355"/>
                    </a:lnTo>
                    <a:lnTo>
                      <a:pt x="892" y="402"/>
                    </a:lnTo>
                    <a:lnTo>
                      <a:pt x="914" y="449"/>
                    </a:lnTo>
                    <a:lnTo>
                      <a:pt x="933" y="494"/>
                    </a:lnTo>
                    <a:lnTo>
                      <a:pt x="950" y="537"/>
                    </a:lnTo>
                    <a:lnTo>
                      <a:pt x="965" y="579"/>
                    </a:lnTo>
                    <a:lnTo>
                      <a:pt x="977" y="618"/>
                    </a:lnTo>
                    <a:lnTo>
                      <a:pt x="988" y="653"/>
                    </a:lnTo>
                    <a:lnTo>
                      <a:pt x="995" y="685"/>
                    </a:lnTo>
                    <a:lnTo>
                      <a:pt x="1000" y="712"/>
                    </a:lnTo>
                    <a:lnTo>
                      <a:pt x="1002" y="734"/>
                    </a:lnTo>
                    <a:lnTo>
                      <a:pt x="1135" y="487"/>
                    </a:lnTo>
                    <a:lnTo>
                      <a:pt x="1138" y="506"/>
                    </a:lnTo>
                    <a:lnTo>
                      <a:pt x="1145" y="557"/>
                    </a:lnTo>
                    <a:lnTo>
                      <a:pt x="1150" y="628"/>
                    </a:lnTo>
                    <a:lnTo>
                      <a:pt x="1153" y="716"/>
                    </a:lnTo>
                    <a:lnTo>
                      <a:pt x="1149" y="807"/>
                    </a:lnTo>
                    <a:lnTo>
                      <a:pt x="1133" y="894"/>
                    </a:lnTo>
                    <a:lnTo>
                      <a:pt x="1104" y="967"/>
                    </a:lnTo>
                    <a:lnTo>
                      <a:pt x="1057" y="1020"/>
                    </a:lnTo>
                    <a:lnTo>
                      <a:pt x="1039" y="1025"/>
                    </a:lnTo>
                    <a:lnTo>
                      <a:pt x="1017" y="1022"/>
                    </a:lnTo>
                    <a:lnTo>
                      <a:pt x="991" y="1013"/>
                    </a:lnTo>
                    <a:lnTo>
                      <a:pt x="961" y="997"/>
                    </a:lnTo>
                    <a:lnTo>
                      <a:pt x="929" y="977"/>
                    </a:lnTo>
                    <a:lnTo>
                      <a:pt x="895" y="953"/>
                    </a:lnTo>
                    <a:lnTo>
                      <a:pt x="861" y="926"/>
                    </a:lnTo>
                    <a:lnTo>
                      <a:pt x="827" y="898"/>
                    </a:lnTo>
                    <a:lnTo>
                      <a:pt x="792" y="869"/>
                    </a:lnTo>
                    <a:lnTo>
                      <a:pt x="761" y="840"/>
                    </a:lnTo>
                    <a:lnTo>
                      <a:pt x="731" y="813"/>
                    </a:lnTo>
                    <a:lnTo>
                      <a:pt x="705" y="789"/>
                    </a:lnTo>
                    <a:lnTo>
                      <a:pt x="684" y="767"/>
                    </a:lnTo>
                    <a:lnTo>
                      <a:pt x="668" y="752"/>
                    </a:lnTo>
                    <a:lnTo>
                      <a:pt x="657" y="741"/>
                    </a:lnTo>
                    <a:lnTo>
                      <a:pt x="654" y="737"/>
                    </a:lnTo>
                    <a:lnTo>
                      <a:pt x="937" y="749"/>
                    </a:lnTo>
                    <a:lnTo>
                      <a:pt x="931" y="731"/>
                    </a:lnTo>
                    <a:lnTo>
                      <a:pt x="920" y="707"/>
                    </a:lnTo>
                    <a:lnTo>
                      <a:pt x="904" y="679"/>
                    </a:lnTo>
                    <a:lnTo>
                      <a:pt x="885" y="646"/>
                    </a:lnTo>
                    <a:lnTo>
                      <a:pt x="862" y="610"/>
                    </a:lnTo>
                    <a:lnTo>
                      <a:pt x="835" y="572"/>
                    </a:lnTo>
                    <a:lnTo>
                      <a:pt x="806" y="534"/>
                    </a:lnTo>
                    <a:lnTo>
                      <a:pt x="774" y="494"/>
                    </a:lnTo>
                    <a:lnTo>
                      <a:pt x="740" y="456"/>
                    </a:lnTo>
                    <a:lnTo>
                      <a:pt x="703" y="419"/>
                    </a:lnTo>
                    <a:lnTo>
                      <a:pt x="667" y="385"/>
                    </a:lnTo>
                    <a:lnTo>
                      <a:pt x="628" y="354"/>
                    </a:lnTo>
                    <a:lnTo>
                      <a:pt x="588" y="329"/>
                    </a:lnTo>
                    <a:lnTo>
                      <a:pt x="549" y="310"/>
                    </a:lnTo>
                    <a:lnTo>
                      <a:pt x="509" y="297"/>
                    </a:lnTo>
                    <a:lnTo>
                      <a:pt x="470" y="291"/>
                    </a:lnTo>
                    <a:lnTo>
                      <a:pt x="438" y="296"/>
                    </a:lnTo>
                    <a:lnTo>
                      <a:pt x="403" y="312"/>
                    </a:lnTo>
                    <a:lnTo>
                      <a:pt x="365" y="339"/>
                    </a:lnTo>
                    <a:lnTo>
                      <a:pt x="328" y="373"/>
                    </a:lnTo>
                    <a:lnTo>
                      <a:pt x="288" y="414"/>
                    </a:lnTo>
                    <a:lnTo>
                      <a:pt x="249" y="460"/>
                    </a:lnTo>
                    <a:lnTo>
                      <a:pt x="210" y="509"/>
                    </a:lnTo>
                    <a:lnTo>
                      <a:pt x="173" y="559"/>
                    </a:lnTo>
                    <a:lnTo>
                      <a:pt x="137" y="610"/>
                    </a:lnTo>
                    <a:lnTo>
                      <a:pt x="105" y="659"/>
                    </a:lnTo>
                    <a:lnTo>
                      <a:pt x="76" y="705"/>
                    </a:lnTo>
                    <a:lnTo>
                      <a:pt x="51" y="747"/>
                    </a:lnTo>
                    <a:lnTo>
                      <a:pt x="29" y="782"/>
                    </a:lnTo>
                    <a:lnTo>
                      <a:pt x="14" y="808"/>
                    </a:lnTo>
                    <a:lnTo>
                      <a:pt x="3" y="826"/>
                    </a:lnTo>
                    <a:lnTo>
                      <a:pt x="0" y="832"/>
                    </a:lnTo>
                    <a:lnTo>
                      <a:pt x="1" y="826"/>
                    </a:lnTo>
                    <a:lnTo>
                      <a:pt x="5" y="810"/>
                    </a:lnTo>
                    <a:lnTo>
                      <a:pt x="11" y="785"/>
                    </a:lnTo>
                    <a:lnTo>
                      <a:pt x="19" y="753"/>
                    </a:lnTo>
                    <a:lnTo>
                      <a:pt x="30" y="712"/>
                    </a:lnTo>
                    <a:lnTo>
                      <a:pt x="44" y="667"/>
                    </a:lnTo>
                    <a:lnTo>
                      <a:pt x="59" y="615"/>
                    </a:lnTo>
                    <a:lnTo>
                      <a:pt x="77" y="561"/>
                    </a:lnTo>
                    <a:lnTo>
                      <a:pt x="98" y="504"/>
                    </a:lnTo>
                    <a:lnTo>
                      <a:pt x="120" y="445"/>
                    </a:lnTo>
                    <a:lnTo>
                      <a:pt x="145" y="385"/>
                    </a:lnTo>
                    <a:lnTo>
                      <a:pt x="172" y="327"/>
                    </a:lnTo>
                    <a:lnTo>
                      <a:pt x="202" y="269"/>
                    </a:lnTo>
                    <a:lnTo>
                      <a:pt x="233" y="214"/>
                    </a:lnTo>
                    <a:lnTo>
                      <a:pt x="267" y="164"/>
                    </a:lnTo>
                    <a:lnTo>
                      <a:pt x="303" y="118"/>
                    </a:lnTo>
                    <a:close/>
                  </a:path>
                </a:pathLst>
              </a:custGeom>
              <a:solidFill>
                <a:srgbClr val="339966">
                  <a:alpha val="50000"/>
                </a:srgbClr>
              </a:solidFill>
              <a:ln w="9525">
                <a:solidFill>
                  <a:srgbClr val="009900"/>
                </a:solidFill>
                <a:round/>
                <a:headEnd/>
                <a:tailEnd/>
              </a:ln>
            </p:spPr>
            <p:txBody>
              <a:bodyPr/>
              <a:lstStyle/>
              <a:p>
                <a:endParaRPr lang="en-US"/>
              </a:p>
            </p:txBody>
          </p:sp>
          <p:sp>
            <p:nvSpPr>
              <p:cNvPr id="124983" name="Freeform 55"/>
              <p:cNvSpPr>
                <a:spLocks/>
              </p:cNvSpPr>
              <p:nvPr/>
            </p:nvSpPr>
            <p:spPr bwMode="auto">
              <a:xfrm>
                <a:off x="1248" y="2287"/>
                <a:ext cx="228" cy="401"/>
              </a:xfrm>
              <a:custGeom>
                <a:avLst/>
                <a:gdLst/>
                <a:ahLst/>
                <a:cxnLst>
                  <a:cxn ang="0">
                    <a:pos x="1137" y="699"/>
                  </a:cxn>
                  <a:cxn ang="0">
                    <a:pos x="1134" y="742"/>
                  </a:cxn>
                  <a:cxn ang="0">
                    <a:pos x="1124" y="784"/>
                  </a:cxn>
                  <a:cxn ang="0">
                    <a:pos x="1108" y="825"/>
                  </a:cxn>
                  <a:cxn ang="0">
                    <a:pos x="1082" y="866"/>
                  </a:cxn>
                  <a:cxn ang="0">
                    <a:pos x="1045" y="906"/>
                  </a:cxn>
                  <a:cxn ang="0">
                    <a:pos x="999" y="939"/>
                  </a:cxn>
                  <a:cxn ang="0">
                    <a:pos x="947" y="966"/>
                  </a:cxn>
                  <a:cxn ang="0">
                    <a:pos x="889" y="986"/>
                  </a:cxn>
                  <a:cxn ang="0">
                    <a:pos x="826" y="1001"/>
                  </a:cxn>
                  <a:cxn ang="0">
                    <a:pos x="760" y="1011"/>
                  </a:cxn>
                  <a:cxn ang="0">
                    <a:pos x="693" y="1016"/>
                  </a:cxn>
                  <a:cxn ang="0">
                    <a:pos x="625" y="1017"/>
                  </a:cxn>
                  <a:cxn ang="0">
                    <a:pos x="556" y="1016"/>
                  </a:cxn>
                  <a:cxn ang="0">
                    <a:pos x="491" y="1011"/>
                  </a:cxn>
                  <a:cxn ang="0">
                    <a:pos x="429" y="1003"/>
                  </a:cxn>
                  <a:cxn ang="0">
                    <a:pos x="374" y="993"/>
                  </a:cxn>
                  <a:cxn ang="0">
                    <a:pos x="324" y="983"/>
                  </a:cxn>
                  <a:cxn ang="0">
                    <a:pos x="283" y="969"/>
                  </a:cxn>
                  <a:cxn ang="0">
                    <a:pos x="253" y="956"/>
                  </a:cxn>
                  <a:cxn ang="0">
                    <a:pos x="331" y="1204"/>
                  </a:cxn>
                  <a:cxn ang="0">
                    <a:pos x="316" y="1197"/>
                  </a:cxn>
                  <a:cxn ang="0">
                    <a:pos x="276" y="1178"/>
                  </a:cxn>
                  <a:cxn ang="0">
                    <a:pos x="219" y="1145"/>
                  </a:cxn>
                  <a:cxn ang="0">
                    <a:pos x="156" y="1103"/>
                  </a:cxn>
                  <a:cxn ang="0">
                    <a:pos x="93" y="1053"/>
                  </a:cxn>
                  <a:cxn ang="0">
                    <a:pos x="41" y="993"/>
                  </a:cxn>
                  <a:cxn ang="0">
                    <a:pos x="6" y="929"/>
                  </a:cxn>
                  <a:cxn ang="0">
                    <a:pos x="0" y="858"/>
                  </a:cxn>
                  <a:cxn ang="0">
                    <a:pos x="24" y="820"/>
                  </a:cxn>
                  <a:cxn ang="0">
                    <a:pos x="77" y="780"/>
                  </a:cxn>
                  <a:cxn ang="0">
                    <a:pos x="152" y="742"/>
                  </a:cxn>
                  <a:cxn ang="0">
                    <a:pos x="236" y="706"/>
                  </a:cxn>
                  <a:cxn ang="0">
                    <a:pos x="320" y="674"/>
                  </a:cxn>
                  <a:cxn ang="0">
                    <a:pos x="392" y="650"/>
                  </a:cxn>
                  <a:cxn ang="0">
                    <a:pos x="443" y="633"/>
                  </a:cxn>
                  <a:cxn ang="0">
                    <a:pos x="463" y="627"/>
                  </a:cxn>
                  <a:cxn ang="0">
                    <a:pos x="289" y="887"/>
                  </a:cxn>
                  <a:cxn ang="0">
                    <a:pos x="343" y="888"/>
                  </a:cxn>
                  <a:cxn ang="0">
                    <a:pos x="421" y="883"/>
                  </a:cxn>
                  <a:cxn ang="0">
                    <a:pos x="512" y="871"/>
                  </a:cxn>
                  <a:cxn ang="0">
                    <a:pos x="610" y="850"/>
                  </a:cxn>
                  <a:cxn ang="0">
                    <a:pos x="708" y="819"/>
                  </a:cxn>
                  <a:cxn ang="0">
                    <a:pos x="799" y="774"/>
                  </a:cxn>
                  <a:cxn ang="0">
                    <a:pos x="874" y="718"/>
                  </a:cxn>
                  <a:cxn ang="0">
                    <a:pos x="920" y="652"/>
                  </a:cxn>
                  <a:cxn ang="0">
                    <a:pos x="931" y="565"/>
                  </a:cxn>
                  <a:cxn ang="0">
                    <a:pos x="917" y="460"/>
                  </a:cxn>
                  <a:cxn ang="0">
                    <a:pos x="887" y="343"/>
                  </a:cxn>
                  <a:cxn ang="0">
                    <a:pos x="848" y="230"/>
                  </a:cxn>
                  <a:cxn ang="0">
                    <a:pos x="808" y="128"/>
                  </a:cxn>
                  <a:cxn ang="0">
                    <a:pos x="774" y="50"/>
                  </a:cxn>
                  <a:cxn ang="0">
                    <a:pos x="754" y="6"/>
                  </a:cxn>
                  <a:cxn ang="0">
                    <a:pos x="755" y="5"/>
                  </a:cxn>
                  <a:cxn ang="0">
                    <a:pos x="785" y="36"/>
                  </a:cxn>
                  <a:cxn ang="0">
                    <a:pos x="837" y="96"/>
                  </a:cxn>
                  <a:cxn ang="0">
                    <a:pos x="903" y="176"/>
                  </a:cxn>
                  <a:cxn ang="0">
                    <a:pos x="974" y="274"/>
                  </a:cxn>
                  <a:cxn ang="0">
                    <a:pos x="1040" y="384"/>
                  </a:cxn>
                  <a:cxn ang="0">
                    <a:pos x="1095" y="500"/>
                  </a:cxn>
                  <a:cxn ang="0">
                    <a:pos x="1129" y="619"/>
                  </a:cxn>
                </a:cxnLst>
                <a:rect l="0" t="0" r="r" b="b"/>
                <a:pathLst>
                  <a:path w="1137" h="1204">
                    <a:moveTo>
                      <a:pt x="1136" y="676"/>
                    </a:moveTo>
                    <a:lnTo>
                      <a:pt x="1137" y="699"/>
                    </a:lnTo>
                    <a:lnTo>
                      <a:pt x="1136" y="720"/>
                    </a:lnTo>
                    <a:lnTo>
                      <a:pt x="1134" y="742"/>
                    </a:lnTo>
                    <a:lnTo>
                      <a:pt x="1129" y="764"/>
                    </a:lnTo>
                    <a:lnTo>
                      <a:pt x="1124" y="784"/>
                    </a:lnTo>
                    <a:lnTo>
                      <a:pt x="1116" y="804"/>
                    </a:lnTo>
                    <a:lnTo>
                      <a:pt x="1108" y="825"/>
                    </a:lnTo>
                    <a:lnTo>
                      <a:pt x="1097" y="844"/>
                    </a:lnTo>
                    <a:lnTo>
                      <a:pt x="1082" y="866"/>
                    </a:lnTo>
                    <a:lnTo>
                      <a:pt x="1065" y="887"/>
                    </a:lnTo>
                    <a:lnTo>
                      <a:pt x="1045" y="906"/>
                    </a:lnTo>
                    <a:lnTo>
                      <a:pt x="1023" y="924"/>
                    </a:lnTo>
                    <a:lnTo>
                      <a:pt x="999" y="939"/>
                    </a:lnTo>
                    <a:lnTo>
                      <a:pt x="974" y="953"/>
                    </a:lnTo>
                    <a:lnTo>
                      <a:pt x="947" y="966"/>
                    </a:lnTo>
                    <a:lnTo>
                      <a:pt x="919" y="977"/>
                    </a:lnTo>
                    <a:lnTo>
                      <a:pt x="889" y="986"/>
                    </a:lnTo>
                    <a:lnTo>
                      <a:pt x="858" y="993"/>
                    </a:lnTo>
                    <a:lnTo>
                      <a:pt x="826" y="1001"/>
                    </a:lnTo>
                    <a:lnTo>
                      <a:pt x="793" y="1007"/>
                    </a:lnTo>
                    <a:lnTo>
                      <a:pt x="760" y="1011"/>
                    </a:lnTo>
                    <a:lnTo>
                      <a:pt x="727" y="1014"/>
                    </a:lnTo>
                    <a:lnTo>
                      <a:pt x="693" y="1016"/>
                    </a:lnTo>
                    <a:lnTo>
                      <a:pt x="659" y="1017"/>
                    </a:lnTo>
                    <a:lnTo>
                      <a:pt x="625" y="1017"/>
                    </a:lnTo>
                    <a:lnTo>
                      <a:pt x="590" y="1017"/>
                    </a:lnTo>
                    <a:lnTo>
                      <a:pt x="556" y="1016"/>
                    </a:lnTo>
                    <a:lnTo>
                      <a:pt x="523" y="1014"/>
                    </a:lnTo>
                    <a:lnTo>
                      <a:pt x="491" y="1011"/>
                    </a:lnTo>
                    <a:lnTo>
                      <a:pt x="459" y="1008"/>
                    </a:lnTo>
                    <a:lnTo>
                      <a:pt x="429" y="1003"/>
                    </a:lnTo>
                    <a:lnTo>
                      <a:pt x="400" y="998"/>
                    </a:lnTo>
                    <a:lnTo>
                      <a:pt x="374" y="993"/>
                    </a:lnTo>
                    <a:lnTo>
                      <a:pt x="348" y="989"/>
                    </a:lnTo>
                    <a:lnTo>
                      <a:pt x="324" y="983"/>
                    </a:lnTo>
                    <a:lnTo>
                      <a:pt x="303" y="977"/>
                    </a:lnTo>
                    <a:lnTo>
                      <a:pt x="283" y="969"/>
                    </a:lnTo>
                    <a:lnTo>
                      <a:pt x="267" y="963"/>
                    </a:lnTo>
                    <a:lnTo>
                      <a:pt x="253" y="956"/>
                    </a:lnTo>
                    <a:lnTo>
                      <a:pt x="241" y="950"/>
                    </a:lnTo>
                    <a:lnTo>
                      <a:pt x="331" y="1204"/>
                    </a:lnTo>
                    <a:lnTo>
                      <a:pt x="326" y="1203"/>
                    </a:lnTo>
                    <a:lnTo>
                      <a:pt x="316" y="1197"/>
                    </a:lnTo>
                    <a:lnTo>
                      <a:pt x="298" y="1188"/>
                    </a:lnTo>
                    <a:lnTo>
                      <a:pt x="276" y="1178"/>
                    </a:lnTo>
                    <a:lnTo>
                      <a:pt x="249" y="1163"/>
                    </a:lnTo>
                    <a:lnTo>
                      <a:pt x="219" y="1145"/>
                    </a:lnTo>
                    <a:lnTo>
                      <a:pt x="188" y="1126"/>
                    </a:lnTo>
                    <a:lnTo>
                      <a:pt x="156" y="1103"/>
                    </a:lnTo>
                    <a:lnTo>
                      <a:pt x="123" y="1080"/>
                    </a:lnTo>
                    <a:lnTo>
                      <a:pt x="93" y="1053"/>
                    </a:lnTo>
                    <a:lnTo>
                      <a:pt x="65" y="1024"/>
                    </a:lnTo>
                    <a:lnTo>
                      <a:pt x="41" y="993"/>
                    </a:lnTo>
                    <a:lnTo>
                      <a:pt x="21" y="962"/>
                    </a:lnTo>
                    <a:lnTo>
                      <a:pt x="6" y="929"/>
                    </a:lnTo>
                    <a:lnTo>
                      <a:pt x="0" y="894"/>
                    </a:lnTo>
                    <a:lnTo>
                      <a:pt x="0" y="858"/>
                    </a:lnTo>
                    <a:lnTo>
                      <a:pt x="7" y="839"/>
                    </a:lnTo>
                    <a:lnTo>
                      <a:pt x="24" y="820"/>
                    </a:lnTo>
                    <a:lnTo>
                      <a:pt x="47" y="801"/>
                    </a:lnTo>
                    <a:lnTo>
                      <a:pt x="77" y="780"/>
                    </a:lnTo>
                    <a:lnTo>
                      <a:pt x="113" y="761"/>
                    </a:lnTo>
                    <a:lnTo>
                      <a:pt x="152" y="742"/>
                    </a:lnTo>
                    <a:lnTo>
                      <a:pt x="193" y="723"/>
                    </a:lnTo>
                    <a:lnTo>
                      <a:pt x="236" y="706"/>
                    </a:lnTo>
                    <a:lnTo>
                      <a:pt x="279" y="689"/>
                    </a:lnTo>
                    <a:lnTo>
                      <a:pt x="320" y="674"/>
                    </a:lnTo>
                    <a:lnTo>
                      <a:pt x="357" y="661"/>
                    </a:lnTo>
                    <a:lnTo>
                      <a:pt x="392" y="650"/>
                    </a:lnTo>
                    <a:lnTo>
                      <a:pt x="421" y="640"/>
                    </a:lnTo>
                    <a:lnTo>
                      <a:pt x="443" y="633"/>
                    </a:lnTo>
                    <a:lnTo>
                      <a:pt x="457" y="628"/>
                    </a:lnTo>
                    <a:lnTo>
                      <a:pt x="463" y="627"/>
                    </a:lnTo>
                    <a:lnTo>
                      <a:pt x="272" y="883"/>
                    </a:lnTo>
                    <a:lnTo>
                      <a:pt x="289" y="887"/>
                    </a:lnTo>
                    <a:lnTo>
                      <a:pt x="313" y="888"/>
                    </a:lnTo>
                    <a:lnTo>
                      <a:pt x="343" y="888"/>
                    </a:lnTo>
                    <a:lnTo>
                      <a:pt x="380" y="887"/>
                    </a:lnTo>
                    <a:lnTo>
                      <a:pt x="421" y="883"/>
                    </a:lnTo>
                    <a:lnTo>
                      <a:pt x="465" y="878"/>
                    </a:lnTo>
                    <a:lnTo>
                      <a:pt x="512" y="871"/>
                    </a:lnTo>
                    <a:lnTo>
                      <a:pt x="560" y="862"/>
                    </a:lnTo>
                    <a:lnTo>
                      <a:pt x="610" y="850"/>
                    </a:lnTo>
                    <a:lnTo>
                      <a:pt x="660" y="835"/>
                    </a:lnTo>
                    <a:lnTo>
                      <a:pt x="708" y="819"/>
                    </a:lnTo>
                    <a:lnTo>
                      <a:pt x="755" y="798"/>
                    </a:lnTo>
                    <a:lnTo>
                      <a:pt x="799" y="774"/>
                    </a:lnTo>
                    <a:lnTo>
                      <a:pt x="838" y="748"/>
                    </a:lnTo>
                    <a:lnTo>
                      <a:pt x="874" y="718"/>
                    </a:lnTo>
                    <a:lnTo>
                      <a:pt x="903" y="685"/>
                    </a:lnTo>
                    <a:lnTo>
                      <a:pt x="920" y="652"/>
                    </a:lnTo>
                    <a:lnTo>
                      <a:pt x="929" y="612"/>
                    </a:lnTo>
                    <a:lnTo>
                      <a:pt x="931" y="565"/>
                    </a:lnTo>
                    <a:lnTo>
                      <a:pt x="926" y="513"/>
                    </a:lnTo>
                    <a:lnTo>
                      <a:pt x="917" y="460"/>
                    </a:lnTo>
                    <a:lnTo>
                      <a:pt x="904" y="402"/>
                    </a:lnTo>
                    <a:lnTo>
                      <a:pt x="887" y="343"/>
                    </a:lnTo>
                    <a:lnTo>
                      <a:pt x="868" y="286"/>
                    </a:lnTo>
                    <a:lnTo>
                      <a:pt x="848" y="230"/>
                    </a:lnTo>
                    <a:lnTo>
                      <a:pt x="828" y="177"/>
                    </a:lnTo>
                    <a:lnTo>
                      <a:pt x="808" y="128"/>
                    </a:lnTo>
                    <a:lnTo>
                      <a:pt x="790" y="86"/>
                    </a:lnTo>
                    <a:lnTo>
                      <a:pt x="774" y="50"/>
                    </a:lnTo>
                    <a:lnTo>
                      <a:pt x="761" y="23"/>
                    </a:lnTo>
                    <a:lnTo>
                      <a:pt x="754" y="6"/>
                    </a:lnTo>
                    <a:lnTo>
                      <a:pt x="750" y="0"/>
                    </a:lnTo>
                    <a:lnTo>
                      <a:pt x="755" y="5"/>
                    </a:lnTo>
                    <a:lnTo>
                      <a:pt x="766" y="17"/>
                    </a:lnTo>
                    <a:lnTo>
                      <a:pt x="785" y="36"/>
                    </a:lnTo>
                    <a:lnTo>
                      <a:pt x="808" y="62"/>
                    </a:lnTo>
                    <a:lnTo>
                      <a:pt x="837" y="96"/>
                    </a:lnTo>
                    <a:lnTo>
                      <a:pt x="868" y="134"/>
                    </a:lnTo>
                    <a:lnTo>
                      <a:pt x="903" y="176"/>
                    </a:lnTo>
                    <a:lnTo>
                      <a:pt x="938" y="224"/>
                    </a:lnTo>
                    <a:lnTo>
                      <a:pt x="974" y="274"/>
                    </a:lnTo>
                    <a:lnTo>
                      <a:pt x="1008" y="328"/>
                    </a:lnTo>
                    <a:lnTo>
                      <a:pt x="1040" y="384"/>
                    </a:lnTo>
                    <a:lnTo>
                      <a:pt x="1069" y="442"/>
                    </a:lnTo>
                    <a:lnTo>
                      <a:pt x="1095" y="500"/>
                    </a:lnTo>
                    <a:lnTo>
                      <a:pt x="1115" y="560"/>
                    </a:lnTo>
                    <a:lnTo>
                      <a:pt x="1129" y="619"/>
                    </a:lnTo>
                    <a:lnTo>
                      <a:pt x="1136" y="676"/>
                    </a:lnTo>
                    <a:close/>
                  </a:path>
                </a:pathLst>
              </a:custGeom>
              <a:solidFill>
                <a:srgbClr val="339966">
                  <a:alpha val="50000"/>
                </a:srgbClr>
              </a:solidFill>
              <a:ln w="9525">
                <a:solidFill>
                  <a:srgbClr val="009900"/>
                </a:solidFill>
                <a:round/>
                <a:headEnd/>
                <a:tailEnd/>
              </a:ln>
            </p:spPr>
            <p:txBody>
              <a:bodyPr/>
              <a:lstStyle/>
              <a:p>
                <a:endParaRPr lang="en-US"/>
              </a:p>
            </p:txBody>
          </p:sp>
          <p:sp>
            <p:nvSpPr>
              <p:cNvPr id="124984" name="Freeform 56"/>
              <p:cNvSpPr>
                <a:spLocks/>
              </p:cNvSpPr>
              <p:nvPr/>
            </p:nvSpPr>
            <p:spPr bwMode="auto">
              <a:xfrm>
                <a:off x="1058" y="2230"/>
                <a:ext cx="173" cy="411"/>
              </a:xfrm>
              <a:custGeom>
                <a:avLst/>
                <a:gdLst/>
                <a:ahLst/>
                <a:cxnLst>
                  <a:cxn ang="0">
                    <a:pos x="336" y="1229"/>
                  </a:cxn>
                  <a:cxn ang="0">
                    <a:pos x="278" y="1222"/>
                  </a:cxn>
                  <a:cxn ang="0">
                    <a:pos x="223" y="1211"/>
                  </a:cxn>
                  <a:cxn ang="0">
                    <a:pos x="171" y="1195"/>
                  </a:cxn>
                  <a:cxn ang="0">
                    <a:pos x="125" y="1173"/>
                  </a:cxn>
                  <a:cxn ang="0">
                    <a:pos x="84" y="1144"/>
                  </a:cxn>
                  <a:cxn ang="0">
                    <a:pos x="50" y="1110"/>
                  </a:cxn>
                  <a:cxn ang="0">
                    <a:pos x="23" y="1068"/>
                  </a:cxn>
                  <a:cxn ang="0">
                    <a:pos x="2" y="996"/>
                  </a:cxn>
                  <a:cxn ang="0">
                    <a:pos x="6" y="888"/>
                  </a:cxn>
                  <a:cxn ang="0">
                    <a:pos x="37" y="779"/>
                  </a:cxn>
                  <a:cxn ang="0">
                    <a:pos x="83" y="676"/>
                  </a:cxn>
                  <a:cxn ang="0">
                    <a:pos x="141" y="575"/>
                  </a:cxn>
                  <a:cxn ang="0">
                    <a:pos x="206" y="478"/>
                  </a:cxn>
                  <a:cxn ang="0">
                    <a:pos x="274" y="389"/>
                  </a:cxn>
                  <a:cxn ang="0">
                    <a:pos x="341" y="314"/>
                  </a:cxn>
                  <a:cxn ang="0">
                    <a:pos x="400" y="254"/>
                  </a:cxn>
                  <a:cxn ang="0">
                    <a:pos x="449" y="213"/>
                  </a:cxn>
                  <a:cxn ang="0">
                    <a:pos x="221" y="152"/>
                  </a:cxn>
                  <a:cxn ang="0">
                    <a:pos x="236" y="143"/>
                  </a:cxn>
                  <a:cxn ang="0">
                    <a:pos x="274" y="116"/>
                  </a:cxn>
                  <a:cxn ang="0">
                    <a:pos x="332" y="83"/>
                  </a:cxn>
                  <a:cxn ang="0">
                    <a:pos x="403" y="47"/>
                  </a:cxn>
                  <a:cxn ang="0">
                    <a:pos x="479" y="18"/>
                  </a:cxn>
                  <a:cxn ang="0">
                    <a:pos x="556" y="1"/>
                  </a:cxn>
                  <a:cxn ang="0">
                    <a:pos x="626" y="6"/>
                  </a:cxn>
                  <a:cxn ang="0">
                    <a:pos x="682" y="37"/>
                  </a:cxn>
                  <a:cxn ang="0">
                    <a:pos x="696" y="79"/>
                  </a:cxn>
                  <a:cxn ang="0">
                    <a:pos x="692" y="149"/>
                  </a:cxn>
                  <a:cxn ang="0">
                    <a:pos x="676" y="236"/>
                  </a:cxn>
                  <a:cxn ang="0">
                    <a:pos x="651" y="331"/>
                  </a:cxn>
                  <a:cxn ang="0">
                    <a:pos x="623" y="423"/>
                  </a:cxn>
                  <a:cxn ang="0">
                    <a:pos x="598" y="502"/>
                  </a:cxn>
                  <a:cxn ang="0">
                    <a:pos x="578" y="557"/>
                  </a:cxn>
                  <a:cxn ang="0">
                    <a:pos x="571" y="577"/>
                  </a:cxn>
                  <a:cxn ang="0">
                    <a:pos x="487" y="279"/>
                  </a:cxn>
                  <a:cxn ang="0">
                    <a:pos x="452" y="328"/>
                  </a:cxn>
                  <a:cxn ang="0">
                    <a:pos x="406" y="400"/>
                  </a:cxn>
                  <a:cxn ang="0">
                    <a:pos x="359" y="489"/>
                  </a:cxn>
                  <a:cxn ang="0">
                    <a:pos x="314" y="589"/>
                  </a:cxn>
                  <a:cxn ang="0">
                    <a:pos x="278" y="696"/>
                  </a:cxn>
                  <a:cxn ang="0">
                    <a:pos x="255" y="800"/>
                  </a:cxn>
                  <a:cxn ang="0">
                    <a:pos x="251" y="898"/>
                  </a:cxn>
                  <a:cxn ang="0">
                    <a:pos x="272" y="974"/>
                  </a:cxn>
                  <a:cxn ang="0">
                    <a:pos x="331" y="1031"/>
                  </a:cxn>
                  <a:cxn ang="0">
                    <a:pos x="419" y="1075"/>
                  </a:cxn>
                  <a:cxn ang="0">
                    <a:pos x="525" y="1110"/>
                  </a:cxn>
                  <a:cxn ang="0">
                    <a:pos x="633" y="1136"/>
                  </a:cxn>
                  <a:cxn ang="0">
                    <a:pos x="734" y="1154"/>
                  </a:cxn>
                  <a:cxn ang="0">
                    <a:pos x="813" y="1164"/>
                  </a:cxn>
                  <a:cxn ang="0">
                    <a:pos x="860" y="1170"/>
                  </a:cxn>
                  <a:cxn ang="0">
                    <a:pos x="863" y="1171"/>
                  </a:cxn>
                  <a:cxn ang="0">
                    <a:pos x="840" y="1177"/>
                  </a:cxn>
                  <a:cxn ang="0">
                    <a:pos x="797" y="1186"/>
                  </a:cxn>
                  <a:cxn ang="0">
                    <a:pos x="738" y="1199"/>
                  </a:cxn>
                  <a:cxn ang="0">
                    <a:pos x="666" y="1211"/>
                  </a:cxn>
                  <a:cxn ang="0">
                    <a:pos x="586" y="1223"/>
                  </a:cxn>
                  <a:cxn ang="0">
                    <a:pos x="499" y="1231"/>
                  </a:cxn>
                  <a:cxn ang="0">
                    <a:pos x="409" y="1233"/>
                  </a:cxn>
                </a:cxnLst>
                <a:rect l="0" t="0" r="r" b="b"/>
                <a:pathLst>
                  <a:path w="866" h="1233">
                    <a:moveTo>
                      <a:pt x="365" y="1232"/>
                    </a:moveTo>
                    <a:lnTo>
                      <a:pt x="336" y="1229"/>
                    </a:lnTo>
                    <a:lnTo>
                      <a:pt x="307" y="1227"/>
                    </a:lnTo>
                    <a:lnTo>
                      <a:pt x="278" y="1222"/>
                    </a:lnTo>
                    <a:lnTo>
                      <a:pt x="250" y="1217"/>
                    </a:lnTo>
                    <a:lnTo>
                      <a:pt x="223" y="1211"/>
                    </a:lnTo>
                    <a:lnTo>
                      <a:pt x="197" y="1204"/>
                    </a:lnTo>
                    <a:lnTo>
                      <a:pt x="171" y="1195"/>
                    </a:lnTo>
                    <a:lnTo>
                      <a:pt x="148" y="1184"/>
                    </a:lnTo>
                    <a:lnTo>
                      <a:pt x="125" y="1173"/>
                    </a:lnTo>
                    <a:lnTo>
                      <a:pt x="104" y="1160"/>
                    </a:lnTo>
                    <a:lnTo>
                      <a:pt x="84" y="1144"/>
                    </a:lnTo>
                    <a:lnTo>
                      <a:pt x="66" y="1128"/>
                    </a:lnTo>
                    <a:lnTo>
                      <a:pt x="50" y="1110"/>
                    </a:lnTo>
                    <a:lnTo>
                      <a:pt x="36" y="1089"/>
                    </a:lnTo>
                    <a:lnTo>
                      <a:pt x="23" y="1068"/>
                    </a:lnTo>
                    <a:lnTo>
                      <a:pt x="14" y="1044"/>
                    </a:lnTo>
                    <a:lnTo>
                      <a:pt x="2" y="996"/>
                    </a:lnTo>
                    <a:lnTo>
                      <a:pt x="0" y="943"/>
                    </a:lnTo>
                    <a:lnTo>
                      <a:pt x="6" y="888"/>
                    </a:lnTo>
                    <a:lnTo>
                      <a:pt x="20" y="830"/>
                    </a:lnTo>
                    <a:lnTo>
                      <a:pt x="37" y="779"/>
                    </a:lnTo>
                    <a:lnTo>
                      <a:pt x="59" y="728"/>
                    </a:lnTo>
                    <a:lnTo>
                      <a:pt x="83" y="676"/>
                    </a:lnTo>
                    <a:lnTo>
                      <a:pt x="110" y="625"/>
                    </a:lnTo>
                    <a:lnTo>
                      <a:pt x="141" y="575"/>
                    </a:lnTo>
                    <a:lnTo>
                      <a:pt x="172" y="526"/>
                    </a:lnTo>
                    <a:lnTo>
                      <a:pt x="206" y="478"/>
                    </a:lnTo>
                    <a:lnTo>
                      <a:pt x="240" y="432"/>
                    </a:lnTo>
                    <a:lnTo>
                      <a:pt x="274" y="389"/>
                    </a:lnTo>
                    <a:lnTo>
                      <a:pt x="308" y="350"/>
                    </a:lnTo>
                    <a:lnTo>
                      <a:pt x="341" y="314"/>
                    </a:lnTo>
                    <a:lnTo>
                      <a:pt x="372" y="281"/>
                    </a:lnTo>
                    <a:lnTo>
                      <a:pt x="400" y="254"/>
                    </a:lnTo>
                    <a:lnTo>
                      <a:pt x="427" y="231"/>
                    </a:lnTo>
                    <a:lnTo>
                      <a:pt x="449" y="213"/>
                    </a:lnTo>
                    <a:lnTo>
                      <a:pt x="468" y="202"/>
                    </a:lnTo>
                    <a:lnTo>
                      <a:pt x="221" y="152"/>
                    </a:lnTo>
                    <a:lnTo>
                      <a:pt x="224" y="150"/>
                    </a:lnTo>
                    <a:lnTo>
                      <a:pt x="236" y="143"/>
                    </a:lnTo>
                    <a:lnTo>
                      <a:pt x="252" y="131"/>
                    </a:lnTo>
                    <a:lnTo>
                      <a:pt x="274" y="116"/>
                    </a:lnTo>
                    <a:lnTo>
                      <a:pt x="301" y="100"/>
                    </a:lnTo>
                    <a:lnTo>
                      <a:pt x="332" y="83"/>
                    </a:lnTo>
                    <a:lnTo>
                      <a:pt x="367" y="65"/>
                    </a:lnTo>
                    <a:lnTo>
                      <a:pt x="403" y="47"/>
                    </a:lnTo>
                    <a:lnTo>
                      <a:pt x="441" y="31"/>
                    </a:lnTo>
                    <a:lnTo>
                      <a:pt x="479" y="18"/>
                    </a:lnTo>
                    <a:lnTo>
                      <a:pt x="518" y="7"/>
                    </a:lnTo>
                    <a:lnTo>
                      <a:pt x="556" y="1"/>
                    </a:lnTo>
                    <a:lnTo>
                      <a:pt x="591" y="0"/>
                    </a:lnTo>
                    <a:lnTo>
                      <a:pt x="626" y="6"/>
                    </a:lnTo>
                    <a:lnTo>
                      <a:pt x="656" y="18"/>
                    </a:lnTo>
                    <a:lnTo>
                      <a:pt x="682" y="37"/>
                    </a:lnTo>
                    <a:lnTo>
                      <a:pt x="692" y="54"/>
                    </a:lnTo>
                    <a:lnTo>
                      <a:pt x="696" y="79"/>
                    </a:lnTo>
                    <a:lnTo>
                      <a:pt x="696" y="110"/>
                    </a:lnTo>
                    <a:lnTo>
                      <a:pt x="692" y="149"/>
                    </a:lnTo>
                    <a:lnTo>
                      <a:pt x="686" y="190"/>
                    </a:lnTo>
                    <a:lnTo>
                      <a:pt x="676" y="236"/>
                    </a:lnTo>
                    <a:lnTo>
                      <a:pt x="664" y="283"/>
                    </a:lnTo>
                    <a:lnTo>
                      <a:pt x="651" y="331"/>
                    </a:lnTo>
                    <a:lnTo>
                      <a:pt x="637" y="378"/>
                    </a:lnTo>
                    <a:lnTo>
                      <a:pt x="623" y="423"/>
                    </a:lnTo>
                    <a:lnTo>
                      <a:pt x="609" y="465"/>
                    </a:lnTo>
                    <a:lnTo>
                      <a:pt x="598" y="502"/>
                    </a:lnTo>
                    <a:lnTo>
                      <a:pt x="587" y="533"/>
                    </a:lnTo>
                    <a:lnTo>
                      <a:pt x="578" y="557"/>
                    </a:lnTo>
                    <a:lnTo>
                      <a:pt x="573" y="572"/>
                    </a:lnTo>
                    <a:lnTo>
                      <a:pt x="571" y="577"/>
                    </a:lnTo>
                    <a:lnTo>
                      <a:pt x="500" y="266"/>
                    </a:lnTo>
                    <a:lnTo>
                      <a:pt x="487" y="279"/>
                    </a:lnTo>
                    <a:lnTo>
                      <a:pt x="471" y="301"/>
                    </a:lnTo>
                    <a:lnTo>
                      <a:pt x="452" y="328"/>
                    </a:lnTo>
                    <a:lnTo>
                      <a:pt x="430" y="360"/>
                    </a:lnTo>
                    <a:lnTo>
                      <a:pt x="406" y="400"/>
                    </a:lnTo>
                    <a:lnTo>
                      <a:pt x="383" y="442"/>
                    </a:lnTo>
                    <a:lnTo>
                      <a:pt x="359" y="489"/>
                    </a:lnTo>
                    <a:lnTo>
                      <a:pt x="337" y="538"/>
                    </a:lnTo>
                    <a:lnTo>
                      <a:pt x="314" y="589"/>
                    </a:lnTo>
                    <a:lnTo>
                      <a:pt x="295" y="642"/>
                    </a:lnTo>
                    <a:lnTo>
                      <a:pt x="278" y="696"/>
                    </a:lnTo>
                    <a:lnTo>
                      <a:pt x="265" y="748"/>
                    </a:lnTo>
                    <a:lnTo>
                      <a:pt x="255" y="800"/>
                    </a:lnTo>
                    <a:lnTo>
                      <a:pt x="251" y="850"/>
                    </a:lnTo>
                    <a:lnTo>
                      <a:pt x="251" y="898"/>
                    </a:lnTo>
                    <a:lnTo>
                      <a:pt x="258" y="942"/>
                    </a:lnTo>
                    <a:lnTo>
                      <a:pt x="272" y="974"/>
                    </a:lnTo>
                    <a:lnTo>
                      <a:pt x="297" y="1004"/>
                    </a:lnTo>
                    <a:lnTo>
                      <a:pt x="331" y="1031"/>
                    </a:lnTo>
                    <a:lnTo>
                      <a:pt x="372" y="1055"/>
                    </a:lnTo>
                    <a:lnTo>
                      <a:pt x="419" y="1075"/>
                    </a:lnTo>
                    <a:lnTo>
                      <a:pt x="471" y="1094"/>
                    </a:lnTo>
                    <a:lnTo>
                      <a:pt x="525" y="1110"/>
                    </a:lnTo>
                    <a:lnTo>
                      <a:pt x="579" y="1124"/>
                    </a:lnTo>
                    <a:lnTo>
                      <a:pt x="633" y="1136"/>
                    </a:lnTo>
                    <a:lnTo>
                      <a:pt x="686" y="1146"/>
                    </a:lnTo>
                    <a:lnTo>
                      <a:pt x="734" y="1154"/>
                    </a:lnTo>
                    <a:lnTo>
                      <a:pt x="777" y="1160"/>
                    </a:lnTo>
                    <a:lnTo>
                      <a:pt x="813" y="1164"/>
                    </a:lnTo>
                    <a:lnTo>
                      <a:pt x="841" y="1167"/>
                    </a:lnTo>
                    <a:lnTo>
                      <a:pt x="860" y="1170"/>
                    </a:lnTo>
                    <a:lnTo>
                      <a:pt x="866" y="1170"/>
                    </a:lnTo>
                    <a:lnTo>
                      <a:pt x="863" y="1171"/>
                    </a:lnTo>
                    <a:lnTo>
                      <a:pt x="854" y="1173"/>
                    </a:lnTo>
                    <a:lnTo>
                      <a:pt x="840" y="1177"/>
                    </a:lnTo>
                    <a:lnTo>
                      <a:pt x="821" y="1181"/>
                    </a:lnTo>
                    <a:lnTo>
                      <a:pt x="797" y="1186"/>
                    </a:lnTo>
                    <a:lnTo>
                      <a:pt x="769" y="1192"/>
                    </a:lnTo>
                    <a:lnTo>
                      <a:pt x="738" y="1199"/>
                    </a:lnTo>
                    <a:lnTo>
                      <a:pt x="704" y="1205"/>
                    </a:lnTo>
                    <a:lnTo>
                      <a:pt x="666" y="1211"/>
                    </a:lnTo>
                    <a:lnTo>
                      <a:pt x="627" y="1217"/>
                    </a:lnTo>
                    <a:lnTo>
                      <a:pt x="586" y="1223"/>
                    </a:lnTo>
                    <a:lnTo>
                      <a:pt x="543" y="1228"/>
                    </a:lnTo>
                    <a:lnTo>
                      <a:pt x="499" y="1231"/>
                    </a:lnTo>
                    <a:lnTo>
                      <a:pt x="454" y="1233"/>
                    </a:lnTo>
                    <a:lnTo>
                      <a:pt x="409" y="1233"/>
                    </a:lnTo>
                    <a:lnTo>
                      <a:pt x="365" y="1232"/>
                    </a:lnTo>
                    <a:close/>
                  </a:path>
                </a:pathLst>
              </a:custGeom>
              <a:solidFill>
                <a:srgbClr val="339966">
                  <a:alpha val="50000"/>
                </a:srgbClr>
              </a:solidFill>
              <a:ln w="9525">
                <a:solidFill>
                  <a:srgbClr val="009900"/>
                </a:solidFill>
                <a:round/>
                <a:headEnd/>
                <a:tailEnd/>
              </a:ln>
            </p:spPr>
            <p:txBody>
              <a:bodyPr/>
              <a:lstStyle/>
              <a:p>
                <a:endParaRPr lang="en-US"/>
              </a:p>
            </p:txBody>
          </p:sp>
        </p:grpSp>
      </p:grpSp>
      <p:grpSp>
        <p:nvGrpSpPr>
          <p:cNvPr id="6" name="Group 125"/>
          <p:cNvGrpSpPr>
            <a:grpSpLocks/>
          </p:cNvGrpSpPr>
          <p:nvPr/>
        </p:nvGrpSpPr>
        <p:grpSpPr bwMode="auto">
          <a:xfrm>
            <a:off x="1143000" y="1485900"/>
            <a:ext cx="6038850" cy="4819650"/>
            <a:chOff x="720" y="936"/>
            <a:chExt cx="3804" cy="3036"/>
          </a:xfrm>
        </p:grpSpPr>
        <p:sp>
          <p:nvSpPr>
            <p:cNvPr id="125008" name="Line 80"/>
            <p:cNvSpPr>
              <a:spLocks noChangeShapeType="1"/>
            </p:cNvSpPr>
            <p:nvPr/>
          </p:nvSpPr>
          <p:spPr bwMode="auto">
            <a:xfrm>
              <a:off x="720" y="3882"/>
              <a:ext cx="528" cy="0"/>
            </a:xfrm>
            <a:prstGeom prst="line">
              <a:avLst/>
            </a:prstGeom>
            <a:noFill/>
            <a:ln w="28575">
              <a:solidFill>
                <a:srgbClr val="FF0000"/>
              </a:solidFill>
              <a:round/>
              <a:headEnd/>
              <a:tailEnd/>
            </a:ln>
            <a:effectLst/>
          </p:spPr>
          <p:txBody>
            <a:bodyPr/>
            <a:lstStyle/>
            <a:p>
              <a:endParaRPr lang="en-US"/>
            </a:p>
          </p:txBody>
        </p:sp>
        <p:sp>
          <p:nvSpPr>
            <p:cNvPr id="125009" name="Text Box 81"/>
            <p:cNvSpPr txBox="1">
              <a:spLocks noChangeArrowheads="1"/>
            </p:cNvSpPr>
            <p:nvPr/>
          </p:nvSpPr>
          <p:spPr bwMode="auto">
            <a:xfrm>
              <a:off x="1248" y="3780"/>
              <a:ext cx="1584" cy="192"/>
            </a:xfrm>
            <a:prstGeom prst="rect">
              <a:avLst/>
            </a:prstGeom>
            <a:noFill/>
            <a:ln w="9525">
              <a:noFill/>
              <a:miter lim="800000"/>
              <a:headEnd/>
              <a:tailEnd/>
            </a:ln>
            <a:effectLst/>
          </p:spPr>
          <p:txBody>
            <a:bodyPr>
              <a:spAutoFit/>
            </a:bodyPr>
            <a:lstStyle/>
            <a:p>
              <a:pPr algn="ctr">
                <a:spcBef>
                  <a:spcPct val="50000"/>
                </a:spcBef>
              </a:pPr>
              <a:r>
                <a:rPr lang="en-US" sz="1400" dirty="0">
                  <a:solidFill>
                    <a:schemeClr val="bg1"/>
                  </a:solidFill>
                  <a:latin typeface="Arial" charset="0"/>
                </a:rPr>
                <a:t>perturbed conditions (</a:t>
              </a:r>
              <a:r>
                <a:rPr lang="en-US" sz="1400" dirty="0" err="1">
                  <a:solidFill>
                    <a:schemeClr val="bg1"/>
                  </a:solidFill>
                  <a:latin typeface="Arial" charset="0"/>
                </a:rPr>
                <a:t>kp</a:t>
              </a:r>
              <a:r>
                <a:rPr lang="en-US" sz="1400" dirty="0">
                  <a:solidFill>
                    <a:schemeClr val="bg1"/>
                  </a:solidFill>
                  <a:latin typeface="Arial" charset="0"/>
                </a:rPr>
                <a:t> = 7)</a:t>
              </a:r>
            </a:p>
          </p:txBody>
        </p:sp>
        <p:sp>
          <p:nvSpPr>
            <p:cNvPr id="125010" name="Text Box 82"/>
            <p:cNvSpPr txBox="1">
              <a:spLocks noChangeArrowheads="1"/>
            </p:cNvSpPr>
            <p:nvPr/>
          </p:nvSpPr>
          <p:spPr bwMode="auto">
            <a:xfrm>
              <a:off x="3391" y="2696"/>
              <a:ext cx="384" cy="192"/>
            </a:xfrm>
            <a:prstGeom prst="rect">
              <a:avLst/>
            </a:prstGeom>
            <a:noFill/>
            <a:ln w="9525">
              <a:noFill/>
              <a:miter lim="800000"/>
              <a:headEnd/>
              <a:tailEnd/>
            </a:ln>
            <a:effectLst/>
          </p:spPr>
          <p:txBody>
            <a:bodyPr>
              <a:spAutoFit/>
            </a:bodyPr>
            <a:lstStyle/>
            <a:p>
              <a:pPr algn="ctr">
                <a:spcBef>
                  <a:spcPct val="50000"/>
                </a:spcBef>
              </a:pPr>
              <a:r>
                <a:rPr lang="en-US" sz="1400" dirty="0">
                  <a:solidFill>
                    <a:schemeClr val="bg1"/>
                  </a:solidFill>
                  <a:latin typeface="Arial" charset="0"/>
                </a:rPr>
                <a:t>40</a:t>
              </a:r>
              <a:r>
                <a:rPr lang="en-US" sz="1400" baseline="30000" dirty="0">
                  <a:solidFill>
                    <a:schemeClr val="bg1"/>
                  </a:solidFill>
                  <a:latin typeface="Arial" charset="0"/>
                </a:rPr>
                <a:t>o</a:t>
              </a:r>
            </a:p>
          </p:txBody>
        </p:sp>
        <p:sp>
          <p:nvSpPr>
            <p:cNvPr id="125011" name="Freeform 83"/>
            <p:cNvSpPr>
              <a:spLocks/>
            </p:cNvSpPr>
            <p:nvPr/>
          </p:nvSpPr>
          <p:spPr bwMode="auto">
            <a:xfrm>
              <a:off x="1020" y="1554"/>
              <a:ext cx="3504" cy="878"/>
            </a:xfrm>
            <a:custGeom>
              <a:avLst/>
              <a:gdLst/>
              <a:ahLst/>
              <a:cxnLst>
                <a:cxn ang="0">
                  <a:pos x="0" y="0"/>
                </a:cxn>
                <a:cxn ang="0">
                  <a:pos x="1068" y="96"/>
                </a:cxn>
                <a:cxn ang="0">
                  <a:pos x="1740" y="458"/>
                </a:cxn>
                <a:cxn ang="0">
                  <a:pos x="2244" y="841"/>
                </a:cxn>
                <a:cxn ang="0">
                  <a:pos x="2700" y="678"/>
                </a:cxn>
                <a:cxn ang="0">
                  <a:pos x="3504" y="636"/>
                </a:cxn>
              </a:cxnLst>
              <a:rect l="0" t="0" r="r" b="b"/>
              <a:pathLst>
                <a:path w="3504" h="878">
                  <a:moveTo>
                    <a:pt x="0" y="0"/>
                  </a:moveTo>
                  <a:cubicBezTo>
                    <a:pt x="178" y="16"/>
                    <a:pt x="778" y="20"/>
                    <a:pt x="1068" y="96"/>
                  </a:cubicBezTo>
                  <a:cubicBezTo>
                    <a:pt x="1358" y="172"/>
                    <a:pt x="1544" y="334"/>
                    <a:pt x="1740" y="458"/>
                  </a:cubicBezTo>
                  <a:cubicBezTo>
                    <a:pt x="1936" y="582"/>
                    <a:pt x="2084" y="804"/>
                    <a:pt x="2244" y="841"/>
                  </a:cubicBezTo>
                  <a:cubicBezTo>
                    <a:pt x="2404" y="878"/>
                    <a:pt x="2490" y="712"/>
                    <a:pt x="2700" y="678"/>
                  </a:cubicBezTo>
                  <a:cubicBezTo>
                    <a:pt x="2910" y="644"/>
                    <a:pt x="3337" y="645"/>
                    <a:pt x="3504" y="636"/>
                  </a:cubicBezTo>
                </a:path>
              </a:pathLst>
            </a:custGeom>
            <a:noFill/>
            <a:ln w="28575" cmpd="sng">
              <a:solidFill>
                <a:srgbClr val="FF0000"/>
              </a:solidFill>
              <a:round/>
              <a:headEnd/>
              <a:tailEnd/>
            </a:ln>
            <a:effectLst/>
          </p:spPr>
          <p:txBody>
            <a:bodyPr/>
            <a:lstStyle/>
            <a:p>
              <a:endParaRPr lang="en-US"/>
            </a:p>
          </p:txBody>
        </p:sp>
        <p:grpSp>
          <p:nvGrpSpPr>
            <p:cNvPr id="7" name="Group 84"/>
            <p:cNvGrpSpPr>
              <a:grpSpLocks/>
            </p:cNvGrpSpPr>
            <p:nvPr/>
          </p:nvGrpSpPr>
          <p:grpSpPr bwMode="auto">
            <a:xfrm>
              <a:off x="3504" y="1840"/>
              <a:ext cx="960" cy="848"/>
              <a:chOff x="3684" y="2208"/>
              <a:chExt cx="413" cy="408"/>
            </a:xfrm>
          </p:grpSpPr>
          <p:sp>
            <p:nvSpPr>
              <p:cNvPr id="125013" name="Freeform 85"/>
              <p:cNvSpPr>
                <a:spLocks/>
              </p:cNvSpPr>
              <p:nvPr/>
            </p:nvSpPr>
            <p:spPr bwMode="auto">
              <a:xfrm flipH="1">
                <a:off x="3744" y="2208"/>
                <a:ext cx="231" cy="184"/>
              </a:xfrm>
              <a:custGeom>
                <a:avLst/>
                <a:gdLst/>
                <a:ahLst/>
                <a:cxnLst>
                  <a:cxn ang="0">
                    <a:pos x="314" y="95"/>
                  </a:cxn>
                  <a:cxn ang="0">
                    <a:pos x="335" y="75"/>
                  </a:cxn>
                  <a:cxn ang="0">
                    <a:pos x="358" y="57"/>
                  </a:cxn>
                  <a:cxn ang="0">
                    <a:pos x="381" y="41"/>
                  </a:cxn>
                  <a:cxn ang="0">
                    <a:pos x="405" y="28"/>
                  </a:cxn>
                  <a:cxn ang="0">
                    <a:pos x="430" y="16"/>
                  </a:cxn>
                  <a:cxn ang="0">
                    <a:pos x="454" y="9"/>
                  </a:cxn>
                  <a:cxn ang="0">
                    <a:pos x="480" y="2"/>
                  </a:cxn>
                  <a:cxn ang="0">
                    <a:pos x="500" y="0"/>
                  </a:cxn>
                  <a:cxn ang="0">
                    <a:pos x="516" y="0"/>
                  </a:cxn>
                  <a:cxn ang="0">
                    <a:pos x="535" y="2"/>
                  </a:cxn>
                  <a:cxn ang="0">
                    <a:pos x="557" y="8"/>
                  </a:cxn>
                  <a:cxn ang="0">
                    <a:pos x="580" y="15"/>
                  </a:cxn>
                  <a:cxn ang="0">
                    <a:pos x="602" y="25"/>
                  </a:cxn>
                  <a:cxn ang="0">
                    <a:pos x="625" y="36"/>
                  </a:cxn>
                  <a:cxn ang="0">
                    <a:pos x="646" y="50"/>
                  </a:cxn>
                  <a:cxn ang="0">
                    <a:pos x="668" y="67"/>
                  </a:cxn>
                  <a:cxn ang="0">
                    <a:pos x="689" y="85"/>
                  </a:cxn>
                  <a:cxn ang="0">
                    <a:pos x="731" y="127"/>
                  </a:cxn>
                  <a:cxn ang="0">
                    <a:pos x="790" y="198"/>
                  </a:cxn>
                  <a:cxn ang="0">
                    <a:pos x="845" y="278"/>
                  </a:cxn>
                  <a:cxn ang="0">
                    <a:pos x="892" y="360"/>
                  </a:cxn>
                  <a:cxn ang="0">
                    <a:pos x="933" y="443"/>
                  </a:cxn>
                  <a:cxn ang="0">
                    <a:pos x="965" y="519"/>
                  </a:cxn>
                  <a:cxn ang="0">
                    <a:pos x="988" y="586"/>
                  </a:cxn>
                  <a:cxn ang="0">
                    <a:pos x="1000" y="638"/>
                  </a:cxn>
                  <a:cxn ang="0">
                    <a:pos x="1135" y="437"/>
                  </a:cxn>
                  <a:cxn ang="0">
                    <a:pos x="1145" y="499"/>
                  </a:cxn>
                  <a:cxn ang="0">
                    <a:pos x="1153" y="641"/>
                  </a:cxn>
                  <a:cxn ang="0">
                    <a:pos x="1133" y="801"/>
                  </a:cxn>
                  <a:cxn ang="0">
                    <a:pos x="1057" y="914"/>
                  </a:cxn>
                  <a:cxn ang="0">
                    <a:pos x="1017" y="916"/>
                  </a:cxn>
                  <a:cxn ang="0">
                    <a:pos x="961" y="894"/>
                  </a:cxn>
                  <a:cxn ang="0">
                    <a:pos x="895" y="854"/>
                  </a:cxn>
                  <a:cxn ang="0">
                    <a:pos x="827" y="805"/>
                  </a:cxn>
                  <a:cxn ang="0">
                    <a:pos x="761" y="753"/>
                  </a:cxn>
                  <a:cxn ang="0">
                    <a:pos x="705" y="707"/>
                  </a:cxn>
                  <a:cxn ang="0">
                    <a:pos x="668" y="674"/>
                  </a:cxn>
                  <a:cxn ang="0">
                    <a:pos x="654" y="661"/>
                  </a:cxn>
                  <a:cxn ang="0">
                    <a:pos x="931" y="655"/>
                  </a:cxn>
                  <a:cxn ang="0">
                    <a:pos x="904" y="608"/>
                  </a:cxn>
                  <a:cxn ang="0">
                    <a:pos x="862" y="547"/>
                  </a:cxn>
                  <a:cxn ang="0">
                    <a:pos x="806" y="478"/>
                  </a:cxn>
                  <a:cxn ang="0">
                    <a:pos x="740" y="409"/>
                  </a:cxn>
                  <a:cxn ang="0">
                    <a:pos x="667" y="345"/>
                  </a:cxn>
                  <a:cxn ang="0">
                    <a:pos x="588" y="295"/>
                  </a:cxn>
                  <a:cxn ang="0">
                    <a:pos x="509" y="266"/>
                  </a:cxn>
                  <a:cxn ang="0">
                    <a:pos x="438" y="265"/>
                  </a:cxn>
                  <a:cxn ang="0">
                    <a:pos x="365" y="304"/>
                  </a:cxn>
                  <a:cxn ang="0">
                    <a:pos x="288" y="371"/>
                  </a:cxn>
                  <a:cxn ang="0">
                    <a:pos x="210" y="456"/>
                  </a:cxn>
                  <a:cxn ang="0">
                    <a:pos x="137" y="547"/>
                  </a:cxn>
                  <a:cxn ang="0">
                    <a:pos x="76" y="632"/>
                  </a:cxn>
                  <a:cxn ang="0">
                    <a:pos x="29" y="700"/>
                  </a:cxn>
                  <a:cxn ang="0">
                    <a:pos x="3" y="740"/>
                  </a:cxn>
                  <a:cxn ang="0">
                    <a:pos x="1" y="740"/>
                  </a:cxn>
                  <a:cxn ang="0">
                    <a:pos x="11" y="704"/>
                  </a:cxn>
                  <a:cxn ang="0">
                    <a:pos x="30" y="638"/>
                  </a:cxn>
                  <a:cxn ang="0">
                    <a:pos x="59" y="551"/>
                  </a:cxn>
                  <a:cxn ang="0">
                    <a:pos x="98" y="452"/>
                  </a:cxn>
                  <a:cxn ang="0">
                    <a:pos x="145" y="345"/>
                  </a:cxn>
                  <a:cxn ang="0">
                    <a:pos x="202" y="241"/>
                  </a:cxn>
                  <a:cxn ang="0">
                    <a:pos x="267" y="147"/>
                  </a:cxn>
                </a:cxnLst>
                <a:rect l="0" t="0" r="r" b="b"/>
                <a:pathLst>
                  <a:path w="1153" h="918">
                    <a:moveTo>
                      <a:pt x="303" y="106"/>
                    </a:moveTo>
                    <a:lnTo>
                      <a:pt x="314" y="95"/>
                    </a:lnTo>
                    <a:lnTo>
                      <a:pt x="324" y="85"/>
                    </a:lnTo>
                    <a:lnTo>
                      <a:pt x="335" y="75"/>
                    </a:lnTo>
                    <a:lnTo>
                      <a:pt x="346" y="65"/>
                    </a:lnTo>
                    <a:lnTo>
                      <a:pt x="358" y="57"/>
                    </a:lnTo>
                    <a:lnTo>
                      <a:pt x="369" y="48"/>
                    </a:lnTo>
                    <a:lnTo>
                      <a:pt x="381" y="41"/>
                    </a:lnTo>
                    <a:lnTo>
                      <a:pt x="393" y="34"/>
                    </a:lnTo>
                    <a:lnTo>
                      <a:pt x="405" y="28"/>
                    </a:lnTo>
                    <a:lnTo>
                      <a:pt x="417" y="21"/>
                    </a:lnTo>
                    <a:lnTo>
                      <a:pt x="430" y="16"/>
                    </a:lnTo>
                    <a:lnTo>
                      <a:pt x="441" y="12"/>
                    </a:lnTo>
                    <a:lnTo>
                      <a:pt x="454" y="9"/>
                    </a:lnTo>
                    <a:lnTo>
                      <a:pt x="467" y="5"/>
                    </a:lnTo>
                    <a:lnTo>
                      <a:pt x="480" y="2"/>
                    </a:lnTo>
                    <a:lnTo>
                      <a:pt x="493" y="1"/>
                    </a:lnTo>
                    <a:lnTo>
                      <a:pt x="500" y="0"/>
                    </a:lnTo>
                    <a:lnTo>
                      <a:pt x="509" y="0"/>
                    </a:lnTo>
                    <a:lnTo>
                      <a:pt x="516" y="0"/>
                    </a:lnTo>
                    <a:lnTo>
                      <a:pt x="524" y="1"/>
                    </a:lnTo>
                    <a:lnTo>
                      <a:pt x="535" y="2"/>
                    </a:lnTo>
                    <a:lnTo>
                      <a:pt x="547" y="4"/>
                    </a:lnTo>
                    <a:lnTo>
                      <a:pt x="557" y="8"/>
                    </a:lnTo>
                    <a:lnTo>
                      <a:pt x="569" y="11"/>
                    </a:lnTo>
                    <a:lnTo>
                      <a:pt x="580" y="15"/>
                    </a:lnTo>
                    <a:lnTo>
                      <a:pt x="592" y="19"/>
                    </a:lnTo>
                    <a:lnTo>
                      <a:pt x="602" y="25"/>
                    </a:lnTo>
                    <a:lnTo>
                      <a:pt x="614" y="30"/>
                    </a:lnTo>
                    <a:lnTo>
                      <a:pt x="625" y="36"/>
                    </a:lnTo>
                    <a:lnTo>
                      <a:pt x="636" y="43"/>
                    </a:lnTo>
                    <a:lnTo>
                      <a:pt x="646" y="50"/>
                    </a:lnTo>
                    <a:lnTo>
                      <a:pt x="657" y="58"/>
                    </a:lnTo>
                    <a:lnTo>
                      <a:pt x="668" y="67"/>
                    </a:lnTo>
                    <a:lnTo>
                      <a:pt x="679" y="75"/>
                    </a:lnTo>
                    <a:lnTo>
                      <a:pt x="689" y="85"/>
                    </a:lnTo>
                    <a:lnTo>
                      <a:pt x="700" y="94"/>
                    </a:lnTo>
                    <a:lnTo>
                      <a:pt x="731" y="127"/>
                    </a:lnTo>
                    <a:lnTo>
                      <a:pt x="761" y="161"/>
                    </a:lnTo>
                    <a:lnTo>
                      <a:pt x="790" y="198"/>
                    </a:lnTo>
                    <a:lnTo>
                      <a:pt x="818" y="237"/>
                    </a:lnTo>
                    <a:lnTo>
                      <a:pt x="845" y="278"/>
                    </a:lnTo>
                    <a:lnTo>
                      <a:pt x="870" y="319"/>
                    </a:lnTo>
                    <a:lnTo>
                      <a:pt x="892" y="360"/>
                    </a:lnTo>
                    <a:lnTo>
                      <a:pt x="914" y="402"/>
                    </a:lnTo>
                    <a:lnTo>
                      <a:pt x="933" y="443"/>
                    </a:lnTo>
                    <a:lnTo>
                      <a:pt x="950" y="482"/>
                    </a:lnTo>
                    <a:lnTo>
                      <a:pt x="965" y="519"/>
                    </a:lnTo>
                    <a:lnTo>
                      <a:pt x="977" y="554"/>
                    </a:lnTo>
                    <a:lnTo>
                      <a:pt x="988" y="586"/>
                    </a:lnTo>
                    <a:lnTo>
                      <a:pt x="995" y="614"/>
                    </a:lnTo>
                    <a:lnTo>
                      <a:pt x="1000" y="638"/>
                    </a:lnTo>
                    <a:lnTo>
                      <a:pt x="1002" y="658"/>
                    </a:lnTo>
                    <a:lnTo>
                      <a:pt x="1135" y="437"/>
                    </a:lnTo>
                    <a:lnTo>
                      <a:pt x="1138" y="454"/>
                    </a:lnTo>
                    <a:lnTo>
                      <a:pt x="1145" y="499"/>
                    </a:lnTo>
                    <a:lnTo>
                      <a:pt x="1150" y="563"/>
                    </a:lnTo>
                    <a:lnTo>
                      <a:pt x="1153" y="641"/>
                    </a:lnTo>
                    <a:lnTo>
                      <a:pt x="1149" y="723"/>
                    </a:lnTo>
                    <a:lnTo>
                      <a:pt x="1133" y="801"/>
                    </a:lnTo>
                    <a:lnTo>
                      <a:pt x="1104" y="867"/>
                    </a:lnTo>
                    <a:lnTo>
                      <a:pt x="1057" y="914"/>
                    </a:lnTo>
                    <a:lnTo>
                      <a:pt x="1039" y="918"/>
                    </a:lnTo>
                    <a:lnTo>
                      <a:pt x="1017" y="916"/>
                    </a:lnTo>
                    <a:lnTo>
                      <a:pt x="991" y="908"/>
                    </a:lnTo>
                    <a:lnTo>
                      <a:pt x="961" y="894"/>
                    </a:lnTo>
                    <a:lnTo>
                      <a:pt x="929" y="875"/>
                    </a:lnTo>
                    <a:lnTo>
                      <a:pt x="895" y="854"/>
                    </a:lnTo>
                    <a:lnTo>
                      <a:pt x="861" y="830"/>
                    </a:lnTo>
                    <a:lnTo>
                      <a:pt x="827" y="805"/>
                    </a:lnTo>
                    <a:lnTo>
                      <a:pt x="792" y="779"/>
                    </a:lnTo>
                    <a:lnTo>
                      <a:pt x="761" y="753"/>
                    </a:lnTo>
                    <a:lnTo>
                      <a:pt x="731" y="728"/>
                    </a:lnTo>
                    <a:lnTo>
                      <a:pt x="705" y="707"/>
                    </a:lnTo>
                    <a:lnTo>
                      <a:pt x="684" y="688"/>
                    </a:lnTo>
                    <a:lnTo>
                      <a:pt x="668" y="674"/>
                    </a:lnTo>
                    <a:lnTo>
                      <a:pt x="657" y="664"/>
                    </a:lnTo>
                    <a:lnTo>
                      <a:pt x="654" y="661"/>
                    </a:lnTo>
                    <a:lnTo>
                      <a:pt x="937" y="672"/>
                    </a:lnTo>
                    <a:lnTo>
                      <a:pt x="931" y="655"/>
                    </a:lnTo>
                    <a:lnTo>
                      <a:pt x="920" y="634"/>
                    </a:lnTo>
                    <a:lnTo>
                      <a:pt x="904" y="608"/>
                    </a:lnTo>
                    <a:lnTo>
                      <a:pt x="885" y="579"/>
                    </a:lnTo>
                    <a:lnTo>
                      <a:pt x="862" y="547"/>
                    </a:lnTo>
                    <a:lnTo>
                      <a:pt x="835" y="513"/>
                    </a:lnTo>
                    <a:lnTo>
                      <a:pt x="806" y="478"/>
                    </a:lnTo>
                    <a:lnTo>
                      <a:pt x="774" y="443"/>
                    </a:lnTo>
                    <a:lnTo>
                      <a:pt x="740" y="409"/>
                    </a:lnTo>
                    <a:lnTo>
                      <a:pt x="703" y="375"/>
                    </a:lnTo>
                    <a:lnTo>
                      <a:pt x="667" y="345"/>
                    </a:lnTo>
                    <a:lnTo>
                      <a:pt x="628" y="318"/>
                    </a:lnTo>
                    <a:lnTo>
                      <a:pt x="588" y="295"/>
                    </a:lnTo>
                    <a:lnTo>
                      <a:pt x="549" y="278"/>
                    </a:lnTo>
                    <a:lnTo>
                      <a:pt x="509" y="266"/>
                    </a:lnTo>
                    <a:lnTo>
                      <a:pt x="470" y="261"/>
                    </a:lnTo>
                    <a:lnTo>
                      <a:pt x="438" y="265"/>
                    </a:lnTo>
                    <a:lnTo>
                      <a:pt x="403" y="280"/>
                    </a:lnTo>
                    <a:lnTo>
                      <a:pt x="365" y="304"/>
                    </a:lnTo>
                    <a:lnTo>
                      <a:pt x="328" y="335"/>
                    </a:lnTo>
                    <a:lnTo>
                      <a:pt x="288" y="371"/>
                    </a:lnTo>
                    <a:lnTo>
                      <a:pt x="249" y="412"/>
                    </a:lnTo>
                    <a:lnTo>
                      <a:pt x="210" y="456"/>
                    </a:lnTo>
                    <a:lnTo>
                      <a:pt x="173" y="501"/>
                    </a:lnTo>
                    <a:lnTo>
                      <a:pt x="137" y="547"/>
                    </a:lnTo>
                    <a:lnTo>
                      <a:pt x="105" y="591"/>
                    </a:lnTo>
                    <a:lnTo>
                      <a:pt x="76" y="632"/>
                    </a:lnTo>
                    <a:lnTo>
                      <a:pt x="51" y="669"/>
                    </a:lnTo>
                    <a:lnTo>
                      <a:pt x="29" y="700"/>
                    </a:lnTo>
                    <a:lnTo>
                      <a:pt x="14" y="724"/>
                    </a:lnTo>
                    <a:lnTo>
                      <a:pt x="3" y="740"/>
                    </a:lnTo>
                    <a:lnTo>
                      <a:pt x="0" y="746"/>
                    </a:lnTo>
                    <a:lnTo>
                      <a:pt x="1" y="740"/>
                    </a:lnTo>
                    <a:lnTo>
                      <a:pt x="5" y="726"/>
                    </a:lnTo>
                    <a:lnTo>
                      <a:pt x="11" y="704"/>
                    </a:lnTo>
                    <a:lnTo>
                      <a:pt x="19" y="675"/>
                    </a:lnTo>
                    <a:lnTo>
                      <a:pt x="30" y="638"/>
                    </a:lnTo>
                    <a:lnTo>
                      <a:pt x="44" y="598"/>
                    </a:lnTo>
                    <a:lnTo>
                      <a:pt x="59" y="551"/>
                    </a:lnTo>
                    <a:lnTo>
                      <a:pt x="77" y="503"/>
                    </a:lnTo>
                    <a:lnTo>
                      <a:pt x="98" y="452"/>
                    </a:lnTo>
                    <a:lnTo>
                      <a:pt x="120" y="399"/>
                    </a:lnTo>
                    <a:lnTo>
                      <a:pt x="145" y="345"/>
                    </a:lnTo>
                    <a:lnTo>
                      <a:pt x="172" y="293"/>
                    </a:lnTo>
                    <a:lnTo>
                      <a:pt x="202" y="241"/>
                    </a:lnTo>
                    <a:lnTo>
                      <a:pt x="233" y="192"/>
                    </a:lnTo>
                    <a:lnTo>
                      <a:pt x="267" y="147"/>
                    </a:lnTo>
                    <a:lnTo>
                      <a:pt x="303" y="106"/>
                    </a:lnTo>
                    <a:close/>
                  </a:path>
                </a:pathLst>
              </a:custGeom>
              <a:solidFill>
                <a:srgbClr val="FF0000">
                  <a:alpha val="50000"/>
                </a:srgbClr>
              </a:solidFill>
              <a:ln w="9525">
                <a:solidFill>
                  <a:srgbClr val="A50021"/>
                </a:solidFill>
                <a:round/>
                <a:headEnd/>
                <a:tailEnd/>
              </a:ln>
            </p:spPr>
            <p:txBody>
              <a:bodyPr/>
              <a:lstStyle/>
              <a:p>
                <a:endParaRPr lang="en-US"/>
              </a:p>
            </p:txBody>
          </p:sp>
          <p:sp>
            <p:nvSpPr>
              <p:cNvPr id="125014" name="Freeform 86"/>
              <p:cNvSpPr>
                <a:spLocks/>
              </p:cNvSpPr>
              <p:nvPr/>
            </p:nvSpPr>
            <p:spPr bwMode="auto">
              <a:xfrm flipH="1">
                <a:off x="3684" y="2400"/>
                <a:ext cx="228" cy="216"/>
              </a:xfrm>
              <a:custGeom>
                <a:avLst/>
                <a:gdLst/>
                <a:ahLst/>
                <a:cxnLst>
                  <a:cxn ang="0">
                    <a:pos x="1137" y="626"/>
                  </a:cxn>
                  <a:cxn ang="0">
                    <a:pos x="1134" y="665"/>
                  </a:cxn>
                  <a:cxn ang="0">
                    <a:pos x="1124" y="702"/>
                  </a:cxn>
                  <a:cxn ang="0">
                    <a:pos x="1108" y="739"/>
                  </a:cxn>
                  <a:cxn ang="0">
                    <a:pos x="1082" y="776"/>
                  </a:cxn>
                  <a:cxn ang="0">
                    <a:pos x="1045" y="812"/>
                  </a:cxn>
                  <a:cxn ang="0">
                    <a:pos x="999" y="842"/>
                  </a:cxn>
                  <a:cxn ang="0">
                    <a:pos x="947" y="866"/>
                  </a:cxn>
                  <a:cxn ang="0">
                    <a:pos x="889" y="884"/>
                  </a:cxn>
                  <a:cxn ang="0">
                    <a:pos x="826" y="897"/>
                  </a:cxn>
                  <a:cxn ang="0">
                    <a:pos x="760" y="906"/>
                  </a:cxn>
                  <a:cxn ang="0">
                    <a:pos x="693" y="911"/>
                  </a:cxn>
                  <a:cxn ang="0">
                    <a:pos x="625" y="912"/>
                  </a:cxn>
                  <a:cxn ang="0">
                    <a:pos x="556" y="911"/>
                  </a:cxn>
                  <a:cxn ang="0">
                    <a:pos x="491" y="906"/>
                  </a:cxn>
                  <a:cxn ang="0">
                    <a:pos x="429" y="899"/>
                  </a:cxn>
                  <a:cxn ang="0">
                    <a:pos x="374" y="890"/>
                  </a:cxn>
                  <a:cxn ang="0">
                    <a:pos x="324" y="881"/>
                  </a:cxn>
                  <a:cxn ang="0">
                    <a:pos x="283" y="869"/>
                  </a:cxn>
                  <a:cxn ang="0">
                    <a:pos x="253" y="857"/>
                  </a:cxn>
                  <a:cxn ang="0">
                    <a:pos x="331" y="1079"/>
                  </a:cxn>
                  <a:cxn ang="0">
                    <a:pos x="316" y="1073"/>
                  </a:cxn>
                  <a:cxn ang="0">
                    <a:pos x="276" y="1055"/>
                  </a:cxn>
                  <a:cxn ang="0">
                    <a:pos x="219" y="1026"/>
                  </a:cxn>
                  <a:cxn ang="0">
                    <a:pos x="156" y="989"/>
                  </a:cxn>
                  <a:cxn ang="0">
                    <a:pos x="93" y="944"/>
                  </a:cxn>
                  <a:cxn ang="0">
                    <a:pos x="41" y="890"/>
                  </a:cxn>
                  <a:cxn ang="0">
                    <a:pos x="6" y="832"/>
                  </a:cxn>
                  <a:cxn ang="0">
                    <a:pos x="0" y="769"/>
                  </a:cxn>
                  <a:cxn ang="0">
                    <a:pos x="24" y="735"/>
                  </a:cxn>
                  <a:cxn ang="0">
                    <a:pos x="77" y="699"/>
                  </a:cxn>
                  <a:cxn ang="0">
                    <a:pos x="152" y="665"/>
                  </a:cxn>
                  <a:cxn ang="0">
                    <a:pos x="236" y="633"/>
                  </a:cxn>
                  <a:cxn ang="0">
                    <a:pos x="320" y="604"/>
                  </a:cxn>
                  <a:cxn ang="0">
                    <a:pos x="392" y="582"/>
                  </a:cxn>
                  <a:cxn ang="0">
                    <a:pos x="443" y="567"/>
                  </a:cxn>
                  <a:cxn ang="0">
                    <a:pos x="463" y="562"/>
                  </a:cxn>
                  <a:cxn ang="0">
                    <a:pos x="289" y="795"/>
                  </a:cxn>
                  <a:cxn ang="0">
                    <a:pos x="343" y="796"/>
                  </a:cxn>
                  <a:cxn ang="0">
                    <a:pos x="421" y="792"/>
                  </a:cxn>
                  <a:cxn ang="0">
                    <a:pos x="512" y="781"/>
                  </a:cxn>
                  <a:cxn ang="0">
                    <a:pos x="610" y="761"/>
                  </a:cxn>
                  <a:cxn ang="0">
                    <a:pos x="708" y="734"/>
                  </a:cxn>
                  <a:cxn ang="0">
                    <a:pos x="799" y="694"/>
                  </a:cxn>
                  <a:cxn ang="0">
                    <a:pos x="874" y="643"/>
                  </a:cxn>
                  <a:cxn ang="0">
                    <a:pos x="920" y="584"/>
                  </a:cxn>
                  <a:cxn ang="0">
                    <a:pos x="931" y="506"/>
                  </a:cxn>
                  <a:cxn ang="0">
                    <a:pos x="917" y="412"/>
                  </a:cxn>
                  <a:cxn ang="0">
                    <a:pos x="887" y="308"/>
                  </a:cxn>
                  <a:cxn ang="0">
                    <a:pos x="848" y="206"/>
                  </a:cxn>
                  <a:cxn ang="0">
                    <a:pos x="808" y="115"/>
                  </a:cxn>
                  <a:cxn ang="0">
                    <a:pos x="774" y="45"/>
                  </a:cxn>
                  <a:cxn ang="0">
                    <a:pos x="754" y="5"/>
                  </a:cxn>
                  <a:cxn ang="0">
                    <a:pos x="755" y="4"/>
                  </a:cxn>
                  <a:cxn ang="0">
                    <a:pos x="785" y="32"/>
                  </a:cxn>
                  <a:cxn ang="0">
                    <a:pos x="837" y="86"/>
                  </a:cxn>
                  <a:cxn ang="0">
                    <a:pos x="903" y="158"/>
                  </a:cxn>
                  <a:cxn ang="0">
                    <a:pos x="974" y="245"/>
                  </a:cxn>
                  <a:cxn ang="0">
                    <a:pos x="1040" y="344"/>
                  </a:cxn>
                  <a:cxn ang="0">
                    <a:pos x="1095" y="448"/>
                  </a:cxn>
                  <a:cxn ang="0">
                    <a:pos x="1129" y="554"/>
                  </a:cxn>
                </a:cxnLst>
                <a:rect l="0" t="0" r="r" b="b"/>
                <a:pathLst>
                  <a:path w="1137" h="1079">
                    <a:moveTo>
                      <a:pt x="1136" y="606"/>
                    </a:moveTo>
                    <a:lnTo>
                      <a:pt x="1137" y="626"/>
                    </a:lnTo>
                    <a:lnTo>
                      <a:pt x="1136" y="646"/>
                    </a:lnTo>
                    <a:lnTo>
                      <a:pt x="1134" y="665"/>
                    </a:lnTo>
                    <a:lnTo>
                      <a:pt x="1129" y="684"/>
                    </a:lnTo>
                    <a:lnTo>
                      <a:pt x="1124" y="702"/>
                    </a:lnTo>
                    <a:lnTo>
                      <a:pt x="1116" y="721"/>
                    </a:lnTo>
                    <a:lnTo>
                      <a:pt x="1108" y="739"/>
                    </a:lnTo>
                    <a:lnTo>
                      <a:pt x="1097" y="756"/>
                    </a:lnTo>
                    <a:lnTo>
                      <a:pt x="1082" y="776"/>
                    </a:lnTo>
                    <a:lnTo>
                      <a:pt x="1065" y="795"/>
                    </a:lnTo>
                    <a:lnTo>
                      <a:pt x="1045" y="812"/>
                    </a:lnTo>
                    <a:lnTo>
                      <a:pt x="1023" y="828"/>
                    </a:lnTo>
                    <a:lnTo>
                      <a:pt x="999" y="842"/>
                    </a:lnTo>
                    <a:lnTo>
                      <a:pt x="974" y="854"/>
                    </a:lnTo>
                    <a:lnTo>
                      <a:pt x="947" y="866"/>
                    </a:lnTo>
                    <a:lnTo>
                      <a:pt x="919" y="875"/>
                    </a:lnTo>
                    <a:lnTo>
                      <a:pt x="889" y="884"/>
                    </a:lnTo>
                    <a:lnTo>
                      <a:pt x="858" y="890"/>
                    </a:lnTo>
                    <a:lnTo>
                      <a:pt x="826" y="897"/>
                    </a:lnTo>
                    <a:lnTo>
                      <a:pt x="793" y="902"/>
                    </a:lnTo>
                    <a:lnTo>
                      <a:pt x="760" y="906"/>
                    </a:lnTo>
                    <a:lnTo>
                      <a:pt x="727" y="908"/>
                    </a:lnTo>
                    <a:lnTo>
                      <a:pt x="693" y="911"/>
                    </a:lnTo>
                    <a:lnTo>
                      <a:pt x="659" y="912"/>
                    </a:lnTo>
                    <a:lnTo>
                      <a:pt x="625" y="912"/>
                    </a:lnTo>
                    <a:lnTo>
                      <a:pt x="590" y="912"/>
                    </a:lnTo>
                    <a:lnTo>
                      <a:pt x="556" y="911"/>
                    </a:lnTo>
                    <a:lnTo>
                      <a:pt x="523" y="908"/>
                    </a:lnTo>
                    <a:lnTo>
                      <a:pt x="491" y="906"/>
                    </a:lnTo>
                    <a:lnTo>
                      <a:pt x="459" y="903"/>
                    </a:lnTo>
                    <a:lnTo>
                      <a:pt x="429" y="899"/>
                    </a:lnTo>
                    <a:lnTo>
                      <a:pt x="400" y="894"/>
                    </a:lnTo>
                    <a:lnTo>
                      <a:pt x="374" y="890"/>
                    </a:lnTo>
                    <a:lnTo>
                      <a:pt x="348" y="886"/>
                    </a:lnTo>
                    <a:lnTo>
                      <a:pt x="324" y="881"/>
                    </a:lnTo>
                    <a:lnTo>
                      <a:pt x="303" y="875"/>
                    </a:lnTo>
                    <a:lnTo>
                      <a:pt x="283" y="869"/>
                    </a:lnTo>
                    <a:lnTo>
                      <a:pt x="267" y="863"/>
                    </a:lnTo>
                    <a:lnTo>
                      <a:pt x="253" y="857"/>
                    </a:lnTo>
                    <a:lnTo>
                      <a:pt x="241" y="852"/>
                    </a:lnTo>
                    <a:lnTo>
                      <a:pt x="331" y="1079"/>
                    </a:lnTo>
                    <a:lnTo>
                      <a:pt x="326" y="1078"/>
                    </a:lnTo>
                    <a:lnTo>
                      <a:pt x="316" y="1073"/>
                    </a:lnTo>
                    <a:lnTo>
                      <a:pt x="298" y="1065"/>
                    </a:lnTo>
                    <a:lnTo>
                      <a:pt x="276" y="1055"/>
                    </a:lnTo>
                    <a:lnTo>
                      <a:pt x="249" y="1043"/>
                    </a:lnTo>
                    <a:lnTo>
                      <a:pt x="219" y="1026"/>
                    </a:lnTo>
                    <a:lnTo>
                      <a:pt x="188" y="1009"/>
                    </a:lnTo>
                    <a:lnTo>
                      <a:pt x="156" y="989"/>
                    </a:lnTo>
                    <a:lnTo>
                      <a:pt x="123" y="967"/>
                    </a:lnTo>
                    <a:lnTo>
                      <a:pt x="93" y="944"/>
                    </a:lnTo>
                    <a:lnTo>
                      <a:pt x="65" y="918"/>
                    </a:lnTo>
                    <a:lnTo>
                      <a:pt x="41" y="890"/>
                    </a:lnTo>
                    <a:lnTo>
                      <a:pt x="21" y="862"/>
                    </a:lnTo>
                    <a:lnTo>
                      <a:pt x="6" y="832"/>
                    </a:lnTo>
                    <a:lnTo>
                      <a:pt x="0" y="801"/>
                    </a:lnTo>
                    <a:lnTo>
                      <a:pt x="0" y="769"/>
                    </a:lnTo>
                    <a:lnTo>
                      <a:pt x="7" y="752"/>
                    </a:lnTo>
                    <a:lnTo>
                      <a:pt x="24" y="735"/>
                    </a:lnTo>
                    <a:lnTo>
                      <a:pt x="47" y="717"/>
                    </a:lnTo>
                    <a:lnTo>
                      <a:pt x="77" y="699"/>
                    </a:lnTo>
                    <a:lnTo>
                      <a:pt x="113" y="682"/>
                    </a:lnTo>
                    <a:lnTo>
                      <a:pt x="152" y="665"/>
                    </a:lnTo>
                    <a:lnTo>
                      <a:pt x="193" y="648"/>
                    </a:lnTo>
                    <a:lnTo>
                      <a:pt x="236" y="633"/>
                    </a:lnTo>
                    <a:lnTo>
                      <a:pt x="279" y="618"/>
                    </a:lnTo>
                    <a:lnTo>
                      <a:pt x="320" y="604"/>
                    </a:lnTo>
                    <a:lnTo>
                      <a:pt x="357" y="592"/>
                    </a:lnTo>
                    <a:lnTo>
                      <a:pt x="392" y="582"/>
                    </a:lnTo>
                    <a:lnTo>
                      <a:pt x="421" y="574"/>
                    </a:lnTo>
                    <a:lnTo>
                      <a:pt x="443" y="567"/>
                    </a:lnTo>
                    <a:lnTo>
                      <a:pt x="457" y="563"/>
                    </a:lnTo>
                    <a:lnTo>
                      <a:pt x="463" y="562"/>
                    </a:lnTo>
                    <a:lnTo>
                      <a:pt x="272" y="792"/>
                    </a:lnTo>
                    <a:lnTo>
                      <a:pt x="289" y="795"/>
                    </a:lnTo>
                    <a:lnTo>
                      <a:pt x="313" y="796"/>
                    </a:lnTo>
                    <a:lnTo>
                      <a:pt x="343" y="796"/>
                    </a:lnTo>
                    <a:lnTo>
                      <a:pt x="380" y="795"/>
                    </a:lnTo>
                    <a:lnTo>
                      <a:pt x="421" y="792"/>
                    </a:lnTo>
                    <a:lnTo>
                      <a:pt x="465" y="787"/>
                    </a:lnTo>
                    <a:lnTo>
                      <a:pt x="512" y="781"/>
                    </a:lnTo>
                    <a:lnTo>
                      <a:pt x="560" y="772"/>
                    </a:lnTo>
                    <a:lnTo>
                      <a:pt x="610" y="761"/>
                    </a:lnTo>
                    <a:lnTo>
                      <a:pt x="660" y="749"/>
                    </a:lnTo>
                    <a:lnTo>
                      <a:pt x="708" y="734"/>
                    </a:lnTo>
                    <a:lnTo>
                      <a:pt x="755" y="715"/>
                    </a:lnTo>
                    <a:lnTo>
                      <a:pt x="799" y="694"/>
                    </a:lnTo>
                    <a:lnTo>
                      <a:pt x="838" y="670"/>
                    </a:lnTo>
                    <a:lnTo>
                      <a:pt x="874" y="643"/>
                    </a:lnTo>
                    <a:lnTo>
                      <a:pt x="903" y="613"/>
                    </a:lnTo>
                    <a:lnTo>
                      <a:pt x="920" y="584"/>
                    </a:lnTo>
                    <a:lnTo>
                      <a:pt x="929" y="548"/>
                    </a:lnTo>
                    <a:lnTo>
                      <a:pt x="931" y="506"/>
                    </a:lnTo>
                    <a:lnTo>
                      <a:pt x="926" y="460"/>
                    </a:lnTo>
                    <a:lnTo>
                      <a:pt x="917" y="412"/>
                    </a:lnTo>
                    <a:lnTo>
                      <a:pt x="904" y="360"/>
                    </a:lnTo>
                    <a:lnTo>
                      <a:pt x="887" y="308"/>
                    </a:lnTo>
                    <a:lnTo>
                      <a:pt x="868" y="256"/>
                    </a:lnTo>
                    <a:lnTo>
                      <a:pt x="848" y="206"/>
                    </a:lnTo>
                    <a:lnTo>
                      <a:pt x="828" y="159"/>
                    </a:lnTo>
                    <a:lnTo>
                      <a:pt x="808" y="115"/>
                    </a:lnTo>
                    <a:lnTo>
                      <a:pt x="790" y="77"/>
                    </a:lnTo>
                    <a:lnTo>
                      <a:pt x="774" y="45"/>
                    </a:lnTo>
                    <a:lnTo>
                      <a:pt x="761" y="20"/>
                    </a:lnTo>
                    <a:lnTo>
                      <a:pt x="754" y="5"/>
                    </a:lnTo>
                    <a:lnTo>
                      <a:pt x="750" y="0"/>
                    </a:lnTo>
                    <a:lnTo>
                      <a:pt x="755" y="4"/>
                    </a:lnTo>
                    <a:lnTo>
                      <a:pt x="766" y="15"/>
                    </a:lnTo>
                    <a:lnTo>
                      <a:pt x="785" y="32"/>
                    </a:lnTo>
                    <a:lnTo>
                      <a:pt x="808" y="56"/>
                    </a:lnTo>
                    <a:lnTo>
                      <a:pt x="837" y="86"/>
                    </a:lnTo>
                    <a:lnTo>
                      <a:pt x="868" y="120"/>
                    </a:lnTo>
                    <a:lnTo>
                      <a:pt x="903" y="158"/>
                    </a:lnTo>
                    <a:lnTo>
                      <a:pt x="938" y="200"/>
                    </a:lnTo>
                    <a:lnTo>
                      <a:pt x="974" y="245"/>
                    </a:lnTo>
                    <a:lnTo>
                      <a:pt x="1008" y="294"/>
                    </a:lnTo>
                    <a:lnTo>
                      <a:pt x="1040" y="344"/>
                    </a:lnTo>
                    <a:lnTo>
                      <a:pt x="1069" y="396"/>
                    </a:lnTo>
                    <a:lnTo>
                      <a:pt x="1095" y="448"/>
                    </a:lnTo>
                    <a:lnTo>
                      <a:pt x="1115" y="502"/>
                    </a:lnTo>
                    <a:lnTo>
                      <a:pt x="1129" y="554"/>
                    </a:lnTo>
                    <a:lnTo>
                      <a:pt x="1136" y="606"/>
                    </a:lnTo>
                    <a:close/>
                  </a:path>
                </a:pathLst>
              </a:custGeom>
              <a:solidFill>
                <a:srgbClr val="FF0000">
                  <a:alpha val="50000"/>
                </a:srgbClr>
              </a:solidFill>
              <a:ln w="9525">
                <a:solidFill>
                  <a:srgbClr val="A50021"/>
                </a:solidFill>
                <a:round/>
                <a:headEnd/>
                <a:tailEnd/>
              </a:ln>
            </p:spPr>
            <p:txBody>
              <a:bodyPr/>
              <a:lstStyle/>
              <a:p>
                <a:endParaRPr lang="en-US"/>
              </a:p>
            </p:txBody>
          </p:sp>
          <p:sp>
            <p:nvSpPr>
              <p:cNvPr id="125015" name="Freeform 87"/>
              <p:cNvSpPr>
                <a:spLocks/>
              </p:cNvSpPr>
              <p:nvPr/>
            </p:nvSpPr>
            <p:spPr bwMode="auto">
              <a:xfrm flipH="1">
                <a:off x="3924" y="2352"/>
                <a:ext cx="173" cy="221"/>
              </a:xfrm>
              <a:custGeom>
                <a:avLst/>
                <a:gdLst/>
                <a:ahLst/>
                <a:cxnLst>
                  <a:cxn ang="0">
                    <a:pos x="336" y="1101"/>
                  </a:cxn>
                  <a:cxn ang="0">
                    <a:pos x="278" y="1095"/>
                  </a:cxn>
                  <a:cxn ang="0">
                    <a:pos x="223" y="1085"/>
                  </a:cxn>
                  <a:cxn ang="0">
                    <a:pos x="171" y="1070"/>
                  </a:cxn>
                  <a:cxn ang="0">
                    <a:pos x="125" y="1051"/>
                  </a:cxn>
                  <a:cxn ang="0">
                    <a:pos x="84" y="1025"/>
                  </a:cxn>
                  <a:cxn ang="0">
                    <a:pos x="50" y="994"/>
                  </a:cxn>
                  <a:cxn ang="0">
                    <a:pos x="23" y="956"/>
                  </a:cxn>
                  <a:cxn ang="0">
                    <a:pos x="2" y="892"/>
                  </a:cxn>
                  <a:cxn ang="0">
                    <a:pos x="6" y="796"/>
                  </a:cxn>
                  <a:cxn ang="0">
                    <a:pos x="37" y="698"/>
                  </a:cxn>
                  <a:cxn ang="0">
                    <a:pos x="83" y="606"/>
                  </a:cxn>
                  <a:cxn ang="0">
                    <a:pos x="141" y="514"/>
                  </a:cxn>
                  <a:cxn ang="0">
                    <a:pos x="206" y="428"/>
                  </a:cxn>
                  <a:cxn ang="0">
                    <a:pos x="274" y="348"/>
                  </a:cxn>
                  <a:cxn ang="0">
                    <a:pos x="341" y="281"/>
                  </a:cxn>
                  <a:cxn ang="0">
                    <a:pos x="400" y="227"/>
                  </a:cxn>
                  <a:cxn ang="0">
                    <a:pos x="449" y="191"/>
                  </a:cxn>
                  <a:cxn ang="0">
                    <a:pos x="221" y="136"/>
                  </a:cxn>
                  <a:cxn ang="0">
                    <a:pos x="236" y="127"/>
                  </a:cxn>
                  <a:cxn ang="0">
                    <a:pos x="274" y="104"/>
                  </a:cxn>
                  <a:cxn ang="0">
                    <a:pos x="332" y="74"/>
                  </a:cxn>
                  <a:cxn ang="0">
                    <a:pos x="403" y="41"/>
                  </a:cxn>
                  <a:cxn ang="0">
                    <a:pos x="479" y="16"/>
                  </a:cxn>
                  <a:cxn ang="0">
                    <a:pos x="556" y="1"/>
                  </a:cxn>
                  <a:cxn ang="0">
                    <a:pos x="626" y="5"/>
                  </a:cxn>
                  <a:cxn ang="0">
                    <a:pos x="682" y="33"/>
                  </a:cxn>
                  <a:cxn ang="0">
                    <a:pos x="696" y="70"/>
                  </a:cxn>
                  <a:cxn ang="0">
                    <a:pos x="692" y="133"/>
                  </a:cxn>
                  <a:cxn ang="0">
                    <a:pos x="676" y="211"/>
                  </a:cxn>
                  <a:cxn ang="0">
                    <a:pos x="651" y="296"/>
                  </a:cxn>
                  <a:cxn ang="0">
                    <a:pos x="623" y="378"/>
                  </a:cxn>
                  <a:cxn ang="0">
                    <a:pos x="598" y="449"/>
                  </a:cxn>
                  <a:cxn ang="0">
                    <a:pos x="578" y="498"/>
                  </a:cxn>
                  <a:cxn ang="0">
                    <a:pos x="571" y="517"/>
                  </a:cxn>
                  <a:cxn ang="0">
                    <a:pos x="487" y="250"/>
                  </a:cxn>
                  <a:cxn ang="0">
                    <a:pos x="452" y="294"/>
                  </a:cxn>
                  <a:cxn ang="0">
                    <a:pos x="406" y="358"/>
                  </a:cxn>
                  <a:cxn ang="0">
                    <a:pos x="359" y="437"/>
                  </a:cxn>
                  <a:cxn ang="0">
                    <a:pos x="314" y="527"/>
                  </a:cxn>
                  <a:cxn ang="0">
                    <a:pos x="278" y="623"/>
                  </a:cxn>
                  <a:cxn ang="0">
                    <a:pos x="255" y="716"/>
                  </a:cxn>
                  <a:cxn ang="0">
                    <a:pos x="251" y="804"/>
                  </a:cxn>
                  <a:cxn ang="0">
                    <a:pos x="272" y="873"/>
                  </a:cxn>
                  <a:cxn ang="0">
                    <a:pos x="331" y="923"/>
                  </a:cxn>
                  <a:cxn ang="0">
                    <a:pos x="419" y="963"/>
                  </a:cxn>
                  <a:cxn ang="0">
                    <a:pos x="525" y="994"/>
                  </a:cxn>
                  <a:cxn ang="0">
                    <a:pos x="633" y="1018"/>
                  </a:cxn>
                  <a:cxn ang="0">
                    <a:pos x="734" y="1034"/>
                  </a:cxn>
                  <a:cxn ang="0">
                    <a:pos x="813" y="1042"/>
                  </a:cxn>
                  <a:cxn ang="0">
                    <a:pos x="860" y="1048"/>
                  </a:cxn>
                  <a:cxn ang="0">
                    <a:pos x="863" y="1049"/>
                  </a:cxn>
                  <a:cxn ang="0">
                    <a:pos x="840" y="1054"/>
                  </a:cxn>
                  <a:cxn ang="0">
                    <a:pos x="797" y="1063"/>
                  </a:cxn>
                  <a:cxn ang="0">
                    <a:pos x="738" y="1074"/>
                  </a:cxn>
                  <a:cxn ang="0">
                    <a:pos x="666" y="1085"/>
                  </a:cxn>
                  <a:cxn ang="0">
                    <a:pos x="586" y="1096"/>
                  </a:cxn>
                  <a:cxn ang="0">
                    <a:pos x="499" y="1102"/>
                  </a:cxn>
                  <a:cxn ang="0">
                    <a:pos x="409" y="1104"/>
                  </a:cxn>
                </a:cxnLst>
                <a:rect l="0" t="0" r="r" b="b"/>
                <a:pathLst>
                  <a:path w="866" h="1104">
                    <a:moveTo>
                      <a:pt x="365" y="1103"/>
                    </a:moveTo>
                    <a:lnTo>
                      <a:pt x="336" y="1101"/>
                    </a:lnTo>
                    <a:lnTo>
                      <a:pt x="307" y="1099"/>
                    </a:lnTo>
                    <a:lnTo>
                      <a:pt x="278" y="1095"/>
                    </a:lnTo>
                    <a:lnTo>
                      <a:pt x="250" y="1091"/>
                    </a:lnTo>
                    <a:lnTo>
                      <a:pt x="223" y="1085"/>
                    </a:lnTo>
                    <a:lnTo>
                      <a:pt x="197" y="1079"/>
                    </a:lnTo>
                    <a:lnTo>
                      <a:pt x="171" y="1070"/>
                    </a:lnTo>
                    <a:lnTo>
                      <a:pt x="148" y="1061"/>
                    </a:lnTo>
                    <a:lnTo>
                      <a:pt x="125" y="1051"/>
                    </a:lnTo>
                    <a:lnTo>
                      <a:pt x="104" y="1039"/>
                    </a:lnTo>
                    <a:lnTo>
                      <a:pt x="84" y="1025"/>
                    </a:lnTo>
                    <a:lnTo>
                      <a:pt x="66" y="1010"/>
                    </a:lnTo>
                    <a:lnTo>
                      <a:pt x="50" y="994"/>
                    </a:lnTo>
                    <a:lnTo>
                      <a:pt x="36" y="976"/>
                    </a:lnTo>
                    <a:lnTo>
                      <a:pt x="23" y="956"/>
                    </a:lnTo>
                    <a:lnTo>
                      <a:pt x="14" y="935"/>
                    </a:lnTo>
                    <a:lnTo>
                      <a:pt x="2" y="892"/>
                    </a:lnTo>
                    <a:lnTo>
                      <a:pt x="0" y="845"/>
                    </a:lnTo>
                    <a:lnTo>
                      <a:pt x="6" y="796"/>
                    </a:lnTo>
                    <a:lnTo>
                      <a:pt x="20" y="743"/>
                    </a:lnTo>
                    <a:lnTo>
                      <a:pt x="37" y="698"/>
                    </a:lnTo>
                    <a:lnTo>
                      <a:pt x="59" y="652"/>
                    </a:lnTo>
                    <a:lnTo>
                      <a:pt x="83" y="606"/>
                    </a:lnTo>
                    <a:lnTo>
                      <a:pt x="110" y="560"/>
                    </a:lnTo>
                    <a:lnTo>
                      <a:pt x="141" y="514"/>
                    </a:lnTo>
                    <a:lnTo>
                      <a:pt x="172" y="471"/>
                    </a:lnTo>
                    <a:lnTo>
                      <a:pt x="206" y="428"/>
                    </a:lnTo>
                    <a:lnTo>
                      <a:pt x="240" y="387"/>
                    </a:lnTo>
                    <a:lnTo>
                      <a:pt x="274" y="348"/>
                    </a:lnTo>
                    <a:lnTo>
                      <a:pt x="308" y="313"/>
                    </a:lnTo>
                    <a:lnTo>
                      <a:pt x="341" y="281"/>
                    </a:lnTo>
                    <a:lnTo>
                      <a:pt x="372" y="252"/>
                    </a:lnTo>
                    <a:lnTo>
                      <a:pt x="400" y="227"/>
                    </a:lnTo>
                    <a:lnTo>
                      <a:pt x="427" y="207"/>
                    </a:lnTo>
                    <a:lnTo>
                      <a:pt x="449" y="191"/>
                    </a:lnTo>
                    <a:lnTo>
                      <a:pt x="468" y="181"/>
                    </a:lnTo>
                    <a:lnTo>
                      <a:pt x="221" y="136"/>
                    </a:lnTo>
                    <a:lnTo>
                      <a:pt x="224" y="134"/>
                    </a:lnTo>
                    <a:lnTo>
                      <a:pt x="236" y="127"/>
                    </a:lnTo>
                    <a:lnTo>
                      <a:pt x="252" y="117"/>
                    </a:lnTo>
                    <a:lnTo>
                      <a:pt x="274" y="104"/>
                    </a:lnTo>
                    <a:lnTo>
                      <a:pt x="301" y="89"/>
                    </a:lnTo>
                    <a:lnTo>
                      <a:pt x="332" y="74"/>
                    </a:lnTo>
                    <a:lnTo>
                      <a:pt x="367" y="58"/>
                    </a:lnTo>
                    <a:lnTo>
                      <a:pt x="403" y="41"/>
                    </a:lnTo>
                    <a:lnTo>
                      <a:pt x="441" y="27"/>
                    </a:lnTo>
                    <a:lnTo>
                      <a:pt x="479" y="16"/>
                    </a:lnTo>
                    <a:lnTo>
                      <a:pt x="518" y="6"/>
                    </a:lnTo>
                    <a:lnTo>
                      <a:pt x="556" y="1"/>
                    </a:lnTo>
                    <a:lnTo>
                      <a:pt x="591" y="0"/>
                    </a:lnTo>
                    <a:lnTo>
                      <a:pt x="626" y="5"/>
                    </a:lnTo>
                    <a:lnTo>
                      <a:pt x="656" y="16"/>
                    </a:lnTo>
                    <a:lnTo>
                      <a:pt x="682" y="33"/>
                    </a:lnTo>
                    <a:lnTo>
                      <a:pt x="692" y="48"/>
                    </a:lnTo>
                    <a:lnTo>
                      <a:pt x="696" y="70"/>
                    </a:lnTo>
                    <a:lnTo>
                      <a:pt x="696" y="98"/>
                    </a:lnTo>
                    <a:lnTo>
                      <a:pt x="692" y="133"/>
                    </a:lnTo>
                    <a:lnTo>
                      <a:pt x="686" y="170"/>
                    </a:lnTo>
                    <a:lnTo>
                      <a:pt x="676" y="211"/>
                    </a:lnTo>
                    <a:lnTo>
                      <a:pt x="664" y="253"/>
                    </a:lnTo>
                    <a:lnTo>
                      <a:pt x="651" y="296"/>
                    </a:lnTo>
                    <a:lnTo>
                      <a:pt x="637" y="339"/>
                    </a:lnTo>
                    <a:lnTo>
                      <a:pt x="623" y="378"/>
                    </a:lnTo>
                    <a:lnTo>
                      <a:pt x="609" y="416"/>
                    </a:lnTo>
                    <a:lnTo>
                      <a:pt x="598" y="449"/>
                    </a:lnTo>
                    <a:lnTo>
                      <a:pt x="587" y="477"/>
                    </a:lnTo>
                    <a:lnTo>
                      <a:pt x="578" y="498"/>
                    </a:lnTo>
                    <a:lnTo>
                      <a:pt x="573" y="512"/>
                    </a:lnTo>
                    <a:lnTo>
                      <a:pt x="571" y="517"/>
                    </a:lnTo>
                    <a:lnTo>
                      <a:pt x="500" y="238"/>
                    </a:lnTo>
                    <a:lnTo>
                      <a:pt x="487" y="250"/>
                    </a:lnTo>
                    <a:lnTo>
                      <a:pt x="471" y="269"/>
                    </a:lnTo>
                    <a:lnTo>
                      <a:pt x="452" y="294"/>
                    </a:lnTo>
                    <a:lnTo>
                      <a:pt x="430" y="322"/>
                    </a:lnTo>
                    <a:lnTo>
                      <a:pt x="406" y="358"/>
                    </a:lnTo>
                    <a:lnTo>
                      <a:pt x="383" y="395"/>
                    </a:lnTo>
                    <a:lnTo>
                      <a:pt x="359" y="437"/>
                    </a:lnTo>
                    <a:lnTo>
                      <a:pt x="337" y="481"/>
                    </a:lnTo>
                    <a:lnTo>
                      <a:pt x="314" y="527"/>
                    </a:lnTo>
                    <a:lnTo>
                      <a:pt x="295" y="575"/>
                    </a:lnTo>
                    <a:lnTo>
                      <a:pt x="278" y="623"/>
                    </a:lnTo>
                    <a:lnTo>
                      <a:pt x="265" y="670"/>
                    </a:lnTo>
                    <a:lnTo>
                      <a:pt x="255" y="716"/>
                    </a:lnTo>
                    <a:lnTo>
                      <a:pt x="251" y="761"/>
                    </a:lnTo>
                    <a:lnTo>
                      <a:pt x="251" y="804"/>
                    </a:lnTo>
                    <a:lnTo>
                      <a:pt x="258" y="844"/>
                    </a:lnTo>
                    <a:lnTo>
                      <a:pt x="272" y="873"/>
                    </a:lnTo>
                    <a:lnTo>
                      <a:pt x="297" y="900"/>
                    </a:lnTo>
                    <a:lnTo>
                      <a:pt x="331" y="923"/>
                    </a:lnTo>
                    <a:lnTo>
                      <a:pt x="372" y="945"/>
                    </a:lnTo>
                    <a:lnTo>
                      <a:pt x="419" y="963"/>
                    </a:lnTo>
                    <a:lnTo>
                      <a:pt x="471" y="980"/>
                    </a:lnTo>
                    <a:lnTo>
                      <a:pt x="525" y="994"/>
                    </a:lnTo>
                    <a:lnTo>
                      <a:pt x="579" y="1007"/>
                    </a:lnTo>
                    <a:lnTo>
                      <a:pt x="633" y="1018"/>
                    </a:lnTo>
                    <a:lnTo>
                      <a:pt x="686" y="1026"/>
                    </a:lnTo>
                    <a:lnTo>
                      <a:pt x="734" y="1034"/>
                    </a:lnTo>
                    <a:lnTo>
                      <a:pt x="777" y="1039"/>
                    </a:lnTo>
                    <a:lnTo>
                      <a:pt x="813" y="1042"/>
                    </a:lnTo>
                    <a:lnTo>
                      <a:pt x="841" y="1045"/>
                    </a:lnTo>
                    <a:lnTo>
                      <a:pt x="860" y="1048"/>
                    </a:lnTo>
                    <a:lnTo>
                      <a:pt x="866" y="1048"/>
                    </a:lnTo>
                    <a:lnTo>
                      <a:pt x="863" y="1049"/>
                    </a:lnTo>
                    <a:lnTo>
                      <a:pt x="854" y="1051"/>
                    </a:lnTo>
                    <a:lnTo>
                      <a:pt x="840" y="1054"/>
                    </a:lnTo>
                    <a:lnTo>
                      <a:pt x="821" y="1058"/>
                    </a:lnTo>
                    <a:lnTo>
                      <a:pt x="797" y="1063"/>
                    </a:lnTo>
                    <a:lnTo>
                      <a:pt x="769" y="1068"/>
                    </a:lnTo>
                    <a:lnTo>
                      <a:pt x="738" y="1074"/>
                    </a:lnTo>
                    <a:lnTo>
                      <a:pt x="704" y="1080"/>
                    </a:lnTo>
                    <a:lnTo>
                      <a:pt x="666" y="1085"/>
                    </a:lnTo>
                    <a:lnTo>
                      <a:pt x="627" y="1091"/>
                    </a:lnTo>
                    <a:lnTo>
                      <a:pt x="586" y="1096"/>
                    </a:lnTo>
                    <a:lnTo>
                      <a:pt x="543" y="1100"/>
                    </a:lnTo>
                    <a:lnTo>
                      <a:pt x="499" y="1102"/>
                    </a:lnTo>
                    <a:lnTo>
                      <a:pt x="454" y="1104"/>
                    </a:lnTo>
                    <a:lnTo>
                      <a:pt x="409" y="1104"/>
                    </a:lnTo>
                    <a:lnTo>
                      <a:pt x="365" y="1103"/>
                    </a:lnTo>
                    <a:close/>
                  </a:path>
                </a:pathLst>
              </a:custGeom>
              <a:solidFill>
                <a:srgbClr val="FF0000">
                  <a:alpha val="50000"/>
                </a:srgbClr>
              </a:solidFill>
              <a:ln w="9525">
                <a:solidFill>
                  <a:srgbClr val="A50021"/>
                </a:solidFill>
                <a:round/>
                <a:headEnd/>
                <a:tailEnd/>
              </a:ln>
            </p:spPr>
            <p:txBody>
              <a:bodyPr/>
              <a:lstStyle/>
              <a:p>
                <a:endParaRPr lang="en-US"/>
              </a:p>
            </p:txBody>
          </p:sp>
        </p:grpSp>
        <p:sp>
          <p:nvSpPr>
            <p:cNvPr id="125016" name="Line 88"/>
            <p:cNvSpPr>
              <a:spLocks noChangeShapeType="1"/>
            </p:cNvSpPr>
            <p:nvPr/>
          </p:nvSpPr>
          <p:spPr bwMode="auto">
            <a:xfrm>
              <a:off x="1152" y="936"/>
              <a:ext cx="0" cy="510"/>
            </a:xfrm>
            <a:prstGeom prst="line">
              <a:avLst/>
            </a:prstGeom>
            <a:noFill/>
            <a:ln w="28575">
              <a:solidFill>
                <a:srgbClr val="FF0000"/>
              </a:solidFill>
              <a:round/>
              <a:headEnd/>
              <a:tailEnd type="triangle" w="med" len="med"/>
            </a:ln>
            <a:effectLst/>
          </p:spPr>
          <p:txBody>
            <a:bodyPr/>
            <a:lstStyle/>
            <a:p>
              <a:endParaRPr lang="en-US"/>
            </a:p>
          </p:txBody>
        </p:sp>
        <p:sp>
          <p:nvSpPr>
            <p:cNvPr id="125017" name="Line 89"/>
            <p:cNvSpPr>
              <a:spLocks noChangeShapeType="1"/>
            </p:cNvSpPr>
            <p:nvPr/>
          </p:nvSpPr>
          <p:spPr bwMode="auto">
            <a:xfrm>
              <a:off x="4368" y="936"/>
              <a:ext cx="0" cy="510"/>
            </a:xfrm>
            <a:prstGeom prst="line">
              <a:avLst/>
            </a:prstGeom>
            <a:noFill/>
            <a:ln w="28575">
              <a:solidFill>
                <a:srgbClr val="FF0000"/>
              </a:solidFill>
              <a:round/>
              <a:headEnd/>
              <a:tailEnd type="triangle" w="med" len="med"/>
            </a:ln>
            <a:effectLst/>
          </p:spPr>
          <p:txBody>
            <a:bodyPr/>
            <a:lstStyle/>
            <a:p>
              <a:endParaRPr lang="en-US"/>
            </a:p>
          </p:txBody>
        </p:sp>
        <p:grpSp>
          <p:nvGrpSpPr>
            <p:cNvPr id="8" name="Group 90"/>
            <p:cNvGrpSpPr>
              <a:grpSpLocks/>
            </p:cNvGrpSpPr>
            <p:nvPr/>
          </p:nvGrpSpPr>
          <p:grpSpPr bwMode="auto">
            <a:xfrm>
              <a:off x="1058" y="1728"/>
              <a:ext cx="2350" cy="960"/>
              <a:chOff x="1058" y="1920"/>
              <a:chExt cx="418" cy="768"/>
            </a:xfrm>
          </p:grpSpPr>
          <p:sp>
            <p:nvSpPr>
              <p:cNvPr id="125019" name="Freeform 91"/>
              <p:cNvSpPr>
                <a:spLocks/>
              </p:cNvSpPr>
              <p:nvPr/>
            </p:nvSpPr>
            <p:spPr bwMode="auto">
              <a:xfrm>
                <a:off x="1167" y="1920"/>
                <a:ext cx="231" cy="342"/>
              </a:xfrm>
              <a:custGeom>
                <a:avLst/>
                <a:gdLst/>
                <a:ahLst/>
                <a:cxnLst>
                  <a:cxn ang="0">
                    <a:pos x="314" y="107"/>
                  </a:cxn>
                  <a:cxn ang="0">
                    <a:pos x="335" y="84"/>
                  </a:cxn>
                  <a:cxn ang="0">
                    <a:pos x="358" y="63"/>
                  </a:cxn>
                  <a:cxn ang="0">
                    <a:pos x="381" y="45"/>
                  </a:cxn>
                  <a:cxn ang="0">
                    <a:pos x="405" y="31"/>
                  </a:cxn>
                  <a:cxn ang="0">
                    <a:pos x="430" y="18"/>
                  </a:cxn>
                  <a:cxn ang="0">
                    <a:pos x="454" y="10"/>
                  </a:cxn>
                  <a:cxn ang="0">
                    <a:pos x="480" y="2"/>
                  </a:cxn>
                  <a:cxn ang="0">
                    <a:pos x="500" y="0"/>
                  </a:cxn>
                  <a:cxn ang="0">
                    <a:pos x="516" y="0"/>
                  </a:cxn>
                  <a:cxn ang="0">
                    <a:pos x="535" y="2"/>
                  </a:cxn>
                  <a:cxn ang="0">
                    <a:pos x="557" y="8"/>
                  </a:cxn>
                  <a:cxn ang="0">
                    <a:pos x="580" y="17"/>
                  </a:cxn>
                  <a:cxn ang="0">
                    <a:pos x="602" y="28"/>
                  </a:cxn>
                  <a:cxn ang="0">
                    <a:pos x="625" y="41"/>
                  </a:cxn>
                  <a:cxn ang="0">
                    <a:pos x="646" y="56"/>
                  </a:cxn>
                  <a:cxn ang="0">
                    <a:pos x="668" y="74"/>
                  </a:cxn>
                  <a:cxn ang="0">
                    <a:pos x="689" y="95"/>
                  </a:cxn>
                  <a:cxn ang="0">
                    <a:pos x="731" y="141"/>
                  </a:cxn>
                  <a:cxn ang="0">
                    <a:pos x="790" y="221"/>
                  </a:cxn>
                  <a:cxn ang="0">
                    <a:pos x="845" y="310"/>
                  </a:cxn>
                  <a:cxn ang="0">
                    <a:pos x="892" y="402"/>
                  </a:cxn>
                  <a:cxn ang="0">
                    <a:pos x="933" y="494"/>
                  </a:cxn>
                  <a:cxn ang="0">
                    <a:pos x="965" y="579"/>
                  </a:cxn>
                  <a:cxn ang="0">
                    <a:pos x="988" y="653"/>
                  </a:cxn>
                  <a:cxn ang="0">
                    <a:pos x="1000" y="712"/>
                  </a:cxn>
                  <a:cxn ang="0">
                    <a:pos x="1135" y="487"/>
                  </a:cxn>
                  <a:cxn ang="0">
                    <a:pos x="1145" y="557"/>
                  </a:cxn>
                  <a:cxn ang="0">
                    <a:pos x="1153" y="716"/>
                  </a:cxn>
                  <a:cxn ang="0">
                    <a:pos x="1133" y="894"/>
                  </a:cxn>
                  <a:cxn ang="0">
                    <a:pos x="1057" y="1020"/>
                  </a:cxn>
                  <a:cxn ang="0">
                    <a:pos x="1017" y="1022"/>
                  </a:cxn>
                  <a:cxn ang="0">
                    <a:pos x="961" y="997"/>
                  </a:cxn>
                  <a:cxn ang="0">
                    <a:pos x="895" y="953"/>
                  </a:cxn>
                  <a:cxn ang="0">
                    <a:pos x="827" y="898"/>
                  </a:cxn>
                  <a:cxn ang="0">
                    <a:pos x="761" y="840"/>
                  </a:cxn>
                  <a:cxn ang="0">
                    <a:pos x="705" y="789"/>
                  </a:cxn>
                  <a:cxn ang="0">
                    <a:pos x="668" y="752"/>
                  </a:cxn>
                  <a:cxn ang="0">
                    <a:pos x="654" y="737"/>
                  </a:cxn>
                  <a:cxn ang="0">
                    <a:pos x="931" y="731"/>
                  </a:cxn>
                  <a:cxn ang="0">
                    <a:pos x="904" y="679"/>
                  </a:cxn>
                  <a:cxn ang="0">
                    <a:pos x="862" y="610"/>
                  </a:cxn>
                  <a:cxn ang="0">
                    <a:pos x="806" y="534"/>
                  </a:cxn>
                  <a:cxn ang="0">
                    <a:pos x="740" y="456"/>
                  </a:cxn>
                  <a:cxn ang="0">
                    <a:pos x="667" y="385"/>
                  </a:cxn>
                  <a:cxn ang="0">
                    <a:pos x="588" y="329"/>
                  </a:cxn>
                  <a:cxn ang="0">
                    <a:pos x="509" y="297"/>
                  </a:cxn>
                  <a:cxn ang="0">
                    <a:pos x="438" y="296"/>
                  </a:cxn>
                  <a:cxn ang="0">
                    <a:pos x="365" y="339"/>
                  </a:cxn>
                  <a:cxn ang="0">
                    <a:pos x="288" y="414"/>
                  </a:cxn>
                  <a:cxn ang="0">
                    <a:pos x="210" y="509"/>
                  </a:cxn>
                  <a:cxn ang="0">
                    <a:pos x="137" y="610"/>
                  </a:cxn>
                  <a:cxn ang="0">
                    <a:pos x="76" y="705"/>
                  </a:cxn>
                  <a:cxn ang="0">
                    <a:pos x="29" y="782"/>
                  </a:cxn>
                  <a:cxn ang="0">
                    <a:pos x="3" y="826"/>
                  </a:cxn>
                  <a:cxn ang="0">
                    <a:pos x="1" y="826"/>
                  </a:cxn>
                  <a:cxn ang="0">
                    <a:pos x="11" y="785"/>
                  </a:cxn>
                  <a:cxn ang="0">
                    <a:pos x="30" y="712"/>
                  </a:cxn>
                  <a:cxn ang="0">
                    <a:pos x="59" y="615"/>
                  </a:cxn>
                  <a:cxn ang="0">
                    <a:pos x="98" y="504"/>
                  </a:cxn>
                  <a:cxn ang="0">
                    <a:pos x="145" y="385"/>
                  </a:cxn>
                  <a:cxn ang="0">
                    <a:pos x="202" y="269"/>
                  </a:cxn>
                  <a:cxn ang="0">
                    <a:pos x="267" y="164"/>
                  </a:cxn>
                </a:cxnLst>
                <a:rect l="0" t="0" r="r" b="b"/>
                <a:pathLst>
                  <a:path w="1153" h="1025">
                    <a:moveTo>
                      <a:pt x="303" y="118"/>
                    </a:moveTo>
                    <a:lnTo>
                      <a:pt x="314" y="107"/>
                    </a:lnTo>
                    <a:lnTo>
                      <a:pt x="324" y="95"/>
                    </a:lnTo>
                    <a:lnTo>
                      <a:pt x="335" y="84"/>
                    </a:lnTo>
                    <a:lnTo>
                      <a:pt x="346" y="73"/>
                    </a:lnTo>
                    <a:lnTo>
                      <a:pt x="358" y="63"/>
                    </a:lnTo>
                    <a:lnTo>
                      <a:pt x="369" y="54"/>
                    </a:lnTo>
                    <a:lnTo>
                      <a:pt x="381" y="45"/>
                    </a:lnTo>
                    <a:lnTo>
                      <a:pt x="393" y="38"/>
                    </a:lnTo>
                    <a:lnTo>
                      <a:pt x="405" y="31"/>
                    </a:lnTo>
                    <a:lnTo>
                      <a:pt x="417" y="24"/>
                    </a:lnTo>
                    <a:lnTo>
                      <a:pt x="430" y="18"/>
                    </a:lnTo>
                    <a:lnTo>
                      <a:pt x="441" y="13"/>
                    </a:lnTo>
                    <a:lnTo>
                      <a:pt x="454" y="10"/>
                    </a:lnTo>
                    <a:lnTo>
                      <a:pt x="467" y="6"/>
                    </a:lnTo>
                    <a:lnTo>
                      <a:pt x="480" y="2"/>
                    </a:lnTo>
                    <a:lnTo>
                      <a:pt x="493" y="1"/>
                    </a:lnTo>
                    <a:lnTo>
                      <a:pt x="500" y="0"/>
                    </a:lnTo>
                    <a:lnTo>
                      <a:pt x="509" y="0"/>
                    </a:lnTo>
                    <a:lnTo>
                      <a:pt x="516" y="0"/>
                    </a:lnTo>
                    <a:lnTo>
                      <a:pt x="524" y="1"/>
                    </a:lnTo>
                    <a:lnTo>
                      <a:pt x="535" y="2"/>
                    </a:lnTo>
                    <a:lnTo>
                      <a:pt x="547" y="5"/>
                    </a:lnTo>
                    <a:lnTo>
                      <a:pt x="557" y="8"/>
                    </a:lnTo>
                    <a:lnTo>
                      <a:pt x="569" y="12"/>
                    </a:lnTo>
                    <a:lnTo>
                      <a:pt x="580" y="17"/>
                    </a:lnTo>
                    <a:lnTo>
                      <a:pt x="592" y="22"/>
                    </a:lnTo>
                    <a:lnTo>
                      <a:pt x="602" y="28"/>
                    </a:lnTo>
                    <a:lnTo>
                      <a:pt x="614" y="34"/>
                    </a:lnTo>
                    <a:lnTo>
                      <a:pt x="625" y="41"/>
                    </a:lnTo>
                    <a:lnTo>
                      <a:pt x="636" y="48"/>
                    </a:lnTo>
                    <a:lnTo>
                      <a:pt x="646" y="56"/>
                    </a:lnTo>
                    <a:lnTo>
                      <a:pt x="657" y="65"/>
                    </a:lnTo>
                    <a:lnTo>
                      <a:pt x="668" y="74"/>
                    </a:lnTo>
                    <a:lnTo>
                      <a:pt x="679" y="84"/>
                    </a:lnTo>
                    <a:lnTo>
                      <a:pt x="689" y="95"/>
                    </a:lnTo>
                    <a:lnTo>
                      <a:pt x="700" y="105"/>
                    </a:lnTo>
                    <a:lnTo>
                      <a:pt x="731" y="141"/>
                    </a:lnTo>
                    <a:lnTo>
                      <a:pt x="761" y="180"/>
                    </a:lnTo>
                    <a:lnTo>
                      <a:pt x="790" y="221"/>
                    </a:lnTo>
                    <a:lnTo>
                      <a:pt x="818" y="265"/>
                    </a:lnTo>
                    <a:lnTo>
                      <a:pt x="845" y="310"/>
                    </a:lnTo>
                    <a:lnTo>
                      <a:pt x="870" y="355"/>
                    </a:lnTo>
                    <a:lnTo>
                      <a:pt x="892" y="402"/>
                    </a:lnTo>
                    <a:lnTo>
                      <a:pt x="914" y="449"/>
                    </a:lnTo>
                    <a:lnTo>
                      <a:pt x="933" y="494"/>
                    </a:lnTo>
                    <a:lnTo>
                      <a:pt x="950" y="537"/>
                    </a:lnTo>
                    <a:lnTo>
                      <a:pt x="965" y="579"/>
                    </a:lnTo>
                    <a:lnTo>
                      <a:pt x="977" y="618"/>
                    </a:lnTo>
                    <a:lnTo>
                      <a:pt x="988" y="653"/>
                    </a:lnTo>
                    <a:lnTo>
                      <a:pt x="995" y="685"/>
                    </a:lnTo>
                    <a:lnTo>
                      <a:pt x="1000" y="712"/>
                    </a:lnTo>
                    <a:lnTo>
                      <a:pt x="1002" y="734"/>
                    </a:lnTo>
                    <a:lnTo>
                      <a:pt x="1135" y="487"/>
                    </a:lnTo>
                    <a:lnTo>
                      <a:pt x="1138" y="506"/>
                    </a:lnTo>
                    <a:lnTo>
                      <a:pt x="1145" y="557"/>
                    </a:lnTo>
                    <a:lnTo>
                      <a:pt x="1150" y="628"/>
                    </a:lnTo>
                    <a:lnTo>
                      <a:pt x="1153" y="716"/>
                    </a:lnTo>
                    <a:lnTo>
                      <a:pt x="1149" y="807"/>
                    </a:lnTo>
                    <a:lnTo>
                      <a:pt x="1133" y="894"/>
                    </a:lnTo>
                    <a:lnTo>
                      <a:pt x="1104" y="967"/>
                    </a:lnTo>
                    <a:lnTo>
                      <a:pt x="1057" y="1020"/>
                    </a:lnTo>
                    <a:lnTo>
                      <a:pt x="1039" y="1025"/>
                    </a:lnTo>
                    <a:lnTo>
                      <a:pt x="1017" y="1022"/>
                    </a:lnTo>
                    <a:lnTo>
                      <a:pt x="991" y="1013"/>
                    </a:lnTo>
                    <a:lnTo>
                      <a:pt x="961" y="997"/>
                    </a:lnTo>
                    <a:lnTo>
                      <a:pt x="929" y="977"/>
                    </a:lnTo>
                    <a:lnTo>
                      <a:pt x="895" y="953"/>
                    </a:lnTo>
                    <a:lnTo>
                      <a:pt x="861" y="926"/>
                    </a:lnTo>
                    <a:lnTo>
                      <a:pt x="827" y="898"/>
                    </a:lnTo>
                    <a:lnTo>
                      <a:pt x="792" y="869"/>
                    </a:lnTo>
                    <a:lnTo>
                      <a:pt x="761" y="840"/>
                    </a:lnTo>
                    <a:lnTo>
                      <a:pt x="731" y="813"/>
                    </a:lnTo>
                    <a:lnTo>
                      <a:pt x="705" y="789"/>
                    </a:lnTo>
                    <a:lnTo>
                      <a:pt x="684" y="767"/>
                    </a:lnTo>
                    <a:lnTo>
                      <a:pt x="668" y="752"/>
                    </a:lnTo>
                    <a:lnTo>
                      <a:pt x="657" y="741"/>
                    </a:lnTo>
                    <a:lnTo>
                      <a:pt x="654" y="737"/>
                    </a:lnTo>
                    <a:lnTo>
                      <a:pt x="937" y="749"/>
                    </a:lnTo>
                    <a:lnTo>
                      <a:pt x="931" y="731"/>
                    </a:lnTo>
                    <a:lnTo>
                      <a:pt x="920" y="707"/>
                    </a:lnTo>
                    <a:lnTo>
                      <a:pt x="904" y="679"/>
                    </a:lnTo>
                    <a:lnTo>
                      <a:pt x="885" y="646"/>
                    </a:lnTo>
                    <a:lnTo>
                      <a:pt x="862" y="610"/>
                    </a:lnTo>
                    <a:lnTo>
                      <a:pt x="835" y="572"/>
                    </a:lnTo>
                    <a:lnTo>
                      <a:pt x="806" y="534"/>
                    </a:lnTo>
                    <a:lnTo>
                      <a:pt x="774" y="494"/>
                    </a:lnTo>
                    <a:lnTo>
                      <a:pt x="740" y="456"/>
                    </a:lnTo>
                    <a:lnTo>
                      <a:pt x="703" y="419"/>
                    </a:lnTo>
                    <a:lnTo>
                      <a:pt x="667" y="385"/>
                    </a:lnTo>
                    <a:lnTo>
                      <a:pt x="628" y="354"/>
                    </a:lnTo>
                    <a:lnTo>
                      <a:pt x="588" y="329"/>
                    </a:lnTo>
                    <a:lnTo>
                      <a:pt x="549" y="310"/>
                    </a:lnTo>
                    <a:lnTo>
                      <a:pt x="509" y="297"/>
                    </a:lnTo>
                    <a:lnTo>
                      <a:pt x="470" y="291"/>
                    </a:lnTo>
                    <a:lnTo>
                      <a:pt x="438" y="296"/>
                    </a:lnTo>
                    <a:lnTo>
                      <a:pt x="403" y="312"/>
                    </a:lnTo>
                    <a:lnTo>
                      <a:pt x="365" y="339"/>
                    </a:lnTo>
                    <a:lnTo>
                      <a:pt x="328" y="373"/>
                    </a:lnTo>
                    <a:lnTo>
                      <a:pt x="288" y="414"/>
                    </a:lnTo>
                    <a:lnTo>
                      <a:pt x="249" y="460"/>
                    </a:lnTo>
                    <a:lnTo>
                      <a:pt x="210" y="509"/>
                    </a:lnTo>
                    <a:lnTo>
                      <a:pt x="173" y="559"/>
                    </a:lnTo>
                    <a:lnTo>
                      <a:pt x="137" y="610"/>
                    </a:lnTo>
                    <a:lnTo>
                      <a:pt x="105" y="659"/>
                    </a:lnTo>
                    <a:lnTo>
                      <a:pt x="76" y="705"/>
                    </a:lnTo>
                    <a:lnTo>
                      <a:pt x="51" y="747"/>
                    </a:lnTo>
                    <a:lnTo>
                      <a:pt x="29" y="782"/>
                    </a:lnTo>
                    <a:lnTo>
                      <a:pt x="14" y="808"/>
                    </a:lnTo>
                    <a:lnTo>
                      <a:pt x="3" y="826"/>
                    </a:lnTo>
                    <a:lnTo>
                      <a:pt x="0" y="832"/>
                    </a:lnTo>
                    <a:lnTo>
                      <a:pt x="1" y="826"/>
                    </a:lnTo>
                    <a:lnTo>
                      <a:pt x="5" y="810"/>
                    </a:lnTo>
                    <a:lnTo>
                      <a:pt x="11" y="785"/>
                    </a:lnTo>
                    <a:lnTo>
                      <a:pt x="19" y="753"/>
                    </a:lnTo>
                    <a:lnTo>
                      <a:pt x="30" y="712"/>
                    </a:lnTo>
                    <a:lnTo>
                      <a:pt x="44" y="667"/>
                    </a:lnTo>
                    <a:lnTo>
                      <a:pt x="59" y="615"/>
                    </a:lnTo>
                    <a:lnTo>
                      <a:pt x="77" y="561"/>
                    </a:lnTo>
                    <a:lnTo>
                      <a:pt x="98" y="504"/>
                    </a:lnTo>
                    <a:lnTo>
                      <a:pt x="120" y="445"/>
                    </a:lnTo>
                    <a:lnTo>
                      <a:pt x="145" y="385"/>
                    </a:lnTo>
                    <a:lnTo>
                      <a:pt x="172" y="327"/>
                    </a:lnTo>
                    <a:lnTo>
                      <a:pt x="202" y="269"/>
                    </a:lnTo>
                    <a:lnTo>
                      <a:pt x="233" y="214"/>
                    </a:lnTo>
                    <a:lnTo>
                      <a:pt x="267" y="164"/>
                    </a:lnTo>
                    <a:lnTo>
                      <a:pt x="303" y="118"/>
                    </a:lnTo>
                    <a:close/>
                  </a:path>
                </a:pathLst>
              </a:custGeom>
              <a:solidFill>
                <a:srgbClr val="FF0000">
                  <a:alpha val="50000"/>
                </a:srgbClr>
              </a:solidFill>
              <a:ln w="9525">
                <a:solidFill>
                  <a:srgbClr val="CC0000"/>
                </a:solidFill>
                <a:round/>
                <a:headEnd/>
                <a:tailEnd/>
              </a:ln>
            </p:spPr>
            <p:txBody>
              <a:bodyPr/>
              <a:lstStyle/>
              <a:p>
                <a:endParaRPr lang="en-US"/>
              </a:p>
            </p:txBody>
          </p:sp>
          <p:sp>
            <p:nvSpPr>
              <p:cNvPr id="125020" name="Freeform 92"/>
              <p:cNvSpPr>
                <a:spLocks/>
              </p:cNvSpPr>
              <p:nvPr/>
            </p:nvSpPr>
            <p:spPr bwMode="auto">
              <a:xfrm>
                <a:off x="1248" y="2287"/>
                <a:ext cx="228" cy="401"/>
              </a:xfrm>
              <a:custGeom>
                <a:avLst/>
                <a:gdLst/>
                <a:ahLst/>
                <a:cxnLst>
                  <a:cxn ang="0">
                    <a:pos x="1137" y="699"/>
                  </a:cxn>
                  <a:cxn ang="0">
                    <a:pos x="1134" y="742"/>
                  </a:cxn>
                  <a:cxn ang="0">
                    <a:pos x="1124" y="784"/>
                  </a:cxn>
                  <a:cxn ang="0">
                    <a:pos x="1108" y="825"/>
                  </a:cxn>
                  <a:cxn ang="0">
                    <a:pos x="1082" y="866"/>
                  </a:cxn>
                  <a:cxn ang="0">
                    <a:pos x="1045" y="906"/>
                  </a:cxn>
                  <a:cxn ang="0">
                    <a:pos x="999" y="939"/>
                  </a:cxn>
                  <a:cxn ang="0">
                    <a:pos x="947" y="966"/>
                  </a:cxn>
                  <a:cxn ang="0">
                    <a:pos x="889" y="986"/>
                  </a:cxn>
                  <a:cxn ang="0">
                    <a:pos x="826" y="1001"/>
                  </a:cxn>
                  <a:cxn ang="0">
                    <a:pos x="760" y="1011"/>
                  </a:cxn>
                  <a:cxn ang="0">
                    <a:pos x="693" y="1016"/>
                  </a:cxn>
                  <a:cxn ang="0">
                    <a:pos x="625" y="1017"/>
                  </a:cxn>
                  <a:cxn ang="0">
                    <a:pos x="556" y="1016"/>
                  </a:cxn>
                  <a:cxn ang="0">
                    <a:pos x="491" y="1011"/>
                  </a:cxn>
                  <a:cxn ang="0">
                    <a:pos x="429" y="1003"/>
                  </a:cxn>
                  <a:cxn ang="0">
                    <a:pos x="374" y="993"/>
                  </a:cxn>
                  <a:cxn ang="0">
                    <a:pos x="324" y="983"/>
                  </a:cxn>
                  <a:cxn ang="0">
                    <a:pos x="283" y="969"/>
                  </a:cxn>
                  <a:cxn ang="0">
                    <a:pos x="253" y="956"/>
                  </a:cxn>
                  <a:cxn ang="0">
                    <a:pos x="331" y="1204"/>
                  </a:cxn>
                  <a:cxn ang="0">
                    <a:pos x="316" y="1197"/>
                  </a:cxn>
                  <a:cxn ang="0">
                    <a:pos x="276" y="1178"/>
                  </a:cxn>
                  <a:cxn ang="0">
                    <a:pos x="219" y="1145"/>
                  </a:cxn>
                  <a:cxn ang="0">
                    <a:pos x="156" y="1103"/>
                  </a:cxn>
                  <a:cxn ang="0">
                    <a:pos x="93" y="1053"/>
                  </a:cxn>
                  <a:cxn ang="0">
                    <a:pos x="41" y="993"/>
                  </a:cxn>
                  <a:cxn ang="0">
                    <a:pos x="6" y="929"/>
                  </a:cxn>
                  <a:cxn ang="0">
                    <a:pos x="0" y="858"/>
                  </a:cxn>
                  <a:cxn ang="0">
                    <a:pos x="24" y="820"/>
                  </a:cxn>
                  <a:cxn ang="0">
                    <a:pos x="77" y="780"/>
                  </a:cxn>
                  <a:cxn ang="0">
                    <a:pos x="152" y="742"/>
                  </a:cxn>
                  <a:cxn ang="0">
                    <a:pos x="236" y="706"/>
                  </a:cxn>
                  <a:cxn ang="0">
                    <a:pos x="320" y="674"/>
                  </a:cxn>
                  <a:cxn ang="0">
                    <a:pos x="392" y="650"/>
                  </a:cxn>
                  <a:cxn ang="0">
                    <a:pos x="443" y="633"/>
                  </a:cxn>
                  <a:cxn ang="0">
                    <a:pos x="463" y="627"/>
                  </a:cxn>
                  <a:cxn ang="0">
                    <a:pos x="289" y="887"/>
                  </a:cxn>
                  <a:cxn ang="0">
                    <a:pos x="343" y="888"/>
                  </a:cxn>
                  <a:cxn ang="0">
                    <a:pos x="421" y="883"/>
                  </a:cxn>
                  <a:cxn ang="0">
                    <a:pos x="512" y="871"/>
                  </a:cxn>
                  <a:cxn ang="0">
                    <a:pos x="610" y="850"/>
                  </a:cxn>
                  <a:cxn ang="0">
                    <a:pos x="708" y="819"/>
                  </a:cxn>
                  <a:cxn ang="0">
                    <a:pos x="799" y="774"/>
                  </a:cxn>
                  <a:cxn ang="0">
                    <a:pos x="874" y="718"/>
                  </a:cxn>
                  <a:cxn ang="0">
                    <a:pos x="920" y="652"/>
                  </a:cxn>
                  <a:cxn ang="0">
                    <a:pos x="931" y="565"/>
                  </a:cxn>
                  <a:cxn ang="0">
                    <a:pos x="917" y="460"/>
                  </a:cxn>
                  <a:cxn ang="0">
                    <a:pos x="887" y="343"/>
                  </a:cxn>
                  <a:cxn ang="0">
                    <a:pos x="848" y="230"/>
                  </a:cxn>
                  <a:cxn ang="0">
                    <a:pos x="808" y="128"/>
                  </a:cxn>
                  <a:cxn ang="0">
                    <a:pos x="774" y="50"/>
                  </a:cxn>
                  <a:cxn ang="0">
                    <a:pos x="754" y="6"/>
                  </a:cxn>
                  <a:cxn ang="0">
                    <a:pos x="755" y="5"/>
                  </a:cxn>
                  <a:cxn ang="0">
                    <a:pos x="785" y="36"/>
                  </a:cxn>
                  <a:cxn ang="0">
                    <a:pos x="837" y="96"/>
                  </a:cxn>
                  <a:cxn ang="0">
                    <a:pos x="903" y="176"/>
                  </a:cxn>
                  <a:cxn ang="0">
                    <a:pos x="974" y="274"/>
                  </a:cxn>
                  <a:cxn ang="0">
                    <a:pos x="1040" y="384"/>
                  </a:cxn>
                  <a:cxn ang="0">
                    <a:pos x="1095" y="500"/>
                  </a:cxn>
                  <a:cxn ang="0">
                    <a:pos x="1129" y="619"/>
                  </a:cxn>
                </a:cxnLst>
                <a:rect l="0" t="0" r="r" b="b"/>
                <a:pathLst>
                  <a:path w="1137" h="1204">
                    <a:moveTo>
                      <a:pt x="1136" y="676"/>
                    </a:moveTo>
                    <a:lnTo>
                      <a:pt x="1137" y="699"/>
                    </a:lnTo>
                    <a:lnTo>
                      <a:pt x="1136" y="720"/>
                    </a:lnTo>
                    <a:lnTo>
                      <a:pt x="1134" y="742"/>
                    </a:lnTo>
                    <a:lnTo>
                      <a:pt x="1129" y="764"/>
                    </a:lnTo>
                    <a:lnTo>
                      <a:pt x="1124" y="784"/>
                    </a:lnTo>
                    <a:lnTo>
                      <a:pt x="1116" y="804"/>
                    </a:lnTo>
                    <a:lnTo>
                      <a:pt x="1108" y="825"/>
                    </a:lnTo>
                    <a:lnTo>
                      <a:pt x="1097" y="844"/>
                    </a:lnTo>
                    <a:lnTo>
                      <a:pt x="1082" y="866"/>
                    </a:lnTo>
                    <a:lnTo>
                      <a:pt x="1065" y="887"/>
                    </a:lnTo>
                    <a:lnTo>
                      <a:pt x="1045" y="906"/>
                    </a:lnTo>
                    <a:lnTo>
                      <a:pt x="1023" y="924"/>
                    </a:lnTo>
                    <a:lnTo>
                      <a:pt x="999" y="939"/>
                    </a:lnTo>
                    <a:lnTo>
                      <a:pt x="974" y="953"/>
                    </a:lnTo>
                    <a:lnTo>
                      <a:pt x="947" y="966"/>
                    </a:lnTo>
                    <a:lnTo>
                      <a:pt x="919" y="977"/>
                    </a:lnTo>
                    <a:lnTo>
                      <a:pt x="889" y="986"/>
                    </a:lnTo>
                    <a:lnTo>
                      <a:pt x="858" y="993"/>
                    </a:lnTo>
                    <a:lnTo>
                      <a:pt x="826" y="1001"/>
                    </a:lnTo>
                    <a:lnTo>
                      <a:pt x="793" y="1007"/>
                    </a:lnTo>
                    <a:lnTo>
                      <a:pt x="760" y="1011"/>
                    </a:lnTo>
                    <a:lnTo>
                      <a:pt x="727" y="1014"/>
                    </a:lnTo>
                    <a:lnTo>
                      <a:pt x="693" y="1016"/>
                    </a:lnTo>
                    <a:lnTo>
                      <a:pt x="659" y="1017"/>
                    </a:lnTo>
                    <a:lnTo>
                      <a:pt x="625" y="1017"/>
                    </a:lnTo>
                    <a:lnTo>
                      <a:pt x="590" y="1017"/>
                    </a:lnTo>
                    <a:lnTo>
                      <a:pt x="556" y="1016"/>
                    </a:lnTo>
                    <a:lnTo>
                      <a:pt x="523" y="1014"/>
                    </a:lnTo>
                    <a:lnTo>
                      <a:pt x="491" y="1011"/>
                    </a:lnTo>
                    <a:lnTo>
                      <a:pt x="459" y="1008"/>
                    </a:lnTo>
                    <a:lnTo>
                      <a:pt x="429" y="1003"/>
                    </a:lnTo>
                    <a:lnTo>
                      <a:pt x="400" y="998"/>
                    </a:lnTo>
                    <a:lnTo>
                      <a:pt x="374" y="993"/>
                    </a:lnTo>
                    <a:lnTo>
                      <a:pt x="348" y="989"/>
                    </a:lnTo>
                    <a:lnTo>
                      <a:pt x="324" y="983"/>
                    </a:lnTo>
                    <a:lnTo>
                      <a:pt x="303" y="977"/>
                    </a:lnTo>
                    <a:lnTo>
                      <a:pt x="283" y="969"/>
                    </a:lnTo>
                    <a:lnTo>
                      <a:pt x="267" y="963"/>
                    </a:lnTo>
                    <a:lnTo>
                      <a:pt x="253" y="956"/>
                    </a:lnTo>
                    <a:lnTo>
                      <a:pt x="241" y="950"/>
                    </a:lnTo>
                    <a:lnTo>
                      <a:pt x="331" y="1204"/>
                    </a:lnTo>
                    <a:lnTo>
                      <a:pt x="326" y="1203"/>
                    </a:lnTo>
                    <a:lnTo>
                      <a:pt x="316" y="1197"/>
                    </a:lnTo>
                    <a:lnTo>
                      <a:pt x="298" y="1188"/>
                    </a:lnTo>
                    <a:lnTo>
                      <a:pt x="276" y="1178"/>
                    </a:lnTo>
                    <a:lnTo>
                      <a:pt x="249" y="1163"/>
                    </a:lnTo>
                    <a:lnTo>
                      <a:pt x="219" y="1145"/>
                    </a:lnTo>
                    <a:lnTo>
                      <a:pt x="188" y="1126"/>
                    </a:lnTo>
                    <a:lnTo>
                      <a:pt x="156" y="1103"/>
                    </a:lnTo>
                    <a:lnTo>
                      <a:pt x="123" y="1080"/>
                    </a:lnTo>
                    <a:lnTo>
                      <a:pt x="93" y="1053"/>
                    </a:lnTo>
                    <a:lnTo>
                      <a:pt x="65" y="1024"/>
                    </a:lnTo>
                    <a:lnTo>
                      <a:pt x="41" y="993"/>
                    </a:lnTo>
                    <a:lnTo>
                      <a:pt x="21" y="962"/>
                    </a:lnTo>
                    <a:lnTo>
                      <a:pt x="6" y="929"/>
                    </a:lnTo>
                    <a:lnTo>
                      <a:pt x="0" y="894"/>
                    </a:lnTo>
                    <a:lnTo>
                      <a:pt x="0" y="858"/>
                    </a:lnTo>
                    <a:lnTo>
                      <a:pt x="7" y="839"/>
                    </a:lnTo>
                    <a:lnTo>
                      <a:pt x="24" y="820"/>
                    </a:lnTo>
                    <a:lnTo>
                      <a:pt x="47" y="801"/>
                    </a:lnTo>
                    <a:lnTo>
                      <a:pt x="77" y="780"/>
                    </a:lnTo>
                    <a:lnTo>
                      <a:pt x="113" y="761"/>
                    </a:lnTo>
                    <a:lnTo>
                      <a:pt x="152" y="742"/>
                    </a:lnTo>
                    <a:lnTo>
                      <a:pt x="193" y="723"/>
                    </a:lnTo>
                    <a:lnTo>
                      <a:pt x="236" y="706"/>
                    </a:lnTo>
                    <a:lnTo>
                      <a:pt x="279" y="689"/>
                    </a:lnTo>
                    <a:lnTo>
                      <a:pt x="320" y="674"/>
                    </a:lnTo>
                    <a:lnTo>
                      <a:pt x="357" y="661"/>
                    </a:lnTo>
                    <a:lnTo>
                      <a:pt x="392" y="650"/>
                    </a:lnTo>
                    <a:lnTo>
                      <a:pt x="421" y="640"/>
                    </a:lnTo>
                    <a:lnTo>
                      <a:pt x="443" y="633"/>
                    </a:lnTo>
                    <a:lnTo>
                      <a:pt x="457" y="628"/>
                    </a:lnTo>
                    <a:lnTo>
                      <a:pt x="463" y="627"/>
                    </a:lnTo>
                    <a:lnTo>
                      <a:pt x="272" y="883"/>
                    </a:lnTo>
                    <a:lnTo>
                      <a:pt x="289" y="887"/>
                    </a:lnTo>
                    <a:lnTo>
                      <a:pt x="313" y="888"/>
                    </a:lnTo>
                    <a:lnTo>
                      <a:pt x="343" y="888"/>
                    </a:lnTo>
                    <a:lnTo>
                      <a:pt x="380" y="887"/>
                    </a:lnTo>
                    <a:lnTo>
                      <a:pt x="421" y="883"/>
                    </a:lnTo>
                    <a:lnTo>
                      <a:pt x="465" y="878"/>
                    </a:lnTo>
                    <a:lnTo>
                      <a:pt x="512" y="871"/>
                    </a:lnTo>
                    <a:lnTo>
                      <a:pt x="560" y="862"/>
                    </a:lnTo>
                    <a:lnTo>
                      <a:pt x="610" y="850"/>
                    </a:lnTo>
                    <a:lnTo>
                      <a:pt x="660" y="835"/>
                    </a:lnTo>
                    <a:lnTo>
                      <a:pt x="708" y="819"/>
                    </a:lnTo>
                    <a:lnTo>
                      <a:pt x="755" y="798"/>
                    </a:lnTo>
                    <a:lnTo>
                      <a:pt x="799" y="774"/>
                    </a:lnTo>
                    <a:lnTo>
                      <a:pt x="838" y="748"/>
                    </a:lnTo>
                    <a:lnTo>
                      <a:pt x="874" y="718"/>
                    </a:lnTo>
                    <a:lnTo>
                      <a:pt x="903" y="685"/>
                    </a:lnTo>
                    <a:lnTo>
                      <a:pt x="920" y="652"/>
                    </a:lnTo>
                    <a:lnTo>
                      <a:pt x="929" y="612"/>
                    </a:lnTo>
                    <a:lnTo>
                      <a:pt x="931" y="565"/>
                    </a:lnTo>
                    <a:lnTo>
                      <a:pt x="926" y="513"/>
                    </a:lnTo>
                    <a:lnTo>
                      <a:pt x="917" y="460"/>
                    </a:lnTo>
                    <a:lnTo>
                      <a:pt x="904" y="402"/>
                    </a:lnTo>
                    <a:lnTo>
                      <a:pt x="887" y="343"/>
                    </a:lnTo>
                    <a:lnTo>
                      <a:pt x="868" y="286"/>
                    </a:lnTo>
                    <a:lnTo>
                      <a:pt x="848" y="230"/>
                    </a:lnTo>
                    <a:lnTo>
                      <a:pt x="828" y="177"/>
                    </a:lnTo>
                    <a:lnTo>
                      <a:pt x="808" y="128"/>
                    </a:lnTo>
                    <a:lnTo>
                      <a:pt x="790" y="86"/>
                    </a:lnTo>
                    <a:lnTo>
                      <a:pt x="774" y="50"/>
                    </a:lnTo>
                    <a:lnTo>
                      <a:pt x="761" y="23"/>
                    </a:lnTo>
                    <a:lnTo>
                      <a:pt x="754" y="6"/>
                    </a:lnTo>
                    <a:lnTo>
                      <a:pt x="750" y="0"/>
                    </a:lnTo>
                    <a:lnTo>
                      <a:pt x="755" y="5"/>
                    </a:lnTo>
                    <a:lnTo>
                      <a:pt x="766" y="17"/>
                    </a:lnTo>
                    <a:lnTo>
                      <a:pt x="785" y="36"/>
                    </a:lnTo>
                    <a:lnTo>
                      <a:pt x="808" y="62"/>
                    </a:lnTo>
                    <a:lnTo>
                      <a:pt x="837" y="96"/>
                    </a:lnTo>
                    <a:lnTo>
                      <a:pt x="868" y="134"/>
                    </a:lnTo>
                    <a:lnTo>
                      <a:pt x="903" y="176"/>
                    </a:lnTo>
                    <a:lnTo>
                      <a:pt x="938" y="224"/>
                    </a:lnTo>
                    <a:lnTo>
                      <a:pt x="974" y="274"/>
                    </a:lnTo>
                    <a:lnTo>
                      <a:pt x="1008" y="328"/>
                    </a:lnTo>
                    <a:lnTo>
                      <a:pt x="1040" y="384"/>
                    </a:lnTo>
                    <a:lnTo>
                      <a:pt x="1069" y="442"/>
                    </a:lnTo>
                    <a:lnTo>
                      <a:pt x="1095" y="500"/>
                    </a:lnTo>
                    <a:lnTo>
                      <a:pt x="1115" y="560"/>
                    </a:lnTo>
                    <a:lnTo>
                      <a:pt x="1129" y="619"/>
                    </a:lnTo>
                    <a:lnTo>
                      <a:pt x="1136" y="676"/>
                    </a:lnTo>
                    <a:close/>
                  </a:path>
                </a:pathLst>
              </a:custGeom>
              <a:solidFill>
                <a:srgbClr val="FF0000">
                  <a:alpha val="50000"/>
                </a:srgbClr>
              </a:solidFill>
              <a:ln w="9525">
                <a:solidFill>
                  <a:srgbClr val="CC0000"/>
                </a:solidFill>
                <a:round/>
                <a:headEnd/>
                <a:tailEnd/>
              </a:ln>
            </p:spPr>
            <p:txBody>
              <a:bodyPr/>
              <a:lstStyle/>
              <a:p>
                <a:endParaRPr lang="en-US"/>
              </a:p>
            </p:txBody>
          </p:sp>
          <p:sp>
            <p:nvSpPr>
              <p:cNvPr id="125021" name="Freeform 93"/>
              <p:cNvSpPr>
                <a:spLocks/>
              </p:cNvSpPr>
              <p:nvPr/>
            </p:nvSpPr>
            <p:spPr bwMode="auto">
              <a:xfrm>
                <a:off x="1058" y="2230"/>
                <a:ext cx="173" cy="411"/>
              </a:xfrm>
              <a:custGeom>
                <a:avLst/>
                <a:gdLst/>
                <a:ahLst/>
                <a:cxnLst>
                  <a:cxn ang="0">
                    <a:pos x="336" y="1229"/>
                  </a:cxn>
                  <a:cxn ang="0">
                    <a:pos x="278" y="1222"/>
                  </a:cxn>
                  <a:cxn ang="0">
                    <a:pos x="223" y="1211"/>
                  </a:cxn>
                  <a:cxn ang="0">
                    <a:pos x="171" y="1195"/>
                  </a:cxn>
                  <a:cxn ang="0">
                    <a:pos x="125" y="1173"/>
                  </a:cxn>
                  <a:cxn ang="0">
                    <a:pos x="84" y="1144"/>
                  </a:cxn>
                  <a:cxn ang="0">
                    <a:pos x="50" y="1110"/>
                  </a:cxn>
                  <a:cxn ang="0">
                    <a:pos x="23" y="1068"/>
                  </a:cxn>
                  <a:cxn ang="0">
                    <a:pos x="2" y="996"/>
                  </a:cxn>
                  <a:cxn ang="0">
                    <a:pos x="6" y="888"/>
                  </a:cxn>
                  <a:cxn ang="0">
                    <a:pos x="37" y="779"/>
                  </a:cxn>
                  <a:cxn ang="0">
                    <a:pos x="83" y="676"/>
                  </a:cxn>
                  <a:cxn ang="0">
                    <a:pos x="141" y="575"/>
                  </a:cxn>
                  <a:cxn ang="0">
                    <a:pos x="206" y="478"/>
                  </a:cxn>
                  <a:cxn ang="0">
                    <a:pos x="274" y="389"/>
                  </a:cxn>
                  <a:cxn ang="0">
                    <a:pos x="341" y="314"/>
                  </a:cxn>
                  <a:cxn ang="0">
                    <a:pos x="400" y="254"/>
                  </a:cxn>
                  <a:cxn ang="0">
                    <a:pos x="449" y="213"/>
                  </a:cxn>
                  <a:cxn ang="0">
                    <a:pos x="221" y="152"/>
                  </a:cxn>
                  <a:cxn ang="0">
                    <a:pos x="236" y="143"/>
                  </a:cxn>
                  <a:cxn ang="0">
                    <a:pos x="274" y="116"/>
                  </a:cxn>
                  <a:cxn ang="0">
                    <a:pos x="332" y="83"/>
                  </a:cxn>
                  <a:cxn ang="0">
                    <a:pos x="403" y="47"/>
                  </a:cxn>
                  <a:cxn ang="0">
                    <a:pos x="479" y="18"/>
                  </a:cxn>
                  <a:cxn ang="0">
                    <a:pos x="556" y="1"/>
                  </a:cxn>
                  <a:cxn ang="0">
                    <a:pos x="626" y="6"/>
                  </a:cxn>
                  <a:cxn ang="0">
                    <a:pos x="682" y="37"/>
                  </a:cxn>
                  <a:cxn ang="0">
                    <a:pos x="696" y="79"/>
                  </a:cxn>
                  <a:cxn ang="0">
                    <a:pos x="692" y="149"/>
                  </a:cxn>
                  <a:cxn ang="0">
                    <a:pos x="676" y="236"/>
                  </a:cxn>
                  <a:cxn ang="0">
                    <a:pos x="651" y="331"/>
                  </a:cxn>
                  <a:cxn ang="0">
                    <a:pos x="623" y="423"/>
                  </a:cxn>
                  <a:cxn ang="0">
                    <a:pos x="598" y="502"/>
                  </a:cxn>
                  <a:cxn ang="0">
                    <a:pos x="578" y="557"/>
                  </a:cxn>
                  <a:cxn ang="0">
                    <a:pos x="571" y="577"/>
                  </a:cxn>
                  <a:cxn ang="0">
                    <a:pos x="487" y="279"/>
                  </a:cxn>
                  <a:cxn ang="0">
                    <a:pos x="452" y="328"/>
                  </a:cxn>
                  <a:cxn ang="0">
                    <a:pos x="406" y="400"/>
                  </a:cxn>
                  <a:cxn ang="0">
                    <a:pos x="359" y="489"/>
                  </a:cxn>
                  <a:cxn ang="0">
                    <a:pos x="314" y="589"/>
                  </a:cxn>
                  <a:cxn ang="0">
                    <a:pos x="278" y="696"/>
                  </a:cxn>
                  <a:cxn ang="0">
                    <a:pos x="255" y="800"/>
                  </a:cxn>
                  <a:cxn ang="0">
                    <a:pos x="251" y="898"/>
                  </a:cxn>
                  <a:cxn ang="0">
                    <a:pos x="272" y="974"/>
                  </a:cxn>
                  <a:cxn ang="0">
                    <a:pos x="331" y="1031"/>
                  </a:cxn>
                  <a:cxn ang="0">
                    <a:pos x="419" y="1075"/>
                  </a:cxn>
                  <a:cxn ang="0">
                    <a:pos x="525" y="1110"/>
                  </a:cxn>
                  <a:cxn ang="0">
                    <a:pos x="633" y="1136"/>
                  </a:cxn>
                  <a:cxn ang="0">
                    <a:pos x="734" y="1154"/>
                  </a:cxn>
                  <a:cxn ang="0">
                    <a:pos x="813" y="1164"/>
                  </a:cxn>
                  <a:cxn ang="0">
                    <a:pos x="860" y="1170"/>
                  </a:cxn>
                  <a:cxn ang="0">
                    <a:pos x="863" y="1171"/>
                  </a:cxn>
                  <a:cxn ang="0">
                    <a:pos x="840" y="1177"/>
                  </a:cxn>
                  <a:cxn ang="0">
                    <a:pos x="797" y="1186"/>
                  </a:cxn>
                  <a:cxn ang="0">
                    <a:pos x="738" y="1199"/>
                  </a:cxn>
                  <a:cxn ang="0">
                    <a:pos x="666" y="1211"/>
                  </a:cxn>
                  <a:cxn ang="0">
                    <a:pos x="586" y="1223"/>
                  </a:cxn>
                  <a:cxn ang="0">
                    <a:pos x="499" y="1231"/>
                  </a:cxn>
                  <a:cxn ang="0">
                    <a:pos x="409" y="1233"/>
                  </a:cxn>
                </a:cxnLst>
                <a:rect l="0" t="0" r="r" b="b"/>
                <a:pathLst>
                  <a:path w="866" h="1233">
                    <a:moveTo>
                      <a:pt x="365" y="1232"/>
                    </a:moveTo>
                    <a:lnTo>
                      <a:pt x="336" y="1229"/>
                    </a:lnTo>
                    <a:lnTo>
                      <a:pt x="307" y="1227"/>
                    </a:lnTo>
                    <a:lnTo>
                      <a:pt x="278" y="1222"/>
                    </a:lnTo>
                    <a:lnTo>
                      <a:pt x="250" y="1217"/>
                    </a:lnTo>
                    <a:lnTo>
                      <a:pt x="223" y="1211"/>
                    </a:lnTo>
                    <a:lnTo>
                      <a:pt x="197" y="1204"/>
                    </a:lnTo>
                    <a:lnTo>
                      <a:pt x="171" y="1195"/>
                    </a:lnTo>
                    <a:lnTo>
                      <a:pt x="148" y="1184"/>
                    </a:lnTo>
                    <a:lnTo>
                      <a:pt x="125" y="1173"/>
                    </a:lnTo>
                    <a:lnTo>
                      <a:pt x="104" y="1160"/>
                    </a:lnTo>
                    <a:lnTo>
                      <a:pt x="84" y="1144"/>
                    </a:lnTo>
                    <a:lnTo>
                      <a:pt x="66" y="1128"/>
                    </a:lnTo>
                    <a:lnTo>
                      <a:pt x="50" y="1110"/>
                    </a:lnTo>
                    <a:lnTo>
                      <a:pt x="36" y="1089"/>
                    </a:lnTo>
                    <a:lnTo>
                      <a:pt x="23" y="1068"/>
                    </a:lnTo>
                    <a:lnTo>
                      <a:pt x="14" y="1044"/>
                    </a:lnTo>
                    <a:lnTo>
                      <a:pt x="2" y="996"/>
                    </a:lnTo>
                    <a:lnTo>
                      <a:pt x="0" y="943"/>
                    </a:lnTo>
                    <a:lnTo>
                      <a:pt x="6" y="888"/>
                    </a:lnTo>
                    <a:lnTo>
                      <a:pt x="20" y="830"/>
                    </a:lnTo>
                    <a:lnTo>
                      <a:pt x="37" y="779"/>
                    </a:lnTo>
                    <a:lnTo>
                      <a:pt x="59" y="728"/>
                    </a:lnTo>
                    <a:lnTo>
                      <a:pt x="83" y="676"/>
                    </a:lnTo>
                    <a:lnTo>
                      <a:pt x="110" y="625"/>
                    </a:lnTo>
                    <a:lnTo>
                      <a:pt x="141" y="575"/>
                    </a:lnTo>
                    <a:lnTo>
                      <a:pt x="172" y="526"/>
                    </a:lnTo>
                    <a:lnTo>
                      <a:pt x="206" y="478"/>
                    </a:lnTo>
                    <a:lnTo>
                      <a:pt x="240" y="432"/>
                    </a:lnTo>
                    <a:lnTo>
                      <a:pt x="274" y="389"/>
                    </a:lnTo>
                    <a:lnTo>
                      <a:pt x="308" y="350"/>
                    </a:lnTo>
                    <a:lnTo>
                      <a:pt x="341" y="314"/>
                    </a:lnTo>
                    <a:lnTo>
                      <a:pt x="372" y="281"/>
                    </a:lnTo>
                    <a:lnTo>
                      <a:pt x="400" y="254"/>
                    </a:lnTo>
                    <a:lnTo>
                      <a:pt x="427" y="231"/>
                    </a:lnTo>
                    <a:lnTo>
                      <a:pt x="449" y="213"/>
                    </a:lnTo>
                    <a:lnTo>
                      <a:pt x="468" y="202"/>
                    </a:lnTo>
                    <a:lnTo>
                      <a:pt x="221" y="152"/>
                    </a:lnTo>
                    <a:lnTo>
                      <a:pt x="224" y="150"/>
                    </a:lnTo>
                    <a:lnTo>
                      <a:pt x="236" y="143"/>
                    </a:lnTo>
                    <a:lnTo>
                      <a:pt x="252" y="131"/>
                    </a:lnTo>
                    <a:lnTo>
                      <a:pt x="274" y="116"/>
                    </a:lnTo>
                    <a:lnTo>
                      <a:pt x="301" y="100"/>
                    </a:lnTo>
                    <a:lnTo>
                      <a:pt x="332" y="83"/>
                    </a:lnTo>
                    <a:lnTo>
                      <a:pt x="367" y="65"/>
                    </a:lnTo>
                    <a:lnTo>
                      <a:pt x="403" y="47"/>
                    </a:lnTo>
                    <a:lnTo>
                      <a:pt x="441" y="31"/>
                    </a:lnTo>
                    <a:lnTo>
                      <a:pt x="479" y="18"/>
                    </a:lnTo>
                    <a:lnTo>
                      <a:pt x="518" y="7"/>
                    </a:lnTo>
                    <a:lnTo>
                      <a:pt x="556" y="1"/>
                    </a:lnTo>
                    <a:lnTo>
                      <a:pt x="591" y="0"/>
                    </a:lnTo>
                    <a:lnTo>
                      <a:pt x="626" y="6"/>
                    </a:lnTo>
                    <a:lnTo>
                      <a:pt x="656" y="18"/>
                    </a:lnTo>
                    <a:lnTo>
                      <a:pt x="682" y="37"/>
                    </a:lnTo>
                    <a:lnTo>
                      <a:pt x="692" y="54"/>
                    </a:lnTo>
                    <a:lnTo>
                      <a:pt x="696" y="79"/>
                    </a:lnTo>
                    <a:lnTo>
                      <a:pt x="696" y="110"/>
                    </a:lnTo>
                    <a:lnTo>
                      <a:pt x="692" y="149"/>
                    </a:lnTo>
                    <a:lnTo>
                      <a:pt x="686" y="190"/>
                    </a:lnTo>
                    <a:lnTo>
                      <a:pt x="676" y="236"/>
                    </a:lnTo>
                    <a:lnTo>
                      <a:pt x="664" y="283"/>
                    </a:lnTo>
                    <a:lnTo>
                      <a:pt x="651" y="331"/>
                    </a:lnTo>
                    <a:lnTo>
                      <a:pt x="637" y="378"/>
                    </a:lnTo>
                    <a:lnTo>
                      <a:pt x="623" y="423"/>
                    </a:lnTo>
                    <a:lnTo>
                      <a:pt x="609" y="465"/>
                    </a:lnTo>
                    <a:lnTo>
                      <a:pt x="598" y="502"/>
                    </a:lnTo>
                    <a:lnTo>
                      <a:pt x="587" y="533"/>
                    </a:lnTo>
                    <a:lnTo>
                      <a:pt x="578" y="557"/>
                    </a:lnTo>
                    <a:lnTo>
                      <a:pt x="573" y="572"/>
                    </a:lnTo>
                    <a:lnTo>
                      <a:pt x="571" y="577"/>
                    </a:lnTo>
                    <a:lnTo>
                      <a:pt x="500" y="266"/>
                    </a:lnTo>
                    <a:lnTo>
                      <a:pt x="487" y="279"/>
                    </a:lnTo>
                    <a:lnTo>
                      <a:pt x="471" y="301"/>
                    </a:lnTo>
                    <a:lnTo>
                      <a:pt x="452" y="328"/>
                    </a:lnTo>
                    <a:lnTo>
                      <a:pt x="430" y="360"/>
                    </a:lnTo>
                    <a:lnTo>
                      <a:pt x="406" y="400"/>
                    </a:lnTo>
                    <a:lnTo>
                      <a:pt x="383" y="442"/>
                    </a:lnTo>
                    <a:lnTo>
                      <a:pt x="359" y="489"/>
                    </a:lnTo>
                    <a:lnTo>
                      <a:pt x="337" y="538"/>
                    </a:lnTo>
                    <a:lnTo>
                      <a:pt x="314" y="589"/>
                    </a:lnTo>
                    <a:lnTo>
                      <a:pt x="295" y="642"/>
                    </a:lnTo>
                    <a:lnTo>
                      <a:pt x="278" y="696"/>
                    </a:lnTo>
                    <a:lnTo>
                      <a:pt x="265" y="748"/>
                    </a:lnTo>
                    <a:lnTo>
                      <a:pt x="255" y="800"/>
                    </a:lnTo>
                    <a:lnTo>
                      <a:pt x="251" y="850"/>
                    </a:lnTo>
                    <a:lnTo>
                      <a:pt x="251" y="898"/>
                    </a:lnTo>
                    <a:lnTo>
                      <a:pt x="258" y="942"/>
                    </a:lnTo>
                    <a:lnTo>
                      <a:pt x="272" y="974"/>
                    </a:lnTo>
                    <a:lnTo>
                      <a:pt x="297" y="1004"/>
                    </a:lnTo>
                    <a:lnTo>
                      <a:pt x="331" y="1031"/>
                    </a:lnTo>
                    <a:lnTo>
                      <a:pt x="372" y="1055"/>
                    </a:lnTo>
                    <a:lnTo>
                      <a:pt x="419" y="1075"/>
                    </a:lnTo>
                    <a:lnTo>
                      <a:pt x="471" y="1094"/>
                    </a:lnTo>
                    <a:lnTo>
                      <a:pt x="525" y="1110"/>
                    </a:lnTo>
                    <a:lnTo>
                      <a:pt x="579" y="1124"/>
                    </a:lnTo>
                    <a:lnTo>
                      <a:pt x="633" y="1136"/>
                    </a:lnTo>
                    <a:lnTo>
                      <a:pt x="686" y="1146"/>
                    </a:lnTo>
                    <a:lnTo>
                      <a:pt x="734" y="1154"/>
                    </a:lnTo>
                    <a:lnTo>
                      <a:pt x="777" y="1160"/>
                    </a:lnTo>
                    <a:lnTo>
                      <a:pt x="813" y="1164"/>
                    </a:lnTo>
                    <a:lnTo>
                      <a:pt x="841" y="1167"/>
                    </a:lnTo>
                    <a:lnTo>
                      <a:pt x="860" y="1170"/>
                    </a:lnTo>
                    <a:lnTo>
                      <a:pt x="866" y="1170"/>
                    </a:lnTo>
                    <a:lnTo>
                      <a:pt x="863" y="1171"/>
                    </a:lnTo>
                    <a:lnTo>
                      <a:pt x="854" y="1173"/>
                    </a:lnTo>
                    <a:lnTo>
                      <a:pt x="840" y="1177"/>
                    </a:lnTo>
                    <a:lnTo>
                      <a:pt x="821" y="1181"/>
                    </a:lnTo>
                    <a:lnTo>
                      <a:pt x="797" y="1186"/>
                    </a:lnTo>
                    <a:lnTo>
                      <a:pt x="769" y="1192"/>
                    </a:lnTo>
                    <a:lnTo>
                      <a:pt x="738" y="1199"/>
                    </a:lnTo>
                    <a:lnTo>
                      <a:pt x="704" y="1205"/>
                    </a:lnTo>
                    <a:lnTo>
                      <a:pt x="666" y="1211"/>
                    </a:lnTo>
                    <a:lnTo>
                      <a:pt x="627" y="1217"/>
                    </a:lnTo>
                    <a:lnTo>
                      <a:pt x="586" y="1223"/>
                    </a:lnTo>
                    <a:lnTo>
                      <a:pt x="543" y="1228"/>
                    </a:lnTo>
                    <a:lnTo>
                      <a:pt x="499" y="1231"/>
                    </a:lnTo>
                    <a:lnTo>
                      <a:pt x="454" y="1233"/>
                    </a:lnTo>
                    <a:lnTo>
                      <a:pt x="409" y="1233"/>
                    </a:lnTo>
                    <a:lnTo>
                      <a:pt x="365" y="1232"/>
                    </a:lnTo>
                    <a:close/>
                  </a:path>
                </a:pathLst>
              </a:custGeom>
              <a:solidFill>
                <a:srgbClr val="FF0000">
                  <a:alpha val="50000"/>
                </a:srgbClr>
              </a:solidFill>
              <a:ln w="9525">
                <a:solidFill>
                  <a:srgbClr val="CC0000"/>
                </a:solidFill>
                <a:round/>
                <a:headEnd/>
                <a:tailEnd/>
              </a:ln>
            </p:spPr>
            <p:txBody>
              <a:bodyPr/>
              <a:lstStyle/>
              <a:p>
                <a:endParaRPr lang="en-US"/>
              </a:p>
            </p:txBody>
          </p:sp>
        </p:grpSp>
      </p:grpSp>
      <p:grpSp>
        <p:nvGrpSpPr>
          <p:cNvPr id="9" name="Group 108"/>
          <p:cNvGrpSpPr>
            <a:grpSpLocks/>
          </p:cNvGrpSpPr>
          <p:nvPr/>
        </p:nvGrpSpPr>
        <p:grpSpPr bwMode="auto">
          <a:xfrm>
            <a:off x="762000" y="2447925"/>
            <a:ext cx="7094538" cy="3257550"/>
            <a:chOff x="480" y="1548"/>
            <a:chExt cx="4469" cy="2052"/>
          </a:xfrm>
        </p:grpSpPr>
        <p:sp>
          <p:nvSpPr>
            <p:cNvPr id="125001" name="Line 73"/>
            <p:cNvSpPr>
              <a:spLocks noChangeShapeType="1"/>
            </p:cNvSpPr>
            <p:nvPr/>
          </p:nvSpPr>
          <p:spPr bwMode="auto">
            <a:xfrm>
              <a:off x="2406" y="2694"/>
              <a:ext cx="1" cy="40"/>
            </a:xfrm>
            <a:prstGeom prst="line">
              <a:avLst/>
            </a:prstGeom>
            <a:noFill/>
            <a:ln w="9525">
              <a:solidFill>
                <a:schemeClr val="bg1"/>
              </a:solidFill>
              <a:round/>
              <a:headEnd/>
              <a:tailEnd/>
            </a:ln>
            <a:effectLst/>
          </p:spPr>
          <p:txBody>
            <a:bodyPr/>
            <a:lstStyle/>
            <a:p>
              <a:endParaRPr lang="en-US">
                <a:solidFill>
                  <a:schemeClr val="bg1"/>
                </a:solidFill>
              </a:endParaRPr>
            </a:p>
          </p:txBody>
        </p:sp>
        <p:grpSp>
          <p:nvGrpSpPr>
            <p:cNvPr id="10" name="Group 107"/>
            <p:cNvGrpSpPr>
              <a:grpSpLocks/>
            </p:cNvGrpSpPr>
            <p:nvPr/>
          </p:nvGrpSpPr>
          <p:grpSpPr bwMode="auto">
            <a:xfrm>
              <a:off x="480" y="1548"/>
              <a:ext cx="4469" cy="2052"/>
              <a:chOff x="480" y="1536"/>
              <a:chExt cx="4469" cy="2052"/>
            </a:xfrm>
          </p:grpSpPr>
          <p:grpSp>
            <p:nvGrpSpPr>
              <p:cNvPr id="11" name="Group 102"/>
              <p:cNvGrpSpPr>
                <a:grpSpLocks/>
              </p:cNvGrpSpPr>
              <p:nvPr/>
            </p:nvGrpSpPr>
            <p:grpSpPr bwMode="auto">
              <a:xfrm>
                <a:off x="720" y="1536"/>
                <a:ext cx="4229" cy="2052"/>
                <a:chOff x="720" y="1536"/>
                <a:chExt cx="4229" cy="2052"/>
              </a:xfrm>
            </p:grpSpPr>
            <p:sp>
              <p:nvSpPr>
                <p:cNvPr id="124936" name="Line 8"/>
                <p:cNvSpPr>
                  <a:spLocks noChangeShapeType="1"/>
                </p:cNvSpPr>
                <p:nvPr/>
              </p:nvSpPr>
              <p:spPr bwMode="auto">
                <a:xfrm flipV="1">
                  <a:off x="4518" y="1536"/>
                  <a:ext cx="1" cy="1152"/>
                </a:xfrm>
                <a:prstGeom prst="line">
                  <a:avLst/>
                </a:prstGeom>
                <a:noFill/>
                <a:ln w="19050">
                  <a:solidFill>
                    <a:schemeClr val="bg1"/>
                  </a:solidFill>
                  <a:round/>
                  <a:headEnd/>
                  <a:tailEnd/>
                </a:ln>
                <a:effectLst/>
              </p:spPr>
              <p:txBody>
                <a:bodyPr/>
                <a:lstStyle/>
                <a:p>
                  <a:endParaRPr lang="en-US">
                    <a:solidFill>
                      <a:schemeClr val="bg1"/>
                    </a:solidFill>
                  </a:endParaRPr>
                </a:p>
              </p:txBody>
            </p:sp>
            <p:sp>
              <p:nvSpPr>
                <p:cNvPr id="124939" name="Line 11"/>
                <p:cNvSpPr>
                  <a:spLocks noChangeShapeType="1"/>
                </p:cNvSpPr>
                <p:nvPr/>
              </p:nvSpPr>
              <p:spPr bwMode="auto">
                <a:xfrm flipV="1">
                  <a:off x="2790" y="1872"/>
                  <a:ext cx="1" cy="816"/>
                </a:xfrm>
                <a:prstGeom prst="line">
                  <a:avLst/>
                </a:prstGeom>
                <a:noFill/>
                <a:ln w="19050">
                  <a:solidFill>
                    <a:schemeClr val="bg1"/>
                  </a:solidFill>
                  <a:round/>
                  <a:headEnd/>
                  <a:tailEnd/>
                </a:ln>
                <a:effectLst/>
              </p:spPr>
              <p:txBody>
                <a:bodyPr/>
                <a:lstStyle/>
                <a:p>
                  <a:endParaRPr lang="en-US">
                    <a:solidFill>
                      <a:schemeClr val="bg1"/>
                    </a:solidFill>
                  </a:endParaRPr>
                </a:p>
              </p:txBody>
            </p:sp>
            <p:sp>
              <p:nvSpPr>
                <p:cNvPr id="124942" name="Line 14"/>
                <p:cNvSpPr>
                  <a:spLocks noChangeShapeType="1"/>
                </p:cNvSpPr>
                <p:nvPr/>
              </p:nvSpPr>
              <p:spPr bwMode="auto">
                <a:xfrm>
                  <a:off x="1224" y="2688"/>
                  <a:ext cx="1" cy="4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24943" name="Line 15"/>
                <p:cNvSpPr>
                  <a:spLocks noChangeShapeType="1"/>
                </p:cNvSpPr>
                <p:nvPr/>
              </p:nvSpPr>
              <p:spPr bwMode="auto">
                <a:xfrm>
                  <a:off x="1620" y="2688"/>
                  <a:ext cx="1" cy="4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24946" name="Line 18"/>
                <p:cNvSpPr>
                  <a:spLocks noChangeShapeType="1"/>
                </p:cNvSpPr>
                <p:nvPr/>
              </p:nvSpPr>
              <p:spPr bwMode="auto">
                <a:xfrm>
                  <a:off x="2015" y="2688"/>
                  <a:ext cx="1" cy="4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24952" name="Line 24"/>
                <p:cNvSpPr>
                  <a:spLocks noChangeShapeType="1"/>
                </p:cNvSpPr>
                <p:nvPr/>
              </p:nvSpPr>
              <p:spPr bwMode="auto">
                <a:xfrm>
                  <a:off x="3168" y="2688"/>
                  <a:ext cx="1" cy="4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24954" name="Line 26"/>
                <p:cNvSpPr>
                  <a:spLocks noChangeShapeType="1"/>
                </p:cNvSpPr>
                <p:nvPr/>
              </p:nvSpPr>
              <p:spPr bwMode="auto">
                <a:xfrm>
                  <a:off x="3540" y="2688"/>
                  <a:ext cx="1" cy="4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24956" name="Line 28"/>
                <p:cNvSpPr>
                  <a:spLocks noChangeShapeType="1"/>
                </p:cNvSpPr>
                <p:nvPr/>
              </p:nvSpPr>
              <p:spPr bwMode="auto">
                <a:xfrm>
                  <a:off x="3960" y="2688"/>
                  <a:ext cx="1" cy="4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24958" name="Line 30"/>
                <p:cNvSpPr>
                  <a:spLocks noChangeShapeType="1"/>
                </p:cNvSpPr>
                <p:nvPr/>
              </p:nvSpPr>
              <p:spPr bwMode="auto">
                <a:xfrm>
                  <a:off x="4344" y="2688"/>
                  <a:ext cx="1" cy="4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124959" name="Text Box 31"/>
                <p:cNvSpPr txBox="1">
                  <a:spLocks noChangeArrowheads="1"/>
                </p:cNvSpPr>
                <p:nvPr/>
              </p:nvSpPr>
              <p:spPr bwMode="auto">
                <a:xfrm>
                  <a:off x="2496" y="2784"/>
                  <a:ext cx="580" cy="192"/>
                </a:xfrm>
                <a:prstGeom prst="rect">
                  <a:avLst/>
                </a:prstGeom>
                <a:noFill/>
                <a:ln w="9525">
                  <a:noFill/>
                  <a:miter lim="800000"/>
                  <a:headEnd/>
                  <a:tailEnd/>
                </a:ln>
                <a:effectLst/>
              </p:spPr>
              <p:txBody>
                <a:bodyPr>
                  <a:spAutoFit/>
                </a:bodyPr>
                <a:lstStyle/>
                <a:p>
                  <a:pPr algn="ctr">
                    <a:spcBef>
                      <a:spcPct val="50000"/>
                    </a:spcBef>
                  </a:pPr>
                  <a:r>
                    <a:rPr lang="en-US" sz="1400">
                      <a:solidFill>
                        <a:schemeClr val="bg1"/>
                      </a:solidFill>
                      <a:latin typeface="Arial" charset="0"/>
                    </a:rPr>
                    <a:t>equator</a:t>
                  </a:r>
                </a:p>
              </p:txBody>
            </p:sp>
            <p:sp>
              <p:nvSpPr>
                <p:cNvPr id="124960" name="Text Box 32"/>
                <p:cNvSpPr txBox="1">
                  <a:spLocks noChangeArrowheads="1"/>
                </p:cNvSpPr>
                <p:nvPr/>
              </p:nvSpPr>
              <p:spPr bwMode="auto">
                <a:xfrm>
                  <a:off x="768" y="2784"/>
                  <a:ext cx="869" cy="192"/>
                </a:xfrm>
                <a:prstGeom prst="rect">
                  <a:avLst/>
                </a:prstGeom>
                <a:noFill/>
                <a:ln w="9525">
                  <a:noFill/>
                  <a:miter lim="800000"/>
                  <a:headEnd/>
                  <a:tailEnd/>
                </a:ln>
                <a:effectLst/>
              </p:spPr>
              <p:txBody>
                <a:bodyPr>
                  <a:spAutoFit/>
                </a:bodyPr>
                <a:lstStyle/>
                <a:p>
                  <a:pPr algn="ctr">
                    <a:spcBef>
                      <a:spcPct val="50000"/>
                    </a:spcBef>
                  </a:pPr>
                  <a:r>
                    <a:rPr lang="en-US" sz="1400" dirty="0">
                      <a:solidFill>
                        <a:schemeClr val="bg1"/>
                      </a:solidFill>
                      <a:latin typeface="Arial" charset="0"/>
                    </a:rPr>
                    <a:t>summer pole</a:t>
                  </a:r>
                </a:p>
              </p:txBody>
            </p:sp>
            <p:sp>
              <p:nvSpPr>
                <p:cNvPr id="124961" name="Text Box 33"/>
                <p:cNvSpPr txBox="1">
                  <a:spLocks noChangeArrowheads="1"/>
                </p:cNvSpPr>
                <p:nvPr/>
              </p:nvSpPr>
              <p:spPr bwMode="auto">
                <a:xfrm>
                  <a:off x="4080" y="2784"/>
                  <a:ext cx="869" cy="192"/>
                </a:xfrm>
                <a:prstGeom prst="rect">
                  <a:avLst/>
                </a:prstGeom>
                <a:noFill/>
                <a:ln w="9525">
                  <a:noFill/>
                  <a:miter lim="800000"/>
                  <a:headEnd/>
                  <a:tailEnd/>
                </a:ln>
                <a:effectLst/>
              </p:spPr>
              <p:txBody>
                <a:bodyPr>
                  <a:spAutoFit/>
                </a:bodyPr>
                <a:lstStyle/>
                <a:p>
                  <a:pPr algn="ctr">
                    <a:spcBef>
                      <a:spcPct val="50000"/>
                    </a:spcBef>
                  </a:pPr>
                  <a:r>
                    <a:rPr lang="en-US" sz="1400">
                      <a:solidFill>
                        <a:schemeClr val="bg1"/>
                      </a:solidFill>
                      <a:latin typeface="Arial" charset="0"/>
                    </a:rPr>
                    <a:t>winter pole</a:t>
                  </a:r>
                </a:p>
              </p:txBody>
            </p:sp>
            <p:sp>
              <p:nvSpPr>
                <p:cNvPr id="124962" name="Line 34"/>
                <p:cNvSpPr>
                  <a:spLocks noChangeShapeType="1"/>
                </p:cNvSpPr>
                <p:nvPr/>
              </p:nvSpPr>
              <p:spPr bwMode="auto">
                <a:xfrm>
                  <a:off x="720" y="3504"/>
                  <a:ext cx="531" cy="1"/>
                </a:xfrm>
                <a:prstGeom prst="line">
                  <a:avLst/>
                </a:prstGeom>
                <a:noFill/>
                <a:ln w="9525">
                  <a:solidFill>
                    <a:schemeClr val="accent2"/>
                  </a:solidFill>
                  <a:round/>
                  <a:headEnd/>
                  <a:tailEnd/>
                </a:ln>
                <a:effectLst/>
              </p:spPr>
              <p:txBody>
                <a:bodyPr/>
                <a:lstStyle/>
                <a:p>
                  <a:endParaRPr lang="en-US">
                    <a:solidFill>
                      <a:schemeClr val="bg1"/>
                    </a:solidFill>
                  </a:endParaRPr>
                </a:p>
              </p:txBody>
            </p:sp>
            <p:sp>
              <p:nvSpPr>
                <p:cNvPr id="124964" name="Text Box 36"/>
                <p:cNvSpPr txBox="1">
                  <a:spLocks noChangeArrowheads="1"/>
                </p:cNvSpPr>
                <p:nvPr/>
              </p:nvSpPr>
              <p:spPr bwMode="auto">
                <a:xfrm>
                  <a:off x="1195" y="3396"/>
                  <a:ext cx="2645" cy="192"/>
                </a:xfrm>
                <a:prstGeom prst="rect">
                  <a:avLst/>
                </a:prstGeom>
                <a:noFill/>
                <a:ln w="9525">
                  <a:noFill/>
                  <a:miter lim="800000"/>
                  <a:headEnd/>
                  <a:tailEnd/>
                </a:ln>
                <a:effectLst/>
              </p:spPr>
              <p:txBody>
                <a:bodyPr>
                  <a:spAutoFit/>
                </a:bodyPr>
                <a:lstStyle/>
                <a:p>
                  <a:pPr algn="ctr">
                    <a:spcBef>
                      <a:spcPct val="50000"/>
                    </a:spcBef>
                  </a:pPr>
                  <a:r>
                    <a:rPr lang="en-US" sz="1400">
                      <a:solidFill>
                        <a:schemeClr val="bg1"/>
                      </a:solidFill>
                      <a:latin typeface="Arial" charset="0"/>
                    </a:rPr>
                    <a:t>solar driven circulation, quiet conditions  (kp = 0)</a:t>
                  </a:r>
                </a:p>
              </p:txBody>
            </p:sp>
          </p:grpSp>
          <p:sp>
            <p:nvSpPr>
              <p:cNvPr id="125002" name="Line 74"/>
              <p:cNvSpPr>
                <a:spLocks noChangeShapeType="1"/>
              </p:cNvSpPr>
              <p:nvPr/>
            </p:nvSpPr>
            <p:spPr bwMode="auto">
              <a:xfrm>
                <a:off x="1014" y="2688"/>
                <a:ext cx="3512" cy="0"/>
              </a:xfrm>
              <a:prstGeom prst="line">
                <a:avLst/>
              </a:prstGeom>
              <a:noFill/>
              <a:ln w="19050">
                <a:solidFill>
                  <a:schemeClr val="bg1"/>
                </a:solidFill>
                <a:round/>
                <a:headEnd/>
                <a:tailEnd/>
              </a:ln>
              <a:effectLst/>
            </p:spPr>
            <p:txBody>
              <a:bodyPr/>
              <a:lstStyle/>
              <a:p>
                <a:endParaRPr lang="en-US">
                  <a:solidFill>
                    <a:schemeClr val="bg1"/>
                  </a:solidFill>
                </a:endParaRPr>
              </a:p>
            </p:txBody>
          </p:sp>
          <p:sp>
            <p:nvSpPr>
              <p:cNvPr id="125005" name="Line 77"/>
              <p:cNvSpPr>
                <a:spLocks noChangeShapeType="1"/>
              </p:cNvSpPr>
              <p:nvPr/>
            </p:nvSpPr>
            <p:spPr bwMode="auto">
              <a:xfrm flipV="1">
                <a:off x="1014" y="1536"/>
                <a:ext cx="0" cy="1152"/>
              </a:xfrm>
              <a:prstGeom prst="line">
                <a:avLst/>
              </a:prstGeom>
              <a:noFill/>
              <a:ln w="19050">
                <a:solidFill>
                  <a:schemeClr val="bg1"/>
                </a:solidFill>
                <a:round/>
                <a:headEnd/>
                <a:tailEnd/>
              </a:ln>
              <a:effectLst/>
            </p:spPr>
            <p:txBody>
              <a:bodyPr/>
              <a:lstStyle/>
              <a:p>
                <a:endParaRPr lang="en-US">
                  <a:solidFill>
                    <a:schemeClr val="bg1"/>
                  </a:solidFill>
                </a:endParaRPr>
              </a:p>
            </p:txBody>
          </p:sp>
          <p:sp>
            <p:nvSpPr>
              <p:cNvPr id="125033" name="Text Box 105"/>
              <p:cNvSpPr txBox="1">
                <a:spLocks noChangeArrowheads="1"/>
              </p:cNvSpPr>
              <p:nvPr/>
            </p:nvSpPr>
            <p:spPr bwMode="auto">
              <a:xfrm>
                <a:off x="480" y="1536"/>
                <a:ext cx="624" cy="231"/>
              </a:xfrm>
              <a:prstGeom prst="rect">
                <a:avLst/>
              </a:prstGeom>
              <a:noFill/>
              <a:ln w="9525">
                <a:noFill/>
                <a:miter lim="800000"/>
                <a:headEnd/>
                <a:tailEnd/>
              </a:ln>
              <a:effectLst/>
            </p:spPr>
            <p:txBody>
              <a:bodyPr>
                <a:spAutoFit/>
              </a:bodyPr>
              <a:lstStyle/>
              <a:p>
                <a:pPr algn="ctr">
                  <a:spcBef>
                    <a:spcPct val="50000"/>
                  </a:spcBef>
                </a:pPr>
                <a:endParaRPr lang="en-US" sz="1800">
                  <a:solidFill>
                    <a:schemeClr val="bg1"/>
                  </a:solidFill>
                  <a:latin typeface="Arial" charset="0"/>
                </a:endParaRPr>
              </a:p>
            </p:txBody>
          </p:sp>
        </p:grpSp>
      </p:grpSp>
      <p:grpSp>
        <p:nvGrpSpPr>
          <p:cNvPr id="12" name="Group 127"/>
          <p:cNvGrpSpPr>
            <a:grpSpLocks/>
          </p:cNvGrpSpPr>
          <p:nvPr/>
        </p:nvGrpSpPr>
        <p:grpSpPr bwMode="auto">
          <a:xfrm>
            <a:off x="2000250" y="1419225"/>
            <a:ext cx="4829175" cy="990600"/>
            <a:chOff x="1260" y="894"/>
            <a:chExt cx="3042" cy="624"/>
          </a:xfrm>
        </p:grpSpPr>
        <p:pic>
          <p:nvPicPr>
            <p:cNvPr id="125049" name="Picture 121" descr="D:\ARAUJO\1999\New  Peak\EstStdDevMean.TIF"/>
            <p:cNvPicPr>
              <a:picLocks noChangeAspect="1" noChangeArrowheads="1"/>
            </p:cNvPicPr>
            <p:nvPr/>
          </p:nvPicPr>
          <p:blipFill>
            <a:blip r:embed="rId3" cstate="print">
              <a:duotone>
                <a:prstClr val="black"/>
                <a:schemeClr val="tx2">
                  <a:tint val="45000"/>
                  <a:satMod val="400000"/>
                </a:schemeClr>
              </a:duotone>
            </a:blip>
            <a:srcRect l="25186" t="76666" r="54074" b="4445"/>
            <a:stretch>
              <a:fillRect/>
            </a:stretch>
          </p:blipFill>
          <p:spPr bwMode="auto">
            <a:xfrm>
              <a:off x="3630" y="894"/>
              <a:ext cx="672" cy="624"/>
            </a:xfrm>
            <a:prstGeom prst="rect">
              <a:avLst/>
            </a:prstGeom>
            <a:noFill/>
          </p:spPr>
        </p:pic>
        <p:pic>
          <p:nvPicPr>
            <p:cNvPr id="125050" name="Picture 122" descr="D:\ARAUJO\1999\New  Peak\EstStdDevMean.TIF"/>
            <p:cNvPicPr>
              <a:picLocks noChangeAspect="1" noChangeArrowheads="1"/>
            </p:cNvPicPr>
            <p:nvPr/>
          </p:nvPicPr>
          <p:blipFill>
            <a:blip r:embed="rId3" cstate="print">
              <a:duotone>
                <a:prstClr val="black"/>
                <a:schemeClr val="tx2">
                  <a:tint val="45000"/>
                  <a:satMod val="400000"/>
                </a:schemeClr>
              </a:duotone>
            </a:blip>
            <a:srcRect l="47408" t="76666" r="34229" b="4445"/>
            <a:stretch>
              <a:fillRect/>
            </a:stretch>
          </p:blipFill>
          <p:spPr bwMode="auto">
            <a:xfrm>
              <a:off x="2861" y="894"/>
              <a:ext cx="643" cy="624"/>
            </a:xfrm>
            <a:prstGeom prst="rect">
              <a:avLst/>
            </a:prstGeom>
            <a:noFill/>
          </p:spPr>
        </p:pic>
        <p:pic>
          <p:nvPicPr>
            <p:cNvPr id="125051" name="Picture 123" descr="D:\ARAUJO\1999\New  Peak\EstStdDevMean.TIF"/>
            <p:cNvPicPr>
              <a:picLocks noChangeArrowheads="1"/>
            </p:cNvPicPr>
            <p:nvPr/>
          </p:nvPicPr>
          <p:blipFill>
            <a:blip r:embed="rId3" cstate="print">
              <a:duotone>
                <a:prstClr val="black"/>
                <a:schemeClr val="tx2">
                  <a:tint val="45000"/>
                  <a:satMod val="400000"/>
                </a:schemeClr>
              </a:duotone>
            </a:blip>
            <a:srcRect l="25203" t="2200" r="54007" b="78909"/>
            <a:stretch>
              <a:fillRect/>
            </a:stretch>
          </p:blipFill>
          <p:spPr bwMode="auto">
            <a:xfrm>
              <a:off x="1260" y="895"/>
              <a:ext cx="674" cy="621"/>
            </a:xfrm>
            <a:prstGeom prst="rect">
              <a:avLst/>
            </a:prstGeom>
            <a:noFill/>
          </p:spPr>
        </p:pic>
        <p:pic>
          <p:nvPicPr>
            <p:cNvPr id="125052" name="Picture 124" descr="D:\ARAUJO\1999\New  Peak\EstStdDevMean.TIF"/>
            <p:cNvPicPr>
              <a:picLocks noChangeArrowheads="1"/>
            </p:cNvPicPr>
            <p:nvPr/>
          </p:nvPicPr>
          <p:blipFill>
            <a:blip r:embed="rId3" cstate="print">
              <a:duotone>
                <a:prstClr val="black"/>
                <a:schemeClr val="tx2">
                  <a:tint val="45000"/>
                  <a:satMod val="400000"/>
                </a:schemeClr>
              </a:duotone>
            </a:blip>
            <a:srcRect l="47473" t="2200" r="31871" b="78909"/>
            <a:stretch>
              <a:fillRect/>
            </a:stretch>
          </p:blipFill>
          <p:spPr bwMode="auto">
            <a:xfrm>
              <a:off x="2030" y="895"/>
              <a:ext cx="669" cy="622"/>
            </a:xfrm>
            <a:prstGeom prst="rect">
              <a:avLst/>
            </a:prstGeom>
            <a:noFill/>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solidFill>
                  <a:schemeClr val="bg1"/>
                </a:solidFill>
              </a:rPr>
              <a:t>IONOSPHERE:</a:t>
            </a:r>
            <a:br>
              <a:rPr lang="en-US" sz="3200" b="1" i="1" dirty="0" smtClean="0">
                <a:solidFill>
                  <a:schemeClr val="bg1"/>
                </a:solidFill>
              </a:rPr>
            </a:br>
            <a:r>
              <a:rPr lang="en-US" sz="3200" b="1" i="1" dirty="0" smtClean="0">
                <a:solidFill>
                  <a:schemeClr val="bg1"/>
                </a:solidFill>
              </a:rPr>
              <a:t>COMPARATIVE STUDY</a:t>
            </a:r>
            <a:br>
              <a:rPr lang="en-US" sz="3200" b="1" i="1" dirty="0" smtClean="0">
                <a:solidFill>
                  <a:schemeClr val="bg1"/>
                </a:solidFill>
              </a:rPr>
            </a:br>
            <a:r>
              <a:rPr lang="en-US" sz="3200" b="1" i="1" dirty="0" smtClean="0">
                <a:solidFill>
                  <a:schemeClr val="bg1"/>
                </a:solidFill>
              </a:rPr>
              <a:t>(minimum 22-23 </a:t>
            </a:r>
            <a:r>
              <a:rPr lang="en-US" sz="3200" b="1" i="1" dirty="0" err="1" smtClean="0">
                <a:solidFill>
                  <a:schemeClr val="bg1"/>
                </a:solidFill>
              </a:rPr>
              <a:t>vs</a:t>
            </a:r>
            <a:r>
              <a:rPr lang="en-US" sz="3200" b="1" i="1" dirty="0" smtClean="0">
                <a:solidFill>
                  <a:schemeClr val="bg1"/>
                </a:solidFill>
              </a:rPr>
              <a:t> minimum 23-24</a:t>
            </a:r>
            <a:endParaRPr lang="en-US" sz="3200" b="1" i="1" dirty="0">
              <a:solidFill>
                <a:schemeClr val="bg1"/>
              </a:solidFill>
            </a:endParaRPr>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endParaRPr lang="en-US" sz="2800" dirty="0" smtClean="0">
              <a:solidFill>
                <a:schemeClr val="bg1"/>
              </a:solidFill>
            </a:endParaRPr>
          </a:p>
          <a:p>
            <a:r>
              <a:rPr lang="en-US" sz="2800" dirty="0" smtClean="0">
                <a:solidFill>
                  <a:schemeClr val="bg1"/>
                </a:solidFill>
              </a:rPr>
              <a:t>Results for </a:t>
            </a:r>
            <a:r>
              <a:rPr lang="en-US" sz="2800" dirty="0" err="1" smtClean="0">
                <a:solidFill>
                  <a:schemeClr val="bg1"/>
                </a:solidFill>
              </a:rPr>
              <a:t>vTEC</a:t>
            </a:r>
            <a:r>
              <a:rPr lang="en-US" sz="2800" dirty="0" smtClean="0">
                <a:solidFill>
                  <a:schemeClr val="bg1"/>
                </a:solidFill>
              </a:rPr>
              <a:t> (using two methods, a data assimilation scheme using ~200 stations, and a thin layer approach with data from 1 station)</a:t>
            </a:r>
          </a:p>
          <a:p>
            <a:endParaRPr lang="en-US" sz="2800" dirty="0" smtClean="0">
              <a:solidFill>
                <a:schemeClr val="bg1"/>
              </a:solidFill>
            </a:endParaRPr>
          </a:p>
          <a:p>
            <a:r>
              <a:rPr lang="en-US" sz="2800" dirty="0" smtClean="0">
                <a:solidFill>
                  <a:schemeClr val="bg1"/>
                </a:solidFill>
              </a:rPr>
              <a:t> Results for NmF2</a:t>
            </a:r>
          </a:p>
          <a:p>
            <a:endParaRPr lang="en-US" sz="2800" dirty="0">
              <a:solidFill>
                <a:schemeClr val="bg1"/>
              </a:solidFill>
            </a:endParaRPr>
          </a:p>
          <a:p>
            <a:r>
              <a:rPr lang="en-US" sz="2800" dirty="0">
                <a:solidFill>
                  <a:schemeClr val="bg1"/>
                </a:solidFill>
              </a:rPr>
              <a:t>In all cases the correspondent IRI output is included.</a:t>
            </a:r>
          </a:p>
          <a:p>
            <a:endParaRPr lang="en-US" sz="2800" dirty="0" smtClean="0">
              <a:solidFill>
                <a:schemeClr val="bg1"/>
              </a:solidFill>
            </a:endParaRPr>
          </a:p>
          <a:p>
            <a:r>
              <a:rPr lang="en-US" sz="2800" dirty="0" smtClean="0">
                <a:solidFill>
                  <a:schemeClr val="bg1"/>
                </a:solidFill>
              </a:rPr>
              <a:t>Initial Results for hmF2 (very, very initial…) </a:t>
            </a: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58206" cy="914400"/>
          </a:xfrm>
        </p:spPr>
        <p:txBody>
          <a:bodyPr/>
          <a:lstStyle/>
          <a:p>
            <a:r>
              <a:rPr lang="en-US" dirty="0" smtClean="0">
                <a:solidFill>
                  <a:schemeClr val="bg1"/>
                </a:solidFill>
              </a:rPr>
              <a:t>METHODOLOGY</a:t>
            </a:r>
            <a:endParaRPr lang="en-US" dirty="0">
              <a:solidFill>
                <a:schemeClr val="bg1"/>
              </a:solidFill>
            </a:endParaRPr>
          </a:p>
        </p:txBody>
      </p:sp>
      <p:pic>
        <p:nvPicPr>
          <p:cNvPr id="6" name="Content Placeholder 5" descr="Fig3.tif"/>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01" r="-5"/>
          <a:stretch/>
        </p:blipFill>
        <p:spPr>
          <a:xfrm>
            <a:off x="3933997" y="0"/>
            <a:ext cx="5210003" cy="6870801"/>
          </a:xfrm>
        </p:spPr>
      </p:pic>
      <p:sp>
        <p:nvSpPr>
          <p:cNvPr id="7" name="TextBox 6"/>
          <p:cNvSpPr txBox="1"/>
          <p:nvPr/>
        </p:nvSpPr>
        <p:spPr>
          <a:xfrm>
            <a:off x="228600" y="838200"/>
            <a:ext cx="3733800" cy="5940088"/>
          </a:xfrm>
          <a:prstGeom prst="rect">
            <a:avLst/>
          </a:prstGeom>
          <a:solidFill>
            <a:schemeClr val="tx1">
              <a:lumMod val="50000"/>
              <a:lumOff val="50000"/>
              <a:alpha val="49000"/>
            </a:schemeClr>
          </a:solidFill>
        </p:spPr>
        <p:txBody>
          <a:bodyPr wrap="square" rtlCol="0">
            <a:spAutoFit/>
          </a:bodyPr>
          <a:lstStyle/>
          <a:p>
            <a:pPr marL="342900" lvl="0" indent="-342900">
              <a:buFont typeface="Arial"/>
              <a:buChar char="•"/>
            </a:pPr>
            <a:r>
              <a:rPr lang="en-US" sz="2000" dirty="0">
                <a:solidFill>
                  <a:srgbClr val="FFFFFF"/>
                </a:solidFill>
              </a:rPr>
              <a:t>FULL MONTH OF DATA RETRIEVED AT THE HIGHER RESOLUTION </a:t>
            </a:r>
            <a:r>
              <a:rPr lang="en-US" sz="2000" dirty="0" smtClean="0">
                <a:solidFill>
                  <a:srgbClr val="FFFFFF"/>
                </a:solidFill>
              </a:rPr>
              <a:t>AVAILABLE (for the three parameters)</a:t>
            </a:r>
            <a:endParaRPr lang="en-US" sz="2000" dirty="0">
              <a:solidFill>
                <a:srgbClr val="FFFFFF"/>
              </a:solidFill>
            </a:endParaRPr>
          </a:p>
          <a:p>
            <a:pPr marL="342900" indent="-342900">
              <a:buFont typeface="Arial"/>
              <a:buChar char="•"/>
            </a:pPr>
            <a:endParaRPr lang="en-US" sz="2000" dirty="0">
              <a:solidFill>
                <a:srgbClr val="FFFFFF"/>
              </a:solidFill>
            </a:endParaRPr>
          </a:p>
          <a:p>
            <a:pPr marL="342900" lvl="0" indent="-342900">
              <a:buFont typeface="Arial"/>
              <a:buChar char="•"/>
            </a:pPr>
            <a:r>
              <a:rPr lang="en-US" sz="2000" dirty="0">
                <a:solidFill>
                  <a:srgbClr val="FFFFFF"/>
                </a:solidFill>
              </a:rPr>
              <a:t>MINIMUM AMOUNT OF POINTS = 10</a:t>
            </a:r>
          </a:p>
          <a:p>
            <a:r>
              <a:rPr lang="en-US" sz="2000" dirty="0">
                <a:solidFill>
                  <a:srgbClr val="FFFFFF"/>
                </a:solidFill>
              </a:rPr>
              <a:t>  </a:t>
            </a:r>
          </a:p>
          <a:p>
            <a:pPr marL="342900" lvl="0" indent="-342900">
              <a:buFont typeface="Arial"/>
              <a:buChar char="•"/>
            </a:pPr>
            <a:r>
              <a:rPr lang="en-US" sz="2000" dirty="0">
                <a:solidFill>
                  <a:srgbClr val="FFFFFF"/>
                </a:solidFill>
              </a:rPr>
              <a:t>AVERAGE VALUES CALCULATED AT EACH TIME VALUE</a:t>
            </a:r>
          </a:p>
          <a:p>
            <a:pPr marL="342900" indent="-342900">
              <a:buFont typeface="Arial"/>
              <a:buChar char="•"/>
            </a:pPr>
            <a:endParaRPr lang="en-US" sz="2000" dirty="0">
              <a:solidFill>
                <a:srgbClr val="FFFFFF"/>
              </a:solidFill>
            </a:endParaRPr>
          </a:p>
          <a:p>
            <a:pPr marL="342900" lvl="0" indent="-342900">
              <a:buFont typeface="Arial"/>
              <a:buChar char="•"/>
            </a:pPr>
            <a:r>
              <a:rPr lang="en-US" sz="2000" dirty="0">
                <a:solidFill>
                  <a:srgbClr val="FFFFFF"/>
                </a:solidFill>
              </a:rPr>
              <a:t>A “MEAN DAY” OBTAINED</a:t>
            </a:r>
          </a:p>
          <a:p>
            <a:pPr marL="342900" indent="-342900">
              <a:buFont typeface="Arial"/>
              <a:buChar char="•"/>
            </a:pPr>
            <a:endParaRPr lang="en-US" sz="2000" dirty="0">
              <a:solidFill>
                <a:srgbClr val="FFFFFF"/>
              </a:solidFill>
            </a:endParaRPr>
          </a:p>
          <a:p>
            <a:pPr marL="342900" lvl="0" indent="-342900">
              <a:buFont typeface="Arial"/>
              <a:buChar char="•"/>
            </a:pPr>
            <a:r>
              <a:rPr lang="en-US" sz="2000" dirty="0">
                <a:solidFill>
                  <a:srgbClr val="FFFFFF"/>
                </a:solidFill>
              </a:rPr>
              <a:t>STANDARD DEVIATION FROM ALL VALUES CALCULATED FOR EACH AVERAGE, REPRESENTED AS THE ERROR BAR AT EACH POINT</a:t>
            </a:r>
          </a:p>
        </p:txBody>
      </p:sp>
    </p:spTree>
    <p:extLst>
      <p:ext uri="{BB962C8B-B14F-4D97-AF65-F5344CB8AC3E}">
        <p14:creationId xmlns:p14="http://schemas.microsoft.com/office/powerpoint/2010/main" val="40848467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nchor="ctr"/>
          <a:lstStyle/>
          <a:p>
            <a:pPr algn="ctr"/>
            <a:r>
              <a:rPr lang="en-US" dirty="0" smtClean="0">
                <a:solidFill>
                  <a:schemeClr val="bg1"/>
                </a:solidFill>
              </a:rPr>
              <a:t>Vertical TEC (</a:t>
            </a:r>
            <a:r>
              <a:rPr lang="en-US" cap="none" dirty="0" err="1" smtClean="0">
                <a:solidFill>
                  <a:schemeClr val="bg1"/>
                </a:solidFill>
              </a:rPr>
              <a:t>vTEC</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8113099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duardo Araujo\Documents\papers\2011-ASR(wDom)\Figs\Ap 96-08--07.jpg"/>
          <p:cNvPicPr>
            <a:picLocks noChangeAspect="1" noChangeArrowheads="1"/>
          </p:cNvPicPr>
          <p:nvPr/>
        </p:nvPicPr>
        <p:blipFill>
          <a:blip r:embed="rId3" cstate="print"/>
          <a:srcRect l="6384" t="23192" r="5914" b="23466"/>
          <a:stretch>
            <a:fillRect/>
          </a:stretch>
        </p:blipFill>
        <p:spPr bwMode="auto">
          <a:xfrm>
            <a:off x="1219200" y="3714734"/>
            <a:ext cx="6702552" cy="3143266"/>
          </a:xfrm>
          <a:prstGeom prst="rect">
            <a:avLst/>
          </a:prstGeom>
          <a:noFill/>
        </p:spPr>
      </p:pic>
      <p:pic>
        <p:nvPicPr>
          <p:cNvPr id="1029" name="Picture 5" descr="C:\Users\Eduardo Araujo\Documents\papers\2011-ASR(wDom)\Figs\TEC grid point - JULY (LT).jpg"/>
          <p:cNvPicPr>
            <a:picLocks noChangeAspect="1" noChangeArrowheads="1"/>
          </p:cNvPicPr>
          <p:nvPr/>
        </p:nvPicPr>
        <p:blipFill>
          <a:blip r:embed="rId4" cstate="print"/>
          <a:srcRect l="6076" t="17973" r="6250" b="17994"/>
          <a:stretch>
            <a:fillRect/>
          </a:stretch>
        </p:blipFill>
        <p:spPr bwMode="auto">
          <a:xfrm>
            <a:off x="1219200" y="0"/>
            <a:ext cx="6705600" cy="37843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duardo Araujo\Documents\papers\2011-ASR(wDom)\Figs\Ap 96-08--12.jpg"/>
          <p:cNvPicPr>
            <a:picLocks noChangeAspect="1" noChangeArrowheads="1"/>
          </p:cNvPicPr>
          <p:nvPr/>
        </p:nvPicPr>
        <p:blipFill>
          <a:blip r:embed="rId3" cstate="print"/>
          <a:srcRect l="6140" t="23839" r="6140" b="23942"/>
          <a:stretch>
            <a:fillRect/>
          </a:stretch>
        </p:blipFill>
        <p:spPr bwMode="auto">
          <a:xfrm>
            <a:off x="1076425" y="3643456"/>
            <a:ext cx="6848375" cy="3214544"/>
          </a:xfrm>
          <a:prstGeom prst="rect">
            <a:avLst/>
          </a:prstGeom>
          <a:noFill/>
        </p:spPr>
      </p:pic>
      <p:pic>
        <p:nvPicPr>
          <p:cNvPr id="2050" name="Picture 2" descr="C:\Users\Eduardo Araujo\Documents\papers\2011-ASR(wDom)\Figs\TEC grid point - DECEMBER (LT).jpg"/>
          <p:cNvPicPr>
            <a:picLocks noChangeAspect="1" noChangeArrowheads="1"/>
          </p:cNvPicPr>
          <p:nvPr/>
        </p:nvPicPr>
        <p:blipFill>
          <a:blip r:embed="rId4" cstate="print"/>
          <a:srcRect l="5914" t="17394" r="6272" b="17668"/>
          <a:stretch>
            <a:fillRect/>
          </a:stretch>
        </p:blipFill>
        <p:spPr bwMode="auto">
          <a:xfrm>
            <a:off x="1066800" y="1"/>
            <a:ext cx="6848376" cy="391335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4692</TotalTime>
  <Words>1220</Words>
  <Application>Microsoft Macintosh PowerPoint</Application>
  <PresentationFormat>On-screen Show (4:3)</PresentationFormat>
  <Paragraphs>301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Comparative Study of the Global Ionospheric Behavior During Solar Cycles 22-23 and 23-24 Minima </vt:lpstr>
      <vt:lpstr>F10.7 ADJUSTED INDEX</vt:lpstr>
      <vt:lpstr>PowerPoint Presentation</vt:lpstr>
      <vt:lpstr>mean molecular mass latitudinal structure</vt:lpstr>
      <vt:lpstr>IONOSPHERE: COMPARATIVE STUDY (minimum 22-23 vs minimum 23-24</vt:lpstr>
      <vt:lpstr>METHODOLOGY</vt:lpstr>
      <vt:lpstr>Vertical TEC (vTEC)</vt:lpstr>
      <vt:lpstr>PowerPoint Presentation</vt:lpstr>
      <vt:lpstr>PowerPoint Presentation</vt:lpstr>
      <vt:lpstr>PowerPoint Presentation</vt:lpstr>
      <vt:lpstr>PowerPoint Presentation</vt:lpstr>
      <vt:lpstr>PowerPoint Presentation</vt:lpstr>
      <vt:lpstr>PowerPoint Presentation</vt:lpstr>
      <vt:lpstr>IONOSPHERE: COMPARATIVE STUDY vTEC Partial Conclusions:</vt:lpstr>
      <vt:lpstr>Peak Concentration (NmF2)</vt:lpstr>
      <vt:lpstr>PowerPoint Presentation</vt:lpstr>
      <vt:lpstr>PowerPoint Presentation</vt:lpstr>
      <vt:lpstr>PowerPoint Presentation</vt:lpstr>
      <vt:lpstr>PowerPoint Presentation</vt:lpstr>
      <vt:lpstr>IONOSPHERE: COMPARATIVE STUDY NmF2 Partial Conclusions:</vt:lpstr>
      <vt:lpstr>Peak height (hmF2)</vt:lpstr>
      <vt:lpstr>PowerPoint Presentation</vt:lpstr>
      <vt:lpstr>PowerPoint Presentation</vt:lpstr>
      <vt:lpstr>IONOSPHERE: COMPARATIVE STUDY hmF2 Partial Conclusions:</vt:lpstr>
      <vt:lpstr>FINAL CONCLUSIONS (1):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Study of Ionospheric Behavior and IRI Performance for the Last Two Solar Minima</dc:title>
  <dc:creator>Eduardo Araujo-Pradere</dc:creator>
  <cp:lastModifiedBy>EDUARDO ARAUJO-PRADERE</cp:lastModifiedBy>
  <cp:revision>164</cp:revision>
  <dcterms:created xsi:type="dcterms:W3CDTF">2011-02-23T21:42:40Z</dcterms:created>
  <dcterms:modified xsi:type="dcterms:W3CDTF">2011-04-28T17:29:36Z</dcterms:modified>
</cp:coreProperties>
</file>