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Default Extension="pdf" ContentType="application/pd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id="2147483648" r:id="rId1"/>
  </p:sldMasterIdLst>
  <p:notesMasterIdLst>
    <p:notesMasterId r:id="rId22"/>
  </p:notesMasterIdLst>
  <p:handoutMasterIdLst>
    <p:handoutMasterId r:id="rId23"/>
  </p:handoutMasterIdLst>
  <p:sldIdLst>
    <p:sldId id="256" r:id="rId2"/>
    <p:sldId id="257" r:id="rId3"/>
    <p:sldId id="260" r:id="rId4"/>
    <p:sldId id="285" r:id="rId5"/>
    <p:sldId id="286" r:id="rId6"/>
    <p:sldId id="292" r:id="rId7"/>
    <p:sldId id="296" r:id="rId8"/>
    <p:sldId id="297" r:id="rId9"/>
    <p:sldId id="298" r:id="rId10"/>
    <p:sldId id="299" r:id="rId11"/>
    <p:sldId id="300" r:id="rId12"/>
    <p:sldId id="301" r:id="rId13"/>
    <p:sldId id="302" r:id="rId14"/>
    <p:sldId id="303" r:id="rId15"/>
    <p:sldId id="304" r:id="rId16"/>
    <p:sldId id="305" r:id="rId17"/>
    <p:sldId id="307" r:id="rId18"/>
    <p:sldId id="306" r:id="rId19"/>
    <p:sldId id="283" r:id="rId20"/>
    <p:sldId id="287" r:id="rId21"/>
  </p:sldIdLst>
  <p:sldSz cx="9144000" cy="6858000" type="letter"/>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hiddenSlides="1"/>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7635" autoAdjust="0"/>
    <p:restoredTop sz="90929"/>
  </p:normalViewPr>
  <p:slideViewPr>
    <p:cSldViewPr showGuides="1">
      <p:cViewPr>
        <p:scale>
          <a:sx n="100" d="100"/>
          <a:sy n="100" d="100"/>
        </p:scale>
        <p:origin x="-1712" y="-792"/>
      </p:cViewPr>
      <p:guideLst>
        <p:guide orient="horz" pos="2160"/>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0" d="100"/>
          <a:sy n="80" d="100"/>
        </p:scale>
        <p:origin x="-1744"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endParaRPr lang="en-US"/>
          </a:p>
        </p:txBody>
      </p:sp>
      <p:sp>
        <p:nvSpPr>
          <p:cNvPr id="13005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endParaRPr lang="en-US"/>
          </a:p>
        </p:txBody>
      </p:sp>
      <p:sp>
        <p:nvSpPr>
          <p:cNvPr id="13005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endParaRPr lang="en-US"/>
          </a:p>
        </p:txBody>
      </p:sp>
      <p:sp>
        <p:nvSpPr>
          <p:cNvPr id="13005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fld id="{40B119D8-82EA-5843-A281-B4C919A6367B}"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endParaRPr lang="en-US"/>
          </a:p>
        </p:txBody>
      </p:sp>
      <p:sp>
        <p:nvSpPr>
          <p:cNvPr id="143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endParaRPr lang="en-US"/>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fld id="{7B6904D1-9915-BC44-89BA-11C4277011A8}"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65"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EB2C5E11-0705-E342-A68F-5445F2F31B10}" type="slidenum">
              <a:rPr lang="en-US"/>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en-US">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Times" pitchFamily="-65" charset="0"/>
                <a:ea typeface="ＭＳ Ｐゴシック" charset="-128"/>
                <a:cs typeface="ＭＳ Ｐゴシック" charset="-128"/>
              </a:rPr>
              <a:t>The effects of in-accurate modeling of GPS satellite orbits still poses problems for long- and short-term realizations of both global and regional reference frames.  Evidence of these deficiencies comes from the sensitivity of the estimates of the origin of the reference frame to the treatment of once-per-revolution orbit parameters, and the appearance of draconic periods (</a:t>
            </a:r>
            <a:r>
              <a:rPr lang="en-US" sz="1200" kern="1200" dirty="0" err="1" smtClean="0">
                <a:solidFill>
                  <a:schemeClr val="tx1"/>
                </a:solidFill>
                <a:latin typeface="Times" pitchFamily="-65" charset="0"/>
                <a:ea typeface="ＭＳ Ｐゴシック" charset="-128"/>
                <a:cs typeface="ＭＳ Ｐゴシック" charset="-128"/>
              </a:rPr>
              <a:t>i.e</a:t>
            </a:r>
            <a:r>
              <a:rPr lang="en-US" sz="1200" kern="1200" dirty="0" smtClean="0">
                <a:solidFill>
                  <a:schemeClr val="tx1"/>
                </a:solidFill>
                <a:latin typeface="Times" pitchFamily="-65" charset="0"/>
                <a:ea typeface="ＭＳ Ｐゴシック" charset="-128"/>
                <a:cs typeface="ＭＳ Ｐゴシック" charset="-128"/>
              </a:rPr>
              <a:t>, periods associated with the Sun being in the orbit plane of a satellite) in position time series.  Each of these phenomena is likely related to radiation forces on the satellites. We examine the effects of the treatment of GPS satellite orbits on the realization of terrestrial reference frames and the effects that these treatments have on regionally dense networks of GPS sites realized in these frames. In addition to the direct effects of solar radiation, the albedo of the Earth leads to perturbing forces on the satellites.  These variable forces have lead to many different methods of estimating the effects of solar radiation pressure on the GPS satellite orbits.   There is an impact of the methods used to estimate the effects of radiation pressure forces on the terrestrial frame realization.  In particular, the recovery of the location of the center of mass of the Earth is greatly affected by the treatment of once-per-revolution type radiation parameters.  On the other hand, terrestrial scale is not so affected by these parameterizations.   Terrestrial scale is affected mostly by the treatment of the phase center variations and location of the phase center on the satellites.   We investigate if the impact of once-per-revolution parameterization can be reduced with integration of longer GPS orbital arcs.  We also examine the impact of the orbit and reference frame treatments when regional data sets are incorporated into a global reference frame.  Here we specifically examine results from some regional networks such as the Plate Boundary Observatory (PBO), which includes the 1000-station GPS network spread across the United States.</a:t>
            </a:r>
          </a:p>
          <a:p>
            <a:r>
              <a:rPr lang="en-US" sz="1200" kern="1200" dirty="0" smtClean="0">
                <a:solidFill>
                  <a:schemeClr val="tx1"/>
                </a:solidFill>
                <a:latin typeface="Times" pitchFamily="-65" charset="0"/>
                <a:ea typeface="ＭＳ Ｐゴシック" charset="-128"/>
                <a:cs typeface="ＭＳ Ｐゴシック" charset="-128"/>
              </a:rPr>
              <a:t> </a:t>
            </a:r>
          </a:p>
          <a:p>
            <a:endParaRPr lang="en-US" dirty="0"/>
          </a:p>
        </p:txBody>
      </p:sp>
      <p:sp>
        <p:nvSpPr>
          <p:cNvPr id="4" name="Slide Number Placeholder 3"/>
          <p:cNvSpPr>
            <a:spLocks noGrp="1"/>
          </p:cNvSpPr>
          <p:nvPr>
            <p:ph type="sldNum" sz="quarter" idx="10"/>
          </p:nvPr>
        </p:nvSpPr>
        <p:spPr/>
        <p:txBody>
          <a:bodyPr/>
          <a:lstStyle/>
          <a:p>
            <a:fld id="{7B6904D1-9915-BC44-89BA-11C4277011A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loose and constrained very similar</a:t>
            </a:r>
            <a:endParaRPr lang="en-US" dirty="0"/>
          </a:p>
        </p:txBody>
      </p:sp>
      <p:sp>
        <p:nvSpPr>
          <p:cNvPr id="4" name="Slide Number Placeholder 3"/>
          <p:cNvSpPr>
            <a:spLocks noGrp="1"/>
          </p:cNvSpPr>
          <p:nvPr>
            <p:ph type="sldNum" sz="quarter" idx="10"/>
          </p:nvPr>
        </p:nvSpPr>
        <p:spPr/>
        <p:txBody>
          <a:bodyPr/>
          <a:lstStyle/>
          <a:p>
            <a:fld id="{7B6904D1-9915-BC44-89BA-11C4277011A8}"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Ambiguity</a:t>
            </a:r>
            <a:r>
              <a:rPr lang="en-US" baseline="0" dirty="0" smtClean="0"/>
              <a:t> resolution; difference just as large to NMT processing</a:t>
            </a:r>
            <a:endParaRPr lang="en-US" dirty="0"/>
          </a:p>
        </p:txBody>
      </p:sp>
      <p:sp>
        <p:nvSpPr>
          <p:cNvPr id="4" name="Slide Number Placeholder 3"/>
          <p:cNvSpPr>
            <a:spLocks noGrp="1"/>
          </p:cNvSpPr>
          <p:nvPr>
            <p:ph type="sldNum" sz="quarter" idx="10"/>
          </p:nvPr>
        </p:nvSpPr>
        <p:spPr/>
        <p:txBody>
          <a:bodyPr/>
          <a:lstStyle/>
          <a:p>
            <a:fld id="{7B6904D1-9915-BC44-89BA-11C4277011A8}"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Ambiguity</a:t>
            </a:r>
            <a:r>
              <a:rPr lang="en-US" baseline="0" dirty="0" smtClean="0"/>
              <a:t> resolution; difference just as large to </a:t>
            </a:r>
            <a:r>
              <a:rPr lang="en-US" baseline="0" smtClean="0"/>
              <a:t>NMT processing</a:t>
            </a:r>
            <a:endParaRPr lang="en-US"/>
          </a:p>
        </p:txBody>
      </p:sp>
      <p:sp>
        <p:nvSpPr>
          <p:cNvPr id="4" name="Slide Number Placeholder 3"/>
          <p:cNvSpPr>
            <a:spLocks noGrp="1"/>
          </p:cNvSpPr>
          <p:nvPr>
            <p:ph type="sldNum" sz="quarter" idx="10"/>
          </p:nvPr>
        </p:nvSpPr>
        <p:spPr/>
        <p:txBody>
          <a:bodyPr/>
          <a:lstStyle/>
          <a:p>
            <a:fld id="{7B6904D1-9915-BC44-89BA-11C4277011A8}"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r>
              <a:rPr lang="en-US" smtClean="0"/>
              <a:t>04/07/2011</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EGU G2.1</a:t>
            </a:r>
            <a:endParaRPr lang="en-US"/>
          </a:p>
        </p:txBody>
      </p:sp>
      <p:sp>
        <p:nvSpPr>
          <p:cNvPr id="6" name="Rectangle 6"/>
          <p:cNvSpPr>
            <a:spLocks noGrp="1" noChangeArrowheads="1"/>
          </p:cNvSpPr>
          <p:nvPr>
            <p:ph type="sldNum" sz="quarter" idx="12"/>
          </p:nvPr>
        </p:nvSpPr>
        <p:spPr>
          <a:ln/>
        </p:spPr>
        <p:txBody>
          <a:bodyPr/>
          <a:lstStyle>
            <a:lvl1pPr>
              <a:defRPr/>
            </a:lvl1pPr>
          </a:lstStyle>
          <a:p>
            <a:fld id="{F9AB464D-3A7F-204A-95A0-87B84154FBB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smtClean="0"/>
              <a:t>04/07/2011</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EGU G2.1</a:t>
            </a:r>
            <a:endParaRPr lang="en-US"/>
          </a:p>
        </p:txBody>
      </p:sp>
      <p:sp>
        <p:nvSpPr>
          <p:cNvPr id="6" name="Rectangle 6"/>
          <p:cNvSpPr>
            <a:spLocks noGrp="1" noChangeArrowheads="1"/>
          </p:cNvSpPr>
          <p:nvPr>
            <p:ph type="sldNum" sz="quarter" idx="12"/>
          </p:nvPr>
        </p:nvSpPr>
        <p:spPr>
          <a:ln/>
        </p:spPr>
        <p:txBody>
          <a:bodyPr/>
          <a:lstStyle>
            <a:lvl1pPr>
              <a:defRPr/>
            </a:lvl1pPr>
          </a:lstStyle>
          <a:p>
            <a:fld id="{86C9ADA4-EFDC-2046-BEA6-43250A0A7D6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smtClean="0"/>
              <a:t>04/07/2011</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EGU G2.1</a:t>
            </a:r>
            <a:endParaRPr lang="en-US"/>
          </a:p>
        </p:txBody>
      </p:sp>
      <p:sp>
        <p:nvSpPr>
          <p:cNvPr id="6" name="Rectangle 6"/>
          <p:cNvSpPr>
            <a:spLocks noGrp="1" noChangeArrowheads="1"/>
          </p:cNvSpPr>
          <p:nvPr>
            <p:ph type="sldNum" sz="quarter" idx="12"/>
          </p:nvPr>
        </p:nvSpPr>
        <p:spPr>
          <a:ln/>
        </p:spPr>
        <p:txBody>
          <a:bodyPr/>
          <a:lstStyle>
            <a:lvl1pPr>
              <a:defRPr/>
            </a:lvl1pPr>
          </a:lstStyle>
          <a:p>
            <a:fld id="{371D0638-1768-5342-9761-9F906C23050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smtClean="0"/>
              <a:t>04/07/2011</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EGU G2.1</a:t>
            </a:r>
            <a:endParaRPr lang="en-US"/>
          </a:p>
        </p:txBody>
      </p:sp>
      <p:sp>
        <p:nvSpPr>
          <p:cNvPr id="6" name="Rectangle 6"/>
          <p:cNvSpPr>
            <a:spLocks noGrp="1" noChangeArrowheads="1"/>
          </p:cNvSpPr>
          <p:nvPr>
            <p:ph type="sldNum" sz="quarter" idx="12"/>
          </p:nvPr>
        </p:nvSpPr>
        <p:spPr>
          <a:ln/>
        </p:spPr>
        <p:txBody>
          <a:bodyPr/>
          <a:lstStyle>
            <a:lvl1pPr>
              <a:defRPr/>
            </a:lvl1pPr>
          </a:lstStyle>
          <a:p>
            <a:fld id="{38B75FFD-3EA6-2048-A1A8-1386EFAF344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r>
              <a:rPr lang="en-US" smtClean="0"/>
              <a:t>04/07/2011</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EGU G2.1</a:t>
            </a:r>
            <a:endParaRPr lang="en-US"/>
          </a:p>
        </p:txBody>
      </p:sp>
      <p:sp>
        <p:nvSpPr>
          <p:cNvPr id="6" name="Rectangle 6"/>
          <p:cNvSpPr>
            <a:spLocks noGrp="1" noChangeArrowheads="1"/>
          </p:cNvSpPr>
          <p:nvPr>
            <p:ph type="sldNum" sz="quarter" idx="12"/>
          </p:nvPr>
        </p:nvSpPr>
        <p:spPr>
          <a:ln/>
        </p:spPr>
        <p:txBody>
          <a:bodyPr/>
          <a:lstStyle>
            <a:lvl1pPr>
              <a:defRPr/>
            </a:lvl1pPr>
          </a:lstStyle>
          <a:p>
            <a:fld id="{3C06FB4F-67C6-B24D-AE0C-1943C030E02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r>
              <a:rPr lang="en-US" smtClean="0"/>
              <a:t>04/07/2011</a:t>
            </a:r>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EGU G2.1</a:t>
            </a:r>
            <a:endParaRPr lang="en-US"/>
          </a:p>
        </p:txBody>
      </p:sp>
      <p:sp>
        <p:nvSpPr>
          <p:cNvPr id="7" name="Rectangle 6"/>
          <p:cNvSpPr>
            <a:spLocks noGrp="1" noChangeArrowheads="1"/>
          </p:cNvSpPr>
          <p:nvPr>
            <p:ph type="sldNum" sz="quarter" idx="12"/>
          </p:nvPr>
        </p:nvSpPr>
        <p:spPr>
          <a:ln/>
        </p:spPr>
        <p:txBody>
          <a:bodyPr/>
          <a:lstStyle>
            <a:lvl1pPr>
              <a:defRPr/>
            </a:lvl1pPr>
          </a:lstStyle>
          <a:p>
            <a:fld id="{EAB3C81A-439D-7941-83D6-6B3061CF7DB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r>
              <a:rPr lang="en-US" smtClean="0"/>
              <a:t>04/07/2011</a:t>
            </a:r>
            <a:endParaRPr lang="en-US"/>
          </a:p>
        </p:txBody>
      </p:sp>
      <p:sp>
        <p:nvSpPr>
          <p:cNvPr id="8" name="Rectangle 5"/>
          <p:cNvSpPr>
            <a:spLocks noGrp="1" noChangeArrowheads="1"/>
          </p:cNvSpPr>
          <p:nvPr>
            <p:ph type="ftr" sz="quarter" idx="11"/>
          </p:nvPr>
        </p:nvSpPr>
        <p:spPr>
          <a:ln/>
        </p:spPr>
        <p:txBody>
          <a:bodyPr/>
          <a:lstStyle>
            <a:lvl1pPr>
              <a:defRPr/>
            </a:lvl1pPr>
          </a:lstStyle>
          <a:p>
            <a:r>
              <a:rPr lang="en-US" smtClean="0"/>
              <a:t>EGU G2.1</a:t>
            </a:r>
            <a:endParaRPr lang="en-US"/>
          </a:p>
        </p:txBody>
      </p:sp>
      <p:sp>
        <p:nvSpPr>
          <p:cNvPr id="9" name="Rectangle 6"/>
          <p:cNvSpPr>
            <a:spLocks noGrp="1" noChangeArrowheads="1"/>
          </p:cNvSpPr>
          <p:nvPr>
            <p:ph type="sldNum" sz="quarter" idx="12"/>
          </p:nvPr>
        </p:nvSpPr>
        <p:spPr>
          <a:ln/>
        </p:spPr>
        <p:txBody>
          <a:bodyPr/>
          <a:lstStyle>
            <a:lvl1pPr>
              <a:defRPr/>
            </a:lvl1pPr>
          </a:lstStyle>
          <a:p>
            <a:fld id="{C267F920-93D1-8D41-B729-A927065BACD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r>
              <a:rPr lang="en-US" smtClean="0"/>
              <a:t>04/07/2011</a:t>
            </a:r>
            <a:endParaRPr lang="en-US"/>
          </a:p>
        </p:txBody>
      </p:sp>
      <p:sp>
        <p:nvSpPr>
          <p:cNvPr id="4" name="Rectangle 5"/>
          <p:cNvSpPr>
            <a:spLocks noGrp="1" noChangeArrowheads="1"/>
          </p:cNvSpPr>
          <p:nvPr>
            <p:ph type="ftr" sz="quarter" idx="11"/>
          </p:nvPr>
        </p:nvSpPr>
        <p:spPr>
          <a:ln/>
        </p:spPr>
        <p:txBody>
          <a:bodyPr/>
          <a:lstStyle>
            <a:lvl1pPr>
              <a:defRPr/>
            </a:lvl1pPr>
          </a:lstStyle>
          <a:p>
            <a:r>
              <a:rPr lang="en-US" smtClean="0"/>
              <a:t>EGU G2.1</a:t>
            </a:r>
            <a:endParaRPr lang="en-US"/>
          </a:p>
        </p:txBody>
      </p:sp>
      <p:sp>
        <p:nvSpPr>
          <p:cNvPr id="5" name="Rectangle 6"/>
          <p:cNvSpPr>
            <a:spLocks noGrp="1" noChangeArrowheads="1"/>
          </p:cNvSpPr>
          <p:nvPr>
            <p:ph type="sldNum" sz="quarter" idx="12"/>
          </p:nvPr>
        </p:nvSpPr>
        <p:spPr>
          <a:ln/>
        </p:spPr>
        <p:txBody>
          <a:bodyPr/>
          <a:lstStyle>
            <a:lvl1pPr>
              <a:defRPr/>
            </a:lvl1pPr>
          </a:lstStyle>
          <a:p>
            <a:fld id="{CB43FF5A-6A39-0940-92BC-75DD794920A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r>
              <a:rPr lang="en-US" smtClean="0"/>
              <a:t>04/07/2011</a:t>
            </a:r>
            <a:endParaRPr lang="en-US"/>
          </a:p>
        </p:txBody>
      </p:sp>
      <p:sp>
        <p:nvSpPr>
          <p:cNvPr id="3" name="Rectangle 5"/>
          <p:cNvSpPr>
            <a:spLocks noGrp="1" noChangeArrowheads="1"/>
          </p:cNvSpPr>
          <p:nvPr>
            <p:ph type="ftr" sz="quarter" idx="11"/>
          </p:nvPr>
        </p:nvSpPr>
        <p:spPr>
          <a:ln/>
        </p:spPr>
        <p:txBody>
          <a:bodyPr/>
          <a:lstStyle>
            <a:lvl1pPr>
              <a:defRPr/>
            </a:lvl1pPr>
          </a:lstStyle>
          <a:p>
            <a:r>
              <a:rPr lang="en-US" smtClean="0"/>
              <a:t>EGU G2.1</a:t>
            </a:r>
            <a:endParaRPr lang="en-US"/>
          </a:p>
        </p:txBody>
      </p:sp>
      <p:sp>
        <p:nvSpPr>
          <p:cNvPr id="4" name="Rectangle 6"/>
          <p:cNvSpPr>
            <a:spLocks noGrp="1" noChangeArrowheads="1"/>
          </p:cNvSpPr>
          <p:nvPr>
            <p:ph type="sldNum" sz="quarter" idx="12"/>
          </p:nvPr>
        </p:nvSpPr>
        <p:spPr>
          <a:ln/>
        </p:spPr>
        <p:txBody>
          <a:bodyPr/>
          <a:lstStyle>
            <a:lvl1pPr>
              <a:defRPr/>
            </a:lvl1pPr>
          </a:lstStyle>
          <a:p>
            <a:fld id="{B56F4FC0-18E7-D447-9D56-343552A5B1A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smtClean="0"/>
              <a:t>04/07/2011</a:t>
            </a:r>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EGU G2.1</a:t>
            </a:r>
            <a:endParaRPr lang="en-US"/>
          </a:p>
        </p:txBody>
      </p:sp>
      <p:sp>
        <p:nvSpPr>
          <p:cNvPr id="7" name="Rectangle 6"/>
          <p:cNvSpPr>
            <a:spLocks noGrp="1" noChangeArrowheads="1"/>
          </p:cNvSpPr>
          <p:nvPr>
            <p:ph type="sldNum" sz="quarter" idx="12"/>
          </p:nvPr>
        </p:nvSpPr>
        <p:spPr>
          <a:ln/>
        </p:spPr>
        <p:txBody>
          <a:bodyPr/>
          <a:lstStyle>
            <a:lvl1pPr>
              <a:defRPr/>
            </a:lvl1pPr>
          </a:lstStyle>
          <a:p>
            <a:fld id="{C10A656D-E05F-404E-A4DA-B8CFFC35842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smtClean="0"/>
              <a:t>04/07/2011</a:t>
            </a:r>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EGU G2.1</a:t>
            </a:r>
            <a:endParaRPr lang="en-US"/>
          </a:p>
        </p:txBody>
      </p:sp>
      <p:sp>
        <p:nvSpPr>
          <p:cNvPr id="7" name="Rectangle 6"/>
          <p:cNvSpPr>
            <a:spLocks noGrp="1" noChangeArrowheads="1"/>
          </p:cNvSpPr>
          <p:nvPr>
            <p:ph type="sldNum" sz="quarter" idx="12"/>
          </p:nvPr>
        </p:nvSpPr>
        <p:spPr>
          <a:ln/>
        </p:spPr>
        <p:txBody>
          <a:bodyPr/>
          <a:lstStyle>
            <a:lvl1pPr>
              <a:defRPr/>
            </a:lvl1pPr>
          </a:lstStyle>
          <a:p>
            <a:fld id="{CB8E212E-5A81-834E-BAF5-26A3CDF0CDE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752600"/>
            <a:ext cx="77724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libri"/>
                <a:cs typeface="Calibri"/>
              </a:defRPr>
            </a:lvl1pPr>
          </a:lstStyle>
          <a:p>
            <a:r>
              <a:rPr lang="en-US" smtClean="0"/>
              <a:t>04/07/2011</a:t>
            </a: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libri"/>
                <a:cs typeface="Calibri"/>
              </a:defRPr>
            </a:lvl1pPr>
          </a:lstStyle>
          <a:p>
            <a:r>
              <a:rPr lang="en-US" smtClean="0"/>
              <a:t>EGU G2.1</a:t>
            </a: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fld id="{2145C8C3-28A2-0741-B140-F6EBE9AEA88C}" type="slidenum">
              <a:rPr lang="en-US" smtClean="0"/>
              <a:pPr/>
              <a:t>‹#›</a:t>
            </a:fld>
            <a:endParaRPr lang="en-US" dirty="0"/>
          </a:p>
        </p:txBody>
      </p:sp>
      <p:pic>
        <p:nvPicPr>
          <p:cNvPr id="1031" name="Picture 8" descr="mit"/>
          <p:cNvPicPr>
            <a:picLocks noChangeAspect="1" noChangeArrowheads="1"/>
          </p:cNvPicPr>
          <p:nvPr userDrawn="1"/>
        </p:nvPicPr>
        <p:blipFill>
          <a:blip r:embed="rId13"/>
          <a:srcRect/>
          <a:stretch>
            <a:fillRect/>
          </a:stretch>
        </p:blipFill>
        <p:spPr bwMode="auto">
          <a:xfrm>
            <a:off x="152400" y="76200"/>
            <a:ext cx="722313" cy="400050"/>
          </a:xfrm>
          <a:prstGeom prst="rect">
            <a:avLst/>
          </a:prstGeom>
          <a:noFill/>
          <a:ln w="9525">
            <a:noFill/>
            <a:miter lim="800000"/>
            <a:headEnd/>
            <a:tailEnd/>
          </a:ln>
        </p:spPr>
      </p:pic>
      <p:sp>
        <p:nvSpPr>
          <p:cNvPr id="1038" name="Text Box 14"/>
          <p:cNvSpPr txBox="1">
            <a:spLocks noChangeArrowheads="1"/>
          </p:cNvSpPr>
          <p:nvPr userDrawn="1"/>
        </p:nvSpPr>
        <p:spPr bwMode="auto">
          <a:xfrm>
            <a:off x="838200" y="0"/>
            <a:ext cx="3581400" cy="701675"/>
          </a:xfrm>
          <a:prstGeom prst="rect">
            <a:avLst/>
          </a:prstGeom>
          <a:noFill/>
          <a:ln w="9525">
            <a:noFill/>
            <a:miter lim="800000"/>
            <a:headEnd/>
            <a:tailEnd/>
          </a:ln>
        </p:spPr>
        <p:txBody>
          <a:bodyPr>
            <a:prstTxWarp prst="textNoShape">
              <a:avLst/>
            </a:prstTxWarp>
            <a:spAutoFit/>
          </a:bodyPr>
          <a:lstStyle/>
          <a:p>
            <a:r>
              <a:rPr lang="en-US" sz="1000" b="1" dirty="0">
                <a:solidFill>
                  <a:schemeClr val="tx2"/>
                </a:solidFill>
                <a:latin typeface="Calibri"/>
                <a:ea typeface="__ _____" charset="0"/>
                <a:cs typeface="Calibri"/>
              </a:rPr>
              <a:t>Earth, Atmospheric and Planetary Sciences</a:t>
            </a:r>
            <a:r>
              <a:rPr lang="en-US" sz="1000" dirty="0">
                <a:latin typeface="Calibri"/>
                <a:ea typeface="__ _____" charset="0"/>
                <a:cs typeface="Calibri"/>
              </a:rPr>
              <a:t/>
            </a:r>
            <a:br>
              <a:rPr lang="en-US" sz="1000" dirty="0">
                <a:latin typeface="Calibri"/>
                <a:ea typeface="__ _____" charset="0"/>
                <a:cs typeface="Calibri"/>
              </a:rPr>
            </a:br>
            <a:r>
              <a:rPr lang="en-US" sz="1000" b="1" dirty="0">
                <a:solidFill>
                  <a:schemeClr val="accent2"/>
                </a:solidFill>
                <a:latin typeface="Calibri"/>
                <a:ea typeface="__ _____" charset="0"/>
                <a:cs typeface="Calibri"/>
              </a:rPr>
              <a:t>Massachusetts Institute of Technology</a:t>
            </a:r>
            <a:br>
              <a:rPr lang="en-US" sz="1000" b="1" dirty="0">
                <a:solidFill>
                  <a:schemeClr val="accent2"/>
                </a:solidFill>
                <a:latin typeface="Calibri"/>
                <a:ea typeface="__ _____" charset="0"/>
                <a:cs typeface="Calibri"/>
              </a:rPr>
            </a:br>
            <a:r>
              <a:rPr lang="en-US" sz="1000" dirty="0">
                <a:solidFill>
                  <a:srgbClr val="B4B4B4"/>
                </a:solidFill>
                <a:latin typeface="Calibri"/>
                <a:ea typeface="__ _____" charset="0"/>
                <a:cs typeface="Calibri"/>
              </a:rPr>
              <a:t>77 Massachusetts Avenue | 54-820A | Cambridge MA 02139</a:t>
            </a:r>
            <a:br>
              <a:rPr lang="en-US" sz="1000" dirty="0">
                <a:solidFill>
                  <a:srgbClr val="B4B4B4"/>
                </a:solidFill>
                <a:latin typeface="Calibri"/>
                <a:ea typeface="__ _____" charset="0"/>
                <a:cs typeface="Calibri"/>
              </a:rPr>
            </a:br>
            <a:r>
              <a:rPr lang="en-US" sz="1000" dirty="0">
                <a:solidFill>
                  <a:srgbClr val="B4B4B4"/>
                </a:solidFill>
                <a:latin typeface="Calibri"/>
                <a:ea typeface="__ _____" charset="0"/>
                <a:cs typeface="Calibri"/>
              </a:rPr>
              <a:t>V 617.253.5941 F 617.258.7401 | </a:t>
            </a:r>
            <a:r>
              <a:rPr lang="en-US" sz="1000" dirty="0" err="1">
                <a:solidFill>
                  <a:srgbClr val="B4B4B4"/>
                </a:solidFill>
                <a:latin typeface="Calibri"/>
                <a:ea typeface="__ _____" charset="0"/>
                <a:cs typeface="Calibri"/>
              </a:rPr>
              <a:t>tah@mit.edu</a:t>
            </a:r>
            <a:endParaRPr lang="en-US" sz="1000" dirty="0">
              <a:solidFill>
                <a:srgbClr val="B4B4B4"/>
              </a:solidFill>
              <a:latin typeface="Calibri"/>
              <a:ea typeface="__ _____" charset="0"/>
              <a:cs typeface="Calibri"/>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3600" b="0">
          <a:solidFill>
            <a:schemeClr val="tx2"/>
          </a:solidFill>
          <a:latin typeface="Calibri"/>
          <a:ea typeface="ＭＳ Ｐゴシック" charset="-128"/>
          <a:cs typeface="Calibri"/>
        </a:defRPr>
      </a:lvl1pPr>
      <a:lvl2pPr algn="ctr" rtl="0" eaLnBrk="0" fontAlgn="base" hangingPunct="0">
        <a:spcBef>
          <a:spcPct val="0"/>
        </a:spcBef>
        <a:spcAft>
          <a:spcPct val="0"/>
        </a:spcAft>
        <a:defRPr sz="3600" b="1">
          <a:solidFill>
            <a:schemeClr val="tx2"/>
          </a:solidFill>
          <a:latin typeface="Helvetica" pitchFamily="-65" charset="0"/>
          <a:ea typeface="ＭＳ Ｐゴシック" charset="-128"/>
          <a:cs typeface="ＭＳ Ｐゴシック" charset="-128"/>
        </a:defRPr>
      </a:lvl2pPr>
      <a:lvl3pPr algn="ctr" rtl="0" eaLnBrk="0" fontAlgn="base" hangingPunct="0">
        <a:spcBef>
          <a:spcPct val="0"/>
        </a:spcBef>
        <a:spcAft>
          <a:spcPct val="0"/>
        </a:spcAft>
        <a:defRPr sz="3600" b="1">
          <a:solidFill>
            <a:schemeClr val="tx2"/>
          </a:solidFill>
          <a:latin typeface="Helvetica" pitchFamily="-65" charset="0"/>
          <a:ea typeface="ＭＳ Ｐゴシック" charset="-128"/>
          <a:cs typeface="ＭＳ Ｐゴシック" charset="-128"/>
        </a:defRPr>
      </a:lvl3pPr>
      <a:lvl4pPr algn="ctr" rtl="0" eaLnBrk="0" fontAlgn="base" hangingPunct="0">
        <a:spcBef>
          <a:spcPct val="0"/>
        </a:spcBef>
        <a:spcAft>
          <a:spcPct val="0"/>
        </a:spcAft>
        <a:defRPr sz="3600" b="1">
          <a:solidFill>
            <a:schemeClr val="tx2"/>
          </a:solidFill>
          <a:latin typeface="Helvetica" pitchFamily="-65" charset="0"/>
          <a:ea typeface="ＭＳ Ｐゴシック" charset="-128"/>
          <a:cs typeface="ＭＳ Ｐゴシック" charset="-128"/>
        </a:defRPr>
      </a:lvl4pPr>
      <a:lvl5pPr algn="ctr" rtl="0" eaLnBrk="0" fontAlgn="base" hangingPunct="0">
        <a:spcBef>
          <a:spcPct val="0"/>
        </a:spcBef>
        <a:spcAft>
          <a:spcPct val="0"/>
        </a:spcAft>
        <a:defRPr sz="3600" b="1">
          <a:solidFill>
            <a:schemeClr val="tx2"/>
          </a:solidFill>
          <a:latin typeface="Helvetica" pitchFamily="-65" charset="0"/>
          <a:ea typeface="ＭＳ Ｐゴシック" charset="-128"/>
          <a:cs typeface="ＭＳ Ｐゴシック" charset="-128"/>
        </a:defRPr>
      </a:lvl5pPr>
      <a:lvl6pPr marL="457200" algn="ctr" rtl="0" eaLnBrk="0" fontAlgn="base" hangingPunct="0">
        <a:spcBef>
          <a:spcPct val="0"/>
        </a:spcBef>
        <a:spcAft>
          <a:spcPct val="0"/>
        </a:spcAft>
        <a:defRPr sz="3600" b="1">
          <a:solidFill>
            <a:schemeClr val="tx2"/>
          </a:solidFill>
          <a:latin typeface="Helvetica" pitchFamily="-65" charset="0"/>
        </a:defRPr>
      </a:lvl6pPr>
      <a:lvl7pPr marL="914400" algn="ctr" rtl="0" eaLnBrk="0" fontAlgn="base" hangingPunct="0">
        <a:spcBef>
          <a:spcPct val="0"/>
        </a:spcBef>
        <a:spcAft>
          <a:spcPct val="0"/>
        </a:spcAft>
        <a:defRPr sz="3600" b="1">
          <a:solidFill>
            <a:schemeClr val="tx2"/>
          </a:solidFill>
          <a:latin typeface="Helvetica" pitchFamily="-65" charset="0"/>
        </a:defRPr>
      </a:lvl7pPr>
      <a:lvl8pPr marL="1371600" algn="ctr" rtl="0" eaLnBrk="0" fontAlgn="base" hangingPunct="0">
        <a:spcBef>
          <a:spcPct val="0"/>
        </a:spcBef>
        <a:spcAft>
          <a:spcPct val="0"/>
        </a:spcAft>
        <a:defRPr sz="3600" b="1">
          <a:solidFill>
            <a:schemeClr val="tx2"/>
          </a:solidFill>
          <a:latin typeface="Helvetica" pitchFamily="-65" charset="0"/>
        </a:defRPr>
      </a:lvl8pPr>
      <a:lvl9pPr marL="1828800" algn="ctr" rtl="0" eaLnBrk="0" fontAlgn="base" hangingPunct="0">
        <a:spcBef>
          <a:spcPct val="0"/>
        </a:spcBef>
        <a:spcAft>
          <a:spcPct val="0"/>
        </a:spcAft>
        <a:defRPr sz="3600" b="1">
          <a:solidFill>
            <a:schemeClr val="tx2"/>
          </a:solidFill>
          <a:latin typeface="Helvetica" pitchFamily="-65" charset="0"/>
        </a:defRPr>
      </a:lvl9pPr>
    </p:titleStyle>
    <p:bodyStyle>
      <a:lvl1pPr marL="169863" indent="-169863" algn="l" rtl="0" eaLnBrk="0" fontAlgn="base" hangingPunct="0">
        <a:spcBef>
          <a:spcPts val="0"/>
        </a:spcBef>
        <a:spcAft>
          <a:spcPct val="0"/>
        </a:spcAft>
        <a:buChar char="•"/>
        <a:defRPr sz="2400">
          <a:solidFill>
            <a:schemeClr val="tx1"/>
          </a:solidFill>
          <a:latin typeface="Calibri"/>
          <a:ea typeface="ＭＳ Ｐゴシック" charset="-128"/>
          <a:cs typeface="Calibri"/>
        </a:defRPr>
      </a:lvl1pPr>
      <a:lvl2pPr marL="461963" indent="-238125" algn="l" rtl="0" eaLnBrk="0" fontAlgn="base" hangingPunct="0">
        <a:spcBef>
          <a:spcPts val="0"/>
        </a:spcBef>
        <a:spcAft>
          <a:spcPct val="0"/>
        </a:spcAft>
        <a:buChar char="–"/>
        <a:defRPr sz="2400">
          <a:solidFill>
            <a:schemeClr val="tx1"/>
          </a:solidFill>
          <a:latin typeface="Calibri"/>
          <a:ea typeface="ＭＳ Ｐゴシック" pitchFamily="-65" charset="-128"/>
          <a:cs typeface="Calibri"/>
        </a:defRPr>
      </a:lvl2pPr>
      <a:lvl3pPr marL="749300" indent="-271463" algn="l" rtl="0" eaLnBrk="0" fontAlgn="base" hangingPunct="0">
        <a:spcBef>
          <a:spcPts val="0"/>
        </a:spcBef>
        <a:spcAft>
          <a:spcPct val="0"/>
        </a:spcAft>
        <a:buChar char="•"/>
        <a:defRPr sz="2000">
          <a:solidFill>
            <a:schemeClr val="tx1"/>
          </a:solidFill>
          <a:latin typeface="Calibri"/>
          <a:ea typeface="ＭＳ Ｐゴシック" pitchFamily="-65" charset="-128"/>
          <a:cs typeface="Calibri"/>
        </a:defRPr>
      </a:lvl3pPr>
      <a:lvl4pPr marL="1028700" indent="-220663" algn="l" rtl="0" eaLnBrk="0" fontAlgn="base" hangingPunct="0">
        <a:spcBef>
          <a:spcPts val="0"/>
        </a:spcBef>
        <a:spcAft>
          <a:spcPct val="0"/>
        </a:spcAft>
        <a:buChar char="–"/>
        <a:defRPr sz="2000">
          <a:solidFill>
            <a:schemeClr val="tx1"/>
          </a:solidFill>
          <a:latin typeface="Calibri"/>
          <a:ea typeface="ＭＳ Ｐゴシック" pitchFamily="-65" charset="-128"/>
          <a:cs typeface="Calibri"/>
        </a:defRPr>
      </a:lvl4pPr>
      <a:lvl5pPr marL="1485900" indent="-228600" algn="l" defTabSz="863600" rtl="0" eaLnBrk="0" fontAlgn="base" hangingPunct="0">
        <a:spcBef>
          <a:spcPts val="0"/>
        </a:spcBef>
        <a:spcAft>
          <a:spcPct val="0"/>
        </a:spcAft>
        <a:buChar char="»"/>
        <a:tabLst>
          <a:tab pos="1435100" algn="l"/>
        </a:tabLst>
        <a:defRPr sz="2000">
          <a:solidFill>
            <a:schemeClr val="tx1"/>
          </a:solidFill>
          <a:latin typeface="Calibri"/>
          <a:ea typeface="ＭＳ Ｐゴシック" pitchFamily="-65" charset="-128"/>
          <a:cs typeface="Calibri"/>
        </a:defRPr>
      </a:lvl5pPr>
      <a:lvl6pPr marL="2235200" indent="-236538" algn="l" rtl="0" eaLnBrk="0" fontAlgn="base" hangingPunct="0">
        <a:spcBef>
          <a:spcPct val="20000"/>
        </a:spcBef>
        <a:spcAft>
          <a:spcPct val="0"/>
        </a:spcAft>
        <a:buChar char="»"/>
        <a:defRPr sz="2000">
          <a:solidFill>
            <a:schemeClr val="tx1"/>
          </a:solidFill>
          <a:latin typeface="+mn-lt"/>
          <a:ea typeface="ＭＳ Ｐゴシック" pitchFamily="-65" charset="-128"/>
        </a:defRPr>
      </a:lvl6pPr>
      <a:lvl7pPr marL="2692400" indent="-236538" algn="l" rtl="0" eaLnBrk="0" fontAlgn="base" hangingPunct="0">
        <a:spcBef>
          <a:spcPct val="20000"/>
        </a:spcBef>
        <a:spcAft>
          <a:spcPct val="0"/>
        </a:spcAft>
        <a:buChar char="»"/>
        <a:defRPr sz="2000">
          <a:solidFill>
            <a:schemeClr val="tx1"/>
          </a:solidFill>
          <a:latin typeface="+mn-lt"/>
          <a:ea typeface="ＭＳ Ｐゴシック" pitchFamily="-65" charset="-128"/>
        </a:defRPr>
      </a:lvl7pPr>
      <a:lvl8pPr marL="3149600" indent="-236538" algn="l" rtl="0" eaLnBrk="0" fontAlgn="base" hangingPunct="0">
        <a:spcBef>
          <a:spcPct val="20000"/>
        </a:spcBef>
        <a:spcAft>
          <a:spcPct val="0"/>
        </a:spcAft>
        <a:buChar char="»"/>
        <a:defRPr sz="2000">
          <a:solidFill>
            <a:schemeClr val="tx1"/>
          </a:solidFill>
          <a:latin typeface="+mn-lt"/>
          <a:ea typeface="ＭＳ Ｐゴシック" pitchFamily="-65" charset="-128"/>
        </a:defRPr>
      </a:lvl8pPr>
      <a:lvl9pPr marL="3606800" indent="-236538" algn="l" rtl="0" eaLnBrk="0" fontAlgn="base" hangingPunct="0">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ah@mit.edu" TargetMode="External"/><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df"/><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df"/><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df"/><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df"/><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df"/><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9.pdf"/><Relationship Id="rId4"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df"/><Relationship Id="rId4"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df"/><Relationship Id="rId5"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image" Target="../media/image23.pd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df"/><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df"/><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df"/><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df"/><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df"/><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1371600"/>
            <a:ext cx="7772400" cy="2228851"/>
          </a:xfrm>
        </p:spPr>
        <p:txBody>
          <a:bodyPr/>
          <a:lstStyle/>
          <a:p>
            <a:r>
              <a:rPr lang="en-US" dirty="0" smtClean="0"/>
              <a:t>Analysis impacts on GPS reference frame realizations</a:t>
            </a:r>
            <a:br>
              <a:rPr lang="en-US" dirty="0" smtClean="0"/>
            </a:br>
            <a:endParaRPr lang="en-US" dirty="0"/>
          </a:p>
        </p:txBody>
      </p:sp>
      <p:sp>
        <p:nvSpPr>
          <p:cNvPr id="15363" name="Rectangle 3"/>
          <p:cNvSpPr>
            <a:spLocks noGrp="1" noChangeArrowheads="1"/>
          </p:cNvSpPr>
          <p:nvPr>
            <p:ph type="subTitle" idx="1"/>
          </p:nvPr>
        </p:nvSpPr>
        <p:spPr/>
        <p:txBody>
          <a:bodyPr/>
          <a:lstStyle/>
          <a:p>
            <a:r>
              <a:rPr lang="en-US" dirty="0" smtClean="0"/>
              <a:t>Thomas Herring,</a:t>
            </a:r>
          </a:p>
          <a:p>
            <a:r>
              <a:rPr lang="en-US" dirty="0" smtClean="0"/>
              <a:t>Department of Earth, Atmospheric and Planetary Sciences,</a:t>
            </a:r>
          </a:p>
          <a:p>
            <a:r>
              <a:rPr lang="en-US" dirty="0" smtClean="0"/>
              <a:t>MIT, Cambridge, MA </a:t>
            </a:r>
          </a:p>
          <a:p>
            <a:r>
              <a:rPr lang="en-US" dirty="0" smtClean="0">
                <a:hlinkClick r:id="rId3"/>
              </a:rPr>
              <a:t>tah@mit.edu</a:t>
            </a:r>
            <a:r>
              <a:rPr lang="en-US" dirty="0" smtClean="0"/>
              <a:t> </a:t>
            </a:r>
            <a:endParaRPr lang="en-US" dirty="0"/>
          </a:p>
        </p:txBody>
      </p:sp>
      <p:pic>
        <p:nvPicPr>
          <p:cNvPr id="4" name="Picture 3"/>
          <p:cNvPicPr>
            <a:picLocks noChangeAspect="1"/>
          </p:cNvPicPr>
          <p:nvPr/>
        </p:nvPicPr>
        <p:blipFill>
          <a:blip r:embed="rId4"/>
          <a:stretch>
            <a:fillRect/>
          </a:stretch>
        </p:blipFill>
        <p:spPr>
          <a:xfrm>
            <a:off x="8055428" y="6477000"/>
            <a:ext cx="1088571" cy="381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PBO Specific Region</a:t>
            </a:r>
            <a:endParaRPr lang="en-US" dirty="0"/>
          </a:p>
        </p:txBody>
      </p:sp>
      <p:sp>
        <p:nvSpPr>
          <p:cNvPr id="3" name="Date Placeholder 2"/>
          <p:cNvSpPr>
            <a:spLocks noGrp="1"/>
          </p:cNvSpPr>
          <p:nvPr>
            <p:ph type="dt" sz="half" idx="10"/>
          </p:nvPr>
        </p:nvSpPr>
        <p:spPr/>
        <p:txBody>
          <a:bodyPr/>
          <a:lstStyle/>
          <a:p>
            <a:r>
              <a:rPr lang="en-US" smtClean="0"/>
              <a:t>04/07/2011</a:t>
            </a:r>
            <a:endParaRPr lang="en-US"/>
          </a:p>
        </p:txBody>
      </p:sp>
      <p:sp>
        <p:nvSpPr>
          <p:cNvPr id="4" name="Footer Placeholder 3"/>
          <p:cNvSpPr>
            <a:spLocks noGrp="1"/>
          </p:cNvSpPr>
          <p:nvPr>
            <p:ph type="ftr" sz="quarter" idx="11"/>
          </p:nvPr>
        </p:nvSpPr>
        <p:spPr/>
        <p:txBody>
          <a:bodyPr/>
          <a:lstStyle/>
          <a:p>
            <a:r>
              <a:rPr lang="en-US" smtClean="0"/>
              <a:t>EGU G2.1</a:t>
            </a:r>
            <a:endParaRPr lang="en-US"/>
          </a:p>
        </p:txBody>
      </p:sp>
      <p:sp>
        <p:nvSpPr>
          <p:cNvPr id="5" name="Slide Number Placeholder 4"/>
          <p:cNvSpPr>
            <a:spLocks noGrp="1"/>
          </p:cNvSpPr>
          <p:nvPr>
            <p:ph type="sldNum" sz="quarter" idx="12"/>
          </p:nvPr>
        </p:nvSpPr>
        <p:spPr/>
        <p:txBody>
          <a:bodyPr/>
          <a:lstStyle/>
          <a:p>
            <a:fld id="{CB43FF5A-6A39-0940-92BC-75DD794920A0}" type="slidenum">
              <a:rPr lang="en-US" smtClean="0"/>
              <a:pPr/>
              <a:t>10</a:t>
            </a:fld>
            <a:endParaRPr lang="en-US"/>
          </a:p>
        </p:txBody>
      </p:sp>
      <p:pic>
        <p:nvPicPr>
          <p:cNvPr id="6" name="Picture 5" descr="allnet.pbo.pdf"/>
          <p:cNvPicPr>
            <a:picLocks noChangeAspect="1"/>
          </p:cNvPicPr>
          <p:nvPr/>
        </p:nvPicPr>
        <mc:AlternateContent>
          <mc:Choice xmlns:ma="http://schemas.microsoft.com/office/mac/drawingml/2008/main" Requires="ma">
            <p:blipFill>
              <a:blip r:embed="rId2"/>
              <a:srcRect l="5354" t="38889" r="24242" b="6667"/>
              <a:stretch>
                <a:fillRect/>
              </a:stretch>
            </p:blipFill>
          </mc:Choice>
          <mc:Fallback>
            <p:blipFill>
              <a:blip r:embed="rId3"/>
              <a:srcRect l="5354" t="38889" r="24242" b="6667"/>
              <a:stretch>
                <a:fillRect/>
              </a:stretch>
            </p:blipFill>
          </mc:Fallback>
        </mc:AlternateContent>
        <p:spPr>
          <a:xfrm>
            <a:off x="457200" y="1638300"/>
            <a:ext cx="8352453" cy="4991100"/>
          </a:xfrm>
          <a:prstGeom prst="rect">
            <a:avLst/>
          </a:prstGeom>
          <a:solidFill>
            <a:schemeClr val="tx1"/>
          </a:solidFill>
        </p:spPr>
      </p:pic>
      <p:sp>
        <p:nvSpPr>
          <p:cNvPr id="7" name="TextBox 6"/>
          <p:cNvSpPr txBox="1"/>
          <p:nvPr/>
        </p:nvSpPr>
        <p:spPr>
          <a:xfrm>
            <a:off x="3048000" y="5181600"/>
            <a:ext cx="685800" cy="338554"/>
          </a:xfrm>
          <a:prstGeom prst="rect">
            <a:avLst/>
          </a:prstGeom>
          <a:noFill/>
        </p:spPr>
        <p:txBody>
          <a:bodyPr wrap="square" rtlCol="0">
            <a:spAutoFit/>
          </a:bodyPr>
          <a:lstStyle/>
          <a:p>
            <a:r>
              <a:rPr lang="en-US" sz="1600" dirty="0" smtClean="0">
                <a:solidFill>
                  <a:schemeClr val="bg2"/>
                </a:solidFill>
              </a:rPr>
              <a:t>PIE1</a:t>
            </a:r>
            <a:endParaRPr lang="en-US" sz="1600" dirty="0">
              <a:solidFill>
                <a:schemeClr val="bg2"/>
              </a:solidFill>
            </a:endParaRPr>
          </a:p>
        </p:txBody>
      </p:sp>
      <p:sp>
        <p:nvSpPr>
          <p:cNvPr id="8" name="Rectangle 7"/>
          <p:cNvSpPr/>
          <p:nvPr/>
        </p:nvSpPr>
        <p:spPr>
          <a:xfrm>
            <a:off x="3868625" y="5562600"/>
            <a:ext cx="703375" cy="307777"/>
          </a:xfrm>
          <a:prstGeom prst="rect">
            <a:avLst/>
          </a:prstGeom>
        </p:spPr>
        <p:txBody>
          <a:bodyPr wrap="none">
            <a:spAutoFit/>
          </a:bodyPr>
          <a:lstStyle/>
          <a:p>
            <a:r>
              <a:rPr lang="en-US" sz="1400" dirty="0" smtClean="0">
                <a:solidFill>
                  <a:schemeClr val="bg2"/>
                </a:solidFill>
              </a:rPr>
              <a:t>MDO1</a:t>
            </a:r>
            <a:endParaRPr lang="en-US" sz="1400" dirty="0">
              <a:solidFill>
                <a:schemeClr val="bg2"/>
              </a:solidFill>
            </a:endParaRPr>
          </a:p>
        </p:txBody>
      </p:sp>
      <p:cxnSp>
        <p:nvCxnSpPr>
          <p:cNvPr id="10" name="Straight Arrow Connector 9"/>
          <p:cNvCxnSpPr/>
          <p:nvPr/>
        </p:nvCxnSpPr>
        <p:spPr bwMode="auto">
          <a:xfrm flipV="1">
            <a:off x="3581400" y="4953000"/>
            <a:ext cx="1143000" cy="381000"/>
          </a:xfrm>
          <a:prstGeom prst="straightConnector1">
            <a:avLst/>
          </a:prstGeom>
          <a:solidFill>
            <a:schemeClr val="accent1"/>
          </a:solidFill>
          <a:ln w="9525" cap="flat" cmpd="sng" algn="ctr">
            <a:solidFill>
              <a:schemeClr val="accent5">
                <a:lumMod val="25000"/>
              </a:schemeClr>
            </a:solidFill>
            <a:prstDash val="solid"/>
            <a:round/>
            <a:headEnd type="none" w="med" len="med"/>
            <a:tailEnd type="arrow"/>
          </a:ln>
          <a:effectLst/>
        </p:spPr>
      </p:cxnSp>
      <p:cxnSp>
        <p:nvCxnSpPr>
          <p:cNvPr id="11" name="Straight Arrow Connector 10"/>
          <p:cNvCxnSpPr/>
          <p:nvPr/>
        </p:nvCxnSpPr>
        <p:spPr bwMode="auto">
          <a:xfrm flipV="1">
            <a:off x="4343400" y="5181600"/>
            <a:ext cx="609600" cy="457200"/>
          </a:xfrm>
          <a:prstGeom prst="straightConnector1">
            <a:avLst/>
          </a:prstGeom>
          <a:solidFill>
            <a:schemeClr val="accent1"/>
          </a:solidFill>
          <a:ln w="9525" cap="flat" cmpd="sng" algn="ctr">
            <a:solidFill>
              <a:schemeClr val="accent5">
                <a:lumMod val="25000"/>
              </a:schemeClr>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152400"/>
            <a:ext cx="3962400" cy="762000"/>
          </a:xfrm>
        </p:spPr>
        <p:txBody>
          <a:bodyPr/>
          <a:lstStyle/>
          <a:p>
            <a:r>
              <a:rPr lang="en-US" dirty="0" smtClean="0"/>
              <a:t>PIE Town (NMT)</a:t>
            </a:r>
            <a:endParaRPr lang="en-US" dirty="0"/>
          </a:p>
        </p:txBody>
      </p:sp>
      <p:sp>
        <p:nvSpPr>
          <p:cNvPr id="3" name="Date Placeholder 2"/>
          <p:cNvSpPr>
            <a:spLocks noGrp="1"/>
          </p:cNvSpPr>
          <p:nvPr>
            <p:ph type="dt" sz="half" idx="10"/>
          </p:nvPr>
        </p:nvSpPr>
        <p:spPr/>
        <p:txBody>
          <a:bodyPr/>
          <a:lstStyle/>
          <a:p>
            <a:r>
              <a:rPr lang="en-US" smtClean="0"/>
              <a:t>04/07/2011</a:t>
            </a:r>
            <a:endParaRPr lang="en-US"/>
          </a:p>
        </p:txBody>
      </p:sp>
      <p:sp>
        <p:nvSpPr>
          <p:cNvPr id="4" name="Footer Placeholder 3"/>
          <p:cNvSpPr>
            <a:spLocks noGrp="1"/>
          </p:cNvSpPr>
          <p:nvPr>
            <p:ph type="ftr" sz="quarter" idx="11"/>
          </p:nvPr>
        </p:nvSpPr>
        <p:spPr/>
        <p:txBody>
          <a:bodyPr/>
          <a:lstStyle/>
          <a:p>
            <a:r>
              <a:rPr lang="en-US" smtClean="0"/>
              <a:t>EGU G2.1</a:t>
            </a:r>
            <a:endParaRPr lang="en-US"/>
          </a:p>
        </p:txBody>
      </p:sp>
      <p:sp>
        <p:nvSpPr>
          <p:cNvPr id="5" name="Slide Number Placeholder 4"/>
          <p:cNvSpPr>
            <a:spLocks noGrp="1"/>
          </p:cNvSpPr>
          <p:nvPr>
            <p:ph type="sldNum" sz="quarter" idx="12"/>
          </p:nvPr>
        </p:nvSpPr>
        <p:spPr/>
        <p:txBody>
          <a:bodyPr/>
          <a:lstStyle/>
          <a:p>
            <a:fld id="{CB43FF5A-6A39-0940-92BC-75DD794920A0}" type="slidenum">
              <a:rPr lang="en-US" smtClean="0"/>
              <a:pPr/>
              <a:t>11</a:t>
            </a:fld>
            <a:endParaRPr lang="en-US"/>
          </a:p>
        </p:txBody>
      </p:sp>
      <p:sp>
        <p:nvSpPr>
          <p:cNvPr id="6" name="TextBox 5"/>
          <p:cNvSpPr txBox="1"/>
          <p:nvPr/>
        </p:nvSpPr>
        <p:spPr>
          <a:xfrm>
            <a:off x="152400" y="1219200"/>
            <a:ext cx="2286000" cy="3416320"/>
          </a:xfrm>
          <a:prstGeom prst="rect">
            <a:avLst/>
          </a:prstGeom>
          <a:noFill/>
        </p:spPr>
        <p:txBody>
          <a:bodyPr wrap="square" rtlCol="0">
            <a:spAutoFit/>
          </a:bodyPr>
          <a:lstStyle/>
          <a:p>
            <a:r>
              <a:rPr lang="en-US" dirty="0" smtClean="0">
                <a:solidFill>
                  <a:srgbClr val="FFFF66"/>
                </a:solidFill>
              </a:rPr>
              <a:t>Global Net</a:t>
            </a:r>
            <a:r>
              <a:rPr lang="en-US" dirty="0" smtClean="0"/>
              <a:t/>
            </a:r>
            <a:br>
              <a:rPr lang="en-US" dirty="0" smtClean="0"/>
            </a:br>
            <a:r>
              <a:rPr lang="en-US" dirty="0" smtClean="0"/>
              <a:t>(Outliers have been retained to show site dependent).</a:t>
            </a:r>
            <a:br>
              <a:rPr lang="en-US" dirty="0" smtClean="0"/>
            </a:br>
            <a:r>
              <a:rPr lang="en-US" dirty="0" smtClean="0">
                <a:solidFill>
                  <a:srgbClr val="FFFF66"/>
                </a:solidFill>
              </a:rPr>
              <a:t>(Some outliers will be due to processing problems).</a:t>
            </a:r>
            <a:endParaRPr lang="en-US" dirty="0">
              <a:solidFill>
                <a:srgbClr val="FFFF66"/>
              </a:solidFill>
            </a:endParaRPr>
          </a:p>
        </p:txBody>
      </p:sp>
      <p:pic>
        <p:nvPicPr>
          <p:cNvPr id="7" name="Picture 6" descr="pie_nmt_glb.pdf"/>
          <p:cNvPicPr>
            <a:picLocks noChangeAspect="1"/>
          </p:cNvPicPr>
          <p:nvPr/>
        </p:nvPicPr>
        <mc:AlternateContent>
          <mc:Choice xmlns:ma="http://schemas.microsoft.com/office/mac/drawingml/2008/main" Requires="ma">
            <p:blipFill>
              <a:blip r:embed="rId2"/>
              <a:srcRect l="23384" t="5556"/>
              <a:stretch>
                <a:fillRect/>
              </a:stretch>
            </p:blipFill>
          </mc:Choice>
          <mc:Fallback>
            <p:blipFill>
              <a:blip r:embed="rId3"/>
              <a:srcRect l="23384" t="5556"/>
              <a:stretch>
                <a:fillRect/>
              </a:stretch>
            </p:blipFill>
          </mc:Fallback>
        </mc:AlternateContent>
        <p:spPr>
          <a:xfrm>
            <a:off x="2209800" y="762000"/>
            <a:ext cx="6799729" cy="6477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152400"/>
            <a:ext cx="3048000" cy="762000"/>
          </a:xfrm>
        </p:spPr>
        <p:txBody>
          <a:bodyPr/>
          <a:lstStyle/>
          <a:p>
            <a:r>
              <a:rPr lang="en-US" dirty="0" smtClean="0"/>
              <a:t>PIE Town </a:t>
            </a:r>
            <a:endParaRPr lang="en-US" dirty="0"/>
          </a:p>
        </p:txBody>
      </p:sp>
      <p:sp>
        <p:nvSpPr>
          <p:cNvPr id="3" name="Date Placeholder 2"/>
          <p:cNvSpPr>
            <a:spLocks noGrp="1"/>
          </p:cNvSpPr>
          <p:nvPr>
            <p:ph type="dt" sz="half" idx="10"/>
          </p:nvPr>
        </p:nvSpPr>
        <p:spPr/>
        <p:txBody>
          <a:bodyPr/>
          <a:lstStyle/>
          <a:p>
            <a:r>
              <a:rPr lang="en-US" smtClean="0"/>
              <a:t>04/07/2011</a:t>
            </a:r>
            <a:endParaRPr lang="en-US"/>
          </a:p>
        </p:txBody>
      </p:sp>
      <p:sp>
        <p:nvSpPr>
          <p:cNvPr id="4" name="Footer Placeholder 3"/>
          <p:cNvSpPr>
            <a:spLocks noGrp="1"/>
          </p:cNvSpPr>
          <p:nvPr>
            <p:ph type="ftr" sz="quarter" idx="11"/>
          </p:nvPr>
        </p:nvSpPr>
        <p:spPr/>
        <p:txBody>
          <a:bodyPr/>
          <a:lstStyle/>
          <a:p>
            <a:r>
              <a:rPr lang="en-US" smtClean="0"/>
              <a:t>EGU G2.1</a:t>
            </a:r>
            <a:endParaRPr lang="en-US"/>
          </a:p>
        </p:txBody>
      </p:sp>
      <p:sp>
        <p:nvSpPr>
          <p:cNvPr id="5" name="Slide Number Placeholder 4"/>
          <p:cNvSpPr>
            <a:spLocks noGrp="1"/>
          </p:cNvSpPr>
          <p:nvPr>
            <p:ph type="sldNum" sz="quarter" idx="12"/>
          </p:nvPr>
        </p:nvSpPr>
        <p:spPr/>
        <p:txBody>
          <a:bodyPr/>
          <a:lstStyle/>
          <a:p>
            <a:fld id="{CB43FF5A-6A39-0940-92BC-75DD794920A0}" type="slidenum">
              <a:rPr lang="en-US" smtClean="0"/>
              <a:pPr/>
              <a:t>12</a:t>
            </a:fld>
            <a:endParaRPr lang="en-US"/>
          </a:p>
        </p:txBody>
      </p:sp>
      <p:sp>
        <p:nvSpPr>
          <p:cNvPr id="6" name="TextBox 5"/>
          <p:cNvSpPr txBox="1"/>
          <p:nvPr/>
        </p:nvSpPr>
        <p:spPr>
          <a:xfrm>
            <a:off x="152400" y="1219200"/>
            <a:ext cx="2286000" cy="4154983"/>
          </a:xfrm>
          <a:prstGeom prst="rect">
            <a:avLst/>
          </a:prstGeom>
          <a:noFill/>
        </p:spPr>
        <p:txBody>
          <a:bodyPr wrap="square" rtlCol="0">
            <a:spAutoFit/>
          </a:bodyPr>
          <a:lstStyle/>
          <a:p>
            <a:pPr>
              <a:buFont typeface="Wingdings" charset="2"/>
              <a:buChar char="§"/>
            </a:pPr>
            <a:r>
              <a:rPr lang="en-US" dirty="0" smtClean="0"/>
              <a:t>Global Net</a:t>
            </a:r>
          </a:p>
          <a:p>
            <a:pPr>
              <a:buFont typeface="Wingdings" charset="2"/>
              <a:buChar char="§"/>
            </a:pPr>
            <a:r>
              <a:rPr lang="en-US" dirty="0" smtClean="0">
                <a:solidFill>
                  <a:srgbClr val="FFFF66"/>
                </a:solidFill>
              </a:rPr>
              <a:t>PBO Site (NMT)</a:t>
            </a:r>
            <a:r>
              <a:rPr lang="en-US" dirty="0" smtClean="0"/>
              <a:t/>
            </a:r>
            <a:br>
              <a:rPr lang="en-US" dirty="0" smtClean="0"/>
            </a:br>
            <a:r>
              <a:rPr lang="en-US" dirty="0" smtClean="0"/>
              <a:t>Outliers are common to both analyses, except height in early 2009: Processing problem at NMT)</a:t>
            </a:r>
          </a:p>
        </p:txBody>
      </p:sp>
      <p:pic>
        <p:nvPicPr>
          <p:cNvPr id="8" name="Picture 7" descr="pie_nmt_pbo.pdf"/>
          <p:cNvPicPr>
            <a:picLocks noChangeAspect="1"/>
          </p:cNvPicPr>
          <p:nvPr/>
        </p:nvPicPr>
        <mc:AlternateContent>
          <mc:Choice xmlns:ma="http://schemas.microsoft.com/office/mac/drawingml/2008/main" Requires="ma">
            <p:blipFill>
              <a:blip r:embed="rId2"/>
              <a:srcRect l="23384"/>
              <a:stretch>
                <a:fillRect/>
              </a:stretch>
            </p:blipFill>
          </mc:Choice>
          <mc:Fallback>
            <p:blipFill>
              <a:blip r:embed="rId3"/>
              <a:srcRect l="23384"/>
              <a:stretch>
                <a:fillRect/>
              </a:stretch>
            </p:blipFill>
          </mc:Fallback>
        </mc:AlternateContent>
        <p:spPr>
          <a:xfrm>
            <a:off x="2209800" y="381000"/>
            <a:ext cx="6799729" cy="6858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152400"/>
            <a:ext cx="3048000" cy="762000"/>
          </a:xfrm>
        </p:spPr>
        <p:txBody>
          <a:bodyPr/>
          <a:lstStyle/>
          <a:p>
            <a:r>
              <a:rPr lang="en-US" dirty="0" smtClean="0"/>
              <a:t>PIE Town </a:t>
            </a:r>
            <a:endParaRPr lang="en-US" dirty="0"/>
          </a:p>
        </p:txBody>
      </p:sp>
      <p:sp>
        <p:nvSpPr>
          <p:cNvPr id="3" name="Date Placeholder 2"/>
          <p:cNvSpPr>
            <a:spLocks noGrp="1"/>
          </p:cNvSpPr>
          <p:nvPr>
            <p:ph type="dt" sz="half" idx="10"/>
          </p:nvPr>
        </p:nvSpPr>
        <p:spPr/>
        <p:txBody>
          <a:bodyPr/>
          <a:lstStyle/>
          <a:p>
            <a:r>
              <a:rPr lang="en-US" smtClean="0"/>
              <a:t>04/07/2011</a:t>
            </a:r>
            <a:endParaRPr lang="en-US"/>
          </a:p>
        </p:txBody>
      </p:sp>
      <p:sp>
        <p:nvSpPr>
          <p:cNvPr id="4" name="Footer Placeholder 3"/>
          <p:cNvSpPr>
            <a:spLocks noGrp="1"/>
          </p:cNvSpPr>
          <p:nvPr>
            <p:ph type="ftr" sz="quarter" idx="11"/>
          </p:nvPr>
        </p:nvSpPr>
        <p:spPr/>
        <p:txBody>
          <a:bodyPr/>
          <a:lstStyle/>
          <a:p>
            <a:r>
              <a:rPr lang="en-US" smtClean="0"/>
              <a:t>EGU G2.1</a:t>
            </a:r>
            <a:endParaRPr lang="en-US"/>
          </a:p>
        </p:txBody>
      </p:sp>
      <p:sp>
        <p:nvSpPr>
          <p:cNvPr id="5" name="Slide Number Placeholder 4"/>
          <p:cNvSpPr>
            <a:spLocks noGrp="1"/>
          </p:cNvSpPr>
          <p:nvPr>
            <p:ph type="sldNum" sz="quarter" idx="12"/>
          </p:nvPr>
        </p:nvSpPr>
        <p:spPr/>
        <p:txBody>
          <a:bodyPr/>
          <a:lstStyle/>
          <a:p>
            <a:fld id="{CB43FF5A-6A39-0940-92BC-75DD794920A0}" type="slidenum">
              <a:rPr lang="en-US" smtClean="0"/>
              <a:pPr/>
              <a:t>13</a:t>
            </a:fld>
            <a:endParaRPr lang="en-US"/>
          </a:p>
        </p:txBody>
      </p:sp>
      <p:sp>
        <p:nvSpPr>
          <p:cNvPr id="6" name="TextBox 5"/>
          <p:cNvSpPr txBox="1"/>
          <p:nvPr/>
        </p:nvSpPr>
        <p:spPr>
          <a:xfrm>
            <a:off x="152400" y="1219200"/>
            <a:ext cx="2286000" cy="3046988"/>
          </a:xfrm>
          <a:prstGeom prst="rect">
            <a:avLst/>
          </a:prstGeom>
          <a:noFill/>
        </p:spPr>
        <p:txBody>
          <a:bodyPr wrap="square" rtlCol="0">
            <a:spAutoFit/>
          </a:bodyPr>
          <a:lstStyle/>
          <a:p>
            <a:pPr>
              <a:buFont typeface="Wingdings" charset="2"/>
              <a:buChar char="§"/>
            </a:pPr>
            <a:r>
              <a:rPr lang="en-US" dirty="0" smtClean="0"/>
              <a:t>Global Net</a:t>
            </a:r>
          </a:p>
          <a:p>
            <a:pPr>
              <a:buFont typeface="Wingdings" charset="2"/>
              <a:buChar char="§"/>
            </a:pPr>
            <a:r>
              <a:rPr lang="en-US" dirty="0" smtClean="0"/>
              <a:t>PBO Site (NMT)</a:t>
            </a:r>
          </a:p>
          <a:p>
            <a:pPr>
              <a:buFont typeface="Wingdings" charset="2"/>
              <a:buChar char="§"/>
            </a:pPr>
            <a:r>
              <a:rPr lang="en-US" dirty="0" smtClean="0">
                <a:solidFill>
                  <a:srgbClr val="FFFF66"/>
                </a:solidFill>
              </a:rPr>
              <a:t>PBO Site (NMT) </a:t>
            </a:r>
            <a:r>
              <a:rPr lang="en-US" dirty="0" smtClean="0"/>
              <a:t>“Non-NA sites and McDonald decoupled)</a:t>
            </a:r>
            <a:endParaRPr lang="en-US" dirty="0"/>
          </a:p>
        </p:txBody>
      </p:sp>
      <p:pic>
        <p:nvPicPr>
          <p:cNvPr id="9" name="Picture 8" descr="pie_nmt_rmg.pdf"/>
          <p:cNvPicPr>
            <a:picLocks noChangeAspect="1"/>
          </p:cNvPicPr>
          <p:nvPr/>
        </p:nvPicPr>
        <mc:AlternateContent>
          <mc:Choice xmlns:ma="http://schemas.microsoft.com/office/mac/drawingml/2008/main" Requires="ma">
            <p:blipFill>
              <a:blip r:embed="rId2"/>
              <a:srcRect l="22525"/>
              <a:stretch>
                <a:fillRect/>
              </a:stretch>
            </p:blipFill>
          </mc:Choice>
          <mc:Fallback>
            <p:blipFill>
              <a:blip r:embed="rId3"/>
              <a:srcRect l="22525"/>
              <a:stretch>
                <a:fillRect/>
              </a:stretch>
            </p:blipFill>
          </mc:Fallback>
        </mc:AlternateContent>
        <p:spPr>
          <a:xfrm>
            <a:off x="2133600" y="381000"/>
            <a:ext cx="6875929"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152400"/>
            <a:ext cx="3962400" cy="762000"/>
          </a:xfrm>
        </p:spPr>
        <p:txBody>
          <a:bodyPr/>
          <a:lstStyle/>
          <a:p>
            <a:r>
              <a:rPr lang="en-US" dirty="0" smtClean="0"/>
              <a:t>PIE Town (CWU)</a:t>
            </a:r>
            <a:endParaRPr lang="en-US" dirty="0"/>
          </a:p>
        </p:txBody>
      </p:sp>
      <p:sp>
        <p:nvSpPr>
          <p:cNvPr id="3" name="Date Placeholder 2"/>
          <p:cNvSpPr>
            <a:spLocks noGrp="1"/>
          </p:cNvSpPr>
          <p:nvPr>
            <p:ph type="dt" sz="half" idx="10"/>
          </p:nvPr>
        </p:nvSpPr>
        <p:spPr/>
        <p:txBody>
          <a:bodyPr/>
          <a:lstStyle/>
          <a:p>
            <a:r>
              <a:rPr lang="en-US" smtClean="0"/>
              <a:t>04/07/2011</a:t>
            </a:r>
            <a:endParaRPr lang="en-US"/>
          </a:p>
        </p:txBody>
      </p:sp>
      <p:sp>
        <p:nvSpPr>
          <p:cNvPr id="4" name="Footer Placeholder 3"/>
          <p:cNvSpPr>
            <a:spLocks noGrp="1"/>
          </p:cNvSpPr>
          <p:nvPr>
            <p:ph type="ftr" sz="quarter" idx="11"/>
          </p:nvPr>
        </p:nvSpPr>
        <p:spPr/>
        <p:txBody>
          <a:bodyPr/>
          <a:lstStyle/>
          <a:p>
            <a:r>
              <a:rPr lang="en-US" smtClean="0"/>
              <a:t>EGU G2.1</a:t>
            </a:r>
            <a:endParaRPr lang="en-US"/>
          </a:p>
        </p:txBody>
      </p:sp>
      <p:sp>
        <p:nvSpPr>
          <p:cNvPr id="5" name="Slide Number Placeholder 4"/>
          <p:cNvSpPr>
            <a:spLocks noGrp="1"/>
          </p:cNvSpPr>
          <p:nvPr>
            <p:ph type="sldNum" sz="quarter" idx="12"/>
          </p:nvPr>
        </p:nvSpPr>
        <p:spPr/>
        <p:txBody>
          <a:bodyPr/>
          <a:lstStyle/>
          <a:p>
            <a:fld id="{CB43FF5A-6A39-0940-92BC-75DD794920A0}" type="slidenum">
              <a:rPr lang="en-US" smtClean="0"/>
              <a:pPr/>
              <a:t>14</a:t>
            </a:fld>
            <a:endParaRPr lang="en-US"/>
          </a:p>
        </p:txBody>
      </p:sp>
      <p:sp>
        <p:nvSpPr>
          <p:cNvPr id="6" name="TextBox 5"/>
          <p:cNvSpPr txBox="1"/>
          <p:nvPr/>
        </p:nvSpPr>
        <p:spPr>
          <a:xfrm>
            <a:off x="152400" y="1219200"/>
            <a:ext cx="2286000" cy="461665"/>
          </a:xfrm>
          <a:prstGeom prst="rect">
            <a:avLst/>
          </a:prstGeom>
          <a:noFill/>
        </p:spPr>
        <p:txBody>
          <a:bodyPr wrap="square" rtlCol="0">
            <a:spAutoFit/>
          </a:bodyPr>
          <a:lstStyle/>
          <a:p>
            <a:r>
              <a:rPr lang="en-US" dirty="0" smtClean="0"/>
              <a:t>Global Net</a:t>
            </a:r>
            <a:endParaRPr lang="en-US" dirty="0"/>
          </a:p>
        </p:txBody>
      </p:sp>
      <p:pic>
        <p:nvPicPr>
          <p:cNvPr id="7" name="Picture 6" descr="pie_nmt_glb.pdf"/>
          <p:cNvPicPr>
            <a:picLocks noChangeAspect="1"/>
          </p:cNvPicPr>
          <p:nvPr/>
        </p:nvPicPr>
        <mc:AlternateContent>
          <mc:Choice xmlns:ma="http://schemas.microsoft.com/office/mac/drawingml/2008/main" Requires="ma">
            <p:blipFill>
              <a:blip r:embed="rId2"/>
              <a:srcRect t="5556"/>
              <a:stretch>
                <a:fillRect/>
              </a:stretch>
            </p:blipFill>
          </mc:Choice>
          <mc:Fallback>
            <p:blipFill>
              <a:blip r:embed="rId3"/>
              <a:srcRect t="5556"/>
              <a:stretch>
                <a:fillRect/>
              </a:stretch>
            </p:blipFill>
          </mc:Fallback>
        </mc:AlternateContent>
        <p:spPr>
          <a:xfrm>
            <a:off x="134470" y="762000"/>
            <a:ext cx="8875059" cy="6477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152400"/>
            <a:ext cx="3962400" cy="762000"/>
          </a:xfrm>
        </p:spPr>
        <p:txBody>
          <a:bodyPr/>
          <a:lstStyle/>
          <a:p>
            <a:r>
              <a:rPr lang="en-US" dirty="0" smtClean="0"/>
              <a:t>PIE Town (CWU)</a:t>
            </a:r>
            <a:endParaRPr lang="en-US" dirty="0"/>
          </a:p>
        </p:txBody>
      </p:sp>
      <p:sp>
        <p:nvSpPr>
          <p:cNvPr id="3" name="Date Placeholder 2"/>
          <p:cNvSpPr>
            <a:spLocks noGrp="1"/>
          </p:cNvSpPr>
          <p:nvPr>
            <p:ph type="dt" sz="half" idx="10"/>
          </p:nvPr>
        </p:nvSpPr>
        <p:spPr/>
        <p:txBody>
          <a:bodyPr/>
          <a:lstStyle/>
          <a:p>
            <a:r>
              <a:rPr lang="en-US" smtClean="0"/>
              <a:t>04/07/2011</a:t>
            </a:r>
            <a:endParaRPr lang="en-US"/>
          </a:p>
        </p:txBody>
      </p:sp>
      <p:sp>
        <p:nvSpPr>
          <p:cNvPr id="4" name="Footer Placeholder 3"/>
          <p:cNvSpPr>
            <a:spLocks noGrp="1"/>
          </p:cNvSpPr>
          <p:nvPr>
            <p:ph type="ftr" sz="quarter" idx="11"/>
          </p:nvPr>
        </p:nvSpPr>
        <p:spPr/>
        <p:txBody>
          <a:bodyPr/>
          <a:lstStyle/>
          <a:p>
            <a:r>
              <a:rPr lang="en-US" smtClean="0"/>
              <a:t>EGU G2.1</a:t>
            </a:r>
            <a:endParaRPr lang="en-US"/>
          </a:p>
        </p:txBody>
      </p:sp>
      <p:sp>
        <p:nvSpPr>
          <p:cNvPr id="5" name="Slide Number Placeholder 4"/>
          <p:cNvSpPr>
            <a:spLocks noGrp="1"/>
          </p:cNvSpPr>
          <p:nvPr>
            <p:ph type="sldNum" sz="quarter" idx="12"/>
          </p:nvPr>
        </p:nvSpPr>
        <p:spPr/>
        <p:txBody>
          <a:bodyPr/>
          <a:lstStyle/>
          <a:p>
            <a:fld id="{CB43FF5A-6A39-0940-92BC-75DD794920A0}" type="slidenum">
              <a:rPr lang="en-US" smtClean="0"/>
              <a:pPr/>
              <a:t>15</a:t>
            </a:fld>
            <a:endParaRPr lang="en-US"/>
          </a:p>
        </p:txBody>
      </p:sp>
      <p:sp>
        <p:nvSpPr>
          <p:cNvPr id="6" name="TextBox 5"/>
          <p:cNvSpPr txBox="1"/>
          <p:nvPr/>
        </p:nvSpPr>
        <p:spPr>
          <a:xfrm>
            <a:off x="152400" y="1219200"/>
            <a:ext cx="2514600" cy="5262979"/>
          </a:xfrm>
          <a:prstGeom prst="rect">
            <a:avLst/>
          </a:prstGeom>
          <a:noFill/>
        </p:spPr>
        <p:txBody>
          <a:bodyPr wrap="square" rtlCol="0">
            <a:spAutoFit/>
          </a:bodyPr>
          <a:lstStyle/>
          <a:p>
            <a:pPr>
              <a:buFont typeface="Wingdings" charset="2"/>
              <a:buChar char="§"/>
            </a:pPr>
            <a:r>
              <a:rPr lang="en-US" dirty="0" smtClean="0"/>
              <a:t>Global Net</a:t>
            </a:r>
          </a:p>
          <a:p>
            <a:pPr>
              <a:buFont typeface="Wingdings" charset="2"/>
              <a:buChar char="§"/>
            </a:pPr>
            <a:r>
              <a:rPr lang="en-US" dirty="0" smtClean="0">
                <a:solidFill>
                  <a:srgbClr val="FFFF66"/>
                </a:solidFill>
              </a:rPr>
              <a:t>PBO Site (CWU).  </a:t>
            </a:r>
            <a:r>
              <a:rPr lang="en-US" dirty="0" smtClean="0"/>
              <a:t>There are some processing problems here. This is now different program.  See similar differences to NMT processing in PBO solution.</a:t>
            </a:r>
          </a:p>
          <a:p>
            <a:pPr>
              <a:buFont typeface="Wingdings" charset="2"/>
              <a:buChar char="§"/>
            </a:pPr>
            <a:endParaRPr lang="en-US" dirty="0"/>
          </a:p>
        </p:txBody>
      </p:sp>
      <p:pic>
        <p:nvPicPr>
          <p:cNvPr id="8" name="Picture 7" descr="pie_cwu_pbo.pdf"/>
          <p:cNvPicPr>
            <a:picLocks noChangeAspect="1"/>
          </p:cNvPicPr>
          <p:nvPr/>
        </p:nvPicPr>
        <mc:AlternateContent>
          <mc:Choice xmlns:ma="http://schemas.microsoft.com/office/mac/drawingml/2008/main" Requires="ma">
            <p:blipFill>
              <a:blip r:embed="rId3"/>
              <a:srcRect l="23384"/>
              <a:stretch>
                <a:fillRect/>
              </a:stretch>
            </p:blipFill>
          </mc:Choice>
          <mc:Fallback>
            <p:blipFill>
              <a:blip r:embed="rId4"/>
              <a:srcRect l="23384"/>
              <a:stretch>
                <a:fillRect/>
              </a:stretch>
            </p:blipFill>
          </mc:Fallback>
        </mc:AlternateContent>
        <p:spPr>
          <a:xfrm>
            <a:off x="2209800" y="384048"/>
            <a:ext cx="6799729" cy="6858000"/>
          </a:xfrm>
          <a:prstGeom prst="rect">
            <a:avLst/>
          </a:prstGeom>
        </p:spPr>
      </p:pic>
      <p:sp>
        <p:nvSpPr>
          <p:cNvPr id="9" name="TextBox 8"/>
          <p:cNvSpPr txBox="1"/>
          <p:nvPr/>
        </p:nvSpPr>
        <p:spPr>
          <a:xfrm>
            <a:off x="4343400" y="3152001"/>
            <a:ext cx="2286000" cy="276999"/>
          </a:xfrm>
          <a:prstGeom prst="rect">
            <a:avLst/>
          </a:prstGeom>
          <a:noFill/>
        </p:spPr>
        <p:txBody>
          <a:bodyPr wrap="square" rtlCol="0">
            <a:spAutoFit/>
          </a:bodyPr>
          <a:lstStyle/>
          <a:p>
            <a:r>
              <a:rPr lang="en-US" sz="1200" dirty="0" smtClean="0">
                <a:solidFill>
                  <a:schemeClr val="bg2"/>
                </a:solidFill>
              </a:rPr>
              <a:t>Ambiguity fixing problem</a:t>
            </a:r>
            <a:endParaRPr lang="en-US" sz="1200" dirty="0">
              <a:solidFill>
                <a:schemeClr val="bg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152400"/>
            <a:ext cx="3962400" cy="762000"/>
          </a:xfrm>
        </p:spPr>
        <p:txBody>
          <a:bodyPr/>
          <a:lstStyle/>
          <a:p>
            <a:r>
              <a:rPr lang="en-US" dirty="0" smtClean="0"/>
              <a:t>PIE Town (CWU)</a:t>
            </a:r>
            <a:endParaRPr lang="en-US" dirty="0"/>
          </a:p>
        </p:txBody>
      </p:sp>
      <p:sp>
        <p:nvSpPr>
          <p:cNvPr id="3" name="Date Placeholder 2"/>
          <p:cNvSpPr>
            <a:spLocks noGrp="1"/>
          </p:cNvSpPr>
          <p:nvPr>
            <p:ph type="dt" sz="half" idx="10"/>
          </p:nvPr>
        </p:nvSpPr>
        <p:spPr/>
        <p:txBody>
          <a:bodyPr/>
          <a:lstStyle/>
          <a:p>
            <a:r>
              <a:rPr lang="en-US" smtClean="0"/>
              <a:t>04/07/2011</a:t>
            </a:r>
            <a:endParaRPr lang="en-US"/>
          </a:p>
        </p:txBody>
      </p:sp>
      <p:sp>
        <p:nvSpPr>
          <p:cNvPr id="4" name="Footer Placeholder 3"/>
          <p:cNvSpPr>
            <a:spLocks noGrp="1"/>
          </p:cNvSpPr>
          <p:nvPr>
            <p:ph type="ftr" sz="quarter" idx="11"/>
          </p:nvPr>
        </p:nvSpPr>
        <p:spPr/>
        <p:txBody>
          <a:bodyPr/>
          <a:lstStyle/>
          <a:p>
            <a:r>
              <a:rPr lang="en-US" smtClean="0"/>
              <a:t>EGU G2.1</a:t>
            </a:r>
            <a:endParaRPr lang="en-US"/>
          </a:p>
        </p:txBody>
      </p:sp>
      <p:sp>
        <p:nvSpPr>
          <p:cNvPr id="5" name="Slide Number Placeholder 4"/>
          <p:cNvSpPr>
            <a:spLocks noGrp="1"/>
          </p:cNvSpPr>
          <p:nvPr>
            <p:ph type="sldNum" sz="quarter" idx="12"/>
          </p:nvPr>
        </p:nvSpPr>
        <p:spPr/>
        <p:txBody>
          <a:bodyPr/>
          <a:lstStyle/>
          <a:p>
            <a:fld id="{CB43FF5A-6A39-0940-92BC-75DD794920A0}" type="slidenum">
              <a:rPr lang="en-US" smtClean="0"/>
              <a:pPr/>
              <a:t>16</a:t>
            </a:fld>
            <a:endParaRPr lang="en-US"/>
          </a:p>
        </p:txBody>
      </p:sp>
      <p:sp>
        <p:nvSpPr>
          <p:cNvPr id="6" name="TextBox 5"/>
          <p:cNvSpPr txBox="1"/>
          <p:nvPr/>
        </p:nvSpPr>
        <p:spPr>
          <a:xfrm>
            <a:off x="152400" y="1219200"/>
            <a:ext cx="2286000" cy="4524315"/>
          </a:xfrm>
          <a:prstGeom prst="rect">
            <a:avLst/>
          </a:prstGeom>
          <a:noFill/>
        </p:spPr>
        <p:txBody>
          <a:bodyPr wrap="square" rtlCol="0">
            <a:spAutoFit/>
          </a:bodyPr>
          <a:lstStyle/>
          <a:p>
            <a:pPr>
              <a:buFont typeface="Wingdings" charset="2"/>
              <a:buChar char="§"/>
            </a:pPr>
            <a:r>
              <a:rPr lang="en-US" dirty="0" smtClean="0"/>
              <a:t>Global Net</a:t>
            </a:r>
          </a:p>
          <a:p>
            <a:pPr>
              <a:buFont typeface="Wingdings" charset="2"/>
              <a:buChar char="§"/>
            </a:pPr>
            <a:r>
              <a:rPr lang="en-US" dirty="0" smtClean="0"/>
              <a:t>PBO Site (CWU).  There are some processing problems here</a:t>
            </a:r>
          </a:p>
          <a:p>
            <a:pPr>
              <a:buFont typeface="Wingdings" charset="2"/>
              <a:buChar char="§"/>
            </a:pPr>
            <a:r>
              <a:rPr lang="en-US" dirty="0" smtClean="0"/>
              <a:t>PBO site (CWU). Non-NA sites removed (little effect)</a:t>
            </a:r>
          </a:p>
          <a:p>
            <a:pPr>
              <a:buFont typeface="Wingdings" charset="2"/>
              <a:buChar char="§"/>
            </a:pPr>
            <a:endParaRPr lang="en-US" dirty="0"/>
          </a:p>
        </p:txBody>
      </p:sp>
      <p:pic>
        <p:nvPicPr>
          <p:cNvPr id="9" name="Picture 8" descr="pie_cwu_rmg.pdf"/>
          <p:cNvPicPr>
            <a:picLocks noChangeAspect="1"/>
          </p:cNvPicPr>
          <p:nvPr/>
        </p:nvPicPr>
        <mc:AlternateContent>
          <mc:Choice xmlns:ma="http://schemas.microsoft.com/office/mac/drawingml/2008/main" Requires="ma">
            <p:blipFill>
              <a:blip r:embed="rId3"/>
              <a:srcRect l="23384"/>
              <a:stretch>
                <a:fillRect/>
              </a:stretch>
            </p:blipFill>
          </mc:Choice>
          <mc:Fallback>
            <p:blipFill>
              <a:blip r:embed="rId4"/>
              <a:srcRect l="23384"/>
              <a:stretch>
                <a:fillRect/>
              </a:stretch>
            </p:blipFill>
          </mc:Fallback>
        </mc:AlternateContent>
        <p:spPr>
          <a:xfrm>
            <a:off x="2209800" y="384048"/>
            <a:ext cx="6799729" cy="6858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Velocity Estimates for PIE Town</a:t>
            </a:r>
            <a:endParaRPr lang="en-US" dirty="0"/>
          </a:p>
        </p:txBody>
      </p:sp>
      <p:sp>
        <p:nvSpPr>
          <p:cNvPr id="7" name="Content Placeholder 6"/>
          <p:cNvSpPr>
            <a:spLocks noGrp="1"/>
          </p:cNvSpPr>
          <p:nvPr>
            <p:ph idx="1"/>
          </p:nvPr>
        </p:nvSpPr>
        <p:spPr>
          <a:xfrm>
            <a:off x="228600" y="1752600"/>
            <a:ext cx="8763000" cy="4343400"/>
          </a:xfrm>
        </p:spPr>
        <p:txBody>
          <a:bodyPr/>
          <a:lstStyle/>
          <a:p>
            <a:r>
              <a:rPr lang="en-US" dirty="0" smtClean="0"/>
              <a:t>Consistency of velocity with correlated noise model for velocity uncertainties</a:t>
            </a:r>
          </a:p>
          <a:p>
            <a:pPr>
              <a:buNone/>
              <a:tabLst>
                <a:tab pos="1320800" algn="l"/>
                <a:tab pos="3429000" algn="l"/>
                <a:tab pos="5829300" algn="l"/>
              </a:tabLst>
            </a:pPr>
            <a:r>
              <a:rPr lang="en-US" dirty="0" smtClean="0"/>
              <a:t>Analysis	   V North 	    V East	    V height</a:t>
            </a:r>
          </a:p>
          <a:p>
            <a:pPr>
              <a:buNone/>
              <a:tabLst>
                <a:tab pos="1320800" algn="l"/>
                <a:tab pos="3429000" algn="l"/>
                <a:tab pos="5829300" algn="l"/>
              </a:tabLst>
            </a:pPr>
            <a:r>
              <a:rPr lang="en-US" dirty="0" smtClean="0"/>
              <a:t>GLB	-6.59 ±  0.23	-13.78 ±   0.25	 0.30 ±   0.61 </a:t>
            </a:r>
          </a:p>
          <a:p>
            <a:pPr>
              <a:buNone/>
              <a:tabLst>
                <a:tab pos="1320800" algn="l"/>
                <a:tab pos="3429000" algn="l"/>
                <a:tab pos="5829300" algn="l"/>
              </a:tabLst>
            </a:pPr>
            <a:r>
              <a:rPr lang="en-US" dirty="0" smtClean="0"/>
              <a:t>NMT PBO	-6.52 ±  0.23	-14.07 ±   0.29 	 0.49 ±   0.85</a:t>
            </a:r>
          </a:p>
          <a:p>
            <a:pPr>
              <a:buNone/>
              <a:tabLst>
                <a:tab pos="1320800" algn="l"/>
                <a:tab pos="3429000" algn="l"/>
                <a:tab pos="5829300" algn="l"/>
              </a:tabLst>
            </a:pPr>
            <a:r>
              <a:rPr lang="en-US" dirty="0" smtClean="0"/>
              <a:t>NMT NOG -6.28 ±  0.25	-13.96 ±   0.27	 0.57 ±   0.77</a:t>
            </a:r>
          </a:p>
          <a:p>
            <a:pPr>
              <a:buNone/>
              <a:tabLst>
                <a:tab pos="1320800" algn="l"/>
                <a:tab pos="3429000" algn="l"/>
                <a:tab pos="5829300" algn="l"/>
              </a:tabLst>
            </a:pPr>
            <a:r>
              <a:rPr lang="en-US" dirty="0" smtClean="0"/>
              <a:t>CWU PBO	-6.76 ±  0.17	-14.20 ±   0.43	 0.09 ±   1.48</a:t>
            </a:r>
          </a:p>
          <a:p>
            <a:pPr>
              <a:buNone/>
              <a:tabLst>
                <a:tab pos="1320800" algn="l"/>
                <a:tab pos="3429000" algn="l"/>
                <a:tab pos="5829300" algn="l"/>
              </a:tabLst>
            </a:pPr>
            <a:r>
              <a:rPr lang="en-US" dirty="0" smtClean="0"/>
              <a:t>CWU NOG -6.47 ±  0.22	-13.75 ±   0.36	 1.17 ±   1.91</a:t>
            </a:r>
          </a:p>
          <a:p>
            <a:pPr>
              <a:buNone/>
              <a:tabLst>
                <a:tab pos="1320800" algn="l"/>
                <a:tab pos="3429000" algn="l"/>
                <a:tab pos="5829300" algn="l"/>
              </a:tabLst>
            </a:pPr>
            <a:r>
              <a:rPr lang="en-US" dirty="0" smtClean="0">
                <a:solidFill>
                  <a:schemeClr val="tx2">
                    <a:lumMod val="60000"/>
                    <a:lumOff val="40000"/>
                  </a:schemeClr>
                </a:solidFill>
              </a:rPr>
              <a:t>RMS	     0.18	     0.19	    0.40 (mm/yr)</a:t>
            </a:r>
          </a:p>
          <a:p>
            <a:pPr>
              <a:buNone/>
              <a:tabLst>
                <a:tab pos="1320800" algn="l"/>
                <a:tab pos="3429000" algn="l"/>
                <a:tab pos="5829300" algn="l"/>
              </a:tabLst>
            </a:pPr>
            <a:r>
              <a:rPr lang="en-US" dirty="0" smtClean="0">
                <a:solidFill>
                  <a:schemeClr val="tx2">
                    <a:lumMod val="60000"/>
                    <a:lumOff val="40000"/>
                  </a:schemeClr>
                </a:solidFill>
              </a:rPr>
              <a:t>RMS of estimates is comparable to the uncertainty of differences.</a:t>
            </a:r>
          </a:p>
          <a:p>
            <a:pPr>
              <a:buNone/>
              <a:tabLst>
                <a:tab pos="1320800" algn="l"/>
                <a:tab pos="3429000" algn="l"/>
                <a:tab pos="5829300" algn="l"/>
              </a:tabLst>
            </a:pPr>
            <a:r>
              <a:rPr lang="en-US" dirty="0" smtClean="0">
                <a:solidFill>
                  <a:schemeClr val="tx2">
                    <a:lumMod val="60000"/>
                    <a:lumOff val="40000"/>
                  </a:schemeClr>
                </a:solidFill>
              </a:rPr>
              <a:t>CWU-NMT differences for this site are similar to differences above.  </a:t>
            </a:r>
            <a:endParaRPr lang="en-US" dirty="0">
              <a:solidFill>
                <a:schemeClr val="tx2">
                  <a:lumMod val="60000"/>
                  <a:lumOff val="40000"/>
                </a:schemeClr>
              </a:solidFill>
            </a:endParaRPr>
          </a:p>
        </p:txBody>
      </p:sp>
      <p:sp>
        <p:nvSpPr>
          <p:cNvPr id="3" name="Date Placeholder 2"/>
          <p:cNvSpPr>
            <a:spLocks noGrp="1"/>
          </p:cNvSpPr>
          <p:nvPr>
            <p:ph type="dt" sz="half" idx="10"/>
          </p:nvPr>
        </p:nvSpPr>
        <p:spPr/>
        <p:txBody>
          <a:bodyPr/>
          <a:lstStyle/>
          <a:p>
            <a:r>
              <a:rPr lang="en-US" smtClean="0"/>
              <a:t>04/07/2011</a:t>
            </a:r>
            <a:endParaRPr lang="en-US"/>
          </a:p>
        </p:txBody>
      </p:sp>
      <p:sp>
        <p:nvSpPr>
          <p:cNvPr id="4" name="Footer Placeholder 3"/>
          <p:cNvSpPr>
            <a:spLocks noGrp="1"/>
          </p:cNvSpPr>
          <p:nvPr>
            <p:ph type="ftr" sz="quarter" idx="11"/>
          </p:nvPr>
        </p:nvSpPr>
        <p:spPr/>
        <p:txBody>
          <a:bodyPr/>
          <a:lstStyle/>
          <a:p>
            <a:r>
              <a:rPr lang="en-US" smtClean="0"/>
              <a:t>EGU G2.1</a:t>
            </a:r>
            <a:endParaRPr lang="en-US"/>
          </a:p>
        </p:txBody>
      </p:sp>
      <p:sp>
        <p:nvSpPr>
          <p:cNvPr id="5" name="Slide Number Placeholder 4"/>
          <p:cNvSpPr>
            <a:spLocks noGrp="1"/>
          </p:cNvSpPr>
          <p:nvPr>
            <p:ph type="sldNum" sz="quarter" idx="12"/>
          </p:nvPr>
        </p:nvSpPr>
        <p:spPr/>
        <p:txBody>
          <a:bodyPr/>
          <a:lstStyle/>
          <a:p>
            <a:fld id="{CB43FF5A-6A39-0940-92BC-75DD794920A0}"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152400"/>
            <a:ext cx="3962400" cy="457200"/>
          </a:xfrm>
        </p:spPr>
        <p:txBody>
          <a:bodyPr/>
          <a:lstStyle/>
          <a:p>
            <a:r>
              <a:rPr lang="en-US" dirty="0" smtClean="0"/>
              <a:t>Example difference</a:t>
            </a:r>
            <a:endParaRPr lang="en-US" dirty="0"/>
          </a:p>
        </p:txBody>
      </p:sp>
      <p:sp>
        <p:nvSpPr>
          <p:cNvPr id="3" name="Date Placeholder 2"/>
          <p:cNvSpPr>
            <a:spLocks noGrp="1"/>
          </p:cNvSpPr>
          <p:nvPr>
            <p:ph type="dt" sz="half" idx="10"/>
          </p:nvPr>
        </p:nvSpPr>
        <p:spPr/>
        <p:txBody>
          <a:bodyPr/>
          <a:lstStyle/>
          <a:p>
            <a:r>
              <a:rPr lang="en-US" smtClean="0"/>
              <a:t>04/07/2011</a:t>
            </a:r>
            <a:endParaRPr lang="en-US"/>
          </a:p>
        </p:txBody>
      </p:sp>
      <p:sp>
        <p:nvSpPr>
          <p:cNvPr id="4" name="Footer Placeholder 3"/>
          <p:cNvSpPr>
            <a:spLocks noGrp="1"/>
          </p:cNvSpPr>
          <p:nvPr>
            <p:ph type="ftr" sz="quarter" idx="11"/>
          </p:nvPr>
        </p:nvSpPr>
        <p:spPr/>
        <p:txBody>
          <a:bodyPr/>
          <a:lstStyle/>
          <a:p>
            <a:r>
              <a:rPr lang="en-US" smtClean="0"/>
              <a:t>EGU G2.1</a:t>
            </a:r>
            <a:endParaRPr lang="en-US"/>
          </a:p>
        </p:txBody>
      </p:sp>
      <p:sp>
        <p:nvSpPr>
          <p:cNvPr id="5" name="Slide Number Placeholder 4"/>
          <p:cNvSpPr>
            <a:spLocks noGrp="1"/>
          </p:cNvSpPr>
          <p:nvPr>
            <p:ph type="sldNum" sz="quarter" idx="12"/>
          </p:nvPr>
        </p:nvSpPr>
        <p:spPr/>
        <p:txBody>
          <a:bodyPr/>
          <a:lstStyle/>
          <a:p>
            <a:fld id="{CB43FF5A-6A39-0940-92BC-75DD794920A0}" type="slidenum">
              <a:rPr lang="en-US" smtClean="0"/>
              <a:pPr/>
              <a:t>18</a:t>
            </a:fld>
            <a:endParaRPr lang="en-US"/>
          </a:p>
        </p:txBody>
      </p:sp>
      <p:pic>
        <p:nvPicPr>
          <p:cNvPr id="6" name="Picture 5" descr="piex_nmt.pdf"/>
          <p:cNvPicPr>
            <a:picLocks noChangeAspect="1"/>
          </p:cNvPicPr>
          <p:nvPr/>
        </p:nvPicPr>
        <mc:AlternateContent>
          <mc:Choice xmlns:ma="http://schemas.microsoft.com/office/mac/drawingml/2008/main" Requires="ma">
            <p:blipFill>
              <a:blip r:embed="rId2"/>
              <a:srcRect l="25101" t="35882" r="3636" b="35529"/>
              <a:stretch>
                <a:fillRect/>
              </a:stretch>
            </p:blipFill>
          </mc:Choice>
          <mc:Fallback>
            <p:blipFill>
              <a:blip r:embed="rId3"/>
              <a:srcRect l="25101" t="35882" r="3636" b="35529"/>
              <a:stretch>
                <a:fillRect/>
              </a:stretch>
            </p:blipFill>
          </mc:Fallback>
        </mc:AlternateContent>
        <p:spPr>
          <a:xfrm>
            <a:off x="685799" y="1855005"/>
            <a:ext cx="8027377" cy="2488395"/>
          </a:xfrm>
          <a:prstGeom prst="rect">
            <a:avLst/>
          </a:prstGeom>
        </p:spPr>
      </p:pic>
      <p:pic>
        <p:nvPicPr>
          <p:cNvPr id="7" name="Picture 6" descr="pie1_nmt.pdf"/>
          <p:cNvPicPr>
            <a:picLocks noChangeAspect="1"/>
          </p:cNvPicPr>
          <p:nvPr/>
        </p:nvPicPr>
        <mc:AlternateContent>
          <mc:Choice xmlns:ma="http://schemas.microsoft.com/office/mac/drawingml/2008/main" Requires="ma">
            <p:blipFill>
              <a:blip r:embed="rId4"/>
              <a:srcRect l="25101" t="35882" r="3636" b="35555"/>
              <a:stretch>
                <a:fillRect/>
              </a:stretch>
            </p:blipFill>
          </mc:Choice>
          <mc:Fallback>
            <p:blipFill>
              <a:blip r:embed="rId5"/>
              <a:srcRect l="25101" t="35882" r="3636" b="35555"/>
              <a:stretch>
                <a:fillRect/>
              </a:stretch>
            </p:blipFill>
          </mc:Fallback>
        </mc:AlternateContent>
        <p:spPr>
          <a:xfrm>
            <a:off x="685800" y="4371565"/>
            <a:ext cx="8028068" cy="2486435"/>
          </a:xfrm>
          <a:prstGeom prst="rect">
            <a:avLst/>
          </a:prstGeom>
        </p:spPr>
      </p:pic>
      <p:sp>
        <p:nvSpPr>
          <p:cNvPr id="8" name="TextBox 7"/>
          <p:cNvSpPr txBox="1"/>
          <p:nvPr/>
        </p:nvSpPr>
        <p:spPr>
          <a:xfrm>
            <a:off x="304800" y="990600"/>
            <a:ext cx="8305800" cy="830997"/>
          </a:xfrm>
          <a:prstGeom prst="rect">
            <a:avLst/>
          </a:prstGeom>
          <a:noFill/>
        </p:spPr>
        <p:txBody>
          <a:bodyPr wrap="square" rtlCol="0">
            <a:spAutoFit/>
          </a:bodyPr>
          <a:lstStyle/>
          <a:p>
            <a:r>
              <a:rPr lang="en-US" dirty="0" smtClean="0"/>
              <a:t>East NMT: Top global; bottom Difference from PBO (NMT)</a:t>
            </a:r>
          </a:p>
          <a:p>
            <a:r>
              <a:rPr lang="en-US" dirty="0" smtClean="0"/>
              <a:t>30 day averages shown.  Differences within error bars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smtClean="0"/>
              <a:t>Conclusions</a:t>
            </a:r>
            <a:endParaRPr lang="en-US" dirty="0"/>
          </a:p>
        </p:txBody>
      </p:sp>
      <p:sp>
        <p:nvSpPr>
          <p:cNvPr id="108547" name="Rectangle 3"/>
          <p:cNvSpPr>
            <a:spLocks noGrp="1" noChangeArrowheads="1"/>
          </p:cNvSpPr>
          <p:nvPr>
            <p:ph type="body" idx="1"/>
          </p:nvPr>
        </p:nvSpPr>
        <p:spPr/>
        <p:txBody>
          <a:bodyPr>
            <a:normAutofit fontScale="92500" lnSpcReduction="10000"/>
          </a:bodyPr>
          <a:lstStyle/>
          <a:p>
            <a:r>
              <a:rPr lang="en-US" dirty="0" smtClean="0"/>
              <a:t>Treatment of once-per-revolution (OPR) radiation parameters has a major effect on recovery of origin of GPS reference frame Z-component. </a:t>
            </a:r>
          </a:p>
          <a:p>
            <a:r>
              <a:rPr lang="en-US" dirty="0" smtClean="0"/>
              <a:t>Satellite antenna phase center locations (relative to center of mass of spacecraft) mostly effect terrestrial scale where as treatment of OPR radiation terms have little effect.</a:t>
            </a:r>
          </a:p>
          <a:p>
            <a:r>
              <a:rPr lang="en-US" dirty="0" smtClean="0"/>
              <a:t>Our analysis of PBO results merged with a global network show that </a:t>
            </a:r>
            <a:r>
              <a:rPr lang="en-US" dirty="0" smtClean="0">
                <a:solidFill>
                  <a:schemeClr val="tx2">
                    <a:lumMod val="60000"/>
                    <a:lumOff val="40000"/>
                  </a:schemeClr>
                </a:solidFill>
              </a:rPr>
              <a:t>only</a:t>
            </a:r>
            <a:r>
              <a:rPr lang="en-US" dirty="0" smtClean="0"/>
              <a:t> regional sites are needed to tie the networks.  One possible explanation as to why this differs with some earlier results is that in our approach we do not pre-align solutions to a TRF.  This alignments happens as we merge networks before TRF alignment and </a:t>
            </a:r>
            <a:r>
              <a:rPr lang="en-US" smtClean="0"/>
              <a:t>thus accommodates </a:t>
            </a:r>
            <a:r>
              <a:rPr lang="en-US" dirty="0" smtClean="0"/>
              <a:t>deviations in site motions from secular motion.</a:t>
            </a:r>
          </a:p>
        </p:txBody>
      </p:sp>
      <p:sp>
        <p:nvSpPr>
          <p:cNvPr id="4" name="Date Placeholder 3"/>
          <p:cNvSpPr>
            <a:spLocks noGrp="1"/>
          </p:cNvSpPr>
          <p:nvPr>
            <p:ph type="dt" sz="half" idx="10"/>
          </p:nvPr>
        </p:nvSpPr>
        <p:spPr/>
        <p:txBody>
          <a:bodyPr/>
          <a:lstStyle/>
          <a:p>
            <a:r>
              <a:rPr lang="en-US" smtClean="0"/>
              <a:t>04/07/2011</a:t>
            </a:r>
            <a:endParaRPr lang="en-US"/>
          </a:p>
        </p:txBody>
      </p:sp>
      <p:sp>
        <p:nvSpPr>
          <p:cNvPr id="5" name="Footer Placeholder 4"/>
          <p:cNvSpPr>
            <a:spLocks noGrp="1"/>
          </p:cNvSpPr>
          <p:nvPr>
            <p:ph type="ftr" sz="quarter" idx="11"/>
          </p:nvPr>
        </p:nvSpPr>
        <p:spPr/>
        <p:txBody>
          <a:bodyPr/>
          <a:lstStyle/>
          <a:p>
            <a:r>
              <a:rPr lang="en-US" smtClean="0"/>
              <a:t>EGU G2.1</a:t>
            </a:r>
            <a:endParaRPr lang="en-US"/>
          </a:p>
        </p:txBody>
      </p:sp>
      <p:sp>
        <p:nvSpPr>
          <p:cNvPr id="6" name="Slide Number Placeholder 5"/>
          <p:cNvSpPr>
            <a:spLocks noGrp="1"/>
          </p:cNvSpPr>
          <p:nvPr>
            <p:ph type="sldNum" sz="quarter" idx="12"/>
          </p:nvPr>
        </p:nvSpPr>
        <p:spPr/>
        <p:txBody>
          <a:bodyPr/>
          <a:lstStyle/>
          <a:p>
            <a:fld id="{38B75FFD-3EA6-2048-A1A8-1386EFAF3443}"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1026"/>
          <p:cNvSpPr>
            <a:spLocks noGrp="1" noChangeArrowheads="1"/>
          </p:cNvSpPr>
          <p:nvPr>
            <p:ph type="title"/>
          </p:nvPr>
        </p:nvSpPr>
        <p:spPr/>
        <p:txBody>
          <a:bodyPr/>
          <a:lstStyle/>
          <a:p>
            <a:r>
              <a:rPr lang="en-US" smtClean="0"/>
              <a:t>Overview</a:t>
            </a:r>
            <a:endParaRPr lang="en-US"/>
          </a:p>
        </p:txBody>
      </p:sp>
      <p:sp>
        <p:nvSpPr>
          <p:cNvPr id="74755" name="Rectangle 1027"/>
          <p:cNvSpPr>
            <a:spLocks noGrp="1" noChangeArrowheads="1"/>
          </p:cNvSpPr>
          <p:nvPr>
            <p:ph type="body" idx="1"/>
          </p:nvPr>
        </p:nvSpPr>
        <p:spPr/>
        <p:txBody>
          <a:bodyPr/>
          <a:lstStyle/>
          <a:p>
            <a:r>
              <a:rPr lang="en-US" dirty="0" smtClean="0"/>
              <a:t>Examine effects on the reference frame realization using GPS of the treatment of solar radiation forces:</a:t>
            </a:r>
          </a:p>
          <a:p>
            <a:pPr lvl="1"/>
            <a:r>
              <a:rPr lang="en-US" dirty="0" smtClean="0"/>
              <a:t>Non-constant radiation pressure model needed (Y center-of-mass) but too free introduces noise in Z center-of-mass). </a:t>
            </a:r>
          </a:p>
          <a:p>
            <a:r>
              <a:rPr lang="en-US" dirty="0" smtClean="0"/>
              <a:t>Spend most time on imbedding regional networks into global references frames.</a:t>
            </a:r>
          </a:p>
          <a:p>
            <a:pPr lvl="1"/>
            <a:r>
              <a:rPr lang="en-US" dirty="0" smtClean="0"/>
              <a:t>We will compare plate boundary position estimates when network imbedded into global reference frame network and see impact on velocity estimates</a:t>
            </a:r>
          </a:p>
        </p:txBody>
      </p:sp>
      <p:sp>
        <p:nvSpPr>
          <p:cNvPr id="4" name="Date Placeholder 3"/>
          <p:cNvSpPr>
            <a:spLocks noGrp="1"/>
          </p:cNvSpPr>
          <p:nvPr>
            <p:ph type="dt" sz="half" idx="10"/>
          </p:nvPr>
        </p:nvSpPr>
        <p:spPr/>
        <p:txBody>
          <a:bodyPr/>
          <a:lstStyle/>
          <a:p>
            <a:r>
              <a:rPr lang="en-US" smtClean="0"/>
              <a:t>04/07/2011</a:t>
            </a:r>
            <a:endParaRPr lang="en-US"/>
          </a:p>
        </p:txBody>
      </p:sp>
      <p:sp>
        <p:nvSpPr>
          <p:cNvPr id="5" name="Footer Placeholder 4"/>
          <p:cNvSpPr>
            <a:spLocks noGrp="1"/>
          </p:cNvSpPr>
          <p:nvPr>
            <p:ph type="ftr" sz="quarter" idx="11"/>
          </p:nvPr>
        </p:nvSpPr>
        <p:spPr/>
        <p:txBody>
          <a:bodyPr/>
          <a:lstStyle/>
          <a:p>
            <a:r>
              <a:rPr lang="en-US" smtClean="0"/>
              <a:t>EGU G2.1</a:t>
            </a:r>
            <a:endParaRPr lang="en-US"/>
          </a:p>
        </p:txBody>
      </p:sp>
      <p:sp>
        <p:nvSpPr>
          <p:cNvPr id="6" name="Slide Number Placeholder 5"/>
          <p:cNvSpPr>
            <a:spLocks noGrp="1"/>
          </p:cNvSpPr>
          <p:nvPr>
            <p:ph type="sldNum" sz="quarter" idx="12"/>
          </p:nvPr>
        </p:nvSpPr>
        <p:spPr/>
        <p:txBody>
          <a:bodyPr/>
          <a:lstStyle/>
          <a:p>
            <a:fld id="{38B75FFD-3EA6-2048-A1A8-1386EFAF3443}"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Zoom 2-years of Z </a:t>
            </a:r>
            <a:r>
              <a:rPr lang="en-US" dirty="0" err="1" smtClean="0"/>
              <a:t>CoM</a:t>
            </a:r>
            <a:endParaRPr lang="en-US" dirty="0"/>
          </a:p>
        </p:txBody>
      </p:sp>
      <p:sp>
        <p:nvSpPr>
          <p:cNvPr id="3" name="Date Placeholder 2"/>
          <p:cNvSpPr>
            <a:spLocks noGrp="1"/>
          </p:cNvSpPr>
          <p:nvPr>
            <p:ph type="dt" sz="half" idx="10"/>
          </p:nvPr>
        </p:nvSpPr>
        <p:spPr/>
        <p:txBody>
          <a:bodyPr/>
          <a:lstStyle/>
          <a:p>
            <a:r>
              <a:rPr lang="en-US" smtClean="0"/>
              <a:t>04/07/2011</a:t>
            </a:r>
            <a:endParaRPr lang="en-US"/>
          </a:p>
        </p:txBody>
      </p:sp>
      <p:sp>
        <p:nvSpPr>
          <p:cNvPr id="4" name="Footer Placeholder 3"/>
          <p:cNvSpPr>
            <a:spLocks noGrp="1"/>
          </p:cNvSpPr>
          <p:nvPr>
            <p:ph type="ftr" sz="quarter" idx="11"/>
          </p:nvPr>
        </p:nvSpPr>
        <p:spPr/>
        <p:txBody>
          <a:bodyPr/>
          <a:lstStyle/>
          <a:p>
            <a:r>
              <a:rPr lang="en-US" smtClean="0"/>
              <a:t>EGU G2.1</a:t>
            </a:r>
            <a:endParaRPr lang="en-US"/>
          </a:p>
        </p:txBody>
      </p:sp>
      <p:sp>
        <p:nvSpPr>
          <p:cNvPr id="5" name="Slide Number Placeholder 4"/>
          <p:cNvSpPr>
            <a:spLocks noGrp="1"/>
          </p:cNvSpPr>
          <p:nvPr>
            <p:ph type="sldNum" sz="quarter" idx="12"/>
          </p:nvPr>
        </p:nvSpPr>
        <p:spPr/>
        <p:txBody>
          <a:bodyPr/>
          <a:lstStyle/>
          <a:p>
            <a:fld id="{CB43FF5A-6A39-0940-92BC-75DD794920A0}" type="slidenum">
              <a:rPr lang="en-US" smtClean="0"/>
              <a:pPr/>
              <a:t>20</a:t>
            </a:fld>
            <a:endParaRPr lang="en-US"/>
          </a:p>
        </p:txBody>
      </p:sp>
      <p:pic>
        <p:nvPicPr>
          <p:cNvPr id="6" name="Picture 5"/>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14300" y="1619250"/>
            <a:ext cx="8915400" cy="5238750"/>
          </a:xfrm>
          <a:prstGeom prst="rect">
            <a:avLst/>
          </a:prstGeom>
          <a:solidFill>
            <a:schemeClr val="tx1"/>
          </a:solidFill>
        </p:spPr>
      </p:pic>
    </p:spTree>
  </p:cSld>
  <p:clrMapOvr>
    <a:masterClrMapping/>
  </p:clrMapOv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1026"/>
          <p:cNvSpPr>
            <a:spLocks noGrp="1" noChangeArrowheads="1"/>
          </p:cNvSpPr>
          <p:nvPr>
            <p:ph type="title"/>
          </p:nvPr>
        </p:nvSpPr>
        <p:spPr/>
        <p:txBody>
          <a:bodyPr/>
          <a:lstStyle/>
          <a:p>
            <a:r>
              <a:rPr lang="en-US" smtClean="0"/>
              <a:t>Radiation Parameter Treatment </a:t>
            </a:r>
            <a:endParaRPr lang="en-US"/>
          </a:p>
        </p:txBody>
      </p:sp>
      <p:sp>
        <p:nvSpPr>
          <p:cNvPr id="77827" name="Rectangle 1027"/>
          <p:cNvSpPr>
            <a:spLocks noGrp="1" noChangeArrowheads="1"/>
          </p:cNvSpPr>
          <p:nvPr>
            <p:ph type="body" idx="1"/>
          </p:nvPr>
        </p:nvSpPr>
        <p:spPr/>
        <p:txBody>
          <a:bodyPr>
            <a:normAutofit lnSpcReduction="10000"/>
          </a:bodyPr>
          <a:lstStyle/>
          <a:p>
            <a:r>
              <a:rPr lang="en-US" dirty="0" smtClean="0"/>
              <a:t>The most difficult orbit perturbations to model in GPS analyses are the effects of radiation forces on the satellites.</a:t>
            </a:r>
          </a:p>
          <a:p>
            <a:pPr lvl="1"/>
            <a:r>
              <a:rPr lang="en-US" dirty="0" smtClean="0"/>
              <a:t>Separated into Direct, Y-bias and an orthogonal component (B-axis).</a:t>
            </a:r>
          </a:p>
          <a:p>
            <a:pPr lvl="1"/>
            <a:r>
              <a:rPr lang="en-US" dirty="0" smtClean="0"/>
              <a:t>In addition, once-per-revolution (OPR) or stochastic variations in these radiations forces are often needed.</a:t>
            </a:r>
          </a:p>
          <a:p>
            <a:pPr lvl="1"/>
            <a:r>
              <a:rPr lang="en-US" dirty="0" smtClean="0"/>
              <a:t>Albedo effects can also be important</a:t>
            </a:r>
          </a:p>
          <a:p>
            <a:r>
              <a:rPr lang="en-US" dirty="0" smtClean="0"/>
              <a:t>Problem arise because these once-per-revolution effects correlate strongly with the origin of the orbit frame and with rates of change of orientation parameters.</a:t>
            </a:r>
          </a:p>
          <a:p>
            <a:r>
              <a:rPr lang="en-US" dirty="0" smtClean="0"/>
              <a:t>Some examples showing need for OPR terms but also “noise” they introduce.  </a:t>
            </a:r>
            <a:endParaRPr lang="en-US" dirty="0"/>
          </a:p>
        </p:txBody>
      </p:sp>
      <p:sp>
        <p:nvSpPr>
          <p:cNvPr id="4" name="Date Placeholder 3"/>
          <p:cNvSpPr>
            <a:spLocks noGrp="1"/>
          </p:cNvSpPr>
          <p:nvPr>
            <p:ph type="dt" sz="half" idx="10"/>
          </p:nvPr>
        </p:nvSpPr>
        <p:spPr/>
        <p:txBody>
          <a:bodyPr/>
          <a:lstStyle/>
          <a:p>
            <a:r>
              <a:rPr lang="en-US" smtClean="0"/>
              <a:t>04/07/2011</a:t>
            </a:r>
            <a:endParaRPr lang="en-US"/>
          </a:p>
        </p:txBody>
      </p:sp>
      <p:sp>
        <p:nvSpPr>
          <p:cNvPr id="5" name="Footer Placeholder 4"/>
          <p:cNvSpPr>
            <a:spLocks noGrp="1"/>
          </p:cNvSpPr>
          <p:nvPr>
            <p:ph type="ftr" sz="quarter" idx="11"/>
          </p:nvPr>
        </p:nvSpPr>
        <p:spPr/>
        <p:txBody>
          <a:bodyPr/>
          <a:lstStyle/>
          <a:p>
            <a:r>
              <a:rPr lang="en-US" smtClean="0"/>
              <a:t>EGU G2.1</a:t>
            </a:r>
            <a:endParaRPr lang="en-US"/>
          </a:p>
        </p:txBody>
      </p:sp>
      <p:sp>
        <p:nvSpPr>
          <p:cNvPr id="6" name="Slide Number Placeholder 5"/>
          <p:cNvSpPr>
            <a:spLocks noGrp="1"/>
          </p:cNvSpPr>
          <p:nvPr>
            <p:ph type="sldNum" sz="quarter" idx="12"/>
          </p:nvPr>
        </p:nvSpPr>
        <p:spPr/>
        <p:txBody>
          <a:bodyPr/>
          <a:lstStyle/>
          <a:p>
            <a:fld id="{38B75FFD-3EA6-2048-A1A8-1386EFAF3443}"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 Center of Mass estimate</a:t>
            </a:r>
            <a:endParaRPr lang="en-US" dirty="0"/>
          </a:p>
        </p:txBody>
      </p:sp>
      <p:sp>
        <p:nvSpPr>
          <p:cNvPr id="3" name="Date Placeholder 2"/>
          <p:cNvSpPr>
            <a:spLocks noGrp="1"/>
          </p:cNvSpPr>
          <p:nvPr>
            <p:ph type="dt" sz="half" idx="10"/>
          </p:nvPr>
        </p:nvSpPr>
        <p:spPr/>
        <p:txBody>
          <a:bodyPr/>
          <a:lstStyle/>
          <a:p>
            <a:r>
              <a:rPr lang="en-US" smtClean="0"/>
              <a:t>04/07/2011</a:t>
            </a:r>
            <a:endParaRPr lang="en-US"/>
          </a:p>
        </p:txBody>
      </p:sp>
      <p:sp>
        <p:nvSpPr>
          <p:cNvPr id="4" name="Footer Placeholder 3"/>
          <p:cNvSpPr>
            <a:spLocks noGrp="1"/>
          </p:cNvSpPr>
          <p:nvPr>
            <p:ph type="ftr" sz="quarter" idx="11"/>
          </p:nvPr>
        </p:nvSpPr>
        <p:spPr/>
        <p:txBody>
          <a:bodyPr/>
          <a:lstStyle/>
          <a:p>
            <a:r>
              <a:rPr lang="en-US" smtClean="0"/>
              <a:t>EGU G2.1</a:t>
            </a:r>
            <a:endParaRPr lang="en-US"/>
          </a:p>
        </p:txBody>
      </p:sp>
      <p:sp>
        <p:nvSpPr>
          <p:cNvPr id="5" name="Slide Number Placeholder 4"/>
          <p:cNvSpPr>
            <a:spLocks noGrp="1"/>
          </p:cNvSpPr>
          <p:nvPr>
            <p:ph type="sldNum" sz="quarter" idx="12"/>
          </p:nvPr>
        </p:nvSpPr>
        <p:spPr/>
        <p:txBody>
          <a:bodyPr/>
          <a:lstStyle/>
          <a:p>
            <a:fld id="{CB43FF5A-6A39-0940-92BC-75DD794920A0}" type="slidenum">
              <a:rPr lang="en-US" smtClean="0"/>
              <a:pPr/>
              <a:t>4</a:t>
            </a:fld>
            <a:endParaRPr lang="en-US"/>
          </a:p>
        </p:txBody>
      </p:sp>
      <p:pic>
        <p:nvPicPr>
          <p:cNvPr id="9" name="Picture 8"/>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52400" y="1600200"/>
            <a:ext cx="8915400" cy="5238750"/>
          </a:xfrm>
          <a:prstGeom prst="rect">
            <a:avLst/>
          </a:prstGeom>
          <a:solidFill>
            <a:schemeClr val="tx1"/>
          </a:solidFill>
        </p:spPr>
      </p:pic>
      <p:sp>
        <p:nvSpPr>
          <p:cNvPr id="10" name="TextBox 9"/>
          <p:cNvSpPr txBox="1"/>
          <p:nvPr/>
        </p:nvSpPr>
        <p:spPr>
          <a:xfrm>
            <a:off x="990600" y="1676400"/>
            <a:ext cx="8001000" cy="338554"/>
          </a:xfrm>
          <a:prstGeom prst="rect">
            <a:avLst/>
          </a:prstGeom>
          <a:noFill/>
        </p:spPr>
        <p:txBody>
          <a:bodyPr wrap="square" rtlCol="0">
            <a:spAutoFit/>
          </a:bodyPr>
          <a:lstStyle/>
          <a:p>
            <a:r>
              <a:rPr lang="en-US" sz="1600" dirty="0" smtClean="0">
                <a:solidFill>
                  <a:srgbClr val="0000A1"/>
                </a:solidFill>
              </a:rPr>
              <a:t>Importance of once-per-rev (OPR) terms can be seen here.  Large bias in Y (and X)</a:t>
            </a:r>
            <a:endParaRPr lang="en-U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dirty="0" smtClean="0"/>
              <a:t>Z Center of Mass estimates</a:t>
            </a:r>
            <a:endParaRPr lang="en-US" dirty="0"/>
          </a:p>
        </p:txBody>
      </p:sp>
      <p:sp>
        <p:nvSpPr>
          <p:cNvPr id="3" name="Date Placeholder 2"/>
          <p:cNvSpPr>
            <a:spLocks noGrp="1"/>
          </p:cNvSpPr>
          <p:nvPr>
            <p:ph type="dt" sz="half" idx="10"/>
          </p:nvPr>
        </p:nvSpPr>
        <p:spPr/>
        <p:txBody>
          <a:bodyPr/>
          <a:lstStyle/>
          <a:p>
            <a:r>
              <a:rPr lang="en-US" smtClean="0"/>
              <a:t>04/07/2011</a:t>
            </a:r>
            <a:endParaRPr lang="en-US"/>
          </a:p>
        </p:txBody>
      </p:sp>
      <p:sp>
        <p:nvSpPr>
          <p:cNvPr id="4" name="Footer Placeholder 3"/>
          <p:cNvSpPr>
            <a:spLocks noGrp="1"/>
          </p:cNvSpPr>
          <p:nvPr>
            <p:ph type="ftr" sz="quarter" idx="11"/>
          </p:nvPr>
        </p:nvSpPr>
        <p:spPr/>
        <p:txBody>
          <a:bodyPr/>
          <a:lstStyle/>
          <a:p>
            <a:r>
              <a:rPr lang="en-US" smtClean="0"/>
              <a:t>EGU G2.1</a:t>
            </a:r>
            <a:endParaRPr lang="en-US"/>
          </a:p>
        </p:txBody>
      </p:sp>
      <p:sp>
        <p:nvSpPr>
          <p:cNvPr id="5" name="Slide Number Placeholder 4"/>
          <p:cNvSpPr>
            <a:spLocks noGrp="1"/>
          </p:cNvSpPr>
          <p:nvPr>
            <p:ph type="sldNum" sz="quarter" idx="12"/>
          </p:nvPr>
        </p:nvSpPr>
        <p:spPr/>
        <p:txBody>
          <a:bodyPr/>
          <a:lstStyle/>
          <a:p>
            <a:fld id="{CB43FF5A-6A39-0940-92BC-75DD794920A0}" type="slidenum">
              <a:rPr lang="en-US" smtClean="0"/>
              <a:pPr/>
              <a:t>5</a:t>
            </a:fld>
            <a:endParaRPr lang="en-US"/>
          </a:p>
        </p:txBody>
      </p:sp>
      <p:pic>
        <p:nvPicPr>
          <p:cNvPr id="7" name="Picture 6"/>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76200" y="1619250"/>
            <a:ext cx="8915400" cy="5238750"/>
          </a:xfrm>
          <a:prstGeom prst="rect">
            <a:avLst/>
          </a:prstGeom>
          <a:solidFill>
            <a:schemeClr val="tx1"/>
          </a:solid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OPR Radiation effects on Scale estimate</a:t>
            </a:r>
            <a:endParaRPr lang="en-US" dirty="0"/>
          </a:p>
        </p:txBody>
      </p:sp>
      <p:sp>
        <p:nvSpPr>
          <p:cNvPr id="3" name="Date Placeholder 2"/>
          <p:cNvSpPr>
            <a:spLocks noGrp="1"/>
          </p:cNvSpPr>
          <p:nvPr>
            <p:ph type="dt" sz="half" idx="10"/>
          </p:nvPr>
        </p:nvSpPr>
        <p:spPr/>
        <p:txBody>
          <a:bodyPr/>
          <a:lstStyle/>
          <a:p>
            <a:r>
              <a:rPr lang="en-US" smtClean="0"/>
              <a:t>04/07/2011</a:t>
            </a:r>
            <a:endParaRPr lang="en-US"/>
          </a:p>
        </p:txBody>
      </p:sp>
      <p:sp>
        <p:nvSpPr>
          <p:cNvPr id="4" name="Footer Placeholder 3"/>
          <p:cNvSpPr>
            <a:spLocks noGrp="1"/>
          </p:cNvSpPr>
          <p:nvPr>
            <p:ph type="ftr" sz="quarter" idx="11"/>
          </p:nvPr>
        </p:nvSpPr>
        <p:spPr/>
        <p:txBody>
          <a:bodyPr/>
          <a:lstStyle/>
          <a:p>
            <a:r>
              <a:rPr lang="en-US" smtClean="0"/>
              <a:t>EGU G2.1</a:t>
            </a:r>
            <a:endParaRPr lang="en-US"/>
          </a:p>
        </p:txBody>
      </p:sp>
      <p:sp>
        <p:nvSpPr>
          <p:cNvPr id="5" name="Slide Number Placeholder 4"/>
          <p:cNvSpPr>
            <a:spLocks noGrp="1"/>
          </p:cNvSpPr>
          <p:nvPr>
            <p:ph type="sldNum" sz="quarter" idx="12"/>
          </p:nvPr>
        </p:nvSpPr>
        <p:spPr/>
        <p:txBody>
          <a:bodyPr/>
          <a:lstStyle/>
          <a:p>
            <a:fld id="{CB43FF5A-6A39-0940-92BC-75DD794920A0}" type="slidenum">
              <a:rPr lang="en-US" smtClean="0"/>
              <a:pPr/>
              <a:t>6</a:t>
            </a:fld>
            <a:endParaRPr lang="en-US"/>
          </a:p>
        </p:txBody>
      </p:sp>
      <p:pic>
        <p:nvPicPr>
          <p:cNvPr id="6" name="Picture 5"/>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76200" y="1619250"/>
            <a:ext cx="8915400" cy="5238750"/>
          </a:xfrm>
          <a:prstGeom prst="rect">
            <a:avLst/>
          </a:prstGeom>
          <a:solidFill>
            <a:schemeClr val="tx1"/>
          </a:solidFill>
        </p:spPr>
      </p:pic>
      <p:sp>
        <p:nvSpPr>
          <p:cNvPr id="7" name="TextBox 6"/>
          <p:cNvSpPr txBox="1"/>
          <p:nvPr/>
        </p:nvSpPr>
        <p:spPr>
          <a:xfrm>
            <a:off x="990600" y="1752600"/>
            <a:ext cx="7391400" cy="338554"/>
          </a:xfrm>
          <a:prstGeom prst="rect">
            <a:avLst/>
          </a:prstGeom>
          <a:noFill/>
        </p:spPr>
        <p:txBody>
          <a:bodyPr wrap="square" rtlCol="0">
            <a:spAutoFit/>
          </a:bodyPr>
          <a:lstStyle/>
          <a:p>
            <a:r>
              <a:rPr lang="en-US" sz="1600" dirty="0" smtClean="0">
                <a:solidFill>
                  <a:srgbClr val="0000A1"/>
                </a:solidFill>
                <a:latin typeface="Calibri"/>
                <a:cs typeface="Calibri"/>
              </a:rPr>
              <a:t>Again little effect of treatment on scale (periodic signal is thought to be loading related)</a:t>
            </a:r>
            <a:endParaRPr lang="en-US" sz="1600" dirty="0">
              <a:solidFill>
                <a:srgbClr val="0000A1"/>
              </a:solidFill>
              <a:latin typeface="Calibri"/>
              <a:cs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Transferring ITRF to Regional Networks</a:t>
            </a:r>
            <a:endParaRPr lang="en-US" dirty="0"/>
          </a:p>
        </p:txBody>
      </p:sp>
      <p:sp>
        <p:nvSpPr>
          <p:cNvPr id="7" name="Content Placeholder 6"/>
          <p:cNvSpPr>
            <a:spLocks noGrp="1"/>
          </p:cNvSpPr>
          <p:nvPr>
            <p:ph idx="1"/>
          </p:nvPr>
        </p:nvSpPr>
        <p:spPr/>
        <p:txBody>
          <a:bodyPr/>
          <a:lstStyle/>
          <a:p>
            <a:r>
              <a:rPr lang="en-US" dirty="0" smtClean="0"/>
              <a:t>Examine merging regional network into global TRF frame.  Use the NSF Plate Boundary Observatory (PBO) network merged with the MIT IGS final processing network</a:t>
            </a:r>
          </a:p>
          <a:p>
            <a:r>
              <a:rPr lang="en-US" dirty="0" smtClean="0"/>
              <a:t>PBO has ~1000 stations, MIT network ~240 stations.</a:t>
            </a:r>
          </a:p>
          <a:p>
            <a:r>
              <a:rPr lang="en-US" dirty="0" smtClean="0"/>
              <a:t>PBO processing available in SINEX generated by: </a:t>
            </a:r>
          </a:p>
          <a:p>
            <a:pPr lvl="1"/>
            <a:r>
              <a:rPr lang="en-US" dirty="0" smtClean="0"/>
              <a:t>Central Washington University (CWU) Gypsy/Oasis </a:t>
            </a:r>
          </a:p>
          <a:p>
            <a:pPr lvl="1"/>
            <a:r>
              <a:rPr lang="en-US" dirty="0" smtClean="0"/>
              <a:t>New Mexico Tech (NMT) GAMIT</a:t>
            </a:r>
          </a:p>
          <a:p>
            <a:pPr lvl="1"/>
            <a:r>
              <a:rPr lang="en-US" dirty="0" smtClean="0"/>
              <a:t>Subtle point: CWU solution has no EOP, NMT does: Affects rotation when networks merged.</a:t>
            </a:r>
          </a:p>
          <a:p>
            <a:pPr lvl="1"/>
            <a:r>
              <a:rPr lang="en-US" dirty="0" smtClean="0"/>
              <a:t>IGS05 reference sites in NA/Pacific couple the networks</a:t>
            </a:r>
          </a:p>
          <a:p>
            <a:r>
              <a:rPr lang="en-US" dirty="0" smtClean="0"/>
              <a:t>PBO processing uses fixed IGS final orbits; orbit is free in the MIT network</a:t>
            </a:r>
          </a:p>
        </p:txBody>
      </p:sp>
      <p:sp>
        <p:nvSpPr>
          <p:cNvPr id="3" name="Date Placeholder 2"/>
          <p:cNvSpPr>
            <a:spLocks noGrp="1"/>
          </p:cNvSpPr>
          <p:nvPr>
            <p:ph type="dt" sz="half" idx="10"/>
          </p:nvPr>
        </p:nvSpPr>
        <p:spPr/>
        <p:txBody>
          <a:bodyPr/>
          <a:lstStyle/>
          <a:p>
            <a:r>
              <a:rPr lang="en-US" smtClean="0"/>
              <a:t>04/07/2011</a:t>
            </a:r>
            <a:endParaRPr lang="en-US"/>
          </a:p>
        </p:txBody>
      </p:sp>
      <p:sp>
        <p:nvSpPr>
          <p:cNvPr id="4" name="Footer Placeholder 3"/>
          <p:cNvSpPr>
            <a:spLocks noGrp="1"/>
          </p:cNvSpPr>
          <p:nvPr>
            <p:ph type="ftr" sz="quarter" idx="11"/>
          </p:nvPr>
        </p:nvSpPr>
        <p:spPr/>
        <p:txBody>
          <a:bodyPr/>
          <a:lstStyle/>
          <a:p>
            <a:r>
              <a:rPr lang="en-US" dirty="0" smtClean="0"/>
              <a:t>EGU G2.1</a:t>
            </a:r>
            <a:endParaRPr lang="en-US" dirty="0"/>
          </a:p>
        </p:txBody>
      </p:sp>
      <p:sp>
        <p:nvSpPr>
          <p:cNvPr id="5" name="Slide Number Placeholder 4"/>
          <p:cNvSpPr>
            <a:spLocks noGrp="1"/>
          </p:cNvSpPr>
          <p:nvPr>
            <p:ph type="sldNum" sz="quarter" idx="12"/>
          </p:nvPr>
        </p:nvSpPr>
        <p:spPr/>
        <p:txBody>
          <a:bodyPr/>
          <a:lstStyle/>
          <a:p>
            <a:fld id="{CB43FF5A-6A39-0940-92BC-75DD794920A0}"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methodology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Ideally in merging networks, the position time series estimates should not depend on which network a site was in (i.e., all regional sites should behave as if the sites were in the global network).  Previous studies have shown that is not always the case.</a:t>
            </a:r>
          </a:p>
          <a:p>
            <a:r>
              <a:rPr lang="en-US" dirty="0" smtClean="0"/>
              <a:t>Analysis here:  Decouple some common sites and compare solutions from each network to see they have the same characteristics.  Due to different processing (data editing, software differences we don’t expect exact agreement but differences should be small compared to standard deviations of estimates).</a:t>
            </a:r>
          </a:p>
          <a:p>
            <a:r>
              <a:rPr lang="en-US" dirty="0" smtClean="0"/>
              <a:t>Example: </a:t>
            </a:r>
            <a:r>
              <a:rPr lang="en-US" dirty="0" err="1" smtClean="0"/>
              <a:t>Pietown</a:t>
            </a:r>
            <a:r>
              <a:rPr lang="en-US" dirty="0" smtClean="0"/>
              <a:t> with it decoupled and with MacDonald Observatory and all non-North American sites decoupled.</a:t>
            </a:r>
          </a:p>
          <a:p>
            <a:endParaRPr lang="en-US" dirty="0"/>
          </a:p>
        </p:txBody>
      </p:sp>
      <p:sp>
        <p:nvSpPr>
          <p:cNvPr id="4" name="Date Placeholder 3"/>
          <p:cNvSpPr>
            <a:spLocks noGrp="1"/>
          </p:cNvSpPr>
          <p:nvPr>
            <p:ph type="dt" sz="half" idx="10"/>
          </p:nvPr>
        </p:nvSpPr>
        <p:spPr/>
        <p:txBody>
          <a:bodyPr/>
          <a:lstStyle/>
          <a:p>
            <a:r>
              <a:rPr lang="en-US" smtClean="0"/>
              <a:t>04/07/2011</a:t>
            </a:r>
            <a:endParaRPr lang="en-US"/>
          </a:p>
        </p:txBody>
      </p:sp>
      <p:sp>
        <p:nvSpPr>
          <p:cNvPr id="5" name="Footer Placeholder 4"/>
          <p:cNvSpPr>
            <a:spLocks noGrp="1"/>
          </p:cNvSpPr>
          <p:nvPr>
            <p:ph type="ftr" sz="quarter" idx="11"/>
          </p:nvPr>
        </p:nvSpPr>
        <p:spPr/>
        <p:txBody>
          <a:bodyPr/>
          <a:lstStyle/>
          <a:p>
            <a:r>
              <a:rPr lang="en-US" smtClean="0"/>
              <a:t>EGU G2.1</a:t>
            </a:r>
            <a:endParaRPr lang="en-US"/>
          </a:p>
        </p:txBody>
      </p:sp>
      <p:sp>
        <p:nvSpPr>
          <p:cNvPr id="6" name="Slide Number Placeholder 5"/>
          <p:cNvSpPr>
            <a:spLocks noGrp="1"/>
          </p:cNvSpPr>
          <p:nvPr>
            <p:ph type="sldNum" sz="quarter" idx="12"/>
          </p:nvPr>
        </p:nvSpPr>
        <p:spPr/>
        <p:txBody>
          <a:bodyPr/>
          <a:lstStyle/>
          <a:p>
            <a:fld id="{38B75FFD-3EA6-2048-A1A8-1386EFAF3443}"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Networks (March 05, 2011)</a:t>
            </a:r>
            <a:endParaRPr lang="en-US" dirty="0"/>
          </a:p>
        </p:txBody>
      </p:sp>
      <p:sp>
        <p:nvSpPr>
          <p:cNvPr id="4" name="Date Placeholder 3"/>
          <p:cNvSpPr>
            <a:spLocks noGrp="1"/>
          </p:cNvSpPr>
          <p:nvPr>
            <p:ph type="dt" sz="half" idx="10"/>
          </p:nvPr>
        </p:nvSpPr>
        <p:spPr/>
        <p:txBody>
          <a:bodyPr/>
          <a:lstStyle/>
          <a:p>
            <a:r>
              <a:rPr lang="en-US" smtClean="0"/>
              <a:t>04/07/2011</a:t>
            </a:r>
            <a:endParaRPr lang="en-US"/>
          </a:p>
        </p:txBody>
      </p:sp>
      <p:sp>
        <p:nvSpPr>
          <p:cNvPr id="5" name="Footer Placeholder 4"/>
          <p:cNvSpPr>
            <a:spLocks noGrp="1"/>
          </p:cNvSpPr>
          <p:nvPr>
            <p:ph type="ftr" sz="quarter" idx="11"/>
          </p:nvPr>
        </p:nvSpPr>
        <p:spPr/>
        <p:txBody>
          <a:bodyPr/>
          <a:lstStyle/>
          <a:p>
            <a:r>
              <a:rPr lang="en-US" smtClean="0"/>
              <a:t>EGU G2.1</a:t>
            </a:r>
            <a:endParaRPr lang="en-US"/>
          </a:p>
        </p:txBody>
      </p:sp>
      <p:sp>
        <p:nvSpPr>
          <p:cNvPr id="6" name="Slide Number Placeholder 5"/>
          <p:cNvSpPr>
            <a:spLocks noGrp="1"/>
          </p:cNvSpPr>
          <p:nvPr>
            <p:ph type="sldNum" sz="quarter" idx="12"/>
          </p:nvPr>
        </p:nvSpPr>
        <p:spPr/>
        <p:txBody>
          <a:bodyPr/>
          <a:lstStyle/>
          <a:p>
            <a:fld id="{38B75FFD-3EA6-2048-A1A8-1386EFAF3443}" type="slidenum">
              <a:rPr lang="en-US" smtClean="0"/>
              <a:pPr/>
              <a:t>9</a:t>
            </a:fld>
            <a:endParaRPr lang="en-US"/>
          </a:p>
        </p:txBody>
      </p:sp>
      <p:pic>
        <p:nvPicPr>
          <p:cNvPr id="7" name="Picture 6" descr="allnet.all.pdf"/>
          <p:cNvPicPr>
            <a:picLocks noChangeAspect="1"/>
          </p:cNvPicPr>
          <p:nvPr/>
        </p:nvPicPr>
        <mc:AlternateContent>
          <mc:Choice xmlns:ma="http://schemas.microsoft.com/office/mac/drawingml/2008/main" Requires="ma">
            <p:blipFill>
              <a:blip r:embed="rId2"/>
              <a:srcRect l="4495" t="34444" r="7071" b="6667"/>
              <a:stretch>
                <a:fillRect/>
              </a:stretch>
            </p:blipFill>
          </mc:Choice>
          <mc:Fallback>
            <p:blipFill>
              <a:blip r:embed="rId3"/>
              <a:srcRect l="4495" t="34444" r="7071" b="6667"/>
              <a:stretch>
                <a:fillRect/>
              </a:stretch>
            </p:blipFill>
          </mc:Fallback>
        </mc:AlternateContent>
        <p:spPr>
          <a:xfrm>
            <a:off x="-1" y="1600200"/>
            <a:ext cx="9181381" cy="4724400"/>
          </a:xfrm>
          <a:prstGeom prst="rect">
            <a:avLst/>
          </a:prstGeom>
          <a:solidFill>
            <a:schemeClr val="tx1"/>
          </a:solid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2.010.Lec22">
  <a:themeElements>
    <a:clrScheme name="">
      <a:dk1>
        <a:srgbClr val="000000"/>
      </a:dk1>
      <a:lt1>
        <a:srgbClr val="FFFFFF"/>
      </a:lt1>
      <a:dk2>
        <a:srgbClr val="0000A1"/>
      </a:dk2>
      <a:lt2>
        <a:srgbClr val="FFFF00"/>
      </a:lt2>
      <a:accent1>
        <a:srgbClr val="FF9900"/>
      </a:accent1>
      <a:accent2>
        <a:srgbClr val="00FFFF"/>
      </a:accent2>
      <a:accent3>
        <a:srgbClr val="AAAACD"/>
      </a:accent3>
      <a:accent4>
        <a:srgbClr val="DADADA"/>
      </a:accent4>
      <a:accent5>
        <a:srgbClr val="FFCAAA"/>
      </a:accent5>
      <a:accent6>
        <a:srgbClr val="00E7E7"/>
      </a:accent6>
      <a:hlink>
        <a:srgbClr val="F7FF05"/>
      </a:hlink>
      <a:folHlink>
        <a:srgbClr val="969696"/>
      </a:folHlink>
    </a:clrScheme>
    <a:fontScheme name="Blank Presentatio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HD:Users:tah:TAH_docs:12.010:12.010.Lec22.ppt</Template>
  <TotalTime>10978</TotalTime>
  <Words>1533</Words>
  <Application>Microsoft Macintosh PowerPoint</Application>
  <PresentationFormat>Letter Paper (8.5x11 in)</PresentationFormat>
  <Paragraphs>144</Paragraphs>
  <Slides>20</Slides>
  <Notes>5</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12.010.Lec22</vt:lpstr>
      <vt:lpstr>Analysis impacts on GPS reference frame realizations </vt:lpstr>
      <vt:lpstr>Overview</vt:lpstr>
      <vt:lpstr>Radiation Parameter Treatment </vt:lpstr>
      <vt:lpstr>Y Center of Mass estimate</vt:lpstr>
      <vt:lpstr>Z Center of Mass estimates</vt:lpstr>
      <vt:lpstr>OPR Radiation effects on Scale estimate</vt:lpstr>
      <vt:lpstr>Transferring ITRF to Regional Networks</vt:lpstr>
      <vt:lpstr>Testing methodology</vt:lpstr>
      <vt:lpstr>Networks (March 05, 2011)</vt:lpstr>
      <vt:lpstr>PBO Specific Region</vt:lpstr>
      <vt:lpstr>PIE Town (NMT)</vt:lpstr>
      <vt:lpstr>PIE Town </vt:lpstr>
      <vt:lpstr>PIE Town </vt:lpstr>
      <vt:lpstr>PIE Town (CWU)</vt:lpstr>
      <vt:lpstr>PIE Town (CWU)</vt:lpstr>
      <vt:lpstr>PIE Town (CWU)</vt:lpstr>
      <vt:lpstr>Velocity Estimates for PIE Town</vt:lpstr>
      <vt:lpstr>Example difference</vt:lpstr>
      <vt:lpstr>Conclusions</vt:lpstr>
      <vt:lpstr>Zoom 2-years of Z CoM</vt:lpstr>
    </vt:vector>
  </TitlesOfParts>
  <Company>뿿뫰뿿멐뿿쯄</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GPS Reference Frame Realizations</dc:title>
  <dc:creator>Thomas Herring</dc:creator>
  <cp:keywords/>
  <cp:lastModifiedBy>Thomas Herring</cp:lastModifiedBy>
  <cp:revision>83</cp:revision>
  <cp:lastPrinted>2009-12-11T21:26:09Z</cp:lastPrinted>
  <dcterms:created xsi:type="dcterms:W3CDTF">2011-05-04T14:22:12Z</dcterms:created>
  <dcterms:modified xsi:type="dcterms:W3CDTF">2011-05-04T14:23:12Z</dcterms:modified>
</cp:coreProperties>
</file>