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7" r:id="rId8"/>
    <p:sldId id="264" r:id="rId9"/>
    <p:sldId id="261" r:id="rId10"/>
    <p:sldId id="263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CD"/>
    <a:srgbClr val="FDEAD7"/>
    <a:srgbClr val="FDE6CF"/>
    <a:srgbClr val="FEF5EC"/>
    <a:srgbClr val="E6FCB1"/>
    <a:srgbClr val="EBFCB4"/>
    <a:srgbClr val="EBF2B4"/>
    <a:srgbClr val="F5DEBE"/>
    <a:srgbClr val="E6DBB7"/>
    <a:srgbClr val="F0D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>
      <p:cViewPr>
        <p:scale>
          <a:sx n="120" d="100"/>
          <a:sy n="120" d="100"/>
        </p:scale>
        <p:origin x="-67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12700" algn="l" rotWithShape="0">
                    <a:prstClr val="black">
                      <a:alpha val="30000"/>
                    </a:prstClr>
                  </a:outerShdw>
                </a:effectLst>
              </a:defRPr>
            </a:lvl1pPr>
            <a:lvl2pPr>
              <a:defRPr lang="en-US" sz="2800" kern="1200" dirty="0" smtClean="0">
                <a:solidFill>
                  <a:srgbClr val="006600"/>
                </a:solidFill>
                <a:effectLst>
                  <a:outerShdw blurRad="25400" dist="38100" algn="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>
              <a:defRPr baseline="0">
                <a:solidFill>
                  <a:srgbClr val="006600"/>
                </a:solidFill>
                <a:effectLst>
                  <a:outerShdw blurRad="25400" dist="12700" algn="l" rotWithShape="0">
                    <a:prstClr val="black">
                      <a:alpha val="30000"/>
                    </a:prstClr>
                  </a:outerShdw>
                </a:effectLst>
              </a:defRPr>
            </a:lvl3pPr>
            <a:lvl4pPr>
              <a:defRPr baseline="0">
                <a:solidFill>
                  <a:srgbClr val="006600"/>
                </a:solidFill>
                <a:effectLst>
                  <a:outerShdw blurRad="25400" dist="12700" algn="l" rotWithShape="0">
                    <a:prstClr val="black">
                      <a:alpha val="30000"/>
                    </a:prstClr>
                  </a:outerShdw>
                </a:effectLst>
              </a:defRPr>
            </a:lvl4pPr>
            <a:lvl5pPr>
              <a:defRPr baseline="0">
                <a:solidFill>
                  <a:srgbClr val="006600"/>
                </a:solidFill>
                <a:effectLst>
                  <a:outerShdw blurRad="25400" dist="12700" algn="l" rotWithShape="0">
                    <a:prstClr val="black">
                      <a:alpha val="3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20FD-9FEA-4C7E-96BE-9A761A36EDF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F466-1939-4E13-AE42-611CFDBF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20FD-9FEA-4C7E-96BE-9A761A36EDF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F466-1939-4E13-AE42-611CFDBF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5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20FD-9FEA-4C7E-96BE-9A761A36EDF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F466-1939-4E13-AE42-611CFDBF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4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20FD-9FEA-4C7E-96BE-9A761A36EDF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F466-1939-4E13-AE42-611CFDBF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8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20FD-9FEA-4C7E-96BE-9A761A36EDF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F466-1939-4E13-AE42-611CFDBF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0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20FD-9FEA-4C7E-96BE-9A761A36EDF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F466-1939-4E13-AE42-611CFDBF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7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20FD-9FEA-4C7E-96BE-9A761A36EDF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F466-1939-4E13-AE42-611CFDBF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9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20FD-9FEA-4C7E-96BE-9A761A36EDF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F466-1939-4E13-AE42-611CFDBF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6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20FD-9FEA-4C7E-96BE-9A761A36EDF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F466-1939-4E13-AE42-611CFDBF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6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20FD-9FEA-4C7E-96BE-9A761A36EDF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F466-1939-4E13-AE42-611CFDBF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8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20FD-9FEA-4C7E-96BE-9A761A36EDF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F466-1939-4E13-AE42-611CFDBF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5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EBE272"/>
            </a:gs>
            <a:gs pos="50000">
              <a:srgbClr val="EBEFB4"/>
            </a:gs>
            <a:gs pos="100000">
              <a:srgbClr val="EBDC6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A20FD-9FEA-4C7E-96BE-9A761A36EDFA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1F466-1939-4E13-AE42-611CFDBF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>
              <a:lumMod val="75000"/>
              <a:lumOff val="2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000" b="0" kern="1200" baseline="0" dirty="0" smtClean="0">
          <a:solidFill>
            <a:schemeClr val="tx2"/>
          </a:solidFill>
          <a:effectLst>
            <a:outerShdw blurRad="25400" dist="12700" algn="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800" b="0" kern="1200" baseline="0" dirty="0" smtClean="0">
          <a:solidFill>
            <a:srgbClr val="006600"/>
          </a:solidFill>
          <a:effectLst>
            <a:outerShdw blurRad="25400" dist="38100" algn="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800" kern="1200" baseline="0" dirty="0" smtClean="0">
          <a:solidFill>
            <a:srgbClr val="006600"/>
          </a:solidFill>
          <a:effectLst>
            <a:outerShdw blurRad="25400" dist="12700" algn="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800" kern="1200" baseline="0" dirty="0" smtClean="0">
          <a:solidFill>
            <a:srgbClr val="006600"/>
          </a:solidFill>
          <a:effectLst>
            <a:outerShdw blurRad="25400" dist="12700" algn="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800" kern="1200" baseline="0" dirty="0">
          <a:solidFill>
            <a:srgbClr val="006600"/>
          </a:solidFill>
          <a:effectLst>
            <a:outerShdw blurRad="25400" dist="12700" algn="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tenat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15096"/>
          <a:stretch>
            <a:fillRect/>
          </a:stretch>
        </p:blipFill>
        <p:spPr bwMode="auto">
          <a:xfrm>
            <a:off x="0" y="0"/>
            <a:ext cx="9144000" cy="58213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50" y="764704"/>
            <a:ext cx="8505826" cy="223224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imes New Roman" pitchFamily="18" charset="0"/>
              </a:rPr>
              <a:t>Transformation of the rainfall drop-size distribution and diameter-velocity relations by the maize canopy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800200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R. P. M. Frasson</a:t>
            </a:r>
          </a:p>
          <a:p>
            <a:r>
              <a:rPr lang="en-US" sz="2400" b="1" dirty="0" smtClean="0">
                <a:solidFill>
                  <a:srgbClr val="FFD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(renato-frasson@uiowa.edu)</a:t>
            </a:r>
          </a:p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W. F. Krajewski</a:t>
            </a:r>
          </a:p>
          <a:p>
            <a:endParaRPr lang="en-US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5770563"/>
            <a:ext cx="9144000" cy="1087437"/>
            <a:chOff x="0" y="3635"/>
            <a:chExt cx="5760" cy="685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0" y="3635"/>
              <a:ext cx="5760" cy="685"/>
            </a:xfrm>
            <a:prstGeom prst="rect">
              <a:avLst/>
            </a:prstGeom>
            <a:gradFill rotWithShape="1">
              <a:gsLst>
                <a:gs pos="0">
                  <a:srgbClr val="D4AC00">
                    <a:gamma/>
                    <a:tint val="0"/>
                    <a:invGamma/>
                  </a:srgbClr>
                </a:gs>
                <a:gs pos="100000">
                  <a:srgbClr val="D4A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6" name="Picture 11" descr="Log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" y="3750"/>
              <a:ext cx="1392" cy="524"/>
            </a:xfrm>
            <a:prstGeom prst="rect">
              <a:avLst/>
            </a:prstGeom>
            <a:noFill/>
          </p:spPr>
        </p:pic>
        <p:pic>
          <p:nvPicPr>
            <p:cNvPr id="7" name="Picture 12" descr="domewordleftSML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7" y="3746"/>
              <a:ext cx="179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395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Modification of the diameter-velocity relation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58666" y="1484784"/>
            <a:ext cx="82177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888657" y="4632494"/>
            <a:ext cx="1129283" cy="530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88657" y="4037211"/>
            <a:ext cx="112928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88657" y="3536658"/>
            <a:ext cx="112928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20505" y="2484561"/>
            <a:ext cx="2497435" cy="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92280" y="44478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0.3m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92280" y="385254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1.0m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92280" y="33519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2.0m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89948" y="2161396"/>
            <a:ext cx="187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Gunn and </a:t>
            </a:r>
            <a:r>
              <a:rPr lang="en-US" dirty="0" err="1" smtClean="0"/>
              <a:t>Kinzer</a:t>
            </a:r>
            <a:r>
              <a:rPr lang="en-US" dirty="0" smtClean="0"/>
              <a:t> terminal velocity</a:t>
            </a:r>
            <a:endParaRPr lang="en-US" dirty="0"/>
          </a:p>
        </p:txBody>
      </p:sp>
      <p:pic>
        <p:nvPicPr>
          <p:cNvPr id="3074" name="Picture 2" descr="D:\Documentos\Uiowa\Conferences\EGU2011\Figuras\Figure7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8" y="2052514"/>
            <a:ext cx="5889090" cy="38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3568" y="607413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Drop acceleration calculation after Wang, P.K. and </a:t>
            </a:r>
            <a:r>
              <a:rPr lang="en-US" sz="1400" dirty="0" err="1" smtClean="0">
                <a:latin typeface="+mj-lt"/>
              </a:rPr>
              <a:t>Pruppacher</a:t>
            </a:r>
            <a:r>
              <a:rPr lang="en-US" sz="1400" dirty="0" smtClean="0">
                <a:latin typeface="+mj-lt"/>
              </a:rPr>
              <a:t>, H.R., 1977. Acceleration to terminal velocity of cloud and raindrops. </a:t>
            </a:r>
            <a:r>
              <a:rPr lang="en-US" sz="1400" i="1" dirty="0" smtClean="0">
                <a:latin typeface="+mj-lt"/>
              </a:rPr>
              <a:t>Journal of Applied Meteorology</a:t>
            </a:r>
            <a:r>
              <a:rPr lang="en-US" sz="1400" dirty="0" smtClean="0">
                <a:latin typeface="+mj-lt"/>
              </a:rPr>
              <a:t>, 16(3): 275-280.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24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Investigate how wind affects the throughfall-rainfall ratio;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Create a multi-layer rainfall partitioning model to compute:</a:t>
            </a:r>
          </a:p>
          <a:p>
            <a:pPr lvl="1"/>
            <a:r>
              <a:rPr lang="en-US" dirty="0" smtClean="0"/>
              <a:t>Stemflow;</a:t>
            </a:r>
          </a:p>
          <a:p>
            <a:pPr lvl="1"/>
            <a:r>
              <a:rPr lang="en-US" dirty="0" smtClean="0"/>
              <a:t>Throughfall (including DSD and its moments);</a:t>
            </a:r>
          </a:p>
          <a:p>
            <a:pPr lvl="1"/>
            <a:r>
              <a:rPr lang="en-US" dirty="0" smtClean="0"/>
              <a:t>Canopy storage.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8666" y="1268760"/>
            <a:ext cx="82177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467544" y="1772816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9552" y="3284984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60240"/>
            <a:ext cx="8363272" cy="4565104"/>
          </a:xfrm>
        </p:spPr>
        <p:txBody>
          <a:bodyPr>
            <a:normAutofit/>
          </a:bodyPr>
          <a:lstStyle/>
          <a:p>
            <a:r>
              <a:rPr lang="en-US" dirty="0" smtClean="0"/>
              <a:t>Canopy interception efficiency is function of D. </a:t>
            </a:r>
          </a:p>
          <a:p>
            <a:pPr marL="457200" lvl="1" indent="0">
              <a:buNone/>
            </a:pPr>
            <a:r>
              <a:rPr lang="en-US" dirty="0" smtClean="0"/>
              <a:t>  Throughfall </a:t>
            </a:r>
            <a:r>
              <a:rPr lang="en-US" dirty="0"/>
              <a:t>D</a:t>
            </a:r>
            <a:r>
              <a:rPr lang="en-US" baseline="-25000" dirty="0"/>
              <a:t>50</a:t>
            </a:r>
            <a:r>
              <a:rPr lang="en-US" dirty="0"/>
              <a:t> = 3.75 mm </a:t>
            </a:r>
            <a:r>
              <a:rPr lang="en-US" i="1" dirty="0" err="1"/>
              <a:t>vs</a:t>
            </a:r>
            <a:r>
              <a:rPr lang="en-US" dirty="0"/>
              <a:t> </a:t>
            </a:r>
            <a:r>
              <a:rPr lang="en-US" dirty="0" smtClean="0"/>
              <a:t>reference </a:t>
            </a:r>
            <a:r>
              <a:rPr lang="en-US" dirty="0"/>
              <a:t>2.75 </a:t>
            </a:r>
            <a:r>
              <a:rPr lang="en-US" dirty="0" smtClean="0"/>
              <a:t>mm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dirty="0" smtClean="0"/>
              <a:t>Increase in </a:t>
            </a:r>
            <a:r>
              <a:rPr lang="en-US" b="1" dirty="0" smtClean="0"/>
              <a:t>N(4mm&gt;D&gt;4.5mm)</a:t>
            </a:r>
            <a:r>
              <a:rPr lang="en-US" dirty="0" smtClean="0"/>
              <a:t> under the canopy.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Velocity</a:t>
            </a:r>
            <a:r>
              <a:rPr lang="en-US" dirty="0" smtClean="0"/>
              <a:t> measurements confirm they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originate from canopy</a:t>
            </a:r>
            <a:r>
              <a:rPr lang="en-US" dirty="0" smtClean="0"/>
              <a:t>.</a:t>
            </a:r>
          </a:p>
          <a:p>
            <a:endParaRPr lang="en-US" sz="1200" dirty="0" smtClean="0"/>
          </a:p>
          <a:p>
            <a:r>
              <a:rPr lang="en-US" dirty="0" smtClean="0"/>
              <a:t>Ability to measure drop sizes and velocities</a:t>
            </a:r>
          </a:p>
          <a:p>
            <a:pPr marL="457200" lvl="1" indent="0">
              <a:buNone/>
            </a:pPr>
            <a:r>
              <a:rPr lang="en-US" dirty="0" smtClean="0"/>
              <a:t>  Refining mechanistic modeling of soil erosion.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8666" y="1268760"/>
            <a:ext cx="82177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891172" y="2636912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48780" y="5589240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7363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Thank you for your time and attention!!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Down Arrow 497"/>
          <p:cNvSpPr/>
          <p:nvPr/>
        </p:nvSpPr>
        <p:spPr>
          <a:xfrm>
            <a:off x="5689961" y="3204319"/>
            <a:ext cx="3125368" cy="2312913"/>
          </a:xfrm>
          <a:prstGeom prst="downArrow">
            <a:avLst>
              <a:gd name="adj1" fmla="val 71568"/>
              <a:gd name="adj2" fmla="val 284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8666" y="1268760"/>
            <a:ext cx="82177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8" name="Freeform 57"/>
          <p:cNvSpPr>
            <a:spLocks/>
          </p:cNvSpPr>
          <p:nvPr/>
        </p:nvSpPr>
        <p:spPr bwMode="auto">
          <a:xfrm>
            <a:off x="1692017" y="2766665"/>
            <a:ext cx="4266607" cy="2543175"/>
          </a:xfrm>
          <a:custGeom>
            <a:avLst/>
            <a:gdLst>
              <a:gd name="T0" fmla="*/ 10176 w 10176"/>
              <a:gd name="T1" fmla="*/ 847 h 1693"/>
              <a:gd name="T2" fmla="*/ 8900 w 10176"/>
              <a:gd name="T3" fmla="*/ 0 h 1693"/>
              <a:gd name="T4" fmla="*/ 8900 w 10176"/>
              <a:gd name="T5" fmla="*/ 307 h 1693"/>
              <a:gd name="T6" fmla="*/ 8179 w 10176"/>
              <a:gd name="T7" fmla="*/ 307 h 1693"/>
              <a:gd name="T8" fmla="*/ 0 w 10176"/>
              <a:gd name="T9" fmla="*/ 307 h 1693"/>
              <a:gd name="T10" fmla="*/ 0 w 10176"/>
              <a:gd name="T11" fmla="*/ 1386 h 1693"/>
              <a:gd name="T12" fmla="*/ 8900 w 10176"/>
              <a:gd name="T13" fmla="*/ 1386 h 1693"/>
              <a:gd name="T14" fmla="*/ 8900 w 10176"/>
              <a:gd name="T15" fmla="*/ 1693 h 1693"/>
              <a:gd name="T16" fmla="*/ 10176 w 10176"/>
              <a:gd name="T17" fmla="*/ 847 h 1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76" h="1693">
                <a:moveTo>
                  <a:pt x="10176" y="847"/>
                </a:moveTo>
                <a:lnTo>
                  <a:pt x="8900" y="0"/>
                </a:lnTo>
                <a:lnTo>
                  <a:pt x="8900" y="307"/>
                </a:lnTo>
                <a:lnTo>
                  <a:pt x="8179" y="307"/>
                </a:lnTo>
                <a:lnTo>
                  <a:pt x="0" y="307"/>
                </a:lnTo>
                <a:lnTo>
                  <a:pt x="0" y="1386"/>
                </a:lnTo>
                <a:lnTo>
                  <a:pt x="8900" y="1386"/>
                </a:lnTo>
                <a:lnTo>
                  <a:pt x="8900" y="1693"/>
                </a:lnTo>
                <a:lnTo>
                  <a:pt x="10176" y="8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1" cap="flat">
            <a:solidFill>
              <a:srgbClr val="12121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9" name="Group 498"/>
          <p:cNvGrpSpPr/>
          <p:nvPr/>
        </p:nvGrpSpPr>
        <p:grpSpPr>
          <a:xfrm>
            <a:off x="125976" y="2103933"/>
            <a:ext cx="5468115" cy="3485307"/>
            <a:chOff x="207867" y="1628800"/>
            <a:chExt cx="5468115" cy="3485307"/>
          </a:xfrm>
        </p:grpSpPr>
        <p:grpSp>
          <p:nvGrpSpPr>
            <p:cNvPr id="2280" name="Group 2279"/>
            <p:cNvGrpSpPr/>
            <p:nvPr/>
          </p:nvGrpSpPr>
          <p:grpSpPr>
            <a:xfrm>
              <a:off x="207867" y="3612331"/>
              <a:ext cx="1368425" cy="636588"/>
              <a:chOff x="830263" y="4116387"/>
              <a:chExt cx="1368425" cy="636588"/>
            </a:xfrm>
          </p:grpSpPr>
          <p:sp>
            <p:nvSpPr>
              <p:cNvPr id="297" name="Rectangle 66"/>
              <p:cNvSpPr>
                <a:spLocks noChangeArrowheads="1"/>
              </p:cNvSpPr>
              <p:nvPr/>
            </p:nvSpPr>
            <p:spPr bwMode="auto">
              <a:xfrm>
                <a:off x="830263" y="4116387"/>
                <a:ext cx="1368425" cy="611188"/>
              </a:xfrm>
              <a:prstGeom prst="rect">
                <a:avLst/>
              </a:prstGeom>
              <a:solidFill>
                <a:srgbClr val="00A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Rectangle 67"/>
              <p:cNvSpPr>
                <a:spLocks noChangeArrowheads="1"/>
              </p:cNvSpPr>
              <p:nvPr/>
            </p:nvSpPr>
            <p:spPr bwMode="auto">
              <a:xfrm>
                <a:off x="830263" y="4116387"/>
                <a:ext cx="1368425" cy="611188"/>
              </a:xfrm>
              <a:prstGeom prst="rect">
                <a:avLst/>
              </a:prstGeom>
              <a:noFill/>
              <a:ln w="8" cap="flat">
                <a:solidFill>
                  <a:srgbClr val="12121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Rectangle 68"/>
              <p:cNvSpPr>
                <a:spLocks noChangeArrowheads="1"/>
              </p:cNvSpPr>
              <p:nvPr/>
            </p:nvSpPr>
            <p:spPr bwMode="auto">
              <a:xfrm>
                <a:off x="1131888" y="4160837"/>
                <a:ext cx="788988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24282B"/>
                    </a:solidFill>
                    <a:effectLst/>
                    <a:latin typeface="Arial" pitchFamily="34" charset="0"/>
                    <a:cs typeface="Arial" pitchFamily="34" charset="0"/>
                  </a:rPr>
                  <a:t>Direct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0" name="Rectangle 69"/>
              <p:cNvSpPr>
                <a:spLocks noChangeArrowheads="1"/>
              </p:cNvSpPr>
              <p:nvPr/>
            </p:nvSpPr>
            <p:spPr bwMode="auto">
              <a:xfrm>
                <a:off x="898526" y="4429125"/>
                <a:ext cx="1201738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24282B"/>
                    </a:solidFill>
                    <a:effectLst/>
                    <a:latin typeface="Arial" pitchFamily="34" charset="0"/>
                    <a:cs typeface="Arial" pitchFamily="34" charset="0"/>
                  </a:rPr>
                  <a:t>throughfall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84" name="Group 2283"/>
            <p:cNvGrpSpPr/>
            <p:nvPr/>
          </p:nvGrpSpPr>
          <p:grpSpPr>
            <a:xfrm>
              <a:off x="1815182" y="3882206"/>
              <a:ext cx="1181100" cy="376238"/>
              <a:chOff x="2601913" y="4386262"/>
              <a:chExt cx="1181100" cy="376238"/>
            </a:xfrm>
          </p:grpSpPr>
          <p:sp>
            <p:nvSpPr>
              <p:cNvPr id="301" name="Rectangle 70"/>
              <p:cNvSpPr>
                <a:spLocks noChangeArrowheads="1"/>
              </p:cNvSpPr>
              <p:nvPr/>
            </p:nvSpPr>
            <p:spPr bwMode="auto">
              <a:xfrm>
                <a:off x="2601913" y="4386262"/>
                <a:ext cx="1181100" cy="376238"/>
              </a:xfrm>
              <a:prstGeom prst="rect">
                <a:avLst/>
              </a:prstGeom>
              <a:solidFill>
                <a:srgbClr val="00A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Rectangle 71"/>
              <p:cNvSpPr>
                <a:spLocks noChangeArrowheads="1"/>
              </p:cNvSpPr>
              <p:nvPr/>
            </p:nvSpPr>
            <p:spPr bwMode="auto">
              <a:xfrm>
                <a:off x="2601913" y="4386262"/>
                <a:ext cx="1181100" cy="376238"/>
              </a:xfrm>
              <a:prstGeom prst="rect">
                <a:avLst/>
              </a:prstGeom>
              <a:noFill/>
              <a:ln w="8" cap="flat">
                <a:solidFill>
                  <a:srgbClr val="12121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Rectangle 72"/>
              <p:cNvSpPr>
                <a:spLocks noChangeArrowheads="1"/>
              </p:cNvSpPr>
              <p:nvPr/>
            </p:nvSpPr>
            <p:spPr bwMode="auto">
              <a:xfrm>
                <a:off x="2765426" y="4446587"/>
                <a:ext cx="825500" cy="250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24282B"/>
                    </a:solidFill>
                    <a:effectLst/>
                    <a:latin typeface="Arial" pitchFamily="34" charset="0"/>
                    <a:cs typeface="Arial" pitchFamily="34" charset="0"/>
                  </a:rPr>
                  <a:t>Dripping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86" name="Group 2285"/>
            <p:cNvGrpSpPr/>
            <p:nvPr/>
          </p:nvGrpSpPr>
          <p:grpSpPr>
            <a:xfrm>
              <a:off x="4340895" y="3882206"/>
              <a:ext cx="1281113" cy="376238"/>
              <a:chOff x="5127626" y="4386262"/>
              <a:chExt cx="1281113" cy="376238"/>
            </a:xfrm>
          </p:grpSpPr>
          <p:sp>
            <p:nvSpPr>
              <p:cNvPr id="289" name="Rectangle 58"/>
              <p:cNvSpPr>
                <a:spLocks noChangeArrowheads="1"/>
              </p:cNvSpPr>
              <p:nvPr/>
            </p:nvSpPr>
            <p:spPr bwMode="auto">
              <a:xfrm>
                <a:off x="5127626" y="4386262"/>
                <a:ext cx="1281113" cy="376238"/>
              </a:xfrm>
              <a:prstGeom prst="rect">
                <a:avLst/>
              </a:prstGeom>
              <a:solidFill>
                <a:srgbClr val="00A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Rectangle 65"/>
              <p:cNvSpPr>
                <a:spLocks noChangeArrowheads="1"/>
              </p:cNvSpPr>
              <p:nvPr/>
            </p:nvSpPr>
            <p:spPr bwMode="auto">
              <a:xfrm>
                <a:off x="5127626" y="4386262"/>
                <a:ext cx="1281113" cy="376238"/>
              </a:xfrm>
              <a:prstGeom prst="rect">
                <a:avLst/>
              </a:prstGeom>
              <a:noFill/>
              <a:ln w="8" cap="flat">
                <a:solidFill>
                  <a:srgbClr val="12121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Rectangle 75"/>
              <p:cNvSpPr>
                <a:spLocks noChangeArrowheads="1"/>
              </p:cNvSpPr>
              <p:nvPr/>
            </p:nvSpPr>
            <p:spPr bwMode="auto">
              <a:xfrm>
                <a:off x="5373324" y="4446587"/>
                <a:ext cx="71814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24282B"/>
                    </a:solidFill>
                    <a:effectLst/>
                    <a:latin typeface="Arial" pitchFamily="34" charset="0"/>
                    <a:cs typeface="Arial" pitchFamily="34" charset="0"/>
                  </a:rPr>
                  <a:t>Storage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85" name="Group 2284"/>
            <p:cNvGrpSpPr/>
            <p:nvPr/>
          </p:nvGrpSpPr>
          <p:grpSpPr>
            <a:xfrm>
              <a:off x="3080420" y="3882206"/>
              <a:ext cx="1182688" cy="376238"/>
              <a:chOff x="3867151" y="4386262"/>
              <a:chExt cx="1182688" cy="376238"/>
            </a:xfrm>
          </p:grpSpPr>
          <p:sp>
            <p:nvSpPr>
              <p:cNvPr id="304" name="Rectangle 73"/>
              <p:cNvSpPr>
                <a:spLocks noChangeArrowheads="1"/>
              </p:cNvSpPr>
              <p:nvPr/>
            </p:nvSpPr>
            <p:spPr bwMode="auto">
              <a:xfrm>
                <a:off x="3867151" y="4386262"/>
                <a:ext cx="1182688" cy="376238"/>
              </a:xfrm>
              <a:prstGeom prst="rect">
                <a:avLst/>
              </a:prstGeom>
              <a:solidFill>
                <a:srgbClr val="00A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Rectangle 74"/>
              <p:cNvSpPr>
                <a:spLocks noChangeArrowheads="1"/>
              </p:cNvSpPr>
              <p:nvPr/>
            </p:nvSpPr>
            <p:spPr bwMode="auto">
              <a:xfrm>
                <a:off x="3986213" y="4446587"/>
                <a:ext cx="896938" cy="250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24282B"/>
                    </a:solidFill>
                    <a:effectLst/>
                    <a:latin typeface="Arial" pitchFamily="34" charset="0"/>
                    <a:cs typeface="Arial" pitchFamily="34" charset="0"/>
                  </a:rPr>
                  <a:t>Stemflow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" name="Rectangle 76"/>
              <p:cNvSpPr>
                <a:spLocks noChangeArrowheads="1"/>
              </p:cNvSpPr>
              <p:nvPr/>
            </p:nvSpPr>
            <p:spPr bwMode="auto">
              <a:xfrm>
                <a:off x="3867151" y="4386262"/>
                <a:ext cx="1182688" cy="376238"/>
              </a:xfrm>
              <a:prstGeom prst="rect">
                <a:avLst/>
              </a:prstGeom>
              <a:noFill/>
              <a:ln w="8" cap="flat">
                <a:solidFill>
                  <a:srgbClr val="12121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2" name="Group 2281"/>
            <p:cNvGrpSpPr/>
            <p:nvPr/>
          </p:nvGrpSpPr>
          <p:grpSpPr>
            <a:xfrm>
              <a:off x="4225007" y="1628800"/>
              <a:ext cx="1450975" cy="609601"/>
              <a:chOff x="5011738" y="2303462"/>
              <a:chExt cx="1450975" cy="609601"/>
            </a:xfrm>
          </p:grpSpPr>
          <p:sp>
            <p:nvSpPr>
              <p:cNvPr id="363" name="Rectangle 132"/>
              <p:cNvSpPr>
                <a:spLocks noChangeArrowheads="1"/>
              </p:cNvSpPr>
              <p:nvPr/>
            </p:nvSpPr>
            <p:spPr bwMode="auto">
              <a:xfrm>
                <a:off x="5011738" y="2901950"/>
                <a:ext cx="1450975" cy="11113"/>
              </a:xfrm>
              <a:prstGeom prst="rect">
                <a:avLst/>
              </a:prstGeom>
              <a:solidFill>
                <a:srgbClr val="60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Rectangle 133"/>
              <p:cNvSpPr>
                <a:spLocks noChangeArrowheads="1"/>
              </p:cNvSpPr>
              <p:nvPr/>
            </p:nvSpPr>
            <p:spPr bwMode="auto">
              <a:xfrm>
                <a:off x="5011738" y="2889250"/>
                <a:ext cx="1450975" cy="23813"/>
              </a:xfrm>
              <a:prstGeom prst="rect">
                <a:avLst/>
              </a:prstGeom>
              <a:solidFill>
                <a:srgbClr val="60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Rectangle 134"/>
              <p:cNvSpPr>
                <a:spLocks noChangeArrowheads="1"/>
              </p:cNvSpPr>
              <p:nvPr/>
            </p:nvSpPr>
            <p:spPr bwMode="auto">
              <a:xfrm>
                <a:off x="5011738" y="2878137"/>
                <a:ext cx="1450975" cy="23813"/>
              </a:xfrm>
              <a:prstGeom prst="rect">
                <a:avLst/>
              </a:pr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Rectangle 135"/>
              <p:cNvSpPr>
                <a:spLocks noChangeArrowheads="1"/>
              </p:cNvSpPr>
              <p:nvPr/>
            </p:nvSpPr>
            <p:spPr bwMode="auto">
              <a:xfrm>
                <a:off x="5011738" y="2865437"/>
                <a:ext cx="1450975" cy="23813"/>
              </a:xfrm>
              <a:prstGeom prst="rect">
                <a:avLst/>
              </a:prstGeom>
              <a:solidFill>
                <a:srgbClr val="63C0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Rectangle 136"/>
              <p:cNvSpPr>
                <a:spLocks noChangeArrowheads="1"/>
              </p:cNvSpPr>
              <p:nvPr/>
            </p:nvSpPr>
            <p:spPr bwMode="auto">
              <a:xfrm>
                <a:off x="5011738" y="2854325"/>
                <a:ext cx="1450975" cy="23813"/>
              </a:xfrm>
              <a:prstGeom prst="rect">
                <a:avLst/>
              </a:prstGeom>
              <a:solidFill>
                <a:srgbClr val="66C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Rectangle 137"/>
              <p:cNvSpPr>
                <a:spLocks noChangeArrowheads="1"/>
              </p:cNvSpPr>
              <p:nvPr/>
            </p:nvSpPr>
            <p:spPr bwMode="auto">
              <a:xfrm>
                <a:off x="5011738" y="2841625"/>
                <a:ext cx="1450975" cy="23813"/>
              </a:xfrm>
              <a:prstGeom prst="rect">
                <a:avLst/>
              </a:prstGeom>
              <a:solidFill>
                <a:srgbClr val="68C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Rectangle 138"/>
              <p:cNvSpPr>
                <a:spLocks noChangeArrowheads="1"/>
              </p:cNvSpPr>
              <p:nvPr/>
            </p:nvSpPr>
            <p:spPr bwMode="auto">
              <a:xfrm>
                <a:off x="5011738" y="2830512"/>
                <a:ext cx="1450975" cy="23813"/>
              </a:xfrm>
              <a:prstGeom prst="rect">
                <a:avLst/>
              </a:prstGeom>
              <a:solidFill>
                <a:srgbClr val="69C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Rectangle 139"/>
              <p:cNvSpPr>
                <a:spLocks noChangeArrowheads="1"/>
              </p:cNvSpPr>
              <p:nvPr/>
            </p:nvSpPr>
            <p:spPr bwMode="auto">
              <a:xfrm>
                <a:off x="5011738" y="2817812"/>
                <a:ext cx="1450975" cy="23813"/>
              </a:xfrm>
              <a:prstGeom prst="rect">
                <a:avLst/>
              </a:prstGeom>
              <a:solidFill>
                <a:srgbClr val="6CC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Rectangle 140"/>
              <p:cNvSpPr>
                <a:spLocks noChangeArrowheads="1"/>
              </p:cNvSpPr>
              <p:nvPr/>
            </p:nvSpPr>
            <p:spPr bwMode="auto">
              <a:xfrm>
                <a:off x="5011738" y="2806700"/>
                <a:ext cx="1450975" cy="23813"/>
              </a:xfrm>
              <a:prstGeom prst="rect">
                <a:avLst/>
              </a:prstGeom>
              <a:solidFill>
                <a:srgbClr val="6EC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Rectangle 141"/>
              <p:cNvSpPr>
                <a:spLocks noChangeArrowheads="1"/>
              </p:cNvSpPr>
              <p:nvPr/>
            </p:nvSpPr>
            <p:spPr bwMode="auto">
              <a:xfrm>
                <a:off x="5011738" y="2794000"/>
                <a:ext cx="1450975" cy="23813"/>
              </a:xfrm>
              <a:prstGeom prst="rect">
                <a:avLst/>
              </a:prstGeom>
              <a:solidFill>
                <a:srgbClr val="6FC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Rectangle 142"/>
              <p:cNvSpPr>
                <a:spLocks noChangeArrowheads="1"/>
              </p:cNvSpPr>
              <p:nvPr/>
            </p:nvSpPr>
            <p:spPr bwMode="auto">
              <a:xfrm>
                <a:off x="5011738" y="2782887"/>
                <a:ext cx="1450975" cy="23813"/>
              </a:xfrm>
              <a:prstGeom prst="rect">
                <a:avLst/>
              </a:prstGeom>
              <a:solidFill>
                <a:srgbClr val="72C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Rectangle 143"/>
              <p:cNvSpPr>
                <a:spLocks noChangeArrowheads="1"/>
              </p:cNvSpPr>
              <p:nvPr/>
            </p:nvSpPr>
            <p:spPr bwMode="auto">
              <a:xfrm>
                <a:off x="5011738" y="2770187"/>
                <a:ext cx="1450975" cy="23813"/>
              </a:xfrm>
              <a:prstGeom prst="rect">
                <a:avLst/>
              </a:prstGeom>
              <a:solidFill>
                <a:srgbClr val="74C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Rectangle 144"/>
              <p:cNvSpPr>
                <a:spLocks noChangeArrowheads="1"/>
              </p:cNvSpPr>
              <p:nvPr/>
            </p:nvSpPr>
            <p:spPr bwMode="auto">
              <a:xfrm>
                <a:off x="5011738" y="2757487"/>
                <a:ext cx="1450975" cy="25400"/>
              </a:xfrm>
              <a:prstGeom prst="rect">
                <a:avLst/>
              </a:prstGeom>
              <a:solidFill>
                <a:srgbClr val="75C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Rectangle 145"/>
              <p:cNvSpPr>
                <a:spLocks noChangeArrowheads="1"/>
              </p:cNvSpPr>
              <p:nvPr/>
            </p:nvSpPr>
            <p:spPr bwMode="auto">
              <a:xfrm>
                <a:off x="5011738" y="2746375"/>
                <a:ext cx="1450975" cy="23813"/>
              </a:xfrm>
              <a:prstGeom prst="rect">
                <a:avLst/>
              </a:prstGeom>
              <a:solidFill>
                <a:srgbClr val="78C6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Rectangle 146"/>
              <p:cNvSpPr>
                <a:spLocks noChangeArrowheads="1"/>
              </p:cNvSpPr>
              <p:nvPr/>
            </p:nvSpPr>
            <p:spPr bwMode="auto">
              <a:xfrm>
                <a:off x="5011738" y="2733675"/>
                <a:ext cx="1450975" cy="23813"/>
              </a:xfrm>
              <a:prstGeom prst="rect">
                <a:avLst/>
              </a:prstGeom>
              <a:solidFill>
                <a:srgbClr val="79C7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Rectangle 147"/>
              <p:cNvSpPr>
                <a:spLocks noChangeArrowheads="1"/>
              </p:cNvSpPr>
              <p:nvPr/>
            </p:nvSpPr>
            <p:spPr bwMode="auto">
              <a:xfrm>
                <a:off x="5011738" y="2722562"/>
                <a:ext cx="1450975" cy="23813"/>
              </a:xfrm>
              <a:prstGeom prst="rect">
                <a:avLst/>
              </a:prstGeom>
              <a:solidFill>
                <a:srgbClr val="7AC7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Rectangle 148"/>
              <p:cNvSpPr>
                <a:spLocks noChangeArrowheads="1"/>
              </p:cNvSpPr>
              <p:nvPr/>
            </p:nvSpPr>
            <p:spPr bwMode="auto">
              <a:xfrm>
                <a:off x="5011738" y="2709862"/>
                <a:ext cx="1450975" cy="23813"/>
              </a:xfrm>
              <a:prstGeom prst="rect">
                <a:avLst/>
              </a:prstGeom>
              <a:solidFill>
                <a:srgbClr val="7DC8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Rectangle 149"/>
              <p:cNvSpPr>
                <a:spLocks noChangeArrowheads="1"/>
              </p:cNvSpPr>
              <p:nvPr/>
            </p:nvSpPr>
            <p:spPr bwMode="auto">
              <a:xfrm>
                <a:off x="5011738" y="2698750"/>
                <a:ext cx="1450975" cy="23813"/>
              </a:xfrm>
              <a:prstGeom prst="rect">
                <a:avLst/>
              </a:prstGeom>
              <a:solidFill>
                <a:srgbClr val="7FC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Rectangle 150"/>
              <p:cNvSpPr>
                <a:spLocks noChangeArrowheads="1"/>
              </p:cNvSpPr>
              <p:nvPr/>
            </p:nvSpPr>
            <p:spPr bwMode="auto">
              <a:xfrm>
                <a:off x="5011738" y="2686050"/>
                <a:ext cx="1450975" cy="23813"/>
              </a:xfrm>
              <a:prstGeom prst="rect">
                <a:avLst/>
              </a:prstGeom>
              <a:solidFill>
                <a:srgbClr val="80C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Rectangle 151"/>
              <p:cNvSpPr>
                <a:spLocks noChangeArrowheads="1"/>
              </p:cNvSpPr>
              <p:nvPr/>
            </p:nvSpPr>
            <p:spPr bwMode="auto">
              <a:xfrm>
                <a:off x="5011738" y="2674937"/>
                <a:ext cx="1450975" cy="23813"/>
              </a:xfrm>
              <a:prstGeom prst="rect">
                <a:avLst/>
              </a:prstGeom>
              <a:solidFill>
                <a:srgbClr val="83CA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Rectangle 152"/>
              <p:cNvSpPr>
                <a:spLocks noChangeArrowheads="1"/>
              </p:cNvSpPr>
              <p:nvPr/>
            </p:nvSpPr>
            <p:spPr bwMode="auto">
              <a:xfrm>
                <a:off x="5011738" y="2662237"/>
                <a:ext cx="1450975" cy="23813"/>
              </a:xfrm>
              <a:prstGeom prst="rect">
                <a:avLst/>
              </a:prstGeom>
              <a:solidFill>
                <a:srgbClr val="85C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Rectangle 153"/>
              <p:cNvSpPr>
                <a:spLocks noChangeArrowheads="1"/>
              </p:cNvSpPr>
              <p:nvPr/>
            </p:nvSpPr>
            <p:spPr bwMode="auto">
              <a:xfrm>
                <a:off x="5011738" y="2651125"/>
                <a:ext cx="1450975" cy="23813"/>
              </a:xfrm>
              <a:prstGeom prst="rect">
                <a:avLst/>
              </a:prstGeom>
              <a:solidFill>
                <a:srgbClr val="86CC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Rectangle 154"/>
              <p:cNvSpPr>
                <a:spLocks noChangeArrowheads="1"/>
              </p:cNvSpPr>
              <p:nvPr/>
            </p:nvSpPr>
            <p:spPr bwMode="auto">
              <a:xfrm>
                <a:off x="5011738" y="2638425"/>
                <a:ext cx="1450975" cy="23813"/>
              </a:xfrm>
              <a:prstGeom prst="rect">
                <a:avLst/>
              </a:prstGeom>
              <a:solidFill>
                <a:srgbClr val="89C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Rectangle 155"/>
              <p:cNvSpPr>
                <a:spLocks noChangeArrowheads="1"/>
              </p:cNvSpPr>
              <p:nvPr/>
            </p:nvSpPr>
            <p:spPr bwMode="auto">
              <a:xfrm>
                <a:off x="5011738" y="2627312"/>
                <a:ext cx="1450975" cy="23813"/>
              </a:xfrm>
              <a:prstGeom prst="rect">
                <a:avLst/>
              </a:prstGeom>
              <a:solidFill>
                <a:srgbClr val="8AC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Rectangle 156"/>
              <p:cNvSpPr>
                <a:spLocks noChangeArrowheads="1"/>
              </p:cNvSpPr>
              <p:nvPr/>
            </p:nvSpPr>
            <p:spPr bwMode="auto">
              <a:xfrm>
                <a:off x="5011738" y="2614612"/>
                <a:ext cx="1450975" cy="23813"/>
              </a:xfrm>
              <a:prstGeom prst="rect">
                <a:avLst/>
              </a:prstGeom>
              <a:solidFill>
                <a:srgbClr val="8BC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Rectangle 157"/>
              <p:cNvSpPr>
                <a:spLocks noChangeArrowheads="1"/>
              </p:cNvSpPr>
              <p:nvPr/>
            </p:nvSpPr>
            <p:spPr bwMode="auto">
              <a:xfrm>
                <a:off x="5011738" y="2603500"/>
                <a:ext cx="1450975" cy="23813"/>
              </a:xfrm>
              <a:prstGeom prst="rect">
                <a:avLst/>
              </a:prstGeom>
              <a:solidFill>
                <a:srgbClr val="8EC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Rectangle 158"/>
              <p:cNvSpPr>
                <a:spLocks noChangeArrowheads="1"/>
              </p:cNvSpPr>
              <p:nvPr/>
            </p:nvSpPr>
            <p:spPr bwMode="auto">
              <a:xfrm>
                <a:off x="5011738" y="2590800"/>
                <a:ext cx="1450975" cy="23813"/>
              </a:xfrm>
              <a:prstGeom prst="rect">
                <a:avLst/>
              </a:prstGeom>
              <a:solidFill>
                <a:srgbClr val="8FC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Rectangle 159"/>
              <p:cNvSpPr>
                <a:spLocks noChangeArrowheads="1"/>
              </p:cNvSpPr>
              <p:nvPr/>
            </p:nvSpPr>
            <p:spPr bwMode="auto">
              <a:xfrm>
                <a:off x="5011738" y="2579687"/>
                <a:ext cx="1450975" cy="23813"/>
              </a:xfrm>
              <a:prstGeom prst="rect">
                <a:avLst/>
              </a:prstGeom>
              <a:solidFill>
                <a:srgbClr val="90D0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Rectangle 160"/>
              <p:cNvSpPr>
                <a:spLocks noChangeArrowheads="1"/>
              </p:cNvSpPr>
              <p:nvPr/>
            </p:nvSpPr>
            <p:spPr bwMode="auto">
              <a:xfrm>
                <a:off x="5011738" y="2566987"/>
                <a:ext cx="1450975" cy="23813"/>
              </a:xfrm>
              <a:prstGeom prst="rect">
                <a:avLst/>
              </a:prstGeom>
              <a:solidFill>
                <a:srgbClr val="94D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Rectangle 161"/>
              <p:cNvSpPr>
                <a:spLocks noChangeArrowheads="1"/>
              </p:cNvSpPr>
              <p:nvPr/>
            </p:nvSpPr>
            <p:spPr bwMode="auto">
              <a:xfrm>
                <a:off x="5011738" y="2554287"/>
                <a:ext cx="1450975" cy="25400"/>
              </a:xfrm>
              <a:prstGeom prst="rect">
                <a:avLst/>
              </a:prstGeom>
              <a:solidFill>
                <a:srgbClr val="95D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Rectangle 162"/>
              <p:cNvSpPr>
                <a:spLocks noChangeArrowheads="1"/>
              </p:cNvSpPr>
              <p:nvPr/>
            </p:nvSpPr>
            <p:spPr bwMode="auto">
              <a:xfrm>
                <a:off x="5011738" y="2543175"/>
                <a:ext cx="1450975" cy="23813"/>
              </a:xfrm>
              <a:prstGeom prst="rect">
                <a:avLst/>
              </a:prstGeom>
              <a:solidFill>
                <a:srgbClr val="97D2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Rectangle 163"/>
              <p:cNvSpPr>
                <a:spLocks noChangeArrowheads="1"/>
              </p:cNvSpPr>
              <p:nvPr/>
            </p:nvSpPr>
            <p:spPr bwMode="auto">
              <a:xfrm>
                <a:off x="5011738" y="2532062"/>
                <a:ext cx="1450975" cy="22225"/>
              </a:xfrm>
              <a:prstGeom prst="rect">
                <a:avLst/>
              </a:prstGeom>
              <a:solidFill>
                <a:srgbClr val="9AD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Rectangle 164"/>
              <p:cNvSpPr>
                <a:spLocks noChangeArrowheads="1"/>
              </p:cNvSpPr>
              <p:nvPr/>
            </p:nvSpPr>
            <p:spPr bwMode="auto">
              <a:xfrm>
                <a:off x="5011738" y="2519362"/>
                <a:ext cx="1450975" cy="23813"/>
              </a:xfrm>
              <a:prstGeom prst="rect">
                <a:avLst/>
              </a:prstGeom>
              <a:solidFill>
                <a:srgbClr val="9BD4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Rectangle 165"/>
              <p:cNvSpPr>
                <a:spLocks noChangeArrowheads="1"/>
              </p:cNvSpPr>
              <p:nvPr/>
            </p:nvSpPr>
            <p:spPr bwMode="auto">
              <a:xfrm>
                <a:off x="5011738" y="2506662"/>
                <a:ext cx="1450975" cy="25400"/>
              </a:xfrm>
              <a:prstGeom prst="rect">
                <a:avLst/>
              </a:prstGeom>
              <a:solidFill>
                <a:srgbClr val="9DD5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Rectangle 166"/>
              <p:cNvSpPr>
                <a:spLocks noChangeArrowheads="1"/>
              </p:cNvSpPr>
              <p:nvPr/>
            </p:nvSpPr>
            <p:spPr bwMode="auto">
              <a:xfrm>
                <a:off x="5011738" y="2495550"/>
                <a:ext cx="1450975" cy="23813"/>
              </a:xfrm>
              <a:prstGeom prst="rect">
                <a:avLst/>
              </a:prstGeom>
              <a:solidFill>
                <a:srgbClr val="A0D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Rectangle 167"/>
              <p:cNvSpPr>
                <a:spLocks noChangeArrowheads="1"/>
              </p:cNvSpPr>
              <p:nvPr/>
            </p:nvSpPr>
            <p:spPr bwMode="auto">
              <a:xfrm>
                <a:off x="5011738" y="2484437"/>
                <a:ext cx="1450975" cy="22225"/>
              </a:xfrm>
              <a:prstGeom prst="rect">
                <a:avLst/>
              </a:prstGeom>
              <a:solidFill>
                <a:srgbClr val="A1D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Rectangle 168"/>
              <p:cNvSpPr>
                <a:spLocks noChangeArrowheads="1"/>
              </p:cNvSpPr>
              <p:nvPr/>
            </p:nvSpPr>
            <p:spPr bwMode="auto">
              <a:xfrm>
                <a:off x="5011738" y="2471737"/>
                <a:ext cx="1450975" cy="23813"/>
              </a:xfrm>
              <a:prstGeom prst="rect">
                <a:avLst/>
              </a:prstGeom>
              <a:solidFill>
                <a:srgbClr val="A3D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Rectangle 169"/>
              <p:cNvSpPr>
                <a:spLocks noChangeArrowheads="1"/>
              </p:cNvSpPr>
              <p:nvPr/>
            </p:nvSpPr>
            <p:spPr bwMode="auto">
              <a:xfrm>
                <a:off x="5011738" y="2459037"/>
                <a:ext cx="1450975" cy="25400"/>
              </a:xfrm>
              <a:prstGeom prst="rect">
                <a:avLst/>
              </a:prstGeom>
              <a:solidFill>
                <a:srgbClr val="A6D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Rectangle 170"/>
              <p:cNvSpPr>
                <a:spLocks noChangeArrowheads="1"/>
              </p:cNvSpPr>
              <p:nvPr/>
            </p:nvSpPr>
            <p:spPr bwMode="auto">
              <a:xfrm>
                <a:off x="5011738" y="2447925"/>
                <a:ext cx="1450975" cy="23813"/>
              </a:xfrm>
              <a:prstGeom prst="rect">
                <a:avLst/>
              </a:prstGeom>
              <a:solidFill>
                <a:srgbClr val="A7D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Rectangle 171"/>
              <p:cNvSpPr>
                <a:spLocks noChangeArrowheads="1"/>
              </p:cNvSpPr>
              <p:nvPr/>
            </p:nvSpPr>
            <p:spPr bwMode="auto">
              <a:xfrm>
                <a:off x="5011738" y="2435225"/>
                <a:ext cx="1450975" cy="23813"/>
              </a:xfrm>
              <a:prstGeom prst="rect">
                <a:avLst/>
              </a:prstGeom>
              <a:solidFill>
                <a:srgbClr val="AAD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Rectangle 172"/>
              <p:cNvSpPr>
                <a:spLocks noChangeArrowheads="1"/>
              </p:cNvSpPr>
              <p:nvPr/>
            </p:nvSpPr>
            <p:spPr bwMode="auto">
              <a:xfrm>
                <a:off x="5011738" y="2424112"/>
                <a:ext cx="1450975" cy="23813"/>
              </a:xfrm>
              <a:prstGeom prst="rect">
                <a:avLst/>
              </a:prstGeom>
              <a:solidFill>
                <a:srgbClr val="B0DD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Rectangle 173"/>
              <p:cNvSpPr>
                <a:spLocks noChangeArrowheads="1"/>
              </p:cNvSpPr>
              <p:nvPr/>
            </p:nvSpPr>
            <p:spPr bwMode="auto">
              <a:xfrm>
                <a:off x="5011738" y="2411412"/>
                <a:ext cx="1450975" cy="23813"/>
              </a:xfrm>
              <a:prstGeom prst="rect">
                <a:avLst/>
              </a:prstGeom>
              <a:solidFill>
                <a:srgbClr val="B7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Rectangle 174"/>
              <p:cNvSpPr>
                <a:spLocks noChangeArrowheads="1"/>
              </p:cNvSpPr>
              <p:nvPr/>
            </p:nvSpPr>
            <p:spPr bwMode="auto">
              <a:xfrm>
                <a:off x="5011738" y="2400300"/>
                <a:ext cx="1450975" cy="23813"/>
              </a:xfrm>
              <a:prstGeom prst="rect">
                <a:avLst/>
              </a:prstGeom>
              <a:solidFill>
                <a:srgbClr val="BDE2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Rectangle 175"/>
              <p:cNvSpPr>
                <a:spLocks noChangeArrowheads="1"/>
              </p:cNvSpPr>
              <p:nvPr/>
            </p:nvSpPr>
            <p:spPr bwMode="auto">
              <a:xfrm>
                <a:off x="5011738" y="2387600"/>
                <a:ext cx="1450975" cy="23813"/>
              </a:xfrm>
              <a:prstGeom prst="rect">
                <a:avLst/>
              </a:prstGeom>
              <a:solidFill>
                <a:srgbClr val="C4E6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Rectangle 176"/>
              <p:cNvSpPr>
                <a:spLocks noChangeArrowheads="1"/>
              </p:cNvSpPr>
              <p:nvPr/>
            </p:nvSpPr>
            <p:spPr bwMode="auto">
              <a:xfrm>
                <a:off x="5011738" y="2376487"/>
                <a:ext cx="1450975" cy="23813"/>
              </a:xfrm>
              <a:prstGeom prst="rect">
                <a:avLst/>
              </a:prstGeom>
              <a:solidFill>
                <a:srgbClr val="CEE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Rectangle 177"/>
              <p:cNvSpPr>
                <a:spLocks noChangeArrowheads="1"/>
              </p:cNvSpPr>
              <p:nvPr/>
            </p:nvSpPr>
            <p:spPr bwMode="auto">
              <a:xfrm>
                <a:off x="5011738" y="2363787"/>
                <a:ext cx="1450975" cy="23813"/>
              </a:xfrm>
              <a:prstGeom prst="rect">
                <a:avLst/>
              </a:prstGeom>
              <a:solidFill>
                <a:srgbClr val="D5E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Rectangle 178"/>
              <p:cNvSpPr>
                <a:spLocks noChangeArrowheads="1"/>
              </p:cNvSpPr>
              <p:nvPr/>
            </p:nvSpPr>
            <p:spPr bwMode="auto">
              <a:xfrm>
                <a:off x="5011738" y="2351087"/>
                <a:ext cx="1450975" cy="25400"/>
              </a:xfrm>
              <a:prstGeom prst="rect">
                <a:avLst/>
              </a:prstGeom>
              <a:solidFill>
                <a:srgbClr val="DEF0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Rectangle 179"/>
              <p:cNvSpPr>
                <a:spLocks noChangeArrowheads="1"/>
              </p:cNvSpPr>
              <p:nvPr/>
            </p:nvSpPr>
            <p:spPr bwMode="auto">
              <a:xfrm>
                <a:off x="5011738" y="2339975"/>
                <a:ext cx="1450975" cy="23813"/>
              </a:xfrm>
              <a:prstGeom prst="rect">
                <a:avLst/>
              </a:prstGeom>
              <a:solidFill>
                <a:srgbClr val="E7F4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Rectangle 180"/>
              <p:cNvSpPr>
                <a:spLocks noChangeArrowheads="1"/>
              </p:cNvSpPr>
              <p:nvPr/>
            </p:nvSpPr>
            <p:spPr bwMode="auto">
              <a:xfrm>
                <a:off x="5011738" y="2328862"/>
                <a:ext cx="1450975" cy="22225"/>
              </a:xfrm>
              <a:prstGeom prst="rect">
                <a:avLst/>
              </a:prstGeom>
              <a:solidFill>
                <a:srgbClr val="EEF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Rectangle 181"/>
              <p:cNvSpPr>
                <a:spLocks noChangeArrowheads="1"/>
              </p:cNvSpPr>
              <p:nvPr/>
            </p:nvSpPr>
            <p:spPr bwMode="auto">
              <a:xfrm>
                <a:off x="5011738" y="2316162"/>
                <a:ext cx="1450975" cy="23813"/>
              </a:xfrm>
              <a:prstGeom prst="rect">
                <a:avLst/>
              </a:prstGeom>
              <a:solidFill>
                <a:srgbClr val="F7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Rectangle 182"/>
              <p:cNvSpPr>
                <a:spLocks noChangeArrowheads="1"/>
              </p:cNvSpPr>
              <p:nvPr/>
            </p:nvSpPr>
            <p:spPr bwMode="auto">
              <a:xfrm>
                <a:off x="5011738" y="2303462"/>
                <a:ext cx="1450975" cy="25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Rectangle 183"/>
              <p:cNvSpPr>
                <a:spLocks noChangeArrowheads="1"/>
              </p:cNvSpPr>
              <p:nvPr/>
            </p:nvSpPr>
            <p:spPr bwMode="auto">
              <a:xfrm>
                <a:off x="5011738" y="2316162"/>
                <a:ext cx="1450975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Rectangle 184"/>
              <p:cNvSpPr>
                <a:spLocks noChangeArrowheads="1"/>
              </p:cNvSpPr>
              <p:nvPr/>
            </p:nvSpPr>
            <p:spPr bwMode="auto">
              <a:xfrm>
                <a:off x="5011738" y="2316162"/>
                <a:ext cx="1450975" cy="596900"/>
              </a:xfrm>
              <a:prstGeom prst="rect">
                <a:avLst/>
              </a:prstGeom>
              <a:noFill/>
              <a:ln w="11" cap="flat">
                <a:solidFill>
                  <a:srgbClr val="12121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Rectangle 255"/>
              <p:cNvSpPr>
                <a:spLocks noChangeArrowheads="1"/>
              </p:cNvSpPr>
              <p:nvPr/>
            </p:nvSpPr>
            <p:spPr bwMode="auto">
              <a:xfrm>
                <a:off x="5061495" y="2490788"/>
                <a:ext cx="1363663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24282B"/>
                    </a:solidFill>
                    <a:effectLst/>
                    <a:latin typeface="Arial" pitchFamily="34" charset="0"/>
                    <a:cs typeface="Arial" pitchFamily="34" charset="0"/>
                  </a:rPr>
                  <a:t>Atmosphere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288" name="Straight Arrow Connector 2287"/>
            <p:cNvCxnSpPr>
              <a:stCxn id="478" idx="2"/>
              <a:endCxn id="297" idx="0"/>
            </p:cNvCxnSpPr>
            <p:nvPr/>
          </p:nvCxnSpPr>
          <p:spPr>
            <a:xfrm flipH="1">
              <a:off x="892080" y="2235226"/>
              <a:ext cx="1216967" cy="1377105"/>
            </a:xfrm>
            <a:prstGeom prst="straightConnector1">
              <a:avLst/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1" name="Straight Arrow Connector 2290"/>
            <p:cNvCxnSpPr>
              <a:stCxn id="297" idx="2"/>
              <a:endCxn id="362" idx="0"/>
            </p:cNvCxnSpPr>
            <p:nvPr/>
          </p:nvCxnSpPr>
          <p:spPr>
            <a:xfrm>
              <a:off x="892080" y="4223519"/>
              <a:ext cx="1104871" cy="457200"/>
            </a:xfrm>
            <a:prstGeom prst="straightConnector1">
              <a:avLst/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5" name="Straight Arrow Connector 2294"/>
            <p:cNvCxnSpPr>
              <a:stCxn id="481" idx="2"/>
              <a:endCxn id="484" idx="0"/>
            </p:cNvCxnSpPr>
            <p:nvPr/>
          </p:nvCxnSpPr>
          <p:spPr>
            <a:xfrm>
              <a:off x="2109047" y="2235225"/>
              <a:ext cx="1558748" cy="599232"/>
            </a:xfrm>
            <a:prstGeom prst="straightConnector1">
              <a:avLst/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7" name="Straight Arrow Connector 2296"/>
            <p:cNvCxnSpPr>
              <a:stCxn id="289" idx="0"/>
              <a:endCxn id="363" idx="2"/>
            </p:cNvCxnSpPr>
            <p:nvPr/>
          </p:nvCxnSpPr>
          <p:spPr>
            <a:xfrm flipH="1" flipV="1">
              <a:off x="4950495" y="2238401"/>
              <a:ext cx="30957" cy="1643805"/>
            </a:xfrm>
            <a:prstGeom prst="straightConnector1">
              <a:avLst/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9" name="Straight Arrow Connector 2298"/>
            <p:cNvCxnSpPr>
              <a:stCxn id="484" idx="2"/>
              <a:endCxn id="304" idx="0"/>
            </p:cNvCxnSpPr>
            <p:nvPr/>
          </p:nvCxnSpPr>
          <p:spPr>
            <a:xfrm>
              <a:off x="3667795" y="3445645"/>
              <a:ext cx="3969" cy="436561"/>
            </a:xfrm>
            <a:prstGeom prst="straightConnector1">
              <a:avLst/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1" name="Straight Arrow Connector 2300"/>
            <p:cNvCxnSpPr>
              <a:stCxn id="484" idx="2"/>
              <a:endCxn id="302" idx="0"/>
            </p:cNvCxnSpPr>
            <p:nvPr/>
          </p:nvCxnSpPr>
          <p:spPr>
            <a:xfrm flipH="1">
              <a:off x="2405732" y="3445645"/>
              <a:ext cx="1262063" cy="436561"/>
            </a:xfrm>
            <a:prstGeom prst="straightConnector1">
              <a:avLst/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3" name="Straight Arrow Connector 2302"/>
            <p:cNvCxnSpPr>
              <a:stCxn id="302" idx="2"/>
              <a:endCxn id="310" idx="0"/>
            </p:cNvCxnSpPr>
            <p:nvPr/>
          </p:nvCxnSpPr>
          <p:spPr>
            <a:xfrm flipH="1">
              <a:off x="1996951" y="4258444"/>
              <a:ext cx="408781" cy="422275"/>
            </a:xfrm>
            <a:prstGeom prst="straightConnector1">
              <a:avLst/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>
              <a:stCxn id="307" idx="2"/>
              <a:endCxn id="362" idx="0"/>
            </p:cNvCxnSpPr>
            <p:nvPr/>
          </p:nvCxnSpPr>
          <p:spPr>
            <a:xfrm flipH="1">
              <a:off x="1996951" y="4258444"/>
              <a:ext cx="1674813" cy="422275"/>
            </a:xfrm>
            <a:prstGeom prst="straightConnector1">
              <a:avLst/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/>
            <p:cNvCxnSpPr>
              <a:stCxn id="484" idx="2"/>
              <a:endCxn id="289" idx="0"/>
            </p:cNvCxnSpPr>
            <p:nvPr/>
          </p:nvCxnSpPr>
          <p:spPr>
            <a:xfrm>
              <a:off x="3667795" y="3445645"/>
              <a:ext cx="1313657" cy="436561"/>
            </a:xfrm>
            <a:prstGeom prst="straightConnector1">
              <a:avLst/>
            </a:prstGeom>
            <a:ln w="2222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8" name="Group 2277"/>
            <p:cNvGrpSpPr/>
            <p:nvPr/>
          </p:nvGrpSpPr>
          <p:grpSpPr>
            <a:xfrm>
              <a:off x="1164307" y="4680719"/>
              <a:ext cx="1665288" cy="433388"/>
              <a:chOff x="1951038" y="5184775"/>
              <a:chExt cx="1665288" cy="433388"/>
            </a:xfrm>
          </p:grpSpPr>
          <p:sp>
            <p:nvSpPr>
              <p:cNvPr id="310" name="Rectangle 79"/>
              <p:cNvSpPr>
                <a:spLocks noChangeArrowheads="1"/>
              </p:cNvSpPr>
              <p:nvPr/>
            </p:nvSpPr>
            <p:spPr bwMode="auto">
              <a:xfrm>
                <a:off x="1951038" y="5184775"/>
                <a:ext cx="1665288" cy="9525"/>
              </a:xfrm>
              <a:prstGeom prst="rect">
                <a:avLst/>
              </a:prstGeom>
              <a:solidFill>
                <a:srgbClr val="653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Rectangle 80"/>
              <p:cNvSpPr>
                <a:spLocks noChangeArrowheads="1"/>
              </p:cNvSpPr>
              <p:nvPr/>
            </p:nvSpPr>
            <p:spPr bwMode="auto">
              <a:xfrm>
                <a:off x="1951038" y="5184775"/>
                <a:ext cx="1665288" cy="17463"/>
              </a:xfrm>
              <a:prstGeom prst="rect">
                <a:avLst/>
              </a:prstGeom>
              <a:solidFill>
                <a:srgbClr val="653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Rectangle 81"/>
              <p:cNvSpPr>
                <a:spLocks noChangeArrowheads="1"/>
              </p:cNvSpPr>
              <p:nvPr/>
            </p:nvSpPr>
            <p:spPr bwMode="auto">
              <a:xfrm>
                <a:off x="1951038" y="5194300"/>
                <a:ext cx="1665288" cy="15875"/>
              </a:xfrm>
              <a:prstGeom prst="rect">
                <a:avLst/>
              </a:prstGeom>
              <a:solidFill>
                <a:srgbClr val="653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Rectangle 82"/>
              <p:cNvSpPr>
                <a:spLocks noChangeArrowheads="1"/>
              </p:cNvSpPr>
              <p:nvPr/>
            </p:nvSpPr>
            <p:spPr bwMode="auto">
              <a:xfrm>
                <a:off x="1951038" y="5202238"/>
                <a:ext cx="1665288" cy="17463"/>
              </a:xfrm>
              <a:prstGeom prst="rect">
                <a:avLst/>
              </a:prstGeom>
              <a:solidFill>
                <a:srgbClr val="663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Rectangle 83"/>
              <p:cNvSpPr>
                <a:spLocks noChangeArrowheads="1"/>
              </p:cNvSpPr>
              <p:nvPr/>
            </p:nvSpPr>
            <p:spPr bwMode="auto">
              <a:xfrm>
                <a:off x="1951038" y="5210175"/>
                <a:ext cx="1665288" cy="17463"/>
              </a:xfrm>
              <a:prstGeom prst="rect">
                <a:avLst/>
              </a:prstGeom>
              <a:solidFill>
                <a:srgbClr val="663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Rectangle 84"/>
              <p:cNvSpPr>
                <a:spLocks noChangeArrowheads="1"/>
              </p:cNvSpPr>
              <p:nvPr/>
            </p:nvSpPr>
            <p:spPr bwMode="auto">
              <a:xfrm>
                <a:off x="1951038" y="5219700"/>
                <a:ext cx="1665288" cy="17463"/>
              </a:xfrm>
              <a:prstGeom prst="rect">
                <a:avLst/>
              </a:prstGeom>
              <a:solidFill>
                <a:srgbClr val="673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Rectangle 85"/>
              <p:cNvSpPr>
                <a:spLocks noChangeArrowheads="1"/>
              </p:cNvSpPr>
              <p:nvPr/>
            </p:nvSpPr>
            <p:spPr bwMode="auto">
              <a:xfrm>
                <a:off x="1951038" y="5227638"/>
                <a:ext cx="1665288" cy="17463"/>
              </a:xfrm>
              <a:prstGeom prst="rect">
                <a:avLst/>
              </a:prstGeom>
              <a:solidFill>
                <a:srgbClr val="683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Rectangle 86"/>
              <p:cNvSpPr>
                <a:spLocks noChangeArrowheads="1"/>
              </p:cNvSpPr>
              <p:nvPr/>
            </p:nvSpPr>
            <p:spPr bwMode="auto">
              <a:xfrm>
                <a:off x="1951038" y="5237163"/>
                <a:ext cx="1665288" cy="15875"/>
              </a:xfrm>
              <a:prstGeom prst="rect">
                <a:avLst/>
              </a:prstGeom>
              <a:solidFill>
                <a:srgbClr val="683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Rectangle 87"/>
              <p:cNvSpPr>
                <a:spLocks noChangeArrowheads="1"/>
              </p:cNvSpPr>
              <p:nvPr/>
            </p:nvSpPr>
            <p:spPr bwMode="auto">
              <a:xfrm>
                <a:off x="1951038" y="5245100"/>
                <a:ext cx="1665288" cy="15875"/>
              </a:xfrm>
              <a:prstGeom prst="rect">
                <a:avLst/>
              </a:prstGeom>
              <a:solidFill>
                <a:srgbClr val="693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Rectangle 88"/>
              <p:cNvSpPr>
                <a:spLocks noChangeArrowheads="1"/>
              </p:cNvSpPr>
              <p:nvPr/>
            </p:nvSpPr>
            <p:spPr bwMode="auto">
              <a:xfrm>
                <a:off x="1951038" y="5253038"/>
                <a:ext cx="1665288" cy="17463"/>
              </a:xfrm>
              <a:prstGeom prst="rect">
                <a:avLst/>
              </a:prstGeom>
              <a:solidFill>
                <a:srgbClr val="693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Rectangle 89"/>
              <p:cNvSpPr>
                <a:spLocks noChangeArrowheads="1"/>
              </p:cNvSpPr>
              <p:nvPr/>
            </p:nvSpPr>
            <p:spPr bwMode="auto">
              <a:xfrm>
                <a:off x="1951038" y="5260975"/>
                <a:ext cx="1665288" cy="17463"/>
              </a:xfrm>
              <a:prstGeom prst="rect">
                <a:avLst/>
              </a:prstGeom>
              <a:solidFill>
                <a:srgbClr val="6A3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Rectangle 90"/>
              <p:cNvSpPr>
                <a:spLocks noChangeArrowheads="1"/>
              </p:cNvSpPr>
              <p:nvPr/>
            </p:nvSpPr>
            <p:spPr bwMode="auto">
              <a:xfrm>
                <a:off x="1951038" y="5270500"/>
                <a:ext cx="1665288" cy="17463"/>
              </a:xfrm>
              <a:prstGeom prst="rect">
                <a:avLst/>
              </a:prstGeom>
              <a:solidFill>
                <a:srgbClr val="6A3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Rectangle 91"/>
              <p:cNvSpPr>
                <a:spLocks noChangeArrowheads="1"/>
              </p:cNvSpPr>
              <p:nvPr/>
            </p:nvSpPr>
            <p:spPr bwMode="auto">
              <a:xfrm>
                <a:off x="1951038" y="5278438"/>
                <a:ext cx="1665288" cy="17463"/>
              </a:xfrm>
              <a:prstGeom prst="rect">
                <a:avLst/>
              </a:prstGeom>
              <a:solidFill>
                <a:srgbClr val="6A3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Rectangle 92"/>
              <p:cNvSpPr>
                <a:spLocks noChangeArrowheads="1"/>
              </p:cNvSpPr>
              <p:nvPr/>
            </p:nvSpPr>
            <p:spPr bwMode="auto">
              <a:xfrm>
                <a:off x="1951038" y="5287963"/>
                <a:ext cx="1665288" cy="15875"/>
              </a:xfrm>
              <a:prstGeom prst="rect">
                <a:avLst/>
              </a:prstGeom>
              <a:solidFill>
                <a:srgbClr val="6B3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Rectangle 93"/>
              <p:cNvSpPr>
                <a:spLocks noChangeArrowheads="1"/>
              </p:cNvSpPr>
              <p:nvPr/>
            </p:nvSpPr>
            <p:spPr bwMode="auto">
              <a:xfrm>
                <a:off x="1951038" y="5295900"/>
                <a:ext cx="1665288" cy="17463"/>
              </a:xfrm>
              <a:prstGeom prst="rect">
                <a:avLst/>
              </a:prstGeom>
              <a:solidFill>
                <a:srgbClr val="6B3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Rectangle 94"/>
              <p:cNvSpPr>
                <a:spLocks noChangeArrowheads="1"/>
              </p:cNvSpPr>
              <p:nvPr/>
            </p:nvSpPr>
            <p:spPr bwMode="auto">
              <a:xfrm>
                <a:off x="1951038" y="5303838"/>
                <a:ext cx="1665288" cy="17463"/>
              </a:xfrm>
              <a:prstGeom prst="rect">
                <a:avLst/>
              </a:prstGeom>
              <a:solidFill>
                <a:srgbClr val="6C3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Rectangle 95"/>
              <p:cNvSpPr>
                <a:spLocks noChangeArrowheads="1"/>
              </p:cNvSpPr>
              <p:nvPr/>
            </p:nvSpPr>
            <p:spPr bwMode="auto">
              <a:xfrm>
                <a:off x="1951038" y="5313363"/>
                <a:ext cx="1665288" cy="15875"/>
              </a:xfrm>
              <a:prstGeom prst="rect">
                <a:avLst/>
              </a:prstGeom>
              <a:solidFill>
                <a:srgbClr val="6C3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Rectangle 96"/>
              <p:cNvSpPr>
                <a:spLocks noChangeArrowheads="1"/>
              </p:cNvSpPr>
              <p:nvPr/>
            </p:nvSpPr>
            <p:spPr bwMode="auto">
              <a:xfrm>
                <a:off x="1951038" y="5321300"/>
                <a:ext cx="1665288" cy="17463"/>
              </a:xfrm>
              <a:prstGeom prst="rect">
                <a:avLst/>
              </a:prstGeom>
              <a:solidFill>
                <a:srgbClr val="6D3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Rectangle 97"/>
              <p:cNvSpPr>
                <a:spLocks noChangeArrowheads="1"/>
              </p:cNvSpPr>
              <p:nvPr/>
            </p:nvSpPr>
            <p:spPr bwMode="auto">
              <a:xfrm>
                <a:off x="1951038" y="5329238"/>
                <a:ext cx="1665288" cy="17463"/>
              </a:xfrm>
              <a:prstGeom prst="rect">
                <a:avLst/>
              </a:prstGeom>
              <a:solidFill>
                <a:srgbClr val="6D3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Rectangle 98"/>
              <p:cNvSpPr>
                <a:spLocks noChangeArrowheads="1"/>
              </p:cNvSpPr>
              <p:nvPr/>
            </p:nvSpPr>
            <p:spPr bwMode="auto">
              <a:xfrm>
                <a:off x="1951038" y="5338763"/>
                <a:ext cx="1665288" cy="15875"/>
              </a:xfrm>
              <a:prstGeom prst="rect">
                <a:avLst/>
              </a:prstGeom>
              <a:solidFill>
                <a:srgbClr val="6E3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Rectangle 99"/>
              <p:cNvSpPr>
                <a:spLocks noChangeArrowheads="1"/>
              </p:cNvSpPr>
              <p:nvPr/>
            </p:nvSpPr>
            <p:spPr bwMode="auto">
              <a:xfrm>
                <a:off x="1951038" y="5346700"/>
                <a:ext cx="1665288" cy="17463"/>
              </a:xfrm>
              <a:prstGeom prst="rect">
                <a:avLst/>
              </a:prstGeom>
              <a:solidFill>
                <a:srgbClr val="6E3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Rectangle 100"/>
              <p:cNvSpPr>
                <a:spLocks noChangeArrowheads="1"/>
              </p:cNvSpPr>
              <p:nvPr/>
            </p:nvSpPr>
            <p:spPr bwMode="auto">
              <a:xfrm>
                <a:off x="1951038" y="5354638"/>
                <a:ext cx="1665288" cy="17463"/>
              </a:xfrm>
              <a:prstGeom prst="rect">
                <a:avLst/>
              </a:prstGeom>
              <a:solidFill>
                <a:srgbClr val="6F3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Rectangle 101"/>
              <p:cNvSpPr>
                <a:spLocks noChangeArrowheads="1"/>
              </p:cNvSpPr>
              <p:nvPr/>
            </p:nvSpPr>
            <p:spPr bwMode="auto">
              <a:xfrm>
                <a:off x="1951038" y="5364163"/>
                <a:ext cx="1665288" cy="15875"/>
              </a:xfrm>
              <a:prstGeom prst="rect">
                <a:avLst/>
              </a:prstGeom>
              <a:solidFill>
                <a:srgbClr val="6F3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Rectangle 102"/>
              <p:cNvSpPr>
                <a:spLocks noChangeArrowheads="1"/>
              </p:cNvSpPr>
              <p:nvPr/>
            </p:nvSpPr>
            <p:spPr bwMode="auto">
              <a:xfrm>
                <a:off x="1951038" y="5372100"/>
                <a:ext cx="1665288" cy="17463"/>
              </a:xfrm>
              <a:prstGeom prst="rect">
                <a:avLst/>
              </a:prstGeom>
              <a:solidFill>
                <a:srgbClr val="6F3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Rectangle 103"/>
              <p:cNvSpPr>
                <a:spLocks noChangeArrowheads="1"/>
              </p:cNvSpPr>
              <p:nvPr/>
            </p:nvSpPr>
            <p:spPr bwMode="auto">
              <a:xfrm>
                <a:off x="1951038" y="5380038"/>
                <a:ext cx="1665288" cy="17463"/>
              </a:xfrm>
              <a:prstGeom prst="rect">
                <a:avLst/>
              </a:prstGeom>
              <a:solidFill>
                <a:srgbClr val="703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Rectangle 104"/>
              <p:cNvSpPr>
                <a:spLocks noChangeArrowheads="1"/>
              </p:cNvSpPr>
              <p:nvPr/>
            </p:nvSpPr>
            <p:spPr bwMode="auto">
              <a:xfrm>
                <a:off x="1951038" y="5389563"/>
                <a:ext cx="1665288" cy="15875"/>
              </a:xfrm>
              <a:prstGeom prst="rect">
                <a:avLst/>
              </a:prstGeom>
              <a:solidFill>
                <a:srgbClr val="703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Rectangle 105"/>
              <p:cNvSpPr>
                <a:spLocks noChangeArrowheads="1"/>
              </p:cNvSpPr>
              <p:nvPr/>
            </p:nvSpPr>
            <p:spPr bwMode="auto">
              <a:xfrm>
                <a:off x="1951038" y="5397500"/>
                <a:ext cx="1665288" cy="17463"/>
              </a:xfrm>
              <a:prstGeom prst="rect">
                <a:avLst/>
              </a:prstGeom>
              <a:solidFill>
                <a:srgbClr val="713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Rectangle 106"/>
              <p:cNvSpPr>
                <a:spLocks noChangeArrowheads="1"/>
              </p:cNvSpPr>
              <p:nvPr/>
            </p:nvSpPr>
            <p:spPr bwMode="auto">
              <a:xfrm>
                <a:off x="1951038" y="5405438"/>
                <a:ext cx="1665288" cy="17463"/>
              </a:xfrm>
              <a:prstGeom prst="rect">
                <a:avLst/>
              </a:prstGeom>
              <a:solidFill>
                <a:srgbClr val="713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Rectangle 107"/>
              <p:cNvSpPr>
                <a:spLocks noChangeArrowheads="1"/>
              </p:cNvSpPr>
              <p:nvPr/>
            </p:nvSpPr>
            <p:spPr bwMode="auto">
              <a:xfrm>
                <a:off x="1951038" y="5414963"/>
                <a:ext cx="1665288" cy="15875"/>
              </a:xfrm>
              <a:prstGeom prst="rect">
                <a:avLst/>
              </a:prstGeom>
              <a:solidFill>
                <a:srgbClr val="723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Rectangle 108"/>
              <p:cNvSpPr>
                <a:spLocks noChangeArrowheads="1"/>
              </p:cNvSpPr>
              <p:nvPr/>
            </p:nvSpPr>
            <p:spPr bwMode="auto">
              <a:xfrm>
                <a:off x="1951038" y="5422900"/>
                <a:ext cx="1665288" cy="17463"/>
              </a:xfrm>
              <a:prstGeom prst="rect">
                <a:avLst/>
              </a:prstGeom>
              <a:solidFill>
                <a:srgbClr val="7237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Rectangle 109"/>
              <p:cNvSpPr>
                <a:spLocks noChangeArrowheads="1"/>
              </p:cNvSpPr>
              <p:nvPr/>
            </p:nvSpPr>
            <p:spPr bwMode="auto">
              <a:xfrm>
                <a:off x="1951038" y="5430838"/>
                <a:ext cx="1665288" cy="17463"/>
              </a:xfrm>
              <a:prstGeom prst="rect">
                <a:avLst/>
              </a:prstGeom>
              <a:solidFill>
                <a:srgbClr val="733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Rectangle 110"/>
              <p:cNvSpPr>
                <a:spLocks noChangeArrowheads="1"/>
              </p:cNvSpPr>
              <p:nvPr/>
            </p:nvSpPr>
            <p:spPr bwMode="auto">
              <a:xfrm>
                <a:off x="1951038" y="5440363"/>
                <a:ext cx="1665288" cy="15875"/>
              </a:xfrm>
              <a:prstGeom prst="rect">
                <a:avLst/>
              </a:prstGeom>
              <a:solidFill>
                <a:srgbClr val="7337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Rectangle 111"/>
              <p:cNvSpPr>
                <a:spLocks noChangeArrowheads="1"/>
              </p:cNvSpPr>
              <p:nvPr/>
            </p:nvSpPr>
            <p:spPr bwMode="auto">
              <a:xfrm>
                <a:off x="1951038" y="5448300"/>
                <a:ext cx="1665288" cy="17463"/>
              </a:xfrm>
              <a:prstGeom prst="rect">
                <a:avLst/>
              </a:prstGeom>
              <a:solidFill>
                <a:srgbClr val="7437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Rectangle 112"/>
              <p:cNvSpPr>
                <a:spLocks noChangeArrowheads="1"/>
              </p:cNvSpPr>
              <p:nvPr/>
            </p:nvSpPr>
            <p:spPr bwMode="auto">
              <a:xfrm>
                <a:off x="1951038" y="5456238"/>
                <a:ext cx="1665288" cy="17463"/>
              </a:xfrm>
              <a:prstGeom prst="rect">
                <a:avLst/>
              </a:prstGeom>
              <a:solidFill>
                <a:srgbClr val="7537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Rectangle 113"/>
              <p:cNvSpPr>
                <a:spLocks noChangeArrowheads="1"/>
              </p:cNvSpPr>
              <p:nvPr/>
            </p:nvSpPr>
            <p:spPr bwMode="auto">
              <a:xfrm>
                <a:off x="1951038" y="5465763"/>
                <a:ext cx="1665288" cy="17463"/>
              </a:xfrm>
              <a:prstGeom prst="rect">
                <a:avLst/>
              </a:prstGeom>
              <a:solidFill>
                <a:srgbClr val="7637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Rectangle 114"/>
              <p:cNvSpPr>
                <a:spLocks noChangeArrowheads="1"/>
              </p:cNvSpPr>
              <p:nvPr/>
            </p:nvSpPr>
            <p:spPr bwMode="auto">
              <a:xfrm>
                <a:off x="1951038" y="5473700"/>
                <a:ext cx="1665288" cy="17463"/>
              </a:xfrm>
              <a:prstGeom prst="rect">
                <a:avLst/>
              </a:prstGeom>
              <a:solidFill>
                <a:srgbClr val="7637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Rectangle 115"/>
              <p:cNvSpPr>
                <a:spLocks noChangeArrowheads="1"/>
              </p:cNvSpPr>
              <p:nvPr/>
            </p:nvSpPr>
            <p:spPr bwMode="auto">
              <a:xfrm>
                <a:off x="1951038" y="5483225"/>
                <a:ext cx="1665288" cy="15875"/>
              </a:xfrm>
              <a:prstGeom prst="rect">
                <a:avLst/>
              </a:prstGeom>
              <a:solidFill>
                <a:srgbClr val="773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Rectangle 116"/>
              <p:cNvSpPr>
                <a:spLocks noChangeArrowheads="1"/>
              </p:cNvSpPr>
              <p:nvPr/>
            </p:nvSpPr>
            <p:spPr bwMode="auto">
              <a:xfrm>
                <a:off x="1951038" y="5491163"/>
                <a:ext cx="1665288" cy="15875"/>
              </a:xfrm>
              <a:prstGeom prst="rect">
                <a:avLst/>
              </a:prstGeom>
              <a:solidFill>
                <a:srgbClr val="78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Rectangle 117"/>
              <p:cNvSpPr>
                <a:spLocks noChangeArrowheads="1"/>
              </p:cNvSpPr>
              <p:nvPr/>
            </p:nvSpPr>
            <p:spPr bwMode="auto">
              <a:xfrm>
                <a:off x="1951038" y="5499100"/>
                <a:ext cx="1665288" cy="17463"/>
              </a:xfrm>
              <a:prstGeom prst="rect">
                <a:avLst/>
              </a:prstGeom>
              <a:solidFill>
                <a:srgbClr val="79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Rectangle 118"/>
              <p:cNvSpPr>
                <a:spLocks noChangeArrowheads="1"/>
              </p:cNvSpPr>
              <p:nvPr/>
            </p:nvSpPr>
            <p:spPr bwMode="auto">
              <a:xfrm>
                <a:off x="1951038" y="5507038"/>
                <a:ext cx="1665288" cy="17463"/>
              </a:xfrm>
              <a:prstGeom prst="rect">
                <a:avLst/>
              </a:prstGeom>
              <a:solidFill>
                <a:srgbClr val="7A3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Rectangle 119"/>
              <p:cNvSpPr>
                <a:spLocks noChangeArrowheads="1"/>
              </p:cNvSpPr>
              <p:nvPr/>
            </p:nvSpPr>
            <p:spPr bwMode="auto">
              <a:xfrm>
                <a:off x="1951038" y="5516563"/>
                <a:ext cx="1665288" cy="17463"/>
              </a:xfrm>
              <a:prstGeom prst="rect">
                <a:avLst/>
              </a:prstGeom>
              <a:solidFill>
                <a:srgbClr val="7A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Rectangle 120"/>
              <p:cNvSpPr>
                <a:spLocks noChangeArrowheads="1"/>
              </p:cNvSpPr>
              <p:nvPr/>
            </p:nvSpPr>
            <p:spPr bwMode="auto">
              <a:xfrm>
                <a:off x="1951038" y="5524500"/>
                <a:ext cx="1665288" cy="17463"/>
              </a:xfrm>
              <a:prstGeom prst="rect">
                <a:avLst/>
              </a:prstGeom>
              <a:solidFill>
                <a:srgbClr val="7B3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Rectangle 121"/>
              <p:cNvSpPr>
                <a:spLocks noChangeArrowheads="1"/>
              </p:cNvSpPr>
              <p:nvPr/>
            </p:nvSpPr>
            <p:spPr bwMode="auto">
              <a:xfrm>
                <a:off x="1951038" y="5534025"/>
                <a:ext cx="1665288" cy="15875"/>
              </a:xfrm>
              <a:prstGeom prst="rect">
                <a:avLst/>
              </a:prstGeom>
              <a:solidFill>
                <a:srgbClr val="7C3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Rectangle 122"/>
              <p:cNvSpPr>
                <a:spLocks noChangeArrowheads="1"/>
              </p:cNvSpPr>
              <p:nvPr/>
            </p:nvSpPr>
            <p:spPr bwMode="auto">
              <a:xfrm>
                <a:off x="1951038" y="5541963"/>
                <a:ext cx="1665288" cy="15875"/>
              </a:xfrm>
              <a:prstGeom prst="rect">
                <a:avLst/>
              </a:prstGeom>
              <a:solidFill>
                <a:srgbClr val="7D3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Rectangle 123"/>
              <p:cNvSpPr>
                <a:spLocks noChangeArrowheads="1"/>
              </p:cNvSpPr>
              <p:nvPr/>
            </p:nvSpPr>
            <p:spPr bwMode="auto">
              <a:xfrm>
                <a:off x="1951038" y="5549900"/>
                <a:ext cx="1665288" cy="17463"/>
              </a:xfrm>
              <a:prstGeom prst="rect">
                <a:avLst/>
              </a:prstGeom>
              <a:solidFill>
                <a:srgbClr val="7D34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Rectangle 124"/>
              <p:cNvSpPr>
                <a:spLocks noChangeArrowheads="1"/>
              </p:cNvSpPr>
              <p:nvPr/>
            </p:nvSpPr>
            <p:spPr bwMode="auto">
              <a:xfrm>
                <a:off x="1951038" y="5557838"/>
                <a:ext cx="1665288" cy="17463"/>
              </a:xfrm>
              <a:prstGeom prst="rect">
                <a:avLst/>
              </a:prstGeom>
              <a:solidFill>
                <a:srgbClr val="7E3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Rectangle 125"/>
              <p:cNvSpPr>
                <a:spLocks noChangeArrowheads="1"/>
              </p:cNvSpPr>
              <p:nvPr/>
            </p:nvSpPr>
            <p:spPr bwMode="auto">
              <a:xfrm>
                <a:off x="1951038" y="5567363"/>
                <a:ext cx="1665288" cy="17463"/>
              </a:xfrm>
              <a:prstGeom prst="rect">
                <a:avLst/>
              </a:prstGeom>
              <a:solidFill>
                <a:srgbClr val="8034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Rectangle 126"/>
              <p:cNvSpPr>
                <a:spLocks noChangeArrowheads="1"/>
              </p:cNvSpPr>
              <p:nvPr/>
            </p:nvSpPr>
            <p:spPr bwMode="auto">
              <a:xfrm>
                <a:off x="1951038" y="5575300"/>
                <a:ext cx="1665288" cy="17463"/>
              </a:xfrm>
              <a:prstGeom prst="rect">
                <a:avLst/>
              </a:prstGeom>
              <a:solidFill>
                <a:srgbClr val="8034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Rectangle 127"/>
              <p:cNvSpPr>
                <a:spLocks noChangeArrowheads="1"/>
              </p:cNvSpPr>
              <p:nvPr/>
            </p:nvSpPr>
            <p:spPr bwMode="auto">
              <a:xfrm>
                <a:off x="1951038" y="5584825"/>
                <a:ext cx="1665288" cy="15875"/>
              </a:xfrm>
              <a:prstGeom prst="rect">
                <a:avLst/>
              </a:prstGeom>
              <a:solidFill>
                <a:srgbClr val="813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Rectangle 128"/>
              <p:cNvSpPr>
                <a:spLocks noChangeArrowheads="1"/>
              </p:cNvSpPr>
              <p:nvPr/>
            </p:nvSpPr>
            <p:spPr bwMode="auto">
              <a:xfrm>
                <a:off x="1951038" y="5592763"/>
                <a:ext cx="1665288" cy="17463"/>
              </a:xfrm>
              <a:prstGeom prst="rect">
                <a:avLst/>
              </a:prstGeom>
              <a:solidFill>
                <a:srgbClr val="823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Rectangle 129"/>
              <p:cNvSpPr>
                <a:spLocks noChangeArrowheads="1"/>
              </p:cNvSpPr>
              <p:nvPr/>
            </p:nvSpPr>
            <p:spPr bwMode="auto">
              <a:xfrm>
                <a:off x="1951038" y="5600700"/>
                <a:ext cx="1665288" cy="17463"/>
              </a:xfrm>
              <a:prstGeom prst="rect">
                <a:avLst/>
              </a:prstGeom>
              <a:solidFill>
                <a:srgbClr val="833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Rectangle 130"/>
              <p:cNvSpPr>
                <a:spLocks noChangeArrowheads="1"/>
              </p:cNvSpPr>
              <p:nvPr/>
            </p:nvSpPr>
            <p:spPr bwMode="auto">
              <a:xfrm>
                <a:off x="1951038" y="5610225"/>
                <a:ext cx="1665288" cy="1588"/>
              </a:xfrm>
              <a:prstGeom prst="rect">
                <a:avLst/>
              </a:prstGeom>
              <a:solidFill>
                <a:srgbClr val="833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Rectangle 131"/>
              <p:cNvSpPr>
                <a:spLocks noChangeArrowheads="1"/>
              </p:cNvSpPr>
              <p:nvPr/>
            </p:nvSpPr>
            <p:spPr bwMode="auto">
              <a:xfrm>
                <a:off x="1951038" y="5184775"/>
                <a:ext cx="1665288" cy="425450"/>
              </a:xfrm>
              <a:prstGeom prst="rect">
                <a:avLst/>
              </a:prstGeom>
              <a:noFill/>
              <a:ln w="11" cap="flat">
                <a:solidFill>
                  <a:srgbClr val="12121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Rectangle 256"/>
              <p:cNvSpPr>
                <a:spLocks noChangeArrowheads="1"/>
              </p:cNvSpPr>
              <p:nvPr/>
            </p:nvSpPr>
            <p:spPr bwMode="auto">
              <a:xfrm>
                <a:off x="2370138" y="5264150"/>
                <a:ext cx="879475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E9E600"/>
                    </a:solidFill>
                    <a:effectLst/>
                    <a:latin typeface="Arial" pitchFamily="34" charset="0"/>
                    <a:cs typeface="Arial" pitchFamily="34" charset="0"/>
                  </a:rPr>
                  <a:t>Ground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83" name="Group 2282"/>
            <p:cNvGrpSpPr/>
            <p:nvPr/>
          </p:nvGrpSpPr>
          <p:grpSpPr>
            <a:xfrm>
              <a:off x="3076451" y="2834457"/>
              <a:ext cx="1182688" cy="638175"/>
              <a:chOff x="3849688" y="3325813"/>
              <a:chExt cx="1182688" cy="638175"/>
            </a:xfrm>
          </p:grpSpPr>
          <p:sp>
            <p:nvSpPr>
              <p:cNvPr id="484" name="Rectangle 253"/>
              <p:cNvSpPr>
                <a:spLocks noChangeArrowheads="1"/>
              </p:cNvSpPr>
              <p:nvPr/>
            </p:nvSpPr>
            <p:spPr bwMode="auto">
              <a:xfrm>
                <a:off x="3849688" y="3325813"/>
                <a:ext cx="1182688" cy="611188"/>
              </a:xfrm>
              <a:prstGeom prst="rect">
                <a:avLst/>
              </a:prstGeom>
              <a:solidFill>
                <a:srgbClr val="007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Rectangle 254"/>
              <p:cNvSpPr>
                <a:spLocks noChangeArrowheads="1"/>
              </p:cNvSpPr>
              <p:nvPr/>
            </p:nvSpPr>
            <p:spPr bwMode="auto">
              <a:xfrm>
                <a:off x="3849688" y="3325813"/>
                <a:ext cx="1182688" cy="611188"/>
              </a:xfrm>
              <a:prstGeom prst="rect">
                <a:avLst/>
              </a:prstGeom>
              <a:noFill/>
              <a:ln w="8" cap="flat">
                <a:solidFill>
                  <a:srgbClr val="12121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Rectangle 257"/>
              <p:cNvSpPr>
                <a:spLocks noChangeArrowheads="1"/>
              </p:cNvSpPr>
              <p:nvPr/>
            </p:nvSpPr>
            <p:spPr bwMode="auto">
              <a:xfrm>
                <a:off x="4123524" y="3370263"/>
                <a:ext cx="61555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E9E600"/>
                    </a:solidFill>
                    <a:effectLst/>
                    <a:latin typeface="Arial" pitchFamily="34" charset="0"/>
                    <a:cs typeface="Arial" pitchFamily="34" charset="0"/>
                  </a:rPr>
                  <a:t>Maize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9" name="Rectangle 258"/>
              <p:cNvSpPr>
                <a:spLocks noChangeArrowheads="1"/>
              </p:cNvSpPr>
              <p:nvPr/>
            </p:nvSpPr>
            <p:spPr bwMode="auto">
              <a:xfrm>
                <a:off x="4041452" y="3640138"/>
                <a:ext cx="862013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E9E600"/>
                    </a:solidFill>
                    <a:effectLst/>
                    <a:latin typeface="Arial" pitchFamily="34" charset="0"/>
                    <a:cs typeface="Arial" pitchFamily="34" charset="0"/>
                  </a:rPr>
                  <a:t>canopy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91" name="Group 490"/>
            <p:cNvGrpSpPr/>
            <p:nvPr/>
          </p:nvGrpSpPr>
          <p:grpSpPr>
            <a:xfrm>
              <a:off x="927947" y="1628800"/>
              <a:ext cx="2362200" cy="636588"/>
              <a:chOff x="1844676" y="2286000"/>
              <a:chExt cx="2362200" cy="636588"/>
            </a:xfrm>
          </p:grpSpPr>
          <p:sp>
            <p:nvSpPr>
              <p:cNvPr id="420" name="Freeform 189"/>
              <p:cNvSpPr>
                <a:spLocks/>
              </p:cNvSpPr>
              <p:nvPr/>
            </p:nvSpPr>
            <p:spPr bwMode="auto">
              <a:xfrm>
                <a:off x="3008313" y="2857500"/>
                <a:ext cx="25400" cy="7938"/>
              </a:xfrm>
              <a:custGeom>
                <a:avLst/>
                <a:gdLst>
                  <a:gd name="T0" fmla="*/ 0 w 16"/>
                  <a:gd name="T1" fmla="*/ 5 h 5"/>
                  <a:gd name="T2" fmla="*/ 7 w 16"/>
                  <a:gd name="T3" fmla="*/ 0 h 5"/>
                  <a:gd name="T4" fmla="*/ 16 w 16"/>
                  <a:gd name="T5" fmla="*/ 3 h 5"/>
                  <a:gd name="T6" fmla="*/ 0 w 1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5">
                    <a:moveTo>
                      <a:pt x="0" y="5"/>
                    </a:moveTo>
                    <a:lnTo>
                      <a:pt x="7" y="0"/>
                    </a:lnTo>
                    <a:lnTo>
                      <a:pt x="16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212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Rectangle 197"/>
              <p:cNvSpPr>
                <a:spLocks noChangeArrowheads="1"/>
              </p:cNvSpPr>
              <p:nvPr/>
            </p:nvSpPr>
            <p:spPr bwMode="auto">
              <a:xfrm>
                <a:off x="1844676" y="2286000"/>
                <a:ext cx="2362200" cy="11113"/>
              </a:xfrm>
              <a:prstGeom prst="rect">
                <a:avLst/>
              </a:prstGeom>
              <a:solidFill>
                <a:srgbClr val="90A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Rectangle 198"/>
              <p:cNvSpPr>
                <a:spLocks noChangeArrowheads="1"/>
              </p:cNvSpPr>
              <p:nvPr/>
            </p:nvSpPr>
            <p:spPr bwMode="auto">
              <a:xfrm>
                <a:off x="1844676" y="2286000"/>
                <a:ext cx="2362200" cy="23813"/>
              </a:xfrm>
              <a:prstGeom prst="rect">
                <a:avLst/>
              </a:prstGeom>
              <a:solidFill>
                <a:srgbClr val="90A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Rectangle 199"/>
              <p:cNvSpPr>
                <a:spLocks noChangeArrowheads="1"/>
              </p:cNvSpPr>
              <p:nvPr/>
            </p:nvSpPr>
            <p:spPr bwMode="auto">
              <a:xfrm>
                <a:off x="1844676" y="2297112"/>
                <a:ext cx="2362200" cy="25400"/>
              </a:xfrm>
              <a:prstGeom prst="rect">
                <a:avLst/>
              </a:prstGeom>
              <a:solidFill>
                <a:srgbClr val="8F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Rectangle 200"/>
              <p:cNvSpPr>
                <a:spLocks noChangeArrowheads="1"/>
              </p:cNvSpPr>
              <p:nvPr/>
            </p:nvSpPr>
            <p:spPr bwMode="auto">
              <a:xfrm>
                <a:off x="1844676" y="2309812"/>
                <a:ext cx="2362200" cy="23813"/>
              </a:xfrm>
              <a:prstGeom prst="rect">
                <a:avLst/>
              </a:prstGeom>
              <a:solidFill>
                <a:srgbClr val="8FA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Rectangle 201"/>
              <p:cNvSpPr>
                <a:spLocks noChangeArrowheads="1"/>
              </p:cNvSpPr>
              <p:nvPr/>
            </p:nvSpPr>
            <p:spPr bwMode="auto">
              <a:xfrm>
                <a:off x="1844676" y="2322512"/>
                <a:ext cx="2362200" cy="23813"/>
              </a:xfrm>
              <a:prstGeom prst="rect">
                <a:avLst/>
              </a:prstGeom>
              <a:solidFill>
                <a:srgbClr val="8EA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Rectangle 202"/>
              <p:cNvSpPr>
                <a:spLocks noChangeArrowheads="1"/>
              </p:cNvSpPr>
              <p:nvPr/>
            </p:nvSpPr>
            <p:spPr bwMode="auto">
              <a:xfrm>
                <a:off x="1844676" y="2333625"/>
                <a:ext cx="2362200" cy="25400"/>
              </a:xfrm>
              <a:prstGeom prst="rect">
                <a:avLst/>
              </a:prstGeom>
              <a:solidFill>
                <a:srgbClr val="8EA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Rectangle 203"/>
              <p:cNvSpPr>
                <a:spLocks noChangeArrowheads="1"/>
              </p:cNvSpPr>
              <p:nvPr/>
            </p:nvSpPr>
            <p:spPr bwMode="auto">
              <a:xfrm>
                <a:off x="1844676" y="2346325"/>
                <a:ext cx="2362200" cy="23813"/>
              </a:xfrm>
              <a:prstGeom prst="rect">
                <a:avLst/>
              </a:prstGeom>
              <a:solidFill>
                <a:srgbClr val="8DA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Rectangle 204"/>
              <p:cNvSpPr>
                <a:spLocks noChangeArrowheads="1"/>
              </p:cNvSpPr>
              <p:nvPr/>
            </p:nvSpPr>
            <p:spPr bwMode="auto">
              <a:xfrm>
                <a:off x="1844676" y="2359025"/>
                <a:ext cx="2362200" cy="23813"/>
              </a:xfrm>
              <a:prstGeom prst="rect">
                <a:avLst/>
              </a:prstGeom>
              <a:solidFill>
                <a:srgbClr val="8DA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Rectangle 205"/>
              <p:cNvSpPr>
                <a:spLocks noChangeArrowheads="1"/>
              </p:cNvSpPr>
              <p:nvPr/>
            </p:nvSpPr>
            <p:spPr bwMode="auto">
              <a:xfrm>
                <a:off x="1844676" y="2370137"/>
                <a:ext cx="2362200" cy="25400"/>
              </a:xfrm>
              <a:prstGeom prst="rect">
                <a:avLst/>
              </a:prstGeom>
              <a:solidFill>
                <a:srgbClr val="8CAE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Rectangle 206"/>
              <p:cNvSpPr>
                <a:spLocks noChangeArrowheads="1"/>
              </p:cNvSpPr>
              <p:nvPr/>
            </p:nvSpPr>
            <p:spPr bwMode="auto">
              <a:xfrm>
                <a:off x="1844676" y="2382837"/>
                <a:ext cx="2362200" cy="23813"/>
              </a:xfrm>
              <a:prstGeom prst="rect">
                <a:avLst/>
              </a:prstGeom>
              <a:solidFill>
                <a:srgbClr val="8C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Rectangle 208"/>
              <p:cNvSpPr>
                <a:spLocks noChangeArrowheads="1"/>
              </p:cNvSpPr>
              <p:nvPr/>
            </p:nvSpPr>
            <p:spPr bwMode="auto">
              <a:xfrm>
                <a:off x="1844676" y="2395538"/>
                <a:ext cx="2362200" cy="23813"/>
              </a:xfrm>
              <a:prstGeom prst="rect">
                <a:avLst/>
              </a:prstGeom>
              <a:solidFill>
                <a:srgbClr val="8B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Rectangle 209"/>
              <p:cNvSpPr>
                <a:spLocks noChangeArrowheads="1"/>
              </p:cNvSpPr>
              <p:nvPr/>
            </p:nvSpPr>
            <p:spPr bwMode="auto">
              <a:xfrm>
                <a:off x="1844676" y="2406650"/>
                <a:ext cx="2362200" cy="25400"/>
              </a:xfrm>
              <a:prstGeom prst="rect">
                <a:avLst/>
              </a:prstGeom>
              <a:solidFill>
                <a:srgbClr val="8AA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Rectangle 210"/>
              <p:cNvSpPr>
                <a:spLocks noChangeArrowheads="1"/>
              </p:cNvSpPr>
              <p:nvPr/>
            </p:nvSpPr>
            <p:spPr bwMode="auto">
              <a:xfrm>
                <a:off x="1844676" y="2419350"/>
                <a:ext cx="2362200" cy="23813"/>
              </a:xfrm>
              <a:prstGeom prst="rect">
                <a:avLst/>
              </a:prstGeom>
              <a:solidFill>
                <a:srgbClr val="89A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Rectangle 211"/>
              <p:cNvSpPr>
                <a:spLocks noChangeArrowheads="1"/>
              </p:cNvSpPr>
              <p:nvPr/>
            </p:nvSpPr>
            <p:spPr bwMode="auto">
              <a:xfrm>
                <a:off x="1844676" y="2432050"/>
                <a:ext cx="2362200" cy="23813"/>
              </a:xfrm>
              <a:prstGeom prst="rect">
                <a:avLst/>
              </a:prstGeom>
              <a:solidFill>
                <a:srgbClr val="89B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Rectangle 212"/>
              <p:cNvSpPr>
                <a:spLocks noChangeArrowheads="1"/>
              </p:cNvSpPr>
              <p:nvPr/>
            </p:nvSpPr>
            <p:spPr bwMode="auto">
              <a:xfrm>
                <a:off x="1844676" y="2443163"/>
                <a:ext cx="2362200" cy="23813"/>
              </a:xfrm>
              <a:prstGeom prst="rect">
                <a:avLst/>
              </a:prstGeom>
              <a:solidFill>
                <a:srgbClr val="88B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Rectangle 213"/>
              <p:cNvSpPr>
                <a:spLocks noChangeArrowheads="1"/>
              </p:cNvSpPr>
              <p:nvPr/>
            </p:nvSpPr>
            <p:spPr bwMode="auto">
              <a:xfrm>
                <a:off x="1844676" y="2455863"/>
                <a:ext cx="2362200" cy="23813"/>
              </a:xfrm>
              <a:prstGeom prst="rect">
                <a:avLst/>
              </a:prstGeom>
              <a:solidFill>
                <a:srgbClr val="87B0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Rectangle 214"/>
              <p:cNvSpPr>
                <a:spLocks noChangeArrowheads="1"/>
              </p:cNvSpPr>
              <p:nvPr/>
            </p:nvSpPr>
            <p:spPr bwMode="auto">
              <a:xfrm>
                <a:off x="1844676" y="2466975"/>
                <a:ext cx="2362200" cy="25400"/>
              </a:xfrm>
              <a:prstGeom prst="rect">
                <a:avLst/>
              </a:prstGeom>
              <a:solidFill>
                <a:srgbClr val="86B1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Rectangle 215"/>
              <p:cNvSpPr>
                <a:spLocks noChangeArrowheads="1"/>
              </p:cNvSpPr>
              <p:nvPr/>
            </p:nvSpPr>
            <p:spPr bwMode="auto">
              <a:xfrm>
                <a:off x="1844676" y="2479675"/>
                <a:ext cx="2362200" cy="23813"/>
              </a:xfrm>
              <a:prstGeom prst="rect">
                <a:avLst/>
              </a:prstGeom>
              <a:solidFill>
                <a:srgbClr val="85B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Rectangle 216"/>
              <p:cNvSpPr>
                <a:spLocks noChangeArrowheads="1"/>
              </p:cNvSpPr>
              <p:nvPr/>
            </p:nvSpPr>
            <p:spPr bwMode="auto">
              <a:xfrm>
                <a:off x="1844676" y="2492375"/>
                <a:ext cx="2362200" cy="23813"/>
              </a:xfrm>
              <a:prstGeom prst="rect">
                <a:avLst/>
              </a:prstGeom>
              <a:solidFill>
                <a:srgbClr val="85B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Rectangle 217"/>
              <p:cNvSpPr>
                <a:spLocks noChangeArrowheads="1"/>
              </p:cNvSpPr>
              <p:nvPr/>
            </p:nvSpPr>
            <p:spPr bwMode="auto">
              <a:xfrm>
                <a:off x="1844676" y="2503488"/>
                <a:ext cx="2362200" cy="25400"/>
              </a:xfrm>
              <a:prstGeom prst="rect">
                <a:avLst/>
              </a:prstGeom>
              <a:solidFill>
                <a:srgbClr val="84B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Rectangle 218"/>
              <p:cNvSpPr>
                <a:spLocks noChangeArrowheads="1"/>
              </p:cNvSpPr>
              <p:nvPr/>
            </p:nvSpPr>
            <p:spPr bwMode="auto">
              <a:xfrm>
                <a:off x="1844676" y="2516188"/>
                <a:ext cx="2362200" cy="23813"/>
              </a:xfrm>
              <a:prstGeom prst="rect">
                <a:avLst/>
              </a:prstGeom>
              <a:solidFill>
                <a:srgbClr val="84B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Rectangle 219"/>
              <p:cNvSpPr>
                <a:spLocks noChangeArrowheads="1"/>
              </p:cNvSpPr>
              <p:nvPr/>
            </p:nvSpPr>
            <p:spPr bwMode="auto">
              <a:xfrm>
                <a:off x="1844676" y="2528888"/>
                <a:ext cx="2362200" cy="23813"/>
              </a:xfrm>
              <a:prstGeom prst="rect">
                <a:avLst/>
              </a:prstGeom>
              <a:solidFill>
                <a:srgbClr val="83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Rectangle 220"/>
              <p:cNvSpPr>
                <a:spLocks noChangeArrowheads="1"/>
              </p:cNvSpPr>
              <p:nvPr/>
            </p:nvSpPr>
            <p:spPr bwMode="auto">
              <a:xfrm>
                <a:off x="1844676" y="2540000"/>
                <a:ext cx="2362200" cy="25400"/>
              </a:xfrm>
              <a:prstGeom prst="rect">
                <a:avLst/>
              </a:prstGeom>
              <a:solidFill>
                <a:srgbClr val="82B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Rectangle 221"/>
              <p:cNvSpPr>
                <a:spLocks noChangeArrowheads="1"/>
              </p:cNvSpPr>
              <p:nvPr/>
            </p:nvSpPr>
            <p:spPr bwMode="auto">
              <a:xfrm>
                <a:off x="1844676" y="2552700"/>
                <a:ext cx="2362200" cy="23813"/>
              </a:xfrm>
              <a:prstGeom prst="rect">
                <a:avLst/>
              </a:prstGeom>
              <a:solidFill>
                <a:srgbClr val="82B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Rectangle 222"/>
              <p:cNvSpPr>
                <a:spLocks noChangeArrowheads="1"/>
              </p:cNvSpPr>
              <p:nvPr/>
            </p:nvSpPr>
            <p:spPr bwMode="auto">
              <a:xfrm>
                <a:off x="1844676" y="2565400"/>
                <a:ext cx="2362200" cy="23813"/>
              </a:xfrm>
              <a:prstGeom prst="rect">
                <a:avLst/>
              </a:prstGeom>
              <a:solidFill>
                <a:srgbClr val="81B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Rectangle 223"/>
              <p:cNvSpPr>
                <a:spLocks noChangeArrowheads="1"/>
              </p:cNvSpPr>
              <p:nvPr/>
            </p:nvSpPr>
            <p:spPr bwMode="auto">
              <a:xfrm>
                <a:off x="1844676" y="2576513"/>
                <a:ext cx="2362200" cy="25400"/>
              </a:xfrm>
              <a:prstGeom prst="rect">
                <a:avLst/>
              </a:prstGeom>
              <a:solidFill>
                <a:srgbClr val="81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Rectangle 224"/>
              <p:cNvSpPr>
                <a:spLocks noChangeArrowheads="1"/>
              </p:cNvSpPr>
              <p:nvPr/>
            </p:nvSpPr>
            <p:spPr bwMode="auto">
              <a:xfrm>
                <a:off x="1844676" y="2589213"/>
                <a:ext cx="2362200" cy="23813"/>
              </a:xfrm>
              <a:prstGeom prst="rect">
                <a:avLst/>
              </a:prstGeom>
              <a:solidFill>
                <a:srgbClr val="7FB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Rectangle 225"/>
              <p:cNvSpPr>
                <a:spLocks noChangeArrowheads="1"/>
              </p:cNvSpPr>
              <p:nvPr/>
            </p:nvSpPr>
            <p:spPr bwMode="auto">
              <a:xfrm>
                <a:off x="1844676" y="2601913"/>
                <a:ext cx="2362200" cy="23813"/>
              </a:xfrm>
              <a:prstGeom prst="rect">
                <a:avLst/>
              </a:prstGeom>
              <a:solidFill>
                <a:srgbClr val="7FB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Rectangle 226"/>
              <p:cNvSpPr>
                <a:spLocks noChangeArrowheads="1"/>
              </p:cNvSpPr>
              <p:nvPr/>
            </p:nvSpPr>
            <p:spPr bwMode="auto">
              <a:xfrm>
                <a:off x="1844676" y="2613025"/>
                <a:ext cx="2362200" cy="25400"/>
              </a:xfrm>
              <a:prstGeom prst="rect">
                <a:avLst/>
              </a:prstGeom>
              <a:solidFill>
                <a:srgbClr val="7EB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Rectangle 227"/>
              <p:cNvSpPr>
                <a:spLocks noChangeArrowheads="1"/>
              </p:cNvSpPr>
              <p:nvPr/>
            </p:nvSpPr>
            <p:spPr bwMode="auto">
              <a:xfrm>
                <a:off x="1844676" y="2625725"/>
                <a:ext cx="2362200" cy="23813"/>
              </a:xfrm>
              <a:prstGeom prst="rect">
                <a:avLst/>
              </a:prstGeom>
              <a:solidFill>
                <a:srgbClr val="7DB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Rectangle 228"/>
              <p:cNvSpPr>
                <a:spLocks noChangeArrowheads="1"/>
              </p:cNvSpPr>
              <p:nvPr/>
            </p:nvSpPr>
            <p:spPr bwMode="auto">
              <a:xfrm>
                <a:off x="1844676" y="2638425"/>
                <a:ext cx="2362200" cy="23813"/>
              </a:xfrm>
              <a:prstGeom prst="rect">
                <a:avLst/>
              </a:prstGeom>
              <a:solidFill>
                <a:srgbClr val="7CB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Rectangle 229"/>
              <p:cNvSpPr>
                <a:spLocks noChangeArrowheads="1"/>
              </p:cNvSpPr>
              <p:nvPr/>
            </p:nvSpPr>
            <p:spPr bwMode="auto">
              <a:xfrm>
                <a:off x="1844676" y="2649538"/>
                <a:ext cx="2362200" cy="25400"/>
              </a:xfrm>
              <a:prstGeom prst="rect">
                <a:avLst/>
              </a:prstGeom>
              <a:solidFill>
                <a:srgbClr val="7BB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Rectangle 230"/>
              <p:cNvSpPr>
                <a:spLocks noChangeArrowheads="1"/>
              </p:cNvSpPr>
              <p:nvPr/>
            </p:nvSpPr>
            <p:spPr bwMode="auto">
              <a:xfrm>
                <a:off x="1844676" y="2662238"/>
                <a:ext cx="2362200" cy="23813"/>
              </a:xfrm>
              <a:prstGeom prst="rect">
                <a:avLst/>
              </a:prstGeom>
              <a:solidFill>
                <a:srgbClr val="7AB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Rectangle 231"/>
              <p:cNvSpPr>
                <a:spLocks noChangeArrowheads="1"/>
              </p:cNvSpPr>
              <p:nvPr/>
            </p:nvSpPr>
            <p:spPr bwMode="auto">
              <a:xfrm>
                <a:off x="1844676" y="2674938"/>
                <a:ext cx="2362200" cy="23813"/>
              </a:xfrm>
              <a:prstGeom prst="rect">
                <a:avLst/>
              </a:prstGeom>
              <a:solidFill>
                <a:srgbClr val="79B9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Rectangle 232"/>
              <p:cNvSpPr>
                <a:spLocks noChangeArrowheads="1"/>
              </p:cNvSpPr>
              <p:nvPr/>
            </p:nvSpPr>
            <p:spPr bwMode="auto">
              <a:xfrm>
                <a:off x="1844676" y="2686050"/>
                <a:ext cx="2362200" cy="25400"/>
              </a:xfrm>
              <a:prstGeom prst="rect">
                <a:avLst/>
              </a:prstGeom>
              <a:solidFill>
                <a:srgbClr val="78B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Rectangle 233"/>
              <p:cNvSpPr>
                <a:spLocks noChangeArrowheads="1"/>
              </p:cNvSpPr>
              <p:nvPr/>
            </p:nvSpPr>
            <p:spPr bwMode="auto">
              <a:xfrm>
                <a:off x="1844676" y="2698750"/>
                <a:ext cx="2362200" cy="23813"/>
              </a:xfrm>
              <a:prstGeom prst="rect">
                <a:avLst/>
              </a:prstGeom>
              <a:solidFill>
                <a:srgbClr val="77B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Rectangle 234"/>
              <p:cNvSpPr>
                <a:spLocks noChangeArrowheads="1"/>
              </p:cNvSpPr>
              <p:nvPr/>
            </p:nvSpPr>
            <p:spPr bwMode="auto">
              <a:xfrm>
                <a:off x="1844676" y="2711450"/>
                <a:ext cx="2362200" cy="23813"/>
              </a:xfrm>
              <a:prstGeom prst="rect">
                <a:avLst/>
              </a:prstGeom>
              <a:solidFill>
                <a:srgbClr val="76B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235"/>
              <p:cNvSpPr>
                <a:spLocks noChangeArrowheads="1"/>
              </p:cNvSpPr>
              <p:nvPr/>
            </p:nvSpPr>
            <p:spPr bwMode="auto">
              <a:xfrm>
                <a:off x="1844676" y="2722563"/>
                <a:ext cx="2362200" cy="25400"/>
              </a:xfrm>
              <a:prstGeom prst="rect">
                <a:avLst/>
              </a:prstGeom>
              <a:solidFill>
                <a:srgbClr val="75B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Rectangle 236"/>
              <p:cNvSpPr>
                <a:spLocks noChangeArrowheads="1"/>
              </p:cNvSpPr>
              <p:nvPr/>
            </p:nvSpPr>
            <p:spPr bwMode="auto">
              <a:xfrm>
                <a:off x="1844676" y="2735263"/>
                <a:ext cx="2362200" cy="23813"/>
              </a:xfrm>
              <a:prstGeom prst="rect">
                <a:avLst/>
              </a:prstGeom>
              <a:solidFill>
                <a:srgbClr val="74BB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Rectangle 237"/>
              <p:cNvSpPr>
                <a:spLocks noChangeArrowheads="1"/>
              </p:cNvSpPr>
              <p:nvPr/>
            </p:nvSpPr>
            <p:spPr bwMode="auto">
              <a:xfrm>
                <a:off x="1844676" y="2747963"/>
                <a:ext cx="2362200" cy="23813"/>
              </a:xfrm>
              <a:prstGeom prst="rect">
                <a:avLst/>
              </a:prstGeom>
              <a:solidFill>
                <a:srgbClr val="72BB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Rectangle 238"/>
              <p:cNvSpPr>
                <a:spLocks noChangeArrowheads="1"/>
              </p:cNvSpPr>
              <p:nvPr/>
            </p:nvSpPr>
            <p:spPr bwMode="auto">
              <a:xfrm>
                <a:off x="1844676" y="2759075"/>
                <a:ext cx="2362200" cy="23813"/>
              </a:xfrm>
              <a:prstGeom prst="rect">
                <a:avLst/>
              </a:prstGeom>
              <a:solidFill>
                <a:srgbClr val="71BC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Rectangle 239"/>
              <p:cNvSpPr>
                <a:spLocks noChangeArrowheads="1"/>
              </p:cNvSpPr>
              <p:nvPr/>
            </p:nvSpPr>
            <p:spPr bwMode="auto">
              <a:xfrm>
                <a:off x="1844676" y="2771775"/>
                <a:ext cx="2362200" cy="23813"/>
              </a:xfrm>
              <a:prstGeom prst="rect">
                <a:avLst/>
              </a:prstGeom>
              <a:solidFill>
                <a:srgbClr val="70B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Rectangle 240"/>
              <p:cNvSpPr>
                <a:spLocks noChangeArrowheads="1"/>
              </p:cNvSpPr>
              <p:nvPr/>
            </p:nvSpPr>
            <p:spPr bwMode="auto">
              <a:xfrm>
                <a:off x="1844676" y="2782888"/>
                <a:ext cx="2362200" cy="25400"/>
              </a:xfrm>
              <a:prstGeom prst="rect">
                <a:avLst/>
              </a:prstGeom>
              <a:solidFill>
                <a:srgbClr val="6FBC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Rectangle 241"/>
              <p:cNvSpPr>
                <a:spLocks noChangeArrowheads="1"/>
              </p:cNvSpPr>
              <p:nvPr/>
            </p:nvSpPr>
            <p:spPr bwMode="auto">
              <a:xfrm>
                <a:off x="1844676" y="2795588"/>
                <a:ext cx="2362200" cy="23813"/>
              </a:xfrm>
              <a:prstGeom prst="rect">
                <a:avLst/>
              </a:prstGeom>
              <a:solidFill>
                <a:srgbClr val="6EB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Rectangle 242"/>
              <p:cNvSpPr>
                <a:spLocks noChangeArrowheads="1"/>
              </p:cNvSpPr>
              <p:nvPr/>
            </p:nvSpPr>
            <p:spPr bwMode="auto">
              <a:xfrm>
                <a:off x="1844676" y="2808288"/>
                <a:ext cx="2362200" cy="23813"/>
              </a:xfrm>
              <a:prstGeom prst="rect">
                <a:avLst/>
              </a:prstGeom>
              <a:solidFill>
                <a:srgbClr val="6CB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Rectangle 243"/>
              <p:cNvSpPr>
                <a:spLocks noChangeArrowheads="1"/>
              </p:cNvSpPr>
              <p:nvPr/>
            </p:nvSpPr>
            <p:spPr bwMode="auto">
              <a:xfrm>
                <a:off x="1844676" y="2819400"/>
                <a:ext cx="2362200" cy="25400"/>
              </a:xfrm>
              <a:prstGeom prst="rect">
                <a:avLst/>
              </a:prstGeom>
              <a:solidFill>
                <a:srgbClr val="6AB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Rectangle 244"/>
              <p:cNvSpPr>
                <a:spLocks noChangeArrowheads="1"/>
              </p:cNvSpPr>
              <p:nvPr/>
            </p:nvSpPr>
            <p:spPr bwMode="auto">
              <a:xfrm>
                <a:off x="1844676" y="2832100"/>
                <a:ext cx="2362200" cy="23813"/>
              </a:xfrm>
              <a:prstGeom prst="rect">
                <a:avLst/>
              </a:prstGeom>
              <a:solidFill>
                <a:srgbClr val="69B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Rectangle 245"/>
              <p:cNvSpPr>
                <a:spLocks noChangeArrowheads="1"/>
              </p:cNvSpPr>
              <p:nvPr/>
            </p:nvSpPr>
            <p:spPr bwMode="auto">
              <a:xfrm>
                <a:off x="1844676" y="2844800"/>
                <a:ext cx="2362200" cy="23813"/>
              </a:xfrm>
              <a:prstGeom prst="rect">
                <a:avLst/>
              </a:prstGeom>
              <a:solidFill>
                <a:srgbClr val="67B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Rectangle 246"/>
              <p:cNvSpPr>
                <a:spLocks noChangeArrowheads="1"/>
              </p:cNvSpPr>
              <p:nvPr/>
            </p:nvSpPr>
            <p:spPr bwMode="auto">
              <a:xfrm>
                <a:off x="1844676" y="2855913"/>
                <a:ext cx="2362200" cy="25400"/>
              </a:xfrm>
              <a:prstGeom prst="rect">
                <a:avLst/>
              </a:prstGeom>
              <a:solidFill>
                <a:srgbClr val="65B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Rectangle 247"/>
              <p:cNvSpPr>
                <a:spLocks noChangeArrowheads="1"/>
              </p:cNvSpPr>
              <p:nvPr/>
            </p:nvSpPr>
            <p:spPr bwMode="auto">
              <a:xfrm>
                <a:off x="1844676" y="2868613"/>
                <a:ext cx="2362200" cy="23813"/>
              </a:xfrm>
              <a:prstGeom prst="rect">
                <a:avLst/>
              </a:prstGeom>
              <a:solidFill>
                <a:srgbClr val="63B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Rectangle 249"/>
              <p:cNvSpPr>
                <a:spLocks noChangeArrowheads="1"/>
              </p:cNvSpPr>
              <p:nvPr/>
            </p:nvSpPr>
            <p:spPr bwMode="auto">
              <a:xfrm>
                <a:off x="1844676" y="2892425"/>
                <a:ext cx="2362200" cy="1588"/>
              </a:xfrm>
              <a:prstGeom prst="rect">
                <a:avLst/>
              </a:prstGeom>
              <a:solidFill>
                <a:srgbClr val="60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Rectangle 250"/>
              <p:cNvSpPr>
                <a:spLocks noChangeArrowheads="1"/>
              </p:cNvSpPr>
              <p:nvPr/>
            </p:nvSpPr>
            <p:spPr bwMode="auto">
              <a:xfrm>
                <a:off x="1844676" y="2286000"/>
                <a:ext cx="2362200" cy="606425"/>
              </a:xfrm>
              <a:prstGeom prst="rect">
                <a:avLst/>
              </a:prstGeom>
              <a:noFill/>
              <a:ln w="11" cap="flat">
                <a:solidFill>
                  <a:srgbClr val="12121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Rectangle 251"/>
              <p:cNvSpPr>
                <a:spLocks noChangeArrowheads="1"/>
              </p:cNvSpPr>
              <p:nvPr/>
            </p:nvSpPr>
            <p:spPr bwMode="auto">
              <a:xfrm>
                <a:off x="2200920" y="2330450"/>
                <a:ext cx="1651000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24282B"/>
                    </a:solidFill>
                    <a:effectLst/>
                    <a:latin typeface="Arial" pitchFamily="34" charset="0"/>
                    <a:cs typeface="Arial" pitchFamily="34" charset="0"/>
                  </a:rPr>
                  <a:t>Rainfall above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3" name="Rectangle 252"/>
              <p:cNvSpPr>
                <a:spLocks noChangeArrowheads="1"/>
              </p:cNvSpPr>
              <p:nvPr/>
            </p:nvSpPr>
            <p:spPr bwMode="auto">
              <a:xfrm>
                <a:off x="2415232" y="2598738"/>
                <a:ext cx="1255713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24282B"/>
                    </a:solidFill>
                    <a:effectLst/>
                    <a:latin typeface="Arial" pitchFamily="34" charset="0"/>
                    <a:cs typeface="Arial" pitchFamily="34" charset="0"/>
                  </a:rPr>
                  <a:t>the canopy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93" name="TextBox 492"/>
          <p:cNvSpPr txBox="1"/>
          <p:nvPr/>
        </p:nvSpPr>
        <p:spPr>
          <a:xfrm>
            <a:off x="6176921" y="2724596"/>
            <a:ext cx="278756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127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Modify: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50800" dist="127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Rain amount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50800" dist="127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Drop size distribution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50800" dist="127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Velocity </a:t>
            </a:r>
            <a:br>
              <a:rPr lang="en-US" sz="2400" dirty="0" smtClean="0">
                <a:effectLst>
                  <a:outerShdw blurRad="50800" dist="127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400" dirty="0" smtClean="0">
                <a:effectLst>
                  <a:outerShdw blurRad="50800" dist="127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distribution</a:t>
            </a:r>
            <a:endParaRPr lang="en-US" sz="2400" dirty="0">
              <a:effectLst>
                <a:outerShdw blurRad="50800" dist="127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501" name="Group 500"/>
          <p:cNvGrpSpPr/>
          <p:nvPr/>
        </p:nvGrpSpPr>
        <p:grpSpPr>
          <a:xfrm>
            <a:off x="5436096" y="5589240"/>
            <a:ext cx="3744416" cy="1200329"/>
            <a:chOff x="4788024" y="5519412"/>
            <a:chExt cx="3024336" cy="1200329"/>
          </a:xfrm>
        </p:grpSpPr>
        <p:sp>
          <p:nvSpPr>
            <p:cNvPr id="500" name="Rectangle 499"/>
            <p:cNvSpPr/>
            <p:nvPr/>
          </p:nvSpPr>
          <p:spPr>
            <a:xfrm>
              <a:off x="4788024" y="5519412"/>
              <a:ext cx="2952328" cy="830997"/>
            </a:xfrm>
            <a:prstGeom prst="rect">
              <a:avLst/>
            </a:prstGeom>
            <a:gradFill>
              <a:gsLst>
                <a:gs pos="0">
                  <a:srgbClr val="6E3637"/>
                </a:gs>
                <a:gs pos="100000">
                  <a:srgbClr val="61393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TextBox 759"/>
            <p:cNvSpPr txBox="1"/>
            <p:nvPr/>
          </p:nvSpPr>
          <p:spPr>
            <a:xfrm>
              <a:off x="4788024" y="5519412"/>
              <a:ext cx="3024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C000"/>
                  </a:solidFill>
                  <a:effectLst>
                    <a:outerShdw blurRad="50800" dist="127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Soil erosion</a:t>
              </a:r>
            </a:p>
            <a:p>
              <a:r>
                <a:rPr lang="en-US" sz="2400" b="1" dirty="0" smtClean="0">
                  <a:solidFill>
                    <a:srgbClr val="FFC000"/>
                  </a:solidFill>
                  <a:effectLst>
                    <a:outerShdw blurRad="50800" dist="127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Soil moisture recharge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43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" grpId="0" animBg="1"/>
      <p:bldP spid="288" grpId="0" animBg="1"/>
      <p:bldP spid="4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8666" y="1268760"/>
            <a:ext cx="82177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9" name="Picture 5" descr="D:\Documentos\Uiowa\Conferences\EGU2011\Figuras\Plantas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64" y="1969418"/>
            <a:ext cx="4612951" cy="44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54946" y="3376411"/>
            <a:ext cx="1970350" cy="1683538"/>
            <a:chOff x="554946" y="2969598"/>
            <a:chExt cx="1970350" cy="1683538"/>
          </a:xfrm>
        </p:grpSpPr>
        <p:pic>
          <p:nvPicPr>
            <p:cNvPr id="1030" name="Picture 6" descr="D:\Documentos\Uiowa\Conferences\EGU2011\Figuras\RefDisd.e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188" y="3768560"/>
              <a:ext cx="540980" cy="88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1801168" y="3801250"/>
              <a:ext cx="724128" cy="461665"/>
              <a:chOff x="1801168" y="3801250"/>
              <a:chExt cx="724128" cy="461665"/>
            </a:xfrm>
          </p:grpSpPr>
          <p:cxnSp>
            <p:nvCxnSpPr>
              <p:cNvPr id="8" name="Straight Arrow Connector 7"/>
              <p:cNvCxnSpPr>
                <a:stCxn id="1030" idx="3"/>
              </p:cNvCxnSpPr>
              <p:nvPr/>
            </p:nvCxnSpPr>
            <p:spPr>
              <a:xfrm>
                <a:off x="1801168" y="4210848"/>
                <a:ext cx="72412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801168" y="3801250"/>
                <a:ext cx="692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1m</a:t>
                </a:r>
                <a:endParaRPr lang="en-US" sz="2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54946" y="2969598"/>
              <a:ext cx="1951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Reference Disdrometer</a:t>
              </a:r>
              <a:endParaRPr lang="en-US" sz="2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031" name="Picture 7" descr="D:\Documentos\Uiowa\Conferences\EGU2011\Figuras\Stems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3300634" cy="37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383702" y="3344376"/>
            <a:ext cx="3148738" cy="1355533"/>
            <a:chOff x="5383702" y="2937563"/>
            <a:chExt cx="3148738" cy="1355533"/>
          </a:xfrm>
        </p:grpSpPr>
        <p:pic>
          <p:nvPicPr>
            <p:cNvPr id="1028" name="Picture 4" descr="D:\Documentos\Uiowa\Conferences\EGU2011\Figuras\ThroughDisd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702" y="3441417"/>
              <a:ext cx="848023" cy="851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516216" y="2937563"/>
              <a:ext cx="2016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Throughfall disdrometer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53517" y="2291680"/>
            <a:ext cx="1057279" cy="2446991"/>
            <a:chOff x="4253517" y="2291680"/>
            <a:chExt cx="1057279" cy="2446991"/>
          </a:xfrm>
        </p:grpSpPr>
        <p:sp>
          <p:nvSpPr>
            <p:cNvPr id="21" name="TextBox 20"/>
            <p:cNvSpPr txBox="1"/>
            <p:nvPr/>
          </p:nvSpPr>
          <p:spPr>
            <a:xfrm>
              <a:off x="4253517" y="2291680"/>
              <a:ext cx="1057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0.94m</a:t>
              </a:r>
              <a:endParaRPr lang="en-US" sz="2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268208" y="2743845"/>
              <a:ext cx="9518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 rot="16200000">
              <a:off x="4076075" y="3636424"/>
              <a:ext cx="1742829" cy="461665"/>
              <a:chOff x="7149651" y="2037952"/>
              <a:chExt cx="1742829" cy="46166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7149651" y="2037952"/>
                <a:ext cx="17428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 plants/m</a:t>
                </a:r>
                <a:endParaRPr lang="en-US" sz="2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7164342" y="2490117"/>
                <a:ext cx="158412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D:\Documentos\Uiowa\Conferences\EGU2011\Figuras\IMG_2051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26" y="1876702"/>
            <a:ext cx="3616027" cy="443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9776" y="1472390"/>
            <a:ext cx="151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Top view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4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Canopy Characteristics: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1256" y="2824336"/>
            <a:ext cx="3970784" cy="2188840"/>
          </a:xfrm>
        </p:spPr>
        <p:txBody>
          <a:bodyPr/>
          <a:lstStyle/>
          <a:p>
            <a:pPr marL="0" indent="-223837"/>
            <a:r>
              <a:rPr lang="en-US" dirty="0" smtClean="0">
                <a:latin typeface="+mj-lt"/>
              </a:rPr>
              <a:t>13 leaves</a:t>
            </a:r>
          </a:p>
          <a:p>
            <a:pPr marL="0" indent="-223837"/>
            <a:r>
              <a:rPr lang="en-US" dirty="0" smtClean="0">
                <a:latin typeface="+mj-lt"/>
              </a:rPr>
              <a:t>Height: 240cm</a:t>
            </a:r>
          </a:p>
          <a:p>
            <a:pPr marL="0" indent="-223837"/>
            <a:r>
              <a:rPr lang="en-US" dirty="0" smtClean="0">
                <a:latin typeface="+mj-lt"/>
              </a:rPr>
              <a:t>LAI: 6.1</a:t>
            </a:r>
          </a:p>
          <a:p>
            <a:pPr marL="0" indent="-223837"/>
            <a:r>
              <a:rPr lang="en-US" dirty="0" smtClean="0">
                <a:latin typeface="+mj-lt"/>
              </a:rPr>
              <a:t>Gap fraction: </a:t>
            </a:r>
            <a:r>
              <a:rPr lang="en-US" dirty="0">
                <a:latin typeface="+mj-lt"/>
              </a:rPr>
              <a:t>0.09</a:t>
            </a:r>
            <a:endParaRPr lang="en-US" dirty="0" smtClean="0">
              <a:latin typeface="+mj-lt"/>
            </a:endParaRPr>
          </a:p>
          <a:p>
            <a:pPr marL="360363" lvl="1" indent="-184150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240360" cy="4520812"/>
          </a:xfrm>
        </p:spPr>
      </p:pic>
      <p:sp>
        <p:nvSpPr>
          <p:cNvPr id="5" name="Rectangle 4"/>
          <p:cNvSpPr/>
          <p:nvPr/>
        </p:nvSpPr>
        <p:spPr>
          <a:xfrm>
            <a:off x="458666" y="1268760"/>
            <a:ext cx="82177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Rainfall dataset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03244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Collected between 14 July and 28 August 2009:</a:t>
            </a:r>
            <a:br>
              <a:rPr lang="en-US" dirty="0" smtClean="0">
                <a:latin typeface="+mj-lt"/>
              </a:rPr>
            </a:br>
            <a:endParaRPr lang="en-US" sz="800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12 storms with accumulation &gt; 1mm,</a:t>
            </a:r>
          </a:p>
          <a:p>
            <a:pPr lvl="1"/>
            <a:r>
              <a:rPr lang="en-US" dirty="0" smtClean="0">
                <a:latin typeface="+mj-lt"/>
              </a:rPr>
              <a:t>10 storms with accumulation &gt;10mm,</a:t>
            </a:r>
            <a:endParaRPr lang="en-US" dirty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5.8 million drops recorded by the reference disdrometer (D</a:t>
            </a:r>
            <a:r>
              <a:rPr lang="en-US" baseline="-25000" dirty="0" smtClean="0">
                <a:latin typeface="+mj-lt"/>
              </a:rPr>
              <a:t>50</a:t>
            </a:r>
            <a:r>
              <a:rPr lang="en-US" dirty="0" smtClean="0">
                <a:latin typeface="+mj-lt"/>
              </a:rPr>
              <a:t> =2.75mm),</a:t>
            </a:r>
          </a:p>
          <a:p>
            <a:pPr lvl="1"/>
            <a:r>
              <a:rPr lang="en-US" dirty="0" smtClean="0">
                <a:latin typeface="+mj-lt"/>
              </a:rPr>
              <a:t>2.7 million drops recorded by the throughfall </a:t>
            </a:r>
            <a:r>
              <a:rPr lang="en-US" dirty="0">
                <a:latin typeface="+mj-lt"/>
              </a:rPr>
              <a:t>disdrometer (D</a:t>
            </a:r>
            <a:r>
              <a:rPr lang="en-US" baseline="-25000" dirty="0">
                <a:latin typeface="+mj-lt"/>
              </a:rPr>
              <a:t>50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=3.75mm</a:t>
            </a:r>
            <a:r>
              <a:rPr lang="en-US" dirty="0">
                <a:latin typeface="+mj-lt"/>
              </a:rPr>
              <a:t>).</a:t>
            </a:r>
            <a:endParaRPr lang="en-US" dirty="0" smtClean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666" y="1268760"/>
            <a:ext cx="82177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drop interception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496" y="1628801"/>
            <a:ext cx="7902497" cy="48245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Heterogeneous interception with respect to drop size.</a:t>
            </a:r>
          </a:p>
          <a:p>
            <a:pPr marL="360363" lvl="1" indent="-268288"/>
            <a:r>
              <a:rPr lang="en-US" sz="2700" dirty="0">
                <a:latin typeface="+mj-lt"/>
              </a:rPr>
              <a:t>I: Bouncing/Rolling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lang="en-US" sz="800" dirty="0" smtClean="0">
              <a:latin typeface="+mj-lt"/>
            </a:endParaRPr>
          </a:p>
          <a:p>
            <a:pPr marL="360363" lvl="1" indent="-268288"/>
            <a:r>
              <a:rPr lang="en-US" sz="2700" dirty="0">
                <a:latin typeface="+mj-lt"/>
              </a:rPr>
              <a:t>II: Ratio approaches</a:t>
            </a:r>
            <a:br>
              <a:rPr lang="en-US" sz="2700" dirty="0">
                <a:latin typeface="+mj-lt"/>
              </a:rPr>
            </a:br>
            <a:r>
              <a:rPr lang="en-US" sz="2700" dirty="0">
                <a:latin typeface="+mj-lt"/>
              </a:rPr>
              <a:t>	</a:t>
            </a:r>
            <a:r>
              <a:rPr lang="en-US" sz="2700" dirty="0" smtClean="0">
                <a:latin typeface="+mj-lt"/>
              </a:rPr>
              <a:t>gap </a:t>
            </a:r>
            <a:r>
              <a:rPr lang="en-US" sz="2700" dirty="0">
                <a:latin typeface="+mj-lt"/>
              </a:rPr>
              <a:t>fraction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lang="en-US" sz="800" dirty="0" smtClean="0">
              <a:latin typeface="+mj-lt"/>
            </a:endParaRPr>
          </a:p>
          <a:p>
            <a:pPr marL="360363" lvl="1" indent="-268288"/>
            <a:r>
              <a:rPr lang="en-US" sz="2700" dirty="0">
                <a:latin typeface="+mj-lt"/>
              </a:rPr>
              <a:t>III: Dripping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lang="en-US" sz="800" dirty="0" smtClean="0">
              <a:latin typeface="+mj-lt"/>
            </a:endParaRPr>
          </a:p>
          <a:p>
            <a:pPr marL="360363" lvl="1" indent="-268288"/>
            <a:r>
              <a:rPr lang="en-US" sz="2700" dirty="0" smtClean="0">
                <a:latin typeface="+mj-lt"/>
              </a:rPr>
              <a:t>IV: Converges to gap </a:t>
            </a:r>
            <a:br>
              <a:rPr lang="en-US" sz="2700" dirty="0" smtClean="0">
                <a:latin typeface="+mj-lt"/>
              </a:rPr>
            </a:br>
            <a:r>
              <a:rPr lang="en-US" sz="2700" dirty="0" smtClean="0">
                <a:latin typeface="+mj-lt"/>
              </a:rPr>
              <a:t>	fraction </a:t>
            </a:r>
            <a:endParaRPr lang="en-US" sz="27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666" y="1268760"/>
            <a:ext cx="82177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Documentos\Uiowa\Conferences\EGU2011\Figuras\Figure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66" y="2392257"/>
            <a:ext cx="5227938" cy="374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3509" y="2608281"/>
            <a:ext cx="26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I</a:t>
            </a:r>
            <a:endParaRPr lang="en-US" sz="2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9573" y="2608281"/>
            <a:ext cx="41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II</a:t>
            </a:r>
            <a:endParaRPr lang="en-US" sz="28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0085" y="4120449"/>
            <a:ext cx="54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III</a:t>
            </a:r>
            <a:endParaRPr lang="en-US" sz="28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3389" y="2626753"/>
            <a:ext cx="54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IV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43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B9"/>
            </a:gs>
            <a:gs pos="50000">
              <a:srgbClr val="FDEAD7"/>
            </a:gs>
            <a:gs pos="0">
              <a:srgbClr val="F5DEBE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I: Bouncing threshold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8666" y="1268760"/>
            <a:ext cx="82177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640960" cy="4525963"/>
              </a:xfrm>
            </p:spPr>
            <p:txBody>
              <a:bodyPr/>
              <a:lstStyle/>
              <a:p>
                <a:r>
                  <a:rPr lang="en-US" dirty="0" smtClean="0">
                    <a:latin typeface="+mj-lt"/>
                  </a:rPr>
                  <a:t>Hydrophobic surfaces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j-lt"/>
                  </a:rPr>
                  <a:t>If</a:t>
                </a:r>
                <a:r>
                  <a:rPr lang="en-US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𝑠𝑢𝑟𝑓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j-lt"/>
                  </a:rPr>
                  <a:t>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𝑘𝑖𝑛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2800" i="1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3200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droplet bounces </a:t>
                </a:r>
              </a:p>
              <a:p>
                <a:pPr marL="0" indent="0">
                  <a:buNone/>
                </a:pPr>
                <a:endParaRPr lang="en-US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r>
                  <a:rPr lang="en-US" dirty="0" smtClean="0">
                    <a:latin typeface="+mj-lt"/>
                  </a:rPr>
                  <a:t>Velocity threshold</a:t>
                </a:r>
              </a:p>
              <a:p>
                <a:pPr lvl="1"/>
                <a:endParaRPr lang="en-US" dirty="0" smtClean="0"/>
              </a:p>
              <a:p>
                <a:pPr marL="263525" lvl="1" indent="0">
                  <a:buNone/>
                </a:pPr>
                <a:r>
                  <a:rPr lang="en-US" dirty="0" smtClean="0">
                    <a:latin typeface="+mj-lt"/>
                  </a:rPr>
                  <a:t>50% of recorded drops with D &lt; 0.5mm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𝑙𝑖𝑚</m:t>
                        </m:r>
                      </m:sub>
                    </m:sSub>
                  </m:oMath>
                </a14:m>
                <a:endParaRPr lang="en-US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640960" cy="4525963"/>
              </a:xfrm>
              <a:blipFill rotWithShape="1">
                <a:blip r:embed="rId2" cstate="print"/>
                <a:stretch>
                  <a:fillRect l="-1551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995936" y="3573016"/>
                <a:ext cx="4176464" cy="969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/>
                      <m:t>𝑉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800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/>
                            </m:ctrlPr>
                          </m:fPr>
                          <m:num>
                            <m:r>
                              <a:rPr lang="en-US" sz="2800" i="1"/>
                              <m:t>12∙</m:t>
                            </m:r>
                            <m:r>
                              <a:rPr lang="en-US" sz="2800" i="1"/>
                              <m:t>𝜎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/>
                                </m:ctrlPr>
                              </m:sSubPr>
                              <m:e>
                                <m:r>
                                  <a:rPr lang="en-US" sz="2800" i="1"/>
                                  <m:t>𝜌</m:t>
                                </m:r>
                              </m:e>
                              <m:sub>
                                <m:r>
                                  <a:rPr lang="en-US" sz="2800" i="1"/>
                                  <m:t>𝑤</m:t>
                                </m:r>
                              </m:sub>
                            </m:sSub>
                            <m:r>
                              <a:rPr lang="en-US" sz="2800" i="1"/>
                              <m:t>∙</m:t>
                            </m:r>
                            <m:r>
                              <a:rPr lang="en-US" sz="2800" i="1"/>
                              <m:t>𝐷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32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bouncing</a:t>
                </a:r>
                <a:endParaRPr lang="en-US" sz="2800" i="1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573016"/>
                <a:ext cx="4176464" cy="969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0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7F2A7"/>
            </a:gs>
            <a:gs pos="50000">
              <a:srgbClr val="E6FCB1"/>
            </a:gs>
            <a:gs pos="100000">
              <a:srgbClr val="D2F0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III: Dripping thresholds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8666" y="1268760"/>
            <a:ext cx="82177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12776"/>
            <a:ext cx="5451935" cy="2664296"/>
          </a:xfrm>
        </p:spPr>
        <p:txBody>
          <a:bodyPr>
            <a:normAutofit/>
          </a:bodyPr>
          <a:lstStyle/>
          <a:p>
            <a:pPr marL="268288" indent="-268288">
              <a:tabLst>
                <a:tab pos="0" algn="l"/>
              </a:tabLst>
            </a:pPr>
            <a:r>
              <a:rPr lang="en-US" dirty="0" smtClean="0">
                <a:latin typeface="+mj-lt"/>
              </a:rPr>
              <a:t>Case A:</a:t>
            </a:r>
          </a:p>
          <a:p>
            <a:pPr marL="263525" lvl="1" indent="0">
              <a:buNone/>
              <a:tabLst>
                <a:tab pos="0" algn="l"/>
              </a:tabLst>
            </a:pPr>
            <a:r>
              <a:rPr lang="en-US" dirty="0" smtClean="0">
                <a:latin typeface="+mj-lt"/>
              </a:rPr>
              <a:t>Attachment length L ≈ equivalent volume diameter D.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D:\Documentos\Uiowa\Conferences\EGU2011\Figuras\Figure3.t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4420" r="36846" b="3766"/>
          <a:stretch/>
        </p:blipFill>
        <p:spPr bwMode="auto">
          <a:xfrm>
            <a:off x="5600747" y="1895178"/>
            <a:ext cx="3075709" cy="169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03648" y="2996952"/>
                <a:ext cx="3065047" cy="91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𝐷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6∙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3.7</m:t>
                      </m:r>
                      <m:r>
                        <a:rPr lang="en-US" i="1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996952"/>
                <a:ext cx="3065047" cy="91069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22118" y="5643629"/>
                <a:ext cx="2921890" cy="953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𝐷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12∙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>
                        <a:rPr lang="en-US" b="0" i="0" smtClean="0">
                          <a:latin typeface="Cambria Math"/>
                        </a:rPr>
                        <m:t>=7.5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mm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18" y="5643629"/>
                <a:ext cx="2921890" cy="95372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D:\Documentos\Uiowa\Conferences\EGU2011\Figuras\Figure3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1" t="3989" r="1421" b="5683"/>
          <a:stretch/>
        </p:blipFill>
        <p:spPr bwMode="auto">
          <a:xfrm>
            <a:off x="6564598" y="4428484"/>
            <a:ext cx="2111858" cy="203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4149080"/>
            <a:ext cx="6341004" cy="177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effectLst>
                  <a:outerShdw blurRad="25400" dist="12700" algn="l" rotWithShape="0">
                    <a:prstClr val="black">
                      <a:alpha val="30000"/>
                    </a:prstClr>
                  </a:outerShdw>
                </a:effectLst>
                <a:latin typeface="+mj-lt"/>
              </a:rPr>
              <a:t>Case B:</a:t>
            </a:r>
          </a:p>
          <a:p>
            <a:pPr marL="263525" lvl="1">
              <a:spcBef>
                <a:spcPct val="20000"/>
              </a:spcBef>
            </a:pPr>
            <a:r>
              <a:rPr lang="en-US" sz="2800" dirty="0">
                <a:solidFill>
                  <a:srgbClr val="006600"/>
                </a:solidFill>
                <a:effectLst>
                  <a:outerShdw blurRad="25400" dist="38100" algn="l" rotWithShape="0">
                    <a:prstClr val="black">
                      <a:alpha val="20000"/>
                    </a:prstClr>
                  </a:outerShdw>
                </a:effectLst>
                <a:latin typeface="+mj-lt"/>
              </a:rPr>
              <a:t>L ≈ circumference of a semi-sphere with equivalent volume diameter D.</a:t>
            </a:r>
          </a:p>
          <a:p>
            <a:pPr marL="263525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520" y="1412776"/>
            <a:ext cx="8640960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7081" y="4149080"/>
            <a:ext cx="8640960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Diameter-velocity measurements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8666" y="1268760"/>
            <a:ext cx="82177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D:\Documentos\Uiowa\Conferences\EGU2011\Figuras\Figure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204864"/>
            <a:ext cx="8640961" cy="352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</TotalTime>
  <Words>337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Transformation of the rainfall drop-size distribution and diameter-velocity relations by the maize canopy</vt:lpstr>
      <vt:lpstr>Introduction</vt:lpstr>
      <vt:lpstr>Methodology</vt:lpstr>
      <vt:lpstr>Canopy Characteristics:</vt:lpstr>
      <vt:lpstr>Rainfall dataset</vt:lpstr>
      <vt:lpstr>Rain drop interception</vt:lpstr>
      <vt:lpstr>Area I: Bouncing threshold</vt:lpstr>
      <vt:lpstr>Area III: Dripping thresholds</vt:lpstr>
      <vt:lpstr>Diameter-velocity measurements</vt:lpstr>
      <vt:lpstr>Modification of the diameter-velocity relation</vt:lpstr>
      <vt:lpstr>Future work</vt:lpstr>
      <vt:lpstr>Conclusion</vt:lpstr>
      <vt:lpstr>Thank you for your time and attention!!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 of the rainfall drop-size distribution and diameter-velocity relations by the maize canopy</dc:title>
  <dc:creator>Renato Prata de Moraes Frasson</dc:creator>
  <cp:lastModifiedBy>Renato Prata de Moraes Frasson</cp:lastModifiedBy>
  <cp:revision>49</cp:revision>
  <dcterms:created xsi:type="dcterms:W3CDTF">2011-03-14T19:45:50Z</dcterms:created>
  <dcterms:modified xsi:type="dcterms:W3CDTF">2011-04-14T13:35:08Z</dcterms:modified>
</cp:coreProperties>
</file>