
<file path=[Content_Types].xml><?xml version="1.0" encoding="utf-8"?>
<Types xmlns="http://schemas.openxmlformats.org/package/2006/content-types">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42808525" cy="30279975"/>
  <p:notesSz cx="29456063" cy="413893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2088215" algn="l" rtl="0" fontAlgn="base">
      <a:spcBef>
        <a:spcPct val="0"/>
      </a:spcBef>
      <a:spcAft>
        <a:spcPct val="0"/>
      </a:spcAft>
      <a:defRPr kern="1200">
        <a:solidFill>
          <a:schemeClr val="tx1"/>
        </a:solidFill>
        <a:latin typeface="Arial" charset="0"/>
        <a:ea typeface="+mn-ea"/>
        <a:cs typeface="Arial" charset="0"/>
      </a:defRPr>
    </a:lvl2pPr>
    <a:lvl3pPr marL="4176431" algn="l" rtl="0" fontAlgn="base">
      <a:spcBef>
        <a:spcPct val="0"/>
      </a:spcBef>
      <a:spcAft>
        <a:spcPct val="0"/>
      </a:spcAft>
      <a:defRPr kern="1200">
        <a:solidFill>
          <a:schemeClr val="tx1"/>
        </a:solidFill>
        <a:latin typeface="Arial" charset="0"/>
        <a:ea typeface="+mn-ea"/>
        <a:cs typeface="Arial" charset="0"/>
      </a:defRPr>
    </a:lvl3pPr>
    <a:lvl4pPr marL="6264646" algn="l" rtl="0" fontAlgn="base">
      <a:spcBef>
        <a:spcPct val="0"/>
      </a:spcBef>
      <a:spcAft>
        <a:spcPct val="0"/>
      </a:spcAft>
      <a:defRPr kern="1200">
        <a:solidFill>
          <a:schemeClr val="tx1"/>
        </a:solidFill>
        <a:latin typeface="Arial" charset="0"/>
        <a:ea typeface="+mn-ea"/>
        <a:cs typeface="Arial" charset="0"/>
      </a:defRPr>
    </a:lvl4pPr>
    <a:lvl5pPr marL="8352861" algn="l" rtl="0" fontAlgn="base">
      <a:spcBef>
        <a:spcPct val="0"/>
      </a:spcBef>
      <a:spcAft>
        <a:spcPct val="0"/>
      </a:spcAft>
      <a:defRPr kern="1200">
        <a:solidFill>
          <a:schemeClr val="tx1"/>
        </a:solidFill>
        <a:latin typeface="Arial" charset="0"/>
        <a:ea typeface="+mn-ea"/>
        <a:cs typeface="Arial" charset="0"/>
      </a:defRPr>
    </a:lvl5pPr>
    <a:lvl6pPr marL="10441076" algn="l" defTabSz="4176431" rtl="0" eaLnBrk="1" latinLnBrk="0" hangingPunct="1">
      <a:defRPr kern="1200">
        <a:solidFill>
          <a:schemeClr val="tx1"/>
        </a:solidFill>
        <a:latin typeface="Arial" charset="0"/>
        <a:ea typeface="+mn-ea"/>
        <a:cs typeface="Arial" charset="0"/>
      </a:defRPr>
    </a:lvl6pPr>
    <a:lvl7pPr marL="12529292" algn="l" defTabSz="4176431" rtl="0" eaLnBrk="1" latinLnBrk="0" hangingPunct="1">
      <a:defRPr kern="1200">
        <a:solidFill>
          <a:schemeClr val="tx1"/>
        </a:solidFill>
        <a:latin typeface="Arial" charset="0"/>
        <a:ea typeface="+mn-ea"/>
        <a:cs typeface="Arial" charset="0"/>
      </a:defRPr>
    </a:lvl7pPr>
    <a:lvl8pPr marL="14617507" algn="l" defTabSz="4176431" rtl="0" eaLnBrk="1" latinLnBrk="0" hangingPunct="1">
      <a:defRPr kern="1200">
        <a:solidFill>
          <a:schemeClr val="tx1"/>
        </a:solidFill>
        <a:latin typeface="Arial" charset="0"/>
        <a:ea typeface="+mn-ea"/>
        <a:cs typeface="Arial" charset="0"/>
      </a:defRPr>
    </a:lvl8pPr>
    <a:lvl9pPr marL="16705722" algn="l" defTabSz="4176431"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CC0000"/>
    <a:srgbClr val="9933FF"/>
    <a:srgbClr val="0066FF"/>
    <a:srgbClr val="66FFFF"/>
    <a:srgbClr val="00FFFF"/>
    <a:srgbClr val="FF99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68" autoAdjust="0"/>
    <p:restoredTop sz="96190" autoAdjust="0"/>
  </p:normalViewPr>
  <p:slideViewPr>
    <p:cSldViewPr>
      <p:cViewPr>
        <p:scale>
          <a:sx n="77" d="100"/>
          <a:sy n="77" d="100"/>
        </p:scale>
        <p:origin x="11802" y="10002"/>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7" y="0"/>
            <a:ext cx="12766590" cy="2070790"/>
          </a:xfrm>
          <a:prstGeom prst="rect">
            <a:avLst/>
          </a:prstGeom>
        </p:spPr>
        <p:txBody>
          <a:bodyPr vert="horz" lIns="387278" tIns="193635" rIns="387278" bIns="193635" rtlCol="0"/>
          <a:lstStyle>
            <a:lvl1pPr algn="l" fontAlgn="auto">
              <a:spcBef>
                <a:spcPts val="0"/>
              </a:spcBef>
              <a:spcAft>
                <a:spcPts val="0"/>
              </a:spcAft>
              <a:defRPr sz="5100">
                <a:latin typeface="+mn-lt"/>
                <a:cs typeface="+mn-cs"/>
              </a:defRPr>
            </a:lvl1pPr>
          </a:lstStyle>
          <a:p>
            <a:pPr>
              <a:defRPr/>
            </a:pPr>
            <a:endParaRPr lang="de-AT"/>
          </a:p>
        </p:txBody>
      </p:sp>
      <p:sp>
        <p:nvSpPr>
          <p:cNvPr id="3" name="Datumsplatzhalter 2"/>
          <p:cNvSpPr>
            <a:spLocks noGrp="1"/>
          </p:cNvSpPr>
          <p:nvPr>
            <p:ph type="dt" sz="quarter" idx="1"/>
          </p:nvPr>
        </p:nvSpPr>
        <p:spPr>
          <a:xfrm>
            <a:off x="16682599" y="0"/>
            <a:ext cx="12766590" cy="2070790"/>
          </a:xfrm>
          <a:prstGeom prst="rect">
            <a:avLst/>
          </a:prstGeom>
        </p:spPr>
        <p:txBody>
          <a:bodyPr vert="horz" lIns="387278" tIns="193635" rIns="387278" bIns="193635" rtlCol="0"/>
          <a:lstStyle>
            <a:lvl1pPr algn="r" fontAlgn="auto">
              <a:spcBef>
                <a:spcPts val="0"/>
              </a:spcBef>
              <a:spcAft>
                <a:spcPts val="0"/>
              </a:spcAft>
              <a:defRPr sz="5100" smtClean="0">
                <a:latin typeface="+mn-lt"/>
                <a:cs typeface="+mn-cs"/>
              </a:defRPr>
            </a:lvl1pPr>
          </a:lstStyle>
          <a:p>
            <a:pPr>
              <a:defRPr/>
            </a:pPr>
            <a:fld id="{A076E37C-E18D-4291-93B1-F62BC2418183}" type="datetimeFigureOut">
              <a:rPr lang="de-AT"/>
              <a:pPr>
                <a:defRPr/>
              </a:pPr>
              <a:t>02.05.2011</a:t>
            </a:fld>
            <a:endParaRPr lang="de-AT"/>
          </a:p>
        </p:txBody>
      </p:sp>
      <p:sp>
        <p:nvSpPr>
          <p:cNvPr id="4" name="Fußzeilenplatzhalter 3"/>
          <p:cNvSpPr>
            <a:spLocks noGrp="1"/>
          </p:cNvSpPr>
          <p:nvPr>
            <p:ph type="ftr" sz="quarter" idx="2"/>
          </p:nvPr>
        </p:nvSpPr>
        <p:spPr>
          <a:xfrm>
            <a:off x="7" y="39311896"/>
            <a:ext cx="12766590" cy="2070790"/>
          </a:xfrm>
          <a:prstGeom prst="rect">
            <a:avLst/>
          </a:prstGeom>
        </p:spPr>
        <p:txBody>
          <a:bodyPr vert="horz" lIns="387278" tIns="193635" rIns="387278" bIns="193635" rtlCol="0" anchor="b"/>
          <a:lstStyle>
            <a:lvl1pPr algn="l" fontAlgn="auto">
              <a:spcBef>
                <a:spcPts val="0"/>
              </a:spcBef>
              <a:spcAft>
                <a:spcPts val="0"/>
              </a:spcAft>
              <a:defRPr sz="5100">
                <a:latin typeface="+mn-lt"/>
                <a:cs typeface="+mn-cs"/>
              </a:defRPr>
            </a:lvl1pPr>
          </a:lstStyle>
          <a:p>
            <a:pPr>
              <a:defRPr/>
            </a:pPr>
            <a:endParaRPr lang="de-AT"/>
          </a:p>
        </p:txBody>
      </p:sp>
      <p:sp>
        <p:nvSpPr>
          <p:cNvPr id="5" name="Foliennummernplatzhalter 4"/>
          <p:cNvSpPr>
            <a:spLocks noGrp="1"/>
          </p:cNvSpPr>
          <p:nvPr>
            <p:ph type="sldNum" sz="quarter" idx="3"/>
          </p:nvPr>
        </p:nvSpPr>
        <p:spPr>
          <a:xfrm>
            <a:off x="16682599" y="39311896"/>
            <a:ext cx="12766590" cy="2070790"/>
          </a:xfrm>
          <a:prstGeom prst="rect">
            <a:avLst/>
          </a:prstGeom>
        </p:spPr>
        <p:txBody>
          <a:bodyPr vert="horz" lIns="387278" tIns="193635" rIns="387278" bIns="193635" rtlCol="0" anchor="b"/>
          <a:lstStyle>
            <a:lvl1pPr algn="r" fontAlgn="auto">
              <a:spcBef>
                <a:spcPts val="0"/>
              </a:spcBef>
              <a:spcAft>
                <a:spcPts val="0"/>
              </a:spcAft>
              <a:defRPr sz="5100" smtClean="0">
                <a:latin typeface="+mn-lt"/>
                <a:cs typeface="+mn-cs"/>
              </a:defRPr>
            </a:lvl1pPr>
          </a:lstStyle>
          <a:p>
            <a:pPr>
              <a:defRPr/>
            </a:pPr>
            <a:fld id="{796461ED-E845-4470-B592-4E9B48D1A2DC}" type="slidenum">
              <a:rPr lang="de-AT"/>
              <a:pPr>
                <a:defRPr/>
              </a:pPr>
              <a:t>‹Nr.›</a:t>
            </a:fld>
            <a:endParaRPr lang="de-A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7" y="0"/>
            <a:ext cx="12766590" cy="2070790"/>
          </a:xfrm>
          <a:prstGeom prst="rect">
            <a:avLst/>
          </a:prstGeom>
        </p:spPr>
        <p:txBody>
          <a:bodyPr vert="horz" lIns="387278" tIns="193635" rIns="387278" bIns="193635" rtlCol="0"/>
          <a:lstStyle>
            <a:lvl1pPr algn="l">
              <a:defRPr sz="5100"/>
            </a:lvl1pPr>
          </a:lstStyle>
          <a:p>
            <a:endParaRPr lang="de-AT"/>
          </a:p>
        </p:txBody>
      </p:sp>
      <p:sp>
        <p:nvSpPr>
          <p:cNvPr id="3" name="Datumsplatzhalter 2"/>
          <p:cNvSpPr>
            <a:spLocks noGrp="1"/>
          </p:cNvSpPr>
          <p:nvPr>
            <p:ph type="dt" idx="1"/>
          </p:nvPr>
        </p:nvSpPr>
        <p:spPr>
          <a:xfrm>
            <a:off x="16682599" y="0"/>
            <a:ext cx="12766590" cy="2070790"/>
          </a:xfrm>
          <a:prstGeom prst="rect">
            <a:avLst/>
          </a:prstGeom>
        </p:spPr>
        <p:txBody>
          <a:bodyPr vert="horz" lIns="387278" tIns="193635" rIns="387278" bIns="193635" rtlCol="0"/>
          <a:lstStyle>
            <a:lvl1pPr algn="r">
              <a:defRPr sz="5100"/>
            </a:lvl1pPr>
          </a:lstStyle>
          <a:p>
            <a:fld id="{B4544343-6030-49CC-96AB-8B05204E22E8}" type="datetimeFigureOut">
              <a:rPr lang="de-AT" smtClean="0"/>
              <a:pPr/>
              <a:t>02.05.2011</a:t>
            </a:fld>
            <a:endParaRPr lang="de-AT"/>
          </a:p>
        </p:txBody>
      </p:sp>
      <p:sp>
        <p:nvSpPr>
          <p:cNvPr id="4" name="Folienbildplatzhalter 3"/>
          <p:cNvSpPr>
            <a:spLocks noGrp="1" noRot="1" noChangeAspect="1"/>
          </p:cNvSpPr>
          <p:nvPr>
            <p:ph type="sldImg" idx="2"/>
          </p:nvPr>
        </p:nvSpPr>
        <p:spPr>
          <a:xfrm>
            <a:off x="3756025" y="3103563"/>
            <a:ext cx="21944013" cy="15520987"/>
          </a:xfrm>
          <a:prstGeom prst="rect">
            <a:avLst/>
          </a:prstGeom>
          <a:noFill/>
          <a:ln w="12700">
            <a:solidFill>
              <a:prstClr val="black"/>
            </a:solidFill>
          </a:ln>
        </p:spPr>
        <p:txBody>
          <a:bodyPr vert="horz" lIns="387278" tIns="193635" rIns="387278" bIns="193635" rtlCol="0" anchor="ctr"/>
          <a:lstStyle/>
          <a:p>
            <a:endParaRPr lang="de-AT"/>
          </a:p>
        </p:txBody>
      </p:sp>
      <p:sp>
        <p:nvSpPr>
          <p:cNvPr id="5" name="Notizenplatzhalter 4"/>
          <p:cNvSpPr>
            <a:spLocks noGrp="1"/>
          </p:cNvSpPr>
          <p:nvPr>
            <p:ph type="body" sz="quarter" idx="3"/>
          </p:nvPr>
        </p:nvSpPr>
        <p:spPr>
          <a:xfrm>
            <a:off x="2945607" y="19662566"/>
            <a:ext cx="23564850" cy="18623864"/>
          </a:xfrm>
          <a:prstGeom prst="rect">
            <a:avLst/>
          </a:prstGeom>
        </p:spPr>
        <p:txBody>
          <a:bodyPr vert="horz" lIns="387278" tIns="193635" rIns="387278" bIns="193635"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7" y="39311896"/>
            <a:ext cx="12766590" cy="2070790"/>
          </a:xfrm>
          <a:prstGeom prst="rect">
            <a:avLst/>
          </a:prstGeom>
        </p:spPr>
        <p:txBody>
          <a:bodyPr vert="horz" lIns="387278" tIns="193635" rIns="387278" bIns="193635" rtlCol="0" anchor="b"/>
          <a:lstStyle>
            <a:lvl1pPr algn="l">
              <a:defRPr sz="5100"/>
            </a:lvl1pPr>
          </a:lstStyle>
          <a:p>
            <a:endParaRPr lang="de-AT"/>
          </a:p>
        </p:txBody>
      </p:sp>
      <p:sp>
        <p:nvSpPr>
          <p:cNvPr id="7" name="Foliennummernplatzhalter 6"/>
          <p:cNvSpPr>
            <a:spLocks noGrp="1"/>
          </p:cNvSpPr>
          <p:nvPr>
            <p:ph type="sldNum" sz="quarter" idx="5"/>
          </p:nvPr>
        </p:nvSpPr>
        <p:spPr>
          <a:xfrm>
            <a:off x="16682599" y="39311896"/>
            <a:ext cx="12766590" cy="2070790"/>
          </a:xfrm>
          <a:prstGeom prst="rect">
            <a:avLst/>
          </a:prstGeom>
        </p:spPr>
        <p:txBody>
          <a:bodyPr vert="horz" lIns="387278" tIns="193635" rIns="387278" bIns="193635" rtlCol="0" anchor="b"/>
          <a:lstStyle>
            <a:lvl1pPr algn="r">
              <a:defRPr sz="5100"/>
            </a:lvl1pPr>
          </a:lstStyle>
          <a:p>
            <a:fld id="{26507299-A637-4B9C-B8D7-E3E25CD65AE8}" type="slidenum">
              <a:rPr lang="de-AT" smtClean="0"/>
              <a:pPr/>
              <a:t>‹Nr.›</a:t>
            </a:fld>
            <a:endParaRPr lang="de-AT"/>
          </a:p>
        </p:txBody>
      </p:sp>
    </p:spTree>
  </p:cSld>
  <p:clrMap bg1="lt1" tx1="dk1" bg2="lt2" tx2="dk2" accent1="accent1" accent2="accent2" accent3="accent3" accent4="accent4" accent5="accent5" accent6="accent6" hlink="hlink" folHlink="folHlink"/>
  <p:notesStyle>
    <a:lvl1pPr marL="0" algn="l" defTabSz="4176431" rtl="0" eaLnBrk="1" latinLnBrk="0" hangingPunct="1">
      <a:defRPr sz="5500" kern="1200">
        <a:solidFill>
          <a:schemeClr val="tx1"/>
        </a:solidFill>
        <a:latin typeface="+mn-lt"/>
        <a:ea typeface="+mn-ea"/>
        <a:cs typeface="+mn-cs"/>
      </a:defRPr>
    </a:lvl1pPr>
    <a:lvl2pPr marL="2088215" algn="l" defTabSz="4176431" rtl="0" eaLnBrk="1" latinLnBrk="0" hangingPunct="1">
      <a:defRPr sz="5500" kern="1200">
        <a:solidFill>
          <a:schemeClr val="tx1"/>
        </a:solidFill>
        <a:latin typeface="+mn-lt"/>
        <a:ea typeface="+mn-ea"/>
        <a:cs typeface="+mn-cs"/>
      </a:defRPr>
    </a:lvl2pPr>
    <a:lvl3pPr marL="4176431" algn="l" defTabSz="4176431" rtl="0" eaLnBrk="1" latinLnBrk="0" hangingPunct="1">
      <a:defRPr sz="5500" kern="1200">
        <a:solidFill>
          <a:schemeClr val="tx1"/>
        </a:solidFill>
        <a:latin typeface="+mn-lt"/>
        <a:ea typeface="+mn-ea"/>
        <a:cs typeface="+mn-cs"/>
      </a:defRPr>
    </a:lvl3pPr>
    <a:lvl4pPr marL="6264646" algn="l" defTabSz="4176431" rtl="0" eaLnBrk="1" latinLnBrk="0" hangingPunct="1">
      <a:defRPr sz="5500" kern="1200">
        <a:solidFill>
          <a:schemeClr val="tx1"/>
        </a:solidFill>
        <a:latin typeface="+mn-lt"/>
        <a:ea typeface="+mn-ea"/>
        <a:cs typeface="+mn-cs"/>
      </a:defRPr>
    </a:lvl4pPr>
    <a:lvl5pPr marL="8352861" algn="l" defTabSz="4176431" rtl="0" eaLnBrk="1" latinLnBrk="0" hangingPunct="1">
      <a:defRPr sz="5500" kern="1200">
        <a:solidFill>
          <a:schemeClr val="tx1"/>
        </a:solidFill>
        <a:latin typeface="+mn-lt"/>
        <a:ea typeface="+mn-ea"/>
        <a:cs typeface="+mn-cs"/>
      </a:defRPr>
    </a:lvl5pPr>
    <a:lvl6pPr marL="10441076" algn="l" defTabSz="4176431" rtl="0" eaLnBrk="1" latinLnBrk="0" hangingPunct="1">
      <a:defRPr sz="5500" kern="1200">
        <a:solidFill>
          <a:schemeClr val="tx1"/>
        </a:solidFill>
        <a:latin typeface="+mn-lt"/>
        <a:ea typeface="+mn-ea"/>
        <a:cs typeface="+mn-cs"/>
      </a:defRPr>
    </a:lvl6pPr>
    <a:lvl7pPr marL="12529292" algn="l" defTabSz="4176431" rtl="0" eaLnBrk="1" latinLnBrk="0" hangingPunct="1">
      <a:defRPr sz="5500" kern="1200">
        <a:solidFill>
          <a:schemeClr val="tx1"/>
        </a:solidFill>
        <a:latin typeface="+mn-lt"/>
        <a:ea typeface="+mn-ea"/>
        <a:cs typeface="+mn-cs"/>
      </a:defRPr>
    </a:lvl7pPr>
    <a:lvl8pPr marL="14617507" algn="l" defTabSz="4176431" rtl="0" eaLnBrk="1" latinLnBrk="0" hangingPunct="1">
      <a:defRPr sz="5500" kern="1200">
        <a:solidFill>
          <a:schemeClr val="tx1"/>
        </a:solidFill>
        <a:latin typeface="+mn-lt"/>
        <a:ea typeface="+mn-ea"/>
        <a:cs typeface="+mn-cs"/>
      </a:defRPr>
    </a:lvl8pPr>
    <a:lvl9pPr marL="16705722" algn="l" defTabSz="4176431" rtl="0" eaLnBrk="1" latinLnBrk="0" hangingPunct="1">
      <a:defRPr sz="5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Lst>
  <p:hf hdr="0" dt="0"/>
  <p:txStyles>
    <p:titleStyle>
      <a:lvl1pPr algn="ctr" rtl="0" fontAlgn="base">
        <a:spcBef>
          <a:spcPct val="0"/>
        </a:spcBef>
        <a:spcAft>
          <a:spcPct val="0"/>
        </a:spcAft>
        <a:defRPr sz="20100" kern="1200">
          <a:solidFill>
            <a:schemeClr val="tx1"/>
          </a:solidFill>
          <a:latin typeface="+mj-lt"/>
          <a:ea typeface="+mj-ea"/>
          <a:cs typeface="+mj-cs"/>
        </a:defRPr>
      </a:lvl1pPr>
      <a:lvl2pPr algn="ctr" rtl="0" fontAlgn="base">
        <a:spcBef>
          <a:spcPct val="0"/>
        </a:spcBef>
        <a:spcAft>
          <a:spcPct val="0"/>
        </a:spcAft>
        <a:defRPr sz="20100">
          <a:solidFill>
            <a:schemeClr val="tx1"/>
          </a:solidFill>
          <a:latin typeface="Calibri" pitchFamily="34" charset="0"/>
        </a:defRPr>
      </a:lvl2pPr>
      <a:lvl3pPr algn="ctr" rtl="0" fontAlgn="base">
        <a:spcBef>
          <a:spcPct val="0"/>
        </a:spcBef>
        <a:spcAft>
          <a:spcPct val="0"/>
        </a:spcAft>
        <a:defRPr sz="20100">
          <a:solidFill>
            <a:schemeClr val="tx1"/>
          </a:solidFill>
          <a:latin typeface="Calibri" pitchFamily="34" charset="0"/>
        </a:defRPr>
      </a:lvl3pPr>
      <a:lvl4pPr algn="ctr" rtl="0" fontAlgn="base">
        <a:spcBef>
          <a:spcPct val="0"/>
        </a:spcBef>
        <a:spcAft>
          <a:spcPct val="0"/>
        </a:spcAft>
        <a:defRPr sz="20100">
          <a:solidFill>
            <a:schemeClr val="tx1"/>
          </a:solidFill>
          <a:latin typeface="Calibri" pitchFamily="34" charset="0"/>
        </a:defRPr>
      </a:lvl4pPr>
      <a:lvl5pPr algn="ctr" rtl="0" fontAlgn="base">
        <a:spcBef>
          <a:spcPct val="0"/>
        </a:spcBef>
        <a:spcAft>
          <a:spcPct val="0"/>
        </a:spcAft>
        <a:defRPr sz="20100">
          <a:solidFill>
            <a:schemeClr val="tx1"/>
          </a:solidFill>
          <a:latin typeface="Calibri" pitchFamily="34" charset="0"/>
        </a:defRPr>
      </a:lvl5pPr>
      <a:lvl6pPr marL="2088215" algn="ctr" rtl="0" fontAlgn="base">
        <a:spcBef>
          <a:spcPct val="0"/>
        </a:spcBef>
        <a:spcAft>
          <a:spcPct val="0"/>
        </a:spcAft>
        <a:defRPr sz="20100">
          <a:solidFill>
            <a:schemeClr val="tx1"/>
          </a:solidFill>
          <a:latin typeface="Calibri" pitchFamily="34" charset="0"/>
        </a:defRPr>
      </a:lvl6pPr>
      <a:lvl7pPr marL="4176431" algn="ctr" rtl="0" fontAlgn="base">
        <a:spcBef>
          <a:spcPct val="0"/>
        </a:spcBef>
        <a:spcAft>
          <a:spcPct val="0"/>
        </a:spcAft>
        <a:defRPr sz="20100">
          <a:solidFill>
            <a:schemeClr val="tx1"/>
          </a:solidFill>
          <a:latin typeface="Calibri" pitchFamily="34" charset="0"/>
        </a:defRPr>
      </a:lvl7pPr>
      <a:lvl8pPr marL="6264646" algn="ctr" rtl="0" fontAlgn="base">
        <a:spcBef>
          <a:spcPct val="0"/>
        </a:spcBef>
        <a:spcAft>
          <a:spcPct val="0"/>
        </a:spcAft>
        <a:defRPr sz="20100">
          <a:solidFill>
            <a:schemeClr val="tx1"/>
          </a:solidFill>
          <a:latin typeface="Calibri" pitchFamily="34" charset="0"/>
        </a:defRPr>
      </a:lvl8pPr>
      <a:lvl9pPr marL="8352861" algn="ctr" rtl="0" fontAlgn="base">
        <a:spcBef>
          <a:spcPct val="0"/>
        </a:spcBef>
        <a:spcAft>
          <a:spcPct val="0"/>
        </a:spcAft>
        <a:defRPr sz="20100">
          <a:solidFill>
            <a:schemeClr val="tx1"/>
          </a:solidFill>
          <a:latin typeface="Calibri" pitchFamily="34" charset="0"/>
        </a:defRPr>
      </a:lvl9pPr>
    </p:titleStyle>
    <p:bodyStyle>
      <a:lvl1pPr marL="1566161" indent="-1566161" algn="l" rtl="0" fontAlgn="base">
        <a:spcBef>
          <a:spcPct val="20000"/>
        </a:spcBef>
        <a:spcAft>
          <a:spcPct val="0"/>
        </a:spcAft>
        <a:buFont typeface="Arial" charset="0"/>
        <a:buChar char="•"/>
        <a:defRPr sz="14600" kern="1200">
          <a:solidFill>
            <a:schemeClr val="tx1"/>
          </a:solidFill>
          <a:latin typeface="+mn-lt"/>
          <a:ea typeface="+mn-ea"/>
          <a:cs typeface="+mn-cs"/>
        </a:defRPr>
      </a:lvl1pPr>
      <a:lvl2pPr marL="3393350" indent="-1305135" algn="l" rtl="0" fontAlgn="base">
        <a:spcBef>
          <a:spcPct val="20000"/>
        </a:spcBef>
        <a:spcAft>
          <a:spcPct val="0"/>
        </a:spcAft>
        <a:buFont typeface="Arial" charset="0"/>
        <a:buChar char="–"/>
        <a:defRPr sz="12800" kern="1200">
          <a:solidFill>
            <a:schemeClr val="tx1"/>
          </a:solidFill>
          <a:latin typeface="+mn-lt"/>
          <a:ea typeface="+mn-ea"/>
          <a:cs typeface="+mn-cs"/>
        </a:defRPr>
      </a:lvl2pPr>
      <a:lvl3pPr marL="5220538" indent="-1044108" algn="l" rtl="0" fontAlgn="base">
        <a:spcBef>
          <a:spcPct val="20000"/>
        </a:spcBef>
        <a:spcAft>
          <a:spcPct val="0"/>
        </a:spcAft>
        <a:buFont typeface="Arial" charset="0"/>
        <a:buChar char="•"/>
        <a:defRPr sz="11000" kern="1200">
          <a:solidFill>
            <a:schemeClr val="tx1"/>
          </a:solidFill>
          <a:latin typeface="+mn-lt"/>
          <a:ea typeface="+mn-ea"/>
          <a:cs typeface="+mn-cs"/>
        </a:defRPr>
      </a:lvl3pPr>
      <a:lvl4pPr marL="7308753" indent="-1044108" algn="l" rtl="0" fontAlgn="base">
        <a:spcBef>
          <a:spcPct val="20000"/>
        </a:spcBef>
        <a:spcAft>
          <a:spcPct val="0"/>
        </a:spcAft>
        <a:buFont typeface="Arial" charset="0"/>
        <a:buChar char="–"/>
        <a:defRPr sz="9100" kern="1200">
          <a:solidFill>
            <a:schemeClr val="tx1"/>
          </a:solidFill>
          <a:latin typeface="+mn-lt"/>
          <a:ea typeface="+mn-ea"/>
          <a:cs typeface="+mn-cs"/>
        </a:defRPr>
      </a:lvl4pPr>
      <a:lvl5pPr marL="9396969" indent="-1044108" algn="l" rtl="0" fontAlgn="base">
        <a:spcBef>
          <a:spcPct val="20000"/>
        </a:spcBef>
        <a:spcAft>
          <a:spcPct val="0"/>
        </a:spcAft>
        <a:buFont typeface="Arial"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hyperlink" Target="mailto:klaus.haslinger@zamg.ac.at" TargetMode="Externa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gif"/><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gif"/><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hteck 207"/>
          <p:cNvSpPr/>
          <p:nvPr/>
        </p:nvSpPr>
        <p:spPr>
          <a:xfrm>
            <a:off x="0" y="0"/>
            <a:ext cx="42808525" cy="302799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4050334" y="162323"/>
            <a:ext cx="25850872" cy="2308324"/>
          </a:xfrm>
          <a:prstGeom prst="rect">
            <a:avLst/>
          </a:prstGeom>
          <a:noFill/>
        </p:spPr>
        <p:txBody>
          <a:bodyPr wrap="square" rtlCol="0">
            <a:spAutoFit/>
          </a:bodyPr>
          <a:lstStyle/>
          <a:p>
            <a:r>
              <a:rPr lang="en-US" sz="7200" b="1" dirty="0" smtClean="0">
                <a:latin typeface="+mn-lt"/>
              </a:rPr>
              <a:t>EVACLIM – a process orientated evaluation of climate simulations</a:t>
            </a:r>
            <a:br>
              <a:rPr lang="en-US" sz="7200" b="1" dirty="0" smtClean="0">
                <a:latin typeface="+mn-lt"/>
              </a:rPr>
            </a:br>
            <a:r>
              <a:rPr lang="en-US" sz="7200" b="1" dirty="0" smtClean="0">
                <a:latin typeface="+mn-lt"/>
              </a:rPr>
              <a:t>for Europe and the Greater Alpine Region</a:t>
            </a:r>
          </a:p>
        </p:txBody>
      </p:sp>
      <p:sp>
        <p:nvSpPr>
          <p:cNvPr id="5" name="Textfeld 4"/>
          <p:cNvSpPr txBox="1"/>
          <p:nvPr/>
        </p:nvSpPr>
        <p:spPr>
          <a:xfrm>
            <a:off x="4050334" y="2466579"/>
            <a:ext cx="25778864" cy="1338828"/>
          </a:xfrm>
          <a:prstGeom prst="rect">
            <a:avLst/>
          </a:prstGeom>
          <a:noFill/>
        </p:spPr>
        <p:txBody>
          <a:bodyPr wrap="square" rtlCol="0">
            <a:spAutoFit/>
          </a:bodyPr>
          <a:lstStyle/>
          <a:p>
            <a:pPr eaLnBrk="0" hangingPunct="0"/>
            <a:r>
              <a:rPr lang="en-GB" sz="4000" dirty="0" smtClean="0">
                <a:latin typeface="Verdana" pitchFamily="34" charset="0"/>
                <a:ea typeface="Verdana" pitchFamily="34" charset="0"/>
                <a:cs typeface="Verdana" pitchFamily="34" charset="0"/>
              </a:rPr>
              <a:t>Klaus </a:t>
            </a:r>
            <a:r>
              <a:rPr lang="en-GB" sz="4000" dirty="0" err="1" smtClean="0">
                <a:latin typeface="Verdana" pitchFamily="34" charset="0"/>
                <a:ea typeface="Verdana" pitchFamily="34" charset="0"/>
                <a:cs typeface="Verdana" pitchFamily="34" charset="0"/>
              </a:rPr>
              <a:t>Haslinger</a:t>
            </a:r>
            <a:r>
              <a:rPr lang="en-GB" sz="4000" dirty="0" smtClean="0">
                <a:latin typeface="Verdana" pitchFamily="34" charset="0"/>
                <a:ea typeface="Verdana" pitchFamily="34" charset="0"/>
                <a:cs typeface="Verdana" pitchFamily="34" charset="0"/>
              </a:rPr>
              <a:t>, Ivonne Anders, Maja Zuvela-Aloise, Michael Hofstätter, Wolfgang </a:t>
            </a:r>
            <a:r>
              <a:rPr lang="en-GB" sz="4000" dirty="0" err="1" smtClean="0">
                <a:latin typeface="Verdana" pitchFamily="34" charset="0"/>
                <a:ea typeface="Verdana" pitchFamily="34" charset="0"/>
                <a:cs typeface="Verdana" pitchFamily="34" charset="0"/>
              </a:rPr>
              <a:t>Schöner</a:t>
            </a:r>
            <a:endParaRPr lang="en-GB" sz="4000" dirty="0" smtClean="0">
              <a:latin typeface="Verdana" pitchFamily="34" charset="0"/>
              <a:ea typeface="Verdana" pitchFamily="34" charset="0"/>
              <a:cs typeface="Verdana" pitchFamily="34" charset="0"/>
            </a:endParaRPr>
          </a:p>
          <a:p>
            <a:pPr eaLnBrk="0" hangingPunct="0"/>
            <a:endParaRPr lang="en-GB" sz="900" dirty="0" smtClean="0">
              <a:ea typeface="ＭＳ Ｐゴシック" pitchFamily="34" charset="-128"/>
            </a:endParaRPr>
          </a:p>
          <a:p>
            <a:r>
              <a:rPr lang="en-US" sz="3200" dirty="0" err="1" smtClean="0">
                <a:latin typeface="Verdana" pitchFamily="34" charset="0"/>
                <a:ea typeface="Verdana" pitchFamily="34" charset="0"/>
                <a:cs typeface="Verdana" pitchFamily="34" charset="0"/>
              </a:rPr>
              <a:t>Zentralanstalt</a:t>
            </a:r>
            <a:r>
              <a:rPr lang="en-US" sz="3200" dirty="0" smtClean="0">
                <a:latin typeface="Verdana" pitchFamily="34" charset="0"/>
                <a:ea typeface="Verdana" pitchFamily="34" charset="0"/>
                <a:cs typeface="Verdana" pitchFamily="34" charset="0"/>
              </a:rPr>
              <a:t> </a:t>
            </a:r>
            <a:r>
              <a:rPr lang="en-US" sz="3200" dirty="0" err="1" smtClean="0">
                <a:latin typeface="Verdana" pitchFamily="34" charset="0"/>
                <a:ea typeface="Verdana" pitchFamily="34" charset="0"/>
                <a:cs typeface="Verdana" pitchFamily="34" charset="0"/>
              </a:rPr>
              <a:t>für</a:t>
            </a:r>
            <a:r>
              <a:rPr lang="en-US" sz="3200" dirty="0" smtClean="0">
                <a:latin typeface="Verdana" pitchFamily="34" charset="0"/>
                <a:ea typeface="Verdana" pitchFamily="34" charset="0"/>
                <a:cs typeface="Verdana" pitchFamily="34" charset="0"/>
              </a:rPr>
              <a:t> </a:t>
            </a:r>
            <a:r>
              <a:rPr lang="en-US" sz="3200" dirty="0" err="1" smtClean="0">
                <a:latin typeface="Verdana" pitchFamily="34" charset="0"/>
                <a:ea typeface="Verdana" pitchFamily="34" charset="0"/>
                <a:cs typeface="Verdana" pitchFamily="34" charset="0"/>
              </a:rPr>
              <a:t>Meteorologie</a:t>
            </a:r>
            <a:r>
              <a:rPr lang="en-US" sz="3200" dirty="0" smtClean="0">
                <a:latin typeface="Verdana" pitchFamily="34" charset="0"/>
                <a:ea typeface="Verdana" pitchFamily="34" charset="0"/>
                <a:cs typeface="Verdana" pitchFamily="34" charset="0"/>
              </a:rPr>
              <a:t> und </a:t>
            </a:r>
            <a:r>
              <a:rPr lang="en-US" sz="3200" dirty="0" err="1" smtClean="0">
                <a:latin typeface="Verdana" pitchFamily="34" charset="0"/>
                <a:ea typeface="Verdana" pitchFamily="34" charset="0"/>
                <a:cs typeface="Verdana" pitchFamily="34" charset="0"/>
              </a:rPr>
              <a:t>Geodynamik</a:t>
            </a:r>
            <a:r>
              <a:rPr lang="en-US" sz="3200" dirty="0" smtClean="0">
                <a:latin typeface="Verdana" pitchFamily="34" charset="0"/>
                <a:ea typeface="Verdana" pitchFamily="34" charset="0"/>
                <a:cs typeface="Verdana" pitchFamily="34" charset="0"/>
              </a:rPr>
              <a:t> (ZAMG), Climate Research Department, Vienna, Austria – www.zamg.ac.at</a:t>
            </a:r>
            <a:endParaRPr lang="en-US" sz="3200" dirty="0">
              <a:latin typeface="Verdana" pitchFamily="34" charset="0"/>
              <a:ea typeface="Verdana" pitchFamily="34" charset="0"/>
              <a:cs typeface="Verdana" pitchFamily="34" charset="0"/>
            </a:endParaRPr>
          </a:p>
        </p:txBody>
      </p:sp>
      <p:sp>
        <p:nvSpPr>
          <p:cNvPr id="7" name="Rechteck 6"/>
          <p:cNvSpPr/>
          <p:nvPr/>
        </p:nvSpPr>
        <p:spPr>
          <a:xfrm>
            <a:off x="449934" y="4050755"/>
            <a:ext cx="13753528" cy="144016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0" name="Rechteck 9"/>
          <p:cNvSpPr/>
          <p:nvPr/>
        </p:nvSpPr>
        <p:spPr>
          <a:xfrm>
            <a:off x="14563502" y="4050755"/>
            <a:ext cx="27867096" cy="18002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feld 11"/>
          <p:cNvSpPr txBox="1"/>
          <p:nvPr/>
        </p:nvSpPr>
        <p:spPr>
          <a:xfrm>
            <a:off x="449934" y="4050755"/>
            <a:ext cx="7416824" cy="902125"/>
          </a:xfrm>
          <a:prstGeom prst="rect">
            <a:avLst/>
          </a:prstGeom>
          <a:noFill/>
        </p:spPr>
        <p:txBody>
          <a:bodyPr wrap="square" lIns="540000" tIns="360000" rtlCol="0">
            <a:spAutoFit/>
          </a:bodyPr>
          <a:lstStyle/>
          <a:p>
            <a:r>
              <a:rPr lang="en-US" sz="3200" b="1" dirty="0" smtClean="0">
                <a:latin typeface="Verdana" pitchFamily="34" charset="0"/>
                <a:ea typeface="Verdana" pitchFamily="34" charset="0"/>
                <a:cs typeface="Verdana" pitchFamily="34" charset="0"/>
              </a:rPr>
              <a:t>Introduction</a:t>
            </a:r>
            <a:endParaRPr lang="en-US" sz="3200" b="1" dirty="0">
              <a:latin typeface="Verdana" pitchFamily="34" charset="0"/>
              <a:ea typeface="Verdana" pitchFamily="34" charset="0"/>
              <a:cs typeface="Verdana" pitchFamily="34" charset="0"/>
            </a:endParaRPr>
          </a:p>
        </p:txBody>
      </p:sp>
      <p:sp>
        <p:nvSpPr>
          <p:cNvPr id="13" name="Textfeld 12"/>
          <p:cNvSpPr txBox="1"/>
          <p:nvPr/>
        </p:nvSpPr>
        <p:spPr>
          <a:xfrm>
            <a:off x="449934" y="4914851"/>
            <a:ext cx="13753528" cy="7411357"/>
          </a:xfrm>
          <a:prstGeom prst="rect">
            <a:avLst/>
          </a:prstGeom>
          <a:noFill/>
        </p:spPr>
        <p:txBody>
          <a:bodyPr wrap="square" lIns="540000" tIns="468000" rIns="540000" bIns="288000" rtlCol="0">
            <a:spAutoFit/>
          </a:bodyPr>
          <a:lstStyle/>
          <a:p>
            <a:pPr algn="just"/>
            <a:r>
              <a:rPr lang="en-GB" sz="2400" dirty="0" smtClean="0">
                <a:latin typeface="Verdana" pitchFamily="34" charset="0"/>
                <a:ea typeface="Verdana" pitchFamily="34" charset="0"/>
                <a:cs typeface="Verdana" pitchFamily="34" charset="0"/>
              </a:rPr>
              <a:t>To assess future climate impacts in Austria high resolution data sets for past, present and future climate are required. These imperative data sets shall be provided by the project "</a:t>
            </a:r>
            <a:r>
              <a:rPr lang="en-GB" sz="2400" dirty="0" err="1" smtClean="0">
                <a:latin typeface="Verdana" pitchFamily="34" charset="0"/>
                <a:ea typeface="Verdana" pitchFamily="34" charset="0"/>
                <a:cs typeface="Verdana" pitchFamily="34" charset="0"/>
              </a:rPr>
              <a:t>reclip:century</a:t>
            </a:r>
            <a:r>
              <a:rPr lang="en-GB" sz="2400" dirty="0" smtClean="0">
                <a:latin typeface="Verdana" pitchFamily="34" charset="0"/>
                <a:ea typeface="Verdana" pitchFamily="34" charset="0"/>
                <a:cs typeface="Verdana" pitchFamily="34" charset="0"/>
              </a:rPr>
              <a:t>" in cooperation with other Austrian research institutions. The main objective of the project is to provide a data set for climate impact research including an assessment of the uncertainties. Due to limitation in projects budget, man power and time, this last part can only contain basic evaluation.</a:t>
            </a:r>
            <a:endParaRPr lang="de-AT" sz="2400" dirty="0" smtClean="0">
              <a:latin typeface="Verdana" pitchFamily="34" charset="0"/>
              <a:ea typeface="Verdana" pitchFamily="34" charset="0"/>
              <a:cs typeface="Verdana" pitchFamily="34" charset="0"/>
            </a:endParaRPr>
          </a:p>
          <a:p>
            <a:pPr algn="just"/>
            <a:r>
              <a:rPr lang="en-GB" sz="2400" dirty="0" smtClean="0">
                <a:latin typeface="Verdana" pitchFamily="34" charset="0"/>
                <a:ea typeface="Verdana" pitchFamily="34" charset="0"/>
                <a:cs typeface="Verdana" pitchFamily="34" charset="0"/>
              </a:rPr>
              <a:t>The ZAMGs project EVACLIM is a one year project with focus on the evaluation of the ERA40 </a:t>
            </a:r>
            <a:r>
              <a:rPr lang="en-GB" sz="2400" dirty="0" err="1" smtClean="0">
                <a:latin typeface="Verdana" pitchFamily="34" charset="0"/>
                <a:ea typeface="Verdana" pitchFamily="34" charset="0"/>
                <a:cs typeface="Verdana" pitchFamily="34" charset="0"/>
              </a:rPr>
              <a:t>hindcast</a:t>
            </a:r>
            <a:r>
              <a:rPr lang="en-GB" sz="2400" dirty="0" smtClean="0">
                <a:latin typeface="Verdana" pitchFamily="34" charset="0"/>
                <a:ea typeface="Verdana" pitchFamily="34" charset="0"/>
                <a:cs typeface="Verdana" pitchFamily="34" charset="0"/>
              </a:rPr>
              <a:t> simulations for the time period 1961-2000 for Europe (50km, see figure 1) and for the Greater Alpine Region (GAR, 10km, see figure 1). The evaluation of the 50km run was limited to simple bias calculation between model output and observations on a monthly and seasonal basis. The evaluation of the 10km run is more detailed. In comparison to the HISTALP dataset biases, trends, correlations, seasonal cycles and pattern correlations have been calculated on a monthly basis. The high resolution STARTCLIM dataset on a daily temporal resolution has been used to investigate for example frequency distributions for different classifications e.g. different levels of altitude as well as weather patterns and extreme values.</a:t>
            </a:r>
            <a:endParaRPr lang="de-AT" sz="2400" dirty="0" smtClean="0">
              <a:latin typeface="Verdana" pitchFamily="34" charset="0"/>
              <a:ea typeface="Verdana" pitchFamily="34" charset="0"/>
              <a:cs typeface="Verdana" pitchFamily="34" charset="0"/>
            </a:endParaRPr>
          </a:p>
        </p:txBody>
      </p:sp>
      <p:sp>
        <p:nvSpPr>
          <p:cNvPr id="24" name="Rechteck 23"/>
          <p:cNvSpPr/>
          <p:nvPr/>
        </p:nvSpPr>
        <p:spPr>
          <a:xfrm>
            <a:off x="34725742" y="26589259"/>
            <a:ext cx="7704856" cy="30963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Textfeld 24"/>
          <p:cNvSpPr txBox="1"/>
          <p:nvPr/>
        </p:nvSpPr>
        <p:spPr>
          <a:xfrm>
            <a:off x="34725742" y="26580797"/>
            <a:ext cx="7704856" cy="902125"/>
          </a:xfrm>
          <a:prstGeom prst="rect">
            <a:avLst/>
          </a:prstGeom>
          <a:noFill/>
        </p:spPr>
        <p:txBody>
          <a:bodyPr wrap="square" lIns="540000" tIns="360000" rtlCol="0">
            <a:spAutoFit/>
          </a:bodyPr>
          <a:lstStyle/>
          <a:p>
            <a:r>
              <a:rPr lang="en-US" sz="3200" b="1" dirty="0" smtClean="0">
                <a:latin typeface="Verdana" pitchFamily="34" charset="0"/>
                <a:ea typeface="Verdana" pitchFamily="34" charset="0"/>
                <a:cs typeface="Verdana" pitchFamily="34" charset="0"/>
              </a:rPr>
              <a:t>Contact Information</a:t>
            </a:r>
            <a:endParaRPr lang="en-US" sz="3200" b="1" dirty="0">
              <a:latin typeface="Verdana" pitchFamily="34" charset="0"/>
              <a:ea typeface="Verdana" pitchFamily="34" charset="0"/>
              <a:cs typeface="Verdana" pitchFamily="34" charset="0"/>
            </a:endParaRPr>
          </a:p>
        </p:txBody>
      </p:sp>
      <p:sp>
        <p:nvSpPr>
          <p:cNvPr id="26" name="Textfeld 25"/>
          <p:cNvSpPr txBox="1"/>
          <p:nvPr/>
        </p:nvSpPr>
        <p:spPr>
          <a:xfrm>
            <a:off x="34725742" y="27237331"/>
            <a:ext cx="7704856" cy="2517709"/>
          </a:xfrm>
          <a:prstGeom prst="rect">
            <a:avLst/>
          </a:prstGeom>
          <a:noFill/>
        </p:spPr>
        <p:txBody>
          <a:bodyPr wrap="square" lIns="540000" tIns="468000" rIns="540000" bIns="288000" rtlCol="0">
            <a:spAutoFit/>
          </a:bodyPr>
          <a:lstStyle/>
          <a:p>
            <a:r>
              <a:rPr lang="en-GB" sz="2400" dirty="0" smtClean="0">
                <a:latin typeface="Verdana" pitchFamily="34" charset="0"/>
                <a:ea typeface="Verdana" pitchFamily="34" charset="0"/>
                <a:cs typeface="Verdana" pitchFamily="34" charset="0"/>
              </a:rPr>
              <a:t>Klaus </a:t>
            </a:r>
            <a:r>
              <a:rPr lang="en-GB" sz="2400" dirty="0" err="1" smtClean="0">
                <a:latin typeface="Verdana" pitchFamily="34" charset="0"/>
                <a:ea typeface="Verdana" pitchFamily="34" charset="0"/>
                <a:cs typeface="Verdana" pitchFamily="34" charset="0"/>
              </a:rPr>
              <a:t>Haslinger</a:t>
            </a:r>
            <a:endParaRPr lang="de-AT" dirty="0" smtClean="0">
              <a:latin typeface="Verdana" pitchFamily="34" charset="0"/>
              <a:ea typeface="Verdana" pitchFamily="34" charset="0"/>
              <a:cs typeface="Verdana" pitchFamily="34" charset="0"/>
            </a:endParaRPr>
          </a:p>
          <a:p>
            <a:r>
              <a:rPr lang="en-GB" dirty="0" smtClean="0">
                <a:latin typeface="Verdana" pitchFamily="34" charset="0"/>
                <a:ea typeface="Verdana" pitchFamily="34" charset="0"/>
                <a:cs typeface="Verdana" pitchFamily="34" charset="0"/>
              </a:rPr>
              <a:t>Climate Research Department</a:t>
            </a:r>
            <a:endParaRPr lang="de-AT" dirty="0" smtClean="0">
              <a:latin typeface="Verdana" pitchFamily="34" charset="0"/>
              <a:ea typeface="Verdana" pitchFamily="34" charset="0"/>
              <a:cs typeface="Verdana" pitchFamily="34" charset="0"/>
            </a:endParaRPr>
          </a:p>
          <a:p>
            <a:r>
              <a:rPr lang="de-AT" dirty="0" smtClean="0">
                <a:latin typeface="Verdana" pitchFamily="34" charset="0"/>
                <a:ea typeface="Verdana" pitchFamily="34" charset="0"/>
                <a:cs typeface="Verdana" pitchFamily="34" charset="0"/>
              </a:rPr>
              <a:t>Zentralanstalt für Meteorologie und Geodynamik (ZAMG)</a:t>
            </a:r>
          </a:p>
          <a:p>
            <a:r>
              <a:rPr lang="en-GB" dirty="0" smtClean="0">
                <a:latin typeface="Verdana" pitchFamily="34" charset="0"/>
                <a:ea typeface="Verdana" pitchFamily="34" charset="0"/>
                <a:cs typeface="Verdana" pitchFamily="34" charset="0"/>
              </a:rPr>
              <a:t>Vienna, Austria</a:t>
            </a:r>
            <a:endParaRPr lang="de-AT" dirty="0" smtClean="0">
              <a:latin typeface="Verdana" pitchFamily="34" charset="0"/>
              <a:ea typeface="Verdana" pitchFamily="34" charset="0"/>
              <a:cs typeface="Verdana" pitchFamily="34" charset="0"/>
            </a:endParaRPr>
          </a:p>
          <a:p>
            <a:r>
              <a:rPr lang="en-GB" dirty="0" smtClean="0">
                <a:latin typeface="Verdana" pitchFamily="34" charset="0"/>
                <a:ea typeface="Verdana" pitchFamily="34" charset="0"/>
                <a:cs typeface="Verdana" pitchFamily="34" charset="0"/>
              </a:rPr>
              <a:t>phone: 0043 1 36026 2290</a:t>
            </a:r>
            <a:endParaRPr lang="de-AT" dirty="0" smtClean="0">
              <a:latin typeface="Verdana" pitchFamily="34" charset="0"/>
              <a:ea typeface="Verdana" pitchFamily="34" charset="0"/>
              <a:cs typeface="Verdana" pitchFamily="34" charset="0"/>
            </a:endParaRPr>
          </a:p>
          <a:p>
            <a:r>
              <a:rPr lang="de-AT" dirty="0" smtClean="0">
                <a:latin typeface="Verdana" pitchFamily="34" charset="0"/>
                <a:ea typeface="Verdana" pitchFamily="34" charset="0"/>
                <a:cs typeface="Verdana" pitchFamily="34" charset="0"/>
              </a:rPr>
              <a:t>e-</a:t>
            </a:r>
            <a:r>
              <a:rPr lang="de-AT" dirty="0" err="1" smtClean="0">
                <a:latin typeface="Verdana" pitchFamily="34" charset="0"/>
                <a:ea typeface="Verdana" pitchFamily="34" charset="0"/>
                <a:cs typeface="Verdana" pitchFamily="34" charset="0"/>
              </a:rPr>
              <a:t>mail</a:t>
            </a:r>
            <a:r>
              <a:rPr lang="de-AT" dirty="0" smtClean="0">
                <a:latin typeface="Verdana" pitchFamily="34" charset="0"/>
                <a:ea typeface="Verdana" pitchFamily="34" charset="0"/>
                <a:cs typeface="Verdana" pitchFamily="34" charset="0"/>
              </a:rPr>
              <a:t>: </a:t>
            </a:r>
            <a:r>
              <a:rPr lang="de-AT" dirty="0" smtClean="0">
                <a:latin typeface="Verdana" pitchFamily="34" charset="0"/>
                <a:ea typeface="Verdana" pitchFamily="34" charset="0"/>
                <a:cs typeface="Verdana" pitchFamily="34" charset="0"/>
                <a:hlinkClick r:id="rId2"/>
              </a:rPr>
              <a:t>klaus.haslinger@zamg.ac.at</a:t>
            </a:r>
          </a:p>
        </p:txBody>
      </p:sp>
      <p:sp>
        <p:nvSpPr>
          <p:cNvPr id="27" name="Rechteck 26"/>
          <p:cNvSpPr/>
          <p:nvPr/>
        </p:nvSpPr>
        <p:spPr>
          <a:xfrm>
            <a:off x="449934" y="18812395"/>
            <a:ext cx="13753528" cy="1087320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5" name="Rechteck 84"/>
          <p:cNvSpPr/>
          <p:nvPr/>
        </p:nvSpPr>
        <p:spPr>
          <a:xfrm>
            <a:off x="14563502" y="26589259"/>
            <a:ext cx="19802200" cy="30963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6" name="Textfeld 85"/>
          <p:cNvSpPr txBox="1"/>
          <p:nvPr/>
        </p:nvSpPr>
        <p:spPr>
          <a:xfrm>
            <a:off x="14563502" y="26623238"/>
            <a:ext cx="7416824" cy="902125"/>
          </a:xfrm>
          <a:prstGeom prst="rect">
            <a:avLst/>
          </a:prstGeom>
          <a:noFill/>
        </p:spPr>
        <p:txBody>
          <a:bodyPr wrap="square" lIns="540000" tIns="360000" rtlCol="0">
            <a:spAutoFit/>
          </a:bodyPr>
          <a:lstStyle/>
          <a:p>
            <a:r>
              <a:rPr lang="en-US" sz="3200" b="1" dirty="0" smtClean="0">
                <a:latin typeface="Verdana" pitchFamily="34" charset="0"/>
                <a:ea typeface="Verdana" pitchFamily="34" charset="0"/>
                <a:cs typeface="Verdana" pitchFamily="34" charset="0"/>
              </a:rPr>
              <a:t>References</a:t>
            </a:r>
            <a:endParaRPr lang="en-US" sz="3200" b="1" dirty="0">
              <a:latin typeface="Verdana" pitchFamily="34" charset="0"/>
              <a:ea typeface="Verdana" pitchFamily="34" charset="0"/>
              <a:cs typeface="Verdana" pitchFamily="34" charset="0"/>
            </a:endParaRPr>
          </a:p>
        </p:txBody>
      </p:sp>
      <p:sp>
        <p:nvSpPr>
          <p:cNvPr id="87" name="Textfeld 86"/>
          <p:cNvSpPr txBox="1"/>
          <p:nvPr/>
        </p:nvSpPr>
        <p:spPr>
          <a:xfrm>
            <a:off x="14563502" y="27165323"/>
            <a:ext cx="19802200" cy="2748542"/>
          </a:xfrm>
          <a:prstGeom prst="rect">
            <a:avLst/>
          </a:prstGeom>
          <a:noFill/>
        </p:spPr>
        <p:txBody>
          <a:bodyPr wrap="square" lIns="540000" tIns="468000" rIns="540000" bIns="288000" rtlCol="0">
            <a:spAutoFit/>
          </a:bodyPr>
          <a:lstStyle/>
          <a:p>
            <a:pPr marL="279400" indent="-279400"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400" dirty="0" err="1" smtClean="0">
                <a:latin typeface="Verdana" pitchFamily="34" charset="0"/>
                <a:ea typeface="ＭＳ Ｐゴシック" pitchFamily="34" charset="-128"/>
              </a:rPr>
              <a:t>Uppala</a:t>
            </a:r>
            <a:r>
              <a:rPr lang="en-GB" sz="1400" dirty="0" smtClean="0">
                <a:latin typeface="Verdana" pitchFamily="34" charset="0"/>
                <a:ea typeface="ＭＳ Ｐゴシック" pitchFamily="34" charset="-128"/>
              </a:rPr>
              <a:t>, S.M. et al. (2005): The ERA-40 re-analysis. </a:t>
            </a:r>
            <a:r>
              <a:rPr lang="en-GB" sz="1400" i="1" dirty="0" smtClean="0">
                <a:latin typeface="Verdana" pitchFamily="34" charset="0"/>
                <a:ea typeface="ＭＳ Ｐゴシック" pitchFamily="34" charset="-128"/>
              </a:rPr>
              <a:t>Quart. J. R. </a:t>
            </a:r>
            <a:r>
              <a:rPr lang="en-GB" sz="1400" i="1" dirty="0" err="1" smtClean="0">
                <a:latin typeface="Verdana" pitchFamily="34" charset="0"/>
                <a:ea typeface="ＭＳ Ｐゴシック" pitchFamily="34" charset="-128"/>
              </a:rPr>
              <a:t>Meteorol</a:t>
            </a:r>
            <a:r>
              <a:rPr lang="en-GB" sz="1400" i="1" dirty="0" smtClean="0">
                <a:latin typeface="Verdana" pitchFamily="34" charset="0"/>
                <a:ea typeface="ＭＳ Ｐゴシック" pitchFamily="34" charset="-128"/>
              </a:rPr>
              <a:t>. Soc</a:t>
            </a:r>
            <a:r>
              <a:rPr lang="en-GB" sz="1400" dirty="0" smtClean="0">
                <a:latin typeface="Verdana" pitchFamily="34" charset="0"/>
                <a:ea typeface="ＭＳ Ｐゴシック" pitchFamily="34" charset="-128"/>
              </a:rPr>
              <a:t>., </a:t>
            </a:r>
            <a:r>
              <a:rPr lang="en-GB" sz="1400" b="1" dirty="0" smtClean="0">
                <a:latin typeface="Verdana" pitchFamily="34" charset="0"/>
                <a:ea typeface="ＭＳ Ｐゴシック" pitchFamily="34" charset="-128"/>
              </a:rPr>
              <a:t>131</a:t>
            </a:r>
            <a:r>
              <a:rPr lang="en-GB" sz="1400" dirty="0" smtClean="0">
                <a:latin typeface="Verdana" pitchFamily="34" charset="0"/>
                <a:ea typeface="ＭＳ Ｐゴシック" pitchFamily="34" charset="-128"/>
              </a:rPr>
              <a:t>, 2961-3012. doi:10.1256/ qj.04.176.</a:t>
            </a:r>
          </a:p>
          <a:p>
            <a:pPr marL="279400" indent="-279400"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800" dirty="0" smtClean="0">
              <a:latin typeface="Verdana" pitchFamily="34" charset="0"/>
              <a:ea typeface="ＭＳ Ｐゴシック" pitchFamily="34" charset="-128"/>
            </a:endParaRPr>
          </a:p>
          <a:p>
            <a:pPr algn="just"/>
            <a:r>
              <a:rPr lang="de-AT" sz="1400" dirty="0" smtClean="0">
                <a:latin typeface="Verdana" pitchFamily="34" charset="0"/>
                <a:ea typeface="ＭＳ Ｐゴシック" pitchFamily="34" charset="-128"/>
              </a:rPr>
              <a:t>Auer I., Böhm R., Jurkovic A., </a:t>
            </a:r>
            <a:r>
              <a:rPr lang="de-AT" sz="1400" dirty="0" err="1" smtClean="0">
                <a:latin typeface="Verdana" pitchFamily="34" charset="0"/>
                <a:ea typeface="ＭＳ Ｐゴシック" pitchFamily="34" charset="-128"/>
              </a:rPr>
              <a:t>Lipa</a:t>
            </a:r>
            <a:r>
              <a:rPr lang="de-AT" sz="1400" dirty="0" smtClean="0">
                <a:latin typeface="Verdana" pitchFamily="34" charset="0"/>
                <a:ea typeface="ＭＳ Ｐゴシック" pitchFamily="34" charset="-128"/>
              </a:rPr>
              <a:t> W., </a:t>
            </a:r>
            <a:r>
              <a:rPr lang="de-AT" sz="1400" dirty="0" err="1" smtClean="0">
                <a:latin typeface="Verdana" pitchFamily="34" charset="0"/>
                <a:ea typeface="ＭＳ Ｐゴシック" pitchFamily="34" charset="-128"/>
              </a:rPr>
              <a:t>Orlik</a:t>
            </a:r>
            <a:r>
              <a:rPr lang="de-AT" sz="1400" dirty="0" smtClean="0">
                <a:latin typeface="Verdana" pitchFamily="34" charset="0"/>
                <a:ea typeface="ＭＳ Ｐゴシック" pitchFamily="34" charset="-128"/>
              </a:rPr>
              <a:t> A., </a:t>
            </a:r>
            <a:r>
              <a:rPr lang="de-AT" sz="1400" dirty="0" err="1" smtClean="0">
                <a:latin typeface="Verdana" pitchFamily="34" charset="0"/>
                <a:ea typeface="ＭＳ Ｐゴシック" pitchFamily="34" charset="-128"/>
              </a:rPr>
              <a:t>Potzmann</a:t>
            </a:r>
            <a:r>
              <a:rPr lang="de-AT" sz="1400" dirty="0" smtClean="0">
                <a:latin typeface="Verdana" pitchFamily="34" charset="0"/>
                <a:ea typeface="ＭＳ Ｐゴシック" pitchFamily="34" charset="-128"/>
              </a:rPr>
              <a:t> R., Schöner W., </a:t>
            </a:r>
            <a:r>
              <a:rPr lang="de-AT" sz="1400" dirty="0" err="1" smtClean="0">
                <a:latin typeface="Verdana" pitchFamily="34" charset="0"/>
                <a:ea typeface="ＭＳ Ｐゴシック" pitchFamily="34" charset="-128"/>
              </a:rPr>
              <a:t>Ungersböck</a:t>
            </a:r>
            <a:r>
              <a:rPr lang="de-AT" sz="1400" dirty="0" smtClean="0">
                <a:latin typeface="Verdana" pitchFamily="34" charset="0"/>
                <a:ea typeface="ＭＳ Ｐゴシック" pitchFamily="34" charset="-128"/>
              </a:rPr>
              <a:t> M., Matulla C., </a:t>
            </a:r>
            <a:r>
              <a:rPr lang="de-AT" sz="1400" dirty="0" err="1" smtClean="0">
                <a:latin typeface="Verdana" pitchFamily="34" charset="0"/>
                <a:ea typeface="ＭＳ Ｐゴシック" pitchFamily="34" charset="-128"/>
              </a:rPr>
              <a:t>Briffa</a:t>
            </a:r>
            <a:r>
              <a:rPr lang="de-AT" sz="1400" dirty="0" smtClean="0">
                <a:latin typeface="Verdana" pitchFamily="34" charset="0"/>
                <a:ea typeface="ＭＳ Ｐゴシック" pitchFamily="34" charset="-128"/>
              </a:rPr>
              <a:t> K., Jones P.D., </a:t>
            </a:r>
            <a:r>
              <a:rPr lang="de-AT" sz="1400" dirty="0" err="1" smtClean="0">
                <a:latin typeface="Verdana" pitchFamily="34" charset="0"/>
                <a:ea typeface="ＭＳ Ｐゴシック" pitchFamily="34" charset="-128"/>
              </a:rPr>
              <a:t>Efthymiadis</a:t>
            </a:r>
            <a:r>
              <a:rPr lang="de-AT" sz="1400" dirty="0" smtClean="0">
                <a:latin typeface="Verdana" pitchFamily="34" charset="0"/>
                <a:ea typeface="ＭＳ Ｐゴシック" pitchFamily="34" charset="-128"/>
              </a:rPr>
              <a:t> D., </a:t>
            </a:r>
            <a:r>
              <a:rPr lang="de-AT" sz="1400" dirty="0" err="1" smtClean="0">
                <a:latin typeface="Verdana" pitchFamily="34" charset="0"/>
                <a:ea typeface="ＭＳ Ｐゴシック" pitchFamily="34" charset="-128"/>
              </a:rPr>
              <a:t>Brunetti</a:t>
            </a:r>
            <a:r>
              <a:rPr lang="de-AT" sz="1400" dirty="0" smtClean="0">
                <a:latin typeface="Verdana" pitchFamily="34" charset="0"/>
                <a:ea typeface="ＭＳ Ｐゴシック" pitchFamily="34" charset="-128"/>
              </a:rPr>
              <a:t> M., Nanni T., </a:t>
            </a:r>
            <a:r>
              <a:rPr lang="de-AT" sz="1400" dirty="0" err="1" smtClean="0">
                <a:latin typeface="Verdana" pitchFamily="34" charset="0"/>
                <a:ea typeface="ＭＳ Ｐゴシック" pitchFamily="34" charset="-128"/>
              </a:rPr>
              <a:t>Maugeri</a:t>
            </a:r>
            <a:r>
              <a:rPr lang="de-AT" sz="1400" dirty="0" smtClean="0">
                <a:latin typeface="Verdana" pitchFamily="34" charset="0"/>
                <a:ea typeface="ＭＳ Ｐゴシック" pitchFamily="34" charset="-128"/>
              </a:rPr>
              <a:t> </a:t>
            </a:r>
            <a:r>
              <a:rPr lang="de-AT" sz="1400" dirty="0" err="1" smtClean="0">
                <a:latin typeface="Verdana" pitchFamily="34" charset="0"/>
                <a:ea typeface="ＭＳ Ｐゴシック" pitchFamily="34" charset="-128"/>
              </a:rPr>
              <a:t>M</a:t>
            </a:r>
            <a:r>
              <a:rPr lang="de-AT" sz="1400" dirty="0" smtClean="0">
                <a:latin typeface="Verdana" pitchFamily="34" charset="0"/>
                <a:ea typeface="ＭＳ Ｐゴシック" pitchFamily="34" charset="-128"/>
              </a:rPr>
              <a:t>., Mercalli L., Mestre O., </a:t>
            </a:r>
            <a:r>
              <a:rPr lang="de-AT" sz="1400" dirty="0" err="1" smtClean="0">
                <a:latin typeface="Verdana" pitchFamily="34" charset="0"/>
                <a:ea typeface="ＭＳ Ｐゴシック" pitchFamily="34" charset="-128"/>
              </a:rPr>
              <a:t>Moisselin</a:t>
            </a:r>
            <a:r>
              <a:rPr lang="de-AT" sz="1400" dirty="0" smtClean="0">
                <a:latin typeface="Verdana" pitchFamily="34" charset="0"/>
                <a:ea typeface="ＭＳ Ｐゴシック" pitchFamily="34" charset="-128"/>
              </a:rPr>
              <a:t> J.-M., </a:t>
            </a:r>
            <a:r>
              <a:rPr lang="de-AT" sz="1400" dirty="0" err="1" smtClean="0">
                <a:latin typeface="Verdana" pitchFamily="34" charset="0"/>
                <a:ea typeface="ＭＳ Ｐゴシック" pitchFamily="34" charset="-128"/>
              </a:rPr>
              <a:t>Begert</a:t>
            </a:r>
            <a:r>
              <a:rPr lang="de-AT" sz="1400" dirty="0" smtClean="0">
                <a:latin typeface="Verdana" pitchFamily="34" charset="0"/>
                <a:ea typeface="ＭＳ Ｐゴシック" pitchFamily="34" charset="-128"/>
              </a:rPr>
              <a:t> M., Müller-</a:t>
            </a:r>
            <a:r>
              <a:rPr lang="de-AT" sz="1400" dirty="0" err="1" smtClean="0">
                <a:latin typeface="Verdana" pitchFamily="34" charset="0"/>
                <a:ea typeface="ＭＳ Ｐゴシック" pitchFamily="34" charset="-128"/>
              </a:rPr>
              <a:t>Westermeier</a:t>
            </a:r>
            <a:r>
              <a:rPr lang="de-AT" sz="1400" dirty="0" smtClean="0">
                <a:latin typeface="Verdana" pitchFamily="34" charset="0"/>
                <a:ea typeface="ＭＳ Ｐゴシック" pitchFamily="34" charset="-128"/>
              </a:rPr>
              <a:t> G., </a:t>
            </a:r>
            <a:r>
              <a:rPr lang="de-AT" sz="1400" dirty="0" err="1" smtClean="0">
                <a:latin typeface="Verdana" pitchFamily="34" charset="0"/>
                <a:ea typeface="ＭＳ Ｐゴシック" pitchFamily="34" charset="-128"/>
              </a:rPr>
              <a:t>Kveton</a:t>
            </a:r>
            <a:r>
              <a:rPr lang="de-AT" sz="1400" dirty="0" smtClean="0">
                <a:latin typeface="Verdana" pitchFamily="34" charset="0"/>
                <a:ea typeface="ＭＳ Ｐゴシック" pitchFamily="34" charset="-128"/>
              </a:rPr>
              <a:t> V., </a:t>
            </a:r>
            <a:r>
              <a:rPr lang="de-AT" sz="1400" dirty="0" err="1" smtClean="0">
                <a:latin typeface="Verdana" pitchFamily="34" charset="0"/>
                <a:ea typeface="ＭＳ Ｐゴシック" pitchFamily="34" charset="-128"/>
              </a:rPr>
              <a:t>Bochnicek</a:t>
            </a:r>
            <a:r>
              <a:rPr lang="de-AT" sz="1400" dirty="0" smtClean="0">
                <a:latin typeface="Verdana" pitchFamily="34" charset="0"/>
                <a:ea typeface="ＭＳ Ｐゴシック" pitchFamily="34" charset="-128"/>
              </a:rPr>
              <a:t> O., </a:t>
            </a:r>
            <a:r>
              <a:rPr lang="de-AT" sz="1400" dirty="0" err="1" smtClean="0">
                <a:latin typeface="Verdana" pitchFamily="34" charset="0"/>
                <a:ea typeface="ＭＳ Ｐゴシック" pitchFamily="34" charset="-128"/>
              </a:rPr>
              <a:t>Stastny</a:t>
            </a:r>
            <a:r>
              <a:rPr lang="de-AT" sz="1400" dirty="0" smtClean="0">
                <a:latin typeface="Verdana" pitchFamily="34" charset="0"/>
                <a:ea typeface="ＭＳ Ｐゴシック" pitchFamily="34" charset="-128"/>
              </a:rPr>
              <a:t> P., </a:t>
            </a:r>
            <a:r>
              <a:rPr lang="de-AT" sz="1400" dirty="0" err="1" smtClean="0">
                <a:latin typeface="Verdana" pitchFamily="34" charset="0"/>
                <a:ea typeface="ＭＳ Ｐゴシック" pitchFamily="34" charset="-128"/>
              </a:rPr>
              <a:t>Lapin</a:t>
            </a:r>
            <a:r>
              <a:rPr lang="de-AT" sz="1400" dirty="0" smtClean="0">
                <a:latin typeface="Verdana" pitchFamily="34" charset="0"/>
                <a:ea typeface="ＭＳ Ｐゴシック" pitchFamily="34" charset="-128"/>
              </a:rPr>
              <a:t> M., </a:t>
            </a:r>
            <a:r>
              <a:rPr lang="de-AT" sz="1400" dirty="0" err="1" smtClean="0">
                <a:latin typeface="Verdana" pitchFamily="34" charset="0"/>
                <a:ea typeface="ＭＳ Ｐゴシック" pitchFamily="34" charset="-128"/>
              </a:rPr>
              <a:t>Szalai</a:t>
            </a:r>
            <a:r>
              <a:rPr lang="de-AT" sz="1400" dirty="0" smtClean="0">
                <a:latin typeface="Verdana" pitchFamily="34" charset="0"/>
                <a:ea typeface="ＭＳ Ｐゴシック" pitchFamily="34" charset="-128"/>
              </a:rPr>
              <a:t> </a:t>
            </a:r>
            <a:r>
              <a:rPr lang="de-AT" sz="1400" dirty="0" err="1" smtClean="0">
                <a:latin typeface="Verdana" pitchFamily="34" charset="0"/>
                <a:ea typeface="ＭＳ Ｐゴシック" pitchFamily="34" charset="-128"/>
              </a:rPr>
              <a:t>S</a:t>
            </a:r>
            <a:r>
              <a:rPr lang="de-AT" sz="1400" dirty="0" smtClean="0">
                <a:latin typeface="Verdana" pitchFamily="34" charset="0"/>
                <a:ea typeface="ＭＳ Ｐゴシック" pitchFamily="34" charset="-128"/>
              </a:rPr>
              <a:t>., </a:t>
            </a:r>
            <a:r>
              <a:rPr lang="de-AT" sz="1400" dirty="0" err="1" smtClean="0">
                <a:latin typeface="Verdana" pitchFamily="34" charset="0"/>
                <a:ea typeface="ＭＳ Ｐゴシック" pitchFamily="34" charset="-128"/>
              </a:rPr>
              <a:t>Szentimrey</a:t>
            </a:r>
            <a:r>
              <a:rPr lang="de-AT" sz="1400" dirty="0" smtClean="0">
                <a:latin typeface="Verdana" pitchFamily="34" charset="0"/>
                <a:ea typeface="ＭＳ Ｐゴシック" pitchFamily="34" charset="-128"/>
              </a:rPr>
              <a:t> T., </a:t>
            </a:r>
            <a:r>
              <a:rPr lang="de-AT" sz="1400" dirty="0" err="1" smtClean="0">
                <a:latin typeface="Verdana" pitchFamily="34" charset="0"/>
                <a:ea typeface="ＭＳ Ｐゴシック" pitchFamily="34" charset="-128"/>
              </a:rPr>
              <a:t>Cegnar</a:t>
            </a:r>
            <a:r>
              <a:rPr lang="de-AT" sz="1400" dirty="0" smtClean="0">
                <a:latin typeface="Verdana" pitchFamily="34" charset="0"/>
                <a:ea typeface="ＭＳ Ｐゴシック" pitchFamily="34" charset="-128"/>
              </a:rPr>
              <a:t> T., </a:t>
            </a:r>
            <a:r>
              <a:rPr lang="de-AT" sz="1400" dirty="0" err="1" smtClean="0">
                <a:latin typeface="Verdana" pitchFamily="34" charset="0"/>
                <a:ea typeface="ＭＳ Ｐゴシック" pitchFamily="34" charset="-128"/>
              </a:rPr>
              <a:t>Dolinar</a:t>
            </a:r>
            <a:r>
              <a:rPr lang="de-AT" sz="1400" dirty="0" smtClean="0">
                <a:latin typeface="Verdana" pitchFamily="34" charset="0"/>
                <a:ea typeface="ＭＳ Ｐゴシック" pitchFamily="34" charset="-128"/>
              </a:rPr>
              <a:t> M., Gajic-</a:t>
            </a:r>
            <a:r>
              <a:rPr lang="de-AT" sz="1400" dirty="0" err="1" smtClean="0">
                <a:latin typeface="Verdana" pitchFamily="34" charset="0"/>
                <a:ea typeface="ＭＳ Ｐゴシック" pitchFamily="34" charset="-128"/>
              </a:rPr>
              <a:t>Capka</a:t>
            </a:r>
            <a:r>
              <a:rPr lang="de-AT" sz="1400" dirty="0" smtClean="0">
                <a:latin typeface="Verdana" pitchFamily="34" charset="0"/>
                <a:ea typeface="ＭＳ Ｐゴシック" pitchFamily="34" charset="-128"/>
              </a:rPr>
              <a:t> M., </a:t>
            </a:r>
            <a:r>
              <a:rPr lang="de-AT" sz="1400" dirty="0" err="1" smtClean="0">
                <a:latin typeface="Verdana" pitchFamily="34" charset="0"/>
                <a:ea typeface="ＭＳ Ｐゴシック" pitchFamily="34" charset="-128"/>
              </a:rPr>
              <a:t>Zaninovic</a:t>
            </a:r>
            <a:r>
              <a:rPr lang="de-AT" sz="1400" dirty="0" smtClean="0">
                <a:latin typeface="Verdana" pitchFamily="34" charset="0"/>
                <a:ea typeface="ＭＳ Ｐゴシック" pitchFamily="34" charset="-128"/>
              </a:rPr>
              <a:t> K., </a:t>
            </a:r>
            <a:r>
              <a:rPr lang="de-AT" sz="1400" dirty="0" err="1" smtClean="0">
                <a:latin typeface="Verdana" pitchFamily="34" charset="0"/>
                <a:ea typeface="ＭＳ Ｐゴシック" pitchFamily="34" charset="-128"/>
              </a:rPr>
              <a:t>Majstorovic</a:t>
            </a:r>
            <a:r>
              <a:rPr lang="de-AT" sz="1400" dirty="0" smtClean="0">
                <a:latin typeface="Verdana" pitchFamily="34" charset="0"/>
                <a:ea typeface="ＭＳ Ｐゴシック" pitchFamily="34" charset="-128"/>
              </a:rPr>
              <a:t> Z., </a:t>
            </a:r>
            <a:r>
              <a:rPr lang="de-AT" sz="1400" dirty="0" err="1" smtClean="0">
                <a:latin typeface="Verdana" pitchFamily="34" charset="0"/>
                <a:ea typeface="ＭＳ Ｐゴシック" pitchFamily="34" charset="-128"/>
              </a:rPr>
              <a:t>Nieplova</a:t>
            </a:r>
            <a:r>
              <a:rPr lang="de-AT" sz="1400" dirty="0" smtClean="0">
                <a:latin typeface="Verdana" pitchFamily="34" charset="0"/>
                <a:ea typeface="ＭＳ Ｐゴシック" pitchFamily="34" charset="-128"/>
              </a:rPr>
              <a:t> E. (2007): HISTALP – Historical instrumental </a:t>
            </a:r>
            <a:r>
              <a:rPr lang="de-AT" sz="1400" dirty="0" err="1" smtClean="0">
                <a:latin typeface="Verdana" pitchFamily="34" charset="0"/>
                <a:ea typeface="ＭＳ Ｐゴシック" pitchFamily="34" charset="-128"/>
              </a:rPr>
              <a:t>climatological</a:t>
            </a:r>
            <a:r>
              <a:rPr lang="de-AT" sz="1400" dirty="0" smtClean="0">
                <a:latin typeface="Verdana" pitchFamily="34" charset="0"/>
                <a:ea typeface="ＭＳ Ｐゴシック" pitchFamily="34" charset="-128"/>
              </a:rPr>
              <a:t> </a:t>
            </a:r>
            <a:r>
              <a:rPr lang="de-AT" sz="1400" dirty="0" err="1" smtClean="0">
                <a:latin typeface="Verdana" pitchFamily="34" charset="0"/>
                <a:ea typeface="ＭＳ Ｐゴシック" pitchFamily="34" charset="-128"/>
              </a:rPr>
              <a:t>surface</a:t>
            </a:r>
            <a:r>
              <a:rPr lang="de-AT" sz="1400" dirty="0" smtClean="0">
                <a:latin typeface="Verdana" pitchFamily="34" charset="0"/>
                <a:ea typeface="ＭＳ Ｐゴシック" pitchFamily="34" charset="-128"/>
              </a:rPr>
              <a:t> time </a:t>
            </a:r>
            <a:r>
              <a:rPr lang="de-AT" sz="1400" dirty="0" err="1" smtClean="0">
                <a:latin typeface="Verdana" pitchFamily="34" charset="0"/>
                <a:ea typeface="ＭＳ Ｐゴシック" pitchFamily="34" charset="-128"/>
              </a:rPr>
              <a:t>series</a:t>
            </a:r>
            <a:r>
              <a:rPr lang="de-AT" sz="1400" dirty="0" smtClean="0">
                <a:latin typeface="Verdana" pitchFamily="34" charset="0"/>
                <a:ea typeface="ＭＳ Ｐゴシック" pitchFamily="34" charset="-128"/>
              </a:rPr>
              <a:t> </a:t>
            </a:r>
            <a:r>
              <a:rPr lang="de-AT" sz="1400" dirty="0" err="1" smtClean="0">
                <a:latin typeface="Verdana" pitchFamily="34" charset="0"/>
                <a:ea typeface="ＭＳ Ｐゴシック" pitchFamily="34" charset="-128"/>
              </a:rPr>
              <a:t>of</a:t>
            </a:r>
            <a:r>
              <a:rPr lang="de-AT" sz="1400" dirty="0" smtClean="0">
                <a:latin typeface="Verdana" pitchFamily="34" charset="0"/>
                <a:ea typeface="ＭＳ Ｐゴシック" pitchFamily="34" charset="-128"/>
              </a:rPr>
              <a:t> </a:t>
            </a:r>
            <a:r>
              <a:rPr lang="de-AT" sz="1400" dirty="0" err="1" smtClean="0">
                <a:latin typeface="Verdana" pitchFamily="34" charset="0"/>
                <a:ea typeface="ＭＳ Ｐゴシック" pitchFamily="34" charset="-128"/>
              </a:rPr>
              <a:t>the</a:t>
            </a:r>
            <a:r>
              <a:rPr lang="de-AT" sz="1400" dirty="0" smtClean="0">
                <a:latin typeface="Verdana" pitchFamily="34" charset="0"/>
                <a:ea typeface="ＭＳ Ｐゴシック" pitchFamily="34" charset="-128"/>
              </a:rPr>
              <a:t> </a:t>
            </a:r>
            <a:r>
              <a:rPr lang="de-AT" sz="1400" dirty="0" err="1" smtClean="0">
                <a:latin typeface="Verdana" pitchFamily="34" charset="0"/>
                <a:ea typeface="ＭＳ Ｐゴシック" pitchFamily="34" charset="-128"/>
              </a:rPr>
              <a:t>greater</a:t>
            </a:r>
            <a:r>
              <a:rPr lang="de-AT" sz="1400" dirty="0" smtClean="0">
                <a:latin typeface="Verdana" pitchFamily="34" charset="0"/>
                <a:ea typeface="ＭＳ Ｐゴシック" pitchFamily="34" charset="-128"/>
              </a:rPr>
              <a:t> Alpine </a:t>
            </a:r>
            <a:r>
              <a:rPr lang="de-AT" sz="1400" dirty="0" err="1" smtClean="0">
                <a:latin typeface="Verdana" pitchFamily="34" charset="0"/>
                <a:ea typeface="ＭＳ Ｐゴシック" pitchFamily="34" charset="-128"/>
              </a:rPr>
              <a:t>region</a:t>
            </a:r>
            <a:r>
              <a:rPr lang="de-AT" sz="1400" dirty="0" smtClean="0">
                <a:latin typeface="Verdana" pitchFamily="34" charset="0"/>
                <a:ea typeface="ＭＳ Ｐゴシック" pitchFamily="34" charset="-128"/>
              </a:rPr>
              <a:t> 1760-2003. International Journal </a:t>
            </a:r>
            <a:r>
              <a:rPr lang="de-AT" sz="1400" dirty="0" err="1" smtClean="0">
                <a:latin typeface="Verdana" pitchFamily="34" charset="0"/>
                <a:ea typeface="ＭＳ Ｐゴシック" pitchFamily="34" charset="-128"/>
              </a:rPr>
              <a:t>of</a:t>
            </a:r>
            <a:r>
              <a:rPr lang="de-AT" sz="1400" dirty="0" smtClean="0">
                <a:latin typeface="Verdana" pitchFamily="34" charset="0"/>
                <a:ea typeface="ＭＳ Ｐゴシック" pitchFamily="34" charset="-128"/>
              </a:rPr>
              <a:t> </a:t>
            </a:r>
            <a:r>
              <a:rPr lang="de-AT" sz="1400" dirty="0" err="1" smtClean="0">
                <a:latin typeface="Verdana" pitchFamily="34" charset="0"/>
                <a:ea typeface="ＭＳ Ｐゴシック" pitchFamily="34" charset="-128"/>
              </a:rPr>
              <a:t>Climatology</a:t>
            </a:r>
            <a:r>
              <a:rPr lang="de-AT" sz="1400" dirty="0" smtClean="0">
                <a:latin typeface="Verdana" pitchFamily="34" charset="0"/>
                <a:ea typeface="ＭＳ Ｐゴシック" pitchFamily="34" charset="-128"/>
              </a:rPr>
              <a:t> </a:t>
            </a:r>
            <a:r>
              <a:rPr lang="de-AT" sz="1400" b="1" dirty="0" smtClean="0">
                <a:latin typeface="Verdana" pitchFamily="34" charset="0"/>
                <a:ea typeface="ＭＳ Ｐゴシック" pitchFamily="34" charset="-128"/>
              </a:rPr>
              <a:t>27</a:t>
            </a:r>
            <a:r>
              <a:rPr lang="de-AT" sz="1400" dirty="0" smtClean="0">
                <a:latin typeface="Verdana" pitchFamily="34" charset="0"/>
                <a:ea typeface="ＭＳ Ｐゴシック" pitchFamily="34" charset="-128"/>
              </a:rPr>
              <a:t>: 17-46.</a:t>
            </a:r>
          </a:p>
          <a:p>
            <a:pPr algn="just"/>
            <a:endParaRPr lang="de-AT" sz="900" dirty="0" smtClean="0">
              <a:latin typeface="Verdana" pitchFamily="34" charset="0"/>
              <a:ea typeface="ＭＳ Ｐゴシック" pitchFamily="34" charset="-128"/>
            </a:endParaRPr>
          </a:p>
          <a:p>
            <a:r>
              <a:rPr lang="de-AT" sz="1400" dirty="0" err="1" smtClean="0">
                <a:latin typeface="Verdana" pitchFamily="34" charset="0"/>
                <a:ea typeface="Verdana" pitchFamily="34" charset="0"/>
                <a:cs typeface="Verdana" pitchFamily="34" charset="0"/>
              </a:rPr>
              <a:t>Haylock</a:t>
            </a:r>
            <a:r>
              <a:rPr lang="de-AT" sz="1400" dirty="0" smtClean="0">
                <a:latin typeface="Verdana" pitchFamily="34" charset="0"/>
                <a:ea typeface="Verdana" pitchFamily="34" charset="0"/>
                <a:cs typeface="Verdana" pitchFamily="34" charset="0"/>
              </a:rPr>
              <a:t>, M.R., N. </a:t>
            </a:r>
            <a:r>
              <a:rPr lang="de-AT" sz="1400" dirty="0" err="1" smtClean="0">
                <a:latin typeface="Verdana" pitchFamily="34" charset="0"/>
                <a:ea typeface="Verdana" pitchFamily="34" charset="0"/>
                <a:cs typeface="Verdana" pitchFamily="34" charset="0"/>
              </a:rPr>
              <a:t>Hofstra</a:t>
            </a:r>
            <a:r>
              <a:rPr lang="de-AT" sz="1400" dirty="0" smtClean="0">
                <a:latin typeface="Verdana" pitchFamily="34" charset="0"/>
                <a:ea typeface="Verdana" pitchFamily="34" charset="0"/>
                <a:cs typeface="Verdana" pitchFamily="34" charset="0"/>
              </a:rPr>
              <a:t>, A.M.G. Klein Tank, E.J. </a:t>
            </a:r>
            <a:r>
              <a:rPr lang="de-AT" sz="1400" dirty="0" err="1" smtClean="0">
                <a:latin typeface="Verdana" pitchFamily="34" charset="0"/>
                <a:ea typeface="Verdana" pitchFamily="34" charset="0"/>
                <a:cs typeface="Verdana" pitchFamily="34" charset="0"/>
              </a:rPr>
              <a:t>Klok</a:t>
            </a:r>
            <a:r>
              <a:rPr lang="de-AT" sz="1400" dirty="0" smtClean="0">
                <a:latin typeface="Verdana" pitchFamily="34" charset="0"/>
                <a:ea typeface="Verdana" pitchFamily="34" charset="0"/>
                <a:cs typeface="Verdana" pitchFamily="34" charset="0"/>
              </a:rPr>
              <a:t>, P.D. Jones, </a:t>
            </a:r>
            <a:r>
              <a:rPr lang="de-AT" sz="1400" dirty="0" err="1" smtClean="0">
                <a:latin typeface="Verdana" pitchFamily="34" charset="0"/>
                <a:ea typeface="Verdana" pitchFamily="34" charset="0"/>
                <a:cs typeface="Verdana" pitchFamily="34" charset="0"/>
              </a:rPr>
              <a:t>and</a:t>
            </a:r>
            <a:r>
              <a:rPr lang="de-AT" sz="1400" dirty="0" smtClean="0">
                <a:latin typeface="Verdana" pitchFamily="34" charset="0"/>
                <a:ea typeface="Verdana" pitchFamily="34" charset="0"/>
                <a:cs typeface="Verdana" pitchFamily="34" charset="0"/>
              </a:rPr>
              <a:t> M. New (2008): A European </a:t>
            </a:r>
            <a:r>
              <a:rPr lang="de-AT" sz="1400" dirty="0" err="1" smtClean="0">
                <a:latin typeface="Verdana" pitchFamily="34" charset="0"/>
                <a:ea typeface="Verdana" pitchFamily="34" charset="0"/>
                <a:cs typeface="Verdana" pitchFamily="34" charset="0"/>
              </a:rPr>
              <a:t>daily</a:t>
            </a:r>
            <a:r>
              <a:rPr lang="de-AT" sz="1400" dirty="0" smtClean="0">
                <a:latin typeface="Verdana" pitchFamily="34" charset="0"/>
                <a:ea typeface="Verdana" pitchFamily="34" charset="0"/>
                <a:cs typeface="Verdana" pitchFamily="34" charset="0"/>
              </a:rPr>
              <a:t> </a:t>
            </a:r>
            <a:r>
              <a:rPr lang="de-AT" sz="1400" dirty="0" err="1" smtClean="0">
                <a:latin typeface="Verdana" pitchFamily="34" charset="0"/>
                <a:ea typeface="Verdana" pitchFamily="34" charset="0"/>
                <a:cs typeface="Verdana" pitchFamily="34" charset="0"/>
              </a:rPr>
              <a:t>high-resolution</a:t>
            </a:r>
            <a:r>
              <a:rPr lang="de-AT" sz="1400" dirty="0" smtClean="0">
                <a:latin typeface="Verdana" pitchFamily="34" charset="0"/>
                <a:ea typeface="Verdana" pitchFamily="34" charset="0"/>
                <a:cs typeface="Verdana" pitchFamily="34" charset="0"/>
              </a:rPr>
              <a:t> </a:t>
            </a:r>
            <a:r>
              <a:rPr lang="de-AT" sz="1400" dirty="0" err="1" smtClean="0">
                <a:latin typeface="Verdana" pitchFamily="34" charset="0"/>
                <a:ea typeface="Verdana" pitchFamily="34" charset="0"/>
                <a:cs typeface="Verdana" pitchFamily="34" charset="0"/>
              </a:rPr>
              <a:t>gridded</a:t>
            </a:r>
            <a:r>
              <a:rPr lang="de-AT" sz="1400" dirty="0" smtClean="0">
                <a:latin typeface="Verdana" pitchFamily="34" charset="0"/>
                <a:ea typeface="Verdana" pitchFamily="34" charset="0"/>
                <a:cs typeface="Verdana" pitchFamily="34" charset="0"/>
              </a:rPr>
              <a:t> </a:t>
            </a:r>
            <a:r>
              <a:rPr lang="de-AT" sz="1400" dirty="0" err="1" smtClean="0">
                <a:latin typeface="Verdana" pitchFamily="34" charset="0"/>
                <a:ea typeface="Verdana" pitchFamily="34" charset="0"/>
                <a:cs typeface="Verdana" pitchFamily="34" charset="0"/>
              </a:rPr>
              <a:t>data</a:t>
            </a:r>
            <a:r>
              <a:rPr lang="de-AT" sz="1400" dirty="0" smtClean="0">
                <a:latin typeface="Verdana" pitchFamily="34" charset="0"/>
                <a:ea typeface="Verdana" pitchFamily="34" charset="0"/>
                <a:cs typeface="Verdana" pitchFamily="34" charset="0"/>
              </a:rPr>
              <a:t> </a:t>
            </a:r>
            <a:r>
              <a:rPr lang="de-AT" sz="1400" dirty="0" err="1" smtClean="0">
                <a:latin typeface="Verdana" pitchFamily="34" charset="0"/>
                <a:ea typeface="Verdana" pitchFamily="34" charset="0"/>
                <a:cs typeface="Verdana" pitchFamily="34" charset="0"/>
              </a:rPr>
              <a:t>set</a:t>
            </a:r>
            <a:r>
              <a:rPr lang="de-AT" sz="1400" dirty="0" smtClean="0">
                <a:latin typeface="Verdana" pitchFamily="34" charset="0"/>
                <a:ea typeface="Verdana" pitchFamily="34" charset="0"/>
                <a:cs typeface="Verdana" pitchFamily="34" charset="0"/>
              </a:rPr>
              <a:t> </a:t>
            </a:r>
            <a:r>
              <a:rPr lang="de-AT" sz="1400" dirty="0" err="1" smtClean="0">
                <a:latin typeface="Verdana" pitchFamily="34" charset="0"/>
                <a:ea typeface="Verdana" pitchFamily="34" charset="0"/>
                <a:cs typeface="Verdana" pitchFamily="34" charset="0"/>
              </a:rPr>
              <a:t>of</a:t>
            </a:r>
            <a:r>
              <a:rPr lang="de-AT" sz="1400" dirty="0" smtClean="0">
                <a:latin typeface="Verdana" pitchFamily="34" charset="0"/>
                <a:ea typeface="Verdana" pitchFamily="34" charset="0"/>
                <a:cs typeface="Verdana" pitchFamily="34" charset="0"/>
              </a:rPr>
              <a:t> </a:t>
            </a:r>
            <a:r>
              <a:rPr lang="de-AT" sz="1400" dirty="0" err="1" smtClean="0">
                <a:latin typeface="Verdana" pitchFamily="34" charset="0"/>
                <a:ea typeface="Verdana" pitchFamily="34" charset="0"/>
                <a:cs typeface="Verdana" pitchFamily="34" charset="0"/>
              </a:rPr>
              <a:t>surface</a:t>
            </a:r>
            <a:r>
              <a:rPr lang="de-AT" sz="1400" dirty="0" smtClean="0">
                <a:latin typeface="Verdana" pitchFamily="34" charset="0"/>
                <a:ea typeface="Verdana" pitchFamily="34" charset="0"/>
                <a:cs typeface="Verdana" pitchFamily="34" charset="0"/>
              </a:rPr>
              <a:t> </a:t>
            </a:r>
            <a:r>
              <a:rPr lang="de-AT" sz="1400" dirty="0" err="1" smtClean="0">
                <a:latin typeface="Verdana" pitchFamily="34" charset="0"/>
                <a:ea typeface="Verdana" pitchFamily="34" charset="0"/>
                <a:cs typeface="Verdana" pitchFamily="34" charset="0"/>
              </a:rPr>
              <a:t>temperature</a:t>
            </a:r>
            <a:r>
              <a:rPr lang="de-AT" sz="1400" dirty="0" smtClean="0">
                <a:latin typeface="Verdana" pitchFamily="34" charset="0"/>
                <a:ea typeface="Verdana" pitchFamily="34" charset="0"/>
                <a:cs typeface="Verdana" pitchFamily="34" charset="0"/>
              </a:rPr>
              <a:t> </a:t>
            </a:r>
            <a:r>
              <a:rPr lang="de-AT" sz="1400" dirty="0" err="1" smtClean="0">
                <a:latin typeface="Verdana" pitchFamily="34" charset="0"/>
                <a:ea typeface="Verdana" pitchFamily="34" charset="0"/>
                <a:cs typeface="Verdana" pitchFamily="34" charset="0"/>
              </a:rPr>
              <a:t>and</a:t>
            </a:r>
            <a:r>
              <a:rPr lang="de-AT" sz="1400" dirty="0" smtClean="0">
                <a:latin typeface="Verdana" pitchFamily="34" charset="0"/>
                <a:ea typeface="Verdana" pitchFamily="34" charset="0"/>
                <a:cs typeface="Verdana" pitchFamily="34" charset="0"/>
              </a:rPr>
              <a:t> </a:t>
            </a:r>
            <a:r>
              <a:rPr lang="de-AT" sz="1400" dirty="0" err="1" smtClean="0">
                <a:latin typeface="Verdana" pitchFamily="34" charset="0"/>
                <a:ea typeface="Verdana" pitchFamily="34" charset="0"/>
                <a:cs typeface="Verdana" pitchFamily="34" charset="0"/>
              </a:rPr>
              <a:t>precipitation</a:t>
            </a:r>
            <a:r>
              <a:rPr lang="de-AT" sz="1400" dirty="0" smtClean="0">
                <a:latin typeface="Verdana" pitchFamily="34" charset="0"/>
                <a:ea typeface="Verdana" pitchFamily="34" charset="0"/>
                <a:cs typeface="Verdana" pitchFamily="34" charset="0"/>
              </a:rPr>
              <a:t> </a:t>
            </a:r>
            <a:r>
              <a:rPr lang="de-AT" sz="1400" dirty="0" err="1" smtClean="0">
                <a:latin typeface="Verdana" pitchFamily="34" charset="0"/>
                <a:ea typeface="Verdana" pitchFamily="34" charset="0"/>
                <a:cs typeface="Verdana" pitchFamily="34" charset="0"/>
              </a:rPr>
              <a:t>for</a:t>
            </a:r>
            <a:r>
              <a:rPr lang="de-AT" sz="1400" dirty="0" smtClean="0">
                <a:latin typeface="Verdana" pitchFamily="34" charset="0"/>
                <a:ea typeface="Verdana" pitchFamily="34" charset="0"/>
                <a:cs typeface="Verdana" pitchFamily="34" charset="0"/>
              </a:rPr>
              <a:t> 1950-2006. J. </a:t>
            </a:r>
            <a:r>
              <a:rPr lang="de-AT" sz="1400" dirty="0" err="1" smtClean="0">
                <a:latin typeface="Verdana" pitchFamily="34" charset="0"/>
                <a:ea typeface="Verdana" pitchFamily="34" charset="0"/>
                <a:cs typeface="Verdana" pitchFamily="34" charset="0"/>
              </a:rPr>
              <a:t>Geophys</a:t>
            </a:r>
            <a:r>
              <a:rPr lang="de-AT" sz="1400" dirty="0" smtClean="0">
                <a:latin typeface="Verdana" pitchFamily="34" charset="0"/>
                <a:ea typeface="Verdana" pitchFamily="34" charset="0"/>
                <a:cs typeface="Verdana" pitchFamily="34" charset="0"/>
              </a:rPr>
              <a:t>. Res., </a:t>
            </a:r>
            <a:r>
              <a:rPr lang="de-AT" sz="1400" b="1" dirty="0" smtClean="0">
                <a:latin typeface="Verdana" pitchFamily="34" charset="0"/>
                <a:ea typeface="Verdana" pitchFamily="34" charset="0"/>
                <a:cs typeface="Verdana" pitchFamily="34" charset="0"/>
              </a:rPr>
              <a:t>113</a:t>
            </a:r>
            <a:r>
              <a:rPr lang="de-AT" sz="1400" dirty="0" smtClean="0">
                <a:latin typeface="Verdana" pitchFamily="34" charset="0"/>
                <a:ea typeface="Verdana" pitchFamily="34" charset="0"/>
                <a:cs typeface="Verdana" pitchFamily="34" charset="0"/>
              </a:rPr>
              <a:t>, D20119, doi:10.1029/2008JD010201</a:t>
            </a:r>
          </a:p>
          <a:p>
            <a:endParaRPr lang="de-AT" sz="800" dirty="0" smtClean="0">
              <a:latin typeface="Verdana" pitchFamily="34" charset="0"/>
              <a:ea typeface="Verdana" pitchFamily="34" charset="0"/>
              <a:cs typeface="Verdana" pitchFamily="34" charset="0"/>
            </a:endParaRPr>
          </a:p>
          <a:p>
            <a:r>
              <a:rPr lang="de-AT" sz="1400" dirty="0" smtClean="0">
                <a:latin typeface="Verdana" pitchFamily="34" charset="0"/>
                <a:ea typeface="Verdana" pitchFamily="34" charset="0"/>
                <a:cs typeface="Verdana" pitchFamily="34" charset="0"/>
              </a:rPr>
              <a:t>Schneider U., Fuchs T., Meyer-</a:t>
            </a:r>
            <a:r>
              <a:rPr lang="de-AT" sz="1400" dirty="0" err="1" smtClean="0">
                <a:latin typeface="Verdana" pitchFamily="34" charset="0"/>
                <a:ea typeface="Verdana" pitchFamily="34" charset="0"/>
                <a:cs typeface="Verdana" pitchFamily="34" charset="0"/>
              </a:rPr>
              <a:t>Christoffer</a:t>
            </a:r>
            <a:r>
              <a:rPr lang="de-AT" sz="1400" dirty="0" smtClean="0">
                <a:latin typeface="Verdana" pitchFamily="34" charset="0"/>
                <a:ea typeface="Verdana" pitchFamily="34" charset="0"/>
                <a:cs typeface="Verdana" pitchFamily="34" charset="0"/>
              </a:rPr>
              <a:t> A. </a:t>
            </a:r>
            <a:r>
              <a:rPr lang="de-AT" sz="1400" dirty="0" err="1" smtClean="0">
                <a:latin typeface="Verdana" pitchFamily="34" charset="0"/>
                <a:ea typeface="Verdana" pitchFamily="34" charset="0"/>
                <a:cs typeface="Verdana" pitchFamily="34" charset="0"/>
              </a:rPr>
              <a:t>and</a:t>
            </a:r>
            <a:r>
              <a:rPr lang="de-AT" sz="1400" dirty="0" smtClean="0">
                <a:latin typeface="Verdana" pitchFamily="34" charset="0"/>
                <a:ea typeface="Verdana" pitchFamily="34" charset="0"/>
                <a:cs typeface="Verdana" pitchFamily="34" charset="0"/>
              </a:rPr>
              <a:t> Rudolf B. (2008): Global </a:t>
            </a:r>
            <a:r>
              <a:rPr lang="de-AT" sz="1400" dirty="0" err="1" smtClean="0">
                <a:latin typeface="Verdana" pitchFamily="34" charset="0"/>
                <a:ea typeface="Verdana" pitchFamily="34" charset="0"/>
                <a:cs typeface="Verdana" pitchFamily="34" charset="0"/>
              </a:rPr>
              <a:t>Precipitation</a:t>
            </a:r>
            <a:r>
              <a:rPr lang="de-AT" sz="1400" dirty="0" smtClean="0">
                <a:latin typeface="Verdana" pitchFamily="34" charset="0"/>
                <a:ea typeface="Verdana" pitchFamily="34" charset="0"/>
                <a:cs typeface="Verdana" pitchFamily="34" charset="0"/>
              </a:rPr>
              <a:t> Analysis Products </a:t>
            </a:r>
            <a:r>
              <a:rPr lang="de-AT" sz="1400" dirty="0" err="1" smtClean="0">
                <a:latin typeface="Verdana" pitchFamily="34" charset="0"/>
                <a:ea typeface="Verdana" pitchFamily="34" charset="0"/>
                <a:cs typeface="Verdana" pitchFamily="34" charset="0"/>
              </a:rPr>
              <a:t>of</a:t>
            </a:r>
            <a:r>
              <a:rPr lang="de-AT" sz="1400" dirty="0" smtClean="0">
                <a:latin typeface="Verdana" pitchFamily="34" charset="0"/>
                <a:ea typeface="Verdana" pitchFamily="34" charset="0"/>
                <a:cs typeface="Verdana" pitchFamily="34" charset="0"/>
              </a:rPr>
              <a:t> </a:t>
            </a:r>
            <a:r>
              <a:rPr lang="de-AT" sz="1400" dirty="0" err="1" smtClean="0">
                <a:latin typeface="Verdana" pitchFamily="34" charset="0"/>
                <a:ea typeface="Verdana" pitchFamily="34" charset="0"/>
                <a:cs typeface="Verdana" pitchFamily="34" charset="0"/>
              </a:rPr>
              <a:t>the</a:t>
            </a:r>
            <a:r>
              <a:rPr lang="de-AT" sz="1400" dirty="0" smtClean="0">
                <a:latin typeface="Verdana" pitchFamily="34" charset="0"/>
                <a:ea typeface="Verdana" pitchFamily="34" charset="0"/>
                <a:cs typeface="Verdana" pitchFamily="34" charset="0"/>
              </a:rPr>
              <a:t> GPCC. Global </a:t>
            </a:r>
            <a:r>
              <a:rPr lang="de-AT" sz="1400" dirty="0" err="1" smtClean="0">
                <a:latin typeface="Verdana" pitchFamily="34" charset="0"/>
                <a:ea typeface="Verdana" pitchFamily="34" charset="0"/>
                <a:cs typeface="Verdana" pitchFamily="34" charset="0"/>
              </a:rPr>
              <a:t>Precipitation</a:t>
            </a:r>
            <a:r>
              <a:rPr lang="de-AT" sz="1400" dirty="0" smtClean="0">
                <a:latin typeface="Verdana" pitchFamily="34" charset="0"/>
                <a:ea typeface="Verdana" pitchFamily="34" charset="0"/>
                <a:cs typeface="Verdana" pitchFamily="34" charset="0"/>
              </a:rPr>
              <a:t> </a:t>
            </a:r>
            <a:r>
              <a:rPr lang="de-AT" sz="1400" dirty="0" err="1" smtClean="0">
                <a:latin typeface="Verdana" pitchFamily="34" charset="0"/>
                <a:ea typeface="Verdana" pitchFamily="34" charset="0"/>
                <a:cs typeface="Verdana" pitchFamily="34" charset="0"/>
              </a:rPr>
              <a:t>Climatology</a:t>
            </a:r>
            <a:r>
              <a:rPr lang="de-AT" sz="1400" dirty="0" smtClean="0">
                <a:latin typeface="Verdana" pitchFamily="34" charset="0"/>
                <a:ea typeface="Verdana" pitchFamily="34" charset="0"/>
                <a:cs typeface="Verdana" pitchFamily="34" charset="0"/>
              </a:rPr>
              <a:t> </a:t>
            </a:r>
            <a:r>
              <a:rPr lang="de-AT" sz="1400" dirty="0" err="1" smtClean="0">
                <a:latin typeface="Verdana" pitchFamily="34" charset="0"/>
                <a:ea typeface="Verdana" pitchFamily="34" charset="0"/>
                <a:cs typeface="Verdana" pitchFamily="34" charset="0"/>
              </a:rPr>
              <a:t>Centre</a:t>
            </a:r>
            <a:r>
              <a:rPr lang="de-AT" sz="1400" dirty="0" smtClean="0">
                <a:latin typeface="Verdana" pitchFamily="34" charset="0"/>
                <a:ea typeface="Verdana" pitchFamily="34" charset="0"/>
                <a:cs typeface="Verdana" pitchFamily="34" charset="0"/>
              </a:rPr>
              <a:t> (GPCC), DWD, Internet Publikation, 1-12.</a:t>
            </a:r>
            <a:endParaRPr lang="de-AT" sz="1400" dirty="0">
              <a:latin typeface="Verdana" pitchFamily="34" charset="0"/>
              <a:ea typeface="Verdana" pitchFamily="34" charset="0"/>
              <a:cs typeface="Verdana" pitchFamily="34" charset="0"/>
            </a:endParaRPr>
          </a:p>
        </p:txBody>
      </p:sp>
      <p:pic>
        <p:nvPicPr>
          <p:cNvPr id="106" name="Picture 23" descr="zamg_rgb_WBM_kompakt_kurz"/>
          <p:cNvPicPr>
            <a:picLocks noChangeAspect="1" noChangeArrowheads="1"/>
          </p:cNvPicPr>
          <p:nvPr/>
        </p:nvPicPr>
        <p:blipFill>
          <a:blip r:embed="rId3" cstate="print"/>
          <a:srcRect/>
          <a:stretch>
            <a:fillRect/>
          </a:stretch>
        </p:blipFill>
        <p:spPr bwMode="auto">
          <a:xfrm>
            <a:off x="449934" y="504824"/>
            <a:ext cx="2489139" cy="3290625"/>
          </a:xfrm>
          <a:prstGeom prst="rect">
            <a:avLst/>
          </a:prstGeom>
          <a:noFill/>
          <a:ln w="9525">
            <a:noFill/>
            <a:miter lim="800000"/>
            <a:headEnd/>
            <a:tailEnd/>
          </a:ln>
        </p:spPr>
      </p:pic>
      <p:grpSp>
        <p:nvGrpSpPr>
          <p:cNvPr id="101" name="Gruppieren 100"/>
          <p:cNvGrpSpPr/>
          <p:nvPr/>
        </p:nvGrpSpPr>
        <p:grpSpPr>
          <a:xfrm>
            <a:off x="35805862" y="594371"/>
            <a:ext cx="6630749" cy="3032546"/>
            <a:chOff x="35805862" y="594371"/>
            <a:chExt cx="6630749" cy="3032546"/>
          </a:xfrm>
        </p:grpSpPr>
        <p:pic>
          <p:nvPicPr>
            <p:cNvPr id="107" name="Bild 1"/>
            <p:cNvPicPr>
              <a:picLocks noChangeAspect="1" noChangeArrowheads="1"/>
            </p:cNvPicPr>
            <p:nvPr/>
          </p:nvPicPr>
          <p:blipFill>
            <a:blip r:embed="rId4" cstate="print"/>
            <a:srcRect l="8855" t="9831" r="13623" b="41927"/>
            <a:stretch>
              <a:fillRect/>
            </a:stretch>
          </p:blipFill>
          <p:spPr bwMode="auto">
            <a:xfrm>
              <a:off x="35805862" y="594371"/>
              <a:ext cx="6624736" cy="3032546"/>
            </a:xfrm>
            <a:prstGeom prst="rect">
              <a:avLst/>
            </a:prstGeom>
            <a:noFill/>
            <a:ln w="9525">
              <a:noFill/>
              <a:miter lim="800000"/>
              <a:headEnd/>
              <a:tailEnd/>
            </a:ln>
          </p:spPr>
        </p:pic>
        <p:grpSp>
          <p:nvGrpSpPr>
            <p:cNvPr id="108" name="Gruppieren 107"/>
            <p:cNvGrpSpPr>
              <a:grpSpLocks noChangeAspect="1"/>
            </p:cNvGrpSpPr>
            <p:nvPr/>
          </p:nvGrpSpPr>
          <p:grpSpPr>
            <a:xfrm>
              <a:off x="39550278" y="594371"/>
              <a:ext cx="2886333" cy="1444742"/>
              <a:chOff x="25046062" y="2085851"/>
              <a:chExt cx="2220584" cy="1111504"/>
            </a:xfrm>
          </p:grpSpPr>
          <p:pic>
            <p:nvPicPr>
              <p:cNvPr id="109" name="Picture 3"/>
              <p:cNvPicPr>
                <a:picLocks noChangeAspect="1" noChangeArrowheads="1"/>
              </p:cNvPicPr>
              <p:nvPr/>
            </p:nvPicPr>
            <p:blipFill>
              <a:blip r:embed="rId5" cstate="print"/>
              <a:srcRect/>
              <a:stretch>
                <a:fillRect/>
              </a:stretch>
            </p:blipFill>
            <p:spPr bwMode="auto">
              <a:xfrm>
                <a:off x="26832012" y="2085851"/>
                <a:ext cx="434634" cy="540000"/>
              </a:xfrm>
              <a:prstGeom prst="rect">
                <a:avLst/>
              </a:prstGeom>
              <a:noFill/>
              <a:ln w="9525">
                <a:noFill/>
                <a:round/>
                <a:headEnd/>
                <a:tailEnd/>
              </a:ln>
            </p:spPr>
          </p:pic>
          <p:pic>
            <p:nvPicPr>
              <p:cNvPr id="110" name="Picture 4"/>
              <p:cNvPicPr>
                <a:picLocks noChangeAspect="1" noChangeArrowheads="1"/>
              </p:cNvPicPr>
              <p:nvPr/>
            </p:nvPicPr>
            <p:blipFill>
              <a:blip r:embed="rId6" cstate="print"/>
              <a:srcRect/>
              <a:stretch>
                <a:fillRect/>
              </a:stretch>
            </p:blipFill>
            <p:spPr bwMode="auto">
              <a:xfrm>
                <a:off x="25046062" y="2657355"/>
                <a:ext cx="962892" cy="540000"/>
              </a:xfrm>
              <a:prstGeom prst="rect">
                <a:avLst/>
              </a:prstGeom>
              <a:noFill/>
              <a:ln w="9525">
                <a:noFill/>
                <a:round/>
                <a:headEnd/>
                <a:tailEnd/>
              </a:ln>
            </p:spPr>
          </p:pic>
          <p:pic>
            <p:nvPicPr>
              <p:cNvPr id="111" name="Picture 5"/>
              <p:cNvPicPr>
                <a:picLocks noChangeAspect="1" noChangeArrowheads="1"/>
              </p:cNvPicPr>
              <p:nvPr/>
            </p:nvPicPr>
            <p:blipFill>
              <a:blip r:embed="rId7" cstate="print"/>
              <a:srcRect t="7687" b="9186"/>
              <a:stretch>
                <a:fillRect/>
              </a:stretch>
            </p:blipFill>
            <p:spPr bwMode="auto">
              <a:xfrm>
                <a:off x="25974756" y="2657355"/>
                <a:ext cx="819310" cy="540000"/>
              </a:xfrm>
              <a:prstGeom prst="rect">
                <a:avLst/>
              </a:prstGeom>
              <a:noFill/>
              <a:ln w="9525">
                <a:noFill/>
                <a:round/>
                <a:headEnd/>
                <a:tailEnd/>
              </a:ln>
            </p:spPr>
          </p:pic>
          <p:grpSp>
            <p:nvGrpSpPr>
              <p:cNvPr id="112" name="Group 6"/>
              <p:cNvGrpSpPr>
                <a:grpSpLocks noChangeAspect="1"/>
              </p:cNvGrpSpPr>
              <p:nvPr/>
            </p:nvGrpSpPr>
            <p:grpSpPr bwMode="auto">
              <a:xfrm>
                <a:off x="26832006" y="2657352"/>
                <a:ext cx="421119" cy="541007"/>
                <a:chOff x="5198" y="3783"/>
                <a:chExt cx="418" cy="537"/>
              </a:xfrm>
            </p:grpSpPr>
            <p:sp>
              <p:nvSpPr>
                <p:cNvPr id="114" name="Rectangle 7"/>
                <p:cNvSpPr>
                  <a:spLocks noChangeArrowheads="1"/>
                </p:cNvSpPr>
                <p:nvPr/>
              </p:nvSpPr>
              <p:spPr bwMode="auto">
                <a:xfrm>
                  <a:off x="5198" y="3783"/>
                  <a:ext cx="418" cy="537"/>
                </a:xfrm>
                <a:prstGeom prst="rect">
                  <a:avLst/>
                </a:prstGeom>
                <a:solidFill>
                  <a:srgbClr val="FFFFFF"/>
                </a:solidFill>
                <a:ln w="9360">
                  <a:noFill/>
                  <a:miter lim="800000"/>
                  <a:headEnd/>
                  <a:tailEnd/>
                </a:ln>
              </p:spPr>
              <p:txBody>
                <a:bodyPr wrap="none" anchor="ctr"/>
                <a:lstStyle/>
                <a:p>
                  <a:endParaRPr lang="de-DE"/>
                </a:p>
              </p:txBody>
            </p:sp>
            <p:pic>
              <p:nvPicPr>
                <p:cNvPr id="115" name="Picture 8"/>
                <p:cNvPicPr>
                  <a:picLocks noChangeAspect="1" noChangeArrowheads="1"/>
                </p:cNvPicPr>
                <p:nvPr/>
              </p:nvPicPr>
              <p:blipFill>
                <a:blip r:embed="rId8" cstate="print"/>
                <a:srcRect/>
                <a:stretch>
                  <a:fillRect/>
                </a:stretch>
              </p:blipFill>
              <p:spPr bwMode="auto">
                <a:xfrm>
                  <a:off x="5219" y="3808"/>
                  <a:ext cx="370" cy="483"/>
                </a:xfrm>
                <a:prstGeom prst="rect">
                  <a:avLst/>
                </a:prstGeom>
                <a:noFill/>
                <a:ln w="9360">
                  <a:noFill/>
                  <a:miter lim="800000"/>
                  <a:headEnd/>
                  <a:tailEnd/>
                </a:ln>
              </p:spPr>
            </p:pic>
          </p:grpSp>
          <p:pic>
            <p:nvPicPr>
              <p:cNvPr id="113" name="Picture 4"/>
              <p:cNvPicPr>
                <a:picLocks noChangeAspect="1" noChangeArrowheads="1"/>
              </p:cNvPicPr>
              <p:nvPr/>
            </p:nvPicPr>
            <p:blipFill>
              <a:blip r:embed="rId9" cstate="print"/>
              <a:srcRect/>
              <a:stretch>
                <a:fillRect/>
              </a:stretch>
            </p:blipFill>
            <p:spPr bwMode="auto">
              <a:xfrm>
                <a:off x="25046063" y="2085852"/>
                <a:ext cx="1783257" cy="540000"/>
              </a:xfrm>
              <a:prstGeom prst="rect">
                <a:avLst/>
              </a:prstGeom>
              <a:noFill/>
              <a:ln w="9525">
                <a:noFill/>
                <a:miter lim="800000"/>
                <a:headEnd/>
                <a:tailEnd/>
              </a:ln>
            </p:spPr>
          </p:pic>
        </p:grpSp>
      </p:grpSp>
      <p:grpSp>
        <p:nvGrpSpPr>
          <p:cNvPr id="103" name="Gruppieren 102"/>
          <p:cNvGrpSpPr>
            <a:grpSpLocks noChangeAspect="1"/>
          </p:cNvGrpSpPr>
          <p:nvPr/>
        </p:nvGrpSpPr>
        <p:grpSpPr>
          <a:xfrm>
            <a:off x="953983" y="12403683"/>
            <a:ext cx="12668251" cy="5040560"/>
            <a:chOff x="19759650" y="4586181"/>
            <a:chExt cx="8431661" cy="3354867"/>
          </a:xfrm>
        </p:grpSpPr>
        <p:grpSp>
          <p:nvGrpSpPr>
            <p:cNvPr id="116" name="Gruppieren 164"/>
            <p:cNvGrpSpPr/>
            <p:nvPr/>
          </p:nvGrpSpPr>
          <p:grpSpPr>
            <a:xfrm>
              <a:off x="19759650" y="4586181"/>
              <a:ext cx="4025845" cy="3354867"/>
              <a:chOff x="15983036" y="4014677"/>
              <a:chExt cx="4025845" cy="3354867"/>
            </a:xfrm>
          </p:grpSpPr>
          <p:pic>
            <p:nvPicPr>
              <p:cNvPr id="121" name="Grafik 29" descr="reclip_century.domainEURO.jpg"/>
              <p:cNvPicPr>
                <a:picLocks noChangeAspect="1"/>
              </p:cNvPicPr>
              <p:nvPr/>
            </p:nvPicPr>
            <p:blipFill>
              <a:blip r:embed="rId10" cstate="print"/>
              <a:srcRect r="6843"/>
              <a:stretch>
                <a:fillRect/>
              </a:stretch>
            </p:blipFill>
            <p:spPr bwMode="auto">
              <a:xfrm rot="5400000">
                <a:off x="16330731" y="3691394"/>
                <a:ext cx="3354867" cy="4001433"/>
              </a:xfrm>
              <a:prstGeom prst="rect">
                <a:avLst/>
              </a:prstGeom>
              <a:noFill/>
              <a:ln w="9525">
                <a:noFill/>
                <a:miter lim="800000"/>
                <a:headEnd/>
                <a:tailEnd/>
              </a:ln>
            </p:spPr>
          </p:pic>
          <p:sp>
            <p:nvSpPr>
              <p:cNvPr id="122" name="Textfeld 121"/>
              <p:cNvSpPr txBox="1"/>
              <p:nvPr/>
            </p:nvSpPr>
            <p:spPr bwMode="auto">
              <a:xfrm>
                <a:off x="15983036" y="4014677"/>
                <a:ext cx="585951" cy="307272"/>
              </a:xfrm>
              <a:prstGeom prst="rect">
                <a:avLst/>
              </a:prstGeom>
              <a:noFill/>
            </p:spPr>
            <p:txBody>
              <a:bodyPr wrap="none">
                <a:spAutoFit/>
              </a:bodyPr>
              <a:lstStyle/>
              <a:p>
                <a:pPr>
                  <a:defRPr/>
                </a:pPr>
                <a:r>
                  <a:rPr lang="de-DE" sz="2400" dirty="0">
                    <a:solidFill>
                      <a:srgbClr val="FF0000"/>
                    </a:solidFill>
                    <a:latin typeface="+mn-lt"/>
                  </a:rPr>
                  <a:t>50km</a:t>
                </a:r>
              </a:p>
            </p:txBody>
          </p:sp>
        </p:grpSp>
        <p:grpSp>
          <p:nvGrpSpPr>
            <p:cNvPr id="117" name="Gruppieren 163"/>
            <p:cNvGrpSpPr/>
            <p:nvPr/>
          </p:nvGrpSpPr>
          <p:grpSpPr>
            <a:xfrm>
              <a:off x="24188806" y="4586181"/>
              <a:ext cx="4002505" cy="3354867"/>
              <a:chOff x="22045667" y="4014677"/>
              <a:chExt cx="4002505" cy="3354867"/>
            </a:xfrm>
          </p:grpSpPr>
          <p:pic>
            <p:nvPicPr>
              <p:cNvPr id="119" name="Grafik 28" descr="reclip_century.domainALPS.jpg"/>
              <p:cNvPicPr>
                <a:picLocks noChangeAspect="1"/>
              </p:cNvPicPr>
              <p:nvPr/>
            </p:nvPicPr>
            <p:blipFill>
              <a:blip r:embed="rId11" cstate="print"/>
              <a:srcRect b="6809"/>
              <a:stretch>
                <a:fillRect/>
              </a:stretch>
            </p:blipFill>
            <p:spPr bwMode="auto">
              <a:xfrm>
                <a:off x="22048172" y="4014677"/>
                <a:ext cx="4000000" cy="3354867"/>
              </a:xfrm>
              <a:prstGeom prst="rect">
                <a:avLst/>
              </a:prstGeom>
              <a:noFill/>
              <a:ln w="9525">
                <a:noFill/>
                <a:miter lim="800000"/>
                <a:headEnd/>
                <a:tailEnd/>
              </a:ln>
            </p:spPr>
          </p:pic>
          <p:sp>
            <p:nvSpPr>
              <p:cNvPr id="120" name="Textfeld 119"/>
              <p:cNvSpPr txBox="1"/>
              <p:nvPr/>
            </p:nvSpPr>
            <p:spPr bwMode="auto">
              <a:xfrm>
                <a:off x="22045667" y="4014677"/>
                <a:ext cx="585951" cy="307272"/>
              </a:xfrm>
              <a:prstGeom prst="rect">
                <a:avLst/>
              </a:prstGeom>
              <a:noFill/>
            </p:spPr>
            <p:txBody>
              <a:bodyPr wrap="none">
                <a:spAutoFit/>
              </a:bodyPr>
              <a:lstStyle/>
              <a:p>
                <a:pPr>
                  <a:defRPr/>
                </a:pPr>
                <a:r>
                  <a:rPr lang="de-DE" sz="2400" dirty="0">
                    <a:solidFill>
                      <a:srgbClr val="FF0000"/>
                    </a:solidFill>
                    <a:latin typeface="+mn-lt"/>
                  </a:rPr>
                  <a:t>10km</a:t>
                </a:r>
              </a:p>
            </p:txBody>
          </p:sp>
        </p:grpSp>
      </p:grpSp>
      <p:sp>
        <p:nvSpPr>
          <p:cNvPr id="123" name="Textfeld 122"/>
          <p:cNvSpPr txBox="1"/>
          <p:nvPr/>
        </p:nvSpPr>
        <p:spPr>
          <a:xfrm>
            <a:off x="953990" y="17444243"/>
            <a:ext cx="12673408" cy="443368"/>
          </a:xfrm>
          <a:prstGeom prst="rect">
            <a:avLst/>
          </a:prstGeom>
          <a:noFill/>
        </p:spPr>
        <p:txBody>
          <a:bodyPr wrap="square" tIns="180000" rtlCol="0">
            <a:spAutoFit/>
          </a:bodyPr>
          <a:lstStyle/>
          <a:p>
            <a:r>
              <a:rPr lang="en-US" sz="1400" i="1" dirty="0" smtClean="0">
                <a:latin typeface="Verdana" pitchFamily="34" charset="0"/>
                <a:ea typeface="Verdana" pitchFamily="34" charset="0"/>
                <a:cs typeface="Verdana" pitchFamily="34" charset="0"/>
              </a:rPr>
              <a:t>Fig. 1: Simulation area of the European domain (left panel) and the Greater Alpine Region domain (GAR) (right panel)</a:t>
            </a:r>
            <a:endParaRPr lang="en-US" sz="1400" i="1" dirty="0">
              <a:latin typeface="Verdana" pitchFamily="34" charset="0"/>
              <a:ea typeface="Verdana" pitchFamily="34" charset="0"/>
              <a:cs typeface="Verdana" pitchFamily="34" charset="0"/>
            </a:endParaRPr>
          </a:p>
        </p:txBody>
      </p:sp>
      <p:grpSp>
        <p:nvGrpSpPr>
          <p:cNvPr id="124" name="Gruppieren 123"/>
          <p:cNvGrpSpPr>
            <a:grpSpLocks noChangeAspect="1"/>
          </p:cNvGrpSpPr>
          <p:nvPr/>
        </p:nvGrpSpPr>
        <p:grpSpPr>
          <a:xfrm>
            <a:off x="24070558" y="8875291"/>
            <a:ext cx="18000000" cy="4669801"/>
            <a:chOff x="9577264" y="15554003"/>
            <a:chExt cx="18720000" cy="4856592"/>
          </a:xfrm>
        </p:grpSpPr>
        <p:grpSp>
          <p:nvGrpSpPr>
            <p:cNvPr id="125" name="Gruppieren 94"/>
            <p:cNvGrpSpPr>
              <a:grpSpLocks noChangeAspect="1"/>
            </p:cNvGrpSpPr>
            <p:nvPr/>
          </p:nvGrpSpPr>
          <p:grpSpPr>
            <a:xfrm>
              <a:off x="9577264" y="15554003"/>
              <a:ext cx="18720000" cy="4527866"/>
              <a:chOff x="10369352" y="16706131"/>
              <a:chExt cx="18000000" cy="4353717"/>
            </a:xfrm>
          </p:grpSpPr>
          <p:pic>
            <p:nvPicPr>
              <p:cNvPr id="127" name="Grafik 126" descr="hist_start_clm_seasons.png"/>
              <p:cNvPicPr>
                <a:picLocks noChangeAspect="1"/>
              </p:cNvPicPr>
              <p:nvPr/>
            </p:nvPicPr>
            <p:blipFill>
              <a:blip r:embed="rId12" cstate="print"/>
              <a:srcRect t="69414" r="641"/>
              <a:stretch>
                <a:fillRect/>
              </a:stretch>
            </p:blipFill>
            <p:spPr>
              <a:xfrm>
                <a:off x="10369352" y="16706131"/>
                <a:ext cx="18000000" cy="4353717"/>
              </a:xfrm>
              <a:prstGeom prst="rect">
                <a:avLst/>
              </a:prstGeom>
            </p:spPr>
          </p:pic>
          <p:sp>
            <p:nvSpPr>
              <p:cNvPr id="128" name="Textfeld 127"/>
              <p:cNvSpPr txBox="1"/>
              <p:nvPr/>
            </p:nvSpPr>
            <p:spPr>
              <a:xfrm>
                <a:off x="10945416" y="16850147"/>
                <a:ext cx="1048320" cy="400110"/>
              </a:xfrm>
              <a:prstGeom prst="rect">
                <a:avLst/>
              </a:prstGeom>
              <a:noFill/>
            </p:spPr>
            <p:txBody>
              <a:bodyPr wrap="square" rtlCol="0">
                <a:spAutoFit/>
              </a:bodyPr>
              <a:lstStyle/>
              <a:p>
                <a:r>
                  <a:rPr lang="de-AT" sz="2000" b="1" dirty="0" smtClean="0"/>
                  <a:t>DJF</a:t>
                </a:r>
                <a:endParaRPr lang="de-AT" sz="2000" b="1" dirty="0"/>
              </a:p>
            </p:txBody>
          </p:sp>
          <p:sp>
            <p:nvSpPr>
              <p:cNvPr id="129" name="Textfeld 128"/>
              <p:cNvSpPr txBox="1"/>
              <p:nvPr/>
            </p:nvSpPr>
            <p:spPr>
              <a:xfrm>
                <a:off x="15481920" y="16850147"/>
                <a:ext cx="1048320" cy="400110"/>
              </a:xfrm>
              <a:prstGeom prst="rect">
                <a:avLst/>
              </a:prstGeom>
              <a:noFill/>
            </p:spPr>
            <p:txBody>
              <a:bodyPr wrap="square" rtlCol="0">
                <a:spAutoFit/>
              </a:bodyPr>
              <a:lstStyle/>
              <a:p>
                <a:r>
                  <a:rPr lang="de-AT" sz="2000" b="1" dirty="0" smtClean="0"/>
                  <a:t>MAM</a:t>
                </a:r>
                <a:endParaRPr lang="de-AT" sz="2000" b="1" dirty="0"/>
              </a:p>
            </p:txBody>
          </p:sp>
          <p:sp>
            <p:nvSpPr>
              <p:cNvPr id="130" name="Textfeld 129"/>
              <p:cNvSpPr txBox="1"/>
              <p:nvPr/>
            </p:nvSpPr>
            <p:spPr>
              <a:xfrm>
                <a:off x="20018424" y="16850147"/>
                <a:ext cx="1048320" cy="400110"/>
              </a:xfrm>
              <a:prstGeom prst="rect">
                <a:avLst/>
              </a:prstGeom>
              <a:noFill/>
            </p:spPr>
            <p:txBody>
              <a:bodyPr wrap="square" rtlCol="0">
                <a:spAutoFit/>
              </a:bodyPr>
              <a:lstStyle/>
              <a:p>
                <a:r>
                  <a:rPr lang="de-AT" sz="2000" b="1" dirty="0" smtClean="0"/>
                  <a:t>JJA</a:t>
                </a:r>
                <a:endParaRPr lang="de-AT" sz="2000" b="1" dirty="0"/>
              </a:p>
            </p:txBody>
          </p:sp>
          <p:sp>
            <p:nvSpPr>
              <p:cNvPr id="131" name="Textfeld 130"/>
              <p:cNvSpPr txBox="1"/>
              <p:nvPr/>
            </p:nvSpPr>
            <p:spPr>
              <a:xfrm>
                <a:off x="24554928" y="16850147"/>
                <a:ext cx="1048320" cy="400110"/>
              </a:xfrm>
              <a:prstGeom prst="rect">
                <a:avLst/>
              </a:prstGeom>
              <a:noFill/>
            </p:spPr>
            <p:txBody>
              <a:bodyPr wrap="square" rtlCol="0">
                <a:spAutoFit/>
              </a:bodyPr>
              <a:lstStyle/>
              <a:p>
                <a:r>
                  <a:rPr lang="de-AT" sz="2000" b="1" dirty="0" smtClean="0"/>
                  <a:t>SON</a:t>
                </a:r>
                <a:endParaRPr lang="de-AT" sz="2000" b="1" dirty="0"/>
              </a:p>
            </p:txBody>
          </p:sp>
        </p:grpSp>
        <p:sp>
          <p:nvSpPr>
            <p:cNvPr id="126" name="Textfeld 125"/>
            <p:cNvSpPr txBox="1"/>
            <p:nvPr/>
          </p:nvSpPr>
          <p:spPr>
            <a:xfrm>
              <a:off x="9577264" y="20090507"/>
              <a:ext cx="18720000" cy="320088"/>
            </a:xfrm>
            <a:prstGeom prst="rect">
              <a:avLst/>
            </a:prstGeom>
            <a:noFill/>
          </p:spPr>
          <p:txBody>
            <a:bodyPr wrap="square" rtlCol="0">
              <a:spAutoFit/>
            </a:bodyPr>
            <a:lstStyle/>
            <a:p>
              <a:r>
                <a:rPr lang="en-GB" sz="1400" i="1" dirty="0" smtClean="0">
                  <a:latin typeface="Verdana" pitchFamily="34" charset="0"/>
                  <a:ea typeface="Verdana" pitchFamily="34" charset="0"/>
                  <a:cs typeface="Verdana" pitchFamily="34" charset="0"/>
                </a:rPr>
                <a:t>Fig. 5: Seasonal dependence of temporal correlation of surface temperature and altitude. Correlation was computed between daily CCLM and STARTCLIM-data, 1961-2000</a:t>
              </a:r>
              <a:endParaRPr lang="en-GB" sz="1400" dirty="0">
                <a:latin typeface="Verdana" pitchFamily="34" charset="0"/>
                <a:ea typeface="Verdana" pitchFamily="34" charset="0"/>
                <a:cs typeface="Verdana" pitchFamily="34" charset="0"/>
              </a:endParaRPr>
            </a:p>
          </p:txBody>
        </p:sp>
      </p:grpSp>
      <p:grpSp>
        <p:nvGrpSpPr>
          <p:cNvPr id="138" name="Gruppieren 137"/>
          <p:cNvGrpSpPr>
            <a:grpSpLocks noChangeAspect="1"/>
          </p:cNvGrpSpPr>
          <p:nvPr/>
        </p:nvGrpSpPr>
        <p:grpSpPr>
          <a:xfrm>
            <a:off x="24070558" y="13699824"/>
            <a:ext cx="18000000" cy="4323607"/>
            <a:chOff x="9577264" y="25923155"/>
            <a:chExt cx="18720000" cy="4496552"/>
          </a:xfrm>
        </p:grpSpPr>
        <p:pic>
          <p:nvPicPr>
            <p:cNvPr id="139" name="Picture 8" descr="E:\EVACLIM\PLOTS\rer009\p98_bias_cclm-start_rer009_1961-2000_TOT_PREC_SDS.png"/>
            <p:cNvPicPr>
              <a:picLocks noChangeAspect="1" noChangeArrowheads="1"/>
            </p:cNvPicPr>
            <p:nvPr/>
          </p:nvPicPr>
          <p:blipFill>
            <a:blip r:embed="rId13" cstate="print"/>
            <a:srcRect l="378" t="7560" r="587" b="4745"/>
            <a:stretch>
              <a:fillRect/>
            </a:stretch>
          </p:blipFill>
          <p:spPr bwMode="auto">
            <a:xfrm>
              <a:off x="9577264" y="25923155"/>
              <a:ext cx="18720000" cy="4144122"/>
            </a:xfrm>
            <a:prstGeom prst="rect">
              <a:avLst/>
            </a:prstGeom>
            <a:noFill/>
          </p:spPr>
        </p:pic>
        <p:sp>
          <p:nvSpPr>
            <p:cNvPr id="140" name="Textfeld 139"/>
            <p:cNvSpPr txBox="1"/>
            <p:nvPr/>
          </p:nvSpPr>
          <p:spPr>
            <a:xfrm>
              <a:off x="9577264" y="30099619"/>
              <a:ext cx="18720000" cy="320088"/>
            </a:xfrm>
            <a:prstGeom prst="rect">
              <a:avLst/>
            </a:prstGeom>
            <a:noFill/>
          </p:spPr>
          <p:txBody>
            <a:bodyPr wrap="square" rtlCol="0">
              <a:spAutoFit/>
            </a:bodyPr>
            <a:lstStyle/>
            <a:p>
              <a:r>
                <a:rPr lang="en-GB" sz="1400" i="1" dirty="0" smtClean="0">
                  <a:latin typeface="Verdana" pitchFamily="34" charset="0"/>
                  <a:ea typeface="Verdana" pitchFamily="34" charset="0"/>
                  <a:cs typeface="Verdana" pitchFamily="34" charset="0"/>
                </a:rPr>
                <a:t>Fig. 6: Extreme precipitation: differences between CCLM and STARTCLIM for seasonal daily precipitation sums above the 98th percentile, 1961-2000, [mm/d]</a:t>
              </a:r>
              <a:endParaRPr lang="en-GB" sz="1400" dirty="0">
                <a:latin typeface="Verdana" pitchFamily="34" charset="0"/>
                <a:ea typeface="Verdana" pitchFamily="34" charset="0"/>
                <a:cs typeface="Verdana" pitchFamily="34" charset="0"/>
              </a:endParaRPr>
            </a:p>
          </p:txBody>
        </p:sp>
      </p:grpSp>
      <p:grpSp>
        <p:nvGrpSpPr>
          <p:cNvPr id="141" name="Gruppieren 140"/>
          <p:cNvGrpSpPr>
            <a:grpSpLocks noChangeAspect="1"/>
          </p:cNvGrpSpPr>
          <p:nvPr/>
        </p:nvGrpSpPr>
        <p:grpSpPr>
          <a:xfrm>
            <a:off x="24070558" y="4391508"/>
            <a:ext cx="18000000" cy="4411775"/>
            <a:chOff x="9577264" y="10009387"/>
            <a:chExt cx="18720000" cy="4588247"/>
          </a:xfrm>
        </p:grpSpPr>
        <p:grpSp>
          <p:nvGrpSpPr>
            <p:cNvPr id="142" name="Gruppieren 82"/>
            <p:cNvGrpSpPr>
              <a:grpSpLocks noChangeAspect="1"/>
            </p:cNvGrpSpPr>
            <p:nvPr/>
          </p:nvGrpSpPr>
          <p:grpSpPr>
            <a:xfrm>
              <a:off x="9577264" y="10009387"/>
              <a:ext cx="18720000" cy="4588247"/>
              <a:chOff x="10369352" y="10441435"/>
              <a:chExt cx="18002000" cy="4412267"/>
            </a:xfrm>
          </p:grpSpPr>
          <p:grpSp>
            <p:nvGrpSpPr>
              <p:cNvPr id="148" name="Gruppieren 80"/>
              <p:cNvGrpSpPr>
                <a:grpSpLocks noChangeAspect="1"/>
              </p:cNvGrpSpPr>
              <p:nvPr/>
            </p:nvGrpSpPr>
            <p:grpSpPr>
              <a:xfrm>
                <a:off x="10369352" y="10441435"/>
                <a:ext cx="18000000" cy="4137097"/>
                <a:chOff x="7705056" y="9577339"/>
                <a:chExt cx="17857984" cy="4104456"/>
              </a:xfrm>
            </p:grpSpPr>
            <p:pic>
              <p:nvPicPr>
                <p:cNvPr id="150" name="Grafik 149" descr="floatingtrend_filt_gar_cclm-histalp_rer009_1961-2000_T2M_SM_new.png"/>
                <p:cNvPicPr>
                  <a:picLocks noChangeAspect="1"/>
                </p:cNvPicPr>
                <p:nvPr/>
              </p:nvPicPr>
              <p:blipFill>
                <a:blip r:embed="rId14" cstate="print"/>
                <a:srcRect t="1600" r="75197" b="52795"/>
                <a:stretch>
                  <a:fillRect/>
                </a:stretch>
              </p:blipFill>
              <p:spPr>
                <a:xfrm>
                  <a:off x="7705056" y="9577339"/>
                  <a:ext cx="4464496" cy="4104456"/>
                </a:xfrm>
                <a:prstGeom prst="rect">
                  <a:avLst/>
                </a:prstGeom>
              </p:spPr>
            </p:pic>
            <p:pic>
              <p:nvPicPr>
                <p:cNvPr id="151" name="Grafik 150" descr="floatingtrend_filt_gar_cclm-histalp_rer009_1961-2000_T2M_SM_new.png"/>
                <p:cNvPicPr>
                  <a:picLocks noChangeAspect="1"/>
                </p:cNvPicPr>
                <p:nvPr/>
              </p:nvPicPr>
              <p:blipFill>
                <a:blip r:embed="rId14" cstate="print"/>
                <a:srcRect l="50005" t="1600" r="25192" b="52795"/>
                <a:stretch>
                  <a:fillRect/>
                </a:stretch>
              </p:blipFill>
              <p:spPr>
                <a:xfrm>
                  <a:off x="16634048" y="9577339"/>
                  <a:ext cx="4464496" cy="4104456"/>
                </a:xfrm>
                <a:prstGeom prst="rect">
                  <a:avLst/>
                </a:prstGeom>
              </p:spPr>
            </p:pic>
            <p:pic>
              <p:nvPicPr>
                <p:cNvPr id="152" name="Grafik 151" descr="floatingtrend_filt_gar_cclm-histalp_rer009_1961-2000_T2M_SM_new.png"/>
                <p:cNvPicPr>
                  <a:picLocks noChangeAspect="1"/>
                </p:cNvPicPr>
                <p:nvPr/>
              </p:nvPicPr>
              <p:blipFill>
                <a:blip r:embed="rId14" cstate="print"/>
                <a:srcRect t="51765" r="75197" b="2630"/>
                <a:stretch>
                  <a:fillRect/>
                </a:stretch>
              </p:blipFill>
              <p:spPr>
                <a:xfrm>
                  <a:off x="12169552" y="9577339"/>
                  <a:ext cx="4464496" cy="4104456"/>
                </a:xfrm>
                <a:prstGeom prst="rect">
                  <a:avLst/>
                </a:prstGeom>
              </p:spPr>
            </p:pic>
            <p:pic>
              <p:nvPicPr>
                <p:cNvPr id="153" name="Grafik 152" descr="floatingtrend_filt_gar_cclm-histalp_rer009_1961-2000_T2M_SM_new.png"/>
                <p:cNvPicPr>
                  <a:picLocks noChangeAspect="1"/>
                </p:cNvPicPr>
                <p:nvPr/>
              </p:nvPicPr>
              <p:blipFill>
                <a:blip r:embed="rId14" cstate="print"/>
                <a:srcRect l="50005" t="51601" r="25192" b="2794"/>
                <a:stretch>
                  <a:fillRect/>
                </a:stretch>
              </p:blipFill>
              <p:spPr>
                <a:xfrm>
                  <a:off x="21098544" y="9577339"/>
                  <a:ext cx="4464496" cy="4104456"/>
                </a:xfrm>
                <a:prstGeom prst="rect">
                  <a:avLst/>
                </a:prstGeom>
              </p:spPr>
            </p:pic>
          </p:grpSp>
          <p:sp>
            <p:nvSpPr>
              <p:cNvPr id="149" name="Textfeld 148"/>
              <p:cNvSpPr txBox="1"/>
              <p:nvPr/>
            </p:nvSpPr>
            <p:spPr>
              <a:xfrm>
                <a:off x="10369352" y="14545891"/>
                <a:ext cx="18002000" cy="307811"/>
              </a:xfrm>
              <a:prstGeom prst="rect">
                <a:avLst/>
              </a:prstGeom>
              <a:noFill/>
            </p:spPr>
            <p:txBody>
              <a:bodyPr wrap="square" rtlCol="0">
                <a:spAutoFit/>
              </a:bodyPr>
              <a:lstStyle/>
              <a:p>
                <a:r>
                  <a:rPr lang="en-GB" sz="1400" i="1" dirty="0" smtClean="0">
                    <a:latin typeface="Verdana" pitchFamily="34" charset="0"/>
                    <a:ea typeface="Verdana" pitchFamily="34" charset="0"/>
                    <a:cs typeface="Verdana" pitchFamily="34" charset="0"/>
                  </a:rPr>
                  <a:t>Fig. 4: 15-year floating trends in winter (DJF, left panel) and summer (JJA, right panel), CCLM and HISTALP, 1961-2000</a:t>
                </a:r>
                <a:endParaRPr lang="en-GB" sz="1400" dirty="0">
                  <a:latin typeface="Verdana" pitchFamily="34" charset="0"/>
                  <a:ea typeface="Verdana" pitchFamily="34" charset="0"/>
                  <a:cs typeface="Verdana" pitchFamily="34" charset="0"/>
                </a:endParaRPr>
              </a:p>
            </p:txBody>
          </p:sp>
        </p:grpSp>
        <p:sp>
          <p:nvSpPr>
            <p:cNvPr id="143" name="Textfeld 142"/>
            <p:cNvSpPr txBox="1"/>
            <p:nvPr/>
          </p:nvSpPr>
          <p:spPr>
            <a:xfrm>
              <a:off x="10176304" y="10009387"/>
              <a:ext cx="1048320" cy="416068"/>
            </a:xfrm>
            <a:prstGeom prst="rect">
              <a:avLst/>
            </a:prstGeom>
            <a:noFill/>
          </p:spPr>
          <p:txBody>
            <a:bodyPr wrap="square" rtlCol="0">
              <a:spAutoFit/>
            </a:bodyPr>
            <a:lstStyle/>
            <a:p>
              <a:r>
                <a:rPr lang="de-AT" sz="2000" b="1" dirty="0" smtClean="0"/>
                <a:t>CCLM</a:t>
              </a:r>
              <a:endParaRPr lang="de-AT" sz="2000" b="1" dirty="0"/>
            </a:p>
          </p:txBody>
        </p:sp>
        <p:sp>
          <p:nvSpPr>
            <p:cNvPr id="144" name="Textfeld 143"/>
            <p:cNvSpPr txBox="1"/>
            <p:nvPr/>
          </p:nvSpPr>
          <p:spPr>
            <a:xfrm>
              <a:off x="14818864" y="10009387"/>
              <a:ext cx="1572480" cy="416068"/>
            </a:xfrm>
            <a:prstGeom prst="rect">
              <a:avLst/>
            </a:prstGeom>
            <a:noFill/>
          </p:spPr>
          <p:txBody>
            <a:bodyPr wrap="square" rtlCol="0">
              <a:spAutoFit/>
            </a:bodyPr>
            <a:lstStyle/>
            <a:p>
              <a:r>
                <a:rPr lang="de-AT" sz="2000" b="1" dirty="0" smtClean="0"/>
                <a:t>HISTALP</a:t>
              </a:r>
              <a:endParaRPr lang="de-AT" sz="2000" b="1" dirty="0"/>
            </a:p>
          </p:txBody>
        </p:sp>
        <p:sp>
          <p:nvSpPr>
            <p:cNvPr id="145" name="Textfeld 144"/>
            <p:cNvSpPr txBox="1"/>
            <p:nvPr/>
          </p:nvSpPr>
          <p:spPr>
            <a:xfrm>
              <a:off x="19536304" y="10009387"/>
              <a:ext cx="1048320" cy="416068"/>
            </a:xfrm>
            <a:prstGeom prst="rect">
              <a:avLst/>
            </a:prstGeom>
            <a:noFill/>
          </p:spPr>
          <p:txBody>
            <a:bodyPr wrap="square" rtlCol="0">
              <a:spAutoFit/>
            </a:bodyPr>
            <a:lstStyle/>
            <a:p>
              <a:r>
                <a:rPr lang="de-AT" sz="2000" b="1" dirty="0" smtClean="0"/>
                <a:t>CCLM</a:t>
              </a:r>
              <a:endParaRPr lang="de-AT" sz="2000" b="1" dirty="0"/>
            </a:p>
          </p:txBody>
        </p:sp>
        <p:sp>
          <p:nvSpPr>
            <p:cNvPr id="146" name="Textfeld 145"/>
            <p:cNvSpPr txBox="1"/>
            <p:nvPr/>
          </p:nvSpPr>
          <p:spPr>
            <a:xfrm>
              <a:off x="24178864" y="10009387"/>
              <a:ext cx="1572480" cy="416068"/>
            </a:xfrm>
            <a:prstGeom prst="rect">
              <a:avLst/>
            </a:prstGeom>
            <a:noFill/>
          </p:spPr>
          <p:txBody>
            <a:bodyPr wrap="square" rtlCol="0">
              <a:spAutoFit/>
            </a:bodyPr>
            <a:lstStyle/>
            <a:p>
              <a:r>
                <a:rPr lang="de-AT" sz="2000" b="1" dirty="0" smtClean="0"/>
                <a:t>HISTALP</a:t>
              </a:r>
              <a:endParaRPr lang="de-AT" sz="2000" b="1" dirty="0"/>
            </a:p>
          </p:txBody>
        </p:sp>
        <p:cxnSp>
          <p:nvCxnSpPr>
            <p:cNvPr id="147" name="Gerade Verbindung 146"/>
            <p:cNvCxnSpPr/>
            <p:nvPr/>
          </p:nvCxnSpPr>
          <p:spPr bwMode="auto">
            <a:xfrm rot="5400000">
              <a:off x="16706056" y="12169627"/>
              <a:ext cx="4320480" cy="0"/>
            </a:xfrm>
            <a:prstGeom prst="line">
              <a:avLst/>
            </a:prstGeom>
            <a:solidFill>
              <a:schemeClr val="accent1"/>
            </a:solidFill>
            <a:ln w="31750" cap="flat" cmpd="sng" algn="ctr">
              <a:solidFill>
                <a:schemeClr val="tx1">
                  <a:lumMod val="65000"/>
                  <a:lumOff val="35000"/>
                </a:schemeClr>
              </a:solidFill>
              <a:prstDash val="solid"/>
              <a:round/>
              <a:headEnd type="none" w="med" len="med"/>
              <a:tailEnd type="none" w="med" len="med"/>
            </a:ln>
            <a:effectLst/>
          </p:spPr>
        </p:cxnSp>
      </p:grpSp>
      <p:sp>
        <p:nvSpPr>
          <p:cNvPr id="169" name="Textfeld 168"/>
          <p:cNvSpPr txBox="1"/>
          <p:nvPr/>
        </p:nvSpPr>
        <p:spPr>
          <a:xfrm>
            <a:off x="449934" y="18812395"/>
            <a:ext cx="13681520" cy="902125"/>
          </a:xfrm>
          <a:prstGeom prst="rect">
            <a:avLst/>
          </a:prstGeom>
          <a:noFill/>
        </p:spPr>
        <p:txBody>
          <a:bodyPr wrap="square" lIns="540000" tIns="360000" rtlCol="0">
            <a:spAutoFit/>
          </a:bodyPr>
          <a:lstStyle/>
          <a:p>
            <a:r>
              <a:rPr lang="en-US" sz="3200" b="1" dirty="0" smtClean="0">
                <a:latin typeface="Verdana" pitchFamily="34" charset="0"/>
                <a:ea typeface="Verdana" pitchFamily="34" charset="0"/>
                <a:cs typeface="Verdana" pitchFamily="34" charset="0"/>
              </a:rPr>
              <a:t>Uncertainties in gridded observation datasets</a:t>
            </a:r>
            <a:endParaRPr lang="en-US" sz="3200" b="1" dirty="0">
              <a:latin typeface="Verdana" pitchFamily="34" charset="0"/>
              <a:ea typeface="Verdana" pitchFamily="34" charset="0"/>
              <a:cs typeface="Verdana" pitchFamily="34" charset="0"/>
            </a:endParaRPr>
          </a:p>
        </p:txBody>
      </p:sp>
      <p:sp>
        <p:nvSpPr>
          <p:cNvPr id="173" name="Rechteck 172"/>
          <p:cNvSpPr/>
          <p:nvPr/>
        </p:nvSpPr>
        <p:spPr>
          <a:xfrm>
            <a:off x="14563502" y="22412795"/>
            <a:ext cx="27867096" cy="381642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0" name="Textfeld 169"/>
          <p:cNvSpPr txBox="1"/>
          <p:nvPr/>
        </p:nvSpPr>
        <p:spPr>
          <a:xfrm>
            <a:off x="14563502" y="23492915"/>
            <a:ext cx="13897544" cy="2436564"/>
          </a:xfrm>
          <a:prstGeom prst="rect">
            <a:avLst/>
          </a:prstGeom>
          <a:noFill/>
        </p:spPr>
        <p:txBody>
          <a:bodyPr wrap="square" lIns="540000" rIns="540000" rtlCol="0">
            <a:spAutoFit/>
          </a:bodyPr>
          <a:lstStyle/>
          <a:p>
            <a:pPr marL="287338" indent="-287338" algn="just">
              <a:spcBef>
                <a:spcPts val="500"/>
              </a:spcBef>
              <a:buSzPct val="90000"/>
              <a:buFont typeface="Times" pitchFamily="48" charset="0"/>
              <a:buChar char="•"/>
            </a:pPr>
            <a:r>
              <a:rPr lang="en-GB" sz="2400" dirty="0" smtClean="0">
                <a:latin typeface="Verdana" pitchFamily="48" charset="0"/>
              </a:rPr>
              <a:t>Considerable disparities between different observational datasets – largest differences in the summer months and at high altitudes</a:t>
            </a:r>
          </a:p>
          <a:p>
            <a:pPr marL="287338" indent="-287338" algn="just">
              <a:spcBef>
                <a:spcPts val="500"/>
              </a:spcBef>
              <a:buSzPct val="90000"/>
              <a:buFont typeface="Times" pitchFamily="48" charset="0"/>
              <a:buChar char="•"/>
            </a:pPr>
            <a:r>
              <a:rPr lang="en-GB" sz="2400" dirty="0" smtClean="0">
                <a:latin typeface="Verdana" pitchFamily="48" charset="0"/>
              </a:rPr>
              <a:t>Contradicting trend signals between simulation and observation dependent on the season – a sign of initialisation?</a:t>
            </a:r>
          </a:p>
          <a:p>
            <a:pPr marL="287338" indent="-287338" algn="just">
              <a:spcBef>
                <a:spcPts val="500"/>
              </a:spcBef>
              <a:buSzPct val="90000"/>
              <a:buFont typeface="Times" pitchFamily="48" charset="0"/>
              <a:buChar char="•"/>
            </a:pPr>
            <a:r>
              <a:rPr lang="en-GB" sz="2400" dirty="0" smtClean="0">
                <a:latin typeface="Verdana" pitchFamily="48" charset="0"/>
              </a:rPr>
              <a:t>Temporal correlation shows interesting patterns when plotted against altitude with a seasonal dependence</a:t>
            </a:r>
          </a:p>
        </p:txBody>
      </p:sp>
      <p:sp>
        <p:nvSpPr>
          <p:cNvPr id="171" name="Textfeld 170"/>
          <p:cNvSpPr txBox="1"/>
          <p:nvPr/>
        </p:nvSpPr>
        <p:spPr>
          <a:xfrm>
            <a:off x="28461046" y="23492915"/>
            <a:ext cx="13608192" cy="2372444"/>
          </a:xfrm>
          <a:prstGeom prst="rect">
            <a:avLst/>
          </a:prstGeom>
          <a:noFill/>
        </p:spPr>
        <p:txBody>
          <a:bodyPr wrap="square" lIns="540000" rIns="540000" rtlCol="0">
            <a:spAutoFit/>
          </a:bodyPr>
          <a:lstStyle/>
          <a:p>
            <a:pPr marL="287338" indent="-287338" algn="just">
              <a:spcBef>
                <a:spcPts val="500"/>
              </a:spcBef>
              <a:buSzPct val="90000"/>
              <a:buFont typeface="Times" pitchFamily="48" charset="0"/>
              <a:buChar char="•"/>
            </a:pPr>
            <a:r>
              <a:rPr lang="en-GB" sz="2400" dirty="0" smtClean="0">
                <a:latin typeface="Verdana" pitchFamily="48" charset="0"/>
              </a:rPr>
              <a:t>Extreme precipitation above the 98</a:t>
            </a:r>
            <a:r>
              <a:rPr lang="en-GB" sz="2400" baseline="30000" dirty="0" smtClean="0">
                <a:latin typeface="Verdana" pitchFamily="48" charset="0"/>
              </a:rPr>
              <a:t>th</a:t>
            </a:r>
            <a:r>
              <a:rPr lang="en-GB" sz="2400" dirty="0" smtClean="0">
                <a:latin typeface="Verdana" pitchFamily="48" charset="0"/>
              </a:rPr>
              <a:t> percentile shows a heterogeneous pattern but similar for all seasons except summer with some overestimation in the mountains and underestimation in the Southeast.</a:t>
            </a:r>
          </a:p>
          <a:p>
            <a:pPr marL="287338" indent="-287338" algn="just">
              <a:spcBef>
                <a:spcPts val="500"/>
              </a:spcBef>
              <a:buSzPct val="90000"/>
              <a:buFont typeface="Times" pitchFamily="48" charset="0"/>
              <a:buChar char="•"/>
            </a:pPr>
            <a:r>
              <a:rPr lang="en-GB" sz="2400" dirty="0" smtClean="0">
                <a:latin typeface="Verdana" pitchFamily="48" charset="0"/>
              </a:rPr>
              <a:t>Cyclonic activity over the Adriatic Sea causes an overestimation of rainfall in the Alpine </a:t>
            </a:r>
            <a:r>
              <a:rPr lang="en-GB" sz="2400" dirty="0" err="1" smtClean="0">
                <a:latin typeface="Verdana" pitchFamily="48" charset="0"/>
              </a:rPr>
              <a:t>Stau</a:t>
            </a:r>
            <a:r>
              <a:rPr lang="en-GB" sz="2400" dirty="0" smtClean="0">
                <a:latin typeface="Verdana" pitchFamily="48" charset="0"/>
              </a:rPr>
              <a:t> regions originating in an overestimation of heavy precipitation &gt; 20mm.</a:t>
            </a:r>
          </a:p>
        </p:txBody>
      </p:sp>
      <p:sp>
        <p:nvSpPr>
          <p:cNvPr id="172" name="Textfeld 171"/>
          <p:cNvSpPr txBox="1"/>
          <p:nvPr/>
        </p:nvSpPr>
        <p:spPr>
          <a:xfrm>
            <a:off x="14563502" y="22446774"/>
            <a:ext cx="7416824" cy="902125"/>
          </a:xfrm>
          <a:prstGeom prst="rect">
            <a:avLst/>
          </a:prstGeom>
          <a:noFill/>
        </p:spPr>
        <p:txBody>
          <a:bodyPr wrap="square" lIns="540000" tIns="360000" rtlCol="0">
            <a:spAutoFit/>
          </a:bodyPr>
          <a:lstStyle/>
          <a:p>
            <a:r>
              <a:rPr lang="en-US" sz="3200" b="1" dirty="0" smtClean="0">
                <a:latin typeface="Verdana" pitchFamily="34" charset="0"/>
                <a:ea typeface="Verdana" pitchFamily="34" charset="0"/>
                <a:cs typeface="Verdana" pitchFamily="34" charset="0"/>
              </a:rPr>
              <a:t>Conclusions</a:t>
            </a:r>
            <a:endParaRPr lang="en-US" sz="3200" b="1" dirty="0">
              <a:latin typeface="Verdana" pitchFamily="34" charset="0"/>
              <a:ea typeface="Verdana" pitchFamily="34" charset="0"/>
              <a:cs typeface="Verdana" pitchFamily="34" charset="0"/>
            </a:endParaRPr>
          </a:p>
        </p:txBody>
      </p:sp>
      <p:sp>
        <p:nvSpPr>
          <p:cNvPr id="174" name="Textfeld 173"/>
          <p:cNvSpPr txBox="1"/>
          <p:nvPr/>
        </p:nvSpPr>
        <p:spPr>
          <a:xfrm>
            <a:off x="14563502" y="4834145"/>
            <a:ext cx="9505056" cy="3897130"/>
          </a:xfrm>
          <a:prstGeom prst="rect">
            <a:avLst/>
          </a:prstGeom>
          <a:noFill/>
        </p:spPr>
        <p:txBody>
          <a:bodyPr wrap="square" lIns="540000" tIns="360000" bIns="360000" rtlCol="0">
            <a:spAutoFit/>
          </a:bodyPr>
          <a:lstStyle/>
          <a:p>
            <a:r>
              <a:rPr lang="de-AT" sz="2800" i="1" dirty="0" smtClean="0">
                <a:latin typeface="Verdana" pitchFamily="34" charset="0"/>
                <a:ea typeface="Verdana" pitchFamily="34" charset="0"/>
                <a:cs typeface="Verdana" pitchFamily="34" charset="0"/>
              </a:rPr>
              <a:t>Trends:</a:t>
            </a:r>
            <a:endParaRPr lang="de-AT" sz="2400" i="1" dirty="0" smtClean="0">
              <a:latin typeface="Verdana" pitchFamily="34" charset="0"/>
              <a:ea typeface="Verdana" pitchFamily="34" charset="0"/>
              <a:cs typeface="Verdana" pitchFamily="34" charset="0"/>
            </a:endParaRPr>
          </a:p>
          <a:p>
            <a:pPr marL="534988" indent="-534988">
              <a:buFont typeface="Arial" pitchFamily="34" charset="0"/>
              <a:buChar char="•"/>
            </a:pPr>
            <a:endParaRPr lang="de-AT" sz="1000" i="1" dirty="0" smtClean="0">
              <a:latin typeface="Verdana" pitchFamily="34" charset="0"/>
              <a:ea typeface="Verdana" pitchFamily="34" charset="0"/>
              <a:cs typeface="Verdana" pitchFamily="34" charset="0"/>
            </a:endParaRPr>
          </a:p>
          <a:p>
            <a:pPr marL="534988" indent="-534988">
              <a:buFont typeface="Arial" pitchFamily="34" charset="0"/>
              <a:buChar char="•"/>
            </a:pPr>
            <a:r>
              <a:rPr lang="en-GB" sz="2400" dirty="0" smtClean="0">
                <a:latin typeface="Verdana" pitchFamily="34" charset="0"/>
                <a:ea typeface="Verdana" pitchFamily="34" charset="0"/>
                <a:cs typeface="Verdana" pitchFamily="34" charset="0"/>
              </a:rPr>
              <a:t>15-year floating trends are well reproduced in winter.</a:t>
            </a:r>
          </a:p>
          <a:p>
            <a:pPr marL="534988" indent="-534988">
              <a:buFont typeface="Arial" pitchFamily="34" charset="0"/>
              <a:buChar char="•"/>
            </a:pPr>
            <a:r>
              <a:rPr lang="en-GB" sz="2400" dirty="0" smtClean="0">
                <a:latin typeface="Verdana" pitchFamily="34" charset="0"/>
                <a:ea typeface="Verdana" pitchFamily="34" charset="0"/>
                <a:cs typeface="Verdana" pitchFamily="34" charset="0"/>
              </a:rPr>
              <a:t>Summer: an extreme overestimation of temperature in the first years of the simulation produces an overall negative trend which contradicts the observations.</a:t>
            </a:r>
          </a:p>
          <a:p>
            <a:pPr marL="534988" indent="-534988"/>
            <a:endParaRPr lang="en-GB" sz="2400" dirty="0" smtClean="0">
              <a:latin typeface="Verdana" pitchFamily="34" charset="0"/>
              <a:ea typeface="Verdana" pitchFamily="34" charset="0"/>
              <a:cs typeface="Verdana" pitchFamily="34" charset="0"/>
            </a:endParaRPr>
          </a:p>
          <a:p>
            <a:pPr marL="534988" indent="-534988"/>
            <a:r>
              <a:rPr lang="en-GB" sz="2400" dirty="0" smtClean="0">
                <a:latin typeface="Verdana" pitchFamily="34" charset="0"/>
                <a:ea typeface="Verdana" pitchFamily="34" charset="0"/>
                <a:cs typeface="Verdana" pitchFamily="34" charset="0"/>
              </a:rPr>
              <a:t>	</a:t>
            </a:r>
            <a:r>
              <a:rPr lang="en-GB" sz="2400" b="1" dirty="0" smtClean="0">
                <a:latin typeface="Calibri" pitchFamily="34" charset="0"/>
                <a:ea typeface="Verdana" pitchFamily="34" charset="0"/>
                <a:cs typeface="Calibri" pitchFamily="34" charset="0"/>
              </a:rPr>
              <a:t>→</a:t>
            </a:r>
            <a:r>
              <a:rPr lang="en-GB" sz="2400" dirty="0" smtClean="0">
                <a:latin typeface="Calibri"/>
                <a:ea typeface="Verdana" pitchFamily="34" charset="0"/>
                <a:cs typeface="Calibri"/>
              </a:rPr>
              <a:t> </a:t>
            </a:r>
            <a:r>
              <a:rPr lang="en-GB" sz="2400" dirty="0" smtClean="0">
                <a:latin typeface="Verdana" pitchFamily="34" charset="0"/>
                <a:ea typeface="Verdana" pitchFamily="34" charset="0"/>
                <a:cs typeface="Verdana" pitchFamily="34" charset="0"/>
              </a:rPr>
              <a:t>Possible reason: Initialisation problem of soil water content?</a:t>
            </a:r>
            <a:endParaRPr lang="de-AT" sz="2400" i="1" dirty="0">
              <a:latin typeface="Verdana" pitchFamily="34" charset="0"/>
              <a:ea typeface="Verdana" pitchFamily="34" charset="0"/>
              <a:cs typeface="Verdana" pitchFamily="34" charset="0"/>
            </a:endParaRPr>
          </a:p>
        </p:txBody>
      </p:sp>
      <p:sp>
        <p:nvSpPr>
          <p:cNvPr id="175" name="Textfeld 174"/>
          <p:cNvSpPr txBox="1"/>
          <p:nvPr/>
        </p:nvSpPr>
        <p:spPr>
          <a:xfrm>
            <a:off x="14563502" y="8703993"/>
            <a:ext cx="9505056" cy="4635794"/>
          </a:xfrm>
          <a:prstGeom prst="rect">
            <a:avLst/>
          </a:prstGeom>
          <a:noFill/>
        </p:spPr>
        <p:txBody>
          <a:bodyPr wrap="square" lIns="540000" tIns="360000" bIns="360000" rtlCol="0">
            <a:spAutoFit/>
          </a:bodyPr>
          <a:lstStyle/>
          <a:p>
            <a:r>
              <a:rPr lang="en-GB" sz="2800" i="1" dirty="0" smtClean="0">
                <a:latin typeface="Verdana" pitchFamily="34" charset="0"/>
                <a:ea typeface="Verdana" pitchFamily="34" charset="0"/>
                <a:cs typeface="Verdana" pitchFamily="34" charset="0"/>
              </a:rPr>
              <a:t>Correlation and altitude:</a:t>
            </a:r>
            <a:endParaRPr lang="en-GB" sz="2400" i="1" dirty="0" smtClean="0">
              <a:latin typeface="Verdana" pitchFamily="34" charset="0"/>
              <a:ea typeface="Verdana" pitchFamily="34" charset="0"/>
              <a:cs typeface="Verdana" pitchFamily="34" charset="0"/>
            </a:endParaRPr>
          </a:p>
          <a:p>
            <a:pPr marL="534988" indent="-534988">
              <a:buFont typeface="Arial" pitchFamily="34" charset="0"/>
              <a:buChar char="•"/>
            </a:pPr>
            <a:endParaRPr lang="en-GB" sz="1000" i="1" dirty="0" smtClean="0">
              <a:latin typeface="Verdana" pitchFamily="34" charset="0"/>
              <a:ea typeface="Verdana" pitchFamily="34" charset="0"/>
              <a:cs typeface="Verdana" pitchFamily="34" charset="0"/>
            </a:endParaRPr>
          </a:p>
          <a:p>
            <a:pPr marL="534988" indent="-534988">
              <a:buFont typeface="Arial" pitchFamily="34" charset="0"/>
              <a:buChar char="•"/>
            </a:pPr>
            <a:r>
              <a:rPr lang="en-GB" sz="2400" dirty="0" smtClean="0">
                <a:latin typeface="Verdana" pitchFamily="34" charset="0"/>
                <a:ea typeface="Verdana" pitchFamily="34" charset="0"/>
                <a:cs typeface="Verdana" pitchFamily="34" charset="0"/>
              </a:rPr>
              <a:t>Figure 5 shows the altitude of every grid box plotted against the correlation of temperatures from CCLM and STARTCLIM observations.</a:t>
            </a:r>
          </a:p>
          <a:p>
            <a:pPr marL="534988" indent="-534988">
              <a:buFont typeface="Arial" pitchFamily="34" charset="0"/>
              <a:buChar char="•"/>
            </a:pPr>
            <a:r>
              <a:rPr lang="en-GB" sz="2400" dirty="0" smtClean="0">
                <a:latin typeface="Verdana" pitchFamily="34" charset="0"/>
                <a:ea typeface="Verdana" pitchFamily="34" charset="0"/>
                <a:cs typeface="Verdana" pitchFamily="34" charset="0"/>
              </a:rPr>
              <a:t>Transitional seasons: the correlations show quite high values just slightly dropping with altitude.</a:t>
            </a:r>
          </a:p>
          <a:p>
            <a:pPr marL="534988" indent="-534988">
              <a:buFont typeface="Arial" pitchFamily="34" charset="0"/>
              <a:buChar char="•"/>
            </a:pPr>
            <a:r>
              <a:rPr lang="en-GB" sz="2400" dirty="0" smtClean="0">
                <a:latin typeface="Verdana" pitchFamily="34" charset="0"/>
                <a:ea typeface="Verdana" pitchFamily="34" charset="0"/>
                <a:cs typeface="Verdana" pitchFamily="34" charset="0"/>
              </a:rPr>
              <a:t>Winter: the correlation is decreasing rapidly with higher altitude.</a:t>
            </a:r>
          </a:p>
          <a:p>
            <a:pPr marL="534988" indent="-534988">
              <a:buFont typeface="Arial" pitchFamily="34" charset="0"/>
              <a:buChar char="•"/>
            </a:pPr>
            <a:r>
              <a:rPr lang="en-GB" sz="2400" dirty="0" smtClean="0">
                <a:latin typeface="Verdana" pitchFamily="34" charset="0"/>
                <a:ea typeface="Verdana" pitchFamily="34" charset="0"/>
                <a:cs typeface="Verdana" pitchFamily="34" charset="0"/>
              </a:rPr>
              <a:t>Summer: interestingly correlation is lower in lowland areas.</a:t>
            </a:r>
            <a:endParaRPr lang="en-GB" sz="2400" dirty="0">
              <a:latin typeface="Verdana" pitchFamily="34" charset="0"/>
              <a:ea typeface="Verdana" pitchFamily="34" charset="0"/>
              <a:cs typeface="Verdana" pitchFamily="34" charset="0"/>
            </a:endParaRPr>
          </a:p>
        </p:txBody>
      </p:sp>
      <p:sp>
        <p:nvSpPr>
          <p:cNvPr id="176" name="Textfeld 175"/>
          <p:cNvSpPr txBox="1"/>
          <p:nvPr/>
        </p:nvSpPr>
        <p:spPr>
          <a:xfrm>
            <a:off x="14563502" y="13267779"/>
            <a:ext cx="9505056" cy="4635794"/>
          </a:xfrm>
          <a:prstGeom prst="rect">
            <a:avLst/>
          </a:prstGeom>
          <a:noFill/>
        </p:spPr>
        <p:txBody>
          <a:bodyPr wrap="square" lIns="540000" tIns="360000" bIns="360000" rtlCol="0">
            <a:spAutoFit/>
          </a:bodyPr>
          <a:lstStyle/>
          <a:p>
            <a:r>
              <a:rPr lang="en-GB" sz="2800" i="1" dirty="0" smtClean="0">
                <a:latin typeface="Verdana" pitchFamily="34" charset="0"/>
                <a:ea typeface="Verdana" pitchFamily="34" charset="0"/>
                <a:cs typeface="Verdana" pitchFamily="34" charset="0"/>
              </a:rPr>
              <a:t>Extreme precipitation:</a:t>
            </a:r>
            <a:endParaRPr lang="en-GB" sz="2400" i="1" dirty="0" smtClean="0">
              <a:latin typeface="Verdana" pitchFamily="34" charset="0"/>
              <a:ea typeface="Verdana" pitchFamily="34" charset="0"/>
              <a:cs typeface="Verdana" pitchFamily="34" charset="0"/>
            </a:endParaRPr>
          </a:p>
          <a:p>
            <a:pPr marL="534988" indent="-534988">
              <a:buFont typeface="Arial" pitchFamily="34" charset="0"/>
              <a:buChar char="•"/>
            </a:pPr>
            <a:endParaRPr lang="en-GB" sz="1000" i="1" dirty="0" smtClean="0">
              <a:latin typeface="Verdana" pitchFamily="34" charset="0"/>
              <a:ea typeface="Verdana" pitchFamily="34" charset="0"/>
              <a:cs typeface="Verdana" pitchFamily="34" charset="0"/>
            </a:endParaRPr>
          </a:p>
          <a:p>
            <a:pPr marL="534988" indent="-534988">
              <a:buFont typeface="Arial" pitchFamily="34" charset="0"/>
              <a:buChar char="•"/>
            </a:pPr>
            <a:r>
              <a:rPr lang="en-GB" sz="2400" dirty="0" smtClean="0">
                <a:latin typeface="Verdana" pitchFamily="34" charset="0"/>
                <a:ea typeface="Verdana" pitchFamily="34" charset="0"/>
                <a:cs typeface="Verdana" pitchFamily="34" charset="0"/>
              </a:rPr>
              <a:t>Winter: general underestimation apart from central alpine areas</a:t>
            </a:r>
          </a:p>
          <a:p>
            <a:pPr marL="534988" indent="-534988">
              <a:buFont typeface="Arial" pitchFamily="34" charset="0"/>
              <a:buChar char="•"/>
            </a:pPr>
            <a:r>
              <a:rPr lang="en-GB" sz="2400" dirty="0" smtClean="0">
                <a:latin typeface="Verdana" pitchFamily="34" charset="0"/>
                <a:ea typeface="Verdana" pitchFamily="34" charset="0"/>
                <a:cs typeface="Verdana" pitchFamily="34" charset="0"/>
              </a:rPr>
              <a:t>Spring: similar to the winter pattern with slightly more areas of overestimation</a:t>
            </a:r>
          </a:p>
          <a:p>
            <a:pPr marL="534988" indent="-534988">
              <a:buFont typeface="Arial" pitchFamily="34" charset="0"/>
              <a:buChar char="•"/>
            </a:pPr>
            <a:r>
              <a:rPr lang="en-GB" sz="2400" dirty="0" smtClean="0">
                <a:latin typeface="Verdana" pitchFamily="34" charset="0"/>
                <a:ea typeface="Verdana" pitchFamily="34" charset="0"/>
                <a:cs typeface="Verdana" pitchFamily="34" charset="0"/>
              </a:rPr>
              <a:t>Summer: the pattern in summer is somehow deviating from the other seasons with overall overestimation and to some extent underestimation in the Southeast</a:t>
            </a:r>
          </a:p>
          <a:p>
            <a:pPr marL="534988" indent="-534988">
              <a:buFont typeface="Arial" pitchFamily="34" charset="0"/>
              <a:buChar char="•"/>
            </a:pPr>
            <a:r>
              <a:rPr lang="en-GB" sz="2400" dirty="0" smtClean="0">
                <a:latin typeface="Verdana" pitchFamily="34" charset="0"/>
                <a:ea typeface="Verdana" pitchFamily="34" charset="0"/>
                <a:cs typeface="Verdana" pitchFamily="34" charset="0"/>
              </a:rPr>
              <a:t>Autumn: pattern quite similar to winter</a:t>
            </a:r>
          </a:p>
        </p:txBody>
      </p:sp>
      <p:sp>
        <p:nvSpPr>
          <p:cNvPr id="177" name="Textfeld 176"/>
          <p:cNvSpPr txBox="1"/>
          <p:nvPr/>
        </p:nvSpPr>
        <p:spPr>
          <a:xfrm>
            <a:off x="14563502" y="17858301"/>
            <a:ext cx="9505056" cy="4266462"/>
          </a:xfrm>
          <a:prstGeom prst="rect">
            <a:avLst/>
          </a:prstGeom>
          <a:noFill/>
        </p:spPr>
        <p:txBody>
          <a:bodyPr wrap="square" lIns="540000" tIns="360000" bIns="360000" rtlCol="0">
            <a:spAutoFit/>
          </a:bodyPr>
          <a:lstStyle/>
          <a:p>
            <a:r>
              <a:rPr lang="en-GB" sz="2800" i="1" dirty="0" smtClean="0">
                <a:latin typeface="Verdana" pitchFamily="34" charset="0"/>
                <a:ea typeface="Verdana" pitchFamily="34" charset="0"/>
                <a:cs typeface="Verdana" pitchFamily="34" charset="0"/>
              </a:rPr>
              <a:t>Weather patterns:</a:t>
            </a:r>
            <a:endParaRPr lang="en-GB" sz="2400" i="1" dirty="0" smtClean="0">
              <a:latin typeface="Verdana" pitchFamily="34" charset="0"/>
              <a:ea typeface="Verdana" pitchFamily="34" charset="0"/>
              <a:cs typeface="Verdana" pitchFamily="34" charset="0"/>
            </a:endParaRPr>
          </a:p>
          <a:p>
            <a:pPr marL="534988" indent="-534988">
              <a:buFont typeface="Arial" pitchFamily="34" charset="0"/>
              <a:buChar char="•"/>
            </a:pPr>
            <a:endParaRPr lang="en-GB" sz="1000" i="1" dirty="0" smtClean="0">
              <a:latin typeface="Verdana" pitchFamily="34" charset="0"/>
              <a:ea typeface="Verdana" pitchFamily="34" charset="0"/>
              <a:cs typeface="Verdana" pitchFamily="34" charset="0"/>
            </a:endParaRPr>
          </a:p>
          <a:p>
            <a:pPr marL="534988" indent="-534988">
              <a:buFont typeface="Arial" pitchFamily="34" charset="0"/>
              <a:buChar char="•"/>
            </a:pPr>
            <a:r>
              <a:rPr lang="en-GB" sz="2400" dirty="0" smtClean="0">
                <a:latin typeface="Verdana" pitchFamily="34" charset="0"/>
                <a:ea typeface="Verdana" pitchFamily="34" charset="0"/>
                <a:cs typeface="Verdana" pitchFamily="34" charset="0"/>
              </a:rPr>
              <a:t>Figure 7 shows a typical weather pattern with cyclonic activity over the Adriatic Sea and the related bias in precipitation, days with values &gt; 1mm and precipitation sums &gt; 20mm.</a:t>
            </a:r>
          </a:p>
          <a:p>
            <a:pPr marL="534988" indent="-534988">
              <a:buFont typeface="Arial" pitchFamily="34" charset="0"/>
              <a:buChar char="•"/>
            </a:pPr>
            <a:r>
              <a:rPr lang="en-GB" sz="2400" dirty="0" smtClean="0">
                <a:latin typeface="Verdana" pitchFamily="34" charset="0"/>
                <a:ea typeface="Verdana" pitchFamily="34" charset="0"/>
                <a:cs typeface="Verdana" pitchFamily="34" charset="0"/>
              </a:rPr>
              <a:t>General overestimation in the North/Southern </a:t>
            </a:r>
            <a:r>
              <a:rPr lang="en-GB" sz="2400" dirty="0" err="1" smtClean="0">
                <a:latin typeface="Verdana" pitchFamily="34" charset="0"/>
                <a:ea typeface="Verdana" pitchFamily="34" charset="0"/>
                <a:cs typeface="Verdana" pitchFamily="34" charset="0"/>
              </a:rPr>
              <a:t>Stau</a:t>
            </a:r>
            <a:endParaRPr lang="en-GB" sz="2400" dirty="0" smtClean="0">
              <a:latin typeface="Verdana" pitchFamily="34" charset="0"/>
              <a:ea typeface="Verdana" pitchFamily="34" charset="0"/>
              <a:cs typeface="Verdana" pitchFamily="34" charset="0"/>
            </a:endParaRPr>
          </a:p>
          <a:p>
            <a:pPr marL="534988" indent="-534988">
              <a:buFont typeface="Arial" pitchFamily="34" charset="0"/>
              <a:buChar char="•"/>
            </a:pPr>
            <a:r>
              <a:rPr lang="en-GB" sz="2400" dirty="0" smtClean="0">
                <a:latin typeface="Verdana" pitchFamily="34" charset="0"/>
                <a:ea typeface="Verdana" pitchFamily="34" charset="0"/>
                <a:cs typeface="Verdana" pitchFamily="34" charset="0"/>
              </a:rPr>
              <a:t>Insufficient days with RR &gt; 1mm precipitation sums except for the Western and Southern Alps</a:t>
            </a:r>
          </a:p>
          <a:p>
            <a:pPr marL="534988" indent="-534988">
              <a:buFont typeface="Arial" pitchFamily="34" charset="0"/>
              <a:buChar char="•"/>
            </a:pPr>
            <a:r>
              <a:rPr lang="en-GB" sz="2400" dirty="0" smtClean="0">
                <a:latin typeface="Verdana" pitchFamily="34" charset="0"/>
                <a:ea typeface="Verdana" pitchFamily="34" charset="0"/>
                <a:cs typeface="Verdana" pitchFamily="34" charset="0"/>
              </a:rPr>
              <a:t>Rainfall &gt; 20mm overestimated in the Northern </a:t>
            </a:r>
            <a:r>
              <a:rPr lang="en-GB" sz="2400" dirty="0" err="1" smtClean="0">
                <a:latin typeface="Verdana" pitchFamily="34" charset="0"/>
                <a:ea typeface="Verdana" pitchFamily="34" charset="0"/>
                <a:cs typeface="Verdana" pitchFamily="34" charset="0"/>
              </a:rPr>
              <a:t>Stau</a:t>
            </a:r>
            <a:endParaRPr lang="en-GB" sz="2400" dirty="0" smtClean="0">
              <a:latin typeface="Verdana" pitchFamily="34" charset="0"/>
              <a:ea typeface="Verdana" pitchFamily="34" charset="0"/>
              <a:cs typeface="Verdana" pitchFamily="34" charset="0"/>
            </a:endParaRPr>
          </a:p>
        </p:txBody>
      </p:sp>
      <p:grpSp>
        <p:nvGrpSpPr>
          <p:cNvPr id="179" name="Gruppieren 178"/>
          <p:cNvGrpSpPr/>
          <p:nvPr/>
        </p:nvGrpSpPr>
        <p:grpSpPr>
          <a:xfrm>
            <a:off x="1025998" y="20169227"/>
            <a:ext cx="12673408" cy="3683728"/>
            <a:chOff x="1025998" y="20540587"/>
            <a:chExt cx="12673408" cy="3683728"/>
          </a:xfrm>
        </p:grpSpPr>
        <p:pic>
          <p:nvPicPr>
            <p:cNvPr id="1026" name="Picture 2" descr="E:\EVACLIM\PLOTS\rer009\range_obs_rer009_1961-2000_TOT_PREC_SS.png"/>
            <p:cNvPicPr>
              <a:picLocks noChangeAspect="1" noChangeArrowheads="1"/>
            </p:cNvPicPr>
            <p:nvPr/>
          </p:nvPicPr>
          <p:blipFill>
            <a:blip r:embed="rId15" cstate="print"/>
            <a:srcRect t="6199" b="815"/>
            <a:stretch>
              <a:fillRect/>
            </a:stretch>
          </p:blipFill>
          <p:spPr bwMode="auto">
            <a:xfrm>
              <a:off x="1025998" y="20540587"/>
              <a:ext cx="12672000" cy="3240360"/>
            </a:xfrm>
            <a:prstGeom prst="rect">
              <a:avLst/>
            </a:prstGeom>
            <a:noFill/>
          </p:spPr>
        </p:pic>
        <p:sp>
          <p:nvSpPr>
            <p:cNvPr id="178" name="Textfeld 177"/>
            <p:cNvSpPr txBox="1"/>
            <p:nvPr/>
          </p:nvSpPr>
          <p:spPr>
            <a:xfrm>
              <a:off x="1025998" y="23780947"/>
              <a:ext cx="12673408" cy="443368"/>
            </a:xfrm>
            <a:prstGeom prst="rect">
              <a:avLst/>
            </a:prstGeom>
            <a:noFill/>
          </p:spPr>
          <p:txBody>
            <a:bodyPr wrap="square" tIns="180000" rtlCol="0">
              <a:spAutoFit/>
            </a:bodyPr>
            <a:lstStyle/>
            <a:p>
              <a:r>
                <a:rPr lang="en-US" sz="1400" i="1" dirty="0" smtClean="0">
                  <a:latin typeface="Verdana" pitchFamily="34" charset="0"/>
                  <a:ea typeface="Verdana" pitchFamily="34" charset="0"/>
                  <a:cs typeface="Verdana" pitchFamily="34" charset="0"/>
                </a:rPr>
                <a:t>Fig. 2: Range of mean seasonal rainfall sums of four precipitation datasets (CRU, E-OBS, GPCC4, HISTALP) relative to the mean [%]</a:t>
              </a:r>
              <a:endParaRPr lang="en-US" sz="1400" i="1" dirty="0">
                <a:latin typeface="Verdana" pitchFamily="34" charset="0"/>
                <a:ea typeface="Verdana" pitchFamily="34" charset="0"/>
                <a:cs typeface="Verdana" pitchFamily="34" charset="0"/>
              </a:endParaRPr>
            </a:p>
          </p:txBody>
        </p:sp>
      </p:grpSp>
      <p:grpSp>
        <p:nvGrpSpPr>
          <p:cNvPr id="181" name="Gruppieren 180"/>
          <p:cNvGrpSpPr/>
          <p:nvPr/>
        </p:nvGrpSpPr>
        <p:grpSpPr>
          <a:xfrm>
            <a:off x="1025998" y="24183840"/>
            <a:ext cx="5275095" cy="4997707"/>
            <a:chOff x="1025998" y="23904806"/>
            <a:chExt cx="5275095" cy="4997707"/>
          </a:xfrm>
        </p:grpSpPr>
        <p:pic>
          <p:nvPicPr>
            <p:cNvPr id="2" name="Picture 3" descr="E:\EVACLIM\PLOTS\rer009\range_obs_800_rer009_1961-2000_TOT_PREC_mMS.png"/>
            <p:cNvPicPr>
              <a:picLocks noChangeAspect="1" noChangeArrowheads="1"/>
            </p:cNvPicPr>
            <p:nvPr/>
          </p:nvPicPr>
          <p:blipFill>
            <a:blip r:embed="rId16" cstate="print"/>
            <a:srcRect/>
            <a:stretch>
              <a:fillRect/>
            </a:stretch>
          </p:blipFill>
          <p:spPr bwMode="auto">
            <a:xfrm>
              <a:off x="1025999" y="23904806"/>
              <a:ext cx="5275094" cy="3692566"/>
            </a:xfrm>
            <a:prstGeom prst="rect">
              <a:avLst/>
            </a:prstGeom>
            <a:noFill/>
          </p:spPr>
        </p:pic>
        <p:sp>
          <p:nvSpPr>
            <p:cNvPr id="180" name="Textfeld 179"/>
            <p:cNvSpPr txBox="1"/>
            <p:nvPr/>
          </p:nvSpPr>
          <p:spPr>
            <a:xfrm>
              <a:off x="1025998" y="27597371"/>
              <a:ext cx="5256584" cy="1305142"/>
            </a:xfrm>
            <a:prstGeom prst="rect">
              <a:avLst/>
            </a:prstGeom>
            <a:noFill/>
          </p:spPr>
          <p:txBody>
            <a:bodyPr wrap="square" tIns="180000" rtlCol="0">
              <a:spAutoFit/>
            </a:bodyPr>
            <a:lstStyle/>
            <a:p>
              <a:r>
                <a:rPr lang="en-US" sz="1400" i="1" dirty="0" smtClean="0">
                  <a:latin typeface="Verdana" pitchFamily="34" charset="0"/>
                  <a:ea typeface="Verdana" pitchFamily="34" charset="0"/>
                  <a:cs typeface="Verdana" pitchFamily="34" charset="0"/>
                </a:rPr>
                <a:t>Fig. 3: Annual cycle of monthly mean precipitation sums (1961-2000) above 800m sea level from CCLM </a:t>
              </a:r>
              <a:r>
                <a:rPr lang="en-US" sz="1400" i="1" dirty="0" err="1" smtClean="0">
                  <a:latin typeface="Verdana" pitchFamily="34" charset="0"/>
                  <a:ea typeface="Verdana" pitchFamily="34" charset="0"/>
                  <a:cs typeface="Verdana" pitchFamily="34" charset="0"/>
                </a:rPr>
                <a:t>hindcast</a:t>
              </a:r>
              <a:r>
                <a:rPr lang="en-US" sz="1400" i="1" dirty="0" smtClean="0">
                  <a:latin typeface="Verdana" pitchFamily="34" charset="0"/>
                  <a:ea typeface="Verdana" pitchFamily="34" charset="0"/>
                  <a:cs typeface="Verdana" pitchFamily="34" charset="0"/>
                </a:rPr>
                <a:t> simulations (black) from four precipitation datasets (CRU, E-OBS, GPCC4, HISTALP; colored lines) and the range of the observations shaded in grey</a:t>
              </a:r>
              <a:endParaRPr lang="en-US" sz="1400" i="1" dirty="0">
                <a:latin typeface="Verdana" pitchFamily="34" charset="0"/>
                <a:ea typeface="Verdana" pitchFamily="34" charset="0"/>
                <a:cs typeface="Verdana" pitchFamily="34" charset="0"/>
              </a:endParaRPr>
            </a:p>
          </p:txBody>
        </p:sp>
      </p:grpSp>
      <p:sp>
        <p:nvSpPr>
          <p:cNvPr id="182" name="Textfeld 181"/>
          <p:cNvSpPr txBox="1"/>
          <p:nvPr/>
        </p:nvSpPr>
        <p:spPr>
          <a:xfrm>
            <a:off x="6282582" y="24130504"/>
            <a:ext cx="7920880" cy="5391219"/>
          </a:xfrm>
          <a:prstGeom prst="rect">
            <a:avLst/>
          </a:prstGeom>
          <a:noFill/>
        </p:spPr>
        <p:txBody>
          <a:bodyPr wrap="square" lIns="540000" rIns="540000" rtlCol="0">
            <a:spAutoFit/>
          </a:bodyPr>
          <a:lstStyle/>
          <a:p>
            <a:pPr marL="287338" indent="-287338" algn="just">
              <a:spcBef>
                <a:spcPts val="500"/>
              </a:spcBef>
              <a:buSzPct val="90000"/>
              <a:buFont typeface="Times" pitchFamily="48" charset="0"/>
              <a:buChar char="•"/>
            </a:pPr>
            <a:r>
              <a:rPr lang="en-GB" sz="2400" dirty="0" smtClean="0">
                <a:latin typeface="Verdana" pitchFamily="48" charset="0"/>
              </a:rPr>
              <a:t>Evaluation results of climate simulations are strongly reliant on the quality of the reference data.</a:t>
            </a:r>
          </a:p>
          <a:p>
            <a:pPr marL="287338" indent="-287338" algn="just">
              <a:spcBef>
                <a:spcPts val="500"/>
              </a:spcBef>
              <a:buSzPct val="90000"/>
              <a:buFont typeface="Times" pitchFamily="48" charset="0"/>
              <a:buChar char="•"/>
            </a:pPr>
            <a:r>
              <a:rPr lang="en-GB" sz="2400" dirty="0" smtClean="0">
                <a:latin typeface="Verdana" pitchFamily="48" charset="0"/>
              </a:rPr>
              <a:t>The seasonal rainfall range of four precipitation datasets (CRU, E-OBS, GPCC4, HISTALP) is displayed in figure 2, showing large areas of spread exceeding 100% relative to the mean, especially in alpine regions.</a:t>
            </a:r>
          </a:p>
          <a:p>
            <a:pPr marL="287338" indent="-287338" algn="just">
              <a:spcBef>
                <a:spcPts val="500"/>
              </a:spcBef>
              <a:buSzPct val="90000"/>
              <a:buFont typeface="Times" pitchFamily="48" charset="0"/>
              <a:buChar char="•"/>
            </a:pPr>
            <a:r>
              <a:rPr lang="en-GB" sz="2400" dirty="0" smtClean="0">
                <a:latin typeface="Verdana" pitchFamily="48" charset="0"/>
              </a:rPr>
              <a:t>Figure 3 shows the annual cycle of precipitation above 800m sea level of the CCLM </a:t>
            </a:r>
            <a:r>
              <a:rPr lang="en-GB" sz="2400" dirty="0" err="1" smtClean="0">
                <a:latin typeface="Verdana" pitchFamily="48" charset="0"/>
              </a:rPr>
              <a:t>hindcast</a:t>
            </a:r>
            <a:r>
              <a:rPr lang="en-GB" sz="2400" dirty="0" smtClean="0">
                <a:latin typeface="Verdana" pitchFamily="48" charset="0"/>
              </a:rPr>
              <a:t> and the spread between observations, with remarkable ranges of nearly 40mm/month during summer.</a:t>
            </a:r>
          </a:p>
        </p:txBody>
      </p:sp>
      <p:sp>
        <p:nvSpPr>
          <p:cNvPr id="159" name="Textfeld 158"/>
          <p:cNvSpPr txBox="1"/>
          <p:nvPr/>
        </p:nvSpPr>
        <p:spPr>
          <a:xfrm>
            <a:off x="24070558" y="21557007"/>
            <a:ext cx="18000000" cy="523220"/>
          </a:xfrm>
          <a:prstGeom prst="rect">
            <a:avLst/>
          </a:prstGeom>
          <a:noFill/>
        </p:spPr>
        <p:txBody>
          <a:bodyPr wrap="square" rtlCol="0">
            <a:spAutoFit/>
          </a:bodyPr>
          <a:lstStyle/>
          <a:p>
            <a:r>
              <a:rPr lang="en-GB" sz="1400" i="1" dirty="0" smtClean="0">
                <a:latin typeface="Verdana" pitchFamily="34" charset="0"/>
                <a:ea typeface="Verdana" pitchFamily="34" charset="0"/>
                <a:cs typeface="Verdana" pitchFamily="34" charset="0"/>
              </a:rPr>
              <a:t>Fig. 7: Weather pattern: low pressure system over the Adriatic Sea and mean monthly frequency: precipitation (RR) bias [mm], bias in days with RR &gt; 1mm [%] and heavy precipitation bias (RR &gt; 20mm), 1961-2000</a:t>
            </a:r>
            <a:endParaRPr lang="en-GB" sz="1400" dirty="0">
              <a:latin typeface="Verdana" pitchFamily="34" charset="0"/>
              <a:ea typeface="Verdana" pitchFamily="34" charset="0"/>
              <a:cs typeface="Verdana" pitchFamily="34" charset="0"/>
            </a:endParaRPr>
          </a:p>
        </p:txBody>
      </p:sp>
      <p:grpSp>
        <p:nvGrpSpPr>
          <p:cNvPr id="207" name="Gruppieren 206"/>
          <p:cNvGrpSpPr/>
          <p:nvPr/>
        </p:nvGrpSpPr>
        <p:grpSpPr>
          <a:xfrm>
            <a:off x="24068558" y="18164323"/>
            <a:ext cx="18000000" cy="3384966"/>
            <a:chOff x="24068558" y="18164323"/>
            <a:chExt cx="18000000" cy="3384966"/>
          </a:xfrm>
        </p:grpSpPr>
        <p:grpSp>
          <p:nvGrpSpPr>
            <p:cNvPr id="202" name="Gruppieren 201"/>
            <p:cNvGrpSpPr>
              <a:grpSpLocks noChangeAspect="1"/>
            </p:cNvGrpSpPr>
            <p:nvPr/>
          </p:nvGrpSpPr>
          <p:grpSpPr>
            <a:xfrm>
              <a:off x="24068558" y="18164323"/>
              <a:ext cx="18000000" cy="3384966"/>
              <a:chOff x="24212574" y="18164323"/>
              <a:chExt cx="18090581" cy="3402000"/>
            </a:xfrm>
          </p:grpSpPr>
          <p:grpSp>
            <p:nvGrpSpPr>
              <p:cNvPr id="188" name="Gruppieren 187"/>
              <p:cNvGrpSpPr>
                <a:grpSpLocks noChangeAspect="1"/>
              </p:cNvGrpSpPr>
              <p:nvPr/>
            </p:nvGrpSpPr>
            <p:grpSpPr>
              <a:xfrm>
                <a:off x="28389038" y="18164323"/>
                <a:ext cx="3733488" cy="3402000"/>
                <a:chOff x="18955990" y="13987859"/>
                <a:chExt cx="3240000" cy="2952328"/>
              </a:xfrm>
            </p:grpSpPr>
            <p:sp>
              <p:nvSpPr>
                <p:cNvPr id="187" name="Rechteck 186"/>
                <p:cNvSpPr/>
                <p:nvPr/>
              </p:nvSpPr>
              <p:spPr>
                <a:xfrm>
                  <a:off x="18955990" y="13987859"/>
                  <a:ext cx="3240000" cy="29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86" name="Grafik 185" descr="PCT18_YR_S01_SP-K5_D06.txt_mfreq14.png"/>
                <p:cNvPicPr>
                  <a:picLocks noChangeAspect="1"/>
                </p:cNvPicPr>
                <p:nvPr/>
              </p:nvPicPr>
              <p:blipFill>
                <a:blip r:embed="rId17" cstate="print"/>
                <a:srcRect l="4725" t="32567" r="42532" b="3926"/>
                <a:stretch>
                  <a:fillRect/>
                </a:stretch>
              </p:blipFill>
              <p:spPr>
                <a:xfrm>
                  <a:off x="18955990" y="14036634"/>
                  <a:ext cx="3215241" cy="2903553"/>
                </a:xfrm>
                <a:prstGeom prst="rect">
                  <a:avLst/>
                </a:prstGeom>
              </p:spPr>
            </p:pic>
          </p:grpSp>
          <p:grpSp>
            <p:nvGrpSpPr>
              <p:cNvPr id="191" name="Gruppieren 190"/>
              <p:cNvGrpSpPr/>
              <p:nvPr/>
            </p:nvGrpSpPr>
            <p:grpSpPr>
              <a:xfrm>
                <a:off x="32115830" y="18164323"/>
                <a:ext cx="3402000" cy="3402000"/>
                <a:chOff x="12907318" y="11899627"/>
                <a:chExt cx="3402000" cy="3402000"/>
              </a:xfrm>
            </p:grpSpPr>
            <p:pic>
              <p:nvPicPr>
                <p:cNvPr id="189" name="Grafik 188" descr="diff_abs_patterns_cclm-eobs_rer009_1961-2000_TOT_PREC_DS.png"/>
                <p:cNvPicPr>
                  <a:picLocks noChangeAspect="1"/>
                </p:cNvPicPr>
                <p:nvPr/>
              </p:nvPicPr>
              <p:blipFill>
                <a:blip r:embed="rId18" cstate="print"/>
                <a:srcRect l="25514" t="60500" r="50299" b="20150"/>
                <a:stretch>
                  <a:fillRect/>
                </a:stretch>
              </p:blipFill>
              <p:spPr>
                <a:xfrm>
                  <a:off x="12907318" y="11899627"/>
                  <a:ext cx="3402000" cy="3402000"/>
                </a:xfrm>
                <a:prstGeom prst="rect">
                  <a:avLst/>
                </a:prstGeom>
              </p:spPr>
            </p:pic>
            <p:pic>
              <p:nvPicPr>
                <p:cNvPr id="190" name="Grafik 189" descr="diff_abs_patterns_cclm-eobs_rer009_1961-2000_TOT_PREC_DS.png"/>
                <p:cNvPicPr>
                  <a:picLocks noChangeAspect="1"/>
                </p:cNvPicPr>
                <p:nvPr/>
              </p:nvPicPr>
              <p:blipFill>
                <a:blip r:embed="rId19" cstate="print"/>
                <a:srcRect l="50311" t="93896" r="543" b="2775"/>
                <a:stretch>
                  <a:fillRect/>
                </a:stretch>
              </p:blipFill>
              <p:spPr>
                <a:xfrm>
                  <a:off x="12932685" y="15004331"/>
                  <a:ext cx="3359009" cy="288032"/>
                </a:xfrm>
                <a:prstGeom prst="rect">
                  <a:avLst/>
                </a:prstGeom>
              </p:spPr>
            </p:pic>
          </p:grpSp>
          <p:grpSp>
            <p:nvGrpSpPr>
              <p:cNvPr id="197" name="Gruppieren 196"/>
              <p:cNvGrpSpPr/>
              <p:nvPr/>
            </p:nvGrpSpPr>
            <p:grpSpPr>
              <a:xfrm>
                <a:off x="35517830" y="18164323"/>
                <a:ext cx="3392363" cy="3402000"/>
                <a:chOff x="15355591" y="18380347"/>
                <a:chExt cx="3392363" cy="3402000"/>
              </a:xfrm>
            </p:grpSpPr>
            <p:pic>
              <p:nvPicPr>
                <p:cNvPr id="1028" name="Picture 4" descr="E:\EVACLIM\PLOTS\rer009\diff_abs_patterns_cclm-eobs_rer009_1961-2000_RR1_DS.png"/>
                <p:cNvPicPr>
                  <a:picLocks noChangeAspect="1" noChangeArrowheads="1"/>
                </p:cNvPicPr>
                <p:nvPr/>
              </p:nvPicPr>
              <p:blipFill>
                <a:blip r:embed="rId20" cstate="print"/>
                <a:srcRect l="25516" t="60480" r="50347" b="20155"/>
                <a:stretch>
                  <a:fillRect/>
                </a:stretch>
              </p:blipFill>
              <p:spPr bwMode="auto">
                <a:xfrm>
                  <a:off x="15355591" y="18380347"/>
                  <a:ext cx="3392363" cy="3402000"/>
                </a:xfrm>
                <a:prstGeom prst="rect">
                  <a:avLst/>
                </a:prstGeom>
                <a:noFill/>
              </p:spPr>
            </p:pic>
            <p:grpSp>
              <p:nvGrpSpPr>
                <p:cNvPr id="196" name="Gruppieren 195"/>
                <p:cNvGrpSpPr>
                  <a:grpSpLocks noChangeAspect="1"/>
                </p:cNvGrpSpPr>
                <p:nvPr/>
              </p:nvGrpSpPr>
              <p:grpSpPr>
                <a:xfrm>
                  <a:off x="15375613" y="21492772"/>
                  <a:ext cx="3358800" cy="274841"/>
                  <a:chOff x="20870614" y="25818631"/>
                  <a:chExt cx="9314792" cy="762203"/>
                </a:xfrm>
              </p:grpSpPr>
              <p:pic>
                <p:nvPicPr>
                  <p:cNvPr id="192" name="Picture 4" descr="E:\EVACLIM\PLOTS\rer009\diff_abs_patterns_cclm-eobs_rer009_1961-2000_RR1_DS.png"/>
                  <p:cNvPicPr>
                    <a:picLocks noChangeAspect="1" noChangeArrowheads="1"/>
                  </p:cNvPicPr>
                  <p:nvPr/>
                </p:nvPicPr>
                <p:blipFill>
                  <a:blip r:embed="rId20" cstate="print"/>
                  <a:srcRect l="50328" t="93972" r="775" b="2828"/>
                  <a:stretch>
                    <a:fillRect/>
                  </a:stretch>
                </p:blipFill>
                <p:spPr bwMode="auto">
                  <a:xfrm>
                    <a:off x="20870614" y="25818631"/>
                    <a:ext cx="9314792" cy="762203"/>
                  </a:xfrm>
                  <a:prstGeom prst="rect">
                    <a:avLst/>
                  </a:prstGeom>
                  <a:noFill/>
                </p:spPr>
              </p:pic>
              <p:sp>
                <p:nvSpPr>
                  <p:cNvPr id="193" name="Rechteck 192"/>
                  <p:cNvSpPr/>
                  <p:nvPr/>
                </p:nvSpPr>
                <p:spPr>
                  <a:xfrm>
                    <a:off x="25527009" y="26271841"/>
                    <a:ext cx="648072" cy="288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4" name="Rechteck 193"/>
                  <p:cNvSpPr/>
                  <p:nvPr/>
                </p:nvSpPr>
                <p:spPr>
                  <a:xfrm>
                    <a:off x="26751144" y="26271841"/>
                    <a:ext cx="648072" cy="288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5" name="Rechteck 194"/>
                  <p:cNvSpPr/>
                  <p:nvPr/>
                </p:nvSpPr>
                <p:spPr>
                  <a:xfrm>
                    <a:off x="27759256" y="26271841"/>
                    <a:ext cx="648072" cy="288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grpSp>
          <p:grpSp>
            <p:nvGrpSpPr>
              <p:cNvPr id="199" name="Gruppieren 198"/>
              <p:cNvGrpSpPr/>
              <p:nvPr/>
            </p:nvGrpSpPr>
            <p:grpSpPr>
              <a:xfrm>
                <a:off x="38902206" y="18164323"/>
                <a:ext cx="3400949" cy="3402000"/>
                <a:chOff x="7290694" y="17012195"/>
                <a:chExt cx="3400949" cy="3402000"/>
              </a:xfrm>
            </p:grpSpPr>
            <p:pic>
              <p:nvPicPr>
                <p:cNvPr id="1029" name="Picture 5" descr="E:\EVACLIM\PLOTS\rer009\diff_abs_patterns_cclm-eobs_rer009_1961-2000_PRECRR20_DS.png"/>
                <p:cNvPicPr>
                  <a:picLocks noChangeAspect="1" noChangeArrowheads="1"/>
                </p:cNvPicPr>
                <p:nvPr/>
              </p:nvPicPr>
              <p:blipFill>
                <a:blip r:embed="rId21" cstate="print"/>
                <a:srcRect l="25511" t="60506" r="50342" b="20170"/>
                <a:stretch>
                  <a:fillRect/>
                </a:stretch>
              </p:blipFill>
              <p:spPr bwMode="auto">
                <a:xfrm>
                  <a:off x="7290694" y="17012195"/>
                  <a:ext cx="3400949" cy="3402000"/>
                </a:xfrm>
                <a:prstGeom prst="rect">
                  <a:avLst/>
                </a:prstGeom>
                <a:noFill/>
              </p:spPr>
            </p:pic>
            <p:pic>
              <p:nvPicPr>
                <p:cNvPr id="198" name="Picture 5" descr="E:\EVACLIM\PLOTS\rer009\diff_abs_patterns_cclm-eobs_rer009_1961-2000_PRECRR20_DS.png"/>
                <p:cNvPicPr>
                  <a:picLocks noChangeAspect="1" noChangeArrowheads="1"/>
                </p:cNvPicPr>
                <p:nvPr/>
              </p:nvPicPr>
              <p:blipFill>
                <a:blip r:embed="rId22" cstate="print"/>
                <a:srcRect l="50306" t="93907" r="868" b="2748"/>
                <a:stretch>
                  <a:fillRect/>
                </a:stretch>
              </p:blipFill>
              <p:spPr bwMode="auto">
                <a:xfrm>
                  <a:off x="7317392" y="20115581"/>
                  <a:ext cx="3358800" cy="287598"/>
                </a:xfrm>
                <a:prstGeom prst="rect">
                  <a:avLst/>
                </a:prstGeom>
                <a:noFill/>
              </p:spPr>
            </p:pic>
          </p:grpSp>
          <p:grpSp>
            <p:nvGrpSpPr>
              <p:cNvPr id="201" name="Gruppieren 200"/>
              <p:cNvGrpSpPr/>
              <p:nvPr/>
            </p:nvGrpSpPr>
            <p:grpSpPr>
              <a:xfrm>
                <a:off x="24212574" y="18164323"/>
                <a:ext cx="4176464" cy="3402000"/>
                <a:chOff x="24212574" y="18164323"/>
                <a:chExt cx="4176464" cy="3402000"/>
              </a:xfrm>
            </p:grpSpPr>
            <p:pic>
              <p:nvPicPr>
                <p:cNvPr id="185" name="Grafik 184" descr="PCT18_YR_S01_SP-K5_D06.txt_c14_Zstd500year-07+30+31+62FF3.png"/>
                <p:cNvPicPr>
                  <a:picLocks noChangeAspect="1"/>
                </p:cNvPicPr>
                <p:nvPr/>
              </p:nvPicPr>
              <p:blipFill>
                <a:blip r:embed="rId23" cstate="print"/>
                <a:srcRect l="7919" t="2751" r="7792" b="5704"/>
                <a:stretch>
                  <a:fillRect/>
                </a:stretch>
              </p:blipFill>
              <p:spPr>
                <a:xfrm>
                  <a:off x="24212574" y="18164323"/>
                  <a:ext cx="4176464" cy="3402000"/>
                </a:xfrm>
                <a:prstGeom prst="rect">
                  <a:avLst/>
                </a:prstGeom>
              </p:spPr>
            </p:pic>
            <p:pic>
              <p:nvPicPr>
                <p:cNvPr id="200" name="Grafik 199" descr="PCT18_YR_S01_SP-K5_D06.txt_c14_Zstd500year-07+30+31+62FF3.png"/>
                <p:cNvPicPr>
                  <a:picLocks noChangeAspect="1"/>
                </p:cNvPicPr>
                <p:nvPr/>
              </p:nvPicPr>
              <p:blipFill>
                <a:blip r:embed="rId23" cstate="print"/>
                <a:srcRect l="87848" t="10502" r="3489" b="5704"/>
                <a:stretch>
                  <a:fillRect/>
                </a:stretch>
              </p:blipFill>
              <p:spPr>
                <a:xfrm>
                  <a:off x="27956990" y="18452355"/>
                  <a:ext cx="429238" cy="3113968"/>
                </a:xfrm>
                <a:prstGeom prst="rect">
                  <a:avLst/>
                </a:prstGeom>
              </p:spPr>
            </p:pic>
          </p:grpSp>
        </p:grpSp>
        <p:sp>
          <p:nvSpPr>
            <p:cNvPr id="203" name="Textfeld 202"/>
            <p:cNvSpPr txBox="1"/>
            <p:nvPr/>
          </p:nvSpPr>
          <p:spPr>
            <a:xfrm>
              <a:off x="31955362" y="18186400"/>
              <a:ext cx="3322415" cy="307777"/>
            </a:xfrm>
            <a:prstGeom prst="rect">
              <a:avLst/>
            </a:prstGeom>
            <a:solidFill>
              <a:schemeClr val="bg1"/>
            </a:solidFill>
          </p:spPr>
          <p:txBody>
            <a:bodyPr wrap="square" rtlCol="0">
              <a:spAutoFit/>
            </a:bodyPr>
            <a:lstStyle/>
            <a:p>
              <a:r>
                <a:rPr lang="de-AT" sz="1400" b="1" dirty="0" err="1" smtClean="0"/>
                <a:t>Precipitation</a:t>
              </a:r>
              <a:r>
                <a:rPr lang="de-AT" sz="1400" b="1" dirty="0" smtClean="0"/>
                <a:t> </a:t>
              </a:r>
              <a:r>
                <a:rPr lang="de-AT" sz="1400" b="1" dirty="0" err="1" smtClean="0"/>
                <a:t>bias</a:t>
              </a:r>
              <a:r>
                <a:rPr lang="de-AT" sz="1400" b="1" dirty="0" smtClean="0"/>
                <a:t> [mm]</a:t>
              </a:r>
              <a:endParaRPr lang="de-AT" sz="1400" b="1" dirty="0"/>
            </a:p>
          </p:txBody>
        </p:sp>
        <p:sp>
          <p:nvSpPr>
            <p:cNvPr id="204" name="Textfeld 203"/>
            <p:cNvSpPr txBox="1"/>
            <p:nvPr/>
          </p:nvSpPr>
          <p:spPr>
            <a:xfrm>
              <a:off x="35333591" y="18185860"/>
              <a:ext cx="3338720" cy="307777"/>
            </a:xfrm>
            <a:prstGeom prst="rect">
              <a:avLst/>
            </a:prstGeom>
            <a:solidFill>
              <a:schemeClr val="bg1"/>
            </a:solidFill>
          </p:spPr>
          <p:txBody>
            <a:bodyPr wrap="square" rtlCol="0">
              <a:spAutoFit/>
            </a:bodyPr>
            <a:lstStyle/>
            <a:p>
              <a:r>
                <a:rPr lang="de-AT" sz="1400" b="1" dirty="0" smtClean="0"/>
                <a:t>Bias in </a:t>
              </a:r>
              <a:r>
                <a:rPr lang="de-AT" sz="1400" b="1" dirty="0" err="1" smtClean="0"/>
                <a:t>days</a:t>
              </a:r>
              <a:r>
                <a:rPr lang="de-AT" sz="1400" b="1" dirty="0" smtClean="0"/>
                <a:t> </a:t>
              </a:r>
              <a:r>
                <a:rPr lang="de-AT" sz="1400" b="1" dirty="0" err="1" smtClean="0"/>
                <a:t>with</a:t>
              </a:r>
              <a:r>
                <a:rPr lang="de-AT" sz="1400" b="1" dirty="0" smtClean="0"/>
                <a:t> RR &gt; 1mm [%]</a:t>
              </a:r>
              <a:endParaRPr lang="de-AT" sz="1400" b="1" dirty="0"/>
            </a:p>
          </p:txBody>
        </p:sp>
        <p:sp>
          <p:nvSpPr>
            <p:cNvPr id="205" name="Textfeld 204"/>
            <p:cNvSpPr txBox="1"/>
            <p:nvPr/>
          </p:nvSpPr>
          <p:spPr>
            <a:xfrm>
              <a:off x="38705916" y="18178350"/>
              <a:ext cx="3338720" cy="307777"/>
            </a:xfrm>
            <a:prstGeom prst="rect">
              <a:avLst/>
            </a:prstGeom>
            <a:solidFill>
              <a:schemeClr val="bg1"/>
            </a:solidFill>
          </p:spPr>
          <p:txBody>
            <a:bodyPr wrap="square" rtlCol="0">
              <a:spAutoFit/>
            </a:bodyPr>
            <a:lstStyle/>
            <a:p>
              <a:r>
                <a:rPr lang="de-AT" sz="1400" b="1" dirty="0" err="1" smtClean="0"/>
                <a:t>Precipitation</a:t>
              </a:r>
              <a:r>
                <a:rPr lang="de-AT" sz="1400" b="1" dirty="0" smtClean="0"/>
                <a:t> </a:t>
              </a:r>
              <a:r>
                <a:rPr lang="de-AT" sz="1400" b="1" dirty="0" err="1" smtClean="0"/>
                <a:t>bias</a:t>
              </a:r>
              <a:r>
                <a:rPr lang="de-AT" sz="1400" b="1" dirty="0" smtClean="0"/>
                <a:t> (RR &gt; 20mm) [%]</a:t>
              </a:r>
              <a:endParaRPr lang="de-AT" sz="1400" b="1" dirty="0"/>
            </a:p>
          </p:txBody>
        </p:sp>
      </p:grpSp>
      <p:sp>
        <p:nvSpPr>
          <p:cNvPr id="209" name="Textfeld 208"/>
          <p:cNvSpPr txBox="1"/>
          <p:nvPr/>
        </p:nvSpPr>
        <p:spPr>
          <a:xfrm>
            <a:off x="14563502" y="4050755"/>
            <a:ext cx="7416824" cy="902125"/>
          </a:xfrm>
          <a:prstGeom prst="rect">
            <a:avLst/>
          </a:prstGeom>
          <a:noFill/>
        </p:spPr>
        <p:txBody>
          <a:bodyPr wrap="square" lIns="540000" tIns="360000" rtlCol="0">
            <a:spAutoFit/>
          </a:bodyPr>
          <a:lstStyle/>
          <a:p>
            <a:r>
              <a:rPr lang="en-US" sz="3200" b="1" dirty="0" smtClean="0">
                <a:latin typeface="Verdana" pitchFamily="34" charset="0"/>
                <a:ea typeface="Verdana" pitchFamily="34" charset="0"/>
                <a:cs typeface="Verdana" pitchFamily="34" charset="0"/>
              </a:rPr>
              <a:t>Results</a:t>
            </a:r>
            <a:endParaRPr lang="en-US" sz="3200" b="1" dirty="0">
              <a:latin typeface="Verdana" pitchFamily="34" charset="0"/>
              <a:ea typeface="Verdana" pitchFamily="34" charset="0"/>
              <a:cs typeface="Verdana" pitchFamily="34" charset="0"/>
            </a:endParaRPr>
          </a:p>
        </p:txBody>
      </p:sp>
      <p:pic>
        <p:nvPicPr>
          <p:cNvPr id="3" name="Picture 2"/>
          <p:cNvPicPr>
            <a:picLocks noChangeAspect="1" noChangeArrowheads="1"/>
          </p:cNvPicPr>
          <p:nvPr/>
        </p:nvPicPr>
        <p:blipFill>
          <a:blip r:embed="rId24" cstate="print"/>
          <a:srcRect/>
          <a:stretch>
            <a:fillRect/>
          </a:stretch>
        </p:blipFill>
        <p:spPr bwMode="auto">
          <a:xfrm>
            <a:off x="39982326" y="28749499"/>
            <a:ext cx="190500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1221</Words>
  <Application>Microsoft Office PowerPoint</Application>
  <PresentationFormat>Benutzerdefiniert</PresentationFormat>
  <Paragraphs>77</Paragraphs>
  <Slides>1</Slides>
  <Notes>0</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Larissa-Design</vt:lpstr>
      <vt:lpstr>Folie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haslinger</dc:creator>
  <cp:lastModifiedBy>haslinger</cp:lastModifiedBy>
  <cp:revision>699</cp:revision>
  <dcterms:created xsi:type="dcterms:W3CDTF">2010-11-04T07:27:35Z</dcterms:created>
  <dcterms:modified xsi:type="dcterms:W3CDTF">2011-05-02T07:03:02Z</dcterms:modified>
</cp:coreProperties>
</file>