
<file path=[Content_Types].xml><?xml version="1.0" encoding="utf-8"?>
<Types xmlns="http://schemas.openxmlformats.org/package/2006/content-types">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8" r:id="rId2"/>
  </p:sldIdLst>
  <p:sldSz cx="42808525" cy="30279975"/>
  <p:notesSz cx="6794500" cy="99314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2088215" algn="l" rtl="0" fontAlgn="base">
      <a:spcBef>
        <a:spcPct val="0"/>
      </a:spcBef>
      <a:spcAft>
        <a:spcPct val="0"/>
      </a:spcAft>
      <a:defRPr kern="1200">
        <a:solidFill>
          <a:schemeClr val="tx1"/>
        </a:solidFill>
        <a:latin typeface="Arial" charset="0"/>
        <a:ea typeface="+mn-ea"/>
        <a:cs typeface="Arial" charset="0"/>
      </a:defRPr>
    </a:lvl2pPr>
    <a:lvl3pPr marL="4176431" algn="l" rtl="0" fontAlgn="base">
      <a:spcBef>
        <a:spcPct val="0"/>
      </a:spcBef>
      <a:spcAft>
        <a:spcPct val="0"/>
      </a:spcAft>
      <a:defRPr kern="1200">
        <a:solidFill>
          <a:schemeClr val="tx1"/>
        </a:solidFill>
        <a:latin typeface="Arial" charset="0"/>
        <a:ea typeface="+mn-ea"/>
        <a:cs typeface="Arial" charset="0"/>
      </a:defRPr>
    </a:lvl3pPr>
    <a:lvl4pPr marL="6264646" algn="l" rtl="0" fontAlgn="base">
      <a:spcBef>
        <a:spcPct val="0"/>
      </a:spcBef>
      <a:spcAft>
        <a:spcPct val="0"/>
      </a:spcAft>
      <a:defRPr kern="1200">
        <a:solidFill>
          <a:schemeClr val="tx1"/>
        </a:solidFill>
        <a:latin typeface="Arial" charset="0"/>
        <a:ea typeface="+mn-ea"/>
        <a:cs typeface="Arial" charset="0"/>
      </a:defRPr>
    </a:lvl4pPr>
    <a:lvl5pPr marL="8352861" algn="l" rtl="0" fontAlgn="base">
      <a:spcBef>
        <a:spcPct val="0"/>
      </a:spcBef>
      <a:spcAft>
        <a:spcPct val="0"/>
      </a:spcAft>
      <a:defRPr kern="1200">
        <a:solidFill>
          <a:schemeClr val="tx1"/>
        </a:solidFill>
        <a:latin typeface="Arial" charset="0"/>
        <a:ea typeface="+mn-ea"/>
        <a:cs typeface="Arial" charset="0"/>
      </a:defRPr>
    </a:lvl5pPr>
    <a:lvl6pPr marL="10441076" algn="l" defTabSz="4176431" rtl="0" eaLnBrk="1" latinLnBrk="0" hangingPunct="1">
      <a:defRPr kern="1200">
        <a:solidFill>
          <a:schemeClr val="tx1"/>
        </a:solidFill>
        <a:latin typeface="Arial" charset="0"/>
        <a:ea typeface="+mn-ea"/>
        <a:cs typeface="Arial" charset="0"/>
      </a:defRPr>
    </a:lvl6pPr>
    <a:lvl7pPr marL="12529292" algn="l" defTabSz="4176431" rtl="0" eaLnBrk="1" latinLnBrk="0" hangingPunct="1">
      <a:defRPr kern="1200">
        <a:solidFill>
          <a:schemeClr val="tx1"/>
        </a:solidFill>
        <a:latin typeface="Arial" charset="0"/>
        <a:ea typeface="+mn-ea"/>
        <a:cs typeface="Arial" charset="0"/>
      </a:defRPr>
    </a:lvl7pPr>
    <a:lvl8pPr marL="14617507" algn="l" defTabSz="4176431" rtl="0" eaLnBrk="1" latinLnBrk="0" hangingPunct="1">
      <a:defRPr kern="1200">
        <a:solidFill>
          <a:schemeClr val="tx1"/>
        </a:solidFill>
        <a:latin typeface="Arial" charset="0"/>
        <a:ea typeface="+mn-ea"/>
        <a:cs typeface="Arial" charset="0"/>
      </a:defRPr>
    </a:lvl8pPr>
    <a:lvl9pPr marL="16705722" algn="l" defTabSz="4176431"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CC0000"/>
    <a:srgbClr val="9933FF"/>
    <a:srgbClr val="0066FF"/>
    <a:srgbClr val="66FFFF"/>
    <a:srgbClr val="00FFFF"/>
    <a:srgbClr val="FF9900"/>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68" autoAdjust="0"/>
    <p:restoredTop sz="96190" autoAdjust="0"/>
  </p:normalViewPr>
  <p:slideViewPr>
    <p:cSldViewPr>
      <p:cViewPr>
        <p:scale>
          <a:sx n="87" d="100"/>
          <a:sy n="87" d="100"/>
        </p:scale>
        <p:origin x="14478" y="12186"/>
      </p:cViewPr>
      <p:guideLst>
        <p:guide orient="horz" pos="9537"/>
        <p:guide pos="13483"/>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4813" cy="496888"/>
          </a:xfrm>
          <a:prstGeom prst="rect">
            <a:avLst/>
          </a:prstGeom>
        </p:spPr>
        <p:txBody>
          <a:bodyPr vert="horz" lIns="91434" tIns="45716" rIns="91434" bIns="45716" rtlCol="0"/>
          <a:lstStyle>
            <a:lvl1pPr algn="l" fontAlgn="auto">
              <a:spcBef>
                <a:spcPts val="0"/>
              </a:spcBef>
              <a:spcAft>
                <a:spcPts val="0"/>
              </a:spcAft>
              <a:defRPr sz="1200">
                <a:latin typeface="+mn-lt"/>
                <a:cs typeface="+mn-cs"/>
              </a:defRPr>
            </a:lvl1pPr>
          </a:lstStyle>
          <a:p>
            <a:pPr>
              <a:defRPr/>
            </a:pPr>
            <a:endParaRPr lang="de-AT"/>
          </a:p>
        </p:txBody>
      </p:sp>
      <p:sp>
        <p:nvSpPr>
          <p:cNvPr id="3" name="Datumsplatzhalter 2"/>
          <p:cNvSpPr>
            <a:spLocks noGrp="1"/>
          </p:cNvSpPr>
          <p:nvPr>
            <p:ph type="dt" sz="quarter" idx="1"/>
          </p:nvPr>
        </p:nvSpPr>
        <p:spPr>
          <a:xfrm>
            <a:off x="3848101" y="0"/>
            <a:ext cx="2944813" cy="496888"/>
          </a:xfrm>
          <a:prstGeom prst="rect">
            <a:avLst/>
          </a:prstGeom>
        </p:spPr>
        <p:txBody>
          <a:bodyPr vert="horz" lIns="91434" tIns="45716" rIns="91434" bIns="45716" rtlCol="0"/>
          <a:lstStyle>
            <a:lvl1pPr algn="r" fontAlgn="auto">
              <a:spcBef>
                <a:spcPts val="0"/>
              </a:spcBef>
              <a:spcAft>
                <a:spcPts val="0"/>
              </a:spcAft>
              <a:defRPr sz="1200" smtClean="0">
                <a:latin typeface="+mn-lt"/>
                <a:cs typeface="+mn-cs"/>
              </a:defRPr>
            </a:lvl1pPr>
          </a:lstStyle>
          <a:p>
            <a:pPr>
              <a:defRPr/>
            </a:pPr>
            <a:fld id="{A076E37C-E18D-4291-93B1-F62BC2418183}" type="datetimeFigureOut">
              <a:rPr lang="de-AT"/>
              <a:pPr>
                <a:defRPr/>
              </a:pPr>
              <a:t>02.05.2011</a:t>
            </a:fld>
            <a:endParaRPr lang="de-AT"/>
          </a:p>
        </p:txBody>
      </p:sp>
      <p:sp>
        <p:nvSpPr>
          <p:cNvPr id="4" name="Fußzeilenplatzhalter 3"/>
          <p:cNvSpPr>
            <a:spLocks noGrp="1"/>
          </p:cNvSpPr>
          <p:nvPr>
            <p:ph type="ftr" sz="quarter" idx="2"/>
          </p:nvPr>
        </p:nvSpPr>
        <p:spPr>
          <a:xfrm>
            <a:off x="1" y="9432925"/>
            <a:ext cx="2944813" cy="496888"/>
          </a:xfrm>
          <a:prstGeom prst="rect">
            <a:avLst/>
          </a:prstGeom>
        </p:spPr>
        <p:txBody>
          <a:bodyPr vert="horz" lIns="91434" tIns="45716" rIns="91434" bIns="45716" rtlCol="0" anchor="b"/>
          <a:lstStyle>
            <a:lvl1pPr algn="l" fontAlgn="auto">
              <a:spcBef>
                <a:spcPts val="0"/>
              </a:spcBef>
              <a:spcAft>
                <a:spcPts val="0"/>
              </a:spcAft>
              <a:defRPr sz="1200">
                <a:latin typeface="+mn-lt"/>
                <a:cs typeface="+mn-cs"/>
              </a:defRPr>
            </a:lvl1pPr>
          </a:lstStyle>
          <a:p>
            <a:pPr>
              <a:defRPr/>
            </a:pPr>
            <a:endParaRPr lang="de-AT"/>
          </a:p>
        </p:txBody>
      </p:sp>
      <p:sp>
        <p:nvSpPr>
          <p:cNvPr id="5" name="Foliennummernplatzhalter 4"/>
          <p:cNvSpPr>
            <a:spLocks noGrp="1"/>
          </p:cNvSpPr>
          <p:nvPr>
            <p:ph type="sldNum" sz="quarter" idx="3"/>
          </p:nvPr>
        </p:nvSpPr>
        <p:spPr>
          <a:xfrm>
            <a:off x="3848101" y="9432925"/>
            <a:ext cx="2944813" cy="496888"/>
          </a:xfrm>
          <a:prstGeom prst="rect">
            <a:avLst/>
          </a:prstGeom>
        </p:spPr>
        <p:txBody>
          <a:bodyPr vert="horz" lIns="91434" tIns="45716" rIns="91434" bIns="45716" rtlCol="0" anchor="b"/>
          <a:lstStyle>
            <a:lvl1pPr algn="r" fontAlgn="auto">
              <a:spcBef>
                <a:spcPts val="0"/>
              </a:spcBef>
              <a:spcAft>
                <a:spcPts val="0"/>
              </a:spcAft>
              <a:defRPr sz="1200" smtClean="0">
                <a:latin typeface="+mn-lt"/>
                <a:cs typeface="+mn-cs"/>
              </a:defRPr>
            </a:lvl1pPr>
          </a:lstStyle>
          <a:p>
            <a:pPr>
              <a:defRPr/>
            </a:pPr>
            <a:fld id="{796461ED-E845-4470-B592-4E9B48D1A2DC}" type="slidenum">
              <a:rPr lang="de-AT"/>
              <a:pPr>
                <a:defRPr/>
              </a:pPr>
              <a:t>‹Nr.›</a:t>
            </a:fld>
            <a:endParaRPr lang="de-A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4813" cy="496888"/>
          </a:xfrm>
          <a:prstGeom prst="rect">
            <a:avLst/>
          </a:prstGeom>
        </p:spPr>
        <p:txBody>
          <a:bodyPr vert="horz" lIns="91434" tIns="45716" rIns="91434" bIns="45716" rtlCol="0"/>
          <a:lstStyle>
            <a:lvl1pPr algn="l">
              <a:defRPr sz="1200"/>
            </a:lvl1pPr>
          </a:lstStyle>
          <a:p>
            <a:endParaRPr lang="de-AT"/>
          </a:p>
        </p:txBody>
      </p:sp>
      <p:sp>
        <p:nvSpPr>
          <p:cNvPr id="3" name="Datumsplatzhalter 2"/>
          <p:cNvSpPr>
            <a:spLocks noGrp="1"/>
          </p:cNvSpPr>
          <p:nvPr>
            <p:ph type="dt" idx="1"/>
          </p:nvPr>
        </p:nvSpPr>
        <p:spPr>
          <a:xfrm>
            <a:off x="3848101" y="0"/>
            <a:ext cx="2944813" cy="496888"/>
          </a:xfrm>
          <a:prstGeom prst="rect">
            <a:avLst/>
          </a:prstGeom>
        </p:spPr>
        <p:txBody>
          <a:bodyPr vert="horz" lIns="91434" tIns="45716" rIns="91434" bIns="45716" rtlCol="0"/>
          <a:lstStyle>
            <a:lvl1pPr algn="r">
              <a:defRPr sz="1200"/>
            </a:lvl1pPr>
          </a:lstStyle>
          <a:p>
            <a:fld id="{B4544343-6030-49CC-96AB-8B05204E22E8}" type="datetimeFigureOut">
              <a:rPr lang="de-AT" smtClean="0"/>
              <a:pPr/>
              <a:t>02.05.2011</a:t>
            </a:fld>
            <a:endParaRPr lang="de-AT"/>
          </a:p>
        </p:txBody>
      </p:sp>
      <p:sp>
        <p:nvSpPr>
          <p:cNvPr id="4" name="Folienbildplatzhalter 3"/>
          <p:cNvSpPr>
            <a:spLocks noGrp="1" noRot="1" noChangeAspect="1"/>
          </p:cNvSpPr>
          <p:nvPr>
            <p:ph type="sldImg" idx="2"/>
          </p:nvPr>
        </p:nvSpPr>
        <p:spPr>
          <a:xfrm>
            <a:off x="765175" y="744538"/>
            <a:ext cx="5264150" cy="3724275"/>
          </a:xfrm>
          <a:prstGeom prst="rect">
            <a:avLst/>
          </a:prstGeom>
          <a:noFill/>
          <a:ln w="12700">
            <a:solidFill>
              <a:prstClr val="black"/>
            </a:solidFill>
          </a:ln>
        </p:spPr>
        <p:txBody>
          <a:bodyPr vert="horz" lIns="91434" tIns="45716" rIns="91434" bIns="45716" rtlCol="0" anchor="ctr"/>
          <a:lstStyle/>
          <a:p>
            <a:endParaRPr lang="de-AT"/>
          </a:p>
        </p:txBody>
      </p:sp>
      <p:sp>
        <p:nvSpPr>
          <p:cNvPr id="5" name="Notizenplatzhalter 4"/>
          <p:cNvSpPr>
            <a:spLocks noGrp="1"/>
          </p:cNvSpPr>
          <p:nvPr>
            <p:ph type="body" sz="quarter" idx="3"/>
          </p:nvPr>
        </p:nvSpPr>
        <p:spPr>
          <a:xfrm>
            <a:off x="679450" y="4718050"/>
            <a:ext cx="5435600" cy="4468813"/>
          </a:xfrm>
          <a:prstGeom prst="rect">
            <a:avLst/>
          </a:prstGeom>
        </p:spPr>
        <p:txBody>
          <a:bodyPr vert="horz" lIns="91434" tIns="45716" rIns="91434" bIns="45716"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1" y="9432925"/>
            <a:ext cx="2944813" cy="496888"/>
          </a:xfrm>
          <a:prstGeom prst="rect">
            <a:avLst/>
          </a:prstGeom>
        </p:spPr>
        <p:txBody>
          <a:bodyPr vert="horz" lIns="91434" tIns="45716" rIns="91434" bIns="45716" rtlCol="0" anchor="b"/>
          <a:lstStyle>
            <a:lvl1pPr algn="l">
              <a:defRPr sz="1200"/>
            </a:lvl1pPr>
          </a:lstStyle>
          <a:p>
            <a:endParaRPr lang="de-AT"/>
          </a:p>
        </p:txBody>
      </p:sp>
      <p:sp>
        <p:nvSpPr>
          <p:cNvPr id="7" name="Foliennummernplatzhalter 6"/>
          <p:cNvSpPr>
            <a:spLocks noGrp="1"/>
          </p:cNvSpPr>
          <p:nvPr>
            <p:ph type="sldNum" sz="quarter" idx="5"/>
          </p:nvPr>
        </p:nvSpPr>
        <p:spPr>
          <a:xfrm>
            <a:off x="3848101" y="9432925"/>
            <a:ext cx="2944813" cy="496888"/>
          </a:xfrm>
          <a:prstGeom prst="rect">
            <a:avLst/>
          </a:prstGeom>
        </p:spPr>
        <p:txBody>
          <a:bodyPr vert="horz" lIns="91434" tIns="45716" rIns="91434" bIns="45716" rtlCol="0" anchor="b"/>
          <a:lstStyle>
            <a:lvl1pPr algn="r">
              <a:defRPr sz="1200"/>
            </a:lvl1pPr>
          </a:lstStyle>
          <a:p>
            <a:fld id="{26507299-A637-4B9C-B8D7-E3E25CD65AE8}" type="slidenum">
              <a:rPr lang="de-AT" smtClean="0"/>
              <a:pPr/>
              <a:t>‹Nr.›</a:t>
            </a:fld>
            <a:endParaRPr lang="de-AT"/>
          </a:p>
        </p:txBody>
      </p:sp>
    </p:spTree>
  </p:cSld>
  <p:clrMap bg1="lt1" tx1="dk1" bg2="lt2" tx2="dk2" accent1="accent1" accent2="accent2" accent3="accent3" accent4="accent4" accent5="accent5" accent6="accent6" hlink="hlink" folHlink="folHlink"/>
  <p:notesStyle>
    <a:lvl1pPr marL="0" algn="l" defTabSz="4176431" rtl="0" eaLnBrk="1" latinLnBrk="0" hangingPunct="1">
      <a:defRPr sz="5500" kern="1200">
        <a:solidFill>
          <a:schemeClr val="tx1"/>
        </a:solidFill>
        <a:latin typeface="+mn-lt"/>
        <a:ea typeface="+mn-ea"/>
        <a:cs typeface="+mn-cs"/>
      </a:defRPr>
    </a:lvl1pPr>
    <a:lvl2pPr marL="2088215" algn="l" defTabSz="4176431" rtl="0" eaLnBrk="1" latinLnBrk="0" hangingPunct="1">
      <a:defRPr sz="5500" kern="1200">
        <a:solidFill>
          <a:schemeClr val="tx1"/>
        </a:solidFill>
        <a:latin typeface="+mn-lt"/>
        <a:ea typeface="+mn-ea"/>
        <a:cs typeface="+mn-cs"/>
      </a:defRPr>
    </a:lvl2pPr>
    <a:lvl3pPr marL="4176431" algn="l" defTabSz="4176431" rtl="0" eaLnBrk="1" latinLnBrk="0" hangingPunct="1">
      <a:defRPr sz="5500" kern="1200">
        <a:solidFill>
          <a:schemeClr val="tx1"/>
        </a:solidFill>
        <a:latin typeface="+mn-lt"/>
        <a:ea typeface="+mn-ea"/>
        <a:cs typeface="+mn-cs"/>
      </a:defRPr>
    </a:lvl3pPr>
    <a:lvl4pPr marL="6264646" algn="l" defTabSz="4176431" rtl="0" eaLnBrk="1" latinLnBrk="0" hangingPunct="1">
      <a:defRPr sz="5500" kern="1200">
        <a:solidFill>
          <a:schemeClr val="tx1"/>
        </a:solidFill>
        <a:latin typeface="+mn-lt"/>
        <a:ea typeface="+mn-ea"/>
        <a:cs typeface="+mn-cs"/>
      </a:defRPr>
    </a:lvl4pPr>
    <a:lvl5pPr marL="8352861" algn="l" defTabSz="4176431" rtl="0" eaLnBrk="1" latinLnBrk="0" hangingPunct="1">
      <a:defRPr sz="5500" kern="1200">
        <a:solidFill>
          <a:schemeClr val="tx1"/>
        </a:solidFill>
        <a:latin typeface="+mn-lt"/>
        <a:ea typeface="+mn-ea"/>
        <a:cs typeface="+mn-cs"/>
      </a:defRPr>
    </a:lvl5pPr>
    <a:lvl6pPr marL="10441076" algn="l" defTabSz="4176431" rtl="0" eaLnBrk="1" latinLnBrk="0" hangingPunct="1">
      <a:defRPr sz="5500" kern="1200">
        <a:solidFill>
          <a:schemeClr val="tx1"/>
        </a:solidFill>
        <a:latin typeface="+mn-lt"/>
        <a:ea typeface="+mn-ea"/>
        <a:cs typeface="+mn-cs"/>
      </a:defRPr>
    </a:lvl6pPr>
    <a:lvl7pPr marL="12529292" algn="l" defTabSz="4176431" rtl="0" eaLnBrk="1" latinLnBrk="0" hangingPunct="1">
      <a:defRPr sz="5500" kern="1200">
        <a:solidFill>
          <a:schemeClr val="tx1"/>
        </a:solidFill>
        <a:latin typeface="+mn-lt"/>
        <a:ea typeface="+mn-ea"/>
        <a:cs typeface="+mn-cs"/>
      </a:defRPr>
    </a:lvl7pPr>
    <a:lvl8pPr marL="14617507" algn="l" defTabSz="4176431" rtl="0" eaLnBrk="1" latinLnBrk="0" hangingPunct="1">
      <a:defRPr sz="5500" kern="1200">
        <a:solidFill>
          <a:schemeClr val="tx1"/>
        </a:solidFill>
        <a:latin typeface="+mn-lt"/>
        <a:ea typeface="+mn-ea"/>
        <a:cs typeface="+mn-cs"/>
      </a:defRPr>
    </a:lvl8pPr>
    <a:lvl9pPr marL="16705722" algn="l" defTabSz="4176431" rtl="0" eaLnBrk="1" latinLnBrk="0" hangingPunct="1">
      <a:defRPr sz="5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Lst>
  <p:hf hdr="0" dt="0"/>
  <p:txStyles>
    <p:titleStyle>
      <a:lvl1pPr algn="ctr" rtl="0" fontAlgn="base">
        <a:spcBef>
          <a:spcPct val="0"/>
        </a:spcBef>
        <a:spcAft>
          <a:spcPct val="0"/>
        </a:spcAft>
        <a:defRPr sz="20100" kern="1200">
          <a:solidFill>
            <a:schemeClr val="tx1"/>
          </a:solidFill>
          <a:latin typeface="+mj-lt"/>
          <a:ea typeface="+mj-ea"/>
          <a:cs typeface="+mj-cs"/>
        </a:defRPr>
      </a:lvl1pPr>
      <a:lvl2pPr algn="ctr" rtl="0" fontAlgn="base">
        <a:spcBef>
          <a:spcPct val="0"/>
        </a:spcBef>
        <a:spcAft>
          <a:spcPct val="0"/>
        </a:spcAft>
        <a:defRPr sz="20100">
          <a:solidFill>
            <a:schemeClr val="tx1"/>
          </a:solidFill>
          <a:latin typeface="Calibri" pitchFamily="34" charset="0"/>
        </a:defRPr>
      </a:lvl2pPr>
      <a:lvl3pPr algn="ctr" rtl="0" fontAlgn="base">
        <a:spcBef>
          <a:spcPct val="0"/>
        </a:spcBef>
        <a:spcAft>
          <a:spcPct val="0"/>
        </a:spcAft>
        <a:defRPr sz="20100">
          <a:solidFill>
            <a:schemeClr val="tx1"/>
          </a:solidFill>
          <a:latin typeface="Calibri" pitchFamily="34" charset="0"/>
        </a:defRPr>
      </a:lvl3pPr>
      <a:lvl4pPr algn="ctr" rtl="0" fontAlgn="base">
        <a:spcBef>
          <a:spcPct val="0"/>
        </a:spcBef>
        <a:spcAft>
          <a:spcPct val="0"/>
        </a:spcAft>
        <a:defRPr sz="20100">
          <a:solidFill>
            <a:schemeClr val="tx1"/>
          </a:solidFill>
          <a:latin typeface="Calibri" pitchFamily="34" charset="0"/>
        </a:defRPr>
      </a:lvl4pPr>
      <a:lvl5pPr algn="ctr" rtl="0" fontAlgn="base">
        <a:spcBef>
          <a:spcPct val="0"/>
        </a:spcBef>
        <a:spcAft>
          <a:spcPct val="0"/>
        </a:spcAft>
        <a:defRPr sz="20100">
          <a:solidFill>
            <a:schemeClr val="tx1"/>
          </a:solidFill>
          <a:latin typeface="Calibri" pitchFamily="34" charset="0"/>
        </a:defRPr>
      </a:lvl5pPr>
      <a:lvl6pPr marL="2088215" algn="ctr" rtl="0" fontAlgn="base">
        <a:spcBef>
          <a:spcPct val="0"/>
        </a:spcBef>
        <a:spcAft>
          <a:spcPct val="0"/>
        </a:spcAft>
        <a:defRPr sz="20100">
          <a:solidFill>
            <a:schemeClr val="tx1"/>
          </a:solidFill>
          <a:latin typeface="Calibri" pitchFamily="34" charset="0"/>
        </a:defRPr>
      </a:lvl6pPr>
      <a:lvl7pPr marL="4176431" algn="ctr" rtl="0" fontAlgn="base">
        <a:spcBef>
          <a:spcPct val="0"/>
        </a:spcBef>
        <a:spcAft>
          <a:spcPct val="0"/>
        </a:spcAft>
        <a:defRPr sz="20100">
          <a:solidFill>
            <a:schemeClr val="tx1"/>
          </a:solidFill>
          <a:latin typeface="Calibri" pitchFamily="34" charset="0"/>
        </a:defRPr>
      </a:lvl7pPr>
      <a:lvl8pPr marL="6264646" algn="ctr" rtl="0" fontAlgn="base">
        <a:spcBef>
          <a:spcPct val="0"/>
        </a:spcBef>
        <a:spcAft>
          <a:spcPct val="0"/>
        </a:spcAft>
        <a:defRPr sz="20100">
          <a:solidFill>
            <a:schemeClr val="tx1"/>
          </a:solidFill>
          <a:latin typeface="Calibri" pitchFamily="34" charset="0"/>
        </a:defRPr>
      </a:lvl8pPr>
      <a:lvl9pPr marL="8352861" algn="ctr" rtl="0" fontAlgn="base">
        <a:spcBef>
          <a:spcPct val="0"/>
        </a:spcBef>
        <a:spcAft>
          <a:spcPct val="0"/>
        </a:spcAft>
        <a:defRPr sz="20100">
          <a:solidFill>
            <a:schemeClr val="tx1"/>
          </a:solidFill>
          <a:latin typeface="Calibri" pitchFamily="34" charset="0"/>
        </a:defRPr>
      </a:lvl9pPr>
    </p:titleStyle>
    <p:bodyStyle>
      <a:lvl1pPr marL="1566161" indent="-1566161" algn="l" rtl="0" fontAlgn="base">
        <a:spcBef>
          <a:spcPct val="20000"/>
        </a:spcBef>
        <a:spcAft>
          <a:spcPct val="0"/>
        </a:spcAft>
        <a:buFont typeface="Arial" charset="0"/>
        <a:buChar char="•"/>
        <a:defRPr sz="14600" kern="1200">
          <a:solidFill>
            <a:schemeClr val="tx1"/>
          </a:solidFill>
          <a:latin typeface="+mn-lt"/>
          <a:ea typeface="+mn-ea"/>
          <a:cs typeface="+mn-cs"/>
        </a:defRPr>
      </a:lvl1pPr>
      <a:lvl2pPr marL="3393350" indent="-1305135" algn="l" rtl="0" fontAlgn="base">
        <a:spcBef>
          <a:spcPct val="20000"/>
        </a:spcBef>
        <a:spcAft>
          <a:spcPct val="0"/>
        </a:spcAft>
        <a:buFont typeface="Arial" charset="0"/>
        <a:buChar char="–"/>
        <a:defRPr sz="12800" kern="1200">
          <a:solidFill>
            <a:schemeClr val="tx1"/>
          </a:solidFill>
          <a:latin typeface="+mn-lt"/>
          <a:ea typeface="+mn-ea"/>
          <a:cs typeface="+mn-cs"/>
        </a:defRPr>
      </a:lvl2pPr>
      <a:lvl3pPr marL="5220538" indent="-1044108" algn="l" rtl="0" fontAlgn="base">
        <a:spcBef>
          <a:spcPct val="20000"/>
        </a:spcBef>
        <a:spcAft>
          <a:spcPct val="0"/>
        </a:spcAft>
        <a:buFont typeface="Arial" charset="0"/>
        <a:buChar char="•"/>
        <a:defRPr sz="11000" kern="1200">
          <a:solidFill>
            <a:schemeClr val="tx1"/>
          </a:solidFill>
          <a:latin typeface="+mn-lt"/>
          <a:ea typeface="+mn-ea"/>
          <a:cs typeface="+mn-cs"/>
        </a:defRPr>
      </a:lvl3pPr>
      <a:lvl4pPr marL="7308753" indent="-1044108" algn="l" rtl="0" fontAlgn="base">
        <a:spcBef>
          <a:spcPct val="20000"/>
        </a:spcBef>
        <a:spcAft>
          <a:spcPct val="0"/>
        </a:spcAft>
        <a:buFont typeface="Arial" charset="0"/>
        <a:buChar char="–"/>
        <a:defRPr sz="9100" kern="1200">
          <a:solidFill>
            <a:schemeClr val="tx1"/>
          </a:solidFill>
          <a:latin typeface="+mn-lt"/>
          <a:ea typeface="+mn-ea"/>
          <a:cs typeface="+mn-cs"/>
        </a:defRPr>
      </a:lvl4pPr>
      <a:lvl5pPr marL="9396969" indent="-1044108" algn="l" rtl="0" fontAlgn="base">
        <a:spcBef>
          <a:spcPct val="20000"/>
        </a:spcBef>
        <a:spcAft>
          <a:spcPct val="0"/>
        </a:spcAft>
        <a:buFont typeface="Arial"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de-DE"/>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3.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2.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hyperlink" Target="mailto:klaus.haslinger@zamg.ac.at" TargetMode="External"/><Relationship Id="rId11" Type="http://schemas.openxmlformats.org/officeDocument/2006/relationships/image" Target="../media/image10.png"/><Relationship Id="rId5" Type="http://schemas.openxmlformats.org/officeDocument/2006/relationships/image" Target="../media/image5.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0" y="594371"/>
            <a:ext cx="42808525" cy="1107996"/>
          </a:xfrm>
          <a:prstGeom prst="rect">
            <a:avLst/>
          </a:prstGeom>
          <a:noFill/>
        </p:spPr>
        <p:txBody>
          <a:bodyPr wrap="square" rtlCol="0">
            <a:spAutoFit/>
          </a:bodyPr>
          <a:lstStyle/>
          <a:p>
            <a:pPr algn="ctr"/>
            <a:r>
              <a:rPr lang="en-US" sz="6600" b="1" dirty="0" smtClean="0">
                <a:latin typeface="+mn-lt"/>
                <a:ea typeface="Verdana" pitchFamily="34" charset="0"/>
                <a:cs typeface="Verdana" pitchFamily="34" charset="0"/>
              </a:rPr>
              <a:t>Solid and liquid precipitation in major river catchments originating in the European Alps</a:t>
            </a:r>
          </a:p>
        </p:txBody>
      </p:sp>
      <p:sp>
        <p:nvSpPr>
          <p:cNvPr id="5" name="Textfeld 4"/>
          <p:cNvSpPr txBox="1"/>
          <p:nvPr/>
        </p:nvSpPr>
        <p:spPr>
          <a:xfrm>
            <a:off x="7004263" y="2034531"/>
            <a:ext cx="28800000" cy="1477328"/>
          </a:xfrm>
          <a:prstGeom prst="rect">
            <a:avLst/>
          </a:prstGeom>
          <a:noFill/>
        </p:spPr>
        <p:txBody>
          <a:bodyPr wrap="square" rtlCol="0">
            <a:spAutoFit/>
          </a:bodyPr>
          <a:lstStyle/>
          <a:p>
            <a:pPr algn="ctr"/>
            <a:r>
              <a:rPr lang="en-US" sz="4000" dirty="0" smtClean="0">
                <a:latin typeface="Verdana" pitchFamily="34" charset="0"/>
                <a:ea typeface="Verdana" pitchFamily="34" charset="0"/>
                <a:cs typeface="Verdana" pitchFamily="34" charset="0"/>
              </a:rPr>
              <a:t>Klaus Haslinger, Barbara Chimani, Reinhard Böhm</a:t>
            </a:r>
          </a:p>
          <a:p>
            <a:pPr algn="ctr"/>
            <a:endParaRPr lang="en-US" dirty="0" smtClean="0">
              <a:latin typeface="Verdana" pitchFamily="34" charset="0"/>
              <a:ea typeface="Verdana" pitchFamily="34" charset="0"/>
              <a:cs typeface="Verdana" pitchFamily="34" charset="0"/>
            </a:endParaRPr>
          </a:p>
          <a:p>
            <a:pPr algn="ctr"/>
            <a:r>
              <a:rPr lang="en-US" sz="3200" dirty="0" err="1" smtClean="0">
                <a:latin typeface="Verdana" pitchFamily="34" charset="0"/>
                <a:ea typeface="Verdana" pitchFamily="34" charset="0"/>
                <a:cs typeface="Verdana" pitchFamily="34" charset="0"/>
              </a:rPr>
              <a:t>Zentralanstalt</a:t>
            </a:r>
            <a:r>
              <a:rPr lang="en-US" sz="3200" dirty="0" smtClean="0">
                <a:latin typeface="Verdana" pitchFamily="34" charset="0"/>
                <a:ea typeface="Verdana" pitchFamily="34" charset="0"/>
                <a:cs typeface="Verdana" pitchFamily="34" charset="0"/>
              </a:rPr>
              <a:t> </a:t>
            </a:r>
            <a:r>
              <a:rPr lang="en-US" sz="3200" dirty="0" err="1" smtClean="0">
                <a:latin typeface="Verdana" pitchFamily="34" charset="0"/>
                <a:ea typeface="Verdana" pitchFamily="34" charset="0"/>
                <a:cs typeface="Verdana" pitchFamily="34" charset="0"/>
              </a:rPr>
              <a:t>für</a:t>
            </a:r>
            <a:r>
              <a:rPr lang="en-US" sz="3200" dirty="0" smtClean="0">
                <a:latin typeface="Verdana" pitchFamily="34" charset="0"/>
                <a:ea typeface="Verdana" pitchFamily="34" charset="0"/>
                <a:cs typeface="Verdana" pitchFamily="34" charset="0"/>
              </a:rPr>
              <a:t> </a:t>
            </a:r>
            <a:r>
              <a:rPr lang="en-US" sz="3200" dirty="0" err="1" smtClean="0">
                <a:latin typeface="Verdana" pitchFamily="34" charset="0"/>
                <a:ea typeface="Verdana" pitchFamily="34" charset="0"/>
                <a:cs typeface="Verdana" pitchFamily="34" charset="0"/>
              </a:rPr>
              <a:t>Meteorologie</a:t>
            </a:r>
            <a:r>
              <a:rPr lang="en-US" sz="3200" dirty="0" smtClean="0">
                <a:latin typeface="Verdana" pitchFamily="34" charset="0"/>
                <a:ea typeface="Verdana" pitchFamily="34" charset="0"/>
                <a:cs typeface="Verdana" pitchFamily="34" charset="0"/>
              </a:rPr>
              <a:t> und </a:t>
            </a:r>
            <a:r>
              <a:rPr lang="en-US" sz="3200" dirty="0" err="1" smtClean="0">
                <a:latin typeface="Verdana" pitchFamily="34" charset="0"/>
                <a:ea typeface="Verdana" pitchFamily="34" charset="0"/>
                <a:cs typeface="Verdana" pitchFamily="34" charset="0"/>
              </a:rPr>
              <a:t>Geodynamik</a:t>
            </a:r>
            <a:r>
              <a:rPr lang="en-US" sz="3200" dirty="0" smtClean="0">
                <a:latin typeface="Verdana" pitchFamily="34" charset="0"/>
                <a:ea typeface="Verdana" pitchFamily="34" charset="0"/>
                <a:cs typeface="Verdana" pitchFamily="34" charset="0"/>
              </a:rPr>
              <a:t> (ZAMG), Climate Research Department, Vienna, Austria – www.zamg.ac.at</a:t>
            </a:r>
            <a:endParaRPr lang="en-US" sz="3200" dirty="0">
              <a:latin typeface="Verdana" pitchFamily="34" charset="0"/>
              <a:ea typeface="Verdana" pitchFamily="34" charset="0"/>
              <a:cs typeface="Verdana" pitchFamily="34" charset="0"/>
            </a:endParaRPr>
          </a:p>
        </p:txBody>
      </p:sp>
      <p:pic>
        <p:nvPicPr>
          <p:cNvPr id="6" name="Grafik 5" descr="zamg_rgb_WBM_normal_kurz.png"/>
          <p:cNvPicPr>
            <a:picLocks noChangeAspect="1"/>
          </p:cNvPicPr>
          <p:nvPr/>
        </p:nvPicPr>
        <p:blipFill>
          <a:blip r:embed="rId2" cstate="print"/>
          <a:stretch>
            <a:fillRect/>
          </a:stretch>
        </p:blipFill>
        <p:spPr>
          <a:xfrm>
            <a:off x="38614174" y="954411"/>
            <a:ext cx="3736838" cy="1375967"/>
          </a:xfrm>
          <a:prstGeom prst="rect">
            <a:avLst/>
          </a:prstGeom>
        </p:spPr>
      </p:pic>
      <p:sp>
        <p:nvSpPr>
          <p:cNvPr id="7" name="Rechteck 6"/>
          <p:cNvSpPr/>
          <p:nvPr/>
        </p:nvSpPr>
        <p:spPr>
          <a:xfrm>
            <a:off x="449934" y="4050755"/>
            <a:ext cx="13753528" cy="424847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0" name="Rechteck 9"/>
          <p:cNvSpPr/>
          <p:nvPr/>
        </p:nvSpPr>
        <p:spPr>
          <a:xfrm>
            <a:off x="14563502" y="4050755"/>
            <a:ext cx="13753528" cy="2563484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p:cNvSpPr/>
          <p:nvPr/>
        </p:nvSpPr>
        <p:spPr>
          <a:xfrm>
            <a:off x="28677070" y="4050755"/>
            <a:ext cx="13753528" cy="1087320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Textfeld 11"/>
          <p:cNvSpPr txBox="1"/>
          <p:nvPr/>
        </p:nvSpPr>
        <p:spPr>
          <a:xfrm>
            <a:off x="449934" y="4050755"/>
            <a:ext cx="7416824" cy="1011179"/>
          </a:xfrm>
          <a:prstGeom prst="rect">
            <a:avLst/>
          </a:prstGeom>
          <a:noFill/>
        </p:spPr>
        <p:txBody>
          <a:bodyPr wrap="square" lIns="540000" tIns="468000" rtlCol="0">
            <a:spAutoFit/>
          </a:bodyPr>
          <a:lstStyle/>
          <a:p>
            <a:r>
              <a:rPr lang="en-US" sz="3200" b="1" dirty="0" smtClean="0">
                <a:latin typeface="Verdana" pitchFamily="34" charset="0"/>
                <a:ea typeface="Verdana" pitchFamily="34" charset="0"/>
                <a:cs typeface="Verdana" pitchFamily="34" charset="0"/>
              </a:rPr>
              <a:t>Introduction</a:t>
            </a:r>
            <a:endParaRPr lang="en-US" sz="3200" b="1" dirty="0">
              <a:latin typeface="Verdana" pitchFamily="34" charset="0"/>
              <a:ea typeface="Verdana" pitchFamily="34" charset="0"/>
              <a:cs typeface="Verdana" pitchFamily="34" charset="0"/>
            </a:endParaRPr>
          </a:p>
        </p:txBody>
      </p:sp>
      <p:pic>
        <p:nvPicPr>
          <p:cNvPr id="1026" name="Picture 2"/>
          <p:cNvPicPr>
            <a:picLocks noChangeAspect="1" noChangeArrowheads="1"/>
          </p:cNvPicPr>
          <p:nvPr/>
        </p:nvPicPr>
        <p:blipFill>
          <a:blip r:embed="rId3" cstate="print"/>
          <a:srcRect l="19135" r="17866"/>
          <a:stretch>
            <a:fillRect/>
          </a:stretch>
        </p:blipFill>
        <p:spPr bwMode="auto">
          <a:xfrm>
            <a:off x="38614174" y="2754611"/>
            <a:ext cx="3809199" cy="834007"/>
          </a:xfrm>
          <a:prstGeom prst="rect">
            <a:avLst/>
          </a:prstGeom>
          <a:noFill/>
          <a:ln w="9525">
            <a:noFill/>
            <a:miter lim="800000"/>
            <a:headEnd/>
            <a:tailEnd/>
          </a:ln>
        </p:spPr>
      </p:pic>
      <p:sp>
        <p:nvSpPr>
          <p:cNvPr id="13" name="Textfeld 12"/>
          <p:cNvSpPr txBox="1"/>
          <p:nvPr/>
        </p:nvSpPr>
        <p:spPr>
          <a:xfrm>
            <a:off x="449934" y="4914851"/>
            <a:ext cx="13753528" cy="3348706"/>
          </a:xfrm>
          <a:prstGeom prst="rect">
            <a:avLst/>
          </a:prstGeom>
          <a:noFill/>
        </p:spPr>
        <p:txBody>
          <a:bodyPr wrap="square" lIns="540000" tIns="468000" rIns="540000" bIns="288000" rtlCol="0">
            <a:spAutoFit/>
          </a:bodyPr>
          <a:lstStyle/>
          <a:p>
            <a:pPr algn="just"/>
            <a:r>
              <a:rPr lang="en-US" sz="2400" dirty="0" smtClean="0">
                <a:latin typeface="Verdana" pitchFamily="34" charset="0"/>
                <a:ea typeface="Verdana" pitchFamily="34" charset="0"/>
                <a:cs typeface="Verdana" pitchFamily="34" charset="0"/>
              </a:rPr>
              <a:t>To assess future climate change it is important to investigate and understand climate variations of the past. Therefore high quality datasets of observed climate are required. The project HISTALP (Auer et al. 2007) aims to provide high quality data on a monthly temporal resolution from 1760 onwards. This dataset consists of nearly 200 station time series distributed over the Greater Alpine Region (GAR, see figure 1). Here we show some of the results of our analysis of solid and liquid precipitation regarding major river catchments originating in the European Alps.</a:t>
            </a:r>
          </a:p>
        </p:txBody>
      </p:sp>
      <p:sp>
        <p:nvSpPr>
          <p:cNvPr id="14" name="Rechteck 13"/>
          <p:cNvSpPr/>
          <p:nvPr/>
        </p:nvSpPr>
        <p:spPr>
          <a:xfrm>
            <a:off x="449934" y="8659267"/>
            <a:ext cx="13753528" cy="1051316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5" name="Textfeld 14"/>
          <p:cNvSpPr txBox="1"/>
          <p:nvPr/>
        </p:nvSpPr>
        <p:spPr>
          <a:xfrm>
            <a:off x="449934" y="8659267"/>
            <a:ext cx="10153128" cy="1011179"/>
          </a:xfrm>
          <a:prstGeom prst="rect">
            <a:avLst/>
          </a:prstGeom>
          <a:noFill/>
        </p:spPr>
        <p:txBody>
          <a:bodyPr wrap="square" lIns="540000" tIns="468000" rtlCol="0">
            <a:spAutoFit/>
          </a:bodyPr>
          <a:lstStyle/>
          <a:p>
            <a:r>
              <a:rPr lang="en-US" sz="3200" b="1" dirty="0" smtClean="0">
                <a:latin typeface="Verdana" pitchFamily="34" charset="0"/>
                <a:ea typeface="Verdana" pitchFamily="34" charset="0"/>
                <a:cs typeface="Verdana" pitchFamily="34" charset="0"/>
              </a:rPr>
              <a:t>Data/Methods/Investigation Areas</a:t>
            </a:r>
            <a:endParaRPr lang="en-US" sz="3200" b="1" dirty="0">
              <a:latin typeface="Verdana" pitchFamily="34" charset="0"/>
              <a:ea typeface="Verdana" pitchFamily="34" charset="0"/>
              <a:cs typeface="Verdana" pitchFamily="34" charset="0"/>
            </a:endParaRPr>
          </a:p>
        </p:txBody>
      </p:sp>
      <p:sp>
        <p:nvSpPr>
          <p:cNvPr id="16" name="Textfeld 15"/>
          <p:cNvSpPr txBox="1"/>
          <p:nvPr/>
        </p:nvSpPr>
        <p:spPr>
          <a:xfrm>
            <a:off x="449934" y="9523363"/>
            <a:ext cx="13753528" cy="2240710"/>
          </a:xfrm>
          <a:prstGeom prst="rect">
            <a:avLst/>
          </a:prstGeom>
          <a:noFill/>
        </p:spPr>
        <p:txBody>
          <a:bodyPr wrap="square" lIns="540000" tIns="468000" rIns="540000" bIns="288000" rtlCol="0">
            <a:spAutoFit/>
          </a:bodyPr>
          <a:lstStyle/>
          <a:p>
            <a:pPr algn="just"/>
            <a:r>
              <a:rPr lang="en-US" sz="2400" dirty="0" smtClean="0">
                <a:latin typeface="Verdana" pitchFamily="34" charset="0"/>
                <a:ea typeface="Verdana" pitchFamily="34" charset="0"/>
                <a:cs typeface="Verdana" pitchFamily="34" charset="0"/>
              </a:rPr>
              <a:t>In the course of the HISTALP activities new high resolution (5 </a:t>
            </a:r>
            <a:r>
              <a:rPr lang="en-US" sz="2400" dirty="0" err="1" smtClean="0">
                <a:latin typeface="Verdana" pitchFamily="34" charset="0"/>
                <a:ea typeface="Verdana" pitchFamily="34" charset="0"/>
                <a:cs typeface="Verdana" pitchFamily="34" charset="0"/>
              </a:rPr>
              <a:t>arcmin</a:t>
            </a:r>
            <a:r>
              <a:rPr lang="en-US" sz="2400" dirty="0" smtClean="0">
                <a:latin typeface="Verdana" pitchFamily="34" charset="0"/>
                <a:ea typeface="Verdana" pitchFamily="34" charset="0"/>
                <a:cs typeface="Verdana" pitchFamily="34" charset="0"/>
              </a:rPr>
              <a:t>) gridded datasets of solid and liquid precipitation were recently produced, spanning from 1800 until 2003 on a monthly basis (Chimani et al. 2010). An update until 2010 is in progress. </a:t>
            </a:r>
          </a:p>
        </p:txBody>
      </p:sp>
      <p:grpSp>
        <p:nvGrpSpPr>
          <p:cNvPr id="22" name="Gruppieren 21"/>
          <p:cNvGrpSpPr/>
          <p:nvPr/>
        </p:nvGrpSpPr>
        <p:grpSpPr>
          <a:xfrm>
            <a:off x="1025998" y="11713540"/>
            <a:ext cx="12708712" cy="4002511"/>
            <a:chOff x="1025998" y="11395571"/>
            <a:chExt cx="12708712" cy="4002511"/>
          </a:xfrm>
        </p:grpSpPr>
        <p:grpSp>
          <p:nvGrpSpPr>
            <p:cNvPr id="20" name="Gruppieren 19"/>
            <p:cNvGrpSpPr/>
            <p:nvPr/>
          </p:nvGrpSpPr>
          <p:grpSpPr>
            <a:xfrm>
              <a:off x="1025998" y="11395571"/>
              <a:ext cx="12708712" cy="3510000"/>
              <a:chOff x="1025998" y="11395571"/>
              <a:chExt cx="12708712" cy="3510000"/>
            </a:xfrm>
          </p:grpSpPr>
          <p:pic>
            <p:nvPicPr>
              <p:cNvPr id="17" name="Grafik 16" descr="GAR_catchments_proj.png"/>
              <p:cNvPicPr>
                <a:picLocks/>
              </p:cNvPicPr>
              <p:nvPr/>
            </p:nvPicPr>
            <p:blipFill>
              <a:blip r:embed="rId4" cstate="print"/>
              <a:srcRect/>
              <a:stretch>
                <a:fillRect/>
              </a:stretch>
            </p:blipFill>
            <p:spPr>
              <a:xfrm>
                <a:off x="7434710" y="11395571"/>
                <a:ext cx="6300000" cy="3510000"/>
              </a:xfrm>
              <a:prstGeom prst="rect">
                <a:avLst/>
              </a:prstGeom>
            </p:spPr>
          </p:pic>
          <p:pic>
            <p:nvPicPr>
              <p:cNvPr id="18" name="Grafik 17" descr="GAR_surf_proj.png"/>
              <p:cNvPicPr>
                <a:picLocks noChangeAspect="1"/>
              </p:cNvPicPr>
              <p:nvPr/>
            </p:nvPicPr>
            <p:blipFill>
              <a:blip r:embed="rId5" cstate="print"/>
              <a:srcRect l="3168" t="11157" r="3285" b="15078"/>
              <a:stretch>
                <a:fillRect/>
              </a:stretch>
            </p:blipFill>
            <p:spPr>
              <a:xfrm>
                <a:off x="1025998" y="11395571"/>
                <a:ext cx="6300000" cy="3508182"/>
              </a:xfrm>
              <a:prstGeom prst="rect">
                <a:avLst/>
              </a:prstGeom>
            </p:spPr>
          </p:pic>
        </p:grpSp>
        <p:sp>
          <p:nvSpPr>
            <p:cNvPr id="21" name="Textfeld 20"/>
            <p:cNvSpPr txBox="1"/>
            <p:nvPr/>
          </p:nvSpPr>
          <p:spPr>
            <a:xfrm>
              <a:off x="1039400" y="14893159"/>
              <a:ext cx="12241360" cy="504923"/>
            </a:xfrm>
            <a:prstGeom prst="rect">
              <a:avLst/>
            </a:prstGeom>
            <a:noFill/>
          </p:spPr>
          <p:txBody>
            <a:bodyPr wrap="square" tIns="180000" rtlCol="0">
              <a:spAutoFit/>
            </a:bodyPr>
            <a:lstStyle/>
            <a:p>
              <a:r>
                <a:rPr lang="en-US" i="1" dirty="0" smtClean="0">
                  <a:latin typeface="Verdana" pitchFamily="34" charset="0"/>
                  <a:ea typeface="Verdana" pitchFamily="34" charset="0"/>
                  <a:cs typeface="Verdana" pitchFamily="34" charset="0"/>
                </a:rPr>
                <a:t>Fig. 1: Surface </a:t>
              </a:r>
              <a:r>
                <a:rPr lang="en-US" i="1" dirty="0" err="1" smtClean="0">
                  <a:latin typeface="Verdana" pitchFamily="34" charset="0"/>
                  <a:ea typeface="Verdana" pitchFamily="34" charset="0"/>
                  <a:cs typeface="Verdana" pitchFamily="34" charset="0"/>
                </a:rPr>
                <a:t>orography</a:t>
              </a:r>
              <a:r>
                <a:rPr lang="en-US" i="1" dirty="0" smtClean="0">
                  <a:latin typeface="Verdana" pitchFamily="34" charset="0"/>
                  <a:ea typeface="Verdana" pitchFamily="34" charset="0"/>
                  <a:cs typeface="Verdana" pitchFamily="34" charset="0"/>
                </a:rPr>
                <a:t> in 5 </a:t>
              </a:r>
              <a:r>
                <a:rPr lang="en-US" i="1" dirty="0" err="1" smtClean="0">
                  <a:latin typeface="Verdana" pitchFamily="34" charset="0"/>
                  <a:ea typeface="Verdana" pitchFamily="34" charset="0"/>
                  <a:cs typeface="Verdana" pitchFamily="34" charset="0"/>
                </a:rPr>
                <a:t>arcmin</a:t>
              </a:r>
              <a:r>
                <a:rPr lang="en-US" i="1" dirty="0" smtClean="0">
                  <a:latin typeface="Verdana" pitchFamily="34" charset="0"/>
                  <a:ea typeface="Verdana" pitchFamily="34" charset="0"/>
                  <a:cs typeface="Verdana" pitchFamily="34" charset="0"/>
                </a:rPr>
                <a:t> resolution (left) and river catchments (right) in the GAR</a:t>
              </a:r>
              <a:endParaRPr lang="en-US" i="1" dirty="0">
                <a:latin typeface="Verdana" pitchFamily="34" charset="0"/>
                <a:ea typeface="Verdana" pitchFamily="34" charset="0"/>
                <a:cs typeface="Verdana" pitchFamily="34" charset="0"/>
              </a:endParaRPr>
            </a:p>
          </p:txBody>
        </p:sp>
      </p:grpSp>
      <p:sp>
        <p:nvSpPr>
          <p:cNvPr id="23" name="Textfeld 22"/>
          <p:cNvSpPr txBox="1"/>
          <p:nvPr/>
        </p:nvSpPr>
        <p:spPr>
          <a:xfrm>
            <a:off x="449934" y="15428849"/>
            <a:ext cx="13753528" cy="3718038"/>
          </a:xfrm>
          <a:prstGeom prst="rect">
            <a:avLst/>
          </a:prstGeom>
          <a:noFill/>
        </p:spPr>
        <p:txBody>
          <a:bodyPr wrap="square" lIns="540000" tIns="468000" rIns="540000" bIns="288000" rtlCol="0">
            <a:spAutoFit/>
          </a:bodyPr>
          <a:lstStyle/>
          <a:p>
            <a:pPr algn="just"/>
            <a:r>
              <a:rPr lang="en-US" sz="2400" dirty="0" smtClean="0">
                <a:latin typeface="Verdana" pitchFamily="34" charset="0"/>
                <a:ea typeface="Verdana" pitchFamily="34" charset="0"/>
                <a:cs typeface="Verdana" pitchFamily="34" charset="0"/>
              </a:rPr>
              <a:t>Figure 1 shows the surface </a:t>
            </a:r>
            <a:r>
              <a:rPr lang="en-US" sz="2400" dirty="0" err="1" smtClean="0">
                <a:latin typeface="Verdana" pitchFamily="34" charset="0"/>
                <a:ea typeface="Verdana" pitchFamily="34" charset="0"/>
                <a:cs typeface="Verdana" pitchFamily="34" charset="0"/>
              </a:rPr>
              <a:t>orography</a:t>
            </a:r>
            <a:r>
              <a:rPr lang="en-US" sz="2400" dirty="0" smtClean="0">
                <a:latin typeface="Verdana" pitchFamily="34" charset="0"/>
                <a:ea typeface="Verdana" pitchFamily="34" charset="0"/>
                <a:cs typeface="Verdana" pitchFamily="34" charset="0"/>
              </a:rPr>
              <a:t> and spatial resolution of the dataset on the left hand side and the investigated river catchments on the right hand side. The gridded fields were aggregated to mean values for each catchment. These time series of solid and liquid precipitation are the basis for the further analysis of long term trends, changes in the annual cycle, trend periods and extreme events.</a:t>
            </a:r>
          </a:p>
          <a:p>
            <a:pPr algn="just"/>
            <a:r>
              <a:rPr lang="en-US" sz="2400" dirty="0" smtClean="0">
                <a:latin typeface="Verdana" pitchFamily="34" charset="0"/>
                <a:ea typeface="Verdana" pitchFamily="34" charset="0"/>
                <a:cs typeface="Verdana" pitchFamily="34" charset="0"/>
              </a:rPr>
              <a:t>For the computation of trends a simple linear regression on time series was applied, the significance of these trends was detected using the non parametric Mann-Kendall trend test.</a:t>
            </a:r>
          </a:p>
        </p:txBody>
      </p:sp>
      <p:sp>
        <p:nvSpPr>
          <p:cNvPr id="24" name="Rechteck 23"/>
          <p:cNvSpPr/>
          <p:nvPr/>
        </p:nvSpPr>
        <p:spPr>
          <a:xfrm>
            <a:off x="28677070" y="26589259"/>
            <a:ext cx="13753528" cy="30963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5" name="Textfeld 24"/>
          <p:cNvSpPr txBox="1"/>
          <p:nvPr/>
        </p:nvSpPr>
        <p:spPr>
          <a:xfrm>
            <a:off x="28677070" y="26580797"/>
            <a:ext cx="7416824" cy="1011179"/>
          </a:xfrm>
          <a:prstGeom prst="rect">
            <a:avLst/>
          </a:prstGeom>
          <a:noFill/>
        </p:spPr>
        <p:txBody>
          <a:bodyPr wrap="square" lIns="540000" tIns="468000" rtlCol="0">
            <a:spAutoFit/>
          </a:bodyPr>
          <a:lstStyle/>
          <a:p>
            <a:r>
              <a:rPr lang="en-US" sz="3200" b="1" dirty="0" smtClean="0">
                <a:latin typeface="Verdana" pitchFamily="34" charset="0"/>
                <a:ea typeface="Verdana" pitchFamily="34" charset="0"/>
                <a:cs typeface="Verdana" pitchFamily="34" charset="0"/>
              </a:rPr>
              <a:t>Contact Information</a:t>
            </a:r>
            <a:endParaRPr lang="en-US" sz="3200" b="1" dirty="0">
              <a:latin typeface="Verdana" pitchFamily="34" charset="0"/>
              <a:ea typeface="Verdana" pitchFamily="34" charset="0"/>
              <a:cs typeface="Verdana" pitchFamily="34" charset="0"/>
            </a:endParaRPr>
          </a:p>
        </p:txBody>
      </p:sp>
      <p:sp>
        <p:nvSpPr>
          <p:cNvPr id="26" name="Textfeld 25"/>
          <p:cNvSpPr txBox="1"/>
          <p:nvPr/>
        </p:nvSpPr>
        <p:spPr>
          <a:xfrm>
            <a:off x="28677070" y="27444893"/>
            <a:ext cx="13753528" cy="2240710"/>
          </a:xfrm>
          <a:prstGeom prst="rect">
            <a:avLst/>
          </a:prstGeom>
          <a:noFill/>
        </p:spPr>
        <p:txBody>
          <a:bodyPr wrap="square" lIns="540000" tIns="468000" rIns="540000" bIns="288000" rtlCol="0">
            <a:spAutoFit/>
          </a:bodyPr>
          <a:lstStyle/>
          <a:p>
            <a:r>
              <a:rPr lang="en-GB" sz="2400" dirty="0" smtClean="0">
                <a:latin typeface="Verdana" pitchFamily="34" charset="0"/>
                <a:ea typeface="Verdana" pitchFamily="34" charset="0"/>
                <a:cs typeface="Verdana" pitchFamily="34" charset="0"/>
              </a:rPr>
              <a:t>Klaus </a:t>
            </a:r>
            <a:r>
              <a:rPr lang="en-GB" sz="2400" dirty="0" err="1" smtClean="0">
                <a:latin typeface="Verdana" pitchFamily="34" charset="0"/>
                <a:ea typeface="Verdana" pitchFamily="34" charset="0"/>
                <a:cs typeface="Verdana" pitchFamily="34" charset="0"/>
              </a:rPr>
              <a:t>Haslinger</a:t>
            </a:r>
            <a:endParaRPr lang="de-AT" dirty="0" smtClean="0">
              <a:latin typeface="Verdana" pitchFamily="34" charset="0"/>
              <a:ea typeface="Verdana" pitchFamily="34" charset="0"/>
              <a:cs typeface="Verdana" pitchFamily="34" charset="0"/>
            </a:endParaRPr>
          </a:p>
          <a:p>
            <a:r>
              <a:rPr lang="en-GB" dirty="0" smtClean="0">
                <a:latin typeface="Verdana" pitchFamily="34" charset="0"/>
                <a:ea typeface="Verdana" pitchFamily="34" charset="0"/>
                <a:cs typeface="Verdana" pitchFamily="34" charset="0"/>
              </a:rPr>
              <a:t>Climate Research Department</a:t>
            </a:r>
            <a:endParaRPr lang="de-AT" dirty="0" smtClean="0">
              <a:latin typeface="Verdana" pitchFamily="34" charset="0"/>
              <a:ea typeface="Verdana" pitchFamily="34" charset="0"/>
              <a:cs typeface="Verdana" pitchFamily="34" charset="0"/>
            </a:endParaRPr>
          </a:p>
          <a:p>
            <a:r>
              <a:rPr lang="de-AT" dirty="0" smtClean="0">
                <a:latin typeface="Verdana" pitchFamily="34" charset="0"/>
                <a:ea typeface="Verdana" pitchFamily="34" charset="0"/>
                <a:cs typeface="Verdana" pitchFamily="34" charset="0"/>
              </a:rPr>
              <a:t>Zentralanstalt für Meteorologie und Geodynamik (ZAMG), </a:t>
            </a:r>
            <a:r>
              <a:rPr lang="en-GB" dirty="0" smtClean="0">
                <a:latin typeface="Verdana" pitchFamily="34" charset="0"/>
                <a:ea typeface="Verdana" pitchFamily="34" charset="0"/>
                <a:cs typeface="Verdana" pitchFamily="34" charset="0"/>
              </a:rPr>
              <a:t>Vienna, Austria</a:t>
            </a:r>
            <a:endParaRPr lang="de-AT" dirty="0" smtClean="0">
              <a:latin typeface="Verdana" pitchFamily="34" charset="0"/>
              <a:ea typeface="Verdana" pitchFamily="34" charset="0"/>
              <a:cs typeface="Verdana" pitchFamily="34" charset="0"/>
            </a:endParaRPr>
          </a:p>
          <a:p>
            <a:r>
              <a:rPr lang="en-GB" dirty="0" smtClean="0">
                <a:latin typeface="Verdana" pitchFamily="34" charset="0"/>
                <a:ea typeface="Verdana" pitchFamily="34" charset="0"/>
                <a:cs typeface="Verdana" pitchFamily="34" charset="0"/>
              </a:rPr>
              <a:t>phone: 0043 1 36026 2290</a:t>
            </a:r>
            <a:endParaRPr lang="de-AT" dirty="0" smtClean="0">
              <a:latin typeface="Verdana" pitchFamily="34" charset="0"/>
              <a:ea typeface="Verdana" pitchFamily="34" charset="0"/>
              <a:cs typeface="Verdana" pitchFamily="34" charset="0"/>
            </a:endParaRPr>
          </a:p>
          <a:p>
            <a:r>
              <a:rPr lang="de-AT" dirty="0" smtClean="0">
                <a:latin typeface="Verdana" pitchFamily="34" charset="0"/>
                <a:ea typeface="Verdana" pitchFamily="34" charset="0"/>
                <a:cs typeface="Verdana" pitchFamily="34" charset="0"/>
              </a:rPr>
              <a:t>e-</a:t>
            </a:r>
            <a:r>
              <a:rPr lang="de-AT" dirty="0" err="1" smtClean="0">
                <a:latin typeface="Verdana" pitchFamily="34" charset="0"/>
                <a:ea typeface="Verdana" pitchFamily="34" charset="0"/>
                <a:cs typeface="Verdana" pitchFamily="34" charset="0"/>
              </a:rPr>
              <a:t>mail</a:t>
            </a:r>
            <a:r>
              <a:rPr lang="de-AT" dirty="0" smtClean="0">
                <a:latin typeface="Verdana" pitchFamily="34" charset="0"/>
                <a:ea typeface="Verdana" pitchFamily="34" charset="0"/>
                <a:cs typeface="Verdana" pitchFamily="34" charset="0"/>
              </a:rPr>
              <a:t>: </a:t>
            </a:r>
            <a:r>
              <a:rPr lang="de-AT" dirty="0" smtClean="0">
                <a:latin typeface="Verdana" pitchFamily="34" charset="0"/>
                <a:ea typeface="Verdana" pitchFamily="34" charset="0"/>
                <a:cs typeface="Verdana" pitchFamily="34" charset="0"/>
                <a:hlinkClick r:id="rId6"/>
              </a:rPr>
              <a:t>klaus.haslinger@zamg.ac.at</a:t>
            </a:r>
          </a:p>
        </p:txBody>
      </p:sp>
      <p:sp>
        <p:nvSpPr>
          <p:cNvPr id="27" name="Rechteck 26"/>
          <p:cNvSpPr/>
          <p:nvPr/>
        </p:nvSpPr>
        <p:spPr>
          <a:xfrm>
            <a:off x="449934" y="19532475"/>
            <a:ext cx="13753528" cy="1015312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8" name="Textfeld 27"/>
          <p:cNvSpPr txBox="1"/>
          <p:nvPr/>
        </p:nvSpPr>
        <p:spPr>
          <a:xfrm>
            <a:off x="449934" y="19532475"/>
            <a:ext cx="10153128" cy="1996064"/>
          </a:xfrm>
          <a:prstGeom prst="rect">
            <a:avLst/>
          </a:prstGeom>
          <a:noFill/>
        </p:spPr>
        <p:txBody>
          <a:bodyPr wrap="square" lIns="540000" tIns="468000" rtlCol="0">
            <a:spAutoFit/>
          </a:bodyPr>
          <a:lstStyle/>
          <a:p>
            <a:r>
              <a:rPr lang="en-US" sz="3200" b="1" dirty="0" smtClean="0">
                <a:latin typeface="Verdana" pitchFamily="34" charset="0"/>
                <a:ea typeface="Verdana" pitchFamily="34" charset="0"/>
                <a:cs typeface="Verdana" pitchFamily="34" charset="0"/>
              </a:rPr>
              <a:t>Results</a:t>
            </a:r>
          </a:p>
          <a:p>
            <a:endParaRPr lang="en-US" sz="3200" b="1" dirty="0" smtClean="0">
              <a:latin typeface="Verdana" pitchFamily="34" charset="0"/>
              <a:ea typeface="Verdana" pitchFamily="34" charset="0"/>
              <a:cs typeface="Verdana" pitchFamily="34" charset="0"/>
            </a:endParaRPr>
          </a:p>
          <a:p>
            <a:r>
              <a:rPr lang="en-US" sz="3200" i="1" dirty="0" smtClean="0">
                <a:latin typeface="Verdana" pitchFamily="34" charset="0"/>
                <a:ea typeface="Verdana" pitchFamily="34" charset="0"/>
                <a:cs typeface="Verdana" pitchFamily="34" charset="0"/>
              </a:rPr>
              <a:t>Long term trends</a:t>
            </a:r>
            <a:endParaRPr lang="en-US" sz="3200" i="1" dirty="0">
              <a:latin typeface="Verdana" pitchFamily="34" charset="0"/>
              <a:ea typeface="Verdana" pitchFamily="34" charset="0"/>
              <a:cs typeface="Verdana" pitchFamily="34" charset="0"/>
            </a:endParaRPr>
          </a:p>
        </p:txBody>
      </p:sp>
      <p:grpSp>
        <p:nvGrpSpPr>
          <p:cNvPr id="35" name="Gruppieren 34"/>
          <p:cNvGrpSpPr/>
          <p:nvPr/>
        </p:nvGrpSpPr>
        <p:grpSpPr>
          <a:xfrm>
            <a:off x="1025998" y="21836731"/>
            <a:ext cx="12672000" cy="5307393"/>
            <a:chOff x="1025998" y="21836731"/>
            <a:chExt cx="12672000" cy="5307393"/>
          </a:xfrm>
        </p:grpSpPr>
        <p:grpSp>
          <p:nvGrpSpPr>
            <p:cNvPr id="33" name="Gruppieren 32"/>
            <p:cNvGrpSpPr>
              <a:grpSpLocks noChangeAspect="1"/>
            </p:cNvGrpSpPr>
            <p:nvPr/>
          </p:nvGrpSpPr>
          <p:grpSpPr>
            <a:xfrm>
              <a:off x="1025998" y="21836731"/>
              <a:ext cx="12672000" cy="4248472"/>
              <a:chOff x="1025998" y="21683207"/>
              <a:chExt cx="12961080" cy="4345390"/>
            </a:xfrm>
          </p:grpSpPr>
          <p:pic>
            <p:nvPicPr>
              <p:cNvPr id="29" name="Grafik 28" descr="prec_liquid_solid_trend.png"/>
              <p:cNvPicPr>
                <a:picLocks noChangeAspect="1"/>
              </p:cNvPicPr>
              <p:nvPr/>
            </p:nvPicPr>
            <p:blipFill>
              <a:blip r:embed="rId7" cstate="print"/>
              <a:srcRect l="360" t="3024" r="75160" b="74044"/>
              <a:stretch>
                <a:fillRect/>
              </a:stretch>
            </p:blipFill>
            <p:spPr>
              <a:xfrm>
                <a:off x="1025998" y="21692715"/>
                <a:ext cx="3240000" cy="4335882"/>
              </a:xfrm>
              <a:prstGeom prst="rect">
                <a:avLst/>
              </a:prstGeom>
            </p:spPr>
          </p:pic>
          <p:pic>
            <p:nvPicPr>
              <p:cNvPr id="30" name="Grafik 29" descr="prec_liquid_solid_trend.png"/>
              <p:cNvPicPr>
                <a:picLocks noChangeAspect="1"/>
              </p:cNvPicPr>
              <p:nvPr/>
            </p:nvPicPr>
            <p:blipFill>
              <a:blip r:embed="rId7" cstate="print"/>
              <a:srcRect l="50399" t="27468" r="25121" b="49600"/>
              <a:stretch>
                <a:fillRect/>
              </a:stretch>
            </p:blipFill>
            <p:spPr>
              <a:xfrm>
                <a:off x="7507258" y="21683207"/>
                <a:ext cx="3240000" cy="4335882"/>
              </a:xfrm>
              <a:prstGeom prst="rect">
                <a:avLst/>
              </a:prstGeom>
            </p:spPr>
          </p:pic>
          <p:pic>
            <p:nvPicPr>
              <p:cNvPr id="32" name="Grafik 31" descr="prec_liquid_solid_trend.png"/>
              <p:cNvPicPr>
                <a:picLocks noChangeAspect="1"/>
              </p:cNvPicPr>
              <p:nvPr/>
            </p:nvPicPr>
            <p:blipFill>
              <a:blip r:embed="rId7" cstate="print"/>
              <a:srcRect l="321" t="52016" r="75200" b="25052"/>
              <a:stretch>
                <a:fillRect/>
              </a:stretch>
            </p:blipFill>
            <p:spPr>
              <a:xfrm>
                <a:off x="10747078" y="21692715"/>
                <a:ext cx="3240000" cy="4335882"/>
              </a:xfrm>
              <a:prstGeom prst="rect">
                <a:avLst/>
              </a:prstGeom>
            </p:spPr>
          </p:pic>
          <p:pic>
            <p:nvPicPr>
              <p:cNvPr id="31" name="Grafik 30" descr="prec_liquid_solid_trend.png"/>
              <p:cNvPicPr>
                <a:picLocks noChangeAspect="1"/>
              </p:cNvPicPr>
              <p:nvPr/>
            </p:nvPicPr>
            <p:blipFill>
              <a:blip r:embed="rId7" cstate="print"/>
              <a:srcRect l="25200" t="76607" r="50320" b="461"/>
              <a:stretch>
                <a:fillRect/>
              </a:stretch>
            </p:blipFill>
            <p:spPr>
              <a:xfrm>
                <a:off x="4266628" y="21683207"/>
                <a:ext cx="3240000" cy="4335882"/>
              </a:xfrm>
              <a:prstGeom prst="rect">
                <a:avLst/>
              </a:prstGeom>
            </p:spPr>
          </p:pic>
        </p:grpSp>
        <p:sp>
          <p:nvSpPr>
            <p:cNvPr id="34" name="Textfeld 33"/>
            <p:cNvSpPr txBox="1"/>
            <p:nvPr/>
          </p:nvSpPr>
          <p:spPr>
            <a:xfrm>
              <a:off x="1025998" y="26085203"/>
              <a:ext cx="12241360" cy="1058921"/>
            </a:xfrm>
            <a:prstGeom prst="rect">
              <a:avLst/>
            </a:prstGeom>
            <a:noFill/>
          </p:spPr>
          <p:txBody>
            <a:bodyPr wrap="square" tIns="180000" rtlCol="0">
              <a:spAutoFit/>
            </a:bodyPr>
            <a:lstStyle/>
            <a:p>
              <a:r>
                <a:rPr lang="en-US" i="1" dirty="0" smtClean="0">
                  <a:latin typeface="Verdana" pitchFamily="34" charset="0"/>
                  <a:ea typeface="Verdana" pitchFamily="34" charset="0"/>
                  <a:cs typeface="Verdana" pitchFamily="34" charset="0"/>
                </a:rPr>
                <a:t>Fig. 2: Time series of total, liquid and solid precipitation and the linear trend 1801-2003, annual values and 30-year low pass filter; the trend values apply to the whole period, big numbers indicate significant trends</a:t>
              </a:r>
              <a:endParaRPr lang="en-US" i="1" dirty="0">
                <a:latin typeface="Verdana" pitchFamily="34" charset="0"/>
                <a:ea typeface="Verdana" pitchFamily="34" charset="0"/>
                <a:cs typeface="Verdana" pitchFamily="34" charset="0"/>
              </a:endParaRPr>
            </a:p>
          </p:txBody>
        </p:sp>
      </p:grpSp>
      <p:sp>
        <p:nvSpPr>
          <p:cNvPr id="36" name="Textfeld 35"/>
          <p:cNvSpPr txBox="1"/>
          <p:nvPr/>
        </p:nvSpPr>
        <p:spPr>
          <a:xfrm>
            <a:off x="449934" y="26805283"/>
            <a:ext cx="13753528" cy="2979374"/>
          </a:xfrm>
          <a:prstGeom prst="rect">
            <a:avLst/>
          </a:prstGeom>
          <a:noFill/>
        </p:spPr>
        <p:txBody>
          <a:bodyPr wrap="square" lIns="540000" tIns="468000" rIns="540000" bIns="288000" rtlCol="0">
            <a:spAutoFit/>
          </a:bodyPr>
          <a:lstStyle/>
          <a:p>
            <a:pPr algn="just"/>
            <a:r>
              <a:rPr lang="en-US" sz="2400" dirty="0" smtClean="0">
                <a:latin typeface="Verdana" pitchFamily="34" charset="0"/>
                <a:ea typeface="Verdana" pitchFamily="34" charset="0"/>
                <a:cs typeface="Verdana" pitchFamily="34" charset="0"/>
              </a:rPr>
              <a:t>The long term trends for four of the 14 catchments of the region are shown in figure 2. The basins of Rhine and Rhone show a similar behavior with decreasing trends until 1860 and increasing trends afterwards. The catchment of the Sava is characterized by a maximum of precipitation around 1920 but with an overall decreasing trend since 1801. The Po basin shows a decreasing long term trend as well, but since the 1940s a positive trend occurs.</a:t>
            </a:r>
          </a:p>
        </p:txBody>
      </p:sp>
      <p:sp>
        <p:nvSpPr>
          <p:cNvPr id="41" name="Textfeld 40"/>
          <p:cNvSpPr txBox="1"/>
          <p:nvPr/>
        </p:nvSpPr>
        <p:spPr>
          <a:xfrm>
            <a:off x="14563502" y="4050755"/>
            <a:ext cx="10153128" cy="1011179"/>
          </a:xfrm>
          <a:prstGeom prst="rect">
            <a:avLst/>
          </a:prstGeom>
          <a:noFill/>
        </p:spPr>
        <p:txBody>
          <a:bodyPr wrap="square" lIns="540000" tIns="468000" rtlCol="0">
            <a:spAutoFit/>
          </a:bodyPr>
          <a:lstStyle/>
          <a:p>
            <a:r>
              <a:rPr lang="en-US" sz="3200" i="1" dirty="0" smtClean="0">
                <a:latin typeface="Verdana" pitchFamily="34" charset="0"/>
                <a:ea typeface="Verdana" pitchFamily="34" charset="0"/>
                <a:cs typeface="Verdana" pitchFamily="34" charset="0"/>
              </a:rPr>
              <a:t>Trend sub periods</a:t>
            </a:r>
            <a:endParaRPr lang="en-US" sz="3200" i="1" dirty="0">
              <a:latin typeface="Verdana" pitchFamily="34" charset="0"/>
              <a:ea typeface="Verdana" pitchFamily="34" charset="0"/>
              <a:cs typeface="Verdana" pitchFamily="34" charset="0"/>
            </a:endParaRPr>
          </a:p>
        </p:txBody>
      </p:sp>
      <p:grpSp>
        <p:nvGrpSpPr>
          <p:cNvPr id="59" name="Gruppieren 58"/>
          <p:cNvGrpSpPr/>
          <p:nvPr/>
        </p:nvGrpSpPr>
        <p:grpSpPr>
          <a:xfrm>
            <a:off x="15067558" y="5346899"/>
            <a:ext cx="12672000" cy="3555638"/>
            <a:chOff x="15067558" y="6400640"/>
            <a:chExt cx="12672000" cy="3555638"/>
          </a:xfrm>
        </p:grpSpPr>
        <p:grpSp>
          <p:nvGrpSpPr>
            <p:cNvPr id="57" name="Gruppieren 56"/>
            <p:cNvGrpSpPr/>
            <p:nvPr/>
          </p:nvGrpSpPr>
          <p:grpSpPr>
            <a:xfrm>
              <a:off x="15067558" y="6400640"/>
              <a:ext cx="12672000" cy="3050715"/>
              <a:chOff x="15067558" y="6400640"/>
              <a:chExt cx="12672000" cy="3050715"/>
            </a:xfrm>
          </p:grpSpPr>
          <p:grpSp>
            <p:nvGrpSpPr>
              <p:cNvPr id="40" name="Gruppieren 39"/>
              <p:cNvGrpSpPr/>
              <p:nvPr/>
            </p:nvGrpSpPr>
            <p:grpSpPr>
              <a:xfrm>
                <a:off x="15067558" y="6400640"/>
                <a:ext cx="12672000" cy="3050715"/>
                <a:chOff x="14995550" y="5850955"/>
                <a:chExt cx="12960960" cy="3050715"/>
              </a:xfrm>
            </p:grpSpPr>
            <p:pic>
              <p:nvPicPr>
                <p:cNvPr id="37" name="Grafik 36" descr="GAR_prec_trends_p1.png"/>
                <p:cNvPicPr>
                  <a:picLocks noChangeAspect="1"/>
                </p:cNvPicPr>
                <p:nvPr/>
              </p:nvPicPr>
              <p:blipFill>
                <a:blip r:embed="rId8" cstate="print"/>
                <a:stretch>
                  <a:fillRect/>
                </a:stretch>
              </p:blipFill>
              <p:spPr>
                <a:xfrm>
                  <a:off x="14995550" y="5850955"/>
                  <a:ext cx="4320000" cy="3050715"/>
                </a:xfrm>
                <a:prstGeom prst="rect">
                  <a:avLst/>
                </a:prstGeom>
              </p:spPr>
            </p:pic>
            <p:pic>
              <p:nvPicPr>
                <p:cNvPr id="38" name="Grafik 37" descr="GAR_prec_trends_p2.png"/>
                <p:cNvPicPr>
                  <a:picLocks noChangeAspect="1"/>
                </p:cNvPicPr>
                <p:nvPr/>
              </p:nvPicPr>
              <p:blipFill>
                <a:blip r:embed="rId9" cstate="print"/>
                <a:stretch>
                  <a:fillRect/>
                </a:stretch>
              </p:blipFill>
              <p:spPr>
                <a:xfrm>
                  <a:off x="19316030" y="5850955"/>
                  <a:ext cx="4320000" cy="3050715"/>
                </a:xfrm>
                <a:prstGeom prst="rect">
                  <a:avLst/>
                </a:prstGeom>
              </p:spPr>
            </p:pic>
            <p:pic>
              <p:nvPicPr>
                <p:cNvPr id="39" name="Grafik 38" descr="GAR_prec_trends_p3.png"/>
                <p:cNvPicPr>
                  <a:picLocks noChangeAspect="1"/>
                </p:cNvPicPr>
                <p:nvPr/>
              </p:nvPicPr>
              <p:blipFill>
                <a:blip r:embed="rId10" cstate="print"/>
                <a:stretch>
                  <a:fillRect/>
                </a:stretch>
              </p:blipFill>
              <p:spPr>
                <a:xfrm>
                  <a:off x="23636510" y="5850955"/>
                  <a:ext cx="4320000" cy="3050715"/>
                </a:xfrm>
                <a:prstGeom prst="rect">
                  <a:avLst/>
                </a:prstGeom>
              </p:spPr>
            </p:pic>
          </p:grpSp>
          <p:pic>
            <p:nvPicPr>
              <p:cNvPr id="55" name="Grafik 54" descr="scalebar_prec_trend.png"/>
              <p:cNvPicPr>
                <a:picLocks noChangeAspect="1"/>
              </p:cNvPicPr>
              <p:nvPr/>
            </p:nvPicPr>
            <p:blipFill>
              <a:blip r:embed="rId11" cstate="print"/>
              <a:stretch>
                <a:fillRect/>
              </a:stretch>
            </p:blipFill>
            <p:spPr>
              <a:xfrm>
                <a:off x="17011774" y="6643043"/>
                <a:ext cx="2278175" cy="221945"/>
              </a:xfrm>
              <a:prstGeom prst="rect">
                <a:avLst/>
              </a:prstGeom>
            </p:spPr>
          </p:pic>
          <p:sp>
            <p:nvSpPr>
              <p:cNvPr id="56" name="Textfeld 55"/>
              <p:cNvSpPr txBox="1"/>
              <p:nvPr/>
            </p:nvSpPr>
            <p:spPr>
              <a:xfrm>
                <a:off x="19070959" y="6715051"/>
                <a:ext cx="432048" cy="184666"/>
              </a:xfrm>
              <a:prstGeom prst="rect">
                <a:avLst/>
              </a:prstGeom>
              <a:noFill/>
            </p:spPr>
            <p:txBody>
              <a:bodyPr wrap="square" rtlCol="0">
                <a:spAutoFit/>
              </a:bodyPr>
              <a:lstStyle/>
              <a:p>
                <a:r>
                  <a:rPr lang="de-AT" sz="600" dirty="0" smtClean="0"/>
                  <a:t>[%]</a:t>
                </a:r>
                <a:endParaRPr lang="de-AT" sz="600" dirty="0"/>
              </a:p>
            </p:txBody>
          </p:sp>
        </p:grpSp>
        <p:sp>
          <p:nvSpPr>
            <p:cNvPr id="58" name="Textfeld 57"/>
            <p:cNvSpPr txBox="1"/>
            <p:nvPr/>
          </p:nvSpPr>
          <p:spPr>
            <a:xfrm>
              <a:off x="15067558" y="9451355"/>
              <a:ext cx="12241360" cy="504923"/>
            </a:xfrm>
            <a:prstGeom prst="rect">
              <a:avLst/>
            </a:prstGeom>
            <a:noFill/>
          </p:spPr>
          <p:txBody>
            <a:bodyPr wrap="square" tIns="180000" rtlCol="0">
              <a:spAutoFit/>
            </a:bodyPr>
            <a:lstStyle/>
            <a:p>
              <a:r>
                <a:rPr lang="en-US" i="1" dirty="0" smtClean="0">
                  <a:latin typeface="Verdana" pitchFamily="34" charset="0"/>
                  <a:ea typeface="Verdana" pitchFamily="34" charset="0"/>
                  <a:cs typeface="Verdana" pitchFamily="34" charset="0"/>
                </a:rPr>
                <a:t>Fig. 3: Trend in total precipitation for 3 trend sub periods as indicated above</a:t>
              </a:r>
              <a:endParaRPr lang="en-US" i="1" dirty="0">
                <a:latin typeface="Verdana" pitchFamily="34" charset="0"/>
                <a:ea typeface="Verdana" pitchFamily="34" charset="0"/>
                <a:cs typeface="Verdana" pitchFamily="34" charset="0"/>
              </a:endParaRPr>
            </a:p>
          </p:txBody>
        </p:sp>
      </p:grpSp>
      <p:grpSp>
        <p:nvGrpSpPr>
          <p:cNvPr id="61" name="Gruppieren 60"/>
          <p:cNvGrpSpPr/>
          <p:nvPr/>
        </p:nvGrpSpPr>
        <p:grpSpPr>
          <a:xfrm>
            <a:off x="15067558" y="9086079"/>
            <a:ext cx="6480720" cy="5117804"/>
            <a:chOff x="15067558" y="10084025"/>
            <a:chExt cx="6480720" cy="5117804"/>
          </a:xfrm>
        </p:grpSpPr>
        <p:grpSp>
          <p:nvGrpSpPr>
            <p:cNvPr id="54" name="Gruppieren 53"/>
            <p:cNvGrpSpPr/>
            <p:nvPr/>
          </p:nvGrpSpPr>
          <p:grpSpPr>
            <a:xfrm>
              <a:off x="15067558" y="10084025"/>
              <a:ext cx="6480360" cy="4335882"/>
              <a:chOff x="15067558" y="9883403"/>
              <a:chExt cx="6480360" cy="4335882"/>
            </a:xfrm>
          </p:grpSpPr>
          <p:pic>
            <p:nvPicPr>
              <p:cNvPr id="42" name="Grafik 41" descr="prec_liquid_solid_trend.png"/>
              <p:cNvPicPr>
                <a:picLocks noChangeAspect="1"/>
              </p:cNvPicPr>
              <p:nvPr/>
            </p:nvPicPr>
            <p:blipFill>
              <a:blip r:embed="rId7" cstate="print"/>
              <a:srcRect l="50399" t="3024" r="25121" b="74045"/>
              <a:stretch>
                <a:fillRect/>
              </a:stretch>
            </p:blipFill>
            <p:spPr>
              <a:xfrm>
                <a:off x="15067558" y="9883403"/>
                <a:ext cx="3240000" cy="4335882"/>
              </a:xfrm>
              <a:prstGeom prst="rect">
                <a:avLst/>
              </a:prstGeom>
            </p:spPr>
          </p:pic>
          <p:pic>
            <p:nvPicPr>
              <p:cNvPr id="43" name="Grafik 42" descr="prec_liquid_solid_trend.png"/>
              <p:cNvPicPr>
                <a:picLocks noChangeAspect="1"/>
              </p:cNvPicPr>
              <p:nvPr/>
            </p:nvPicPr>
            <p:blipFill>
              <a:blip r:embed="rId7" cstate="print"/>
              <a:srcRect l="25160" t="52016" r="50360" b="25052"/>
              <a:stretch>
                <a:fillRect/>
              </a:stretch>
            </p:blipFill>
            <p:spPr>
              <a:xfrm>
                <a:off x="18307918" y="9883403"/>
                <a:ext cx="3240000" cy="4335882"/>
              </a:xfrm>
              <a:prstGeom prst="rect">
                <a:avLst/>
              </a:prstGeom>
            </p:spPr>
          </p:pic>
          <p:cxnSp>
            <p:nvCxnSpPr>
              <p:cNvPr id="45" name="Gerade Verbindung 44"/>
              <p:cNvCxnSpPr/>
              <p:nvPr/>
            </p:nvCxnSpPr>
            <p:spPr>
              <a:xfrm>
                <a:off x="15427598" y="11539587"/>
                <a:ext cx="864096" cy="288032"/>
              </a:xfrm>
              <a:prstGeom prst="line">
                <a:avLst/>
              </a:prstGeom>
              <a:ln w="3175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p:nvCxnSpPr>
            <p:spPr>
              <a:xfrm flipV="1">
                <a:off x="16291694" y="11611595"/>
                <a:ext cx="1872208" cy="216024"/>
              </a:xfrm>
              <a:prstGeom prst="line">
                <a:avLst/>
              </a:prstGeom>
              <a:ln w="31750">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p:nvCxnSpPr>
            <p:spPr>
              <a:xfrm>
                <a:off x="18739966" y="12259667"/>
                <a:ext cx="1944216" cy="216024"/>
              </a:xfrm>
              <a:prstGeom prst="line">
                <a:avLst/>
              </a:prstGeom>
              <a:ln w="3175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p:nvCxnSpPr>
            <p:spPr>
              <a:xfrm flipV="1">
                <a:off x="20684182" y="12331675"/>
                <a:ext cx="720080" cy="144016"/>
              </a:xfrm>
              <a:prstGeom prst="line">
                <a:avLst/>
              </a:prstGeom>
              <a:ln w="31750">
                <a:solidFill>
                  <a:srgbClr val="3366FF"/>
                </a:solidFill>
              </a:ln>
            </p:spPr>
            <p:style>
              <a:lnRef idx="1">
                <a:schemeClr val="accent1"/>
              </a:lnRef>
              <a:fillRef idx="0">
                <a:schemeClr val="accent1"/>
              </a:fillRef>
              <a:effectRef idx="0">
                <a:schemeClr val="accent1"/>
              </a:effectRef>
              <a:fontRef idx="minor">
                <a:schemeClr val="tx1"/>
              </a:fontRef>
            </p:style>
          </p:cxnSp>
        </p:grpSp>
        <p:sp>
          <p:nvSpPr>
            <p:cNvPr id="60" name="Textfeld 59"/>
            <p:cNvSpPr txBox="1"/>
            <p:nvPr/>
          </p:nvSpPr>
          <p:spPr>
            <a:xfrm>
              <a:off x="15067558" y="14419907"/>
              <a:ext cx="6480720" cy="781922"/>
            </a:xfrm>
            <a:prstGeom prst="rect">
              <a:avLst/>
            </a:prstGeom>
            <a:noFill/>
          </p:spPr>
          <p:txBody>
            <a:bodyPr wrap="square" tIns="180000" rtlCol="0">
              <a:spAutoFit/>
            </a:bodyPr>
            <a:lstStyle/>
            <a:p>
              <a:r>
                <a:rPr lang="en-US" i="1" dirty="0" smtClean="0">
                  <a:latin typeface="Verdana" pitchFamily="34" charset="0"/>
                  <a:ea typeface="Verdana" pitchFamily="34" charset="0"/>
                  <a:cs typeface="Verdana" pitchFamily="34" charset="0"/>
                </a:rPr>
                <a:t>Fig. 4: Assessment of trend periods by detection of absolute minima in the filtered time series</a:t>
              </a:r>
              <a:endParaRPr lang="en-US" i="1" dirty="0">
                <a:latin typeface="Verdana" pitchFamily="34" charset="0"/>
                <a:ea typeface="Verdana" pitchFamily="34" charset="0"/>
                <a:cs typeface="Verdana" pitchFamily="34" charset="0"/>
              </a:endParaRPr>
            </a:p>
          </p:txBody>
        </p:sp>
      </p:grpSp>
      <p:sp>
        <p:nvSpPr>
          <p:cNvPr id="62" name="Textfeld 61"/>
          <p:cNvSpPr txBox="1"/>
          <p:nvPr/>
        </p:nvSpPr>
        <p:spPr>
          <a:xfrm>
            <a:off x="21548278" y="8587259"/>
            <a:ext cx="6768752" cy="7411357"/>
          </a:xfrm>
          <a:prstGeom prst="rect">
            <a:avLst/>
          </a:prstGeom>
          <a:noFill/>
        </p:spPr>
        <p:txBody>
          <a:bodyPr wrap="square" lIns="540000" tIns="468000" rIns="540000" bIns="288000" rtlCol="0">
            <a:spAutoFit/>
          </a:bodyPr>
          <a:lstStyle/>
          <a:p>
            <a:pPr algn="just"/>
            <a:r>
              <a:rPr lang="en-US" sz="2400" dirty="0" smtClean="0">
                <a:latin typeface="Verdana" pitchFamily="34" charset="0"/>
                <a:ea typeface="Verdana" pitchFamily="34" charset="0"/>
                <a:cs typeface="Verdana" pitchFamily="34" charset="0"/>
              </a:rPr>
              <a:t>Three trend sub periods have been identified using the smoothed time series to detect absolute minima. Due to the different characteristics of the basins two different trend reversals are apparent in the data (see figure 4), one around 1864, the other around 1947.</a:t>
            </a:r>
          </a:p>
          <a:p>
            <a:pPr algn="just"/>
            <a:r>
              <a:rPr lang="en-US" sz="2400" dirty="0" smtClean="0">
                <a:latin typeface="Verdana" pitchFamily="34" charset="0"/>
                <a:ea typeface="Verdana" pitchFamily="34" charset="0"/>
                <a:cs typeface="Verdana" pitchFamily="34" charset="0"/>
              </a:rPr>
              <a:t>Figure 3 shows the trend at each grid point in these three periods. Most obvious is the negative trend in the first period over the whole region except for Italy which is completely reversed in the second period. The third period shows predominantly positive trends, except for the East, the Po plain and the French Riviera.</a:t>
            </a:r>
          </a:p>
        </p:txBody>
      </p:sp>
      <p:sp>
        <p:nvSpPr>
          <p:cNvPr id="63" name="Textfeld 62"/>
          <p:cNvSpPr txBox="1"/>
          <p:nvPr/>
        </p:nvSpPr>
        <p:spPr>
          <a:xfrm>
            <a:off x="14563502" y="15572035"/>
            <a:ext cx="10153128" cy="1011179"/>
          </a:xfrm>
          <a:prstGeom prst="rect">
            <a:avLst/>
          </a:prstGeom>
          <a:noFill/>
        </p:spPr>
        <p:txBody>
          <a:bodyPr wrap="square" lIns="540000" tIns="468000" rtlCol="0">
            <a:spAutoFit/>
          </a:bodyPr>
          <a:lstStyle/>
          <a:p>
            <a:r>
              <a:rPr lang="en-US" sz="3200" i="1" dirty="0" smtClean="0">
                <a:latin typeface="Verdana" pitchFamily="34" charset="0"/>
                <a:ea typeface="Verdana" pitchFamily="34" charset="0"/>
                <a:cs typeface="Verdana" pitchFamily="34" charset="0"/>
              </a:rPr>
              <a:t>Changes in the annual cycle</a:t>
            </a:r>
            <a:endParaRPr lang="en-US" sz="3200" i="1" dirty="0">
              <a:latin typeface="Verdana" pitchFamily="34" charset="0"/>
              <a:ea typeface="Verdana" pitchFamily="34" charset="0"/>
              <a:cs typeface="Verdana" pitchFamily="34" charset="0"/>
            </a:endParaRPr>
          </a:p>
        </p:txBody>
      </p:sp>
      <p:sp>
        <p:nvSpPr>
          <p:cNvPr id="65" name="Textfeld 64"/>
          <p:cNvSpPr txBox="1"/>
          <p:nvPr/>
        </p:nvSpPr>
        <p:spPr>
          <a:xfrm>
            <a:off x="14563502" y="16462509"/>
            <a:ext cx="6696744" cy="5564697"/>
          </a:xfrm>
          <a:prstGeom prst="rect">
            <a:avLst/>
          </a:prstGeom>
          <a:noFill/>
        </p:spPr>
        <p:txBody>
          <a:bodyPr wrap="square" lIns="540000" tIns="468000" rIns="540000" bIns="288000" rtlCol="0">
            <a:spAutoFit/>
          </a:bodyPr>
          <a:lstStyle/>
          <a:p>
            <a:pPr algn="just"/>
            <a:r>
              <a:rPr lang="en-US" sz="2400" dirty="0" smtClean="0">
                <a:latin typeface="Verdana" pitchFamily="34" charset="0"/>
                <a:ea typeface="Verdana" pitchFamily="34" charset="0"/>
                <a:cs typeface="Verdana" pitchFamily="34" charset="0"/>
              </a:rPr>
              <a:t>To assess the impact of observed climate change on the annual cycle of precipitation in river basins the coldest and warmest 30-years period within the last 200 years in the GAR were compared.</a:t>
            </a:r>
          </a:p>
          <a:p>
            <a:pPr algn="just"/>
            <a:r>
              <a:rPr lang="en-US" sz="2400" dirty="0" smtClean="0">
                <a:latin typeface="Verdana" pitchFamily="34" charset="0"/>
                <a:ea typeface="Verdana" pitchFamily="34" charset="0"/>
                <a:cs typeface="Verdana" pitchFamily="34" charset="0"/>
              </a:rPr>
              <a:t>Figure 5 shows the smoothed time series of mean annual temperatures in the GAR. Shaded in blue and red are the periods for which mean annual circles were calculated. In general the typical patterns of the annual cycle are preserved.</a:t>
            </a:r>
          </a:p>
        </p:txBody>
      </p:sp>
      <p:grpSp>
        <p:nvGrpSpPr>
          <p:cNvPr id="68" name="Gruppieren 67"/>
          <p:cNvGrpSpPr/>
          <p:nvPr/>
        </p:nvGrpSpPr>
        <p:grpSpPr>
          <a:xfrm>
            <a:off x="21260246" y="16940668"/>
            <a:ext cx="6480720" cy="5101921"/>
            <a:chOff x="21260246" y="17300708"/>
            <a:chExt cx="6480720" cy="5101921"/>
          </a:xfrm>
        </p:grpSpPr>
        <p:pic>
          <p:nvPicPr>
            <p:cNvPr id="64" name="Grafik 63" descr="t2m_trend.png"/>
            <p:cNvPicPr>
              <a:picLocks noChangeAspect="1"/>
            </p:cNvPicPr>
            <p:nvPr/>
          </p:nvPicPr>
          <p:blipFill>
            <a:blip r:embed="rId12" cstate="print"/>
            <a:stretch>
              <a:fillRect/>
            </a:stretch>
          </p:blipFill>
          <p:spPr>
            <a:xfrm>
              <a:off x="21260247" y="17300708"/>
              <a:ext cx="6479998" cy="4319999"/>
            </a:xfrm>
            <a:prstGeom prst="rect">
              <a:avLst/>
            </a:prstGeom>
          </p:spPr>
        </p:pic>
        <p:sp>
          <p:nvSpPr>
            <p:cNvPr id="66" name="Textfeld 65"/>
            <p:cNvSpPr txBox="1"/>
            <p:nvPr/>
          </p:nvSpPr>
          <p:spPr>
            <a:xfrm>
              <a:off x="21260246" y="21620707"/>
              <a:ext cx="6480720" cy="781922"/>
            </a:xfrm>
            <a:prstGeom prst="rect">
              <a:avLst/>
            </a:prstGeom>
            <a:noFill/>
          </p:spPr>
          <p:txBody>
            <a:bodyPr wrap="square" tIns="180000" rtlCol="0">
              <a:spAutoFit/>
            </a:bodyPr>
            <a:lstStyle/>
            <a:p>
              <a:r>
                <a:rPr lang="en-US" i="1" dirty="0" smtClean="0">
                  <a:latin typeface="Verdana" pitchFamily="34" charset="0"/>
                  <a:ea typeface="Verdana" pitchFamily="34" charset="0"/>
                  <a:cs typeface="Verdana" pitchFamily="34" charset="0"/>
                </a:rPr>
                <a:t>Fig. 5: The coldest and warmest 30-year periods since 1801</a:t>
              </a:r>
              <a:endParaRPr lang="en-US" i="1" dirty="0">
                <a:latin typeface="Verdana" pitchFamily="34" charset="0"/>
                <a:ea typeface="Verdana" pitchFamily="34" charset="0"/>
                <a:cs typeface="Verdana" pitchFamily="34" charset="0"/>
              </a:endParaRPr>
            </a:p>
          </p:txBody>
        </p:sp>
        <p:sp>
          <p:nvSpPr>
            <p:cNvPr id="67" name="Textfeld 66"/>
            <p:cNvSpPr txBox="1"/>
            <p:nvPr/>
          </p:nvSpPr>
          <p:spPr>
            <a:xfrm rot="16200000">
              <a:off x="20478031" y="19306578"/>
              <a:ext cx="2016224" cy="307777"/>
            </a:xfrm>
            <a:prstGeom prst="rect">
              <a:avLst/>
            </a:prstGeom>
            <a:noFill/>
          </p:spPr>
          <p:txBody>
            <a:bodyPr wrap="square" rtlCol="0">
              <a:spAutoFit/>
            </a:bodyPr>
            <a:lstStyle/>
            <a:p>
              <a:r>
                <a:rPr lang="en-US" sz="1400" dirty="0" smtClean="0"/>
                <a:t>Mean Temperature [°C]</a:t>
              </a:r>
              <a:endParaRPr lang="en-US" sz="1400" dirty="0"/>
            </a:p>
          </p:txBody>
        </p:sp>
      </p:grpSp>
      <p:sp>
        <p:nvSpPr>
          <p:cNvPr id="77" name="Textfeld 76"/>
          <p:cNvSpPr txBox="1"/>
          <p:nvPr/>
        </p:nvSpPr>
        <p:spPr>
          <a:xfrm>
            <a:off x="14563502" y="26589259"/>
            <a:ext cx="13753528" cy="3348706"/>
          </a:xfrm>
          <a:prstGeom prst="rect">
            <a:avLst/>
          </a:prstGeom>
          <a:noFill/>
        </p:spPr>
        <p:txBody>
          <a:bodyPr wrap="square" lIns="540000" tIns="468000" rIns="540000" bIns="288000" rtlCol="0">
            <a:spAutoFit/>
          </a:bodyPr>
          <a:lstStyle/>
          <a:p>
            <a:pPr algn="just"/>
            <a:r>
              <a:rPr lang="en-US" sz="2400" dirty="0" smtClean="0">
                <a:latin typeface="Verdana" pitchFamily="34" charset="0"/>
                <a:ea typeface="Verdana" pitchFamily="34" charset="0"/>
                <a:cs typeface="Verdana" pitchFamily="34" charset="0"/>
              </a:rPr>
              <a:t>In the Rhine and Rhone catchments an increase in cold season precipitation is apparent. The Po basin shows little alterations except for a slight increase of the maxima and a shift of the summer minimum. The Sava basin faced an overall reduction in precipitation in the warm season with a strong reduction of the autumn peak. The solid fraction shows an overall decrease, strongest in the cold season. In the Rhine and Rhone basins a shift from two peaks (Dec., Mar.) to one peak (Feb.) in solid precipitation is evident.</a:t>
            </a:r>
          </a:p>
        </p:txBody>
      </p:sp>
      <p:sp>
        <p:nvSpPr>
          <p:cNvPr id="78" name="Textfeld 77"/>
          <p:cNvSpPr txBox="1"/>
          <p:nvPr/>
        </p:nvSpPr>
        <p:spPr>
          <a:xfrm>
            <a:off x="28677070" y="4050755"/>
            <a:ext cx="10153128" cy="1011179"/>
          </a:xfrm>
          <a:prstGeom prst="rect">
            <a:avLst/>
          </a:prstGeom>
          <a:noFill/>
        </p:spPr>
        <p:txBody>
          <a:bodyPr wrap="square" lIns="540000" tIns="468000" rtlCol="0">
            <a:spAutoFit/>
          </a:bodyPr>
          <a:lstStyle/>
          <a:p>
            <a:r>
              <a:rPr lang="en-US" sz="3200" i="1" dirty="0" smtClean="0">
                <a:latin typeface="Verdana" pitchFamily="34" charset="0"/>
                <a:ea typeface="Verdana" pitchFamily="34" charset="0"/>
                <a:cs typeface="Verdana" pitchFamily="34" charset="0"/>
              </a:rPr>
              <a:t>Extreme events</a:t>
            </a:r>
            <a:endParaRPr lang="en-US" sz="3200" i="1" dirty="0">
              <a:latin typeface="Verdana" pitchFamily="34" charset="0"/>
              <a:ea typeface="Verdana" pitchFamily="34" charset="0"/>
              <a:cs typeface="Verdana" pitchFamily="34" charset="0"/>
            </a:endParaRPr>
          </a:p>
        </p:txBody>
      </p:sp>
      <p:sp>
        <p:nvSpPr>
          <p:cNvPr id="82" name="Textfeld 81"/>
          <p:cNvSpPr txBox="1"/>
          <p:nvPr/>
        </p:nvSpPr>
        <p:spPr>
          <a:xfrm>
            <a:off x="28677070" y="9739387"/>
            <a:ext cx="13753528" cy="5195365"/>
          </a:xfrm>
          <a:prstGeom prst="rect">
            <a:avLst/>
          </a:prstGeom>
          <a:noFill/>
        </p:spPr>
        <p:txBody>
          <a:bodyPr wrap="square" lIns="540000" tIns="468000" rIns="540000" bIns="288000" rtlCol="0">
            <a:spAutoFit/>
          </a:bodyPr>
          <a:lstStyle/>
          <a:p>
            <a:pPr algn="just"/>
            <a:r>
              <a:rPr lang="en-US" sz="2400" dirty="0" smtClean="0">
                <a:latin typeface="Verdana" pitchFamily="34" charset="0"/>
                <a:ea typeface="Verdana" pitchFamily="34" charset="0"/>
                <a:cs typeface="Verdana" pitchFamily="34" charset="0"/>
              </a:rPr>
              <a:t>Usually extreme events in precipitation are associated with high intensities and short durations. So the temporal resolution for analysis should be at least an a daily basis. But this dataset described here on a monthly timescale has the ability to detect major floods in historic times as well, although in a somewhat limited sense.</a:t>
            </a:r>
          </a:p>
          <a:p>
            <a:pPr algn="just"/>
            <a:r>
              <a:rPr lang="en-US" sz="2400" dirty="0" smtClean="0">
                <a:latin typeface="Verdana" pitchFamily="34" charset="0"/>
                <a:ea typeface="Verdana" pitchFamily="34" charset="0"/>
                <a:cs typeface="Verdana" pitchFamily="34" charset="0"/>
              </a:rPr>
              <a:t>Figure 7 shows one example of many detected floods in the monthly dataset. Visible is the precipitation pattern of September 1899 and the damage on infrastructure along the river Inn caused by the subsequent flooding. It is very likely that this enormous precipitation sums were caused by persistent rainfall connected to strong cyclonic activity over the Adriatic Sea. Such patterns show mostly intermediate to high but not extreme rainfall intensities, but constant precipitation over days can lead to far beyond average monthly rainfall sums.</a:t>
            </a:r>
          </a:p>
        </p:txBody>
      </p:sp>
      <p:sp>
        <p:nvSpPr>
          <p:cNvPr id="85" name="Rechteck 84"/>
          <p:cNvSpPr/>
          <p:nvPr/>
        </p:nvSpPr>
        <p:spPr>
          <a:xfrm>
            <a:off x="28677070" y="22772835"/>
            <a:ext cx="13753528" cy="345638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6" name="Textfeld 85"/>
          <p:cNvSpPr txBox="1"/>
          <p:nvPr/>
        </p:nvSpPr>
        <p:spPr>
          <a:xfrm>
            <a:off x="28677070" y="22775986"/>
            <a:ext cx="7416824" cy="1011179"/>
          </a:xfrm>
          <a:prstGeom prst="rect">
            <a:avLst/>
          </a:prstGeom>
          <a:noFill/>
        </p:spPr>
        <p:txBody>
          <a:bodyPr wrap="square" lIns="540000" tIns="468000" rtlCol="0">
            <a:spAutoFit/>
          </a:bodyPr>
          <a:lstStyle/>
          <a:p>
            <a:r>
              <a:rPr lang="en-US" sz="3200" b="1" dirty="0" smtClean="0">
                <a:latin typeface="Verdana" pitchFamily="34" charset="0"/>
                <a:ea typeface="Verdana" pitchFamily="34" charset="0"/>
                <a:cs typeface="Verdana" pitchFamily="34" charset="0"/>
              </a:rPr>
              <a:t>References</a:t>
            </a:r>
            <a:endParaRPr lang="en-US" sz="3200" b="1" dirty="0">
              <a:latin typeface="Verdana" pitchFamily="34" charset="0"/>
              <a:ea typeface="Verdana" pitchFamily="34" charset="0"/>
              <a:cs typeface="Verdana" pitchFamily="34" charset="0"/>
            </a:endParaRPr>
          </a:p>
        </p:txBody>
      </p:sp>
      <p:sp>
        <p:nvSpPr>
          <p:cNvPr id="87" name="Textfeld 86"/>
          <p:cNvSpPr txBox="1"/>
          <p:nvPr/>
        </p:nvSpPr>
        <p:spPr>
          <a:xfrm>
            <a:off x="28677070" y="23496066"/>
            <a:ext cx="13753528" cy="2733153"/>
          </a:xfrm>
          <a:prstGeom prst="rect">
            <a:avLst/>
          </a:prstGeom>
          <a:noFill/>
        </p:spPr>
        <p:txBody>
          <a:bodyPr wrap="square" lIns="540000" tIns="468000" rIns="540000" bIns="288000" rtlCol="0">
            <a:spAutoFit/>
          </a:bodyPr>
          <a:lstStyle/>
          <a:p>
            <a:pPr algn="just"/>
            <a:r>
              <a:rPr lang="de-AT" sz="1600" dirty="0" smtClean="0">
                <a:latin typeface="Verdana" pitchFamily="34" charset="0"/>
                <a:ea typeface="Verdana" pitchFamily="34" charset="0"/>
                <a:cs typeface="Verdana" pitchFamily="34" charset="0"/>
              </a:rPr>
              <a:t>Chimani B., Böhm R., Matulla C., Ganekind M. </a:t>
            </a:r>
            <a:r>
              <a:rPr lang="en-GB" sz="1600" dirty="0" smtClean="0">
                <a:latin typeface="Verdana" pitchFamily="34" charset="0"/>
                <a:ea typeface="Verdana" pitchFamily="34" charset="0"/>
                <a:cs typeface="Verdana" pitchFamily="34" charset="0"/>
              </a:rPr>
              <a:t>(2010): Development of a </a:t>
            </a:r>
            <a:r>
              <a:rPr lang="en-GB" sz="1600" dirty="0" err="1" smtClean="0">
                <a:latin typeface="Verdana" pitchFamily="34" charset="0"/>
                <a:ea typeface="Verdana" pitchFamily="34" charset="0"/>
                <a:cs typeface="Verdana" pitchFamily="34" charset="0"/>
              </a:rPr>
              <a:t>longterm</a:t>
            </a:r>
            <a:r>
              <a:rPr lang="en-GB" sz="1600" dirty="0" smtClean="0">
                <a:latin typeface="Verdana" pitchFamily="34" charset="0"/>
                <a:ea typeface="Verdana" pitchFamily="34" charset="0"/>
                <a:cs typeface="Verdana" pitchFamily="34" charset="0"/>
              </a:rPr>
              <a:t> dataset of solid/liquid precipitation, </a:t>
            </a:r>
            <a:r>
              <a:rPr lang="en-GB" sz="1600" i="1" dirty="0" smtClean="0">
                <a:latin typeface="Verdana" pitchFamily="34" charset="0"/>
                <a:ea typeface="Verdana" pitchFamily="34" charset="0"/>
                <a:cs typeface="Verdana" pitchFamily="34" charset="0"/>
              </a:rPr>
              <a:t>Advances in Science and Research</a:t>
            </a:r>
            <a:r>
              <a:rPr lang="en-GB" sz="1600" dirty="0" smtClean="0">
                <a:latin typeface="Verdana" pitchFamily="34" charset="0"/>
                <a:ea typeface="Verdana" pitchFamily="34" charset="0"/>
                <a:cs typeface="Verdana" pitchFamily="34" charset="0"/>
              </a:rPr>
              <a:t>, 6, 39-43</a:t>
            </a:r>
          </a:p>
          <a:p>
            <a:endParaRPr lang="en-GB" sz="1600" dirty="0" smtClean="0">
              <a:latin typeface="Verdana" pitchFamily="34" charset="0"/>
              <a:ea typeface="Verdana" pitchFamily="34" charset="0"/>
              <a:cs typeface="Verdana" pitchFamily="34" charset="0"/>
            </a:endParaRPr>
          </a:p>
          <a:p>
            <a:pPr algn="just"/>
            <a:r>
              <a:rPr lang="de-AT" sz="1600" dirty="0" smtClean="0">
                <a:latin typeface="Verdana" pitchFamily="34" charset="0"/>
                <a:ea typeface="Verdana" pitchFamily="34" charset="0"/>
                <a:cs typeface="Verdana" pitchFamily="34" charset="0"/>
              </a:rPr>
              <a:t>Chimani B., Matulla C., Böhm R., Hofstätter M. (2010): </a:t>
            </a:r>
            <a:r>
              <a:rPr lang="en-GB" sz="1600" dirty="0" smtClean="0">
                <a:latin typeface="Verdana" pitchFamily="34" charset="0"/>
                <a:ea typeface="Verdana" pitchFamily="34" charset="0"/>
                <a:cs typeface="Verdana" pitchFamily="34" charset="0"/>
              </a:rPr>
              <a:t>A new high resolution absolute Temperature Grid for the Greater Alpine Region back to 1780, </a:t>
            </a:r>
            <a:r>
              <a:rPr lang="en-GB" sz="1600" i="1" dirty="0" smtClean="0">
                <a:latin typeface="Verdana" pitchFamily="34" charset="0"/>
                <a:ea typeface="Verdana" pitchFamily="34" charset="0"/>
                <a:cs typeface="Verdana" pitchFamily="34" charset="0"/>
              </a:rPr>
              <a:t>International Journal of Climatology, </a:t>
            </a:r>
            <a:r>
              <a:rPr lang="en-GB" sz="1600" dirty="0" smtClean="0">
                <a:latin typeface="Verdana" pitchFamily="34" charset="0"/>
                <a:ea typeface="Verdana" pitchFamily="34" charset="0"/>
                <a:cs typeface="Verdana" pitchFamily="34" charset="0"/>
              </a:rPr>
              <a:t>submitted</a:t>
            </a:r>
          </a:p>
          <a:p>
            <a:pPr algn="just"/>
            <a:endParaRPr lang="en-GB" sz="1600" dirty="0" smtClean="0">
              <a:latin typeface="Verdana" pitchFamily="34" charset="0"/>
              <a:ea typeface="Verdana" pitchFamily="34" charset="0"/>
              <a:cs typeface="Verdana" pitchFamily="34" charset="0"/>
            </a:endParaRPr>
          </a:p>
          <a:p>
            <a:pPr algn="just"/>
            <a:r>
              <a:rPr lang="de-AT" sz="1600" dirty="0" smtClean="0">
                <a:latin typeface="Verdana" pitchFamily="34" charset="0"/>
                <a:ea typeface="Verdana" pitchFamily="34" charset="0"/>
                <a:cs typeface="Verdana" pitchFamily="34" charset="0"/>
              </a:rPr>
              <a:t>Auer I. et al (2007): HISTALP – </a:t>
            </a:r>
            <a:r>
              <a:rPr lang="en-US" sz="1600" dirty="0" smtClean="0">
                <a:latin typeface="Verdana" pitchFamily="34" charset="0"/>
                <a:ea typeface="Verdana" pitchFamily="34" charset="0"/>
                <a:cs typeface="Verdana" pitchFamily="34" charset="0"/>
              </a:rPr>
              <a:t>Historical instrumental </a:t>
            </a:r>
            <a:r>
              <a:rPr lang="en-US" sz="1600" dirty="0" err="1" smtClean="0">
                <a:latin typeface="Verdana" pitchFamily="34" charset="0"/>
                <a:ea typeface="Verdana" pitchFamily="34" charset="0"/>
                <a:cs typeface="Verdana" pitchFamily="34" charset="0"/>
              </a:rPr>
              <a:t>climatological</a:t>
            </a:r>
            <a:r>
              <a:rPr lang="en-US" sz="1600" dirty="0" smtClean="0">
                <a:latin typeface="Verdana" pitchFamily="34" charset="0"/>
                <a:ea typeface="Verdana" pitchFamily="34" charset="0"/>
                <a:cs typeface="Verdana" pitchFamily="34" charset="0"/>
              </a:rPr>
              <a:t> surface time series of the greater Alpine region 1760-2003</a:t>
            </a:r>
            <a:r>
              <a:rPr lang="en-US" sz="1600" i="1" dirty="0" smtClean="0">
                <a:latin typeface="Verdana" pitchFamily="34" charset="0"/>
                <a:ea typeface="Verdana" pitchFamily="34" charset="0"/>
                <a:cs typeface="Verdana" pitchFamily="34" charset="0"/>
              </a:rPr>
              <a:t>. International Journal of Climatology,</a:t>
            </a:r>
            <a:r>
              <a:rPr lang="en-US" sz="1600" dirty="0" smtClean="0">
                <a:latin typeface="Verdana" pitchFamily="34" charset="0"/>
                <a:ea typeface="Verdana" pitchFamily="34" charset="0"/>
                <a:cs typeface="Verdana" pitchFamily="34" charset="0"/>
              </a:rPr>
              <a:t> 27, 17-46</a:t>
            </a:r>
          </a:p>
        </p:txBody>
      </p:sp>
      <p:sp>
        <p:nvSpPr>
          <p:cNvPr id="89" name="Rechteck 88"/>
          <p:cNvSpPr/>
          <p:nvPr/>
        </p:nvSpPr>
        <p:spPr>
          <a:xfrm>
            <a:off x="28677070" y="15284003"/>
            <a:ext cx="13753528" cy="712879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0" name="Textfeld 89"/>
          <p:cNvSpPr txBox="1"/>
          <p:nvPr/>
        </p:nvSpPr>
        <p:spPr>
          <a:xfrm>
            <a:off x="28677070" y="15263922"/>
            <a:ext cx="7416824" cy="1011179"/>
          </a:xfrm>
          <a:prstGeom prst="rect">
            <a:avLst/>
          </a:prstGeom>
          <a:noFill/>
        </p:spPr>
        <p:txBody>
          <a:bodyPr wrap="square" lIns="540000" tIns="468000" rtlCol="0">
            <a:spAutoFit/>
          </a:bodyPr>
          <a:lstStyle/>
          <a:p>
            <a:r>
              <a:rPr lang="en-US" sz="3200" b="1" dirty="0" smtClean="0">
                <a:latin typeface="Verdana" pitchFamily="34" charset="0"/>
                <a:ea typeface="Verdana" pitchFamily="34" charset="0"/>
                <a:cs typeface="Verdana" pitchFamily="34" charset="0"/>
              </a:rPr>
              <a:t>Conclusions</a:t>
            </a:r>
            <a:endParaRPr lang="en-US" sz="3200" b="1" dirty="0">
              <a:latin typeface="Verdana" pitchFamily="34" charset="0"/>
              <a:ea typeface="Verdana" pitchFamily="34" charset="0"/>
              <a:cs typeface="Verdana" pitchFamily="34" charset="0"/>
            </a:endParaRPr>
          </a:p>
        </p:txBody>
      </p:sp>
      <p:sp>
        <p:nvSpPr>
          <p:cNvPr id="91" name="Textfeld 90"/>
          <p:cNvSpPr txBox="1"/>
          <p:nvPr/>
        </p:nvSpPr>
        <p:spPr>
          <a:xfrm>
            <a:off x="28677070" y="16128018"/>
            <a:ext cx="13753528" cy="5934029"/>
          </a:xfrm>
          <a:prstGeom prst="rect">
            <a:avLst/>
          </a:prstGeom>
          <a:noFill/>
        </p:spPr>
        <p:txBody>
          <a:bodyPr wrap="square" lIns="540000" tIns="468000" rIns="540000" bIns="288000" rtlCol="0">
            <a:spAutoFit/>
          </a:bodyPr>
          <a:lstStyle/>
          <a:p>
            <a:pPr algn="just"/>
            <a:r>
              <a:rPr lang="en-US" sz="2400" dirty="0" smtClean="0">
                <a:latin typeface="Verdana" pitchFamily="34" charset="0"/>
                <a:ea typeface="Verdana" pitchFamily="34" charset="0"/>
                <a:cs typeface="Verdana" pitchFamily="34" charset="0"/>
              </a:rPr>
              <a:t>Trends of liquid and solid precipitation over long time periods show different behavior dependent on the location. South of the Main Alpine Ridge a consistent decrease in precipitation is apparent. By contrast the Northern catchments show a decrease towards the middle of the 1860s which is displaced by a positive trend until 2003.</a:t>
            </a:r>
          </a:p>
          <a:p>
            <a:pPr algn="just"/>
            <a:r>
              <a:rPr lang="en-US" sz="2400" dirty="0" smtClean="0">
                <a:latin typeface="Verdana" pitchFamily="34" charset="0"/>
                <a:ea typeface="Verdana" pitchFamily="34" charset="0"/>
                <a:cs typeface="Verdana" pitchFamily="34" charset="0"/>
              </a:rPr>
              <a:t>The warming trend since the end of the 19</a:t>
            </a:r>
            <a:r>
              <a:rPr lang="en-US" sz="2400" baseline="30000" dirty="0" smtClean="0">
                <a:latin typeface="Verdana" pitchFamily="34" charset="0"/>
                <a:ea typeface="Verdana" pitchFamily="34" charset="0"/>
                <a:cs typeface="Verdana" pitchFamily="34" charset="0"/>
              </a:rPr>
              <a:t>th</a:t>
            </a:r>
            <a:r>
              <a:rPr lang="en-US" sz="2400" dirty="0" smtClean="0">
                <a:latin typeface="Verdana" pitchFamily="34" charset="0"/>
                <a:ea typeface="Verdana" pitchFamily="34" charset="0"/>
                <a:cs typeface="Verdana" pitchFamily="34" charset="0"/>
              </a:rPr>
              <a:t> century caused a slight modification in the annual cycle of precipitation. The northwestern catchments show an increase of rainfall in winter, whereas southern and eastern basins faced a reduction of the precipitation peaks in the warm season. Solid precipitation is reduced in the cold season with a minor shift of monthly peak values.</a:t>
            </a:r>
          </a:p>
          <a:p>
            <a:pPr algn="just"/>
            <a:r>
              <a:rPr lang="en-US" sz="2400" dirty="0" smtClean="0">
                <a:latin typeface="Verdana" pitchFamily="34" charset="0"/>
                <a:ea typeface="Verdana" pitchFamily="34" charset="0"/>
                <a:cs typeface="Verdana" pitchFamily="34" charset="0"/>
              </a:rPr>
              <a:t>To some extend it is possible to link historic floods to maximum monthly precipitation amounts, baring in mind the uncertainty emerging from the unknown rainfall cause.</a:t>
            </a:r>
          </a:p>
          <a:p>
            <a:pPr algn="just"/>
            <a:r>
              <a:rPr lang="en-US" sz="2400" dirty="0" smtClean="0">
                <a:latin typeface="Verdana" pitchFamily="34" charset="0"/>
                <a:ea typeface="Verdana" pitchFamily="34" charset="0"/>
                <a:cs typeface="Verdana" pitchFamily="34" charset="0"/>
              </a:rPr>
              <a:t>Currently we are working on an update extending the dataset until 2010.</a:t>
            </a:r>
          </a:p>
        </p:txBody>
      </p:sp>
      <p:grpSp>
        <p:nvGrpSpPr>
          <p:cNvPr id="100" name="Gruppieren 99"/>
          <p:cNvGrpSpPr/>
          <p:nvPr/>
        </p:nvGrpSpPr>
        <p:grpSpPr>
          <a:xfrm>
            <a:off x="15067558" y="22052755"/>
            <a:ext cx="12672792" cy="4825403"/>
            <a:chOff x="15067558" y="22052755"/>
            <a:chExt cx="12672792" cy="4825403"/>
          </a:xfrm>
        </p:grpSpPr>
        <p:sp>
          <p:nvSpPr>
            <p:cNvPr id="75" name="Textfeld 74"/>
            <p:cNvSpPr txBox="1"/>
            <p:nvPr/>
          </p:nvSpPr>
          <p:spPr>
            <a:xfrm>
              <a:off x="15067558" y="26373235"/>
              <a:ext cx="12241360" cy="504923"/>
            </a:xfrm>
            <a:prstGeom prst="rect">
              <a:avLst/>
            </a:prstGeom>
            <a:noFill/>
          </p:spPr>
          <p:txBody>
            <a:bodyPr wrap="square" tIns="180000" rtlCol="0">
              <a:spAutoFit/>
            </a:bodyPr>
            <a:lstStyle/>
            <a:p>
              <a:r>
                <a:rPr lang="en-US" i="1" dirty="0" smtClean="0">
                  <a:latin typeface="Verdana" pitchFamily="34" charset="0"/>
                  <a:ea typeface="Verdana" pitchFamily="34" charset="0"/>
                  <a:cs typeface="Verdana" pitchFamily="34" charset="0"/>
                </a:rPr>
                <a:t>Fig. 6: Mean annual cycle of total precipitation for the coldest and warmest period</a:t>
              </a:r>
              <a:endParaRPr lang="en-US" i="1" dirty="0">
                <a:latin typeface="Verdana" pitchFamily="34" charset="0"/>
                <a:ea typeface="Verdana" pitchFamily="34" charset="0"/>
                <a:cs typeface="Verdana" pitchFamily="34" charset="0"/>
              </a:endParaRPr>
            </a:p>
          </p:txBody>
        </p:sp>
        <p:grpSp>
          <p:nvGrpSpPr>
            <p:cNvPr id="99" name="Gruppieren 98"/>
            <p:cNvGrpSpPr/>
            <p:nvPr/>
          </p:nvGrpSpPr>
          <p:grpSpPr>
            <a:xfrm>
              <a:off x="15067558" y="22052755"/>
              <a:ext cx="12672792" cy="4336809"/>
              <a:chOff x="15139566" y="22213100"/>
              <a:chExt cx="12961890" cy="4336809"/>
            </a:xfrm>
          </p:grpSpPr>
          <p:pic>
            <p:nvPicPr>
              <p:cNvPr id="92" name="Grafik 91" descr="prec_solid_ancyc_2periods.png"/>
              <p:cNvPicPr>
                <a:picLocks noChangeAspect="1"/>
              </p:cNvPicPr>
              <p:nvPr/>
            </p:nvPicPr>
            <p:blipFill>
              <a:blip r:embed="rId13" cstate="print"/>
              <a:srcRect l="275" t="3024" r="75240" b="74045"/>
              <a:stretch>
                <a:fillRect/>
              </a:stretch>
            </p:blipFill>
            <p:spPr>
              <a:xfrm>
                <a:off x="15139566" y="22213100"/>
                <a:ext cx="3240000" cy="4334934"/>
              </a:xfrm>
              <a:prstGeom prst="rect">
                <a:avLst/>
              </a:prstGeom>
            </p:spPr>
          </p:pic>
          <p:pic>
            <p:nvPicPr>
              <p:cNvPr id="93" name="Grafik 92" descr="prec_solid_ancyc_2periods.png"/>
              <p:cNvPicPr>
                <a:picLocks noChangeAspect="1"/>
              </p:cNvPicPr>
              <p:nvPr/>
            </p:nvPicPr>
            <p:blipFill>
              <a:blip r:embed="rId13" cstate="print"/>
              <a:srcRect l="50285" t="27527" r="25239" b="49539"/>
              <a:stretch>
                <a:fillRect/>
              </a:stretch>
            </p:blipFill>
            <p:spPr>
              <a:xfrm>
                <a:off x="21620826" y="22213100"/>
                <a:ext cx="3240000" cy="4336809"/>
              </a:xfrm>
              <a:prstGeom prst="rect">
                <a:avLst/>
              </a:prstGeom>
            </p:spPr>
          </p:pic>
          <p:pic>
            <p:nvPicPr>
              <p:cNvPr id="94" name="Grafik 93" descr="prec_solid_ancyc_2periods.png"/>
              <p:cNvPicPr>
                <a:picLocks noChangeAspect="1"/>
              </p:cNvPicPr>
              <p:nvPr/>
            </p:nvPicPr>
            <p:blipFill>
              <a:blip r:embed="rId13" cstate="print"/>
              <a:srcRect l="25277" t="76550" r="50246" b="517"/>
              <a:stretch>
                <a:fillRect/>
              </a:stretch>
            </p:blipFill>
            <p:spPr>
              <a:xfrm>
                <a:off x="18380196" y="22213100"/>
                <a:ext cx="3240000" cy="4336809"/>
              </a:xfrm>
              <a:prstGeom prst="rect">
                <a:avLst/>
              </a:prstGeom>
            </p:spPr>
          </p:pic>
          <p:pic>
            <p:nvPicPr>
              <p:cNvPr id="95" name="Grafik 94" descr="prec_solid_ancyc_2periods.png"/>
              <p:cNvPicPr>
                <a:picLocks noChangeAspect="1"/>
              </p:cNvPicPr>
              <p:nvPr/>
            </p:nvPicPr>
            <p:blipFill>
              <a:blip r:embed="rId13" cstate="print"/>
              <a:srcRect l="231" t="52016" r="75294" b="25052"/>
              <a:stretch>
                <a:fillRect/>
              </a:stretch>
            </p:blipFill>
            <p:spPr>
              <a:xfrm>
                <a:off x="24861456" y="22213100"/>
                <a:ext cx="3240000" cy="4336497"/>
              </a:xfrm>
              <a:prstGeom prst="rect">
                <a:avLst/>
              </a:prstGeom>
            </p:spPr>
          </p:pic>
          <p:pic>
            <p:nvPicPr>
              <p:cNvPr id="96" name="Grafik 95" descr="prec_solid_ancyc_2periods.png"/>
              <p:cNvPicPr>
                <a:picLocks noChangeAspect="1"/>
              </p:cNvPicPr>
              <p:nvPr/>
            </p:nvPicPr>
            <p:blipFill>
              <a:blip r:embed="rId13" cstate="print"/>
              <a:srcRect l="55196" t="81500" r="30116" b="14311"/>
              <a:stretch>
                <a:fillRect/>
              </a:stretch>
            </p:blipFill>
            <p:spPr>
              <a:xfrm>
                <a:off x="16363702" y="22340787"/>
                <a:ext cx="1944216" cy="792088"/>
              </a:xfrm>
              <a:prstGeom prst="rect">
                <a:avLst/>
              </a:prstGeom>
            </p:spPr>
          </p:pic>
          <p:sp>
            <p:nvSpPr>
              <p:cNvPr id="97" name="Textfeld 96"/>
              <p:cNvSpPr txBox="1"/>
              <p:nvPr/>
            </p:nvSpPr>
            <p:spPr>
              <a:xfrm>
                <a:off x="15427598" y="23924963"/>
                <a:ext cx="1008112" cy="338554"/>
              </a:xfrm>
              <a:prstGeom prst="rect">
                <a:avLst/>
              </a:prstGeom>
              <a:noFill/>
            </p:spPr>
            <p:txBody>
              <a:bodyPr wrap="square" rtlCol="0">
                <a:spAutoFit/>
              </a:bodyPr>
              <a:lstStyle/>
              <a:p>
                <a:r>
                  <a:rPr lang="de-AT" sz="1600" b="1" dirty="0" smtClean="0"/>
                  <a:t>TOTAL</a:t>
                </a:r>
                <a:endParaRPr lang="de-AT" sz="1600" b="1" dirty="0"/>
              </a:p>
            </p:txBody>
          </p:sp>
          <p:sp>
            <p:nvSpPr>
              <p:cNvPr id="98" name="Textfeld 97"/>
              <p:cNvSpPr txBox="1"/>
              <p:nvPr/>
            </p:nvSpPr>
            <p:spPr>
              <a:xfrm>
                <a:off x="15427598" y="25653155"/>
                <a:ext cx="1008112" cy="338554"/>
              </a:xfrm>
              <a:prstGeom prst="rect">
                <a:avLst/>
              </a:prstGeom>
              <a:noFill/>
            </p:spPr>
            <p:txBody>
              <a:bodyPr wrap="square" rtlCol="0">
                <a:spAutoFit/>
              </a:bodyPr>
              <a:lstStyle/>
              <a:p>
                <a:r>
                  <a:rPr lang="de-AT" sz="1600" b="1" dirty="0" smtClean="0"/>
                  <a:t>SOLID</a:t>
                </a:r>
                <a:endParaRPr lang="de-AT" sz="1600" b="1" dirty="0"/>
              </a:p>
            </p:txBody>
          </p:sp>
        </p:grpSp>
      </p:grpSp>
      <p:cxnSp>
        <p:nvCxnSpPr>
          <p:cNvPr id="102" name="Gerade Verbindung 101"/>
          <p:cNvCxnSpPr/>
          <p:nvPr/>
        </p:nvCxnSpPr>
        <p:spPr>
          <a:xfrm>
            <a:off x="15139566" y="15788059"/>
            <a:ext cx="126014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105" name="Gruppieren 104"/>
          <p:cNvGrpSpPr/>
          <p:nvPr/>
        </p:nvGrpSpPr>
        <p:grpSpPr>
          <a:xfrm>
            <a:off x="29613174" y="5346899"/>
            <a:ext cx="12241360" cy="4742362"/>
            <a:chOff x="29613174" y="5346899"/>
            <a:chExt cx="12241360" cy="4742362"/>
          </a:xfrm>
        </p:grpSpPr>
        <p:grpSp>
          <p:nvGrpSpPr>
            <p:cNvPr id="84" name="Gruppieren 83"/>
            <p:cNvGrpSpPr/>
            <p:nvPr/>
          </p:nvGrpSpPr>
          <p:grpSpPr>
            <a:xfrm>
              <a:off x="29613174" y="5346899"/>
              <a:ext cx="12241360" cy="4742362"/>
              <a:chOff x="29613174" y="5346899"/>
              <a:chExt cx="12241360" cy="4742362"/>
            </a:xfrm>
          </p:grpSpPr>
          <p:grpSp>
            <p:nvGrpSpPr>
              <p:cNvPr id="81" name="Gruppieren 80"/>
              <p:cNvGrpSpPr/>
              <p:nvPr/>
            </p:nvGrpSpPr>
            <p:grpSpPr>
              <a:xfrm>
                <a:off x="29645780" y="5346899"/>
                <a:ext cx="11632690" cy="3975248"/>
                <a:chOff x="29325142" y="5562923"/>
                <a:chExt cx="11632690" cy="3975248"/>
              </a:xfrm>
            </p:grpSpPr>
            <p:pic>
              <p:nvPicPr>
                <p:cNvPr id="1027" name="Picture 3"/>
                <p:cNvPicPr>
                  <a:picLocks noChangeAspect="1" noChangeArrowheads="1"/>
                </p:cNvPicPr>
                <p:nvPr/>
              </p:nvPicPr>
              <p:blipFill>
                <a:blip r:embed="rId14" cstate="print"/>
                <a:srcRect/>
                <a:stretch>
                  <a:fillRect/>
                </a:stretch>
              </p:blipFill>
              <p:spPr bwMode="auto">
                <a:xfrm>
                  <a:off x="35373814" y="5562923"/>
                  <a:ext cx="5584018" cy="3960000"/>
                </a:xfrm>
                <a:prstGeom prst="rect">
                  <a:avLst/>
                </a:prstGeom>
                <a:noFill/>
                <a:ln w="9525">
                  <a:noFill/>
                  <a:miter lim="800000"/>
                  <a:headEnd/>
                  <a:tailEnd/>
                </a:ln>
              </p:spPr>
            </p:pic>
            <p:pic>
              <p:nvPicPr>
                <p:cNvPr id="79" name="Grafik 78" descr="Inn_prec_max.png"/>
                <p:cNvPicPr>
                  <a:picLocks noChangeAspect="1"/>
                </p:cNvPicPr>
                <p:nvPr/>
              </p:nvPicPr>
              <p:blipFill>
                <a:blip r:embed="rId15" cstate="print"/>
                <a:stretch>
                  <a:fillRect/>
                </a:stretch>
              </p:blipFill>
              <p:spPr>
                <a:xfrm>
                  <a:off x="29325142" y="5562923"/>
                  <a:ext cx="5609200" cy="3960000"/>
                </a:xfrm>
                <a:prstGeom prst="rect">
                  <a:avLst/>
                </a:prstGeom>
              </p:spPr>
            </p:pic>
            <p:sp>
              <p:nvSpPr>
                <p:cNvPr id="80" name="Textfeld 79"/>
                <p:cNvSpPr txBox="1"/>
                <p:nvPr/>
              </p:nvSpPr>
              <p:spPr>
                <a:xfrm>
                  <a:off x="35301806" y="9307339"/>
                  <a:ext cx="4608512" cy="230832"/>
                </a:xfrm>
                <a:prstGeom prst="rect">
                  <a:avLst/>
                </a:prstGeom>
                <a:noFill/>
              </p:spPr>
              <p:txBody>
                <a:bodyPr wrap="square" rtlCol="0">
                  <a:spAutoFit/>
                </a:bodyPr>
                <a:lstStyle/>
                <a:p>
                  <a:r>
                    <a:rPr lang="de-AT" sz="900" dirty="0" smtClean="0"/>
                    <a:t>http://www.wwa-ro.bayern.de/hochwasser/historische_hochwasserereignisse/index.htm</a:t>
                  </a:r>
                  <a:endParaRPr lang="de-AT" sz="900" dirty="0"/>
                </a:p>
              </p:txBody>
            </p:sp>
          </p:grpSp>
          <p:sp>
            <p:nvSpPr>
              <p:cNvPr id="83" name="Textfeld 82"/>
              <p:cNvSpPr txBox="1"/>
              <p:nvPr/>
            </p:nvSpPr>
            <p:spPr>
              <a:xfrm>
                <a:off x="29613174" y="9307339"/>
                <a:ext cx="12241360" cy="781922"/>
              </a:xfrm>
              <a:prstGeom prst="rect">
                <a:avLst/>
              </a:prstGeom>
              <a:noFill/>
            </p:spPr>
            <p:txBody>
              <a:bodyPr wrap="square" tIns="180000" rtlCol="0">
                <a:spAutoFit/>
              </a:bodyPr>
              <a:lstStyle/>
              <a:p>
                <a:r>
                  <a:rPr lang="en-US" i="1" dirty="0" smtClean="0">
                    <a:latin typeface="Verdana" pitchFamily="34" charset="0"/>
                    <a:ea typeface="Verdana" pitchFamily="34" charset="0"/>
                    <a:cs typeface="Verdana" pitchFamily="34" charset="0"/>
                  </a:rPr>
                  <a:t>Fig. 7: Precipitation pattern of the devastating flood happening in September 1899 (left) and the impact on the Inn (right)</a:t>
                </a:r>
                <a:endParaRPr lang="en-US" i="1" dirty="0">
                  <a:latin typeface="Verdana" pitchFamily="34" charset="0"/>
                  <a:ea typeface="Verdana" pitchFamily="34" charset="0"/>
                  <a:cs typeface="Verdana" pitchFamily="34" charset="0"/>
                </a:endParaRPr>
              </a:p>
            </p:txBody>
          </p:sp>
        </p:grpSp>
        <p:sp>
          <p:nvSpPr>
            <p:cNvPr id="104" name="Rechteck 103"/>
            <p:cNvSpPr/>
            <p:nvPr/>
          </p:nvSpPr>
          <p:spPr>
            <a:xfrm>
              <a:off x="29757190" y="5490915"/>
              <a:ext cx="93610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2" name="Picture 2"/>
          <p:cNvPicPr>
            <a:picLocks noChangeAspect="1" noChangeArrowheads="1"/>
          </p:cNvPicPr>
          <p:nvPr/>
        </p:nvPicPr>
        <p:blipFill>
          <a:blip r:embed="rId16" cstate="print"/>
          <a:srcRect/>
          <a:stretch>
            <a:fillRect/>
          </a:stretch>
        </p:blipFill>
        <p:spPr bwMode="auto">
          <a:xfrm>
            <a:off x="40270358" y="28749499"/>
            <a:ext cx="1905000" cy="66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1278</Words>
  <Application>Microsoft Office PowerPoint</Application>
  <PresentationFormat>Benutzerdefiniert</PresentationFormat>
  <Paragraphs>53</Paragraphs>
  <Slides>1</Slides>
  <Notes>0</Notes>
  <HiddenSlides>0</HiddenSlides>
  <MMClips>0</MMClips>
  <ScaleCrop>false</ScaleCrop>
  <HeadingPairs>
    <vt:vector size="4" baseType="variant">
      <vt:variant>
        <vt:lpstr>Design</vt:lpstr>
      </vt:variant>
      <vt:variant>
        <vt:i4>1</vt:i4>
      </vt:variant>
      <vt:variant>
        <vt:lpstr>Folientitel</vt:lpstr>
      </vt:variant>
      <vt:variant>
        <vt:i4>1</vt:i4>
      </vt:variant>
    </vt:vector>
  </HeadingPairs>
  <TitlesOfParts>
    <vt:vector size="2" baseType="lpstr">
      <vt:lpstr>Larissa-Design</vt:lpstr>
      <vt:lpstr>Folie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haslinger</dc:creator>
  <cp:lastModifiedBy>haslinger</cp:lastModifiedBy>
  <cp:revision>605</cp:revision>
  <dcterms:created xsi:type="dcterms:W3CDTF">2010-11-04T07:27:35Z</dcterms:created>
  <dcterms:modified xsi:type="dcterms:W3CDTF">2011-05-02T07:03:55Z</dcterms:modified>
</cp:coreProperties>
</file>