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45038" cy="30243463"/>
  <p:notesSz cx="6858000" cy="9144000"/>
  <p:defaultTextStyle>
    <a:defPPr>
      <a:defRPr lang="en-US"/>
    </a:defPPr>
    <a:lvl1pPr marL="0" algn="l" defTabSz="4176308" rtl="0" eaLnBrk="1" latinLnBrk="0" hangingPunct="1">
      <a:defRPr sz="8200" kern="1200">
        <a:solidFill>
          <a:schemeClr val="tx1"/>
        </a:solidFill>
        <a:latin typeface="+mn-lt"/>
        <a:ea typeface="+mn-ea"/>
        <a:cs typeface="+mn-cs"/>
      </a:defRPr>
    </a:lvl1pPr>
    <a:lvl2pPr marL="2088154" algn="l" defTabSz="4176308" rtl="0" eaLnBrk="1" latinLnBrk="0" hangingPunct="1">
      <a:defRPr sz="8200" kern="1200">
        <a:solidFill>
          <a:schemeClr val="tx1"/>
        </a:solidFill>
        <a:latin typeface="+mn-lt"/>
        <a:ea typeface="+mn-ea"/>
        <a:cs typeface="+mn-cs"/>
      </a:defRPr>
    </a:lvl2pPr>
    <a:lvl3pPr marL="4176308" algn="l" defTabSz="4176308" rtl="0" eaLnBrk="1" latinLnBrk="0" hangingPunct="1">
      <a:defRPr sz="8200" kern="1200">
        <a:solidFill>
          <a:schemeClr val="tx1"/>
        </a:solidFill>
        <a:latin typeface="+mn-lt"/>
        <a:ea typeface="+mn-ea"/>
        <a:cs typeface="+mn-cs"/>
      </a:defRPr>
    </a:lvl3pPr>
    <a:lvl4pPr marL="6264462" algn="l" defTabSz="4176308" rtl="0" eaLnBrk="1" latinLnBrk="0" hangingPunct="1">
      <a:defRPr sz="8200" kern="1200">
        <a:solidFill>
          <a:schemeClr val="tx1"/>
        </a:solidFill>
        <a:latin typeface="+mn-lt"/>
        <a:ea typeface="+mn-ea"/>
        <a:cs typeface="+mn-cs"/>
      </a:defRPr>
    </a:lvl4pPr>
    <a:lvl5pPr marL="8352616" algn="l" defTabSz="4176308" rtl="0" eaLnBrk="1" latinLnBrk="0" hangingPunct="1">
      <a:defRPr sz="8200" kern="1200">
        <a:solidFill>
          <a:schemeClr val="tx1"/>
        </a:solidFill>
        <a:latin typeface="+mn-lt"/>
        <a:ea typeface="+mn-ea"/>
        <a:cs typeface="+mn-cs"/>
      </a:defRPr>
    </a:lvl5pPr>
    <a:lvl6pPr marL="10440770" algn="l" defTabSz="4176308" rtl="0" eaLnBrk="1" latinLnBrk="0" hangingPunct="1">
      <a:defRPr sz="8200" kern="1200">
        <a:solidFill>
          <a:schemeClr val="tx1"/>
        </a:solidFill>
        <a:latin typeface="+mn-lt"/>
        <a:ea typeface="+mn-ea"/>
        <a:cs typeface="+mn-cs"/>
      </a:defRPr>
    </a:lvl6pPr>
    <a:lvl7pPr marL="12528924" algn="l" defTabSz="4176308" rtl="0" eaLnBrk="1" latinLnBrk="0" hangingPunct="1">
      <a:defRPr sz="8200" kern="1200">
        <a:solidFill>
          <a:schemeClr val="tx1"/>
        </a:solidFill>
        <a:latin typeface="+mn-lt"/>
        <a:ea typeface="+mn-ea"/>
        <a:cs typeface="+mn-cs"/>
      </a:defRPr>
    </a:lvl7pPr>
    <a:lvl8pPr marL="14617078" algn="l" defTabSz="4176308" rtl="0" eaLnBrk="1" latinLnBrk="0" hangingPunct="1">
      <a:defRPr sz="8200" kern="1200">
        <a:solidFill>
          <a:schemeClr val="tx1"/>
        </a:solidFill>
        <a:latin typeface="+mn-lt"/>
        <a:ea typeface="+mn-ea"/>
        <a:cs typeface="+mn-cs"/>
      </a:defRPr>
    </a:lvl8pPr>
    <a:lvl9pPr marL="16705232" algn="l" defTabSz="4176308"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C70"/>
    <a:srgbClr val="D00653"/>
    <a:srgbClr val="F6DECA"/>
    <a:srgbClr val="EFC5A3"/>
    <a:srgbClr val="F3F6FB"/>
    <a:srgbClr val="E9EF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489" autoAdjust="0"/>
  </p:normalViewPr>
  <p:slideViewPr>
    <p:cSldViewPr>
      <p:cViewPr>
        <p:scale>
          <a:sx n="106" d="100"/>
          <a:sy n="106" d="100"/>
        </p:scale>
        <p:origin x="21048" y="16284"/>
      </p:cViewPr>
      <p:guideLst>
        <p:guide orient="horz" pos="9526"/>
        <p:guide pos="1349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3378" y="9395079"/>
            <a:ext cx="36418282" cy="6482742"/>
          </a:xfrm>
        </p:spPr>
        <p:txBody>
          <a:bodyPr/>
          <a:lstStyle/>
          <a:p>
            <a:r>
              <a:rPr lang="en-US" smtClean="0"/>
              <a:t>Click to edit Master title style</a:t>
            </a:r>
            <a:endParaRPr lang="en-GB"/>
          </a:p>
        </p:txBody>
      </p:sp>
      <p:sp>
        <p:nvSpPr>
          <p:cNvPr id="3" name="Subtitle 2"/>
          <p:cNvSpPr>
            <a:spLocks noGrp="1"/>
          </p:cNvSpPr>
          <p:nvPr>
            <p:ph type="subTitle" idx="1"/>
          </p:nvPr>
        </p:nvSpPr>
        <p:spPr>
          <a:xfrm>
            <a:off x="6426756" y="17137962"/>
            <a:ext cx="29991527" cy="7728885"/>
          </a:xfrm>
        </p:spPr>
        <p:txBody>
          <a:bodyPr/>
          <a:lstStyle>
            <a:lvl1pPr marL="0" indent="0" algn="ctr">
              <a:buNone/>
              <a:defRPr>
                <a:solidFill>
                  <a:schemeClr val="tx1">
                    <a:tint val="75000"/>
                  </a:schemeClr>
                </a:solidFill>
              </a:defRPr>
            </a:lvl1pPr>
            <a:lvl2pPr marL="2088154" indent="0" algn="ctr">
              <a:buNone/>
              <a:defRPr>
                <a:solidFill>
                  <a:schemeClr val="tx1">
                    <a:tint val="75000"/>
                  </a:schemeClr>
                </a:solidFill>
              </a:defRPr>
            </a:lvl2pPr>
            <a:lvl3pPr marL="4176308" indent="0" algn="ctr">
              <a:buNone/>
              <a:defRPr>
                <a:solidFill>
                  <a:schemeClr val="tx1">
                    <a:tint val="75000"/>
                  </a:schemeClr>
                </a:solidFill>
              </a:defRPr>
            </a:lvl3pPr>
            <a:lvl4pPr marL="6264462" indent="0" algn="ctr">
              <a:buNone/>
              <a:defRPr>
                <a:solidFill>
                  <a:schemeClr val="tx1">
                    <a:tint val="75000"/>
                  </a:schemeClr>
                </a:solidFill>
              </a:defRPr>
            </a:lvl4pPr>
            <a:lvl5pPr marL="8352616" indent="0" algn="ctr">
              <a:buNone/>
              <a:defRPr>
                <a:solidFill>
                  <a:schemeClr val="tx1">
                    <a:tint val="75000"/>
                  </a:schemeClr>
                </a:solidFill>
              </a:defRPr>
            </a:lvl5pPr>
            <a:lvl6pPr marL="10440770" indent="0" algn="ctr">
              <a:buNone/>
              <a:defRPr>
                <a:solidFill>
                  <a:schemeClr val="tx1">
                    <a:tint val="75000"/>
                  </a:schemeClr>
                </a:solidFill>
              </a:defRPr>
            </a:lvl6pPr>
            <a:lvl7pPr marL="12528924" indent="0" algn="ctr">
              <a:buNone/>
              <a:defRPr>
                <a:solidFill>
                  <a:schemeClr val="tx1">
                    <a:tint val="75000"/>
                  </a:schemeClr>
                </a:solidFill>
              </a:defRPr>
            </a:lvl7pPr>
            <a:lvl8pPr marL="14617078" indent="0" algn="ctr">
              <a:buNone/>
              <a:defRPr>
                <a:solidFill>
                  <a:schemeClr val="tx1">
                    <a:tint val="75000"/>
                  </a:schemeClr>
                </a:solidFill>
              </a:defRPr>
            </a:lvl8pPr>
            <a:lvl9pPr marL="1670523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686051" y="6356729"/>
            <a:ext cx="53898462" cy="1354795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975784" y="6356729"/>
            <a:ext cx="160996181" cy="135479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4464" y="19434228"/>
            <a:ext cx="36418282" cy="6006688"/>
          </a:xfrm>
        </p:spPr>
        <p:txBody>
          <a:bodyPr anchor="t"/>
          <a:lstStyle>
            <a:lvl1pPr algn="l">
              <a:defRPr sz="18300" b="1" cap="all"/>
            </a:lvl1pPr>
          </a:lstStyle>
          <a:p>
            <a:r>
              <a:rPr lang="en-US" smtClean="0"/>
              <a:t>Click to edit Master title style</a:t>
            </a:r>
            <a:endParaRPr lang="en-GB"/>
          </a:p>
        </p:txBody>
      </p:sp>
      <p:sp>
        <p:nvSpPr>
          <p:cNvPr id="3" name="Text Placeholder 2"/>
          <p:cNvSpPr>
            <a:spLocks noGrp="1"/>
          </p:cNvSpPr>
          <p:nvPr>
            <p:ph type="body" idx="1"/>
          </p:nvPr>
        </p:nvSpPr>
        <p:spPr>
          <a:xfrm>
            <a:off x="3384464" y="12818472"/>
            <a:ext cx="36418282" cy="6615756"/>
          </a:xfrm>
        </p:spPr>
        <p:txBody>
          <a:bodyPr anchor="b"/>
          <a:lstStyle>
            <a:lvl1pPr marL="0" indent="0">
              <a:buNone/>
              <a:defRPr sz="9100">
                <a:solidFill>
                  <a:schemeClr val="tx1">
                    <a:tint val="75000"/>
                  </a:schemeClr>
                </a:solidFill>
              </a:defRPr>
            </a:lvl1pPr>
            <a:lvl2pPr marL="2088154" indent="0">
              <a:buNone/>
              <a:defRPr sz="8200">
                <a:solidFill>
                  <a:schemeClr val="tx1">
                    <a:tint val="75000"/>
                  </a:schemeClr>
                </a:solidFill>
              </a:defRPr>
            </a:lvl2pPr>
            <a:lvl3pPr marL="4176308" indent="0">
              <a:buNone/>
              <a:defRPr sz="7300">
                <a:solidFill>
                  <a:schemeClr val="tx1">
                    <a:tint val="75000"/>
                  </a:schemeClr>
                </a:solidFill>
              </a:defRPr>
            </a:lvl3pPr>
            <a:lvl4pPr marL="6264462" indent="0">
              <a:buNone/>
              <a:defRPr sz="6400">
                <a:solidFill>
                  <a:schemeClr val="tx1">
                    <a:tint val="75000"/>
                  </a:schemeClr>
                </a:solidFill>
              </a:defRPr>
            </a:lvl4pPr>
            <a:lvl5pPr marL="8352616" indent="0">
              <a:buNone/>
              <a:defRPr sz="6400">
                <a:solidFill>
                  <a:schemeClr val="tx1">
                    <a:tint val="75000"/>
                  </a:schemeClr>
                </a:solidFill>
              </a:defRPr>
            </a:lvl5pPr>
            <a:lvl6pPr marL="10440770" indent="0">
              <a:buNone/>
              <a:defRPr sz="6400">
                <a:solidFill>
                  <a:schemeClr val="tx1">
                    <a:tint val="75000"/>
                  </a:schemeClr>
                </a:solidFill>
              </a:defRPr>
            </a:lvl6pPr>
            <a:lvl7pPr marL="12528924" indent="0">
              <a:buNone/>
              <a:defRPr sz="6400">
                <a:solidFill>
                  <a:schemeClr val="tx1">
                    <a:tint val="75000"/>
                  </a:schemeClr>
                </a:solidFill>
              </a:defRPr>
            </a:lvl7pPr>
            <a:lvl8pPr marL="14617078" indent="0">
              <a:buNone/>
              <a:defRPr sz="6400">
                <a:solidFill>
                  <a:schemeClr val="tx1">
                    <a:tint val="75000"/>
                  </a:schemeClr>
                </a:solidFill>
              </a:defRPr>
            </a:lvl8pPr>
            <a:lvl9pPr marL="1670523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975784" y="37048243"/>
            <a:ext cx="107447324" cy="104787999"/>
          </a:xfrm>
        </p:spPr>
        <p:txBody>
          <a:bodyPr/>
          <a:lstStyle>
            <a:lvl1pPr>
              <a:defRPr sz="127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20137193" y="37048243"/>
            <a:ext cx="107447320" cy="104787999"/>
          </a:xfrm>
        </p:spPr>
        <p:txBody>
          <a:bodyPr/>
          <a:lstStyle>
            <a:lvl1pPr>
              <a:defRPr sz="127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2252" y="1211141"/>
            <a:ext cx="38560535" cy="504057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42252" y="6769778"/>
            <a:ext cx="18930666" cy="2821321"/>
          </a:xfrm>
        </p:spPr>
        <p:txBody>
          <a:bodyPr anchor="b"/>
          <a:lstStyle>
            <a:lvl1pPr marL="0" indent="0">
              <a:buNone/>
              <a:defRPr sz="11000" b="1"/>
            </a:lvl1pPr>
            <a:lvl2pPr marL="2088154" indent="0">
              <a:buNone/>
              <a:defRPr sz="9100" b="1"/>
            </a:lvl2pPr>
            <a:lvl3pPr marL="4176308" indent="0">
              <a:buNone/>
              <a:defRPr sz="8200" b="1"/>
            </a:lvl3pPr>
            <a:lvl4pPr marL="6264462" indent="0">
              <a:buNone/>
              <a:defRPr sz="7300" b="1"/>
            </a:lvl4pPr>
            <a:lvl5pPr marL="8352616" indent="0">
              <a:buNone/>
              <a:defRPr sz="7300" b="1"/>
            </a:lvl5pPr>
            <a:lvl6pPr marL="10440770" indent="0">
              <a:buNone/>
              <a:defRPr sz="7300" b="1"/>
            </a:lvl6pPr>
            <a:lvl7pPr marL="12528924" indent="0">
              <a:buNone/>
              <a:defRPr sz="7300" b="1"/>
            </a:lvl7pPr>
            <a:lvl8pPr marL="14617078" indent="0">
              <a:buNone/>
              <a:defRPr sz="7300" b="1"/>
            </a:lvl8pPr>
            <a:lvl9pPr marL="1670523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42252" y="9591099"/>
            <a:ext cx="18930666" cy="17424997"/>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64687" y="6769778"/>
            <a:ext cx="18938102" cy="2821321"/>
          </a:xfrm>
        </p:spPr>
        <p:txBody>
          <a:bodyPr anchor="b"/>
          <a:lstStyle>
            <a:lvl1pPr marL="0" indent="0">
              <a:buNone/>
              <a:defRPr sz="11000" b="1"/>
            </a:lvl1pPr>
            <a:lvl2pPr marL="2088154" indent="0">
              <a:buNone/>
              <a:defRPr sz="9100" b="1"/>
            </a:lvl2pPr>
            <a:lvl3pPr marL="4176308" indent="0">
              <a:buNone/>
              <a:defRPr sz="8200" b="1"/>
            </a:lvl3pPr>
            <a:lvl4pPr marL="6264462" indent="0">
              <a:buNone/>
              <a:defRPr sz="7300" b="1"/>
            </a:lvl4pPr>
            <a:lvl5pPr marL="8352616" indent="0">
              <a:buNone/>
              <a:defRPr sz="7300" b="1"/>
            </a:lvl5pPr>
            <a:lvl6pPr marL="10440770" indent="0">
              <a:buNone/>
              <a:defRPr sz="7300" b="1"/>
            </a:lvl6pPr>
            <a:lvl7pPr marL="12528924" indent="0">
              <a:buNone/>
              <a:defRPr sz="7300" b="1"/>
            </a:lvl7pPr>
            <a:lvl8pPr marL="14617078" indent="0">
              <a:buNone/>
              <a:defRPr sz="7300" b="1"/>
            </a:lvl8pPr>
            <a:lvl9pPr marL="1670523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1764687" y="9591099"/>
            <a:ext cx="18938102" cy="17424997"/>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2255" y="1204138"/>
            <a:ext cx="14095722" cy="5124587"/>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6751221" y="1204140"/>
            <a:ext cx="23951566" cy="25811958"/>
          </a:xfrm>
        </p:spPr>
        <p:txBody>
          <a:bodyPr/>
          <a:lstStyle>
            <a:lvl1pPr>
              <a:defRPr sz="14600"/>
            </a:lvl1pPr>
            <a:lvl2pPr>
              <a:defRPr sz="127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42255" y="6328728"/>
            <a:ext cx="14095722" cy="20687371"/>
          </a:xfrm>
        </p:spPr>
        <p:txBody>
          <a:bodyPr/>
          <a:lstStyle>
            <a:lvl1pPr marL="0" indent="0">
              <a:buNone/>
              <a:defRPr sz="6400"/>
            </a:lvl1pPr>
            <a:lvl2pPr marL="2088154" indent="0">
              <a:buNone/>
              <a:defRPr sz="5500"/>
            </a:lvl2pPr>
            <a:lvl3pPr marL="4176308" indent="0">
              <a:buNone/>
              <a:defRPr sz="4500"/>
            </a:lvl3pPr>
            <a:lvl4pPr marL="6264462" indent="0">
              <a:buNone/>
              <a:defRPr sz="4100"/>
            </a:lvl4pPr>
            <a:lvl5pPr marL="8352616" indent="0">
              <a:buNone/>
              <a:defRPr sz="4100"/>
            </a:lvl5pPr>
            <a:lvl6pPr marL="10440770" indent="0">
              <a:buNone/>
              <a:defRPr sz="4100"/>
            </a:lvl6pPr>
            <a:lvl7pPr marL="12528924" indent="0">
              <a:buNone/>
              <a:defRPr sz="4100"/>
            </a:lvl7pPr>
            <a:lvl8pPr marL="14617078" indent="0">
              <a:buNone/>
              <a:defRPr sz="4100"/>
            </a:lvl8pPr>
            <a:lvl9pPr marL="1670523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8" y="21170424"/>
            <a:ext cx="25707023" cy="2499289"/>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8397928" y="2702310"/>
            <a:ext cx="25707023" cy="18146078"/>
          </a:xfrm>
        </p:spPr>
        <p:txBody>
          <a:bodyPr/>
          <a:lstStyle>
            <a:lvl1pPr marL="0" indent="0">
              <a:buNone/>
              <a:defRPr sz="14600"/>
            </a:lvl1pPr>
            <a:lvl2pPr marL="2088154" indent="0">
              <a:buNone/>
              <a:defRPr sz="12700"/>
            </a:lvl2pPr>
            <a:lvl3pPr marL="4176308" indent="0">
              <a:buNone/>
              <a:defRPr sz="11000"/>
            </a:lvl3pPr>
            <a:lvl4pPr marL="6264462" indent="0">
              <a:buNone/>
              <a:defRPr sz="9100"/>
            </a:lvl4pPr>
            <a:lvl5pPr marL="8352616" indent="0">
              <a:buNone/>
              <a:defRPr sz="9100"/>
            </a:lvl5pPr>
            <a:lvl6pPr marL="10440770" indent="0">
              <a:buNone/>
              <a:defRPr sz="9100"/>
            </a:lvl6pPr>
            <a:lvl7pPr marL="12528924" indent="0">
              <a:buNone/>
              <a:defRPr sz="9100"/>
            </a:lvl7pPr>
            <a:lvl8pPr marL="14617078" indent="0">
              <a:buNone/>
              <a:defRPr sz="9100"/>
            </a:lvl8pPr>
            <a:lvl9pPr marL="16705232" indent="0">
              <a:buNone/>
              <a:defRPr sz="9100"/>
            </a:lvl9pPr>
          </a:lstStyle>
          <a:p>
            <a:endParaRPr lang="en-GB"/>
          </a:p>
        </p:txBody>
      </p:sp>
      <p:sp>
        <p:nvSpPr>
          <p:cNvPr id="4" name="Text Placeholder 3"/>
          <p:cNvSpPr>
            <a:spLocks noGrp="1"/>
          </p:cNvSpPr>
          <p:nvPr>
            <p:ph type="body" sz="half" idx="2"/>
          </p:nvPr>
        </p:nvSpPr>
        <p:spPr>
          <a:xfrm>
            <a:off x="8397928" y="23669712"/>
            <a:ext cx="25707023" cy="3549405"/>
          </a:xfrm>
        </p:spPr>
        <p:txBody>
          <a:bodyPr/>
          <a:lstStyle>
            <a:lvl1pPr marL="0" indent="0">
              <a:buNone/>
              <a:defRPr sz="6400"/>
            </a:lvl1pPr>
            <a:lvl2pPr marL="2088154" indent="0">
              <a:buNone/>
              <a:defRPr sz="5500"/>
            </a:lvl2pPr>
            <a:lvl3pPr marL="4176308" indent="0">
              <a:buNone/>
              <a:defRPr sz="4500"/>
            </a:lvl3pPr>
            <a:lvl4pPr marL="6264462" indent="0">
              <a:buNone/>
              <a:defRPr sz="4100"/>
            </a:lvl4pPr>
            <a:lvl5pPr marL="8352616" indent="0">
              <a:buNone/>
              <a:defRPr sz="4100"/>
            </a:lvl5pPr>
            <a:lvl6pPr marL="10440770" indent="0">
              <a:buNone/>
              <a:defRPr sz="4100"/>
            </a:lvl6pPr>
            <a:lvl7pPr marL="12528924" indent="0">
              <a:buNone/>
              <a:defRPr sz="4100"/>
            </a:lvl7pPr>
            <a:lvl8pPr marL="14617078" indent="0">
              <a:buNone/>
              <a:defRPr sz="4100"/>
            </a:lvl8pPr>
            <a:lvl9pPr marL="1670523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644A3-6CA8-49C8-8D7E-1B4052CC6F58}" type="datetimeFigureOut">
              <a:rPr lang="en-GB" smtClean="0"/>
              <a:pPr/>
              <a:t>06/05/2011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7B1468-BD4C-4739-8DD7-150741BB580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2252" y="1211141"/>
            <a:ext cx="38560535" cy="5040577"/>
          </a:xfrm>
          <a:prstGeom prst="rect">
            <a:avLst/>
          </a:prstGeom>
        </p:spPr>
        <p:txBody>
          <a:bodyPr vert="horz" lIns="417631" tIns="208815" rIns="417631" bIns="20881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142252" y="7056810"/>
            <a:ext cx="38560535" cy="19959288"/>
          </a:xfrm>
          <a:prstGeom prst="rect">
            <a:avLst/>
          </a:prstGeom>
        </p:spPr>
        <p:txBody>
          <a:bodyPr vert="horz" lIns="417631" tIns="208815" rIns="417631" bIns="2088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2142252" y="28031212"/>
            <a:ext cx="9997175" cy="1610184"/>
          </a:xfrm>
          <a:prstGeom prst="rect">
            <a:avLst/>
          </a:prstGeom>
        </p:spPr>
        <p:txBody>
          <a:bodyPr vert="horz" lIns="417631" tIns="208815" rIns="417631" bIns="208815" rtlCol="0" anchor="ctr"/>
          <a:lstStyle>
            <a:lvl1pPr algn="l">
              <a:defRPr sz="5500">
                <a:solidFill>
                  <a:schemeClr val="tx1">
                    <a:tint val="75000"/>
                  </a:schemeClr>
                </a:solidFill>
              </a:defRPr>
            </a:lvl1pPr>
          </a:lstStyle>
          <a:p>
            <a:fld id="{B77644A3-6CA8-49C8-8D7E-1B4052CC6F58}" type="datetimeFigureOut">
              <a:rPr lang="en-GB" smtClean="0"/>
              <a:pPr/>
              <a:t>06/05/2011</a:t>
            </a:fld>
            <a:endParaRPr lang="en-GB"/>
          </a:p>
        </p:txBody>
      </p:sp>
      <p:sp>
        <p:nvSpPr>
          <p:cNvPr id="5" name="Footer Placeholder 4"/>
          <p:cNvSpPr>
            <a:spLocks noGrp="1"/>
          </p:cNvSpPr>
          <p:nvPr>
            <p:ph type="ftr" sz="quarter" idx="3"/>
          </p:nvPr>
        </p:nvSpPr>
        <p:spPr>
          <a:xfrm>
            <a:off x="14638721" y="28031212"/>
            <a:ext cx="13567596" cy="1610184"/>
          </a:xfrm>
          <a:prstGeom prst="rect">
            <a:avLst/>
          </a:prstGeom>
        </p:spPr>
        <p:txBody>
          <a:bodyPr vert="horz" lIns="417631" tIns="208815" rIns="417631" bIns="208815" rtlCol="0" anchor="ctr"/>
          <a:lstStyle>
            <a:lvl1pPr algn="ctr">
              <a:defRPr sz="55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705612" y="28031212"/>
            <a:ext cx="9997175" cy="1610184"/>
          </a:xfrm>
          <a:prstGeom prst="rect">
            <a:avLst/>
          </a:prstGeom>
        </p:spPr>
        <p:txBody>
          <a:bodyPr vert="horz" lIns="417631" tIns="208815" rIns="417631" bIns="208815" rtlCol="0" anchor="ctr"/>
          <a:lstStyle>
            <a:lvl1pPr algn="r">
              <a:defRPr sz="5500">
                <a:solidFill>
                  <a:schemeClr val="tx1">
                    <a:tint val="75000"/>
                  </a:schemeClr>
                </a:solidFill>
              </a:defRPr>
            </a:lvl1pPr>
          </a:lstStyle>
          <a:p>
            <a:fld id="{EC7B1468-BD4C-4739-8DD7-150741BB580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308" rtl="0" eaLnBrk="1" latinLnBrk="0" hangingPunct="1">
        <a:spcBef>
          <a:spcPct val="0"/>
        </a:spcBef>
        <a:buNone/>
        <a:defRPr sz="20100" kern="1200">
          <a:solidFill>
            <a:schemeClr val="tx1"/>
          </a:solidFill>
          <a:latin typeface="+mj-lt"/>
          <a:ea typeface="+mj-ea"/>
          <a:cs typeface="+mj-cs"/>
        </a:defRPr>
      </a:lvl1pPr>
    </p:titleStyle>
    <p:bodyStyle>
      <a:lvl1pPr marL="1566116" indent="-1566116" algn="l" defTabSz="4176308"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250" indent="-1305096" algn="l" defTabSz="4176308"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220385" indent="-1044077" algn="l" defTabSz="4176308"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539" indent="-1044077" algn="l" defTabSz="4176308"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693" indent="-1044077" algn="l" defTabSz="4176308"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4847" indent="-1044077" algn="l" defTabSz="4176308"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001" indent="-1044077" algn="l" defTabSz="4176308"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155" indent="-1044077" algn="l" defTabSz="4176308"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309" indent="-1044077" algn="l" defTabSz="4176308"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308" rtl="0" eaLnBrk="1" latinLnBrk="0" hangingPunct="1">
        <a:defRPr sz="8200" kern="1200">
          <a:solidFill>
            <a:schemeClr val="tx1"/>
          </a:solidFill>
          <a:latin typeface="+mn-lt"/>
          <a:ea typeface="+mn-ea"/>
          <a:cs typeface="+mn-cs"/>
        </a:defRPr>
      </a:lvl1pPr>
      <a:lvl2pPr marL="2088154" algn="l" defTabSz="4176308" rtl="0" eaLnBrk="1" latinLnBrk="0" hangingPunct="1">
        <a:defRPr sz="8200" kern="1200">
          <a:solidFill>
            <a:schemeClr val="tx1"/>
          </a:solidFill>
          <a:latin typeface="+mn-lt"/>
          <a:ea typeface="+mn-ea"/>
          <a:cs typeface="+mn-cs"/>
        </a:defRPr>
      </a:lvl2pPr>
      <a:lvl3pPr marL="4176308" algn="l" defTabSz="4176308" rtl="0" eaLnBrk="1" latinLnBrk="0" hangingPunct="1">
        <a:defRPr sz="8200" kern="1200">
          <a:solidFill>
            <a:schemeClr val="tx1"/>
          </a:solidFill>
          <a:latin typeface="+mn-lt"/>
          <a:ea typeface="+mn-ea"/>
          <a:cs typeface="+mn-cs"/>
        </a:defRPr>
      </a:lvl3pPr>
      <a:lvl4pPr marL="6264462" algn="l" defTabSz="4176308" rtl="0" eaLnBrk="1" latinLnBrk="0" hangingPunct="1">
        <a:defRPr sz="8200" kern="1200">
          <a:solidFill>
            <a:schemeClr val="tx1"/>
          </a:solidFill>
          <a:latin typeface="+mn-lt"/>
          <a:ea typeface="+mn-ea"/>
          <a:cs typeface="+mn-cs"/>
        </a:defRPr>
      </a:lvl4pPr>
      <a:lvl5pPr marL="8352616" algn="l" defTabSz="4176308" rtl="0" eaLnBrk="1" latinLnBrk="0" hangingPunct="1">
        <a:defRPr sz="8200" kern="1200">
          <a:solidFill>
            <a:schemeClr val="tx1"/>
          </a:solidFill>
          <a:latin typeface="+mn-lt"/>
          <a:ea typeface="+mn-ea"/>
          <a:cs typeface="+mn-cs"/>
        </a:defRPr>
      </a:lvl5pPr>
      <a:lvl6pPr marL="10440770" algn="l" defTabSz="4176308" rtl="0" eaLnBrk="1" latinLnBrk="0" hangingPunct="1">
        <a:defRPr sz="8200" kern="1200">
          <a:solidFill>
            <a:schemeClr val="tx1"/>
          </a:solidFill>
          <a:latin typeface="+mn-lt"/>
          <a:ea typeface="+mn-ea"/>
          <a:cs typeface="+mn-cs"/>
        </a:defRPr>
      </a:lvl6pPr>
      <a:lvl7pPr marL="12528924" algn="l" defTabSz="4176308" rtl="0" eaLnBrk="1" latinLnBrk="0" hangingPunct="1">
        <a:defRPr sz="8200" kern="1200">
          <a:solidFill>
            <a:schemeClr val="tx1"/>
          </a:solidFill>
          <a:latin typeface="+mn-lt"/>
          <a:ea typeface="+mn-ea"/>
          <a:cs typeface="+mn-cs"/>
        </a:defRPr>
      </a:lvl7pPr>
      <a:lvl8pPr marL="14617078" algn="l" defTabSz="4176308" rtl="0" eaLnBrk="1" latinLnBrk="0" hangingPunct="1">
        <a:defRPr sz="8200" kern="1200">
          <a:solidFill>
            <a:schemeClr val="tx1"/>
          </a:solidFill>
          <a:latin typeface="+mn-lt"/>
          <a:ea typeface="+mn-ea"/>
          <a:cs typeface="+mn-cs"/>
        </a:defRPr>
      </a:lvl8pPr>
      <a:lvl9pPr marL="16705232" algn="l" defTabSz="4176308"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emf"/><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emf"/><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emf"/><Relationship Id="rId27"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20880000" y="5400000"/>
            <a:ext cx="8280000" cy="11520000"/>
          </a:xfrm>
          <a:prstGeom prst="roundRect">
            <a:avLst>
              <a:gd name="adj" fmla="val 7924"/>
            </a:avLst>
          </a:prstGeom>
          <a:solidFill>
            <a:schemeClr val="accent1">
              <a:lumMod val="20000"/>
              <a:lumOff val="80000"/>
            </a:schemeClr>
          </a:solidFill>
          <a:ln>
            <a:noFill/>
          </a:ln>
          <a:effectLst>
            <a:glow rad="2286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76700" tIns="38350" rIns="76700" bIns="38350" rtlCol="0" anchor="ctr"/>
          <a:lstStyle/>
          <a:p>
            <a:pPr lvl="0"/>
            <a:endParaRPr lang="en-GB" sz="1700" dirty="0"/>
          </a:p>
        </p:txBody>
      </p:sp>
      <p:sp>
        <p:nvSpPr>
          <p:cNvPr id="70" name="Rounded Rectangle 69"/>
          <p:cNvSpPr/>
          <p:nvPr/>
        </p:nvSpPr>
        <p:spPr>
          <a:xfrm>
            <a:off x="16200000" y="17640000"/>
            <a:ext cx="18720000" cy="12240000"/>
          </a:xfrm>
          <a:prstGeom prst="roundRect">
            <a:avLst>
              <a:gd name="adj" fmla="val 4585"/>
            </a:avLst>
          </a:prstGeom>
          <a:solidFill>
            <a:schemeClr val="bg1"/>
          </a:solidFill>
          <a:ln>
            <a:noFill/>
          </a:ln>
          <a:effectLst>
            <a:glow rad="228600">
              <a:schemeClr val="accent1">
                <a:satMod val="175000"/>
                <a:alpha val="40000"/>
              </a:schemeClr>
            </a:glow>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dirty="0"/>
          </a:p>
        </p:txBody>
      </p:sp>
      <p:sp>
        <p:nvSpPr>
          <p:cNvPr id="57" name="Rounded Rectangle 56"/>
          <p:cNvSpPr/>
          <p:nvPr/>
        </p:nvSpPr>
        <p:spPr>
          <a:xfrm>
            <a:off x="35640000" y="17640000"/>
            <a:ext cx="6840000" cy="10260000"/>
          </a:xfrm>
          <a:prstGeom prst="roundRect">
            <a:avLst>
              <a:gd name="adj" fmla="val 7054"/>
            </a:avLst>
          </a:prstGeom>
          <a:solidFill>
            <a:schemeClr val="accent1">
              <a:lumMod val="75000"/>
            </a:schemeClr>
          </a:solidFill>
          <a:ln>
            <a:noFill/>
          </a:ln>
          <a:effectLst>
            <a:glow rad="228600">
              <a:schemeClr val="accent1">
                <a:satMod val="175000"/>
                <a:alpha val="40000"/>
              </a:schemeClr>
            </a:glow>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58" name="Text Box 7"/>
          <p:cNvSpPr txBox="1">
            <a:spLocks noChangeArrowheads="1"/>
          </p:cNvSpPr>
          <p:nvPr/>
        </p:nvSpPr>
        <p:spPr bwMode="auto">
          <a:xfrm>
            <a:off x="20990471" y="5472659"/>
            <a:ext cx="7992888" cy="1008266"/>
          </a:xfrm>
          <a:prstGeom prst="rect">
            <a:avLst/>
          </a:prstGeom>
          <a:noFill/>
          <a:ln w="9525">
            <a:noFill/>
            <a:miter lim="800000"/>
            <a:headEnd/>
            <a:tailEnd/>
          </a:ln>
        </p:spPr>
        <p:txBody>
          <a:bodyPr wrap="square" lIns="76700" tIns="38350" rIns="76700" bIns="38350">
            <a:spAutoFit/>
          </a:bodyPr>
          <a:lstStyle/>
          <a:p>
            <a:pPr algn="ctr" defTabSz="3503427"/>
            <a:r>
              <a:rPr lang="en-GB" sz="6000" b="1" dirty="0" smtClean="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rPr>
              <a:t>Data Inversion</a:t>
            </a:r>
            <a:endParaRPr lang="de-DE" sz="6000" b="1" dirty="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endParaRPr>
          </a:p>
        </p:txBody>
      </p:sp>
      <p:sp>
        <p:nvSpPr>
          <p:cNvPr id="62" name="Rounded Rectangle 61"/>
          <p:cNvSpPr/>
          <p:nvPr/>
        </p:nvSpPr>
        <p:spPr>
          <a:xfrm>
            <a:off x="35640000" y="28440000"/>
            <a:ext cx="6840000" cy="1440000"/>
          </a:xfrm>
          <a:prstGeom prst="roundRect">
            <a:avLst>
              <a:gd name="adj" fmla="val 23750"/>
            </a:avLst>
          </a:prstGeom>
          <a:solidFill>
            <a:srgbClr val="F0BC70"/>
          </a:solidFill>
          <a:effectLst>
            <a:glow rad="228600">
              <a:schemeClr val="accent6">
                <a:satMod val="175000"/>
                <a:alpha val="40000"/>
              </a:schemeClr>
            </a:glow>
          </a:effectLst>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lIns="76700" tIns="38350" rIns="76700" bIns="38350" rtlCol="0" anchor="ctr"/>
          <a:lstStyle/>
          <a:p>
            <a:pPr algn="ctr"/>
            <a:endParaRPr lang="en-GB"/>
          </a:p>
        </p:txBody>
      </p:sp>
      <p:sp>
        <p:nvSpPr>
          <p:cNvPr id="60" name="Rounded Rectangle 59"/>
          <p:cNvSpPr/>
          <p:nvPr/>
        </p:nvSpPr>
        <p:spPr>
          <a:xfrm>
            <a:off x="360000" y="17640000"/>
            <a:ext cx="15120000" cy="10260000"/>
          </a:xfrm>
          <a:prstGeom prst="roundRect">
            <a:avLst>
              <a:gd name="adj" fmla="val 4585"/>
            </a:avLst>
          </a:prstGeom>
          <a:ln>
            <a:noFill/>
          </a:ln>
          <a:effectLst>
            <a:glow rad="228600">
              <a:schemeClr val="accent1">
                <a:satMod val="175000"/>
                <a:alpha val="40000"/>
              </a:schemeClr>
            </a:glow>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38" name="Rounded Rectangle 37"/>
          <p:cNvSpPr/>
          <p:nvPr/>
        </p:nvSpPr>
        <p:spPr>
          <a:xfrm>
            <a:off x="7957023" y="5400000"/>
            <a:ext cx="12240000" cy="11520000"/>
          </a:xfrm>
          <a:prstGeom prst="roundRect">
            <a:avLst>
              <a:gd name="adj" fmla="val 4585"/>
            </a:avLst>
          </a:prstGeom>
          <a:ln>
            <a:noFill/>
          </a:ln>
          <a:effectLst>
            <a:glow rad="228600">
              <a:schemeClr val="accent1">
                <a:satMod val="175000"/>
                <a:alpha val="40000"/>
              </a:schemeClr>
            </a:glow>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0" name="Rounded Rectangle 19"/>
          <p:cNvSpPr/>
          <p:nvPr/>
        </p:nvSpPr>
        <p:spPr>
          <a:xfrm>
            <a:off x="360000" y="28440000"/>
            <a:ext cx="15120000" cy="1440000"/>
          </a:xfrm>
          <a:prstGeom prst="roundRect">
            <a:avLst/>
          </a:prstGeom>
          <a:solidFill>
            <a:srgbClr val="F0BC70"/>
          </a:solidFill>
          <a:ln>
            <a:noFill/>
          </a:ln>
          <a:effectLst>
            <a:glow rad="228600">
              <a:schemeClr val="accent6">
                <a:satMod val="175000"/>
                <a:alpha val="40000"/>
              </a:schemeClr>
            </a:glow>
          </a:effectLst>
          <a:scene3d>
            <a:camera prst="orthographicFront"/>
            <a:lightRig rig="threePt" dir="t"/>
          </a:scene3d>
          <a:sp3d>
            <a:bevelT prst="slope"/>
          </a:sp3d>
        </p:spPr>
        <p:style>
          <a:lnRef idx="2">
            <a:schemeClr val="accent1"/>
          </a:lnRef>
          <a:fillRef idx="1">
            <a:schemeClr val="lt1"/>
          </a:fillRef>
          <a:effectRef idx="0">
            <a:schemeClr val="accent1"/>
          </a:effectRef>
          <a:fontRef idx="minor">
            <a:schemeClr val="dk1"/>
          </a:fontRef>
        </p:style>
        <p:txBody>
          <a:bodyPr lIns="76700" tIns="38350" rIns="76700" bIns="38350" rtlCol="0" anchor="ctr"/>
          <a:lstStyle/>
          <a:p>
            <a:pPr algn="ctr"/>
            <a:endParaRPr lang="en-GB"/>
          </a:p>
        </p:txBody>
      </p:sp>
      <p:sp>
        <p:nvSpPr>
          <p:cNvPr id="17" name="Rounded Rectangle 16"/>
          <p:cNvSpPr/>
          <p:nvPr/>
        </p:nvSpPr>
        <p:spPr>
          <a:xfrm>
            <a:off x="360000" y="5400000"/>
            <a:ext cx="6840000" cy="11520000"/>
          </a:xfrm>
          <a:prstGeom prst="roundRect">
            <a:avLst>
              <a:gd name="adj" fmla="val 5871"/>
            </a:avLst>
          </a:prstGeom>
          <a:solidFill>
            <a:schemeClr val="accent1">
              <a:lumMod val="75000"/>
            </a:schemeClr>
          </a:solidFill>
          <a:ln>
            <a:noFill/>
          </a:ln>
          <a:effectLst>
            <a:glow rad="228600">
              <a:schemeClr val="accent1">
                <a:satMod val="175000"/>
                <a:alpha val="40000"/>
              </a:schemeClr>
            </a:glow>
            <a:softEdge rad="31750"/>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pic>
        <p:nvPicPr>
          <p:cNvPr id="4" name="Picture 5" descr="IAGOS-ERI_Balken_Poster_A0_Autor"/>
          <p:cNvPicPr>
            <a:picLocks noChangeAspect="1" noChangeArrowheads="1"/>
          </p:cNvPicPr>
          <p:nvPr/>
        </p:nvPicPr>
        <p:blipFill>
          <a:blip r:embed="rId2" cstate="print"/>
          <a:srcRect t="13685" r="89" b="38233"/>
          <a:stretch>
            <a:fillRect/>
          </a:stretch>
        </p:blipFill>
        <p:spPr bwMode="auto">
          <a:xfrm>
            <a:off x="-1" y="210"/>
            <a:ext cx="42845039" cy="5020345"/>
          </a:xfrm>
          <a:prstGeom prst="rect">
            <a:avLst/>
          </a:prstGeom>
          <a:noFill/>
          <a:ln w="9525">
            <a:noFill/>
            <a:miter lim="800000"/>
            <a:headEnd/>
            <a:tailEnd/>
          </a:ln>
        </p:spPr>
      </p:pic>
      <p:sp>
        <p:nvSpPr>
          <p:cNvPr id="5" name="Text Box 7"/>
          <p:cNvSpPr txBox="1">
            <a:spLocks noChangeArrowheads="1"/>
          </p:cNvSpPr>
          <p:nvPr/>
        </p:nvSpPr>
        <p:spPr bwMode="auto">
          <a:xfrm>
            <a:off x="543092" y="302641"/>
            <a:ext cx="22689733" cy="3050649"/>
          </a:xfrm>
          <a:prstGeom prst="rect">
            <a:avLst/>
          </a:prstGeom>
          <a:solidFill>
            <a:schemeClr val="dk1">
              <a:alpha val="26000"/>
            </a:schemeClr>
          </a:solidFill>
          <a:ln>
            <a:noFill/>
            <a:headEnd/>
            <a:tailEnd/>
          </a:ln>
        </p:spPr>
        <p:style>
          <a:lnRef idx="3">
            <a:schemeClr val="lt1"/>
          </a:lnRef>
          <a:fillRef idx="1">
            <a:schemeClr val="dk1"/>
          </a:fillRef>
          <a:effectRef idx="1">
            <a:schemeClr val="dk1"/>
          </a:effectRef>
          <a:fontRef idx="minor">
            <a:schemeClr val="lt1"/>
          </a:fontRef>
        </p:style>
        <p:txBody>
          <a:bodyPr wrap="square" lIns="76700" tIns="38350" rIns="76700" bIns="38350">
            <a:spAutoFit/>
          </a:bodyPr>
          <a:lstStyle/>
          <a:p>
            <a:pPr algn="ctr" defTabSz="3503427"/>
            <a:r>
              <a:rPr lang="en-GB" sz="9600" b="1" dirty="0">
                <a:solidFill>
                  <a:schemeClr val="bg1"/>
                </a:solidFill>
                <a:effectLst>
                  <a:innerShdw blurRad="63500" dist="50800" dir="18900000">
                    <a:schemeClr val="tx2">
                      <a:lumMod val="75000"/>
                      <a:alpha val="85000"/>
                    </a:schemeClr>
                  </a:innerShdw>
                </a:effectLst>
              </a:rPr>
              <a:t>In-board detection of cloud on commercial aircraft: using the BCP in IAGOS</a:t>
            </a:r>
            <a:endParaRPr lang="de-DE" sz="9600" b="1" dirty="0">
              <a:solidFill>
                <a:schemeClr val="bg1"/>
              </a:solidFill>
              <a:effectLst>
                <a:innerShdw blurRad="63500" dist="50800" dir="18900000">
                  <a:schemeClr val="tx2">
                    <a:lumMod val="75000"/>
                    <a:alpha val="85000"/>
                  </a:schemeClr>
                </a:innerShdw>
              </a:effectLst>
            </a:endParaRPr>
          </a:p>
        </p:txBody>
      </p:sp>
      <p:sp>
        <p:nvSpPr>
          <p:cNvPr id="6" name="Text Box 8"/>
          <p:cNvSpPr txBox="1">
            <a:spLocks noChangeArrowheads="1"/>
          </p:cNvSpPr>
          <p:nvPr/>
        </p:nvSpPr>
        <p:spPr bwMode="auto">
          <a:xfrm>
            <a:off x="543655" y="3810834"/>
            <a:ext cx="22689170" cy="846890"/>
          </a:xfrm>
          <a:prstGeom prst="rect">
            <a:avLst/>
          </a:prstGeom>
          <a:solidFill>
            <a:schemeClr val="tx1">
              <a:alpha val="26000"/>
            </a:schemeClr>
          </a:solidFill>
          <a:ln w="9525">
            <a:noFill/>
            <a:miter lim="800000"/>
            <a:headEnd/>
            <a:tailEnd/>
          </a:ln>
        </p:spPr>
        <p:txBody>
          <a:bodyPr wrap="square" lIns="76700" tIns="38350" rIns="76700" bIns="38350">
            <a:spAutoFit/>
          </a:bodyPr>
          <a:lstStyle/>
          <a:p>
            <a:pPr algn="ctr" defTabSz="3503427"/>
            <a:r>
              <a:rPr lang="de-DE" sz="5000" b="1" dirty="0">
                <a:solidFill>
                  <a:schemeClr val="bg1"/>
                </a:solidFill>
              </a:rPr>
              <a:t>K M Beswick</a:t>
            </a:r>
            <a:r>
              <a:rPr lang="de-DE" sz="5000" b="1" baseline="30000" dirty="0">
                <a:solidFill>
                  <a:schemeClr val="bg1"/>
                </a:solidFill>
              </a:rPr>
              <a:t>1</a:t>
            </a:r>
            <a:r>
              <a:rPr lang="de-DE" sz="5000" b="1" dirty="0">
                <a:solidFill>
                  <a:schemeClr val="bg1"/>
                </a:solidFill>
              </a:rPr>
              <a:t>, M W Gallagher</a:t>
            </a:r>
            <a:r>
              <a:rPr lang="de-DE" sz="5000" b="1" baseline="30000" dirty="0">
                <a:solidFill>
                  <a:schemeClr val="bg1"/>
                </a:solidFill>
              </a:rPr>
              <a:t>1</a:t>
            </a:r>
            <a:r>
              <a:rPr lang="de-DE" sz="5000" b="1" dirty="0">
                <a:solidFill>
                  <a:schemeClr val="bg1"/>
                </a:solidFill>
              </a:rPr>
              <a:t>, D Baumgardner</a:t>
            </a:r>
            <a:r>
              <a:rPr lang="de-DE" sz="5000" b="1" baseline="30000" dirty="0">
                <a:solidFill>
                  <a:schemeClr val="bg1"/>
                </a:solidFill>
              </a:rPr>
              <a:t>2</a:t>
            </a:r>
            <a:r>
              <a:rPr lang="de-DE" sz="5000" b="1" dirty="0">
                <a:solidFill>
                  <a:schemeClr val="bg1"/>
                </a:solidFill>
              </a:rPr>
              <a:t>, P Nedelec</a:t>
            </a:r>
            <a:r>
              <a:rPr lang="de-DE" sz="5000" b="1" baseline="30000" dirty="0">
                <a:solidFill>
                  <a:schemeClr val="bg1"/>
                </a:solidFill>
              </a:rPr>
              <a:t>3</a:t>
            </a:r>
            <a:r>
              <a:rPr lang="de-DE" sz="5000" b="1" dirty="0">
                <a:solidFill>
                  <a:schemeClr val="bg1"/>
                </a:solidFill>
              </a:rPr>
              <a:t>, S </a:t>
            </a:r>
            <a:r>
              <a:rPr lang="de-DE" sz="5000" b="1" dirty="0" smtClean="0">
                <a:solidFill>
                  <a:schemeClr val="bg1"/>
                </a:solidFill>
              </a:rPr>
              <a:t>Devereau</a:t>
            </a:r>
            <a:r>
              <a:rPr lang="de-DE" sz="5000" b="1" baseline="30000" dirty="0" smtClean="0">
                <a:solidFill>
                  <a:schemeClr val="bg1"/>
                </a:solidFill>
              </a:rPr>
              <a:t>4</a:t>
            </a:r>
            <a:r>
              <a:rPr lang="de-DE" sz="5000" b="1" dirty="0" smtClean="0">
                <a:solidFill>
                  <a:schemeClr val="bg1"/>
                </a:solidFill>
              </a:rPr>
              <a:t>, S Lance</a:t>
            </a:r>
            <a:r>
              <a:rPr lang="de-DE" sz="5000" b="1" baseline="30000" dirty="0" smtClean="0">
                <a:solidFill>
                  <a:schemeClr val="bg1"/>
                </a:solidFill>
              </a:rPr>
              <a:t>5</a:t>
            </a:r>
            <a:endParaRPr lang="de-DE" sz="5000" b="1" baseline="30000" dirty="0">
              <a:solidFill>
                <a:schemeClr val="bg1"/>
              </a:solidFill>
            </a:endParaRPr>
          </a:p>
        </p:txBody>
      </p:sp>
      <p:sp>
        <p:nvSpPr>
          <p:cNvPr id="9" name="Rectangle 61"/>
          <p:cNvSpPr>
            <a:spLocks noChangeArrowheads="1"/>
          </p:cNvSpPr>
          <p:nvPr/>
        </p:nvSpPr>
        <p:spPr bwMode="auto">
          <a:xfrm>
            <a:off x="3017740" y="28443211"/>
            <a:ext cx="10560266" cy="1385499"/>
          </a:xfrm>
          <a:prstGeom prst="rect">
            <a:avLst/>
          </a:prstGeom>
          <a:noFill/>
          <a:ln w="9525">
            <a:noFill/>
            <a:miter lim="800000"/>
            <a:headEnd/>
            <a:tailEnd/>
          </a:ln>
        </p:spPr>
        <p:txBody>
          <a:bodyPr lIns="76700" tIns="38350" rIns="76700" bIns="38350">
            <a:spAutoFit/>
          </a:bodyPr>
          <a:lstStyle/>
          <a:p>
            <a:pPr defTabSz="3503427"/>
            <a:r>
              <a:rPr lang="en-GB" sz="1500" b="1" dirty="0">
                <a:latin typeface="Calibri" pitchFamily="34" charset="0"/>
              </a:rPr>
              <a:t>Contact Information</a:t>
            </a:r>
          </a:p>
          <a:p>
            <a:pPr defTabSz="3503427"/>
            <a:r>
              <a:rPr lang="en-GB" sz="1400" baseline="30000" dirty="0">
                <a:latin typeface="Calibri" pitchFamily="34" charset="0"/>
              </a:rPr>
              <a:t>1 </a:t>
            </a:r>
            <a:r>
              <a:rPr lang="en-GB" sz="1400" dirty="0">
                <a:latin typeface="Calibri" pitchFamily="34" charset="0"/>
              </a:rPr>
              <a:t>SEAES, University of Manchester, Oxford Road, Manchester, M13 9PL, United Kingdom, www.seaes.manchester.ac.uk</a:t>
            </a:r>
          </a:p>
          <a:p>
            <a:pPr defTabSz="3503427"/>
            <a:r>
              <a:rPr lang="en-GB" sz="1400" baseline="30000" dirty="0">
                <a:latin typeface="Calibri" pitchFamily="34" charset="0"/>
              </a:rPr>
              <a:t>2</a:t>
            </a:r>
            <a:r>
              <a:rPr lang="en-GB" sz="1400" dirty="0">
                <a:latin typeface="Calibri" pitchFamily="34" charset="0"/>
              </a:rPr>
              <a:t> DMT, 5710 Flatiron Parkway, Boulder, Colorado, USA 80301, www.dropletmeasurement.com</a:t>
            </a:r>
          </a:p>
          <a:p>
            <a:pPr defTabSz="3503427"/>
            <a:r>
              <a:rPr lang="en-GB" sz="1400" baseline="30000" dirty="0">
                <a:latin typeface="Calibri" pitchFamily="34" charset="0"/>
              </a:rPr>
              <a:t>3</a:t>
            </a:r>
            <a:r>
              <a:rPr lang="en-GB" sz="1400" dirty="0">
                <a:latin typeface="Calibri" pitchFamily="34" charset="0"/>
              </a:rPr>
              <a:t> </a:t>
            </a:r>
            <a:r>
              <a:rPr lang="en-GB" sz="1400" dirty="0" err="1">
                <a:latin typeface="Calibri" pitchFamily="34" charset="0"/>
              </a:rPr>
              <a:t>Laboratoire</a:t>
            </a:r>
            <a:r>
              <a:rPr lang="en-GB" sz="1400" dirty="0">
                <a:latin typeface="Calibri" pitchFamily="34" charset="0"/>
              </a:rPr>
              <a:t> </a:t>
            </a:r>
            <a:r>
              <a:rPr lang="en-GB" sz="1400" dirty="0" err="1">
                <a:latin typeface="Calibri" pitchFamily="34" charset="0"/>
              </a:rPr>
              <a:t>d’Aérologie</a:t>
            </a:r>
            <a:r>
              <a:rPr lang="en-GB" sz="1400" dirty="0">
                <a:latin typeface="Calibri" pitchFamily="34" charset="0"/>
              </a:rPr>
              <a:t>- CNRS, 14 Avenue </a:t>
            </a:r>
            <a:r>
              <a:rPr lang="en-GB" sz="1400" dirty="0" err="1">
                <a:latin typeface="Calibri" pitchFamily="34" charset="0"/>
              </a:rPr>
              <a:t>Edouard</a:t>
            </a:r>
            <a:r>
              <a:rPr lang="en-GB" sz="1400" dirty="0">
                <a:latin typeface="Calibri" pitchFamily="34" charset="0"/>
              </a:rPr>
              <a:t> </a:t>
            </a:r>
            <a:r>
              <a:rPr lang="en-GB" sz="1400" dirty="0" err="1">
                <a:latin typeface="Calibri" pitchFamily="34" charset="0"/>
              </a:rPr>
              <a:t>Belin</a:t>
            </a:r>
            <a:r>
              <a:rPr lang="en-GB" sz="1400" dirty="0">
                <a:latin typeface="Calibri" pitchFamily="34" charset="0"/>
              </a:rPr>
              <a:t>, 31400 Toulouse, France, www.aero.obs-mip.fr</a:t>
            </a:r>
          </a:p>
          <a:p>
            <a:pPr defTabSz="3503427"/>
            <a:r>
              <a:rPr lang="en-GB" sz="1400" baseline="30000" dirty="0" smtClean="0">
                <a:latin typeface="Calibri" pitchFamily="34" charset="0"/>
              </a:rPr>
              <a:t>4 </a:t>
            </a:r>
            <a:r>
              <a:rPr lang="en-GB" sz="1400" dirty="0" smtClean="0">
                <a:latin typeface="Calibri" pitchFamily="34" charset="0"/>
              </a:rPr>
              <a:t>FAAM</a:t>
            </a:r>
            <a:r>
              <a:rPr lang="en-GB" sz="1400" dirty="0">
                <a:latin typeface="Calibri" pitchFamily="34" charset="0"/>
              </a:rPr>
              <a:t>, </a:t>
            </a:r>
            <a:r>
              <a:rPr lang="en-GB" sz="1400" dirty="0" err="1">
                <a:latin typeface="Calibri" pitchFamily="34" charset="0"/>
              </a:rPr>
              <a:t>Cranfield</a:t>
            </a:r>
            <a:r>
              <a:rPr lang="en-GB" sz="1400" dirty="0">
                <a:latin typeface="Calibri" pitchFamily="34" charset="0"/>
              </a:rPr>
              <a:t> University, </a:t>
            </a:r>
            <a:r>
              <a:rPr lang="en-GB" sz="1400" dirty="0" err="1">
                <a:latin typeface="Calibri" pitchFamily="34" charset="0"/>
              </a:rPr>
              <a:t>Cranfield</a:t>
            </a:r>
            <a:r>
              <a:rPr lang="en-GB" sz="1400" dirty="0">
                <a:latin typeface="Calibri" pitchFamily="34" charset="0"/>
              </a:rPr>
              <a:t>, Bedford, MK43 0AL, United Kingdom, </a:t>
            </a:r>
            <a:r>
              <a:rPr lang="en-GB" sz="1400" dirty="0" smtClean="0">
                <a:latin typeface="Calibri" pitchFamily="34" charset="0"/>
              </a:rPr>
              <a:t>www.faam.ac.uk</a:t>
            </a:r>
          </a:p>
          <a:p>
            <a:pPr defTabSz="3503427"/>
            <a:r>
              <a:rPr lang="en-GB" sz="1400" baseline="30000" dirty="0" smtClean="0">
                <a:latin typeface="Calibri" pitchFamily="34" charset="0"/>
              </a:rPr>
              <a:t>5</a:t>
            </a:r>
            <a:r>
              <a:rPr lang="en-GB" sz="1400" dirty="0" smtClean="0">
                <a:latin typeface="Calibri" pitchFamily="34" charset="0"/>
              </a:rPr>
              <a:t>NOAA ESRL Chemical Sciences Division, 325 Broadway, Boulder, CO 80305 USA </a:t>
            </a:r>
          </a:p>
        </p:txBody>
      </p:sp>
      <p:pic>
        <p:nvPicPr>
          <p:cNvPr id="11" name="Picture 218" descr="Manchester"/>
          <p:cNvPicPr>
            <a:picLocks noChangeAspect="1" noChangeArrowheads="1"/>
          </p:cNvPicPr>
          <p:nvPr/>
        </p:nvPicPr>
        <p:blipFill>
          <a:blip r:embed="rId3" cstate="print"/>
          <a:srcRect r="2534"/>
          <a:stretch>
            <a:fillRect/>
          </a:stretch>
        </p:blipFill>
        <p:spPr bwMode="auto">
          <a:xfrm>
            <a:off x="640782" y="28668760"/>
            <a:ext cx="2228792" cy="1075975"/>
          </a:xfrm>
          <a:prstGeom prst="rect">
            <a:avLst/>
          </a:prstGeom>
          <a:noFill/>
          <a:ln w="9525">
            <a:noFill/>
            <a:miter lim="800000"/>
            <a:headEnd/>
            <a:tailEnd/>
          </a:ln>
        </p:spPr>
      </p:pic>
      <p:pic>
        <p:nvPicPr>
          <p:cNvPr id="12" name="Picture 219" descr="Frontimage_hi_res"/>
          <p:cNvPicPr>
            <a:picLocks noChangeAspect="1" noChangeArrowheads="1"/>
          </p:cNvPicPr>
          <p:nvPr/>
        </p:nvPicPr>
        <p:blipFill>
          <a:blip r:embed="rId4" cstate="print"/>
          <a:srcRect b="34703"/>
          <a:stretch>
            <a:fillRect/>
          </a:stretch>
        </p:blipFill>
        <p:spPr bwMode="auto">
          <a:xfrm>
            <a:off x="13701962" y="29231872"/>
            <a:ext cx="1508609" cy="544062"/>
          </a:xfrm>
          <a:prstGeom prst="rect">
            <a:avLst/>
          </a:prstGeom>
          <a:noFill/>
          <a:ln w="9525">
            <a:noFill/>
            <a:miter lim="800000"/>
            <a:headEnd/>
            <a:tailEnd/>
          </a:ln>
        </p:spPr>
      </p:pic>
      <p:pic>
        <p:nvPicPr>
          <p:cNvPr id="13" name="Picture 220" descr="faam_header"/>
          <p:cNvPicPr>
            <a:picLocks noChangeAspect="1" noChangeArrowheads="1"/>
          </p:cNvPicPr>
          <p:nvPr/>
        </p:nvPicPr>
        <p:blipFill>
          <a:blip r:embed="rId5" cstate="print"/>
          <a:srcRect/>
          <a:stretch>
            <a:fillRect/>
          </a:stretch>
        </p:blipFill>
        <p:spPr bwMode="auto">
          <a:xfrm>
            <a:off x="12133487" y="29231872"/>
            <a:ext cx="1508609" cy="545396"/>
          </a:xfrm>
          <a:prstGeom prst="rect">
            <a:avLst/>
          </a:prstGeom>
          <a:noFill/>
          <a:ln w="9525">
            <a:noFill/>
            <a:miter lim="800000"/>
            <a:headEnd/>
            <a:tailEnd/>
          </a:ln>
        </p:spPr>
      </p:pic>
      <p:pic>
        <p:nvPicPr>
          <p:cNvPr id="14" name="Picture 221"/>
          <p:cNvPicPr>
            <a:picLocks noChangeAspect="1" noChangeArrowheads="1"/>
          </p:cNvPicPr>
          <p:nvPr/>
        </p:nvPicPr>
        <p:blipFill>
          <a:blip r:embed="rId6" cstate="print"/>
          <a:srcRect l="22575" t="23514" r="52237" b="63025"/>
          <a:stretch>
            <a:fillRect/>
          </a:stretch>
        </p:blipFill>
        <p:spPr bwMode="auto">
          <a:xfrm>
            <a:off x="13701962" y="28687810"/>
            <a:ext cx="1508609" cy="504058"/>
          </a:xfrm>
          <a:prstGeom prst="rect">
            <a:avLst/>
          </a:prstGeom>
          <a:noFill/>
          <a:ln w="9525">
            <a:noFill/>
            <a:miter lim="800000"/>
            <a:headEnd/>
            <a:tailEnd/>
          </a:ln>
        </p:spPr>
      </p:pic>
      <p:pic>
        <p:nvPicPr>
          <p:cNvPr id="15" name="Picture 240" descr="logo_cnrs_150x65"/>
          <p:cNvPicPr>
            <a:picLocks noChangeAspect="1" noChangeArrowheads="1"/>
          </p:cNvPicPr>
          <p:nvPr/>
        </p:nvPicPr>
        <p:blipFill>
          <a:blip r:embed="rId7" cstate="print"/>
          <a:srcRect/>
          <a:stretch>
            <a:fillRect/>
          </a:stretch>
        </p:blipFill>
        <p:spPr bwMode="auto">
          <a:xfrm>
            <a:off x="12495340" y="28687810"/>
            <a:ext cx="1145426" cy="498724"/>
          </a:xfrm>
          <a:prstGeom prst="rect">
            <a:avLst/>
          </a:prstGeom>
          <a:noFill/>
          <a:ln w="9525">
            <a:noFill/>
            <a:miter lim="800000"/>
            <a:headEnd/>
            <a:tailEnd/>
          </a:ln>
        </p:spPr>
      </p:pic>
      <p:sp>
        <p:nvSpPr>
          <p:cNvPr id="16" name="TextBox 15"/>
          <p:cNvSpPr txBox="1"/>
          <p:nvPr/>
        </p:nvSpPr>
        <p:spPr>
          <a:xfrm>
            <a:off x="540199" y="6688246"/>
            <a:ext cx="6336071" cy="9801637"/>
          </a:xfrm>
          <a:prstGeom prst="rect">
            <a:avLst/>
          </a:prstGeom>
          <a:noFill/>
          <a:effectLst/>
        </p:spPr>
        <p:txBody>
          <a:bodyPr wrap="square" lIns="76700" tIns="38350" rIns="76700" bIns="38350" rtlCol="0">
            <a:normAutofit lnSpcReduction="10000"/>
          </a:bodyPr>
          <a:lstStyle/>
          <a:p>
            <a:pPr algn="just"/>
            <a:r>
              <a:rPr lang="en-GB" sz="1700" dirty="0" smtClean="0">
                <a:solidFill>
                  <a:schemeClr val="bg1"/>
                </a:solidFill>
                <a:effectLst>
                  <a:outerShdw blurRad="50800" dist="38100" dir="5400000" algn="t" rotWithShape="0">
                    <a:prstClr val="black">
                      <a:alpha val="40000"/>
                    </a:prstClr>
                  </a:outerShdw>
                </a:effectLst>
              </a:rPr>
              <a:t>The IAGOS-ERI instrument packages fitted to commercial airliners require knowledge of cloud presence in order to ensure accurate analysis and interpretation of the suite of chemical measurements made by the packages. The long-term commercial viability of running IAGOS depends to a great extent on the use of lightweight instruments wherever possible and minimising drag from inlet systems. Also paramount is the need for reliability and the ability to yield quantitatively useful information for use in atmospheric research.</a:t>
            </a:r>
          </a:p>
          <a:p>
            <a:pPr algn="just"/>
            <a:endParaRPr lang="en-GB" sz="1700" dirty="0" smtClean="0">
              <a:solidFill>
                <a:schemeClr val="bg1"/>
              </a:solidFill>
              <a:effectLst>
                <a:outerShdw blurRad="50800" dist="38100" dir="5400000" algn="t" rotWithShape="0">
                  <a:prstClr val="black">
                    <a:alpha val="40000"/>
                  </a:prstClr>
                </a:outerShdw>
              </a:effectLst>
            </a:endParaRPr>
          </a:p>
          <a:p>
            <a:pPr algn="just"/>
            <a:r>
              <a:rPr lang="en-GB" sz="1700" dirty="0" smtClean="0">
                <a:solidFill>
                  <a:schemeClr val="bg1"/>
                </a:solidFill>
                <a:effectLst>
                  <a:outerShdw blurRad="50800" dist="38100" dir="5400000" algn="t" rotWithShape="0">
                    <a:prstClr val="black">
                      <a:alpha val="40000"/>
                    </a:prstClr>
                  </a:outerShdw>
                </a:effectLst>
              </a:rPr>
              <a:t>Currently the IAGOS instrument packages use the Backscatter Cloud Probe (BCP-100 Version 1), manufactured by Droplet Measurement Technologies (DMT). The BCP uses proven laser-based technology common to a number of widely used DMT instruments e.g. the Cloud Droplet Probe CDP-100. With miniaturised electronics, and using an open path approach, the lightweight BCP allows the instrument to be mounted entirely within the body of the aircraft with no external components. Backscattered light in the 144-156° cone is collected, amplified and digitised into 10 or 20 size bins corresponding to optical sizes of 5-75µm diameter. The open-path optics used in the BCP present difficulties in identifying and correctly sizing droplets which pass incompletely through the sample volume. Inversion techniques are used on the BCP to provide the best calibration of the recorded signal. The BCP has been modified to IAGOS requirements, with a separate optics cap allowing the probe to be dismounted independently of other instruments in the IAGOS package. This reduces potential downtime for both the IAGOS package and the airliner to which it is fitted.</a:t>
            </a:r>
          </a:p>
          <a:p>
            <a:pPr algn="just"/>
            <a:endParaRPr lang="en-GB" sz="1700" dirty="0" smtClean="0">
              <a:solidFill>
                <a:schemeClr val="bg1"/>
              </a:solidFill>
              <a:effectLst>
                <a:outerShdw blurRad="50800" dist="38100" dir="5400000" algn="t" rotWithShape="0">
                  <a:prstClr val="black">
                    <a:alpha val="40000"/>
                  </a:prstClr>
                </a:outerShdw>
              </a:effectLst>
            </a:endParaRPr>
          </a:p>
          <a:p>
            <a:pPr algn="just"/>
            <a:r>
              <a:rPr lang="en-GB" sz="1700" dirty="0" smtClean="0">
                <a:solidFill>
                  <a:schemeClr val="bg1"/>
                </a:solidFill>
                <a:effectLst>
                  <a:outerShdw blurRad="50800" dist="38100" dir="5400000" algn="t" rotWithShape="0">
                    <a:prstClr val="black">
                      <a:alpha val="40000"/>
                    </a:prstClr>
                  </a:outerShdw>
                </a:effectLst>
              </a:rPr>
              <a:t>The first flight tests for the BCP were carried out successfully on the UK FAAM </a:t>
            </a:r>
            <a:r>
              <a:rPr lang="en-GB" sz="1700" dirty="0" err="1" smtClean="0">
                <a:solidFill>
                  <a:schemeClr val="bg1"/>
                </a:solidFill>
                <a:effectLst>
                  <a:outerShdw blurRad="50800" dist="38100" dir="5400000" algn="t" rotWithShape="0">
                    <a:prstClr val="black">
                      <a:alpha val="40000"/>
                    </a:prstClr>
                  </a:outerShdw>
                </a:effectLst>
              </a:rPr>
              <a:t>BAe</a:t>
            </a:r>
            <a:r>
              <a:rPr lang="en-GB" sz="1700" dirty="0" smtClean="0">
                <a:solidFill>
                  <a:schemeClr val="bg1"/>
                </a:solidFill>
                <a:effectLst>
                  <a:outerShdw blurRad="50800" dist="38100" dir="5400000" algn="t" rotWithShape="0">
                    <a:prstClr val="black">
                      <a:alpha val="40000"/>
                    </a:prstClr>
                  </a:outerShdw>
                </a:effectLst>
              </a:rPr>
              <a:t> 146 research aircraft, where it was compared with standard cloud spectrometer instruments, including the DMT CDP, the SPEC 2D-S and a DMT total water hot wire instrument. A wide range of conditions were sampled, from low level stratus to high level cirrus. Whilst reliably detecting liquid droplets, the instrument also showed the potential for detecting the presence of small ice particles in the cloud. Although IAGOS only required the BCP to show the presence of cloud, the BCP droplet spectra compared well with the other instruments, despite the probe measuring within the aircraft boundary layer. The first BCP to be operational on an IAGOS package will shortly be in service on a Lufthansa Airbus A340 aircraft.</a:t>
            </a:r>
            <a:endParaRPr lang="en-GB" sz="1700" dirty="0">
              <a:solidFill>
                <a:schemeClr val="bg1"/>
              </a:solidFill>
              <a:effectLst>
                <a:outerShdw blurRad="50800" dist="38100" dir="5400000" algn="t" rotWithShape="0">
                  <a:prstClr val="black">
                    <a:alpha val="40000"/>
                  </a:prstClr>
                </a:outerShdw>
              </a:effectLst>
            </a:endParaRPr>
          </a:p>
        </p:txBody>
      </p:sp>
      <p:sp>
        <p:nvSpPr>
          <p:cNvPr id="25" name="Text Box 84"/>
          <p:cNvSpPr txBox="1">
            <a:spLocks noChangeArrowheads="1"/>
          </p:cNvSpPr>
          <p:nvPr/>
        </p:nvSpPr>
        <p:spPr bwMode="auto">
          <a:xfrm>
            <a:off x="15229831" y="6912819"/>
            <a:ext cx="4465422" cy="5032652"/>
          </a:xfrm>
          <a:prstGeom prst="rect">
            <a:avLst/>
          </a:prstGeom>
          <a:noFill/>
          <a:ln w="9525">
            <a:noFill/>
            <a:miter lim="800000"/>
            <a:headEnd/>
            <a:tailEnd/>
          </a:ln>
        </p:spPr>
        <p:txBody>
          <a:bodyPr wrap="square" lIns="76700" tIns="38350" rIns="76700" bIns="38350">
            <a:spAutoFit/>
          </a:bodyPr>
          <a:lstStyle/>
          <a:p>
            <a:pPr defTabSz="3503427"/>
            <a:r>
              <a:rPr lang="en-GB" sz="2300" dirty="0" smtClean="0">
                <a:latin typeface="Calibri" pitchFamily="34" charset="0"/>
              </a:rPr>
              <a:t>Particles pass through an open-path laser beam</a:t>
            </a:r>
          </a:p>
          <a:p>
            <a:pPr defTabSz="3503427"/>
            <a:r>
              <a:rPr lang="en-GB" sz="2300" dirty="0" smtClean="0">
                <a:latin typeface="Calibri" pitchFamily="34" charset="0"/>
              </a:rPr>
              <a:t>Scattered </a:t>
            </a:r>
            <a:r>
              <a:rPr lang="en-GB" sz="2300" dirty="0">
                <a:latin typeface="Calibri" pitchFamily="34" charset="0"/>
              </a:rPr>
              <a:t>light in the 144-156° cone is collected  by photo-detector</a:t>
            </a:r>
          </a:p>
          <a:p>
            <a:pPr defTabSz="3503427"/>
            <a:r>
              <a:rPr lang="en-GB" sz="2300" dirty="0">
                <a:latin typeface="Calibri" pitchFamily="34" charset="0"/>
              </a:rPr>
              <a:t>Intensity of back-scattered light </a:t>
            </a:r>
            <a:r>
              <a:rPr lang="en-GB" sz="2300" dirty="0" smtClean="0">
                <a:latin typeface="Calibri" pitchFamily="34" charset="0"/>
              </a:rPr>
              <a:t>is dependent </a:t>
            </a:r>
            <a:r>
              <a:rPr lang="en-GB" sz="2300" dirty="0">
                <a:latin typeface="Calibri" pitchFamily="34" charset="0"/>
              </a:rPr>
              <a:t>on: size, composition and shape of particle; wavelength, intensity and shape of laser beam</a:t>
            </a:r>
          </a:p>
          <a:p>
            <a:pPr defTabSz="3503427"/>
            <a:r>
              <a:rPr lang="en-GB" sz="2300" dirty="0">
                <a:latin typeface="Calibri" pitchFamily="34" charset="0"/>
              </a:rPr>
              <a:t>Signal is amplified, digitised and sized into 10 or 20 size bins, size range 5-75µm diameter</a:t>
            </a:r>
          </a:p>
          <a:p>
            <a:pPr defTabSz="3503427"/>
            <a:r>
              <a:rPr lang="en-GB" sz="2300" dirty="0" smtClean="0">
                <a:latin typeface="Calibri" pitchFamily="34" charset="0"/>
              </a:rPr>
              <a:t>Probe consists of optical head, separate electronics control box, optics mounting cap</a:t>
            </a:r>
            <a:endParaRPr lang="en-GB" sz="2300" dirty="0">
              <a:latin typeface="Calibri" pitchFamily="34" charset="0"/>
            </a:endParaRPr>
          </a:p>
        </p:txBody>
      </p:sp>
      <p:grpSp>
        <p:nvGrpSpPr>
          <p:cNvPr id="235" name="Group 234"/>
          <p:cNvGrpSpPr/>
          <p:nvPr/>
        </p:nvGrpSpPr>
        <p:grpSpPr>
          <a:xfrm>
            <a:off x="8389704" y="6774652"/>
            <a:ext cx="6336071" cy="5564720"/>
            <a:chOff x="8245688" y="6774652"/>
            <a:chExt cx="6336071" cy="5564720"/>
          </a:xfrm>
        </p:grpSpPr>
        <p:sp>
          <p:nvSpPr>
            <p:cNvPr id="34" name="Rectangle 85"/>
            <p:cNvSpPr>
              <a:spLocks noChangeArrowheads="1"/>
            </p:cNvSpPr>
            <p:nvPr/>
          </p:nvSpPr>
          <p:spPr bwMode="auto">
            <a:xfrm>
              <a:off x="8245688" y="6774652"/>
              <a:ext cx="6336071" cy="5564720"/>
            </a:xfrm>
            <a:prstGeom prst="rect">
              <a:avLst/>
            </a:prstGeom>
            <a:solidFill>
              <a:schemeClr val="bg1"/>
            </a:solidFill>
            <a:ln w="25400">
              <a:noFill/>
              <a:miter lim="800000"/>
              <a:headEnd/>
              <a:tailEnd/>
            </a:ln>
            <a:effectLst/>
            <a:scene3d>
              <a:camera prst="orthographicFront"/>
              <a:lightRig rig="threePt" dir="t"/>
            </a:scene3d>
            <a:sp3d>
              <a:bevelT prst="slope"/>
            </a:sp3d>
          </p:spPr>
          <p:txBody>
            <a:bodyPr wrap="none" lIns="76700" tIns="38350" rIns="76700" bIns="38350" anchor="ctr"/>
            <a:lstStyle/>
            <a:p>
              <a:endParaRPr lang="en-US"/>
            </a:p>
          </p:txBody>
        </p:sp>
        <p:pic>
          <p:nvPicPr>
            <p:cNvPr id="35" name="Picture 13"/>
            <p:cNvPicPr>
              <a:picLocks noChangeAspect="1" noChangeArrowheads="1"/>
            </p:cNvPicPr>
            <p:nvPr/>
          </p:nvPicPr>
          <p:blipFill>
            <a:blip r:embed="rId8" cstate="print"/>
            <a:srcRect l="16922" t="13889" r="23228" b="2907"/>
            <a:stretch>
              <a:fillRect/>
            </a:stretch>
          </p:blipFill>
          <p:spPr bwMode="auto">
            <a:xfrm>
              <a:off x="8448085" y="6992574"/>
              <a:ext cx="5917650" cy="5216472"/>
            </a:xfrm>
            <a:prstGeom prst="rect">
              <a:avLst/>
            </a:prstGeom>
            <a:noFill/>
            <a:ln w="25400">
              <a:noFill/>
              <a:miter lim="800000"/>
              <a:headEnd/>
              <a:tailEnd/>
            </a:ln>
          </p:spPr>
        </p:pic>
      </p:grpSp>
      <p:sp>
        <p:nvSpPr>
          <p:cNvPr id="37" name="Rectangle 67"/>
          <p:cNvSpPr>
            <a:spLocks noChangeArrowheads="1"/>
          </p:cNvSpPr>
          <p:nvPr/>
        </p:nvSpPr>
        <p:spPr bwMode="auto">
          <a:xfrm>
            <a:off x="35824119" y="28587227"/>
            <a:ext cx="5400600" cy="1123889"/>
          </a:xfrm>
          <a:prstGeom prst="rect">
            <a:avLst/>
          </a:prstGeom>
          <a:noFill/>
          <a:ln w="9525">
            <a:noFill/>
            <a:miter lim="800000"/>
            <a:headEnd/>
            <a:tailEnd/>
          </a:ln>
        </p:spPr>
        <p:txBody>
          <a:bodyPr wrap="square" lIns="76700" tIns="38350" rIns="76700" bIns="38350">
            <a:spAutoFit/>
          </a:bodyPr>
          <a:lstStyle/>
          <a:p>
            <a:pPr defTabSz="3503427"/>
            <a:r>
              <a:rPr lang="en-GB" sz="1700" b="1" dirty="0">
                <a:latin typeface="Calibri" pitchFamily="34" charset="0"/>
              </a:rPr>
              <a:t>Acknowledgements</a:t>
            </a:r>
          </a:p>
          <a:p>
            <a:pPr defTabSz="3503427">
              <a:buFont typeface="Arial" pitchFamily="34" charset="0"/>
              <a:buChar char="•"/>
            </a:pPr>
            <a:r>
              <a:rPr lang="en-GB" sz="1700" dirty="0" smtClean="0">
                <a:latin typeface="Calibri" pitchFamily="34" charset="0"/>
              </a:rPr>
              <a:t>Supported in </a:t>
            </a:r>
            <a:r>
              <a:rPr lang="en-GB" sz="1700" dirty="0">
                <a:latin typeface="Calibri" pitchFamily="34" charset="0"/>
              </a:rPr>
              <a:t>the UK by the NERC and FAAM. </a:t>
            </a:r>
            <a:endParaRPr lang="en-GB" sz="1700" dirty="0" smtClean="0">
              <a:latin typeface="Calibri" pitchFamily="34" charset="0"/>
            </a:endParaRPr>
          </a:p>
          <a:p>
            <a:pPr defTabSz="3503427">
              <a:buFont typeface="Arial" pitchFamily="34" charset="0"/>
              <a:buChar char="•"/>
            </a:pPr>
            <a:r>
              <a:rPr lang="en-GB" sz="1700" dirty="0" smtClean="0">
                <a:latin typeface="Calibri" pitchFamily="34" charset="0"/>
              </a:rPr>
              <a:t>Certification </a:t>
            </a:r>
            <a:r>
              <a:rPr lang="en-GB" sz="1700" dirty="0">
                <a:latin typeface="Calibri" pitchFamily="34" charset="0"/>
              </a:rPr>
              <a:t>and instrument installation was carried out </a:t>
            </a:r>
            <a:endParaRPr lang="en-GB" sz="1700" dirty="0" smtClean="0">
              <a:latin typeface="Calibri" pitchFamily="34" charset="0"/>
            </a:endParaRPr>
          </a:p>
          <a:p>
            <a:pPr defTabSz="3503427"/>
            <a:r>
              <a:rPr lang="en-GB" sz="1700" dirty="0" smtClean="0">
                <a:latin typeface="Calibri" pitchFamily="34" charset="0"/>
              </a:rPr>
              <a:t> </a:t>
            </a:r>
            <a:r>
              <a:rPr lang="en-GB" sz="1700" dirty="0" smtClean="0">
                <a:latin typeface="Calibri" pitchFamily="34" charset="0"/>
              </a:rPr>
              <a:t> </a:t>
            </a:r>
            <a:r>
              <a:rPr lang="en-GB" sz="1700" dirty="0" smtClean="0">
                <a:latin typeface="Calibri" pitchFamily="34" charset="0"/>
              </a:rPr>
              <a:t>by </a:t>
            </a:r>
            <a:r>
              <a:rPr lang="en-GB" sz="1700" dirty="0" smtClean="0">
                <a:latin typeface="Calibri" pitchFamily="34" charset="0"/>
              </a:rPr>
              <a:t>FAAM</a:t>
            </a:r>
            <a:endParaRPr lang="en-GB" sz="1700" dirty="0">
              <a:latin typeface="Calibri" pitchFamily="34" charset="0"/>
            </a:endParaRPr>
          </a:p>
        </p:txBody>
      </p:sp>
      <p:sp>
        <p:nvSpPr>
          <p:cNvPr id="39" name="Text Box 7"/>
          <p:cNvSpPr txBox="1">
            <a:spLocks noChangeArrowheads="1"/>
          </p:cNvSpPr>
          <p:nvPr/>
        </p:nvSpPr>
        <p:spPr bwMode="auto">
          <a:xfrm>
            <a:off x="8101039" y="5544667"/>
            <a:ext cx="11889698" cy="1008266"/>
          </a:xfrm>
          <a:prstGeom prst="rect">
            <a:avLst/>
          </a:prstGeom>
          <a:noFill/>
          <a:ln w="9525">
            <a:noFill/>
            <a:miter lim="800000"/>
            <a:headEnd/>
            <a:tailEnd/>
          </a:ln>
        </p:spPr>
        <p:txBody>
          <a:bodyPr wrap="square" lIns="76700" tIns="38350" rIns="76700" bIns="38350">
            <a:spAutoFit/>
          </a:bodyPr>
          <a:lstStyle/>
          <a:p>
            <a:pPr algn="ctr" defTabSz="3503427"/>
            <a:r>
              <a:rPr lang="en-GB" sz="6000" b="1" dirty="0" smtClean="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rPr>
              <a:t>BCP: Principle of operation</a:t>
            </a:r>
            <a:endParaRPr lang="de-DE" sz="6000" b="1" dirty="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endParaRPr>
          </a:p>
        </p:txBody>
      </p:sp>
      <p:pic>
        <p:nvPicPr>
          <p:cNvPr id="45" name="Picture 44" descr="IMG_2409.JPG"/>
          <p:cNvPicPr>
            <a:picLocks noChangeAspect="1"/>
          </p:cNvPicPr>
          <p:nvPr/>
        </p:nvPicPr>
        <p:blipFill>
          <a:blip r:embed="rId9" cstate="print"/>
          <a:srcRect t="23206" b="36131"/>
          <a:stretch>
            <a:fillRect/>
          </a:stretch>
        </p:blipFill>
        <p:spPr>
          <a:xfrm>
            <a:off x="8389071" y="12810561"/>
            <a:ext cx="11377264" cy="3607313"/>
          </a:xfrm>
          <a:prstGeom prst="rect">
            <a:avLst/>
          </a:prstGeom>
          <a:ln w="0" cmpd="sng">
            <a:noFill/>
          </a:ln>
          <a:scene3d>
            <a:camera prst="orthographicFront"/>
            <a:lightRig rig="threePt" dir="t"/>
          </a:scene3d>
          <a:sp3d>
            <a:bevelT prst="slope"/>
          </a:sp3d>
        </p:spPr>
      </p:pic>
      <p:sp>
        <p:nvSpPr>
          <p:cNvPr id="47" name="Text Box 7"/>
          <p:cNvSpPr txBox="1">
            <a:spLocks noChangeArrowheads="1"/>
          </p:cNvSpPr>
          <p:nvPr/>
        </p:nvSpPr>
        <p:spPr bwMode="auto">
          <a:xfrm>
            <a:off x="35752111" y="17714019"/>
            <a:ext cx="6628146" cy="1000779"/>
          </a:xfrm>
          <a:prstGeom prst="rect">
            <a:avLst/>
          </a:prstGeom>
          <a:noFill/>
          <a:ln w="9525">
            <a:noFill/>
            <a:miter lim="800000"/>
            <a:headEnd/>
            <a:tailEnd/>
          </a:ln>
        </p:spPr>
        <p:txBody>
          <a:bodyPr wrap="square" lIns="76700" tIns="38350" rIns="76700" bIns="38350">
            <a:spAutoFit/>
          </a:bodyPr>
          <a:lstStyle/>
          <a:p>
            <a:pPr algn="ctr" defTabSz="3503427"/>
            <a:r>
              <a:rPr lang="en-GB" sz="6000" b="1" dirty="0" smtClean="0">
                <a:ln>
                  <a:solidFill>
                    <a:schemeClr val="accent1">
                      <a:lumMod val="60000"/>
                      <a:lumOff val="40000"/>
                    </a:schemeClr>
                  </a:solidFill>
                </a:ln>
                <a:solidFill>
                  <a:schemeClr val="accent1">
                    <a:lumMod val="20000"/>
                    <a:lumOff val="80000"/>
                  </a:schemeClr>
                </a:solidFill>
                <a:effectLst>
                  <a:innerShdw blurRad="63500" dist="50800" dir="18900000">
                    <a:schemeClr val="tx2">
                      <a:lumMod val="75000"/>
                      <a:alpha val="85000"/>
                    </a:schemeClr>
                  </a:innerShdw>
                </a:effectLst>
              </a:rPr>
              <a:t>IAGOS</a:t>
            </a:r>
            <a:r>
              <a:rPr lang="en-GB" sz="6000" b="1" dirty="0" smtClean="0">
                <a:ln>
                  <a:solidFill>
                    <a:schemeClr val="accent1">
                      <a:shade val="50000"/>
                    </a:schemeClr>
                  </a:solidFill>
                </a:ln>
                <a:solidFill>
                  <a:schemeClr val="accent1">
                    <a:lumMod val="20000"/>
                    <a:lumOff val="80000"/>
                  </a:schemeClr>
                </a:solidFill>
                <a:effectLst>
                  <a:innerShdw blurRad="63500" dist="50800" dir="18900000">
                    <a:schemeClr val="tx2">
                      <a:lumMod val="75000"/>
                      <a:alpha val="85000"/>
                    </a:schemeClr>
                  </a:innerShdw>
                </a:effectLst>
              </a:rPr>
              <a:t> </a:t>
            </a:r>
            <a:r>
              <a:rPr lang="en-GB" sz="6000" b="1" dirty="0" smtClean="0">
                <a:ln>
                  <a:solidFill>
                    <a:schemeClr val="accent1">
                      <a:lumMod val="60000"/>
                      <a:lumOff val="40000"/>
                    </a:schemeClr>
                  </a:solidFill>
                </a:ln>
                <a:solidFill>
                  <a:schemeClr val="accent1">
                    <a:lumMod val="20000"/>
                    <a:lumOff val="80000"/>
                  </a:schemeClr>
                </a:solidFill>
                <a:effectLst>
                  <a:innerShdw blurRad="63500" dist="50800" dir="18900000">
                    <a:schemeClr val="tx2">
                      <a:lumMod val="75000"/>
                      <a:alpha val="85000"/>
                    </a:schemeClr>
                  </a:innerShdw>
                </a:effectLst>
              </a:rPr>
              <a:t>Background</a:t>
            </a:r>
            <a:endParaRPr lang="de-DE" sz="6000" b="1" dirty="0">
              <a:ln>
                <a:solidFill>
                  <a:schemeClr val="accent1">
                    <a:lumMod val="60000"/>
                    <a:lumOff val="40000"/>
                  </a:schemeClr>
                </a:solidFill>
              </a:ln>
              <a:solidFill>
                <a:schemeClr val="accent1">
                  <a:lumMod val="20000"/>
                  <a:lumOff val="80000"/>
                </a:schemeClr>
              </a:solidFill>
              <a:effectLst>
                <a:innerShdw blurRad="63500" dist="50800" dir="18900000">
                  <a:schemeClr val="tx2">
                    <a:lumMod val="75000"/>
                    <a:alpha val="85000"/>
                  </a:schemeClr>
                </a:innerShdw>
              </a:effectLst>
            </a:endParaRPr>
          </a:p>
        </p:txBody>
      </p:sp>
      <p:sp>
        <p:nvSpPr>
          <p:cNvPr id="33" name="TextBox 32"/>
          <p:cNvSpPr txBox="1"/>
          <p:nvPr/>
        </p:nvSpPr>
        <p:spPr>
          <a:xfrm>
            <a:off x="36112151" y="21458435"/>
            <a:ext cx="5904656" cy="6094481"/>
          </a:xfrm>
          <a:prstGeom prst="rect">
            <a:avLst/>
          </a:prstGeom>
          <a:noFill/>
          <a:scene3d>
            <a:camera prst="orthographicFront"/>
            <a:lightRig rig="threePt" dir="t"/>
          </a:scene3d>
          <a:sp3d>
            <a:bevelT prst="slope"/>
          </a:sp3d>
        </p:spPr>
        <p:txBody>
          <a:bodyPr wrap="square" lIns="76700" tIns="38350" rIns="76700" bIns="38350" rtlCol="0">
            <a:spAutoFit/>
          </a:bodyPr>
          <a:lstStyle/>
          <a:p>
            <a:pPr lvl="0"/>
            <a:r>
              <a:rPr lang="en-GB" sz="2300" b="1" dirty="0" smtClean="0">
                <a:solidFill>
                  <a:schemeClr val="bg1"/>
                </a:solidFill>
              </a:rPr>
              <a:t>Brief IAGOS History</a:t>
            </a:r>
          </a:p>
          <a:p>
            <a:pPr lvl="0"/>
            <a:r>
              <a:rPr lang="en-GB" sz="2300" dirty="0" smtClean="0">
                <a:solidFill>
                  <a:schemeClr val="bg1"/>
                </a:solidFill>
              </a:rPr>
              <a:t>    Successor to MOZAIC</a:t>
            </a:r>
          </a:p>
          <a:p>
            <a:pPr lvl="0"/>
            <a:r>
              <a:rPr lang="en-GB" sz="2300" dirty="0" smtClean="0">
                <a:solidFill>
                  <a:schemeClr val="bg1"/>
                </a:solidFill>
              </a:rPr>
              <a:t>    Currently incorporates CARIBIC</a:t>
            </a:r>
          </a:p>
          <a:p>
            <a:pPr lvl="0"/>
            <a:r>
              <a:rPr lang="en-GB" sz="2300" dirty="0" smtClean="0">
                <a:solidFill>
                  <a:schemeClr val="bg1"/>
                </a:solidFill>
              </a:rPr>
              <a:t>    IAGOS implemented in two stages:</a:t>
            </a:r>
          </a:p>
          <a:p>
            <a:pPr lvl="0"/>
            <a:r>
              <a:rPr lang="en-GB" sz="2300" dirty="0" smtClean="0">
                <a:solidFill>
                  <a:schemeClr val="bg1"/>
                </a:solidFill>
              </a:rPr>
              <a:t>       DS – Design Study: test new instruments, </a:t>
            </a:r>
          </a:p>
          <a:p>
            <a:pPr lvl="0"/>
            <a:r>
              <a:rPr lang="en-GB" sz="2300" dirty="0" smtClean="0">
                <a:solidFill>
                  <a:schemeClr val="bg1"/>
                </a:solidFill>
              </a:rPr>
              <a:t>       and initial integration into packages</a:t>
            </a:r>
          </a:p>
          <a:p>
            <a:pPr lvl="0"/>
            <a:r>
              <a:rPr lang="en-GB" sz="2300" dirty="0" smtClean="0">
                <a:solidFill>
                  <a:schemeClr val="bg1"/>
                </a:solidFill>
              </a:rPr>
              <a:t>       ERI – European Research Infrastructure – </a:t>
            </a:r>
          </a:p>
          <a:p>
            <a:pPr lvl="0"/>
            <a:r>
              <a:rPr lang="en-GB" sz="2300" dirty="0" smtClean="0">
                <a:solidFill>
                  <a:schemeClr val="bg1"/>
                </a:solidFill>
              </a:rPr>
              <a:t>       implementation of the IAGOS packages onto </a:t>
            </a:r>
          </a:p>
          <a:p>
            <a:pPr lvl="0"/>
            <a:r>
              <a:rPr lang="en-GB" sz="2300" dirty="0" smtClean="0">
                <a:solidFill>
                  <a:schemeClr val="bg1"/>
                </a:solidFill>
              </a:rPr>
              <a:t>       Airbus A340 aircraft; 20 aircraft envisaged</a:t>
            </a:r>
          </a:p>
          <a:p>
            <a:pPr lvl="0"/>
            <a:r>
              <a:rPr lang="en-GB" sz="2300" dirty="0" smtClean="0">
                <a:solidFill>
                  <a:schemeClr val="bg1"/>
                </a:solidFill>
              </a:rPr>
              <a:t>    Suite of measurements: </a:t>
            </a:r>
          </a:p>
          <a:p>
            <a:pPr lvl="0"/>
            <a:r>
              <a:rPr lang="en-GB" sz="2300" dirty="0" smtClean="0">
                <a:solidFill>
                  <a:schemeClr val="bg1"/>
                </a:solidFill>
              </a:rPr>
              <a:t>       CO, CO</a:t>
            </a:r>
            <a:r>
              <a:rPr lang="en-GB" sz="2300" baseline="-25000" dirty="0" smtClean="0">
                <a:solidFill>
                  <a:schemeClr val="bg1"/>
                </a:solidFill>
              </a:rPr>
              <a:t>2</a:t>
            </a:r>
            <a:r>
              <a:rPr lang="en-GB" sz="2300" dirty="0" smtClean="0">
                <a:solidFill>
                  <a:schemeClr val="bg1"/>
                </a:solidFill>
              </a:rPr>
              <a:t>, CH</a:t>
            </a:r>
            <a:r>
              <a:rPr lang="en-GB" sz="2300" baseline="-25000" dirty="0" smtClean="0">
                <a:solidFill>
                  <a:schemeClr val="bg1"/>
                </a:solidFill>
              </a:rPr>
              <a:t>4</a:t>
            </a:r>
            <a:r>
              <a:rPr lang="en-GB" sz="2300" dirty="0" smtClean="0">
                <a:solidFill>
                  <a:schemeClr val="bg1"/>
                </a:solidFill>
              </a:rPr>
              <a:t>, O</a:t>
            </a:r>
            <a:r>
              <a:rPr lang="en-GB" sz="2300" baseline="-25000" dirty="0" smtClean="0">
                <a:solidFill>
                  <a:schemeClr val="bg1"/>
                </a:solidFill>
              </a:rPr>
              <a:t>3</a:t>
            </a:r>
            <a:r>
              <a:rPr lang="en-GB" sz="2300" dirty="0" smtClean="0">
                <a:solidFill>
                  <a:schemeClr val="bg1"/>
                </a:solidFill>
              </a:rPr>
              <a:t>, </a:t>
            </a:r>
            <a:r>
              <a:rPr lang="en-GB" sz="2300" dirty="0" err="1" smtClean="0">
                <a:solidFill>
                  <a:schemeClr val="bg1"/>
                </a:solidFill>
              </a:rPr>
              <a:t>NOx</a:t>
            </a:r>
            <a:r>
              <a:rPr lang="en-GB" sz="2300" dirty="0" smtClean="0">
                <a:solidFill>
                  <a:schemeClr val="bg1"/>
                </a:solidFill>
              </a:rPr>
              <a:t>, </a:t>
            </a:r>
            <a:r>
              <a:rPr lang="en-GB" sz="2300" dirty="0" err="1" smtClean="0">
                <a:solidFill>
                  <a:schemeClr val="bg1"/>
                </a:solidFill>
              </a:rPr>
              <a:t>NOy</a:t>
            </a:r>
            <a:r>
              <a:rPr lang="en-GB" sz="2300" dirty="0" smtClean="0">
                <a:solidFill>
                  <a:schemeClr val="bg1"/>
                </a:solidFill>
              </a:rPr>
              <a:t>, H</a:t>
            </a:r>
            <a:r>
              <a:rPr lang="en-GB" sz="2300" baseline="-25000" dirty="0" smtClean="0">
                <a:solidFill>
                  <a:schemeClr val="bg1"/>
                </a:solidFill>
              </a:rPr>
              <a:t>2</a:t>
            </a:r>
            <a:r>
              <a:rPr lang="en-GB" sz="2300" dirty="0" smtClean="0">
                <a:solidFill>
                  <a:schemeClr val="bg1"/>
                </a:solidFill>
              </a:rPr>
              <a:t>O, aerosol, </a:t>
            </a:r>
          </a:p>
          <a:p>
            <a:pPr lvl="0"/>
            <a:r>
              <a:rPr lang="en-GB" sz="2300" dirty="0" smtClean="0">
                <a:solidFill>
                  <a:schemeClr val="bg1"/>
                </a:solidFill>
              </a:rPr>
              <a:t>       liquid water</a:t>
            </a:r>
          </a:p>
          <a:p>
            <a:pPr lvl="0"/>
            <a:r>
              <a:rPr lang="en-GB" sz="2300" dirty="0" smtClean="0">
                <a:solidFill>
                  <a:schemeClr val="bg1"/>
                </a:solidFill>
              </a:rPr>
              <a:t>    Collaboration between research, airlines and </a:t>
            </a:r>
          </a:p>
          <a:p>
            <a:pPr lvl="0"/>
            <a:r>
              <a:rPr lang="en-GB" sz="2300" dirty="0" smtClean="0">
                <a:solidFill>
                  <a:schemeClr val="bg1"/>
                </a:solidFill>
              </a:rPr>
              <a:t>       aircraft manufacturers</a:t>
            </a:r>
          </a:p>
          <a:p>
            <a:pPr lvl="0"/>
            <a:r>
              <a:rPr lang="en-GB" sz="2300" dirty="0" smtClean="0">
                <a:solidFill>
                  <a:schemeClr val="bg1"/>
                </a:solidFill>
              </a:rPr>
              <a:t>    15 years of data across the world – significant</a:t>
            </a:r>
          </a:p>
          <a:p>
            <a:pPr lvl="0"/>
            <a:r>
              <a:rPr lang="en-GB" sz="2300" dirty="0" smtClean="0">
                <a:solidFill>
                  <a:schemeClr val="bg1"/>
                </a:solidFill>
              </a:rPr>
              <a:t>        long-term data set, with many important</a:t>
            </a:r>
          </a:p>
          <a:p>
            <a:pPr lvl="0"/>
            <a:r>
              <a:rPr lang="en-GB" sz="2300" dirty="0" smtClean="0">
                <a:solidFill>
                  <a:schemeClr val="bg1"/>
                </a:solidFill>
              </a:rPr>
              <a:t>        research findings</a:t>
            </a:r>
          </a:p>
        </p:txBody>
      </p:sp>
      <p:pic>
        <p:nvPicPr>
          <p:cNvPr id="48" name="Picture 47" descr="DSCN5455.JPG"/>
          <p:cNvPicPr>
            <a:picLocks noChangeAspect="1"/>
          </p:cNvPicPr>
          <p:nvPr/>
        </p:nvPicPr>
        <p:blipFill>
          <a:blip r:embed="rId10" cstate="print"/>
          <a:srcRect l="4741" t="17822" r="10345" b="35470"/>
          <a:stretch>
            <a:fillRect/>
          </a:stretch>
        </p:blipFill>
        <p:spPr>
          <a:xfrm>
            <a:off x="36112151" y="18722131"/>
            <a:ext cx="5832648" cy="2411936"/>
          </a:xfrm>
          <a:prstGeom prst="rect">
            <a:avLst/>
          </a:prstGeom>
          <a:ln cmpd="dbl">
            <a:noFill/>
          </a:ln>
          <a:scene3d>
            <a:camera prst="orthographicFront"/>
            <a:lightRig rig="threePt" dir="t"/>
          </a:scene3d>
          <a:sp3d>
            <a:bevelT prst="slope"/>
          </a:sp3d>
        </p:spPr>
      </p:pic>
      <p:sp>
        <p:nvSpPr>
          <p:cNvPr id="55" name="Rounded Rectangle 54"/>
          <p:cNvSpPr/>
          <p:nvPr/>
        </p:nvSpPr>
        <p:spPr>
          <a:xfrm>
            <a:off x="29880000" y="5400000"/>
            <a:ext cx="12600000" cy="11520000"/>
          </a:xfrm>
          <a:prstGeom prst="roundRect">
            <a:avLst>
              <a:gd name="adj" fmla="val 4585"/>
            </a:avLst>
          </a:prstGeom>
          <a:ln>
            <a:noFill/>
          </a:ln>
          <a:effectLst>
            <a:glow rad="228600">
              <a:schemeClr val="accent1">
                <a:satMod val="175000"/>
                <a:alpha val="40000"/>
              </a:schemeClr>
            </a:glow>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56" name="Text Box 7"/>
          <p:cNvSpPr txBox="1">
            <a:spLocks noChangeArrowheads="1"/>
          </p:cNvSpPr>
          <p:nvPr/>
        </p:nvSpPr>
        <p:spPr bwMode="auto">
          <a:xfrm>
            <a:off x="29991471" y="5472659"/>
            <a:ext cx="12216642" cy="1008266"/>
          </a:xfrm>
          <a:prstGeom prst="rect">
            <a:avLst/>
          </a:prstGeom>
          <a:noFill/>
          <a:ln w="9525">
            <a:noFill/>
            <a:miter lim="800000"/>
            <a:headEnd/>
            <a:tailEnd/>
          </a:ln>
        </p:spPr>
        <p:txBody>
          <a:bodyPr wrap="square" lIns="76700" tIns="38350" rIns="76700" bIns="38350">
            <a:spAutoFit/>
          </a:bodyPr>
          <a:lstStyle/>
          <a:p>
            <a:pPr algn="ctr" defTabSz="3503427"/>
            <a:r>
              <a:rPr lang="en-GB" sz="6000" b="1" dirty="0" smtClean="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rPr>
              <a:t>Beam Mapping</a:t>
            </a:r>
            <a:endParaRPr lang="de-DE" sz="6000" b="1" dirty="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endParaRPr>
          </a:p>
        </p:txBody>
      </p:sp>
      <p:sp>
        <p:nvSpPr>
          <p:cNvPr id="63" name="Text Box 7"/>
          <p:cNvSpPr txBox="1">
            <a:spLocks noChangeArrowheads="1"/>
          </p:cNvSpPr>
          <p:nvPr/>
        </p:nvSpPr>
        <p:spPr bwMode="auto">
          <a:xfrm>
            <a:off x="468191" y="17642011"/>
            <a:ext cx="14905656" cy="1008266"/>
          </a:xfrm>
          <a:prstGeom prst="rect">
            <a:avLst/>
          </a:prstGeom>
          <a:noFill/>
          <a:ln w="9525">
            <a:noFill/>
            <a:miter lim="800000"/>
            <a:headEnd/>
            <a:tailEnd/>
          </a:ln>
        </p:spPr>
        <p:txBody>
          <a:bodyPr wrap="square" lIns="76700" tIns="38350" rIns="76700" bIns="38350">
            <a:spAutoFit/>
          </a:bodyPr>
          <a:lstStyle/>
          <a:p>
            <a:pPr algn="ctr" defTabSz="3503427"/>
            <a:r>
              <a:rPr lang="en-GB" sz="6000" b="1" dirty="0" smtClean="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rPr>
              <a:t>Test Flights</a:t>
            </a:r>
            <a:endParaRPr lang="de-DE" sz="6000" b="1" dirty="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endParaRPr>
          </a:p>
        </p:txBody>
      </p:sp>
      <p:sp>
        <p:nvSpPr>
          <p:cNvPr id="64" name="5-Point Star 63"/>
          <p:cNvSpPr/>
          <p:nvPr/>
        </p:nvSpPr>
        <p:spPr>
          <a:xfrm>
            <a:off x="14904784" y="777691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65" name="5-Point Star 64"/>
          <p:cNvSpPr/>
          <p:nvPr/>
        </p:nvSpPr>
        <p:spPr>
          <a:xfrm>
            <a:off x="14904784" y="705683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66" name="5-Point Star 65"/>
          <p:cNvSpPr/>
          <p:nvPr/>
        </p:nvSpPr>
        <p:spPr>
          <a:xfrm>
            <a:off x="724685" y="18900713"/>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67" name="Right Arrow 66"/>
          <p:cNvSpPr/>
          <p:nvPr/>
        </p:nvSpPr>
        <p:spPr>
          <a:xfrm>
            <a:off x="36328175" y="23042611"/>
            <a:ext cx="120687" cy="120972"/>
          </a:xfrm>
          <a:prstGeom prst="rightArrow">
            <a:avLst/>
          </a:prstGeom>
          <a:solidFill>
            <a:schemeClr val="bg1"/>
          </a:solid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68" name="Right Arrow 67"/>
          <p:cNvSpPr/>
          <p:nvPr/>
        </p:nvSpPr>
        <p:spPr>
          <a:xfrm>
            <a:off x="36400183" y="23762691"/>
            <a:ext cx="120687" cy="120972"/>
          </a:xfrm>
          <a:prstGeom prst="rightArrow">
            <a:avLst/>
          </a:prstGeom>
          <a:solidFill>
            <a:schemeClr val="accent1">
              <a:lumMod val="20000"/>
              <a:lumOff val="80000"/>
            </a:schemeClr>
          </a:solid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69" name="5-Point Star 68"/>
          <p:cNvSpPr/>
          <p:nvPr/>
        </p:nvSpPr>
        <p:spPr>
          <a:xfrm>
            <a:off x="14941799" y="10873259"/>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71" name="Text Box 7"/>
          <p:cNvSpPr txBox="1">
            <a:spLocks noChangeArrowheads="1"/>
          </p:cNvSpPr>
          <p:nvPr/>
        </p:nvSpPr>
        <p:spPr bwMode="auto">
          <a:xfrm>
            <a:off x="26175047" y="17642011"/>
            <a:ext cx="8640960" cy="1008266"/>
          </a:xfrm>
          <a:prstGeom prst="rect">
            <a:avLst/>
          </a:prstGeom>
          <a:noFill/>
          <a:ln w="9525">
            <a:noFill/>
            <a:miter lim="800000"/>
            <a:headEnd/>
            <a:tailEnd/>
          </a:ln>
        </p:spPr>
        <p:txBody>
          <a:bodyPr wrap="square" lIns="76700" tIns="38350" rIns="76700" bIns="38350">
            <a:spAutoFit/>
          </a:bodyPr>
          <a:lstStyle/>
          <a:p>
            <a:pPr algn="ctr" defTabSz="3503427"/>
            <a:r>
              <a:rPr lang="en-GB" sz="6000" b="1" dirty="0" smtClean="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rPr>
              <a:t>Results</a:t>
            </a:r>
            <a:endParaRPr lang="de-DE" sz="6000" b="1" dirty="0">
              <a:ln>
                <a:solidFill>
                  <a:schemeClr val="accent1">
                    <a:lumMod val="20000"/>
                    <a:lumOff val="80000"/>
                  </a:schemeClr>
                </a:solidFill>
              </a:ln>
              <a:solidFill>
                <a:schemeClr val="bg1"/>
              </a:solidFill>
              <a:effectLst>
                <a:innerShdw blurRad="63500" dist="50800" dir="18900000">
                  <a:schemeClr val="tx2">
                    <a:lumMod val="75000"/>
                    <a:alpha val="85000"/>
                  </a:schemeClr>
                </a:innerShdw>
              </a:effectLst>
            </a:endParaRPr>
          </a:p>
        </p:txBody>
      </p:sp>
      <p:sp>
        <p:nvSpPr>
          <p:cNvPr id="72" name="Rectangle 68"/>
          <p:cNvSpPr>
            <a:spLocks noChangeArrowheads="1"/>
          </p:cNvSpPr>
          <p:nvPr/>
        </p:nvSpPr>
        <p:spPr bwMode="auto">
          <a:xfrm>
            <a:off x="1026403" y="18710881"/>
            <a:ext cx="13843388" cy="1739442"/>
          </a:xfrm>
          <a:prstGeom prst="rect">
            <a:avLst/>
          </a:prstGeom>
          <a:noFill/>
          <a:ln w="9525">
            <a:noFill/>
            <a:miter lim="800000"/>
            <a:headEnd/>
            <a:tailEnd/>
          </a:ln>
        </p:spPr>
        <p:txBody>
          <a:bodyPr wrap="square" lIns="76700" tIns="38350" rIns="76700" bIns="38350">
            <a:spAutoFit/>
          </a:bodyPr>
          <a:lstStyle/>
          <a:p>
            <a:pPr defTabSz="3503427"/>
            <a:r>
              <a:rPr lang="en-GB" sz="2700" dirty="0" smtClean="0">
                <a:latin typeface="Calibri" pitchFamily="34" charset="0"/>
              </a:rPr>
              <a:t>As part  of the IAGOS testing schedule for the BCP, a number of flights were made on the UK FAAM BAe 146 research aircraft. A number of different cloud regimes were encountered.</a:t>
            </a:r>
          </a:p>
          <a:p>
            <a:pPr defTabSz="3503427"/>
            <a:r>
              <a:rPr lang="en-GB" sz="2700" dirty="0" smtClean="0">
                <a:latin typeface="Calibri" pitchFamily="34" charset="0"/>
              </a:rPr>
              <a:t>A number of other cloud instruments were available for comparison with the BCP.  Principle amongst these were the other DMT instruments - CDP and CAS</a:t>
            </a:r>
            <a:endParaRPr lang="en-GB" sz="2700" dirty="0">
              <a:latin typeface="Calibri" pitchFamily="34" charset="0"/>
            </a:endParaRPr>
          </a:p>
        </p:txBody>
      </p:sp>
      <p:graphicFrame>
        <p:nvGraphicFramePr>
          <p:cNvPr id="73" name="Group 207"/>
          <p:cNvGraphicFramePr>
            <a:graphicFrameLocks noGrp="1"/>
          </p:cNvGraphicFramePr>
          <p:nvPr/>
        </p:nvGraphicFramePr>
        <p:xfrm>
          <a:off x="684215" y="20594339"/>
          <a:ext cx="8629125" cy="6984776"/>
        </p:xfrm>
        <a:graphic>
          <a:graphicData uri="http://schemas.openxmlformats.org/drawingml/2006/table">
            <a:tbl>
              <a:tblPr/>
              <a:tblGrid>
                <a:gridCol w="1508588"/>
                <a:gridCol w="967552"/>
                <a:gridCol w="6152985"/>
              </a:tblGrid>
              <a:tr h="562957">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Date</a:t>
                      </a:r>
                    </a:p>
                  </a:txBody>
                  <a:tcPr marL="76628" marR="76628" marT="38404" marB="3840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Flight</a:t>
                      </a:r>
                    </a:p>
                  </a:txBody>
                  <a:tcPr marL="76628" marR="76628" marT="38404" marB="38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Details</a:t>
                      </a:r>
                    </a:p>
                  </a:txBody>
                  <a:tcPr marL="76628" marR="76628" marT="38404" marB="3840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923166">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7/9/2010</a:t>
                      </a:r>
                    </a:p>
                  </a:txBody>
                  <a:tcPr marL="76628" marR="76628" marT="38404" marB="3840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B551</a:t>
                      </a:r>
                    </a:p>
                  </a:txBody>
                  <a:tcPr marL="76628" marR="76628" marT="38404" marB="38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Evolution of polluted layer advecting across North Sea covering the hours before and after sunrise</a:t>
                      </a:r>
                    </a:p>
                  </a:txBody>
                  <a:tcPr marL="76628" marR="76628" marT="38404" marB="3840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1674">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9/9/2010</a:t>
                      </a:r>
                    </a:p>
                  </a:txBody>
                  <a:tcPr marL="76628" marR="76628" marT="38404" marB="3840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B552</a:t>
                      </a:r>
                    </a:p>
                  </a:txBody>
                  <a:tcPr marL="76628" marR="76628" marT="38404" marB="38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Tracking the pollution plume of a large cargo ship in the North Sea, with exposure to sea spray</a:t>
                      </a:r>
                    </a:p>
                  </a:txBody>
                  <a:tcPr marL="76628" marR="76628" marT="38404" marB="3840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3204">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14/9/2010</a:t>
                      </a:r>
                    </a:p>
                  </a:txBody>
                  <a:tcPr marL="76628" marR="76628" marT="38404" marB="3840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B553</a:t>
                      </a:r>
                    </a:p>
                  </a:txBody>
                  <a:tcPr marL="76628" marR="76628" marT="38404" marB="38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Detailed microphysical measurements in cumulus, cirrus and stratiform cloud, straight and level radials centred on radar at </a:t>
                      </a:r>
                      <a:r>
                        <a:rPr kumimoji="0" lang="en-GB" sz="2200" b="0" i="0" u="none" strike="noStrike" cap="none" normalizeH="0" baseline="0" dirty="0" err="1" smtClean="0">
                          <a:ln>
                            <a:noFill/>
                          </a:ln>
                          <a:solidFill>
                            <a:schemeClr val="tx1"/>
                          </a:solidFill>
                          <a:effectLst/>
                          <a:latin typeface="Calibri" pitchFamily="34" charset="0"/>
                        </a:rPr>
                        <a:t>Chilbolton</a:t>
                      </a:r>
                      <a:endParaRPr kumimoji="0" lang="en-GB" sz="2200" b="0" i="0" u="none" strike="noStrike" cap="none" normalizeH="0" baseline="0" dirty="0" smtClean="0">
                        <a:ln>
                          <a:noFill/>
                        </a:ln>
                        <a:solidFill>
                          <a:schemeClr val="tx1"/>
                        </a:solidFill>
                        <a:effectLst/>
                        <a:latin typeface="Calibri" pitchFamily="34" charset="0"/>
                      </a:endParaRPr>
                    </a:p>
                  </a:txBody>
                  <a:tcPr marL="76628" marR="76628" marT="38404" marB="3840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3204">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14/9/2010</a:t>
                      </a:r>
                    </a:p>
                  </a:txBody>
                  <a:tcPr marL="76628" marR="76628" marT="38404" marB="3840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B554</a:t>
                      </a:r>
                    </a:p>
                  </a:txBody>
                  <a:tcPr marL="76628" marR="76628" marT="38404" marB="38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Companion flight to B554 with multiple cloud penetrations at different levels using saw-tooth flight levels</a:t>
                      </a:r>
                    </a:p>
                  </a:txBody>
                  <a:tcPr marL="76628" marR="76628" marT="38404" marB="3840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3204">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15/9/2010</a:t>
                      </a:r>
                    </a:p>
                  </a:txBody>
                  <a:tcPr marL="76628" marR="76628" marT="38404" marB="3840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B555</a:t>
                      </a:r>
                    </a:p>
                  </a:txBody>
                  <a:tcPr marL="76628" marR="76628" marT="38404" marB="38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Development of cumulus towers off the north coast of Scotland, with penetrations of the same cloud at different heights</a:t>
                      </a:r>
                    </a:p>
                  </a:txBody>
                  <a:tcPr marL="76628" marR="76628" marT="38404" marB="3840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367">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16/9/2010</a:t>
                      </a:r>
                    </a:p>
                  </a:txBody>
                  <a:tcPr marL="76628" marR="76628" marT="38404" marB="3840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smtClean="0">
                          <a:ln>
                            <a:noFill/>
                          </a:ln>
                          <a:solidFill>
                            <a:schemeClr val="tx1"/>
                          </a:solidFill>
                          <a:effectLst/>
                          <a:latin typeface="Calibri" pitchFamily="34" charset="0"/>
                        </a:rPr>
                        <a:t>B556</a:t>
                      </a:r>
                    </a:p>
                  </a:txBody>
                  <a:tcPr marL="76628" marR="76628" marT="38404" marB="38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176713" rtl="0" eaLnBrk="1" fontAlgn="base" latinLnBrk="0" hangingPunct="1">
                        <a:lnSpc>
                          <a:spcPct val="100000"/>
                        </a:lnSpc>
                        <a:spcBef>
                          <a:spcPct val="20000"/>
                        </a:spcBef>
                        <a:spcAft>
                          <a:spcPct val="0"/>
                        </a:spcAft>
                        <a:buClrTx/>
                        <a:buSzTx/>
                        <a:buFontTx/>
                        <a:buNone/>
                        <a:tabLst/>
                      </a:pPr>
                      <a:r>
                        <a:rPr kumimoji="0" lang="en-GB" sz="2200" b="0" i="0" u="none" strike="noStrike" cap="none" normalizeH="0" baseline="0" dirty="0" smtClean="0">
                          <a:ln>
                            <a:noFill/>
                          </a:ln>
                          <a:solidFill>
                            <a:schemeClr val="tx1"/>
                          </a:solidFill>
                          <a:effectLst/>
                          <a:latin typeface="Calibri" pitchFamily="34" charset="0"/>
                        </a:rPr>
                        <a:t>Development of cumulus towers off the north coast of Scotland</a:t>
                      </a:r>
                    </a:p>
                  </a:txBody>
                  <a:tcPr marL="76628" marR="76628" marT="38404" marB="3840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3" name="Group 82"/>
          <p:cNvGrpSpPr/>
          <p:nvPr/>
        </p:nvGrpSpPr>
        <p:grpSpPr>
          <a:xfrm>
            <a:off x="30279503" y="6624787"/>
            <a:ext cx="4104456" cy="4392488"/>
            <a:chOff x="40436437" y="9073258"/>
            <a:chExt cx="9393771" cy="10333148"/>
          </a:xfrm>
        </p:grpSpPr>
        <p:pic>
          <p:nvPicPr>
            <p:cNvPr id="80" name="Picture 79" descr="IMG_3131.JPG"/>
            <p:cNvPicPr>
              <a:picLocks noChangeAspect="1"/>
            </p:cNvPicPr>
            <p:nvPr/>
          </p:nvPicPr>
          <p:blipFill>
            <a:blip r:embed="rId11" cstate="print"/>
            <a:srcRect l="16234" r="15584"/>
            <a:stretch>
              <a:fillRect/>
            </a:stretch>
          </p:blipFill>
          <p:spPr>
            <a:xfrm>
              <a:off x="40436437" y="9073258"/>
              <a:ext cx="9393771" cy="10333148"/>
            </a:xfrm>
            <a:prstGeom prst="rect">
              <a:avLst/>
            </a:prstGeom>
            <a:scene3d>
              <a:camera prst="orthographicFront"/>
              <a:lightRig rig="threePt" dir="t"/>
            </a:scene3d>
            <a:sp3d>
              <a:bevelT prst="slope"/>
            </a:sp3d>
          </p:spPr>
        </p:pic>
        <p:sp>
          <p:nvSpPr>
            <p:cNvPr id="82" name="Oval 81"/>
            <p:cNvSpPr/>
            <p:nvPr/>
          </p:nvSpPr>
          <p:spPr>
            <a:xfrm>
              <a:off x="45293704" y="14833898"/>
              <a:ext cx="54167" cy="45719"/>
            </a:xfrm>
            <a:prstGeom prst="ellipse">
              <a:avLst/>
            </a:prstGeom>
            <a:solidFill>
              <a:srgbClr val="D00653"/>
            </a:solidFill>
            <a:ln>
              <a:noFill/>
            </a:ln>
            <a:effectLst/>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59" name="5-Point Star 58"/>
          <p:cNvSpPr/>
          <p:nvPr/>
        </p:nvSpPr>
        <p:spPr>
          <a:xfrm>
            <a:off x="724685" y="19692801"/>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grpSp>
        <p:nvGrpSpPr>
          <p:cNvPr id="89" name="Group 88"/>
          <p:cNvGrpSpPr/>
          <p:nvPr/>
        </p:nvGrpSpPr>
        <p:grpSpPr>
          <a:xfrm>
            <a:off x="9715872" y="20522331"/>
            <a:ext cx="5128631" cy="2117013"/>
            <a:chOff x="11737976" y="24554977"/>
            <a:chExt cx="6120000" cy="2520280"/>
          </a:xfrm>
        </p:grpSpPr>
        <p:pic>
          <p:nvPicPr>
            <p:cNvPr id="44" name="Picture 43" descr="IMG_2500.JPG"/>
            <p:cNvPicPr>
              <a:picLocks noChangeAspect="1"/>
            </p:cNvPicPr>
            <p:nvPr/>
          </p:nvPicPr>
          <p:blipFill>
            <a:blip r:embed="rId12" cstate="print"/>
            <a:srcRect t="39230" b="29883"/>
            <a:stretch>
              <a:fillRect/>
            </a:stretch>
          </p:blipFill>
          <p:spPr>
            <a:xfrm>
              <a:off x="11737976" y="24554977"/>
              <a:ext cx="6120000" cy="2520280"/>
            </a:xfrm>
            <a:prstGeom prst="rect">
              <a:avLst/>
            </a:prstGeom>
            <a:scene3d>
              <a:camera prst="orthographicFront"/>
              <a:lightRig rig="threePt" dir="t"/>
            </a:scene3d>
            <a:sp3d>
              <a:bevelT prst="slope"/>
            </a:sp3d>
          </p:spPr>
        </p:pic>
        <p:sp>
          <p:nvSpPr>
            <p:cNvPr id="74" name="Rectangle 68"/>
            <p:cNvSpPr>
              <a:spLocks noChangeArrowheads="1"/>
            </p:cNvSpPr>
            <p:nvPr/>
          </p:nvSpPr>
          <p:spPr bwMode="auto">
            <a:xfrm>
              <a:off x="11737976" y="24554978"/>
              <a:ext cx="6048672" cy="421365"/>
            </a:xfrm>
            <a:prstGeom prst="rect">
              <a:avLst/>
            </a:prstGeom>
            <a:noFill/>
            <a:ln w="9525">
              <a:noFill/>
              <a:miter lim="800000"/>
              <a:headEnd/>
              <a:tailEnd/>
            </a:ln>
          </p:spPr>
          <p:txBody>
            <a:bodyPr wrap="square">
              <a:spAutoFit/>
            </a:bodyPr>
            <a:lstStyle/>
            <a:p>
              <a:pPr defTabSz="3503427"/>
              <a:r>
                <a:rPr lang="en-GB" sz="1700" dirty="0" smtClean="0">
                  <a:solidFill>
                    <a:schemeClr val="bg1"/>
                  </a:solidFill>
                  <a:latin typeface="Calibri" pitchFamily="34" charset="0"/>
                </a:rPr>
                <a:t>CDP and other instruments on FAAM 146 port wing</a:t>
              </a:r>
              <a:endParaRPr lang="en-GB" sz="1700" dirty="0">
                <a:solidFill>
                  <a:schemeClr val="bg1"/>
                </a:solidFill>
                <a:latin typeface="Calibri" pitchFamily="34" charset="0"/>
              </a:endParaRPr>
            </a:p>
          </p:txBody>
        </p:sp>
      </p:grpSp>
      <p:grpSp>
        <p:nvGrpSpPr>
          <p:cNvPr id="88" name="Group 87"/>
          <p:cNvGrpSpPr/>
          <p:nvPr/>
        </p:nvGrpSpPr>
        <p:grpSpPr>
          <a:xfrm>
            <a:off x="9715872" y="22970603"/>
            <a:ext cx="5225927" cy="2169724"/>
            <a:chOff x="11737975" y="27363290"/>
            <a:chExt cx="6236103" cy="2583032"/>
          </a:xfrm>
        </p:grpSpPr>
        <p:pic>
          <p:nvPicPr>
            <p:cNvPr id="43" name="Picture 42" descr="IMG_2497.JPG"/>
            <p:cNvPicPr>
              <a:picLocks noChangeAspect="1"/>
            </p:cNvPicPr>
            <p:nvPr/>
          </p:nvPicPr>
          <p:blipFill>
            <a:blip r:embed="rId13" cstate="print"/>
            <a:srcRect t="16000" b="27724"/>
            <a:stretch>
              <a:fillRect/>
            </a:stretch>
          </p:blipFill>
          <p:spPr>
            <a:xfrm>
              <a:off x="11737976" y="27363290"/>
              <a:ext cx="6120000" cy="2583032"/>
            </a:xfrm>
            <a:prstGeom prst="rect">
              <a:avLst/>
            </a:prstGeom>
            <a:scene3d>
              <a:camera prst="orthographicFront"/>
              <a:lightRig rig="threePt" dir="t"/>
            </a:scene3d>
            <a:sp3d>
              <a:bevelT prst="slope"/>
            </a:sp3d>
          </p:spPr>
        </p:pic>
        <p:sp>
          <p:nvSpPr>
            <p:cNvPr id="85" name="Rectangle 68"/>
            <p:cNvSpPr>
              <a:spLocks noChangeArrowheads="1"/>
            </p:cNvSpPr>
            <p:nvPr/>
          </p:nvSpPr>
          <p:spPr bwMode="auto">
            <a:xfrm>
              <a:off x="11737975" y="27363290"/>
              <a:ext cx="6236103" cy="421365"/>
            </a:xfrm>
            <a:prstGeom prst="rect">
              <a:avLst/>
            </a:prstGeom>
            <a:noFill/>
            <a:ln w="9525">
              <a:noFill/>
              <a:miter lim="800000"/>
              <a:headEnd/>
              <a:tailEnd/>
            </a:ln>
          </p:spPr>
          <p:txBody>
            <a:bodyPr wrap="square">
              <a:spAutoFit/>
            </a:bodyPr>
            <a:lstStyle/>
            <a:p>
              <a:pPr defTabSz="3503427"/>
              <a:r>
                <a:rPr lang="en-GB" sz="1700" dirty="0" smtClean="0">
                  <a:solidFill>
                    <a:schemeClr val="bg1"/>
                  </a:solidFill>
                  <a:latin typeface="Calibri" pitchFamily="34" charset="0"/>
                </a:rPr>
                <a:t>CAS and other instruments on FAAM 146 starboard wing</a:t>
              </a:r>
              <a:endParaRPr lang="en-GB" sz="1700" dirty="0">
                <a:solidFill>
                  <a:schemeClr val="bg1"/>
                </a:solidFill>
                <a:latin typeface="Calibri" pitchFamily="34" charset="0"/>
              </a:endParaRPr>
            </a:p>
          </p:txBody>
        </p:sp>
      </p:grpSp>
      <p:grpSp>
        <p:nvGrpSpPr>
          <p:cNvPr id="87" name="Group 86"/>
          <p:cNvGrpSpPr/>
          <p:nvPr/>
        </p:nvGrpSpPr>
        <p:grpSpPr>
          <a:xfrm>
            <a:off x="9715872" y="25439277"/>
            <a:ext cx="5129201" cy="2139838"/>
            <a:chOff x="11737976" y="30315618"/>
            <a:chExt cx="6120680" cy="2547453"/>
          </a:xfrm>
        </p:grpSpPr>
        <p:pic>
          <p:nvPicPr>
            <p:cNvPr id="81" name="Picture 80" descr="IMG_2434.JPG"/>
            <p:cNvPicPr>
              <a:picLocks noChangeAspect="1"/>
            </p:cNvPicPr>
            <p:nvPr/>
          </p:nvPicPr>
          <p:blipFill>
            <a:blip r:embed="rId14" cstate="print"/>
            <a:srcRect t="16931" b="27569"/>
            <a:stretch>
              <a:fillRect/>
            </a:stretch>
          </p:blipFill>
          <p:spPr>
            <a:xfrm>
              <a:off x="11737976" y="30315618"/>
              <a:ext cx="6120000" cy="2547453"/>
            </a:xfrm>
            <a:prstGeom prst="rect">
              <a:avLst/>
            </a:prstGeom>
            <a:scene3d>
              <a:camera prst="orthographicFront"/>
              <a:lightRig rig="threePt" dir="t"/>
            </a:scene3d>
            <a:sp3d>
              <a:bevelT prst="slope"/>
            </a:sp3d>
          </p:spPr>
        </p:pic>
        <p:sp>
          <p:nvSpPr>
            <p:cNvPr id="86" name="Rectangle 68"/>
            <p:cNvSpPr>
              <a:spLocks noChangeArrowheads="1"/>
            </p:cNvSpPr>
            <p:nvPr/>
          </p:nvSpPr>
          <p:spPr bwMode="auto">
            <a:xfrm>
              <a:off x="11737976" y="30315618"/>
              <a:ext cx="6120680" cy="421365"/>
            </a:xfrm>
            <a:prstGeom prst="rect">
              <a:avLst/>
            </a:prstGeom>
            <a:noFill/>
            <a:ln w="9525">
              <a:noFill/>
              <a:miter lim="800000"/>
              <a:headEnd/>
              <a:tailEnd/>
            </a:ln>
          </p:spPr>
          <p:txBody>
            <a:bodyPr wrap="square">
              <a:spAutoFit/>
            </a:bodyPr>
            <a:lstStyle/>
            <a:p>
              <a:pPr defTabSz="3503427"/>
              <a:r>
                <a:rPr lang="en-GB" sz="1700" dirty="0" smtClean="0">
                  <a:latin typeface="Calibri" pitchFamily="34" charset="0"/>
                </a:rPr>
                <a:t>BCP on third starboard window panel on FAAM 146</a:t>
              </a:r>
              <a:endParaRPr lang="en-GB" sz="1700" dirty="0">
                <a:latin typeface="Calibri" pitchFamily="34" charset="0"/>
              </a:endParaRPr>
            </a:p>
          </p:txBody>
        </p:sp>
      </p:grpSp>
      <p:sp>
        <p:nvSpPr>
          <p:cNvPr id="236" name="5-Point Star 235"/>
          <p:cNvSpPr/>
          <p:nvPr/>
        </p:nvSpPr>
        <p:spPr>
          <a:xfrm>
            <a:off x="14941799" y="993715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40" name="5-Point Star 239"/>
          <p:cNvSpPr/>
          <p:nvPr/>
        </p:nvSpPr>
        <p:spPr>
          <a:xfrm>
            <a:off x="30567535" y="1569779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41" name="5-Point Star 240"/>
          <p:cNvSpPr/>
          <p:nvPr/>
        </p:nvSpPr>
        <p:spPr>
          <a:xfrm>
            <a:off x="36112151" y="21962491"/>
            <a:ext cx="181031" cy="181458"/>
          </a:xfrm>
          <a:prstGeom prst="star5">
            <a:avLst/>
          </a:prstGeom>
          <a:solidFill>
            <a:schemeClr val="bg1"/>
          </a:solid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42" name="Text Box 84"/>
          <p:cNvSpPr txBox="1">
            <a:spLocks noChangeArrowheads="1"/>
          </p:cNvSpPr>
          <p:nvPr/>
        </p:nvSpPr>
        <p:spPr bwMode="auto">
          <a:xfrm>
            <a:off x="34888015" y="6624787"/>
            <a:ext cx="7272808" cy="5740538"/>
          </a:xfrm>
          <a:prstGeom prst="rect">
            <a:avLst/>
          </a:prstGeom>
          <a:noFill/>
          <a:ln w="9525">
            <a:noFill/>
            <a:miter lim="800000"/>
            <a:headEnd/>
            <a:tailEnd/>
          </a:ln>
        </p:spPr>
        <p:txBody>
          <a:bodyPr wrap="square" lIns="76700" tIns="38350" rIns="76700" bIns="38350">
            <a:spAutoFit/>
          </a:bodyPr>
          <a:lstStyle/>
          <a:p>
            <a:pPr defTabSz="3503427"/>
            <a:r>
              <a:rPr lang="en-GB" sz="2300" dirty="0" smtClean="0">
                <a:latin typeface="Calibri" pitchFamily="34" charset="0"/>
              </a:rPr>
              <a:t>Beam mapping is an accurate and comprehensive method for the calibration of an optical particle/droplet counter</a:t>
            </a:r>
          </a:p>
          <a:p>
            <a:pPr defTabSz="3503427"/>
            <a:r>
              <a:rPr lang="en-GB" sz="2300" dirty="0" smtClean="0">
                <a:latin typeface="Calibri" pitchFamily="34" charset="0"/>
              </a:rPr>
              <a:t>Uses a stable stream of droplets of known diameter passing through the instrument sample volume</a:t>
            </a:r>
          </a:p>
          <a:p>
            <a:pPr defTabSz="3503427"/>
            <a:r>
              <a:rPr lang="en-GB" sz="2300" dirty="0" smtClean="0">
                <a:latin typeface="Calibri" pitchFamily="34" charset="0"/>
              </a:rPr>
              <a:t>The droplet stream can be positioned to an accuracy of at least 2µm</a:t>
            </a:r>
          </a:p>
          <a:p>
            <a:pPr defTabSz="3503427"/>
            <a:r>
              <a:rPr lang="en-GB" sz="2300" dirty="0" smtClean="0">
                <a:latin typeface="Calibri" pitchFamily="34" charset="0"/>
              </a:rPr>
              <a:t>The system uses a commercial piezo-electric drop generator to create monodispersed droplets</a:t>
            </a:r>
          </a:p>
          <a:p>
            <a:pPr defTabSz="3503427"/>
            <a:r>
              <a:rPr lang="en-GB" sz="2300" dirty="0" smtClean="0">
                <a:latin typeface="Calibri" pitchFamily="34" charset="0"/>
              </a:rPr>
              <a:t>The droplets then pass through an evaporation tube – this accelerates the drops, and the size is altered by changing the residence time in the tube</a:t>
            </a:r>
          </a:p>
          <a:p>
            <a:pPr defTabSz="3503427"/>
            <a:r>
              <a:rPr lang="en-GB" sz="2300" dirty="0" smtClean="0">
                <a:latin typeface="Calibri" pitchFamily="34" charset="0"/>
              </a:rPr>
              <a:t>The effects of droplet size (up to 40 µm) and speed (up to 45 ms</a:t>
            </a:r>
            <a:r>
              <a:rPr lang="en-GB" sz="2300" baseline="30000" dirty="0" smtClean="0">
                <a:latin typeface="Calibri" pitchFamily="34" charset="0"/>
              </a:rPr>
              <a:t>-1</a:t>
            </a:r>
            <a:r>
              <a:rPr lang="en-GB" sz="2300" dirty="0" smtClean="0">
                <a:latin typeface="Calibri" pitchFamily="34" charset="0"/>
              </a:rPr>
              <a:t>) can be determined</a:t>
            </a:r>
          </a:p>
          <a:p>
            <a:pPr defTabSz="3503427"/>
            <a:r>
              <a:rPr lang="en-GB" sz="2300" dirty="0" smtClean="0">
                <a:latin typeface="Calibri" pitchFamily="34" charset="0"/>
              </a:rPr>
              <a:t>The droplets are accurately sized photographically using a “glares” technique</a:t>
            </a:r>
          </a:p>
          <a:p>
            <a:pPr defTabSz="3503427"/>
            <a:r>
              <a:rPr lang="en-GB" sz="2300" dirty="0" smtClean="0">
                <a:latin typeface="Calibri" pitchFamily="34" charset="0"/>
              </a:rPr>
              <a:t>The BCP was mapped at a facility made available by NOAA</a:t>
            </a:r>
          </a:p>
        </p:txBody>
      </p:sp>
      <p:sp>
        <p:nvSpPr>
          <p:cNvPr id="243" name="5-Point Star 242"/>
          <p:cNvSpPr/>
          <p:nvPr/>
        </p:nvSpPr>
        <p:spPr>
          <a:xfrm>
            <a:off x="36112151" y="22322531"/>
            <a:ext cx="181031" cy="181458"/>
          </a:xfrm>
          <a:prstGeom prst="star5">
            <a:avLst/>
          </a:prstGeom>
          <a:solidFill>
            <a:schemeClr val="bg1"/>
          </a:solid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44" name="5-Point Star 243"/>
          <p:cNvSpPr/>
          <p:nvPr/>
        </p:nvSpPr>
        <p:spPr>
          <a:xfrm>
            <a:off x="36112151" y="22682571"/>
            <a:ext cx="181031" cy="181458"/>
          </a:xfrm>
          <a:prstGeom prst="star5">
            <a:avLst/>
          </a:prstGeom>
          <a:solidFill>
            <a:schemeClr val="bg1"/>
          </a:solid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45" name="5-Point Star 244"/>
          <p:cNvSpPr/>
          <p:nvPr/>
        </p:nvSpPr>
        <p:spPr>
          <a:xfrm>
            <a:off x="36112151" y="24770803"/>
            <a:ext cx="181031" cy="181458"/>
          </a:xfrm>
          <a:prstGeom prst="star5">
            <a:avLst/>
          </a:prstGeom>
          <a:solidFill>
            <a:schemeClr val="bg1"/>
          </a:solid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46" name="5-Point Star 245"/>
          <p:cNvSpPr/>
          <p:nvPr/>
        </p:nvSpPr>
        <p:spPr>
          <a:xfrm>
            <a:off x="36112151" y="25778915"/>
            <a:ext cx="181031" cy="181458"/>
          </a:xfrm>
          <a:prstGeom prst="star5">
            <a:avLst/>
          </a:prstGeom>
          <a:solidFill>
            <a:schemeClr val="bg1"/>
          </a:solid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47" name="5-Point Star 246"/>
          <p:cNvSpPr/>
          <p:nvPr/>
        </p:nvSpPr>
        <p:spPr>
          <a:xfrm>
            <a:off x="36112151" y="26498995"/>
            <a:ext cx="181031" cy="181458"/>
          </a:xfrm>
          <a:prstGeom prst="star5">
            <a:avLst/>
          </a:prstGeom>
          <a:solidFill>
            <a:schemeClr val="bg1"/>
          </a:solid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pic>
        <p:nvPicPr>
          <p:cNvPr id="248" name="Picture 247" descr="Caribic_Logo_Lufthansa171202_web.png"/>
          <p:cNvPicPr>
            <a:picLocks noChangeAspect="1"/>
          </p:cNvPicPr>
          <p:nvPr/>
        </p:nvPicPr>
        <p:blipFill>
          <a:blip r:embed="rId15" cstate="print"/>
          <a:stretch>
            <a:fillRect/>
          </a:stretch>
        </p:blipFill>
        <p:spPr>
          <a:xfrm>
            <a:off x="40375123" y="21386427"/>
            <a:ext cx="1716970" cy="1224136"/>
          </a:xfrm>
          <a:prstGeom prst="rect">
            <a:avLst/>
          </a:prstGeom>
        </p:spPr>
      </p:pic>
      <p:pic>
        <p:nvPicPr>
          <p:cNvPr id="249" name="Picture 248" descr="MOZAIC-Emblem_web.png"/>
          <p:cNvPicPr>
            <a:picLocks noChangeAspect="1"/>
          </p:cNvPicPr>
          <p:nvPr/>
        </p:nvPicPr>
        <p:blipFill>
          <a:blip r:embed="rId16" cstate="print"/>
          <a:stretch>
            <a:fillRect/>
          </a:stretch>
        </p:blipFill>
        <p:spPr>
          <a:xfrm>
            <a:off x="39208495" y="21386427"/>
            <a:ext cx="936104" cy="713220"/>
          </a:xfrm>
          <a:prstGeom prst="rect">
            <a:avLst/>
          </a:prstGeom>
        </p:spPr>
      </p:pic>
      <p:sp>
        <p:nvSpPr>
          <p:cNvPr id="250" name="Text Box 7"/>
          <p:cNvSpPr txBox="1">
            <a:spLocks noChangeArrowheads="1"/>
          </p:cNvSpPr>
          <p:nvPr/>
        </p:nvSpPr>
        <p:spPr bwMode="auto">
          <a:xfrm>
            <a:off x="468191" y="5472659"/>
            <a:ext cx="6628146" cy="1000779"/>
          </a:xfrm>
          <a:prstGeom prst="rect">
            <a:avLst/>
          </a:prstGeom>
          <a:noFill/>
          <a:ln w="9525">
            <a:noFill/>
            <a:miter lim="800000"/>
            <a:headEnd/>
            <a:tailEnd/>
          </a:ln>
        </p:spPr>
        <p:txBody>
          <a:bodyPr wrap="square" lIns="76700" tIns="38350" rIns="76700" bIns="38350">
            <a:spAutoFit/>
          </a:bodyPr>
          <a:lstStyle/>
          <a:p>
            <a:pPr algn="ctr" defTabSz="3503427"/>
            <a:r>
              <a:rPr lang="en-GB" sz="6000" b="1" dirty="0" smtClean="0">
                <a:ln>
                  <a:solidFill>
                    <a:schemeClr val="accent1">
                      <a:lumMod val="60000"/>
                      <a:lumOff val="40000"/>
                    </a:schemeClr>
                  </a:solidFill>
                </a:ln>
                <a:solidFill>
                  <a:schemeClr val="accent1">
                    <a:lumMod val="20000"/>
                    <a:lumOff val="80000"/>
                  </a:schemeClr>
                </a:solidFill>
                <a:effectLst>
                  <a:innerShdw blurRad="63500" dist="50800" dir="18900000">
                    <a:schemeClr val="tx2">
                      <a:lumMod val="75000"/>
                      <a:alpha val="85000"/>
                    </a:schemeClr>
                  </a:innerShdw>
                </a:effectLst>
              </a:rPr>
              <a:t>Abstract</a:t>
            </a:r>
            <a:endParaRPr lang="de-DE" sz="6000" b="1" dirty="0">
              <a:ln>
                <a:solidFill>
                  <a:schemeClr val="accent1">
                    <a:lumMod val="60000"/>
                    <a:lumOff val="40000"/>
                  </a:schemeClr>
                </a:solidFill>
              </a:ln>
              <a:solidFill>
                <a:schemeClr val="accent1">
                  <a:lumMod val="20000"/>
                  <a:lumOff val="80000"/>
                </a:schemeClr>
              </a:solidFill>
              <a:effectLst>
                <a:innerShdw blurRad="63500" dist="50800" dir="18900000">
                  <a:schemeClr val="tx2">
                    <a:lumMod val="75000"/>
                    <a:alpha val="85000"/>
                  </a:schemeClr>
                </a:innerShdw>
              </a:effectLst>
            </a:endParaRPr>
          </a:p>
        </p:txBody>
      </p:sp>
      <p:pic>
        <p:nvPicPr>
          <p:cNvPr id="251" name="Picture 250" descr="sn003IntensityMap.jpg"/>
          <p:cNvPicPr>
            <a:picLocks noChangeAspect="1"/>
          </p:cNvPicPr>
          <p:nvPr/>
        </p:nvPicPr>
        <p:blipFill>
          <a:blip r:embed="rId17" cstate="print"/>
          <a:stretch>
            <a:fillRect/>
          </a:stretch>
        </p:blipFill>
        <p:spPr>
          <a:xfrm>
            <a:off x="35392071" y="12489168"/>
            <a:ext cx="5472608" cy="3640675"/>
          </a:xfrm>
          <a:prstGeom prst="rect">
            <a:avLst/>
          </a:prstGeom>
        </p:spPr>
      </p:pic>
      <p:pic>
        <p:nvPicPr>
          <p:cNvPr id="252" name="Picture 251" descr="smoothedIntensityMap.jpg"/>
          <p:cNvPicPr>
            <a:picLocks noChangeAspect="1"/>
          </p:cNvPicPr>
          <p:nvPr/>
        </p:nvPicPr>
        <p:blipFill>
          <a:blip r:embed="rId18" cstate="print"/>
          <a:stretch>
            <a:fillRect/>
          </a:stretch>
        </p:blipFill>
        <p:spPr>
          <a:xfrm>
            <a:off x="21782559" y="14329643"/>
            <a:ext cx="3429700" cy="1949919"/>
          </a:xfrm>
          <a:prstGeom prst="rect">
            <a:avLst/>
          </a:prstGeom>
          <a:ln>
            <a:solidFill>
              <a:schemeClr val="tx1"/>
            </a:solidFill>
          </a:ln>
        </p:spPr>
      </p:pic>
      <p:pic>
        <p:nvPicPr>
          <p:cNvPr id="254" name="Picture 253" descr="BCPScatteringCrossSection.jpg"/>
          <p:cNvPicPr>
            <a:picLocks noChangeAspect="1"/>
          </p:cNvPicPr>
          <p:nvPr/>
        </p:nvPicPr>
        <p:blipFill>
          <a:blip r:embed="rId19" cstate="print"/>
          <a:stretch>
            <a:fillRect/>
          </a:stretch>
        </p:blipFill>
        <p:spPr>
          <a:xfrm>
            <a:off x="25742999" y="14329643"/>
            <a:ext cx="2520280" cy="1961895"/>
          </a:xfrm>
          <a:prstGeom prst="rect">
            <a:avLst/>
          </a:prstGeom>
          <a:ln>
            <a:solidFill>
              <a:schemeClr val="tx1"/>
            </a:solidFill>
          </a:ln>
        </p:spPr>
      </p:pic>
      <p:pic>
        <p:nvPicPr>
          <p:cNvPr id="255" name="Picture 254" descr="IMG_3128.JPG"/>
          <p:cNvPicPr>
            <a:picLocks noChangeAspect="1"/>
          </p:cNvPicPr>
          <p:nvPr/>
        </p:nvPicPr>
        <p:blipFill>
          <a:blip r:embed="rId20" cstate="print"/>
          <a:stretch>
            <a:fillRect/>
          </a:stretch>
        </p:blipFill>
        <p:spPr>
          <a:xfrm>
            <a:off x="30279503" y="11161290"/>
            <a:ext cx="4104456" cy="5472608"/>
          </a:xfrm>
          <a:prstGeom prst="rect">
            <a:avLst/>
          </a:prstGeom>
          <a:scene3d>
            <a:camera prst="orthographicFront"/>
            <a:lightRig rig="threePt" dir="t"/>
          </a:scene3d>
          <a:sp3d>
            <a:bevelT prst="slope"/>
          </a:sp3d>
        </p:spPr>
      </p:pic>
      <p:pic>
        <p:nvPicPr>
          <p:cNvPr id="256" name="Picture 255" descr="bcpVScdp.jpg"/>
          <p:cNvPicPr>
            <a:picLocks noChangeAspect="1"/>
          </p:cNvPicPr>
          <p:nvPr/>
        </p:nvPicPr>
        <p:blipFill>
          <a:blip r:embed="rId21" cstate="print"/>
          <a:stretch>
            <a:fillRect/>
          </a:stretch>
        </p:blipFill>
        <p:spPr>
          <a:xfrm>
            <a:off x="21854567" y="25810432"/>
            <a:ext cx="4248472" cy="3620591"/>
          </a:xfrm>
          <a:prstGeom prst="rect">
            <a:avLst/>
          </a:prstGeom>
          <a:ln>
            <a:solidFill>
              <a:schemeClr val="tx1"/>
            </a:solidFill>
          </a:ln>
        </p:spPr>
      </p:pic>
      <p:pic>
        <p:nvPicPr>
          <p:cNvPr id="91" name="Picture 90" descr="EGU - 3 probes close up N.emf"/>
          <p:cNvPicPr>
            <a:picLocks noChangeAspect="1"/>
          </p:cNvPicPr>
          <p:nvPr/>
        </p:nvPicPr>
        <p:blipFill>
          <a:blip r:embed="rId22" cstate="print"/>
          <a:stretch>
            <a:fillRect/>
          </a:stretch>
        </p:blipFill>
        <p:spPr>
          <a:xfrm>
            <a:off x="16669991" y="23114619"/>
            <a:ext cx="4640001" cy="2036771"/>
          </a:xfrm>
          <a:prstGeom prst="rect">
            <a:avLst/>
          </a:prstGeom>
        </p:spPr>
      </p:pic>
      <p:pic>
        <p:nvPicPr>
          <p:cNvPr id="92" name="Picture 91" descr="EGU - 2 probes close up ice N.emf"/>
          <p:cNvPicPr>
            <a:picLocks noChangeAspect="1"/>
          </p:cNvPicPr>
          <p:nvPr/>
        </p:nvPicPr>
        <p:blipFill>
          <a:blip r:embed="rId23" cstate="print"/>
          <a:stretch>
            <a:fillRect/>
          </a:stretch>
        </p:blipFill>
        <p:spPr>
          <a:xfrm>
            <a:off x="21566535" y="23114619"/>
            <a:ext cx="4640001" cy="2036771"/>
          </a:xfrm>
          <a:prstGeom prst="rect">
            <a:avLst/>
          </a:prstGeom>
        </p:spPr>
      </p:pic>
      <p:pic>
        <p:nvPicPr>
          <p:cNvPr id="95" name="Picture 94" descr="EGU - 3 probes B553 N.emf"/>
          <p:cNvPicPr>
            <a:picLocks noChangeAspect="1"/>
          </p:cNvPicPr>
          <p:nvPr/>
        </p:nvPicPr>
        <p:blipFill>
          <a:blip r:embed="rId24" cstate="print"/>
          <a:stretch>
            <a:fillRect/>
          </a:stretch>
        </p:blipFill>
        <p:spPr>
          <a:xfrm>
            <a:off x="16669989" y="18290083"/>
            <a:ext cx="9514469" cy="4176464"/>
          </a:xfrm>
          <a:prstGeom prst="rect">
            <a:avLst/>
          </a:prstGeom>
        </p:spPr>
      </p:pic>
      <p:pic>
        <p:nvPicPr>
          <p:cNvPr id="96" name="Picture 95" descr="spectraloglog.jpg"/>
          <p:cNvPicPr>
            <a:picLocks noChangeAspect="1"/>
          </p:cNvPicPr>
          <p:nvPr/>
        </p:nvPicPr>
        <p:blipFill>
          <a:blip r:embed="rId25" cstate="print"/>
          <a:stretch>
            <a:fillRect/>
          </a:stretch>
        </p:blipFill>
        <p:spPr>
          <a:xfrm>
            <a:off x="16597982" y="25810882"/>
            <a:ext cx="4969566" cy="3611761"/>
          </a:xfrm>
          <a:prstGeom prst="rect">
            <a:avLst/>
          </a:prstGeom>
          <a:ln>
            <a:solidFill>
              <a:schemeClr val="tx1"/>
            </a:solidFill>
          </a:ln>
        </p:spPr>
      </p:pic>
      <p:cxnSp>
        <p:nvCxnSpPr>
          <p:cNvPr id="98" name="Straight Connector 97"/>
          <p:cNvCxnSpPr/>
          <p:nvPr/>
        </p:nvCxnSpPr>
        <p:spPr>
          <a:xfrm rot="10800000" flipV="1">
            <a:off x="16674358" y="22062141"/>
            <a:ext cx="1837761" cy="1048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888635" y="22071106"/>
            <a:ext cx="2411506" cy="1039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21569084" y="22062140"/>
            <a:ext cx="3218328" cy="1048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25154964" y="22071105"/>
            <a:ext cx="1048874" cy="1030945"/>
          </a:xfrm>
          <a:prstGeom prst="line">
            <a:avLst/>
          </a:prstGeom>
        </p:spPr>
        <p:style>
          <a:lnRef idx="1">
            <a:schemeClr val="accent1"/>
          </a:lnRef>
          <a:fillRef idx="0">
            <a:schemeClr val="accent1"/>
          </a:fillRef>
          <a:effectRef idx="0">
            <a:schemeClr val="accent1"/>
          </a:effectRef>
          <a:fontRef idx="minor">
            <a:schemeClr val="tx1"/>
          </a:fontRef>
        </p:style>
      </p:cxnSp>
      <p:sp>
        <p:nvSpPr>
          <p:cNvPr id="105" name="Rectangle 68"/>
          <p:cNvSpPr>
            <a:spLocks noChangeArrowheads="1"/>
          </p:cNvSpPr>
          <p:nvPr/>
        </p:nvSpPr>
        <p:spPr bwMode="auto">
          <a:xfrm>
            <a:off x="26463079" y="18794139"/>
            <a:ext cx="7938732" cy="508336"/>
          </a:xfrm>
          <a:prstGeom prst="rect">
            <a:avLst/>
          </a:prstGeom>
          <a:noFill/>
          <a:ln w="9525">
            <a:noFill/>
            <a:miter lim="800000"/>
            <a:headEnd/>
            <a:tailEnd/>
          </a:ln>
        </p:spPr>
        <p:txBody>
          <a:bodyPr wrap="square" lIns="76700" tIns="38350" rIns="76700" bIns="38350">
            <a:spAutoFit/>
          </a:bodyPr>
          <a:lstStyle/>
          <a:p>
            <a:pPr defTabSz="3503427"/>
            <a:r>
              <a:rPr lang="en-GB" sz="2800" dirty="0" smtClean="0">
                <a:latin typeface="Calibri" pitchFamily="34" charset="0"/>
              </a:rPr>
              <a:t>Preliminary results for flight B553</a:t>
            </a:r>
            <a:endParaRPr lang="en-GB" sz="2800" dirty="0">
              <a:latin typeface="Calibri" pitchFamily="34" charset="0"/>
            </a:endParaRPr>
          </a:p>
        </p:txBody>
      </p:sp>
      <p:sp>
        <p:nvSpPr>
          <p:cNvPr id="123" name="Rectangle 68"/>
          <p:cNvSpPr>
            <a:spLocks noChangeArrowheads="1"/>
          </p:cNvSpPr>
          <p:nvPr/>
        </p:nvSpPr>
        <p:spPr bwMode="auto">
          <a:xfrm>
            <a:off x="26895127" y="19370203"/>
            <a:ext cx="7506684" cy="4386321"/>
          </a:xfrm>
          <a:prstGeom prst="rect">
            <a:avLst/>
          </a:prstGeom>
          <a:noFill/>
          <a:ln w="9525">
            <a:noFill/>
            <a:miter lim="800000"/>
            <a:headEnd/>
            <a:tailEnd/>
          </a:ln>
        </p:spPr>
        <p:txBody>
          <a:bodyPr wrap="square" lIns="76700" tIns="38350" rIns="76700" bIns="38350">
            <a:spAutoFit/>
          </a:bodyPr>
          <a:lstStyle/>
          <a:p>
            <a:pPr defTabSz="3503427"/>
            <a:r>
              <a:rPr lang="en-GB" sz="2800" dirty="0" smtClean="0">
                <a:latin typeface="Calibri" pitchFamily="34" charset="0"/>
              </a:rPr>
              <a:t>First stage of inversion applied to data, based on beam mapping</a:t>
            </a:r>
          </a:p>
          <a:p>
            <a:pPr defTabSz="3503427"/>
            <a:r>
              <a:rPr lang="en-GB" sz="2800" dirty="0" smtClean="0">
                <a:latin typeface="Calibri" pitchFamily="34" charset="0"/>
              </a:rPr>
              <a:t>BCP clearly responds to cloud at times when other probes indicate cloud presence</a:t>
            </a:r>
          </a:p>
          <a:p>
            <a:pPr defTabSz="3503427"/>
            <a:r>
              <a:rPr lang="en-GB" sz="2800" dirty="0" smtClean="0">
                <a:latin typeface="Calibri" pitchFamily="34" charset="0"/>
              </a:rPr>
              <a:t>Number concentrations agree well with CDP and CAS for overlapping size range</a:t>
            </a:r>
          </a:p>
          <a:p>
            <a:pPr defTabSz="3503427"/>
            <a:r>
              <a:rPr lang="en-GB" sz="2800" dirty="0" smtClean="0">
                <a:latin typeface="Calibri" pitchFamily="34" charset="0"/>
              </a:rPr>
              <a:t>BCP appears to oversize – this will be corrected in future with a modification to the inversion – but spectrum shape reasonable</a:t>
            </a:r>
          </a:p>
          <a:p>
            <a:pPr defTabSz="3503427"/>
            <a:r>
              <a:rPr lang="en-GB" sz="2800" dirty="0" smtClean="0">
                <a:latin typeface="Calibri" pitchFamily="34" charset="0"/>
              </a:rPr>
              <a:t>BCP reacts to ice in cirrus cloud</a:t>
            </a:r>
            <a:endParaRPr lang="en-GB" sz="2800" dirty="0">
              <a:latin typeface="Calibri" pitchFamily="34" charset="0"/>
            </a:endParaRPr>
          </a:p>
        </p:txBody>
      </p:sp>
      <p:sp>
        <p:nvSpPr>
          <p:cNvPr id="124" name="TextBox 123"/>
          <p:cNvSpPr txBox="1"/>
          <p:nvPr/>
        </p:nvSpPr>
        <p:spPr>
          <a:xfrm>
            <a:off x="17966135" y="22610563"/>
            <a:ext cx="1440160" cy="461665"/>
          </a:xfrm>
          <a:prstGeom prst="rect">
            <a:avLst/>
          </a:prstGeom>
          <a:noFill/>
        </p:spPr>
        <p:txBody>
          <a:bodyPr wrap="square" rtlCol="0">
            <a:spAutoFit/>
          </a:bodyPr>
          <a:lstStyle/>
          <a:p>
            <a:r>
              <a:rPr lang="en-GB" sz="2400" dirty="0" smtClean="0"/>
              <a:t>cumulus</a:t>
            </a:r>
            <a:endParaRPr lang="en-GB" sz="2400" dirty="0"/>
          </a:p>
        </p:txBody>
      </p:sp>
      <p:sp>
        <p:nvSpPr>
          <p:cNvPr id="125" name="TextBox 124"/>
          <p:cNvSpPr txBox="1"/>
          <p:nvPr/>
        </p:nvSpPr>
        <p:spPr>
          <a:xfrm>
            <a:off x="23510751" y="22610563"/>
            <a:ext cx="936104" cy="461665"/>
          </a:xfrm>
          <a:prstGeom prst="rect">
            <a:avLst/>
          </a:prstGeom>
          <a:noFill/>
        </p:spPr>
        <p:txBody>
          <a:bodyPr wrap="square" rtlCol="0">
            <a:spAutoFit/>
          </a:bodyPr>
          <a:lstStyle/>
          <a:p>
            <a:r>
              <a:rPr lang="en-GB" sz="2400" dirty="0" smtClean="0"/>
              <a:t>cirrus</a:t>
            </a:r>
            <a:endParaRPr lang="en-GB" sz="2400" dirty="0"/>
          </a:p>
        </p:txBody>
      </p:sp>
      <p:sp>
        <p:nvSpPr>
          <p:cNvPr id="142" name="Rectangle 68"/>
          <p:cNvSpPr>
            <a:spLocks noChangeArrowheads="1"/>
          </p:cNvSpPr>
          <p:nvPr/>
        </p:nvSpPr>
        <p:spPr bwMode="auto">
          <a:xfrm>
            <a:off x="26463079" y="24194739"/>
            <a:ext cx="7938732" cy="508336"/>
          </a:xfrm>
          <a:prstGeom prst="rect">
            <a:avLst/>
          </a:prstGeom>
          <a:noFill/>
          <a:ln w="9525">
            <a:noFill/>
            <a:miter lim="800000"/>
            <a:headEnd/>
            <a:tailEnd/>
          </a:ln>
        </p:spPr>
        <p:txBody>
          <a:bodyPr wrap="square" lIns="76700" tIns="38350" rIns="76700" bIns="38350">
            <a:spAutoFit/>
          </a:bodyPr>
          <a:lstStyle/>
          <a:p>
            <a:pPr defTabSz="3503427"/>
            <a:r>
              <a:rPr lang="en-GB" sz="2800" dirty="0" smtClean="0">
                <a:latin typeface="Calibri" pitchFamily="34" charset="0"/>
              </a:rPr>
              <a:t>Other flights</a:t>
            </a:r>
            <a:endParaRPr lang="en-GB" sz="2800" dirty="0">
              <a:latin typeface="Calibri" pitchFamily="34" charset="0"/>
            </a:endParaRPr>
          </a:p>
        </p:txBody>
      </p:sp>
      <p:sp>
        <p:nvSpPr>
          <p:cNvPr id="143" name="Rectangle 68"/>
          <p:cNvSpPr>
            <a:spLocks noChangeArrowheads="1"/>
          </p:cNvSpPr>
          <p:nvPr/>
        </p:nvSpPr>
        <p:spPr bwMode="auto">
          <a:xfrm>
            <a:off x="26895127" y="24698795"/>
            <a:ext cx="7506684" cy="1800998"/>
          </a:xfrm>
          <a:prstGeom prst="rect">
            <a:avLst/>
          </a:prstGeom>
          <a:noFill/>
          <a:ln w="9525">
            <a:noFill/>
            <a:miter lim="800000"/>
            <a:headEnd/>
            <a:tailEnd/>
          </a:ln>
        </p:spPr>
        <p:txBody>
          <a:bodyPr wrap="square" lIns="76700" tIns="38350" rIns="76700" bIns="38350">
            <a:spAutoFit/>
          </a:bodyPr>
          <a:lstStyle/>
          <a:p>
            <a:pPr defTabSz="3503427"/>
            <a:r>
              <a:rPr lang="en-GB" sz="2800" dirty="0" smtClean="0">
                <a:latin typeface="Calibri" pitchFamily="34" charset="0"/>
              </a:rPr>
              <a:t>Inversion to be fully applied</a:t>
            </a:r>
          </a:p>
          <a:p>
            <a:pPr defTabSz="3503427"/>
            <a:r>
              <a:rPr lang="en-GB" sz="2800" dirty="0" smtClean="0">
                <a:latin typeface="Calibri" pitchFamily="34" charset="0"/>
              </a:rPr>
              <a:t>Initial results similar to Flight B553 – number concentration histories compare well qualitatively with CDP and CAS</a:t>
            </a:r>
            <a:endParaRPr lang="en-GB" sz="2800" dirty="0">
              <a:latin typeface="Calibri" pitchFamily="34" charset="0"/>
            </a:endParaRPr>
          </a:p>
        </p:txBody>
      </p:sp>
      <p:sp>
        <p:nvSpPr>
          <p:cNvPr id="144" name="Rectangle 68"/>
          <p:cNvSpPr>
            <a:spLocks noChangeArrowheads="1"/>
          </p:cNvSpPr>
          <p:nvPr/>
        </p:nvSpPr>
        <p:spPr bwMode="auto">
          <a:xfrm>
            <a:off x="26463079" y="26715019"/>
            <a:ext cx="7938732" cy="508336"/>
          </a:xfrm>
          <a:prstGeom prst="rect">
            <a:avLst/>
          </a:prstGeom>
          <a:noFill/>
          <a:ln w="9525">
            <a:noFill/>
            <a:miter lim="800000"/>
            <a:headEnd/>
            <a:tailEnd/>
          </a:ln>
        </p:spPr>
        <p:txBody>
          <a:bodyPr wrap="square" lIns="76700" tIns="38350" rIns="76700" bIns="38350">
            <a:spAutoFit/>
          </a:bodyPr>
          <a:lstStyle/>
          <a:p>
            <a:pPr defTabSz="3503427"/>
            <a:r>
              <a:rPr lang="en-GB" sz="2800" dirty="0" smtClean="0">
                <a:latin typeface="Calibri" pitchFamily="34" charset="0"/>
              </a:rPr>
              <a:t>Summary</a:t>
            </a:r>
            <a:endParaRPr lang="en-GB" sz="2800" dirty="0">
              <a:latin typeface="Calibri" pitchFamily="34" charset="0"/>
            </a:endParaRPr>
          </a:p>
        </p:txBody>
      </p:sp>
      <p:sp>
        <p:nvSpPr>
          <p:cNvPr id="145" name="Rectangle 68"/>
          <p:cNvSpPr>
            <a:spLocks noChangeArrowheads="1"/>
          </p:cNvSpPr>
          <p:nvPr/>
        </p:nvSpPr>
        <p:spPr bwMode="auto">
          <a:xfrm>
            <a:off x="26895127" y="27291083"/>
            <a:ext cx="7506684" cy="2231885"/>
          </a:xfrm>
          <a:prstGeom prst="rect">
            <a:avLst/>
          </a:prstGeom>
          <a:noFill/>
          <a:ln w="9525">
            <a:noFill/>
            <a:miter lim="800000"/>
            <a:headEnd/>
            <a:tailEnd/>
          </a:ln>
        </p:spPr>
        <p:txBody>
          <a:bodyPr wrap="square" lIns="76700" tIns="38350" rIns="76700" bIns="38350">
            <a:spAutoFit/>
          </a:bodyPr>
          <a:lstStyle/>
          <a:p>
            <a:pPr defTabSz="3503427"/>
            <a:r>
              <a:rPr lang="en-GB" sz="2800" dirty="0" smtClean="0">
                <a:latin typeface="Calibri" pitchFamily="34" charset="0"/>
              </a:rPr>
              <a:t>BCP fulfils design brief to act as “cloud indicator”</a:t>
            </a:r>
          </a:p>
          <a:p>
            <a:pPr defTabSz="3503427"/>
            <a:r>
              <a:rPr lang="en-GB" sz="2800" dirty="0" smtClean="0">
                <a:latin typeface="Calibri" pitchFamily="34" charset="0"/>
              </a:rPr>
              <a:t>Performance of BCP shows potential to give cloud spectra comparable to standard cloud instruments</a:t>
            </a:r>
          </a:p>
          <a:p>
            <a:pPr defTabSz="3503427"/>
            <a:r>
              <a:rPr lang="en-GB" sz="2800" dirty="0" smtClean="0">
                <a:latin typeface="Calibri" pitchFamily="34" charset="0"/>
              </a:rPr>
              <a:t>BCP will be improved and developed to indicate liquid, ice and dust</a:t>
            </a:r>
            <a:endParaRPr lang="en-GB" sz="2800" dirty="0">
              <a:latin typeface="Calibri" pitchFamily="34" charset="0"/>
            </a:endParaRPr>
          </a:p>
        </p:txBody>
      </p:sp>
      <p:grpSp>
        <p:nvGrpSpPr>
          <p:cNvPr id="153" name="Group 152"/>
          <p:cNvGrpSpPr/>
          <p:nvPr/>
        </p:nvGrpSpPr>
        <p:grpSpPr>
          <a:xfrm>
            <a:off x="21422519" y="6480771"/>
            <a:ext cx="7344816" cy="7864196"/>
            <a:chOff x="21422519" y="6480771"/>
            <a:chExt cx="7344816" cy="7864196"/>
          </a:xfrm>
        </p:grpSpPr>
        <p:sp>
          <p:nvSpPr>
            <p:cNvPr id="76" name="5-Point Star 75"/>
            <p:cNvSpPr/>
            <p:nvPr/>
          </p:nvSpPr>
          <p:spPr>
            <a:xfrm>
              <a:off x="21422519" y="7632899"/>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77" name="5-Point Star 76"/>
            <p:cNvSpPr/>
            <p:nvPr/>
          </p:nvSpPr>
          <p:spPr>
            <a:xfrm>
              <a:off x="21422519" y="8713019"/>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78" name="5-Point Star 77"/>
            <p:cNvSpPr/>
            <p:nvPr/>
          </p:nvSpPr>
          <p:spPr>
            <a:xfrm>
              <a:off x="21422519" y="6624787"/>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61" name="Text Box 84"/>
            <p:cNvSpPr txBox="1">
              <a:spLocks noChangeArrowheads="1"/>
            </p:cNvSpPr>
            <p:nvPr/>
          </p:nvSpPr>
          <p:spPr bwMode="auto">
            <a:xfrm>
              <a:off x="21782559" y="6480771"/>
              <a:ext cx="6984776" cy="7864196"/>
            </a:xfrm>
            <a:prstGeom prst="rect">
              <a:avLst/>
            </a:prstGeom>
            <a:noFill/>
            <a:ln w="9525">
              <a:noFill/>
              <a:miter lim="800000"/>
              <a:headEnd/>
              <a:tailEnd/>
            </a:ln>
          </p:spPr>
          <p:txBody>
            <a:bodyPr wrap="square" lIns="76700" tIns="38350" rIns="76700" bIns="38350">
              <a:spAutoFit/>
            </a:bodyPr>
            <a:lstStyle/>
            <a:p>
              <a:pPr defTabSz="3503427"/>
              <a:r>
                <a:rPr lang="en-GB" sz="2300" dirty="0" smtClean="0">
                  <a:latin typeface="Calibri" pitchFamily="34" charset="0"/>
                </a:rPr>
                <a:t>Many optical particle and droplet measuring instruments use a “qualifier” in the optics system to remove out-of-focus and off-axis droplets from the processed data</a:t>
              </a:r>
            </a:p>
            <a:p>
              <a:pPr defTabSz="3503427"/>
              <a:r>
                <a:rPr lang="en-GB" sz="2300" dirty="0" smtClean="0">
                  <a:latin typeface="Calibri" pitchFamily="34" charset="0"/>
                </a:rPr>
                <a:t>To minimise instrument size and complexity, the BCP uses an off-axis collection angle to automatically exclude out-of-focus droplets</a:t>
              </a:r>
            </a:p>
            <a:p>
              <a:pPr defTabSz="3503427"/>
              <a:r>
                <a:rPr lang="en-GB" sz="2300" dirty="0" smtClean="0">
                  <a:latin typeface="Calibri" pitchFamily="34" charset="0"/>
                </a:rPr>
                <a:t>Only droplets that pass through the centre of the focussed laser beam will give a peak signal. Laser intensity distribution is Gaussian, so the light scattered from individual particles will also have a Gaussian distribution</a:t>
              </a:r>
            </a:p>
            <a:p>
              <a:pPr defTabSz="3503427"/>
              <a:r>
                <a:rPr lang="en-GB" sz="2300" dirty="0" smtClean="0">
                  <a:latin typeface="Calibri" pitchFamily="34" charset="0"/>
                </a:rPr>
                <a:t>This results in broadening of the measured spectrum, as will droplet-size dependent sample volume and non-uniform laser beam intensity</a:t>
              </a:r>
            </a:p>
            <a:p>
              <a:pPr defTabSz="3503427"/>
              <a:r>
                <a:rPr lang="en-GB" sz="2300" dirty="0" smtClean="0">
                  <a:latin typeface="Calibri" pitchFamily="34" charset="0"/>
                </a:rPr>
                <a:t>The true ambient size distribution can be estimated from the BCP signal by applying a standard inversion routine</a:t>
              </a:r>
            </a:p>
            <a:p>
              <a:pPr defTabSz="3503427"/>
              <a:r>
                <a:rPr lang="en-GB" sz="2300" dirty="0" smtClean="0">
                  <a:latin typeface="Calibri" pitchFamily="34" charset="0"/>
                </a:rPr>
                <a:t>The inversion models theoretical Mie scattering cross sections, and the measured sample area and probability density function (PDF)</a:t>
              </a:r>
            </a:p>
            <a:p>
              <a:pPr defTabSz="3503427"/>
              <a:r>
                <a:rPr lang="en-GB" sz="2300" dirty="0" smtClean="0">
                  <a:latin typeface="Calibri" pitchFamily="34" charset="0"/>
                </a:rPr>
                <a:t>The PDF for the BCP has been derived using a precisely positioned stream of monodispersed droplets of known diameter</a:t>
              </a:r>
            </a:p>
          </p:txBody>
        </p:sp>
        <p:sp>
          <p:nvSpPr>
            <p:cNvPr id="238" name="5-Point Star 237"/>
            <p:cNvSpPr/>
            <p:nvPr/>
          </p:nvSpPr>
          <p:spPr>
            <a:xfrm>
              <a:off x="21422519" y="10441211"/>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239" name="5-Point Star 238"/>
            <p:cNvSpPr/>
            <p:nvPr/>
          </p:nvSpPr>
          <p:spPr>
            <a:xfrm>
              <a:off x="21422519" y="13249523"/>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46" name="5-Point Star 145"/>
            <p:cNvSpPr/>
            <p:nvPr/>
          </p:nvSpPr>
          <p:spPr>
            <a:xfrm>
              <a:off x="21422519" y="11521331"/>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47" name="5-Point Star 146"/>
            <p:cNvSpPr/>
            <p:nvPr/>
          </p:nvSpPr>
          <p:spPr>
            <a:xfrm>
              <a:off x="21422519" y="12241411"/>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grpSp>
      <p:sp>
        <p:nvSpPr>
          <p:cNvPr id="149" name="TextBox 148"/>
          <p:cNvSpPr txBox="1"/>
          <p:nvPr/>
        </p:nvSpPr>
        <p:spPr>
          <a:xfrm>
            <a:off x="21782559" y="16345868"/>
            <a:ext cx="3456384" cy="307777"/>
          </a:xfrm>
          <a:prstGeom prst="rect">
            <a:avLst/>
          </a:prstGeom>
          <a:noFill/>
        </p:spPr>
        <p:txBody>
          <a:bodyPr wrap="square" rtlCol="0">
            <a:spAutoFit/>
          </a:bodyPr>
          <a:lstStyle/>
          <a:p>
            <a:r>
              <a:rPr lang="en-GB" sz="1400" dirty="0" smtClean="0"/>
              <a:t>BCP laser Gaussian intensity distribution</a:t>
            </a:r>
            <a:endParaRPr lang="en-GB" sz="1400" dirty="0"/>
          </a:p>
        </p:txBody>
      </p:sp>
      <p:sp>
        <p:nvSpPr>
          <p:cNvPr id="150" name="TextBox 149"/>
          <p:cNvSpPr txBox="1"/>
          <p:nvPr/>
        </p:nvSpPr>
        <p:spPr>
          <a:xfrm>
            <a:off x="25670991" y="16345867"/>
            <a:ext cx="2520280" cy="307777"/>
          </a:xfrm>
          <a:prstGeom prst="rect">
            <a:avLst/>
          </a:prstGeom>
          <a:noFill/>
        </p:spPr>
        <p:txBody>
          <a:bodyPr wrap="square" rtlCol="0">
            <a:spAutoFit/>
          </a:bodyPr>
          <a:lstStyle/>
          <a:p>
            <a:r>
              <a:rPr lang="en-GB" sz="1400" dirty="0" smtClean="0"/>
              <a:t>Mie Scattering cross section</a:t>
            </a:r>
            <a:endParaRPr lang="en-GB" sz="1400" dirty="0"/>
          </a:p>
        </p:txBody>
      </p:sp>
      <p:sp>
        <p:nvSpPr>
          <p:cNvPr id="152" name="5-Point Star 151"/>
          <p:cNvSpPr/>
          <p:nvPr/>
        </p:nvSpPr>
        <p:spPr>
          <a:xfrm>
            <a:off x="34671991" y="6768803"/>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54" name="Text Box 84"/>
          <p:cNvSpPr txBox="1">
            <a:spLocks noChangeArrowheads="1"/>
          </p:cNvSpPr>
          <p:nvPr/>
        </p:nvSpPr>
        <p:spPr bwMode="auto">
          <a:xfrm>
            <a:off x="34960023" y="16201851"/>
            <a:ext cx="7272808" cy="385226"/>
          </a:xfrm>
          <a:prstGeom prst="rect">
            <a:avLst/>
          </a:prstGeom>
          <a:noFill/>
          <a:ln w="9525">
            <a:noFill/>
            <a:miter lim="800000"/>
            <a:headEnd/>
            <a:tailEnd/>
          </a:ln>
        </p:spPr>
        <p:txBody>
          <a:bodyPr wrap="square" lIns="76700" tIns="38350" rIns="76700" bIns="38350">
            <a:spAutoFit/>
          </a:bodyPr>
          <a:lstStyle/>
          <a:p>
            <a:pPr defTabSz="3503427"/>
            <a:r>
              <a:rPr lang="en-GB" sz="2000" dirty="0" smtClean="0">
                <a:latin typeface="Calibri" pitchFamily="34" charset="0"/>
              </a:rPr>
              <a:t>Scattering intensity in the BCP laser beam for a single droplet size</a:t>
            </a:r>
          </a:p>
        </p:txBody>
      </p:sp>
      <p:sp>
        <p:nvSpPr>
          <p:cNvPr id="155" name="5-Point Star 154"/>
          <p:cNvSpPr/>
          <p:nvPr/>
        </p:nvSpPr>
        <p:spPr>
          <a:xfrm>
            <a:off x="34671991" y="741687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56" name="5-Point Star 155"/>
          <p:cNvSpPr/>
          <p:nvPr/>
        </p:nvSpPr>
        <p:spPr>
          <a:xfrm>
            <a:off x="34671991" y="813695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57" name="5-Point Star 156"/>
          <p:cNvSpPr/>
          <p:nvPr/>
        </p:nvSpPr>
        <p:spPr>
          <a:xfrm>
            <a:off x="34671991" y="885703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58" name="5-Point Star 157"/>
          <p:cNvSpPr/>
          <p:nvPr/>
        </p:nvSpPr>
        <p:spPr>
          <a:xfrm>
            <a:off x="34671991" y="957711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59" name="5-Point Star 158"/>
          <p:cNvSpPr/>
          <p:nvPr/>
        </p:nvSpPr>
        <p:spPr>
          <a:xfrm>
            <a:off x="34671991" y="10585227"/>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60" name="5-Point Star 159"/>
          <p:cNvSpPr/>
          <p:nvPr/>
        </p:nvSpPr>
        <p:spPr>
          <a:xfrm>
            <a:off x="34671991" y="11305307"/>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61" name="5-Point Star 160"/>
          <p:cNvSpPr/>
          <p:nvPr/>
        </p:nvSpPr>
        <p:spPr>
          <a:xfrm>
            <a:off x="34671991" y="11953379"/>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62" name="TextBox 161"/>
          <p:cNvSpPr txBox="1"/>
          <p:nvPr/>
        </p:nvSpPr>
        <p:spPr>
          <a:xfrm>
            <a:off x="33015807" y="14257635"/>
            <a:ext cx="1080120" cy="276999"/>
          </a:xfrm>
          <a:prstGeom prst="rect">
            <a:avLst/>
          </a:prstGeom>
          <a:noFill/>
        </p:spPr>
        <p:txBody>
          <a:bodyPr wrap="square" rtlCol="0">
            <a:spAutoFit/>
          </a:bodyPr>
          <a:lstStyle/>
          <a:p>
            <a:r>
              <a:rPr lang="en-GB" sz="1200" dirty="0" smtClean="0">
                <a:solidFill>
                  <a:schemeClr val="bg1"/>
                </a:solidFill>
              </a:rPr>
              <a:t>sizing camera</a:t>
            </a:r>
            <a:endParaRPr lang="en-GB" sz="1200" dirty="0">
              <a:solidFill>
                <a:schemeClr val="bg1"/>
              </a:solidFill>
            </a:endParaRPr>
          </a:p>
        </p:txBody>
      </p:sp>
      <p:sp>
        <p:nvSpPr>
          <p:cNvPr id="163" name="TextBox 162"/>
          <p:cNvSpPr txBox="1"/>
          <p:nvPr/>
        </p:nvSpPr>
        <p:spPr>
          <a:xfrm>
            <a:off x="33015807" y="13681571"/>
            <a:ext cx="1080120" cy="461665"/>
          </a:xfrm>
          <a:prstGeom prst="rect">
            <a:avLst/>
          </a:prstGeom>
          <a:noFill/>
        </p:spPr>
        <p:txBody>
          <a:bodyPr wrap="square" rtlCol="0">
            <a:spAutoFit/>
          </a:bodyPr>
          <a:lstStyle/>
          <a:p>
            <a:r>
              <a:rPr lang="en-GB" sz="1200" dirty="0" smtClean="0">
                <a:solidFill>
                  <a:schemeClr val="bg1"/>
                </a:solidFill>
              </a:rPr>
              <a:t>diagnostic camera</a:t>
            </a:r>
            <a:endParaRPr lang="en-GB" sz="1200" dirty="0">
              <a:solidFill>
                <a:schemeClr val="bg1"/>
              </a:solidFill>
            </a:endParaRPr>
          </a:p>
        </p:txBody>
      </p:sp>
      <p:sp>
        <p:nvSpPr>
          <p:cNvPr id="164" name="TextBox 163"/>
          <p:cNvSpPr txBox="1"/>
          <p:nvPr/>
        </p:nvSpPr>
        <p:spPr>
          <a:xfrm>
            <a:off x="32583759" y="12745467"/>
            <a:ext cx="1368152" cy="646331"/>
          </a:xfrm>
          <a:prstGeom prst="rect">
            <a:avLst/>
          </a:prstGeom>
          <a:noFill/>
        </p:spPr>
        <p:txBody>
          <a:bodyPr wrap="square" rtlCol="0">
            <a:spAutoFit/>
          </a:bodyPr>
          <a:lstStyle/>
          <a:p>
            <a:r>
              <a:rPr lang="en-GB" sz="1200" dirty="0" smtClean="0">
                <a:solidFill>
                  <a:schemeClr val="bg1"/>
                </a:solidFill>
              </a:rPr>
              <a:t>Evaporation tube, containing droplet generator</a:t>
            </a:r>
            <a:endParaRPr lang="en-GB" sz="1200" dirty="0">
              <a:solidFill>
                <a:schemeClr val="bg1"/>
              </a:solidFill>
            </a:endParaRPr>
          </a:p>
        </p:txBody>
      </p:sp>
      <p:sp>
        <p:nvSpPr>
          <p:cNvPr id="165" name="TextBox 164"/>
          <p:cNvSpPr txBox="1"/>
          <p:nvPr/>
        </p:nvSpPr>
        <p:spPr>
          <a:xfrm>
            <a:off x="31431631" y="15409763"/>
            <a:ext cx="1512168" cy="461665"/>
          </a:xfrm>
          <a:prstGeom prst="rect">
            <a:avLst/>
          </a:prstGeom>
          <a:noFill/>
        </p:spPr>
        <p:txBody>
          <a:bodyPr wrap="square" rtlCol="0">
            <a:spAutoFit/>
          </a:bodyPr>
          <a:lstStyle/>
          <a:p>
            <a:r>
              <a:rPr lang="en-GB" sz="1200" dirty="0" smtClean="0">
                <a:solidFill>
                  <a:schemeClr val="bg1"/>
                </a:solidFill>
              </a:rPr>
              <a:t>precision X-Y adjustable platform</a:t>
            </a:r>
            <a:endParaRPr lang="en-GB" sz="1200" dirty="0">
              <a:solidFill>
                <a:schemeClr val="bg1"/>
              </a:solidFill>
            </a:endParaRPr>
          </a:p>
        </p:txBody>
      </p:sp>
      <p:cxnSp>
        <p:nvCxnSpPr>
          <p:cNvPr id="167" name="Straight Arrow Connector 166"/>
          <p:cNvCxnSpPr>
            <a:stCxn id="163" idx="1"/>
          </p:cNvCxnSpPr>
          <p:nvPr/>
        </p:nvCxnSpPr>
        <p:spPr>
          <a:xfrm rot="10800000">
            <a:off x="32583759" y="13753584"/>
            <a:ext cx="432048" cy="158821"/>
          </a:xfrm>
          <a:prstGeom prst="straightConnector1">
            <a:avLst/>
          </a:prstGeom>
          <a:ln w="158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10800000">
            <a:off x="32295727" y="14329645"/>
            <a:ext cx="720080" cy="72007"/>
          </a:xfrm>
          <a:prstGeom prst="straightConnector1">
            <a:avLst/>
          </a:prstGeom>
          <a:ln w="158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0800000" flipV="1">
            <a:off x="32079703" y="13033498"/>
            <a:ext cx="504056" cy="180891"/>
          </a:xfrm>
          <a:prstGeom prst="straightConnector1">
            <a:avLst/>
          </a:prstGeom>
          <a:ln w="158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32583759" y="11953379"/>
            <a:ext cx="1080120" cy="461665"/>
          </a:xfrm>
          <a:prstGeom prst="rect">
            <a:avLst/>
          </a:prstGeom>
          <a:noFill/>
        </p:spPr>
        <p:txBody>
          <a:bodyPr wrap="square" rtlCol="0">
            <a:spAutoFit/>
          </a:bodyPr>
          <a:lstStyle/>
          <a:p>
            <a:r>
              <a:rPr lang="en-GB" sz="1200" dirty="0" smtClean="0">
                <a:solidFill>
                  <a:schemeClr val="bg1"/>
                </a:solidFill>
              </a:rPr>
              <a:t>water and air supplies</a:t>
            </a:r>
            <a:endParaRPr lang="en-GB" sz="1200" dirty="0">
              <a:solidFill>
                <a:schemeClr val="bg1"/>
              </a:solidFill>
            </a:endParaRPr>
          </a:p>
        </p:txBody>
      </p:sp>
      <p:cxnSp>
        <p:nvCxnSpPr>
          <p:cNvPr id="175" name="Straight Arrow Connector 174"/>
          <p:cNvCxnSpPr/>
          <p:nvPr/>
        </p:nvCxnSpPr>
        <p:spPr>
          <a:xfrm rot="10800000" flipV="1">
            <a:off x="32295727" y="12169403"/>
            <a:ext cx="288032" cy="144018"/>
          </a:xfrm>
          <a:prstGeom prst="straightConnector1">
            <a:avLst/>
          </a:prstGeom>
          <a:ln w="158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32943799" y="9937155"/>
            <a:ext cx="1368152" cy="1015663"/>
          </a:xfrm>
          <a:prstGeom prst="rect">
            <a:avLst/>
          </a:prstGeom>
          <a:noFill/>
        </p:spPr>
        <p:txBody>
          <a:bodyPr wrap="square" rtlCol="0">
            <a:spAutoFit/>
          </a:bodyPr>
          <a:lstStyle/>
          <a:p>
            <a:r>
              <a:rPr lang="en-GB" sz="1200" dirty="0" smtClean="0">
                <a:solidFill>
                  <a:schemeClr val="bg1"/>
                </a:solidFill>
              </a:rPr>
              <a:t>The flow tube tip and sizing camera positioned close to the BCP sample volume</a:t>
            </a:r>
            <a:endParaRPr lang="en-GB" sz="1200" dirty="0">
              <a:solidFill>
                <a:schemeClr val="bg1"/>
              </a:solidFill>
            </a:endParaRPr>
          </a:p>
        </p:txBody>
      </p:sp>
      <p:sp>
        <p:nvSpPr>
          <p:cNvPr id="180" name="TextBox 179"/>
          <p:cNvSpPr txBox="1"/>
          <p:nvPr/>
        </p:nvSpPr>
        <p:spPr>
          <a:xfrm>
            <a:off x="16669991" y="16129844"/>
            <a:ext cx="3024336" cy="288032"/>
          </a:xfrm>
          <a:prstGeom prst="rect">
            <a:avLst/>
          </a:prstGeom>
          <a:noFill/>
        </p:spPr>
        <p:txBody>
          <a:bodyPr wrap="square" rtlCol="0">
            <a:spAutoFit/>
          </a:bodyPr>
          <a:lstStyle/>
          <a:p>
            <a:r>
              <a:rPr lang="en-GB" sz="1200" dirty="0" smtClean="0">
                <a:solidFill>
                  <a:schemeClr val="bg1"/>
                </a:solidFill>
              </a:rPr>
              <a:t>Droplet spray shows the BCP sample volume</a:t>
            </a:r>
            <a:endParaRPr lang="en-GB" sz="1200" dirty="0">
              <a:solidFill>
                <a:schemeClr val="bg1"/>
              </a:solidFill>
            </a:endParaRPr>
          </a:p>
        </p:txBody>
      </p:sp>
      <p:sp>
        <p:nvSpPr>
          <p:cNvPr id="181" name="5-Point Star 180"/>
          <p:cNvSpPr/>
          <p:nvPr/>
        </p:nvSpPr>
        <p:spPr>
          <a:xfrm>
            <a:off x="26535087" y="19514219"/>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82" name="5-Point Star 181"/>
          <p:cNvSpPr/>
          <p:nvPr/>
        </p:nvSpPr>
        <p:spPr>
          <a:xfrm>
            <a:off x="26535087" y="2037831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83" name="5-Point Star 182"/>
          <p:cNvSpPr/>
          <p:nvPr/>
        </p:nvSpPr>
        <p:spPr>
          <a:xfrm>
            <a:off x="26535087" y="21242411"/>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84" name="5-Point Star 183"/>
          <p:cNvSpPr/>
          <p:nvPr/>
        </p:nvSpPr>
        <p:spPr>
          <a:xfrm>
            <a:off x="26535087" y="22106507"/>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85" name="5-Point Star 184"/>
          <p:cNvSpPr/>
          <p:nvPr/>
        </p:nvSpPr>
        <p:spPr>
          <a:xfrm>
            <a:off x="26535087" y="23330643"/>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86" name="5-Point Star 185"/>
          <p:cNvSpPr/>
          <p:nvPr/>
        </p:nvSpPr>
        <p:spPr>
          <a:xfrm>
            <a:off x="26535087" y="24842811"/>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87" name="5-Point Star 186"/>
          <p:cNvSpPr/>
          <p:nvPr/>
        </p:nvSpPr>
        <p:spPr>
          <a:xfrm>
            <a:off x="26535087" y="25274859"/>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88" name="5-Point Star 187"/>
          <p:cNvSpPr/>
          <p:nvPr/>
        </p:nvSpPr>
        <p:spPr>
          <a:xfrm>
            <a:off x="26535087" y="27435099"/>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89" name="5-Point Star 188"/>
          <p:cNvSpPr/>
          <p:nvPr/>
        </p:nvSpPr>
        <p:spPr>
          <a:xfrm>
            <a:off x="26535087" y="27939155"/>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sp>
        <p:nvSpPr>
          <p:cNvPr id="190" name="5-Point Star 189"/>
          <p:cNvSpPr/>
          <p:nvPr/>
        </p:nvSpPr>
        <p:spPr>
          <a:xfrm>
            <a:off x="26535087" y="28731243"/>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pic>
        <p:nvPicPr>
          <p:cNvPr id="191" name="Picture 190" descr="head_title.png"/>
          <p:cNvPicPr>
            <a:picLocks noChangeAspect="1"/>
          </p:cNvPicPr>
          <p:nvPr/>
        </p:nvPicPr>
        <p:blipFill>
          <a:blip r:embed="rId26" cstate="print"/>
          <a:srcRect r="88482" b="2822"/>
          <a:stretch>
            <a:fillRect/>
          </a:stretch>
        </p:blipFill>
        <p:spPr>
          <a:xfrm>
            <a:off x="11929525" y="28685083"/>
            <a:ext cx="529058" cy="504056"/>
          </a:xfrm>
          <a:prstGeom prst="rect">
            <a:avLst/>
          </a:prstGeom>
        </p:spPr>
      </p:pic>
      <p:sp>
        <p:nvSpPr>
          <p:cNvPr id="131" name="5-Point Star 130"/>
          <p:cNvSpPr/>
          <p:nvPr/>
        </p:nvSpPr>
        <p:spPr>
          <a:xfrm>
            <a:off x="14915673" y="8444744"/>
            <a:ext cx="181031" cy="181458"/>
          </a:xfrm>
          <a:prstGeom prst="star5">
            <a:avLst/>
          </a:prstGeom>
          <a:solidFill>
            <a:schemeClr val="accent1">
              <a:lumMod val="20000"/>
              <a:lumOff val="80000"/>
            </a:schemeClr>
          </a:solidFill>
          <a:ln>
            <a:solidFill>
              <a:schemeClr val="tx2"/>
            </a:solid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lIns="76700" tIns="38350" rIns="76700" bIns="38350" rtlCol="0" anchor="ctr"/>
          <a:lstStyle/>
          <a:p>
            <a:pPr algn="ctr"/>
            <a:endParaRPr lang="en-GB"/>
          </a:p>
        </p:txBody>
      </p:sp>
      <p:pic>
        <p:nvPicPr>
          <p:cNvPr id="132" name="Picture 131" descr="ssl.gif"/>
          <p:cNvPicPr>
            <a:picLocks noChangeAspect="1"/>
          </p:cNvPicPr>
          <p:nvPr/>
        </p:nvPicPr>
        <p:blipFill>
          <a:blip r:embed="rId27" cstate="print"/>
          <a:stretch>
            <a:fillRect/>
          </a:stretch>
        </p:blipFill>
        <p:spPr>
          <a:xfrm>
            <a:off x="41296727" y="28659235"/>
            <a:ext cx="864096" cy="303601"/>
          </a:xfrm>
          <a:prstGeom prst="rect">
            <a:avLst/>
          </a:prstGeom>
        </p:spPr>
      </p:pic>
      <p:sp>
        <p:nvSpPr>
          <p:cNvPr id="133" name="Rectangle 67"/>
          <p:cNvSpPr>
            <a:spLocks noChangeArrowheads="1"/>
          </p:cNvSpPr>
          <p:nvPr/>
        </p:nvSpPr>
        <p:spPr bwMode="auto">
          <a:xfrm>
            <a:off x="41224719" y="28947267"/>
            <a:ext cx="1008112" cy="693002"/>
          </a:xfrm>
          <a:prstGeom prst="rect">
            <a:avLst/>
          </a:prstGeom>
          <a:noFill/>
          <a:ln w="9525">
            <a:noFill/>
            <a:miter lim="800000"/>
            <a:headEnd/>
            <a:tailEnd/>
          </a:ln>
        </p:spPr>
        <p:txBody>
          <a:bodyPr wrap="square" lIns="76700" tIns="38350" rIns="76700" bIns="38350">
            <a:spAutoFit/>
          </a:bodyPr>
          <a:lstStyle/>
          <a:p>
            <a:pPr algn="ctr" defTabSz="3503427"/>
            <a:r>
              <a:rPr lang="en-GB" sz="1000" dirty="0" smtClean="0">
                <a:latin typeface="Calibri" pitchFamily="34" charset="0"/>
              </a:rPr>
              <a:t>Creative Commons Attribution License CC-BY</a:t>
            </a:r>
            <a:endParaRPr lang="en-GB" sz="1000" dirty="0">
              <a:latin typeface="Calibri" pitchFamily="34" charset="0"/>
            </a:endParaRPr>
          </a:p>
        </p:txBody>
      </p:sp>
      <p:sp>
        <p:nvSpPr>
          <p:cNvPr id="134" name="Rectangle 133"/>
          <p:cNvSpPr/>
          <p:nvPr/>
        </p:nvSpPr>
        <p:spPr>
          <a:xfrm>
            <a:off x="41152711" y="28587227"/>
            <a:ext cx="1152128" cy="1080120"/>
          </a:xfrm>
          <a:prstGeom prst="rect">
            <a:avLst/>
          </a:prstGeom>
          <a:noFill/>
          <a:ln w="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2"/>
          </a:solidFill>
        </a:ln>
        <a:effectLst>
          <a:glow rad="228600">
            <a:schemeClr val="accent1">
              <a:satMod val="175000"/>
              <a:alpha val="40000"/>
            </a:schemeClr>
          </a:glow>
        </a:effectLst>
      </a:spPr>
      <a:bodyPr rtlCol="0" anchor="ctr"/>
      <a:lstStyle>
        <a:defPPr algn="ctr">
          <a:defRPr/>
        </a:defPPr>
      </a:lstStyle>
      <a:style>
        <a:lnRef idx="2">
          <a:schemeClr val="dk1"/>
        </a:lnRef>
        <a:fillRef idx="1">
          <a:schemeClr val="lt1"/>
        </a:fillRef>
        <a:effectRef idx="0">
          <a:schemeClr val="dk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1626</TotalTime>
  <Words>1444</Words>
  <Application>Microsoft Office PowerPoint</Application>
  <PresentationFormat>Custom</PresentationFormat>
  <Paragraphs>113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Manchester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Karl Beswick</dc:creator>
  <cp:lastModifiedBy>Dr Karl Beswick</cp:lastModifiedBy>
  <cp:revision>137</cp:revision>
  <dcterms:created xsi:type="dcterms:W3CDTF">2011-03-16T14:12:45Z</dcterms:created>
  <dcterms:modified xsi:type="dcterms:W3CDTF">2011-05-06T10:18:42Z</dcterms:modified>
</cp:coreProperties>
</file>