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7"/>
  </p:notesMasterIdLst>
  <p:handoutMasterIdLst>
    <p:handoutMasterId r:id="rId38"/>
  </p:handoutMasterIdLst>
  <p:sldIdLst>
    <p:sldId id="256" r:id="rId3"/>
    <p:sldId id="339" r:id="rId4"/>
    <p:sldId id="262" r:id="rId5"/>
    <p:sldId id="264" r:id="rId6"/>
    <p:sldId id="265" r:id="rId7"/>
    <p:sldId id="293" r:id="rId8"/>
    <p:sldId id="294" r:id="rId9"/>
    <p:sldId id="269" r:id="rId10"/>
    <p:sldId id="353" r:id="rId11"/>
    <p:sldId id="295" r:id="rId12"/>
    <p:sldId id="263" r:id="rId13"/>
    <p:sldId id="382" r:id="rId14"/>
    <p:sldId id="385" r:id="rId15"/>
    <p:sldId id="386" r:id="rId16"/>
    <p:sldId id="387" r:id="rId17"/>
    <p:sldId id="388" r:id="rId18"/>
    <p:sldId id="390" r:id="rId19"/>
    <p:sldId id="391" r:id="rId20"/>
    <p:sldId id="392" r:id="rId21"/>
    <p:sldId id="393" r:id="rId22"/>
    <p:sldId id="394" r:id="rId23"/>
    <p:sldId id="395" r:id="rId24"/>
    <p:sldId id="396" r:id="rId25"/>
    <p:sldId id="397" r:id="rId26"/>
    <p:sldId id="398" r:id="rId27"/>
    <p:sldId id="399" r:id="rId28"/>
    <p:sldId id="400" r:id="rId29"/>
    <p:sldId id="401" r:id="rId30"/>
    <p:sldId id="402" r:id="rId31"/>
    <p:sldId id="403" r:id="rId32"/>
    <p:sldId id="404" r:id="rId33"/>
    <p:sldId id="349" r:id="rId34"/>
    <p:sldId id="357" r:id="rId35"/>
    <p:sldId id="281" r:id="rId36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CC66"/>
    <a:srgbClr val="00FF00"/>
    <a:srgbClr val="FF9900"/>
    <a:srgbClr val="C0C0C0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C8108-E99E-4A37-8A1B-4EB581C4AF50}" type="datetimeFigureOut">
              <a:rPr lang="en-GB" smtClean="0"/>
              <a:pPr/>
              <a:t>12/05/2011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FA653-BA0F-43D6-8E31-6F6A52C46B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90520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977E4-7A53-4959-A622-D413057A6503}" type="datetimeFigureOut">
              <a:rPr lang="en-GB" smtClean="0"/>
              <a:pPr/>
              <a:t>12/05/2011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EDD49-1ECF-4D02-A160-0B8EB99DCD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4248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E28A-C26C-4BEF-AF9D-540D245990D6}" type="datetimeFigureOut">
              <a:rPr lang="en-US" smtClean="0"/>
              <a:pPr/>
              <a:t>5/12/2011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C948-3E2C-4301-AC53-3E4B0141AC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E28A-C26C-4BEF-AF9D-540D245990D6}" type="datetimeFigureOut">
              <a:rPr lang="en-US" smtClean="0"/>
              <a:pPr/>
              <a:t>5/12/2011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C948-3E2C-4301-AC53-3E4B0141AC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E28A-C26C-4BEF-AF9D-540D245990D6}" type="datetimeFigureOut">
              <a:rPr lang="en-US" smtClean="0"/>
              <a:pPr/>
              <a:t>5/12/2011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C948-3E2C-4301-AC53-3E4B0141AC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AD88-7D3F-476B-8ACE-2D449CAA9ADA}" type="datetimeFigureOut">
              <a:rPr lang="en-GB" smtClean="0"/>
              <a:t>12/05/2011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ECA-3447-4F60-BB8C-C91D7A6DB2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AD88-7D3F-476B-8ACE-2D449CAA9ADA}" type="datetimeFigureOut">
              <a:rPr lang="en-GB" smtClean="0"/>
              <a:t>12/05/2011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ECA-3447-4F60-BB8C-C91D7A6DB2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AD88-7D3F-476B-8ACE-2D449CAA9ADA}" type="datetimeFigureOut">
              <a:rPr lang="en-GB" smtClean="0"/>
              <a:t>12/05/2011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ECA-3447-4F60-BB8C-C91D7A6DB2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AD88-7D3F-476B-8ACE-2D449CAA9ADA}" type="datetimeFigureOut">
              <a:rPr lang="en-GB" smtClean="0"/>
              <a:t>12/05/2011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ECA-3447-4F60-BB8C-C91D7A6DB2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AD88-7D3F-476B-8ACE-2D449CAA9ADA}" type="datetimeFigureOut">
              <a:rPr lang="en-GB" smtClean="0"/>
              <a:t>12/05/2011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ECA-3447-4F60-BB8C-C91D7A6DB2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AD88-7D3F-476B-8ACE-2D449CAA9ADA}" type="datetimeFigureOut">
              <a:rPr lang="en-GB" smtClean="0"/>
              <a:t>12/05/2011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ECA-3447-4F60-BB8C-C91D7A6DB2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AD88-7D3F-476B-8ACE-2D449CAA9ADA}" type="datetimeFigureOut">
              <a:rPr lang="en-GB" smtClean="0"/>
              <a:t>12/05/2011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ECA-3447-4F60-BB8C-C91D7A6DB2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AD88-7D3F-476B-8ACE-2D449CAA9ADA}" type="datetimeFigureOut">
              <a:rPr lang="en-GB" smtClean="0"/>
              <a:t>12/05/2011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ECA-3447-4F60-BB8C-C91D7A6DB2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E28A-C26C-4BEF-AF9D-540D245990D6}" type="datetimeFigureOut">
              <a:rPr lang="en-US" smtClean="0"/>
              <a:pPr/>
              <a:t>5/12/2011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C948-3E2C-4301-AC53-3E4B0141AC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AD88-7D3F-476B-8ACE-2D449CAA9ADA}" type="datetimeFigureOut">
              <a:rPr lang="en-GB" smtClean="0"/>
              <a:t>12/05/2011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ECA-3447-4F60-BB8C-C91D7A6DB2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AD88-7D3F-476B-8ACE-2D449CAA9ADA}" type="datetimeFigureOut">
              <a:rPr lang="en-GB" smtClean="0"/>
              <a:t>12/05/2011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ECA-3447-4F60-BB8C-C91D7A6DB2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AD88-7D3F-476B-8ACE-2D449CAA9ADA}" type="datetimeFigureOut">
              <a:rPr lang="en-GB" smtClean="0"/>
              <a:t>12/05/2011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ECA-3447-4F60-BB8C-C91D7A6DB2E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E28A-C26C-4BEF-AF9D-540D245990D6}" type="datetimeFigureOut">
              <a:rPr lang="en-US" smtClean="0"/>
              <a:pPr/>
              <a:t>5/12/2011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C948-3E2C-4301-AC53-3E4B0141AC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E28A-C26C-4BEF-AF9D-540D245990D6}" type="datetimeFigureOut">
              <a:rPr lang="en-US" smtClean="0"/>
              <a:pPr/>
              <a:t>5/12/2011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C948-3E2C-4301-AC53-3E4B0141AC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E28A-C26C-4BEF-AF9D-540D245990D6}" type="datetimeFigureOut">
              <a:rPr lang="en-US" smtClean="0"/>
              <a:pPr/>
              <a:t>5/12/2011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C948-3E2C-4301-AC53-3E4B0141AC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E28A-C26C-4BEF-AF9D-540D245990D6}" type="datetimeFigureOut">
              <a:rPr lang="en-US" smtClean="0"/>
              <a:pPr/>
              <a:t>5/12/2011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C948-3E2C-4301-AC53-3E4B0141AC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 descr="CreativeCommons_Attribution_Licens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6381328"/>
            <a:ext cx="1015873" cy="3555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E28A-C26C-4BEF-AF9D-540D245990D6}" type="datetimeFigureOut">
              <a:rPr lang="en-US" smtClean="0"/>
              <a:pPr/>
              <a:t>5/12/2011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C948-3E2C-4301-AC53-3E4B0141AC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1E28A-C26C-4BEF-AF9D-540D245990D6}" type="datetimeFigureOut">
              <a:rPr lang="en-US" smtClean="0"/>
              <a:pPr/>
              <a:t>5/12/2011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C948-3E2C-4301-AC53-3E4B0141AC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1E28A-C26C-4BEF-AF9D-540D245990D6}" type="datetimeFigureOut">
              <a:rPr lang="en-US" smtClean="0"/>
              <a:pPr/>
              <a:t>5/12/2011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CC948-3E2C-4301-AC53-3E4B0141AC7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5AD88-7D3F-476B-8ACE-2D449CAA9ADA}" type="datetimeFigureOut">
              <a:rPr lang="en-GB" smtClean="0"/>
              <a:t>12/05/2011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6BECA-3447-4F60-BB8C-C91D7A6DB2E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464315" y="476672"/>
            <a:ext cx="8215370" cy="5904656"/>
          </a:xfrm>
          <a:prstGeom prst="round2DiagRect">
            <a:avLst/>
          </a:prstGeom>
          <a:noFill/>
          <a:ln w="508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0" rtlCol="0" anchor="ctr"/>
          <a:lstStyle/>
          <a:p>
            <a:pPr algn="ctr"/>
            <a:r>
              <a:rPr lang="en-GB" sz="7200" b="1" dirty="0" smtClean="0">
                <a:solidFill>
                  <a:srgbClr val="FFCC00"/>
                </a:solidFill>
              </a:rPr>
              <a:t>Air quality and climate impacts of biofuel cultivation</a:t>
            </a:r>
          </a:p>
          <a:p>
            <a:pPr algn="ctr"/>
            <a:endParaRPr lang="en-GB" sz="1400" dirty="0" smtClean="0">
              <a:solidFill>
                <a:srgbClr val="FFCC00"/>
              </a:solidFill>
            </a:endParaRPr>
          </a:p>
          <a:p>
            <a:pPr algn="ctr"/>
            <a:endParaRPr lang="en-GB" sz="1400" dirty="0" smtClean="0">
              <a:solidFill>
                <a:srgbClr val="FFCC00"/>
              </a:solidFill>
            </a:endParaRPr>
          </a:p>
          <a:p>
            <a:pPr algn="ctr"/>
            <a:endParaRPr lang="en-GB" dirty="0" smtClean="0">
              <a:solidFill>
                <a:srgbClr val="FFCC00"/>
              </a:solidFill>
            </a:endParaRPr>
          </a:p>
          <a:p>
            <a:pPr algn="ctr"/>
            <a:r>
              <a:rPr lang="en-GB" sz="2400" baseline="30000" dirty="0" smtClean="0">
                <a:solidFill>
                  <a:srgbClr val="FFCC00"/>
                </a:solidFill>
              </a:rPr>
              <a:t>1 </a:t>
            </a:r>
            <a:r>
              <a:rPr lang="en-GB" sz="2400" dirty="0" err="1" smtClean="0">
                <a:solidFill>
                  <a:srgbClr val="FFCC00"/>
                </a:solidFill>
              </a:rPr>
              <a:t>Kirsti</a:t>
            </a:r>
            <a:r>
              <a:rPr lang="en-GB" sz="2400" dirty="0" smtClean="0">
                <a:solidFill>
                  <a:srgbClr val="FFCC00"/>
                </a:solidFill>
              </a:rPr>
              <a:t> Ashworth, Nick Hewitt, Oliver Wild</a:t>
            </a:r>
          </a:p>
          <a:p>
            <a:pPr algn="ctr">
              <a:spcBef>
                <a:spcPts val="300"/>
              </a:spcBef>
            </a:pPr>
            <a:r>
              <a:rPr lang="en-GB" sz="2400" baseline="30000" dirty="0" smtClean="0">
                <a:solidFill>
                  <a:srgbClr val="FFCC00"/>
                </a:solidFill>
              </a:rPr>
              <a:t>2 </a:t>
            </a:r>
            <a:r>
              <a:rPr lang="en-GB" sz="2400" dirty="0" err="1" smtClean="0">
                <a:solidFill>
                  <a:srgbClr val="FFCC00"/>
                </a:solidFill>
              </a:rPr>
              <a:t>Gerd</a:t>
            </a:r>
            <a:r>
              <a:rPr lang="en-GB" sz="2400" dirty="0" smtClean="0">
                <a:solidFill>
                  <a:srgbClr val="FFCC00"/>
                </a:solidFill>
              </a:rPr>
              <a:t> </a:t>
            </a:r>
            <a:r>
              <a:rPr lang="en-GB" sz="2400" dirty="0" err="1" smtClean="0">
                <a:solidFill>
                  <a:srgbClr val="FFCC00"/>
                </a:solidFill>
              </a:rPr>
              <a:t>Folberth</a:t>
            </a:r>
            <a:endParaRPr lang="en-GB" sz="2400" baseline="30000" dirty="0" smtClean="0">
              <a:solidFill>
                <a:srgbClr val="FFCC00"/>
              </a:solidFill>
            </a:endParaRPr>
          </a:p>
          <a:p>
            <a:pPr algn="ctr"/>
            <a:endParaRPr lang="en-GB" sz="1000" dirty="0" smtClean="0">
              <a:solidFill>
                <a:srgbClr val="FFCC00"/>
              </a:solidFill>
            </a:endParaRPr>
          </a:p>
          <a:p>
            <a:pPr algn="ctr"/>
            <a:endParaRPr lang="en-GB" sz="1000" dirty="0" smtClean="0">
              <a:solidFill>
                <a:srgbClr val="FFCC00"/>
              </a:solidFill>
            </a:endParaRPr>
          </a:p>
          <a:p>
            <a:pPr algn="ctr"/>
            <a:endParaRPr lang="en-GB" sz="1000" dirty="0" smtClean="0">
              <a:solidFill>
                <a:srgbClr val="FFCC00"/>
              </a:solidFill>
            </a:endParaRPr>
          </a:p>
          <a:p>
            <a:r>
              <a:rPr lang="en-GB" sz="1600" baseline="30000" dirty="0" smtClean="0">
                <a:solidFill>
                  <a:srgbClr val="FFCC00"/>
                </a:solidFill>
              </a:rPr>
              <a:t> 1 </a:t>
            </a:r>
            <a:r>
              <a:rPr lang="en-GB" sz="1600" dirty="0" smtClean="0">
                <a:solidFill>
                  <a:srgbClr val="FFCC00"/>
                </a:solidFill>
              </a:rPr>
              <a:t>Lancaster Environment Centre, Lancaster University</a:t>
            </a:r>
          </a:p>
          <a:p>
            <a:pPr>
              <a:spcBef>
                <a:spcPts val="300"/>
              </a:spcBef>
            </a:pPr>
            <a:r>
              <a:rPr lang="en-GB" sz="1600" baseline="30000" dirty="0" smtClean="0">
                <a:solidFill>
                  <a:srgbClr val="FFCC00"/>
                </a:solidFill>
              </a:rPr>
              <a:t> 2</a:t>
            </a:r>
            <a:r>
              <a:rPr lang="en-GB" sz="1600" dirty="0" smtClean="0">
                <a:solidFill>
                  <a:srgbClr val="FFCC00"/>
                </a:solidFill>
              </a:rPr>
              <a:t> Met Office Hadley Centre</a:t>
            </a:r>
          </a:p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000100" y="288000"/>
            <a:ext cx="7143800" cy="1071570"/>
          </a:xfrm>
          <a:prstGeom prst="round2DiagRect">
            <a:avLst/>
          </a:prstGeom>
          <a:noFill/>
          <a:ln w="508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rgbClr val="FFCC00"/>
                </a:solidFill>
              </a:rPr>
              <a:t>Biofuel scenarios</a:t>
            </a:r>
            <a:endParaRPr lang="en-GB" sz="7200" dirty="0">
              <a:solidFill>
                <a:srgbClr val="FFCC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42910" y="1785926"/>
          <a:ext cx="8286808" cy="390144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239678"/>
                <a:gridCol w="4046866"/>
                <a:gridCol w="20002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Scenario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Description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 smtClean="0">
                          <a:solidFill>
                            <a:srgbClr val="FFCC00"/>
                          </a:solidFill>
                        </a:rPr>
                        <a:t>Area (</a:t>
                      </a:r>
                      <a:r>
                        <a:rPr lang="en-GB" sz="3000" dirty="0" err="1" smtClean="0">
                          <a:solidFill>
                            <a:srgbClr val="FFCC00"/>
                          </a:solidFill>
                        </a:rPr>
                        <a:t>Mha</a:t>
                      </a:r>
                      <a:r>
                        <a:rPr lang="en-GB" sz="3000" dirty="0" smtClean="0">
                          <a:solidFill>
                            <a:srgbClr val="FFCC00"/>
                          </a:solidFill>
                        </a:rPr>
                        <a:t>)</a:t>
                      </a:r>
                      <a:endParaRPr lang="en-GB" sz="30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Control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400" b="1" dirty="0" smtClean="0">
                          <a:solidFill>
                            <a:srgbClr val="FFCC66"/>
                          </a:solidFill>
                        </a:rPr>
                        <a:t> AMIP SSTs</a:t>
                      </a:r>
                      <a:endParaRPr lang="en-GB" sz="24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-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400" b="1" dirty="0" smtClean="0">
                          <a:solidFill>
                            <a:srgbClr val="FFCC66"/>
                          </a:solidFill>
                        </a:rPr>
                        <a:t> IGBP vegetation dataset</a:t>
                      </a:r>
                      <a:endParaRPr lang="en-GB" sz="24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SRCs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400" b="1" dirty="0" smtClean="0">
                          <a:solidFill>
                            <a:srgbClr val="FFCC66"/>
                          </a:solidFill>
                        </a:rPr>
                        <a:t> Extra-tropics</a:t>
                      </a:r>
                      <a:endParaRPr lang="en-GB" sz="24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92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400" b="1" baseline="0" dirty="0" smtClean="0">
                          <a:solidFill>
                            <a:srgbClr val="FFCC66"/>
                          </a:solidFill>
                        </a:rPr>
                        <a:t> Crops/grasses replaced</a:t>
                      </a:r>
                      <a:endParaRPr lang="en-GB" sz="24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>
                      <a:noFill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1653"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Oil Palm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400" b="1" dirty="0" smtClean="0">
                          <a:solidFill>
                            <a:srgbClr val="FFCC66"/>
                          </a:solidFill>
                        </a:rPr>
                        <a:t> Tropics (~ 15°S to 15°N)</a:t>
                      </a:r>
                      <a:endParaRPr lang="en-GB" sz="24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69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65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400" b="1" dirty="0" smtClean="0">
                          <a:solidFill>
                            <a:srgbClr val="FFCC66"/>
                          </a:solidFill>
                        </a:rPr>
                        <a:t> Broadleaf trees replaced</a:t>
                      </a:r>
                      <a:endParaRPr lang="en-GB" sz="24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+ </a:t>
                      </a:r>
                      <a:r>
                        <a:rPr lang="en-GB" sz="3200" b="1" dirty="0" err="1" smtClean="0">
                          <a:solidFill>
                            <a:srgbClr val="FFCC00"/>
                          </a:solidFill>
                        </a:rPr>
                        <a:t>NOx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400" b="1" dirty="0" smtClean="0">
                          <a:solidFill>
                            <a:srgbClr val="FFCC00"/>
                          </a:solidFill>
                        </a:rPr>
                        <a:t> Processing and fertiliser</a:t>
                      </a:r>
                      <a:endParaRPr lang="en-GB" sz="24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69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2589596" y="2821777"/>
            <a:ext cx="3964808" cy="1214446"/>
          </a:xfrm>
          <a:prstGeom prst="round2DiagRect">
            <a:avLst/>
          </a:prstGeom>
          <a:noFill/>
          <a:ln w="508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08000" rtlCol="0" anchor="ctr"/>
          <a:lstStyle/>
          <a:p>
            <a:pPr algn="ctr"/>
            <a:r>
              <a:rPr lang="en-GB" sz="7200" dirty="0" smtClean="0">
                <a:solidFill>
                  <a:srgbClr val="FFCC00"/>
                </a:solidFill>
              </a:rPr>
              <a:t>Results</a:t>
            </a:r>
            <a:endParaRPr lang="en-GB" sz="7200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44220" y="332664"/>
            <a:ext cx="6894508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1" i="0" u="none" strike="noStrike" kern="1200" cap="none" spc="0" normalizeH="0" baseline="0" noProof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Global analysis</a:t>
            </a:r>
            <a:endParaRPr kumimoji="0" lang="en-GB" sz="6600" b="1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1115616" y="404664"/>
            <a:ext cx="6951716" cy="1071570"/>
          </a:xfrm>
          <a:prstGeom prst="round2DiagRect">
            <a:avLst/>
          </a:prstGeom>
          <a:noFill/>
          <a:ln w="508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55810916"/>
              </p:ext>
            </p:extLst>
          </p:nvPr>
        </p:nvGraphicFramePr>
        <p:xfrm>
          <a:off x="1172042" y="2560320"/>
          <a:ext cx="6799916" cy="222504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329104"/>
                <a:gridCol w="1735406"/>
                <a:gridCol w="17354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SRCs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Oil Palm + </a:t>
                      </a:r>
                      <a:r>
                        <a:rPr lang="en-GB" sz="3200" dirty="0" err="1" smtClean="0">
                          <a:solidFill>
                            <a:srgbClr val="FFCC00"/>
                          </a:solidFill>
                        </a:rPr>
                        <a:t>NOx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0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4220" y="332664"/>
            <a:ext cx="6894508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1" i="0" u="none" strike="noStrike" kern="1200" cap="none" spc="0" normalizeH="0" baseline="0" noProof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Global analysis</a:t>
            </a:r>
            <a:endParaRPr kumimoji="0" lang="en-GB" sz="6600" b="1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1115616" y="404664"/>
            <a:ext cx="6951716" cy="1071570"/>
          </a:xfrm>
          <a:prstGeom prst="round2DiagRect">
            <a:avLst/>
          </a:prstGeom>
          <a:noFill/>
          <a:ln w="508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55810916"/>
              </p:ext>
            </p:extLst>
          </p:nvPr>
        </p:nvGraphicFramePr>
        <p:xfrm>
          <a:off x="1172042" y="2560320"/>
          <a:ext cx="6799916" cy="222504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329104"/>
                <a:gridCol w="1735406"/>
                <a:gridCol w="17354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SRCs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Oil Palm + </a:t>
                      </a:r>
                      <a:r>
                        <a:rPr lang="en-GB" sz="3200" dirty="0" err="1" smtClean="0">
                          <a:solidFill>
                            <a:srgbClr val="FFCC00"/>
                          </a:solidFill>
                        </a:rPr>
                        <a:t>NOx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000" b="1" dirty="0" smtClean="0">
                          <a:solidFill>
                            <a:srgbClr val="FFCC00"/>
                          </a:solidFill>
                        </a:rPr>
                        <a:t>Fossil fuel replaced</a:t>
                      </a:r>
                      <a:endParaRPr lang="en-GB" sz="30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1</a:t>
                      </a:r>
                      <a:r>
                        <a:rPr lang="en-GB" sz="3200" b="1" baseline="0" dirty="0" smtClean="0">
                          <a:solidFill>
                            <a:srgbClr val="FFCC00"/>
                          </a:solidFill>
                        </a:rPr>
                        <a:t> %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1 %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12379089"/>
              </p:ext>
            </p:extLst>
          </p:nvPr>
        </p:nvGraphicFramePr>
        <p:xfrm>
          <a:off x="1172042" y="2560320"/>
          <a:ext cx="6799916" cy="222504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329104"/>
                <a:gridCol w="1735406"/>
                <a:gridCol w="17354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SRCs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Oil</a:t>
                      </a:r>
                      <a:r>
                        <a:rPr lang="en-GB" sz="3200" baseline="0" dirty="0" smtClean="0">
                          <a:solidFill>
                            <a:srgbClr val="FFCC00"/>
                          </a:solidFill>
                        </a:rPr>
                        <a:t> Palm </a:t>
                      </a:r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+ </a:t>
                      </a:r>
                      <a:r>
                        <a:rPr lang="en-GB" sz="3200" dirty="0" err="1" smtClean="0">
                          <a:solidFill>
                            <a:srgbClr val="FFCC00"/>
                          </a:solidFill>
                        </a:rPr>
                        <a:t>NOx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000" b="1" dirty="0" smtClean="0">
                          <a:solidFill>
                            <a:srgbClr val="FFCC66"/>
                          </a:solidFill>
                        </a:rPr>
                        <a:t>Fossil fuel replaced</a:t>
                      </a:r>
                      <a:endParaRPr lang="en-GB" sz="30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1</a:t>
                      </a:r>
                      <a:r>
                        <a:rPr lang="en-GB" sz="3200" b="1" baseline="0" dirty="0" smtClean="0">
                          <a:solidFill>
                            <a:srgbClr val="FFCC66"/>
                          </a:solidFill>
                        </a:rPr>
                        <a:t> %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1 %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3200" b="1" dirty="0" smtClean="0">
                          <a:solidFill>
                            <a:srgbClr val="FFCC00"/>
                          </a:solidFill>
                        </a:rPr>
                        <a:t>Δ</a:t>
                      </a:r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 isoprene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+ 1%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+ 1%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1144220" y="332664"/>
            <a:ext cx="6894508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1" i="0" u="none" strike="noStrike" kern="1200" cap="none" spc="0" normalizeH="0" baseline="0" noProof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Global analysis</a:t>
            </a:r>
            <a:endParaRPr kumimoji="0" lang="en-GB" sz="6600" b="1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1115616" y="404664"/>
            <a:ext cx="6951716" cy="1071570"/>
          </a:xfrm>
          <a:prstGeom prst="round2DiagRect">
            <a:avLst/>
          </a:prstGeom>
          <a:noFill/>
          <a:ln w="508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12379089"/>
              </p:ext>
            </p:extLst>
          </p:nvPr>
        </p:nvGraphicFramePr>
        <p:xfrm>
          <a:off x="1172042" y="2560320"/>
          <a:ext cx="6799916" cy="280416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329104"/>
                <a:gridCol w="1735406"/>
                <a:gridCol w="17354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SRCs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Oil</a:t>
                      </a:r>
                      <a:r>
                        <a:rPr lang="en-GB" sz="3200" baseline="0" dirty="0" smtClean="0">
                          <a:solidFill>
                            <a:srgbClr val="FFCC00"/>
                          </a:solidFill>
                        </a:rPr>
                        <a:t> Palm </a:t>
                      </a:r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+ </a:t>
                      </a:r>
                      <a:r>
                        <a:rPr lang="en-GB" sz="3200" dirty="0" err="1" smtClean="0">
                          <a:solidFill>
                            <a:srgbClr val="FFCC00"/>
                          </a:solidFill>
                        </a:rPr>
                        <a:t>NOx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000" b="1" dirty="0" smtClean="0">
                          <a:solidFill>
                            <a:srgbClr val="FFCC66"/>
                          </a:solidFill>
                        </a:rPr>
                        <a:t>Fossil fuel replaced</a:t>
                      </a:r>
                      <a:endParaRPr lang="en-GB" sz="30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1</a:t>
                      </a:r>
                      <a:r>
                        <a:rPr lang="en-GB" sz="3200" b="1" baseline="0" dirty="0" smtClean="0">
                          <a:solidFill>
                            <a:srgbClr val="FFCC66"/>
                          </a:solidFill>
                        </a:rPr>
                        <a:t> %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1 %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3200" b="1" dirty="0" smtClean="0">
                          <a:solidFill>
                            <a:srgbClr val="FFCC00"/>
                          </a:solidFill>
                        </a:rPr>
                        <a:t>Δ</a:t>
                      </a:r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 isoprene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+ 1%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+ 1%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Climate impacts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1144220" y="332664"/>
            <a:ext cx="6894508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1" i="0" u="none" strike="noStrike" kern="1200" cap="none" spc="0" normalizeH="0" baseline="0" noProof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Global analysis</a:t>
            </a:r>
            <a:endParaRPr kumimoji="0" lang="en-GB" sz="6600" b="1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1115616" y="404664"/>
            <a:ext cx="6951716" cy="1071570"/>
          </a:xfrm>
          <a:prstGeom prst="round2DiagRect">
            <a:avLst/>
          </a:prstGeom>
          <a:noFill/>
          <a:ln w="508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12379089"/>
              </p:ext>
            </p:extLst>
          </p:nvPr>
        </p:nvGraphicFramePr>
        <p:xfrm>
          <a:off x="1172042" y="2560320"/>
          <a:ext cx="6799916" cy="280416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329104"/>
                <a:gridCol w="1735406"/>
                <a:gridCol w="17354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SRCs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Oil</a:t>
                      </a:r>
                      <a:r>
                        <a:rPr lang="en-GB" sz="3200" baseline="0" dirty="0" smtClean="0">
                          <a:solidFill>
                            <a:srgbClr val="FFCC00"/>
                          </a:solidFill>
                        </a:rPr>
                        <a:t> Palm </a:t>
                      </a:r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+ </a:t>
                      </a:r>
                      <a:r>
                        <a:rPr lang="en-GB" sz="3200" dirty="0" err="1" smtClean="0">
                          <a:solidFill>
                            <a:srgbClr val="FFCC00"/>
                          </a:solidFill>
                        </a:rPr>
                        <a:t>NOx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000" b="1" dirty="0" smtClean="0">
                          <a:solidFill>
                            <a:srgbClr val="FFCC66"/>
                          </a:solidFill>
                        </a:rPr>
                        <a:t>Fossil fuel replaced</a:t>
                      </a:r>
                      <a:endParaRPr lang="en-GB" sz="30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1</a:t>
                      </a:r>
                      <a:r>
                        <a:rPr lang="en-GB" sz="3200" b="1" baseline="0" dirty="0" smtClean="0">
                          <a:solidFill>
                            <a:srgbClr val="FFCC66"/>
                          </a:solidFill>
                        </a:rPr>
                        <a:t> %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1 %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3200" b="1" dirty="0" smtClean="0">
                          <a:solidFill>
                            <a:srgbClr val="FFCC00"/>
                          </a:solidFill>
                        </a:rPr>
                        <a:t>Δ</a:t>
                      </a:r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 isoprene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+ 1%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+ 1%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Climate impacts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-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-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1144220" y="332664"/>
            <a:ext cx="6894508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1" i="0" u="none" strike="noStrike" kern="1200" cap="none" spc="0" normalizeH="0" baseline="0" noProof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Global analysis</a:t>
            </a:r>
            <a:endParaRPr kumimoji="0" lang="en-GB" sz="6600" b="1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1115616" y="404664"/>
            <a:ext cx="6951716" cy="1071570"/>
          </a:xfrm>
          <a:prstGeom prst="round2DiagRect">
            <a:avLst/>
          </a:prstGeom>
          <a:noFill/>
          <a:ln w="508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12379089"/>
              </p:ext>
            </p:extLst>
          </p:nvPr>
        </p:nvGraphicFramePr>
        <p:xfrm>
          <a:off x="1172042" y="2560320"/>
          <a:ext cx="6799916" cy="280416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329104"/>
                <a:gridCol w="1735406"/>
                <a:gridCol w="17354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SRCs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Oil</a:t>
                      </a:r>
                      <a:r>
                        <a:rPr lang="en-GB" sz="3200" baseline="0" dirty="0" smtClean="0">
                          <a:solidFill>
                            <a:srgbClr val="FFCC00"/>
                          </a:solidFill>
                        </a:rPr>
                        <a:t> Palm </a:t>
                      </a:r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+ </a:t>
                      </a:r>
                      <a:r>
                        <a:rPr lang="en-GB" sz="3200" dirty="0" err="1" smtClean="0">
                          <a:solidFill>
                            <a:srgbClr val="FFCC00"/>
                          </a:solidFill>
                        </a:rPr>
                        <a:t>NOx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000" b="1" dirty="0" smtClean="0">
                          <a:solidFill>
                            <a:srgbClr val="FFCC66"/>
                          </a:solidFill>
                        </a:rPr>
                        <a:t>Fossil fuel replaced</a:t>
                      </a:r>
                      <a:endParaRPr lang="en-GB" sz="30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1</a:t>
                      </a:r>
                      <a:r>
                        <a:rPr lang="en-GB" sz="3200" b="1" baseline="0" dirty="0" smtClean="0">
                          <a:solidFill>
                            <a:srgbClr val="FFCC66"/>
                          </a:solidFill>
                        </a:rPr>
                        <a:t> %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1 %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3200" b="1" dirty="0" smtClean="0">
                          <a:solidFill>
                            <a:srgbClr val="FFCC00"/>
                          </a:solidFill>
                        </a:rPr>
                        <a:t>Δ</a:t>
                      </a:r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 isoprene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+ 1%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+ 1%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Air quality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1144220" y="332664"/>
            <a:ext cx="6894508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1" i="0" u="none" strike="noStrike" kern="1200" cap="none" spc="0" normalizeH="0" baseline="0" noProof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Global analysis</a:t>
            </a:r>
            <a:endParaRPr kumimoji="0" lang="en-GB" sz="6600" b="1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1115616" y="404664"/>
            <a:ext cx="6951716" cy="1071570"/>
          </a:xfrm>
          <a:prstGeom prst="round2DiagRect">
            <a:avLst/>
          </a:prstGeom>
          <a:noFill/>
          <a:ln w="508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12379089"/>
              </p:ext>
            </p:extLst>
          </p:nvPr>
        </p:nvGraphicFramePr>
        <p:xfrm>
          <a:off x="1172042" y="2560320"/>
          <a:ext cx="6799916" cy="280416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329104"/>
                <a:gridCol w="1735406"/>
                <a:gridCol w="173540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SRCs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Oil</a:t>
                      </a:r>
                      <a:r>
                        <a:rPr lang="en-GB" sz="3200" baseline="0" dirty="0" smtClean="0">
                          <a:solidFill>
                            <a:srgbClr val="FFCC00"/>
                          </a:solidFill>
                        </a:rPr>
                        <a:t> Palm </a:t>
                      </a:r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+ </a:t>
                      </a:r>
                      <a:r>
                        <a:rPr lang="en-GB" sz="3200" dirty="0" err="1" smtClean="0">
                          <a:solidFill>
                            <a:srgbClr val="FFCC00"/>
                          </a:solidFill>
                        </a:rPr>
                        <a:t>NOx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000" b="1" dirty="0" smtClean="0">
                          <a:solidFill>
                            <a:srgbClr val="FFCC66"/>
                          </a:solidFill>
                        </a:rPr>
                        <a:t>Fossil fuel replaced</a:t>
                      </a:r>
                      <a:endParaRPr lang="en-GB" sz="30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1</a:t>
                      </a:r>
                      <a:r>
                        <a:rPr lang="en-GB" sz="3200" b="1" baseline="0" dirty="0" smtClean="0">
                          <a:solidFill>
                            <a:srgbClr val="FFCC66"/>
                          </a:solidFill>
                        </a:rPr>
                        <a:t> %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1 %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3200" b="1" dirty="0" smtClean="0">
                          <a:solidFill>
                            <a:srgbClr val="FFCC00"/>
                          </a:solidFill>
                        </a:rPr>
                        <a:t>Δ</a:t>
                      </a:r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 isoprene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+ 1%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+ 1%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Air quality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-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-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1144220" y="332664"/>
            <a:ext cx="6894508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1" i="0" u="none" strike="noStrike" kern="1200" cap="none" spc="0" normalizeH="0" baseline="0" noProof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Global analysis</a:t>
            </a:r>
            <a:endParaRPr kumimoji="0" lang="en-GB" sz="6600" b="1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1115616" y="404664"/>
            <a:ext cx="6951716" cy="1071570"/>
          </a:xfrm>
          <a:prstGeom prst="round2DiagRect">
            <a:avLst/>
          </a:prstGeom>
          <a:noFill/>
          <a:ln w="508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Regional analysis</a:t>
            </a:r>
            <a:endParaRPr kumimoji="0" lang="en-GB" sz="7200" b="1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ound Diagonal Corner Rectangle 2"/>
          <p:cNvSpPr>
            <a:spLocks/>
          </p:cNvSpPr>
          <p:nvPr/>
        </p:nvSpPr>
        <p:spPr>
          <a:xfrm>
            <a:off x="972000" y="360000"/>
            <a:ext cx="7200000" cy="1071570"/>
          </a:xfrm>
          <a:prstGeom prst="round2DiagRect">
            <a:avLst/>
          </a:prstGeom>
          <a:noFill/>
          <a:ln w="508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1269030"/>
              </p:ext>
            </p:extLst>
          </p:nvPr>
        </p:nvGraphicFramePr>
        <p:xfrm>
          <a:off x="1441773" y="1785926"/>
          <a:ext cx="6260454" cy="48768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064994"/>
                <a:gridCol w="1597730"/>
                <a:gridCol w="159773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SRCs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Oil Palm + </a:t>
                      </a:r>
                      <a:r>
                        <a:rPr lang="en-GB" sz="3200" dirty="0" err="1" smtClean="0">
                          <a:solidFill>
                            <a:srgbClr val="FFCC00"/>
                          </a:solidFill>
                        </a:rPr>
                        <a:t>NOx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1" dirty="0" smtClean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3779912" y="3284984"/>
            <a:ext cx="1766505" cy="1986372"/>
            <a:chOff x="3779912" y="3284984"/>
            <a:chExt cx="1766505" cy="1986372"/>
          </a:xfrm>
        </p:grpSpPr>
        <p:sp>
          <p:nvSpPr>
            <p:cNvPr id="17" name="Up Arrow 16"/>
            <p:cNvSpPr/>
            <p:nvPr/>
          </p:nvSpPr>
          <p:spPr>
            <a:xfrm>
              <a:off x="4499993" y="3861047"/>
              <a:ext cx="265256" cy="1410309"/>
            </a:xfrm>
            <a:prstGeom prst="upArrow">
              <a:avLst/>
            </a:prstGeom>
            <a:solidFill>
              <a:srgbClr val="00FF00"/>
            </a:solidFill>
            <a:ln w="5080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79912" y="3284984"/>
              <a:ext cx="17665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 smtClean="0">
                  <a:solidFill>
                    <a:srgbClr val="00FF00"/>
                  </a:solidFill>
                </a:rPr>
                <a:t>VOCs</a:t>
              </a:r>
              <a:endParaRPr lang="en-GB" sz="3600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9" name="Rounded Rectangle 18"/>
          <p:cNvSpPr>
            <a:spLocks noChangeAspect="1"/>
          </p:cNvSpPr>
          <p:nvPr/>
        </p:nvSpPr>
        <p:spPr>
          <a:xfrm>
            <a:off x="3316513" y="5278617"/>
            <a:ext cx="2664296" cy="1201545"/>
          </a:xfrm>
          <a:prstGeom prst="roundRect">
            <a:avLst/>
          </a:prstGeom>
          <a:noFill/>
          <a:ln w="508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rgbClr val="00FF00"/>
                </a:solidFill>
              </a:rPr>
              <a:t>Cultivation</a:t>
            </a:r>
            <a:endParaRPr lang="en-GB" sz="3600" b="1" dirty="0">
              <a:solidFill>
                <a:srgbClr val="00FF00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339752" y="1556792"/>
            <a:ext cx="5035130" cy="1790357"/>
            <a:chOff x="2305803" y="1037672"/>
            <a:chExt cx="5035130" cy="1790357"/>
          </a:xfrm>
        </p:grpSpPr>
        <p:sp>
          <p:nvSpPr>
            <p:cNvPr id="22" name="TextBox 21"/>
            <p:cNvSpPr txBox="1"/>
            <p:nvPr/>
          </p:nvSpPr>
          <p:spPr>
            <a:xfrm>
              <a:off x="2305803" y="1037672"/>
              <a:ext cx="19995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800" b="1" dirty="0" smtClean="0">
                  <a:solidFill>
                    <a:srgbClr val="FFCC00"/>
                  </a:solidFill>
                </a:rPr>
                <a:t>OZONE</a:t>
              </a:r>
              <a:endParaRPr lang="en-GB" sz="4800" b="1" dirty="0">
                <a:solidFill>
                  <a:srgbClr val="FFCC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66043" y="1037672"/>
              <a:ext cx="287489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800" b="1" dirty="0" smtClean="0">
                  <a:solidFill>
                    <a:srgbClr val="FFCC00"/>
                  </a:solidFill>
                </a:rPr>
                <a:t>AEROSOLS</a:t>
              </a:r>
              <a:endParaRPr lang="en-GB" sz="4800" b="1" dirty="0">
                <a:solidFill>
                  <a:srgbClr val="FFCC00"/>
                </a:solidFill>
              </a:endParaRPr>
            </a:p>
          </p:txBody>
        </p:sp>
        <p:sp>
          <p:nvSpPr>
            <p:cNvPr id="25" name="Up Arrow 24"/>
            <p:cNvSpPr/>
            <p:nvPr/>
          </p:nvSpPr>
          <p:spPr>
            <a:xfrm rot="19800000">
              <a:off x="3773180" y="1757654"/>
              <a:ext cx="280446" cy="1048106"/>
            </a:xfrm>
            <a:prstGeom prst="upArrow">
              <a:avLst/>
            </a:prstGeom>
            <a:solidFill>
              <a:srgbClr val="FFCC00"/>
            </a:solidFill>
            <a:ln w="5080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Up Arrow 26"/>
            <p:cNvSpPr/>
            <p:nvPr/>
          </p:nvSpPr>
          <p:spPr>
            <a:xfrm rot="1800000">
              <a:off x="5075290" y="1756054"/>
              <a:ext cx="280446" cy="1071975"/>
            </a:xfrm>
            <a:prstGeom prst="upArrow">
              <a:avLst/>
            </a:prstGeom>
            <a:solidFill>
              <a:srgbClr val="FFCC00"/>
            </a:solidFill>
            <a:ln w="5080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6" name="Bent Arrow 25"/>
          <p:cNvSpPr/>
          <p:nvPr/>
        </p:nvSpPr>
        <p:spPr>
          <a:xfrm rot="10800000">
            <a:off x="6084168" y="1052736"/>
            <a:ext cx="1728192" cy="5112568"/>
          </a:xfrm>
          <a:prstGeom prst="bentArrow">
            <a:avLst>
              <a:gd name="adj1" fmla="val 8925"/>
              <a:gd name="adj2" fmla="val 14702"/>
              <a:gd name="adj3" fmla="val 17945"/>
              <a:gd name="adj4" fmla="val 28633"/>
            </a:avLst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72200" y="260648"/>
            <a:ext cx="24016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smtClean="0">
                <a:solidFill>
                  <a:srgbClr val="FF0000"/>
                </a:solidFill>
              </a:rPr>
              <a:t>CLIMATE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3528" y="260648"/>
            <a:ext cx="34366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 smtClean="0">
                <a:solidFill>
                  <a:srgbClr val="FF0000"/>
                </a:solidFill>
              </a:rPr>
              <a:t>AIR QUALITY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31" name="Bent Arrow 30"/>
          <p:cNvSpPr/>
          <p:nvPr/>
        </p:nvSpPr>
        <p:spPr>
          <a:xfrm rot="10800000" flipH="1">
            <a:off x="1475656" y="1124744"/>
            <a:ext cx="1728192" cy="5112568"/>
          </a:xfrm>
          <a:prstGeom prst="bentArrow">
            <a:avLst>
              <a:gd name="adj1" fmla="val 8925"/>
              <a:gd name="adj2" fmla="val 14702"/>
              <a:gd name="adj3" fmla="val 17945"/>
              <a:gd name="adj4" fmla="val 28633"/>
            </a:avLst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244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1" animBg="1"/>
      <p:bldP spid="26" grpId="0" animBg="1"/>
      <p:bldP spid="21" grpId="0"/>
      <p:bldP spid="23" grpId="0"/>
      <p:bldP spid="3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1269030"/>
              </p:ext>
            </p:extLst>
          </p:nvPr>
        </p:nvGraphicFramePr>
        <p:xfrm>
          <a:off x="1441773" y="1785926"/>
          <a:ext cx="6260454" cy="48768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064994"/>
                <a:gridCol w="1597730"/>
                <a:gridCol w="159773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SRCs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Oil Palm + </a:t>
                      </a:r>
                      <a:r>
                        <a:rPr lang="en-GB" sz="3200" dirty="0" err="1" smtClean="0">
                          <a:solidFill>
                            <a:srgbClr val="FFCC00"/>
                          </a:solidFill>
                        </a:rPr>
                        <a:t>NOx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Region</a:t>
                      </a:r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Europe</a:t>
                      </a:r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SE Asia</a:t>
                      </a:r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1" dirty="0" smtClean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Regional analysis</a:t>
            </a:r>
            <a:endParaRPr kumimoji="0" lang="en-GB" sz="7200" b="1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ound Diagonal Corner Rectangle 3"/>
          <p:cNvSpPr>
            <a:spLocks/>
          </p:cNvSpPr>
          <p:nvPr/>
        </p:nvSpPr>
        <p:spPr>
          <a:xfrm>
            <a:off x="972000" y="360000"/>
            <a:ext cx="7200000" cy="1071570"/>
          </a:xfrm>
          <a:prstGeom prst="round2DiagRect">
            <a:avLst/>
          </a:prstGeom>
          <a:noFill/>
          <a:ln w="508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9143671"/>
              </p:ext>
            </p:extLst>
          </p:nvPr>
        </p:nvGraphicFramePr>
        <p:xfrm>
          <a:off x="1441773" y="1785926"/>
          <a:ext cx="6260454" cy="48768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064994"/>
                <a:gridCol w="1597730"/>
                <a:gridCol w="159773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SRCs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Oil Palm + </a:t>
                      </a:r>
                      <a:r>
                        <a:rPr lang="en-GB" sz="3200" dirty="0" err="1" smtClean="0">
                          <a:solidFill>
                            <a:srgbClr val="FFCC00"/>
                          </a:solidFill>
                        </a:rPr>
                        <a:t>NOx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Region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Europe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SE Asia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Planted area (</a:t>
                      </a:r>
                      <a:r>
                        <a:rPr lang="en-GB" sz="2800" b="1" dirty="0" err="1" smtClean="0">
                          <a:solidFill>
                            <a:srgbClr val="FFCC00"/>
                          </a:solidFill>
                        </a:rPr>
                        <a:t>Mha</a:t>
                      </a:r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)</a:t>
                      </a:r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69</a:t>
                      </a:r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27</a:t>
                      </a:r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1" dirty="0" smtClean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Regional analysis</a:t>
            </a:r>
            <a:endParaRPr kumimoji="0" lang="en-GB" sz="7200" b="1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ound Diagonal Corner Rectangle 3"/>
          <p:cNvSpPr>
            <a:spLocks/>
          </p:cNvSpPr>
          <p:nvPr/>
        </p:nvSpPr>
        <p:spPr>
          <a:xfrm>
            <a:off x="972000" y="360000"/>
            <a:ext cx="7200000" cy="1071570"/>
          </a:xfrm>
          <a:prstGeom prst="round2DiagRect">
            <a:avLst/>
          </a:prstGeom>
          <a:noFill/>
          <a:ln w="508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9143671"/>
              </p:ext>
            </p:extLst>
          </p:nvPr>
        </p:nvGraphicFramePr>
        <p:xfrm>
          <a:off x="1441773" y="1785926"/>
          <a:ext cx="6260454" cy="48768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064994"/>
                <a:gridCol w="1597730"/>
                <a:gridCol w="159773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SRCs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Oil Palm + </a:t>
                      </a:r>
                      <a:r>
                        <a:rPr lang="en-GB" sz="3200" dirty="0" err="1" smtClean="0">
                          <a:solidFill>
                            <a:srgbClr val="FFCC00"/>
                          </a:solidFill>
                        </a:rPr>
                        <a:t>NOx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Region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Europe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SE Asia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Planted area (</a:t>
                      </a:r>
                      <a:r>
                        <a:rPr lang="en-GB" sz="2800" b="1" dirty="0" err="1" smtClean="0">
                          <a:solidFill>
                            <a:srgbClr val="FFCC00"/>
                          </a:solidFill>
                        </a:rPr>
                        <a:t>Mha</a:t>
                      </a:r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)</a:t>
                      </a:r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69</a:t>
                      </a:r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27</a:t>
                      </a:r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Fuel yield (Mt/y)</a:t>
                      </a:r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110</a:t>
                      </a:r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110</a:t>
                      </a:r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1" dirty="0" smtClean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Regional analysis</a:t>
            </a:r>
            <a:endParaRPr kumimoji="0" lang="en-GB" sz="7200" b="1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ound Diagonal Corner Rectangle 3"/>
          <p:cNvSpPr>
            <a:spLocks/>
          </p:cNvSpPr>
          <p:nvPr/>
        </p:nvSpPr>
        <p:spPr>
          <a:xfrm>
            <a:off x="972000" y="360000"/>
            <a:ext cx="7200000" cy="1071570"/>
          </a:xfrm>
          <a:prstGeom prst="round2DiagRect">
            <a:avLst/>
          </a:prstGeom>
          <a:noFill/>
          <a:ln w="508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9143671"/>
              </p:ext>
            </p:extLst>
          </p:nvPr>
        </p:nvGraphicFramePr>
        <p:xfrm>
          <a:off x="1441773" y="1785926"/>
          <a:ext cx="6260454" cy="48768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064994"/>
                <a:gridCol w="1597730"/>
                <a:gridCol w="159773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SRCs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Oil Palm + </a:t>
                      </a:r>
                      <a:r>
                        <a:rPr lang="en-GB" sz="3200" dirty="0" err="1" smtClean="0">
                          <a:solidFill>
                            <a:srgbClr val="FFCC00"/>
                          </a:solidFill>
                        </a:rPr>
                        <a:t>NOx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Region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Europe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SE Asia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Planted area (</a:t>
                      </a:r>
                      <a:r>
                        <a:rPr lang="en-GB" sz="2800" b="1" dirty="0" err="1" smtClean="0">
                          <a:solidFill>
                            <a:srgbClr val="FFCC00"/>
                          </a:solidFill>
                        </a:rPr>
                        <a:t>Mha</a:t>
                      </a:r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)</a:t>
                      </a:r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69</a:t>
                      </a:r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27</a:t>
                      </a:r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Fuel yield (Mt/y)</a:t>
                      </a:r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110</a:t>
                      </a:r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110</a:t>
                      </a:r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Total area (</a:t>
                      </a:r>
                      <a:r>
                        <a:rPr lang="en-GB" sz="2800" b="1" dirty="0" err="1" smtClean="0">
                          <a:solidFill>
                            <a:srgbClr val="FFCC00"/>
                          </a:solidFill>
                        </a:rPr>
                        <a:t>Mha</a:t>
                      </a:r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)</a:t>
                      </a:r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1400</a:t>
                      </a:r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1350</a:t>
                      </a:r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1" dirty="0" smtClean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Regional analysis</a:t>
            </a:r>
            <a:endParaRPr kumimoji="0" lang="en-GB" sz="7200" b="1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ound Diagonal Corner Rectangle 4"/>
          <p:cNvSpPr>
            <a:spLocks/>
          </p:cNvSpPr>
          <p:nvPr/>
        </p:nvSpPr>
        <p:spPr>
          <a:xfrm>
            <a:off x="972000" y="360000"/>
            <a:ext cx="7200000" cy="1071570"/>
          </a:xfrm>
          <a:prstGeom prst="round2DiagRect">
            <a:avLst/>
          </a:prstGeom>
          <a:noFill/>
          <a:ln w="508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09653347"/>
              </p:ext>
            </p:extLst>
          </p:nvPr>
        </p:nvGraphicFramePr>
        <p:xfrm>
          <a:off x="1441773" y="1785926"/>
          <a:ext cx="6260454" cy="48768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064994"/>
                <a:gridCol w="1597730"/>
                <a:gridCol w="159773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SRCs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Oil Palm + </a:t>
                      </a:r>
                      <a:r>
                        <a:rPr lang="en-GB" sz="3200" dirty="0" err="1" smtClean="0">
                          <a:solidFill>
                            <a:srgbClr val="FFCC00"/>
                          </a:solidFill>
                        </a:rPr>
                        <a:t>NOx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Region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Europe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SE Asia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Planted area (</a:t>
                      </a:r>
                      <a:r>
                        <a:rPr lang="en-GB" sz="2800" b="1" dirty="0" err="1" smtClean="0">
                          <a:solidFill>
                            <a:srgbClr val="FFCC66"/>
                          </a:solidFill>
                        </a:rPr>
                        <a:t>Mha</a:t>
                      </a:r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)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69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27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Fuel yield (Mt/y)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110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110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Total area (</a:t>
                      </a:r>
                      <a:r>
                        <a:rPr lang="en-GB" sz="2800" b="1" dirty="0" err="1" smtClean="0">
                          <a:solidFill>
                            <a:srgbClr val="FFCC66"/>
                          </a:solidFill>
                        </a:rPr>
                        <a:t>Mha</a:t>
                      </a:r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)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1400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1350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800" b="1" dirty="0" smtClean="0">
                          <a:solidFill>
                            <a:srgbClr val="FFCC00"/>
                          </a:solidFill>
                        </a:rPr>
                        <a:t>Δ</a:t>
                      </a:r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 O</a:t>
                      </a:r>
                      <a:r>
                        <a:rPr lang="en-GB" sz="2800" b="1" baseline="-25000" dirty="0" smtClean="0">
                          <a:solidFill>
                            <a:srgbClr val="FFCC00"/>
                          </a:solidFill>
                        </a:rPr>
                        <a:t>3</a:t>
                      </a:r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 </a:t>
                      </a:r>
                      <a:r>
                        <a:rPr lang="en-GB" sz="2800" b="1" baseline="0" dirty="0" smtClean="0">
                          <a:solidFill>
                            <a:srgbClr val="FFCC00"/>
                          </a:solidFill>
                        </a:rPr>
                        <a:t>(</a:t>
                      </a:r>
                      <a:r>
                        <a:rPr lang="en-GB" sz="2800" b="1" baseline="0" dirty="0" err="1" smtClean="0">
                          <a:solidFill>
                            <a:srgbClr val="FFCC00"/>
                          </a:solidFill>
                        </a:rPr>
                        <a:t>ppbv</a:t>
                      </a:r>
                      <a:r>
                        <a:rPr lang="en-GB" sz="2800" b="1" baseline="0" dirty="0" smtClean="0">
                          <a:solidFill>
                            <a:srgbClr val="FFCC00"/>
                          </a:solidFill>
                        </a:rPr>
                        <a:t>)</a:t>
                      </a:r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+0.2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+0.2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1" dirty="0" smtClean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Regional analysis</a:t>
            </a:r>
            <a:endParaRPr kumimoji="0" lang="en-GB" sz="7200" b="1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ound Diagonal Corner Rectangle 3"/>
          <p:cNvSpPr>
            <a:spLocks/>
          </p:cNvSpPr>
          <p:nvPr/>
        </p:nvSpPr>
        <p:spPr>
          <a:xfrm>
            <a:off x="972000" y="360000"/>
            <a:ext cx="7200000" cy="1071570"/>
          </a:xfrm>
          <a:prstGeom prst="round2DiagRect">
            <a:avLst/>
          </a:prstGeom>
          <a:noFill/>
          <a:ln w="508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06315285"/>
              </p:ext>
            </p:extLst>
          </p:nvPr>
        </p:nvGraphicFramePr>
        <p:xfrm>
          <a:off x="1441773" y="1785926"/>
          <a:ext cx="6260454" cy="48768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064994"/>
                <a:gridCol w="1597730"/>
                <a:gridCol w="159773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SRCs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Oil Palm</a:t>
                      </a:r>
                      <a:r>
                        <a:rPr lang="en-GB" sz="3200" baseline="0" dirty="0" smtClean="0">
                          <a:solidFill>
                            <a:srgbClr val="FFCC00"/>
                          </a:solidFill>
                        </a:rPr>
                        <a:t> </a:t>
                      </a:r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+ </a:t>
                      </a:r>
                      <a:r>
                        <a:rPr lang="en-GB" sz="3200" dirty="0" err="1" smtClean="0">
                          <a:solidFill>
                            <a:srgbClr val="FFCC00"/>
                          </a:solidFill>
                        </a:rPr>
                        <a:t>NOx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Region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Europe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SE Asia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Planted area (</a:t>
                      </a:r>
                      <a:r>
                        <a:rPr lang="en-GB" sz="2800" b="1" dirty="0" err="1" smtClean="0">
                          <a:solidFill>
                            <a:srgbClr val="FFCC66"/>
                          </a:solidFill>
                        </a:rPr>
                        <a:t>Mha</a:t>
                      </a:r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)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69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27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Fuel yield (Mt/y)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110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110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Total area (</a:t>
                      </a:r>
                      <a:r>
                        <a:rPr lang="en-GB" sz="2800" b="1" dirty="0" err="1" smtClean="0">
                          <a:solidFill>
                            <a:srgbClr val="FFCC66"/>
                          </a:solidFill>
                        </a:rPr>
                        <a:t>Mha</a:t>
                      </a:r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)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1400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1350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800" b="1" dirty="0" smtClean="0">
                          <a:solidFill>
                            <a:srgbClr val="FFCC00"/>
                          </a:solidFill>
                        </a:rPr>
                        <a:t>Δ</a:t>
                      </a:r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 O</a:t>
                      </a:r>
                      <a:r>
                        <a:rPr lang="en-GB" sz="2800" b="1" baseline="-25000" dirty="0" smtClean="0">
                          <a:solidFill>
                            <a:srgbClr val="FFCC00"/>
                          </a:solidFill>
                        </a:rPr>
                        <a:t>3</a:t>
                      </a:r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 </a:t>
                      </a:r>
                      <a:r>
                        <a:rPr lang="en-GB" sz="2800" b="1" baseline="0" dirty="0" smtClean="0">
                          <a:solidFill>
                            <a:srgbClr val="FFCC00"/>
                          </a:solidFill>
                        </a:rPr>
                        <a:t>(</a:t>
                      </a:r>
                      <a:r>
                        <a:rPr lang="en-GB" sz="2800" b="1" baseline="0" dirty="0" err="1" smtClean="0">
                          <a:solidFill>
                            <a:srgbClr val="FFCC00"/>
                          </a:solidFill>
                        </a:rPr>
                        <a:t>ppbv</a:t>
                      </a:r>
                      <a:r>
                        <a:rPr lang="en-GB" sz="2800" b="1" baseline="0" dirty="0" smtClean="0">
                          <a:solidFill>
                            <a:srgbClr val="FFCC00"/>
                          </a:solidFill>
                        </a:rPr>
                        <a:t>)</a:t>
                      </a:r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+0.2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+0.2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Peak </a:t>
                      </a:r>
                      <a:r>
                        <a:rPr lang="el-GR" sz="2800" b="1" dirty="0" smtClean="0">
                          <a:solidFill>
                            <a:srgbClr val="FFCC00"/>
                          </a:solidFill>
                        </a:rPr>
                        <a:t>Δ</a:t>
                      </a:r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 O</a:t>
                      </a:r>
                      <a:r>
                        <a:rPr lang="en-GB" sz="2800" b="1" baseline="-25000" dirty="0" smtClean="0">
                          <a:solidFill>
                            <a:srgbClr val="FFCC00"/>
                          </a:solidFill>
                        </a:rPr>
                        <a:t>3</a:t>
                      </a:r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 </a:t>
                      </a:r>
                      <a:r>
                        <a:rPr lang="en-GB" sz="2800" b="1" baseline="0" dirty="0" smtClean="0">
                          <a:solidFill>
                            <a:srgbClr val="FFCC00"/>
                          </a:solidFill>
                        </a:rPr>
                        <a:t>(</a:t>
                      </a:r>
                      <a:r>
                        <a:rPr lang="en-GB" sz="2800" b="1" baseline="0" dirty="0" err="1" smtClean="0">
                          <a:solidFill>
                            <a:srgbClr val="FFCC00"/>
                          </a:solidFill>
                        </a:rPr>
                        <a:t>ppbv</a:t>
                      </a:r>
                      <a:r>
                        <a:rPr lang="en-GB" sz="2800" b="1" baseline="0" dirty="0" smtClean="0">
                          <a:solidFill>
                            <a:srgbClr val="FFCC00"/>
                          </a:solidFill>
                        </a:rPr>
                        <a:t>)</a:t>
                      </a:r>
                      <a:endParaRPr lang="en-GB" sz="2800" b="1" dirty="0" smtClean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+0.4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+0.25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Regional analysis</a:t>
            </a:r>
            <a:endParaRPr kumimoji="0" lang="en-GB" sz="7200" b="1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ound Diagonal Corner Rectangle 3"/>
          <p:cNvSpPr>
            <a:spLocks/>
          </p:cNvSpPr>
          <p:nvPr/>
        </p:nvSpPr>
        <p:spPr>
          <a:xfrm>
            <a:off x="972000" y="360000"/>
            <a:ext cx="7200000" cy="1071570"/>
          </a:xfrm>
          <a:prstGeom prst="round2DiagRect">
            <a:avLst/>
          </a:prstGeom>
          <a:noFill/>
          <a:ln w="508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/>
          <p:nvPr/>
        </p:nvGrpSpPr>
        <p:grpSpPr>
          <a:xfrm>
            <a:off x="539552" y="368660"/>
            <a:ext cx="8280920" cy="5940660"/>
            <a:chOff x="4139952" y="2996952"/>
            <a:chExt cx="4680520" cy="3384376"/>
          </a:xfrm>
        </p:grpSpPr>
        <p:sp>
          <p:nvSpPr>
            <p:cNvPr id="6" name="Round Diagonal Corner Rectangle 5"/>
            <p:cNvSpPr/>
            <p:nvPr/>
          </p:nvSpPr>
          <p:spPr>
            <a:xfrm>
              <a:off x="4139952" y="2996952"/>
              <a:ext cx="4680520" cy="3384376"/>
            </a:xfrm>
            <a:prstGeom prst="round2DiagRect">
              <a:avLst/>
            </a:prstGeom>
            <a:solidFill>
              <a:srgbClr val="FFCC00"/>
            </a:solidFill>
            <a:ln w="5080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July </a:t>
              </a:r>
              <a:r>
                <a:rPr lang="en-GB" dirty="0" err="1" smtClean="0"/>
                <a:t>SEAsia</a:t>
              </a:r>
              <a:r>
                <a:rPr lang="en-GB" dirty="0" smtClean="0"/>
                <a:t> </a:t>
              </a:r>
              <a:r>
                <a:rPr lang="en-GB" dirty="0" err="1" smtClean="0"/>
                <a:t>NOx</a:t>
              </a:r>
              <a:endParaRPr lang="en-GB" dirty="0"/>
            </a:p>
          </p:txBody>
        </p:sp>
        <p:pic>
          <p:nvPicPr>
            <p:cNvPr id="7" name="Picture 6" descr="SEA_DO3.eps"/>
            <p:cNvPicPr>
              <a:picLocks noChangeAspect="1"/>
            </p:cNvPicPr>
            <p:nvPr/>
          </p:nvPicPr>
          <p:blipFill>
            <a:blip r:embed="rId2" cstate="print"/>
            <a:srcRect t="50603" b="2811"/>
            <a:stretch>
              <a:fillRect/>
            </a:stretch>
          </p:blipFill>
          <p:spPr>
            <a:xfrm>
              <a:off x="4211960" y="3140968"/>
              <a:ext cx="4576501" cy="298276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539552" y="332656"/>
            <a:ext cx="8172908" cy="5976664"/>
            <a:chOff x="4139952" y="3140968"/>
            <a:chExt cx="4608512" cy="3384376"/>
          </a:xfrm>
        </p:grpSpPr>
        <p:sp>
          <p:nvSpPr>
            <p:cNvPr id="3" name="Round Diagonal Corner Rectangle 2"/>
            <p:cNvSpPr/>
            <p:nvPr/>
          </p:nvSpPr>
          <p:spPr>
            <a:xfrm>
              <a:off x="4139952" y="3140968"/>
              <a:ext cx="4608512" cy="3384376"/>
            </a:xfrm>
            <a:prstGeom prst="round2DiagRect">
              <a:avLst/>
            </a:prstGeom>
            <a:solidFill>
              <a:srgbClr val="FFCC00"/>
            </a:solidFill>
            <a:ln w="50800">
              <a:solidFill>
                <a:srgbClr val="FF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July EU SRC</a:t>
              </a:r>
              <a:endParaRPr lang="en-GB" dirty="0"/>
            </a:p>
          </p:txBody>
        </p:sp>
        <p:pic>
          <p:nvPicPr>
            <p:cNvPr id="4" name="Picture 3" descr="EU_DO3.eps"/>
            <p:cNvPicPr>
              <a:picLocks noChangeAspect="1"/>
            </p:cNvPicPr>
            <p:nvPr/>
          </p:nvPicPr>
          <p:blipFill>
            <a:blip r:embed="rId2" cstate="print"/>
            <a:srcRect t="50603" b="2811"/>
            <a:stretch>
              <a:fillRect/>
            </a:stretch>
          </p:blipFill>
          <p:spPr>
            <a:xfrm>
              <a:off x="4211960" y="3140968"/>
              <a:ext cx="4289118" cy="319483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74464515"/>
              </p:ext>
            </p:extLst>
          </p:nvPr>
        </p:nvGraphicFramePr>
        <p:xfrm>
          <a:off x="755576" y="1628800"/>
          <a:ext cx="7632848" cy="390144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218009"/>
                <a:gridCol w="3326125"/>
                <a:gridCol w="1360521"/>
                <a:gridCol w="1728193"/>
              </a:tblGrid>
              <a:tr h="1054382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SRCs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Oil Palm + </a:t>
                      </a:r>
                      <a:r>
                        <a:rPr lang="en-GB" sz="3200" dirty="0" err="1" smtClean="0">
                          <a:solidFill>
                            <a:srgbClr val="FFCC00"/>
                          </a:solidFill>
                        </a:rPr>
                        <a:t>NOx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128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Region</a:t>
                      </a:r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Europe</a:t>
                      </a:r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SE Asia</a:t>
                      </a:r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2379">
                <a:tc rowSpan="2"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Area</a:t>
                      </a:r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1" dirty="0" smtClean="0">
                          <a:solidFill>
                            <a:srgbClr val="FFCC00"/>
                          </a:solidFill>
                        </a:rPr>
                        <a:t>Δ</a:t>
                      </a:r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 O</a:t>
                      </a:r>
                      <a:r>
                        <a:rPr lang="en-GB" sz="2800" b="1" baseline="-25000" dirty="0" smtClean="0">
                          <a:solidFill>
                            <a:srgbClr val="FFCC00"/>
                          </a:solidFill>
                        </a:rPr>
                        <a:t>3</a:t>
                      </a:r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 </a:t>
                      </a:r>
                      <a:r>
                        <a:rPr lang="en-GB" sz="2800" b="1" baseline="0" dirty="0" smtClean="0">
                          <a:solidFill>
                            <a:srgbClr val="FFCC00"/>
                          </a:solidFill>
                        </a:rPr>
                        <a:t>(</a:t>
                      </a:r>
                      <a:r>
                        <a:rPr lang="en-GB" sz="2800" b="1" baseline="0" dirty="0" err="1" smtClean="0">
                          <a:solidFill>
                            <a:srgbClr val="FFCC00"/>
                          </a:solidFill>
                        </a:rPr>
                        <a:t>ppbv</a:t>
                      </a:r>
                      <a:r>
                        <a:rPr lang="en-GB" sz="2800" b="1" baseline="0" dirty="0" smtClean="0">
                          <a:solidFill>
                            <a:srgbClr val="FFCC00"/>
                          </a:solidFill>
                        </a:rPr>
                        <a:t>)</a:t>
                      </a:r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+0.2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+0.2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2379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1" dirty="0" smtClean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Peak </a:t>
                      </a:r>
                      <a:r>
                        <a:rPr lang="el-GR" sz="2800" b="1" dirty="0" smtClean="0">
                          <a:solidFill>
                            <a:srgbClr val="FFCC00"/>
                          </a:solidFill>
                        </a:rPr>
                        <a:t>Δ</a:t>
                      </a:r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 O</a:t>
                      </a:r>
                      <a:r>
                        <a:rPr lang="en-GB" sz="2800" b="1" baseline="-25000" dirty="0" smtClean="0">
                          <a:solidFill>
                            <a:srgbClr val="FFCC00"/>
                          </a:solidFill>
                        </a:rPr>
                        <a:t>3</a:t>
                      </a:r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 </a:t>
                      </a:r>
                      <a:r>
                        <a:rPr lang="en-GB" sz="2800" b="1" baseline="0" dirty="0" smtClean="0">
                          <a:solidFill>
                            <a:srgbClr val="FFCC00"/>
                          </a:solidFill>
                        </a:rPr>
                        <a:t>(</a:t>
                      </a:r>
                      <a:r>
                        <a:rPr lang="en-GB" sz="2800" b="1" baseline="0" dirty="0" err="1" smtClean="0">
                          <a:solidFill>
                            <a:srgbClr val="FFCC00"/>
                          </a:solidFill>
                        </a:rPr>
                        <a:t>ppbv</a:t>
                      </a:r>
                      <a:r>
                        <a:rPr lang="en-GB" sz="2800" b="1" baseline="0" dirty="0" smtClean="0">
                          <a:solidFill>
                            <a:srgbClr val="FFCC00"/>
                          </a:solidFill>
                        </a:rPr>
                        <a:t>)</a:t>
                      </a:r>
                      <a:endParaRPr lang="en-GB" sz="2800" b="1" dirty="0" smtClean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+0.4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+0.25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2379">
                <a:tc rowSpan="2"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2379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1" dirty="0" smtClean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1" dirty="0" smtClean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Regional analysis</a:t>
            </a:r>
            <a:endParaRPr kumimoji="0" lang="en-GB" sz="7200" b="1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ound Diagonal Corner Rectangle 3"/>
          <p:cNvSpPr>
            <a:spLocks/>
          </p:cNvSpPr>
          <p:nvPr/>
        </p:nvSpPr>
        <p:spPr>
          <a:xfrm>
            <a:off x="972000" y="360000"/>
            <a:ext cx="7200000" cy="1071570"/>
          </a:xfrm>
          <a:prstGeom prst="round2DiagRect">
            <a:avLst/>
          </a:prstGeom>
          <a:noFill/>
          <a:ln w="508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8616388"/>
              </p:ext>
            </p:extLst>
          </p:nvPr>
        </p:nvGraphicFramePr>
        <p:xfrm>
          <a:off x="935597" y="1628800"/>
          <a:ext cx="7272807" cy="390144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160555"/>
                <a:gridCol w="3169232"/>
                <a:gridCol w="1286836"/>
                <a:gridCol w="165618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SRCs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Oil Palm + </a:t>
                      </a:r>
                      <a:r>
                        <a:rPr lang="en-GB" sz="3200" dirty="0" err="1" smtClean="0">
                          <a:solidFill>
                            <a:srgbClr val="FFCC00"/>
                          </a:solidFill>
                        </a:rPr>
                        <a:t>NOx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Region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Europe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SE Asia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Area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1" dirty="0" smtClean="0">
                          <a:solidFill>
                            <a:srgbClr val="FFCC66"/>
                          </a:solidFill>
                        </a:rPr>
                        <a:t>Δ</a:t>
                      </a:r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 O</a:t>
                      </a:r>
                      <a:r>
                        <a:rPr lang="en-GB" sz="2800" b="1" baseline="-25000" dirty="0" smtClean="0">
                          <a:solidFill>
                            <a:srgbClr val="FFCC66"/>
                          </a:solidFill>
                        </a:rPr>
                        <a:t>3</a:t>
                      </a:r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 </a:t>
                      </a:r>
                      <a:r>
                        <a:rPr lang="en-GB" sz="2800" b="1" baseline="0" dirty="0" smtClean="0">
                          <a:solidFill>
                            <a:srgbClr val="FFCC66"/>
                          </a:solidFill>
                        </a:rPr>
                        <a:t>(</a:t>
                      </a:r>
                      <a:r>
                        <a:rPr lang="en-GB" sz="2800" b="1" baseline="0" dirty="0" err="1" smtClean="0">
                          <a:solidFill>
                            <a:srgbClr val="FFCC66"/>
                          </a:solidFill>
                        </a:rPr>
                        <a:t>ppbv</a:t>
                      </a:r>
                      <a:r>
                        <a:rPr lang="en-GB" sz="2800" b="1" baseline="0" dirty="0" smtClean="0">
                          <a:solidFill>
                            <a:srgbClr val="FFCC66"/>
                          </a:solidFill>
                        </a:rPr>
                        <a:t>)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+0.2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+0.2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1" dirty="0" smtClean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Peak </a:t>
                      </a:r>
                      <a:r>
                        <a:rPr lang="el-GR" sz="2800" b="1" dirty="0" smtClean="0">
                          <a:solidFill>
                            <a:srgbClr val="FFCC66"/>
                          </a:solidFill>
                        </a:rPr>
                        <a:t>Δ</a:t>
                      </a:r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 O</a:t>
                      </a:r>
                      <a:r>
                        <a:rPr lang="en-GB" sz="2800" b="1" baseline="-25000" dirty="0" smtClean="0">
                          <a:solidFill>
                            <a:srgbClr val="FFCC66"/>
                          </a:solidFill>
                        </a:rPr>
                        <a:t>3</a:t>
                      </a:r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 </a:t>
                      </a:r>
                      <a:r>
                        <a:rPr lang="en-GB" sz="2800" b="1" baseline="0" dirty="0" smtClean="0">
                          <a:solidFill>
                            <a:srgbClr val="FFCC66"/>
                          </a:solidFill>
                        </a:rPr>
                        <a:t>(</a:t>
                      </a:r>
                      <a:r>
                        <a:rPr lang="en-GB" sz="2800" b="1" baseline="0" dirty="0" err="1" smtClean="0">
                          <a:solidFill>
                            <a:srgbClr val="FFCC66"/>
                          </a:solidFill>
                        </a:rPr>
                        <a:t>ppbv</a:t>
                      </a:r>
                      <a:r>
                        <a:rPr lang="en-GB" sz="2800" b="1" baseline="0" dirty="0" smtClean="0">
                          <a:solidFill>
                            <a:srgbClr val="FFCC66"/>
                          </a:solidFill>
                        </a:rPr>
                        <a:t>)</a:t>
                      </a:r>
                      <a:endParaRPr lang="en-GB" sz="2800" b="1" dirty="0" smtClean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+0.4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+0.3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 err="1" smtClean="0">
                          <a:solidFill>
                            <a:srgbClr val="FFCC00"/>
                          </a:solidFill>
                        </a:rPr>
                        <a:t>Veg</a:t>
                      </a:r>
                      <a:endParaRPr lang="en-GB" sz="2800" b="1" dirty="0" smtClean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Regional analysis</a:t>
            </a:r>
            <a:endParaRPr kumimoji="0" lang="en-GB" sz="7200" b="1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ound Diagonal Corner Rectangle 3"/>
          <p:cNvSpPr>
            <a:spLocks/>
          </p:cNvSpPr>
          <p:nvPr/>
        </p:nvSpPr>
        <p:spPr>
          <a:xfrm>
            <a:off x="972000" y="360000"/>
            <a:ext cx="7200000" cy="1071570"/>
          </a:xfrm>
          <a:prstGeom prst="round2DiagRect">
            <a:avLst/>
          </a:prstGeom>
          <a:noFill/>
          <a:ln w="508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678761" y="2821777"/>
            <a:ext cx="5786478" cy="1214446"/>
          </a:xfrm>
          <a:prstGeom prst="round2DiagRect">
            <a:avLst/>
          </a:prstGeom>
          <a:noFill/>
          <a:ln w="508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08000" rtlCol="0" anchor="ctr"/>
          <a:lstStyle/>
          <a:p>
            <a:pPr algn="ctr"/>
            <a:r>
              <a:rPr lang="en-GB" sz="7200" dirty="0" smtClean="0">
                <a:solidFill>
                  <a:srgbClr val="FFCC00"/>
                </a:solidFill>
              </a:rPr>
              <a:t>Methodology</a:t>
            </a:r>
            <a:endParaRPr lang="en-GB" sz="7200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8616388"/>
              </p:ext>
            </p:extLst>
          </p:nvPr>
        </p:nvGraphicFramePr>
        <p:xfrm>
          <a:off x="935597" y="1628800"/>
          <a:ext cx="7272807" cy="390144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160555"/>
                <a:gridCol w="3169232"/>
                <a:gridCol w="1286836"/>
                <a:gridCol w="165618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SRCs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Oil Palm + </a:t>
                      </a:r>
                      <a:r>
                        <a:rPr lang="en-GB" sz="3200" dirty="0" err="1" smtClean="0">
                          <a:solidFill>
                            <a:srgbClr val="FFCC00"/>
                          </a:solidFill>
                        </a:rPr>
                        <a:t>NOx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Region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Europe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SE Asia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Area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1" dirty="0" smtClean="0">
                          <a:solidFill>
                            <a:srgbClr val="FFCC66"/>
                          </a:solidFill>
                        </a:rPr>
                        <a:t>Δ</a:t>
                      </a:r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 O</a:t>
                      </a:r>
                      <a:r>
                        <a:rPr lang="en-GB" sz="2800" b="1" baseline="-25000" dirty="0" smtClean="0">
                          <a:solidFill>
                            <a:srgbClr val="FFCC66"/>
                          </a:solidFill>
                        </a:rPr>
                        <a:t>3</a:t>
                      </a:r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 </a:t>
                      </a:r>
                      <a:r>
                        <a:rPr lang="en-GB" sz="2800" b="1" baseline="0" dirty="0" smtClean="0">
                          <a:solidFill>
                            <a:srgbClr val="FFCC66"/>
                          </a:solidFill>
                        </a:rPr>
                        <a:t>(</a:t>
                      </a:r>
                      <a:r>
                        <a:rPr lang="en-GB" sz="2800" b="1" baseline="0" dirty="0" err="1" smtClean="0">
                          <a:solidFill>
                            <a:srgbClr val="FFCC66"/>
                          </a:solidFill>
                        </a:rPr>
                        <a:t>ppbv</a:t>
                      </a:r>
                      <a:r>
                        <a:rPr lang="en-GB" sz="2800" b="1" baseline="0" dirty="0" smtClean="0">
                          <a:solidFill>
                            <a:srgbClr val="FFCC66"/>
                          </a:solidFill>
                        </a:rPr>
                        <a:t>)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+0.2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+0.2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1" dirty="0" smtClean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Peak </a:t>
                      </a:r>
                      <a:r>
                        <a:rPr lang="el-GR" sz="2800" b="1" dirty="0" smtClean="0">
                          <a:solidFill>
                            <a:srgbClr val="FFCC66"/>
                          </a:solidFill>
                        </a:rPr>
                        <a:t>Δ</a:t>
                      </a:r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 O</a:t>
                      </a:r>
                      <a:r>
                        <a:rPr lang="en-GB" sz="2800" b="1" baseline="-25000" dirty="0" smtClean="0">
                          <a:solidFill>
                            <a:srgbClr val="FFCC66"/>
                          </a:solidFill>
                        </a:rPr>
                        <a:t>3</a:t>
                      </a:r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 </a:t>
                      </a:r>
                      <a:r>
                        <a:rPr lang="en-GB" sz="2800" b="1" baseline="0" dirty="0" smtClean="0">
                          <a:solidFill>
                            <a:srgbClr val="FFCC66"/>
                          </a:solidFill>
                        </a:rPr>
                        <a:t>(</a:t>
                      </a:r>
                      <a:r>
                        <a:rPr lang="en-GB" sz="2800" b="1" baseline="0" dirty="0" err="1" smtClean="0">
                          <a:solidFill>
                            <a:srgbClr val="FFCC66"/>
                          </a:solidFill>
                        </a:rPr>
                        <a:t>ppbv</a:t>
                      </a:r>
                      <a:r>
                        <a:rPr lang="en-GB" sz="2800" b="1" baseline="0" dirty="0" smtClean="0">
                          <a:solidFill>
                            <a:srgbClr val="FFCC66"/>
                          </a:solidFill>
                        </a:rPr>
                        <a:t>)</a:t>
                      </a:r>
                      <a:endParaRPr lang="en-GB" sz="2800" b="1" dirty="0" smtClean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+0.4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+0.3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 err="1" smtClean="0">
                          <a:solidFill>
                            <a:srgbClr val="FFCC00"/>
                          </a:solidFill>
                        </a:rPr>
                        <a:t>Veg</a:t>
                      </a:r>
                      <a:endParaRPr lang="en-GB" sz="2800" b="1" dirty="0" smtClean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1" dirty="0" smtClean="0">
                          <a:solidFill>
                            <a:srgbClr val="FFCC00"/>
                          </a:solidFill>
                        </a:rPr>
                        <a:t>Δ</a:t>
                      </a:r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 O</a:t>
                      </a:r>
                      <a:r>
                        <a:rPr lang="en-GB" sz="2800" b="1" baseline="-25000" dirty="0" smtClean="0">
                          <a:solidFill>
                            <a:srgbClr val="FFCC00"/>
                          </a:solidFill>
                        </a:rPr>
                        <a:t>3</a:t>
                      </a:r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 </a:t>
                      </a:r>
                      <a:r>
                        <a:rPr lang="en-GB" sz="2800" b="1" baseline="0" dirty="0" smtClean="0">
                          <a:solidFill>
                            <a:srgbClr val="FFCC00"/>
                          </a:solidFill>
                        </a:rPr>
                        <a:t>(</a:t>
                      </a:r>
                      <a:r>
                        <a:rPr lang="en-GB" sz="2800" b="1" baseline="0" dirty="0" err="1" smtClean="0">
                          <a:solidFill>
                            <a:srgbClr val="FFCC00"/>
                          </a:solidFill>
                        </a:rPr>
                        <a:t>ppbv</a:t>
                      </a:r>
                      <a:r>
                        <a:rPr lang="en-GB" sz="2800" b="1" baseline="0" dirty="0" smtClean="0">
                          <a:solidFill>
                            <a:srgbClr val="FFCC00"/>
                          </a:solidFill>
                        </a:rPr>
                        <a:t>)</a:t>
                      </a:r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+0.3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+0.9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Regional analysis</a:t>
            </a:r>
            <a:endParaRPr kumimoji="0" lang="en-GB" sz="7200" b="1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ound Diagonal Corner Rectangle 4"/>
          <p:cNvSpPr>
            <a:spLocks/>
          </p:cNvSpPr>
          <p:nvPr/>
        </p:nvSpPr>
        <p:spPr>
          <a:xfrm>
            <a:off x="972000" y="360000"/>
            <a:ext cx="7200000" cy="1071570"/>
          </a:xfrm>
          <a:prstGeom prst="round2DiagRect">
            <a:avLst/>
          </a:prstGeom>
          <a:noFill/>
          <a:ln w="508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53926376"/>
              </p:ext>
            </p:extLst>
          </p:nvPr>
        </p:nvGraphicFramePr>
        <p:xfrm>
          <a:off x="935596" y="1628800"/>
          <a:ext cx="7272808" cy="390144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160556"/>
                <a:gridCol w="3087915"/>
                <a:gridCol w="1296144"/>
                <a:gridCol w="172819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SRCs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Oil Palm + </a:t>
                      </a:r>
                      <a:r>
                        <a:rPr lang="en-GB" sz="3200" dirty="0" err="1" smtClean="0">
                          <a:solidFill>
                            <a:srgbClr val="FFCC00"/>
                          </a:solidFill>
                        </a:rPr>
                        <a:t>NOx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Region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Europe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SE Asia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Area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1" dirty="0" smtClean="0">
                          <a:solidFill>
                            <a:srgbClr val="FFCC66"/>
                          </a:solidFill>
                        </a:rPr>
                        <a:t>Δ</a:t>
                      </a:r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 O</a:t>
                      </a:r>
                      <a:r>
                        <a:rPr lang="en-GB" sz="2800" b="1" baseline="-25000" dirty="0" smtClean="0">
                          <a:solidFill>
                            <a:srgbClr val="FFCC66"/>
                          </a:solidFill>
                        </a:rPr>
                        <a:t>3</a:t>
                      </a:r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 </a:t>
                      </a:r>
                      <a:r>
                        <a:rPr lang="en-GB" sz="2800" b="1" baseline="0" dirty="0" smtClean="0">
                          <a:solidFill>
                            <a:srgbClr val="FFCC66"/>
                          </a:solidFill>
                        </a:rPr>
                        <a:t>(</a:t>
                      </a:r>
                      <a:r>
                        <a:rPr lang="en-GB" sz="2800" b="1" baseline="0" dirty="0" err="1" smtClean="0">
                          <a:solidFill>
                            <a:srgbClr val="FFCC66"/>
                          </a:solidFill>
                        </a:rPr>
                        <a:t>ppbv</a:t>
                      </a:r>
                      <a:r>
                        <a:rPr lang="en-GB" sz="2800" b="1" baseline="0" dirty="0" smtClean="0">
                          <a:solidFill>
                            <a:srgbClr val="FFCC66"/>
                          </a:solidFill>
                        </a:rPr>
                        <a:t>)</a:t>
                      </a:r>
                      <a:endParaRPr lang="en-GB" sz="28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+0.2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+0.2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1" dirty="0" smtClean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Peak </a:t>
                      </a:r>
                      <a:r>
                        <a:rPr lang="el-GR" sz="2800" b="1" dirty="0" smtClean="0">
                          <a:solidFill>
                            <a:srgbClr val="FFCC66"/>
                          </a:solidFill>
                        </a:rPr>
                        <a:t>Δ</a:t>
                      </a:r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 O</a:t>
                      </a:r>
                      <a:r>
                        <a:rPr lang="en-GB" sz="2800" b="1" baseline="-25000" dirty="0" smtClean="0">
                          <a:solidFill>
                            <a:srgbClr val="FFCC66"/>
                          </a:solidFill>
                        </a:rPr>
                        <a:t>3</a:t>
                      </a:r>
                      <a:r>
                        <a:rPr lang="en-GB" sz="2800" b="1" dirty="0" smtClean="0">
                          <a:solidFill>
                            <a:srgbClr val="FFCC66"/>
                          </a:solidFill>
                        </a:rPr>
                        <a:t> </a:t>
                      </a:r>
                      <a:r>
                        <a:rPr lang="en-GB" sz="2800" b="1" baseline="0" dirty="0" smtClean="0">
                          <a:solidFill>
                            <a:srgbClr val="FFCC66"/>
                          </a:solidFill>
                        </a:rPr>
                        <a:t>(</a:t>
                      </a:r>
                      <a:r>
                        <a:rPr lang="en-GB" sz="2800" b="1" baseline="0" dirty="0" err="1" smtClean="0">
                          <a:solidFill>
                            <a:srgbClr val="FFCC66"/>
                          </a:solidFill>
                        </a:rPr>
                        <a:t>ppbv</a:t>
                      </a:r>
                      <a:r>
                        <a:rPr lang="en-GB" sz="2800" b="1" baseline="0" dirty="0" smtClean="0">
                          <a:solidFill>
                            <a:srgbClr val="FFCC66"/>
                          </a:solidFill>
                        </a:rPr>
                        <a:t>)</a:t>
                      </a:r>
                      <a:endParaRPr lang="en-GB" sz="2800" b="1" dirty="0" smtClean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+0.4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+0.3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 err="1" smtClean="0">
                          <a:solidFill>
                            <a:srgbClr val="FFCC00"/>
                          </a:solidFill>
                        </a:rPr>
                        <a:t>Veg</a:t>
                      </a:r>
                      <a:endParaRPr lang="en-GB" sz="2800" b="1" dirty="0" smtClean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1" dirty="0" smtClean="0">
                          <a:solidFill>
                            <a:srgbClr val="FFCC00"/>
                          </a:solidFill>
                        </a:rPr>
                        <a:t>Δ</a:t>
                      </a:r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 O</a:t>
                      </a:r>
                      <a:r>
                        <a:rPr lang="en-GB" sz="2800" b="1" baseline="-25000" dirty="0" smtClean="0">
                          <a:solidFill>
                            <a:srgbClr val="FFCC00"/>
                          </a:solidFill>
                        </a:rPr>
                        <a:t>3</a:t>
                      </a:r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 </a:t>
                      </a:r>
                      <a:r>
                        <a:rPr lang="en-GB" sz="2800" b="1" baseline="0" dirty="0" smtClean="0">
                          <a:solidFill>
                            <a:srgbClr val="FFCC00"/>
                          </a:solidFill>
                        </a:rPr>
                        <a:t>(</a:t>
                      </a:r>
                      <a:r>
                        <a:rPr lang="en-GB" sz="2800" b="1" baseline="0" dirty="0" err="1" smtClean="0">
                          <a:solidFill>
                            <a:srgbClr val="FFCC00"/>
                          </a:solidFill>
                        </a:rPr>
                        <a:t>ppbv</a:t>
                      </a:r>
                      <a:r>
                        <a:rPr lang="en-GB" sz="2800" b="1" baseline="0" dirty="0" smtClean="0">
                          <a:solidFill>
                            <a:srgbClr val="FFCC00"/>
                          </a:solidFill>
                        </a:rPr>
                        <a:t>)</a:t>
                      </a:r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+0.3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+0.9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GB" sz="28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Peak </a:t>
                      </a:r>
                      <a:r>
                        <a:rPr lang="el-GR" sz="2800" b="1" dirty="0" smtClean="0">
                          <a:solidFill>
                            <a:srgbClr val="FFCC00"/>
                          </a:solidFill>
                        </a:rPr>
                        <a:t>Δ</a:t>
                      </a:r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 O</a:t>
                      </a:r>
                      <a:r>
                        <a:rPr lang="en-GB" sz="2800" b="1" baseline="-25000" dirty="0" smtClean="0">
                          <a:solidFill>
                            <a:srgbClr val="FFCC00"/>
                          </a:solidFill>
                        </a:rPr>
                        <a:t>3</a:t>
                      </a:r>
                      <a:r>
                        <a:rPr lang="en-GB" sz="2800" b="1" dirty="0" smtClean="0">
                          <a:solidFill>
                            <a:srgbClr val="FFCC00"/>
                          </a:solidFill>
                        </a:rPr>
                        <a:t> </a:t>
                      </a:r>
                      <a:r>
                        <a:rPr lang="en-GB" sz="2800" b="1" baseline="0" dirty="0" smtClean="0">
                          <a:solidFill>
                            <a:srgbClr val="FFCC00"/>
                          </a:solidFill>
                        </a:rPr>
                        <a:t>(</a:t>
                      </a:r>
                      <a:r>
                        <a:rPr lang="en-GB" sz="2800" b="1" baseline="0" dirty="0" err="1" smtClean="0">
                          <a:solidFill>
                            <a:srgbClr val="FFCC00"/>
                          </a:solidFill>
                        </a:rPr>
                        <a:t>ppbv</a:t>
                      </a:r>
                      <a:r>
                        <a:rPr lang="en-GB" sz="2800" b="1" baseline="0" dirty="0" smtClean="0">
                          <a:solidFill>
                            <a:srgbClr val="FFCC00"/>
                          </a:solidFill>
                        </a:rPr>
                        <a:t>)</a:t>
                      </a:r>
                      <a:endParaRPr lang="en-GB" sz="2800" b="1" dirty="0" smtClean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+0.7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+1.2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Regional analysis</a:t>
            </a:r>
            <a:endParaRPr kumimoji="0" lang="en-GB" sz="7200" b="1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ound Diagonal Corner Rectangle 3"/>
          <p:cNvSpPr>
            <a:spLocks/>
          </p:cNvSpPr>
          <p:nvPr/>
        </p:nvSpPr>
        <p:spPr>
          <a:xfrm>
            <a:off x="972000" y="360000"/>
            <a:ext cx="7200000" cy="1071570"/>
          </a:xfrm>
          <a:prstGeom prst="round2DiagRect">
            <a:avLst/>
          </a:prstGeom>
          <a:noFill/>
          <a:ln w="508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946654" y="2821777"/>
            <a:ext cx="5250693" cy="1214446"/>
          </a:xfrm>
          <a:prstGeom prst="round2DiagRect">
            <a:avLst/>
          </a:prstGeom>
          <a:noFill/>
          <a:ln w="508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08000" rtlCol="0" anchor="ctr"/>
          <a:lstStyle/>
          <a:p>
            <a:pPr algn="ctr"/>
            <a:r>
              <a:rPr lang="en-GB" sz="7200" dirty="0" smtClean="0">
                <a:solidFill>
                  <a:srgbClr val="FFCC00"/>
                </a:solidFill>
              </a:rPr>
              <a:t>Conclusions</a:t>
            </a:r>
            <a:endParaRPr lang="en-GB" sz="7200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547664" y="2821777"/>
            <a:ext cx="6048672" cy="1214446"/>
          </a:xfrm>
          <a:prstGeom prst="round2DiagRect">
            <a:avLst/>
          </a:prstGeom>
          <a:noFill/>
          <a:ln w="508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08000" rtlCol="0" anchor="ctr"/>
          <a:lstStyle/>
          <a:p>
            <a:pPr algn="ctr"/>
            <a:r>
              <a:rPr lang="en-GB" sz="7200" dirty="0" smtClean="0">
                <a:solidFill>
                  <a:srgbClr val="FFCC00"/>
                </a:solidFill>
              </a:rPr>
              <a:t>Any questions?</a:t>
            </a:r>
            <a:endParaRPr lang="en-GB" sz="7200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214414" y="428604"/>
            <a:ext cx="6786609" cy="1214446"/>
          </a:xfrm>
          <a:prstGeom prst="round2DiagRect">
            <a:avLst/>
          </a:prstGeom>
          <a:noFill/>
          <a:ln w="508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08000" rtlCol="0" anchor="ctr"/>
          <a:lstStyle/>
          <a:p>
            <a:pPr algn="ctr"/>
            <a:r>
              <a:rPr lang="en-GB" sz="7200" dirty="0" smtClean="0">
                <a:solidFill>
                  <a:srgbClr val="FFCC00"/>
                </a:solidFill>
              </a:rPr>
              <a:t>Workshop</a:t>
            </a:r>
            <a:endParaRPr lang="en-GB" sz="7200" dirty="0">
              <a:solidFill>
                <a:srgbClr val="FFCC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928802"/>
            <a:ext cx="764386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rgbClr val="FFC000"/>
                </a:solidFill>
              </a:rPr>
              <a:t>Biogenic VOC emissions models and their applications</a:t>
            </a:r>
          </a:p>
          <a:p>
            <a:endParaRPr lang="en-GB" sz="2400" dirty="0" smtClean="0">
              <a:solidFill>
                <a:srgbClr val="FFC000"/>
              </a:solidFill>
            </a:endParaRPr>
          </a:p>
          <a:p>
            <a:pPr algn="ctr"/>
            <a:r>
              <a:rPr lang="en-GB" sz="4800" dirty="0" smtClean="0">
                <a:solidFill>
                  <a:srgbClr val="FFC000"/>
                </a:solidFill>
              </a:rPr>
              <a:t>May 17</a:t>
            </a:r>
            <a:r>
              <a:rPr lang="en-GB" sz="4800" baseline="30000" dirty="0" smtClean="0">
                <a:solidFill>
                  <a:srgbClr val="FFC000"/>
                </a:solidFill>
              </a:rPr>
              <a:t>th</a:t>
            </a:r>
            <a:r>
              <a:rPr lang="en-GB" sz="4800" dirty="0" smtClean="0">
                <a:solidFill>
                  <a:srgbClr val="FFC000"/>
                </a:solidFill>
              </a:rPr>
              <a:t>-18</a:t>
            </a:r>
            <a:r>
              <a:rPr lang="en-GB" sz="4800" baseline="30000" dirty="0" smtClean="0">
                <a:solidFill>
                  <a:srgbClr val="FFC000"/>
                </a:solidFill>
              </a:rPr>
              <a:t>th</a:t>
            </a:r>
            <a:r>
              <a:rPr lang="en-GB" sz="4800" dirty="0" smtClean="0">
                <a:solidFill>
                  <a:srgbClr val="FFC000"/>
                </a:solidFill>
              </a:rPr>
              <a:t>, Lancaster</a:t>
            </a:r>
          </a:p>
          <a:p>
            <a:endParaRPr lang="en-GB" sz="2400" dirty="0" smtClean="0">
              <a:solidFill>
                <a:srgbClr val="FFC000"/>
              </a:solidFill>
            </a:endParaRPr>
          </a:p>
          <a:p>
            <a:pPr algn="ctr"/>
            <a:r>
              <a:rPr lang="en-GB" sz="3600" dirty="0" smtClean="0">
                <a:solidFill>
                  <a:srgbClr val="FFC000"/>
                </a:solidFill>
              </a:rPr>
              <a:t>More info and to register: </a:t>
            </a:r>
            <a:r>
              <a:rPr lang="en-GB" sz="3200" u="sng" dirty="0" smtClean="0">
                <a:solidFill>
                  <a:srgbClr val="FF0000"/>
                </a:solidFill>
              </a:rPr>
              <a:t>www.lec.lancs.ac.uk/bvoc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000100" y="288000"/>
            <a:ext cx="7143800" cy="1071570"/>
          </a:xfrm>
          <a:prstGeom prst="round2DiagRect">
            <a:avLst/>
          </a:prstGeom>
          <a:noFill/>
          <a:ln w="508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rgbClr val="FFCC00"/>
                </a:solidFill>
              </a:rPr>
              <a:t>Biofuel scenarios</a:t>
            </a:r>
            <a:endParaRPr lang="en-GB" sz="7200" dirty="0">
              <a:solidFill>
                <a:srgbClr val="FFCC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42910" y="1785926"/>
          <a:ext cx="7929618" cy="423672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43140"/>
                <a:gridCol w="4071966"/>
                <a:gridCol w="17145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Scenario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Description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Area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Control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400" b="1" dirty="0" smtClean="0">
                          <a:solidFill>
                            <a:srgbClr val="FFCC00"/>
                          </a:solidFill>
                        </a:rPr>
                        <a:t> CMIP5 SSTs</a:t>
                      </a:r>
                      <a:endParaRPr lang="en-GB" sz="24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-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400" b="1" dirty="0" smtClean="0">
                          <a:solidFill>
                            <a:srgbClr val="FFCC00"/>
                          </a:solidFill>
                        </a:rPr>
                        <a:t> IGBP vegetation dataset</a:t>
                      </a:r>
                      <a:endParaRPr lang="en-GB" sz="24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endParaRPr lang="en-GB" sz="24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endParaRPr lang="en-GB" sz="24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endParaRPr lang="en-GB" sz="24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endParaRPr lang="en-GB" sz="24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9560">
                <a:tc rowSpan="2"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endParaRPr lang="en-GB" sz="24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2895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endParaRPr lang="en-GB" sz="24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000100" y="288000"/>
            <a:ext cx="7143800" cy="1071570"/>
          </a:xfrm>
          <a:prstGeom prst="round2DiagRect">
            <a:avLst/>
          </a:prstGeom>
          <a:noFill/>
          <a:ln w="508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rgbClr val="FFCC00"/>
                </a:solidFill>
              </a:rPr>
              <a:t>Biofuel scenarios</a:t>
            </a:r>
            <a:endParaRPr lang="en-GB" sz="7200" dirty="0">
              <a:solidFill>
                <a:srgbClr val="FFCC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42910" y="1785926"/>
          <a:ext cx="8286808" cy="423672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239678"/>
                <a:gridCol w="4046866"/>
                <a:gridCol w="20002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Scenario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Description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 smtClean="0">
                          <a:solidFill>
                            <a:srgbClr val="FFCC00"/>
                          </a:solidFill>
                        </a:rPr>
                        <a:t>Area (</a:t>
                      </a:r>
                      <a:r>
                        <a:rPr lang="en-GB" sz="3000" dirty="0" err="1" smtClean="0">
                          <a:solidFill>
                            <a:srgbClr val="FFCC00"/>
                          </a:solidFill>
                        </a:rPr>
                        <a:t>Mha</a:t>
                      </a:r>
                      <a:r>
                        <a:rPr lang="en-GB" sz="3000" dirty="0" smtClean="0">
                          <a:solidFill>
                            <a:srgbClr val="FFCC00"/>
                          </a:solidFill>
                        </a:rPr>
                        <a:t>)</a:t>
                      </a:r>
                      <a:endParaRPr lang="en-GB" sz="30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Control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400" b="1" dirty="0" smtClean="0">
                          <a:solidFill>
                            <a:srgbClr val="FFCC66"/>
                          </a:solidFill>
                        </a:rPr>
                        <a:t> AMIP SSTs</a:t>
                      </a:r>
                      <a:endParaRPr lang="en-GB" sz="24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-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400" b="1" dirty="0" smtClean="0">
                          <a:solidFill>
                            <a:srgbClr val="FFCC66"/>
                          </a:solidFill>
                        </a:rPr>
                        <a:t> IGBP vegetation dataset</a:t>
                      </a:r>
                      <a:endParaRPr lang="en-GB" sz="24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SRCs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400" b="1" dirty="0" smtClean="0">
                          <a:solidFill>
                            <a:srgbClr val="FFCC00"/>
                          </a:solidFill>
                        </a:rPr>
                        <a:t> Extra-tropics</a:t>
                      </a:r>
                      <a:endParaRPr lang="en-GB" sz="24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92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400" b="1" baseline="0" dirty="0" smtClean="0">
                          <a:solidFill>
                            <a:srgbClr val="FFCC00"/>
                          </a:solidFill>
                        </a:rPr>
                        <a:t> Crops/grasses replaced</a:t>
                      </a:r>
                      <a:endParaRPr lang="en-GB" sz="24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endParaRPr lang="en-GB" sz="24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endParaRPr lang="en-GB" sz="24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9560">
                <a:tc rowSpan="2"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endParaRPr lang="en-GB" sz="24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2895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endParaRPr lang="en-GB" sz="24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3" y="1133475"/>
            <a:ext cx="7458075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ound Diagonal Corner Rectangle 3"/>
          <p:cNvSpPr/>
          <p:nvPr/>
        </p:nvSpPr>
        <p:spPr>
          <a:xfrm>
            <a:off x="500034" y="642918"/>
            <a:ext cx="8286808" cy="5572164"/>
          </a:xfrm>
          <a:prstGeom prst="round2DiagRect">
            <a:avLst/>
          </a:prstGeom>
          <a:noFill/>
          <a:ln w="508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000100" y="288000"/>
            <a:ext cx="7143800" cy="1071570"/>
          </a:xfrm>
          <a:prstGeom prst="round2DiagRect">
            <a:avLst/>
          </a:prstGeom>
          <a:noFill/>
          <a:ln w="508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rgbClr val="FFCC00"/>
                </a:solidFill>
              </a:rPr>
              <a:t>Biofuel scenarios</a:t>
            </a:r>
            <a:endParaRPr lang="en-GB" sz="7200" dirty="0">
              <a:solidFill>
                <a:srgbClr val="FFCC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42910" y="1785926"/>
          <a:ext cx="8286808" cy="423672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239678"/>
                <a:gridCol w="4046866"/>
                <a:gridCol w="20002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Scenario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Description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 smtClean="0">
                          <a:solidFill>
                            <a:srgbClr val="FFCC00"/>
                          </a:solidFill>
                        </a:rPr>
                        <a:t>Area (</a:t>
                      </a:r>
                      <a:r>
                        <a:rPr lang="en-GB" sz="3000" dirty="0" err="1" smtClean="0">
                          <a:solidFill>
                            <a:srgbClr val="FFCC00"/>
                          </a:solidFill>
                        </a:rPr>
                        <a:t>Mha</a:t>
                      </a:r>
                      <a:r>
                        <a:rPr lang="en-GB" sz="3000" dirty="0" smtClean="0">
                          <a:solidFill>
                            <a:srgbClr val="FFCC00"/>
                          </a:solidFill>
                        </a:rPr>
                        <a:t>)</a:t>
                      </a:r>
                      <a:endParaRPr lang="en-GB" sz="30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Control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400" b="1" dirty="0" smtClean="0">
                          <a:solidFill>
                            <a:srgbClr val="FFCC66"/>
                          </a:solidFill>
                        </a:rPr>
                        <a:t> AMIP SSTs</a:t>
                      </a:r>
                      <a:endParaRPr lang="en-GB" sz="24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-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400" b="1" dirty="0" smtClean="0">
                          <a:solidFill>
                            <a:srgbClr val="FFCC66"/>
                          </a:solidFill>
                        </a:rPr>
                        <a:t> IGBP vegetation dataset</a:t>
                      </a:r>
                      <a:endParaRPr lang="en-GB" sz="24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SRCs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400" b="1" dirty="0" smtClean="0">
                          <a:solidFill>
                            <a:srgbClr val="FFCC66"/>
                          </a:solidFill>
                        </a:rPr>
                        <a:t> Extra-tropics</a:t>
                      </a:r>
                      <a:endParaRPr lang="en-GB" sz="24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92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400" b="1" baseline="0" dirty="0" smtClean="0">
                          <a:solidFill>
                            <a:srgbClr val="FFCC66"/>
                          </a:solidFill>
                        </a:rPr>
                        <a:t> Crops/grasses replaced</a:t>
                      </a:r>
                      <a:endParaRPr lang="en-GB" sz="24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>
                      <a:noFill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1653"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Oil Palm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400" b="1" dirty="0" smtClean="0">
                          <a:solidFill>
                            <a:srgbClr val="FFCC00"/>
                          </a:solidFill>
                        </a:rPr>
                        <a:t> Tropics (~ 15°S to 15°N)</a:t>
                      </a:r>
                      <a:endParaRPr lang="en-GB" sz="24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69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65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400" b="1" dirty="0" smtClean="0">
                          <a:solidFill>
                            <a:srgbClr val="FFCC00"/>
                          </a:solidFill>
                        </a:rPr>
                        <a:t> Broadleaf trees replaced</a:t>
                      </a:r>
                      <a:endParaRPr lang="en-GB" sz="24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9560">
                <a:tc rowSpan="2"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endParaRPr lang="en-GB" sz="24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2895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endParaRPr lang="en-GB" sz="24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952"/>
          <a:stretch>
            <a:fillRect/>
          </a:stretch>
        </p:blipFill>
        <p:spPr bwMode="auto">
          <a:xfrm>
            <a:off x="862575" y="1133475"/>
            <a:ext cx="749085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ound Diagonal Corner Rectangle 2"/>
          <p:cNvSpPr/>
          <p:nvPr/>
        </p:nvSpPr>
        <p:spPr>
          <a:xfrm>
            <a:off x="500034" y="642918"/>
            <a:ext cx="8286808" cy="5572164"/>
          </a:xfrm>
          <a:prstGeom prst="round2DiagRect">
            <a:avLst/>
          </a:prstGeom>
          <a:noFill/>
          <a:ln w="508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000100" y="288000"/>
            <a:ext cx="7143800" cy="1071570"/>
          </a:xfrm>
          <a:prstGeom prst="round2DiagRect">
            <a:avLst/>
          </a:prstGeom>
          <a:noFill/>
          <a:ln w="508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>
                <a:solidFill>
                  <a:srgbClr val="FFCC00"/>
                </a:solidFill>
              </a:rPr>
              <a:t>Biofuel scenarios</a:t>
            </a:r>
            <a:endParaRPr lang="en-GB" sz="7200" dirty="0">
              <a:solidFill>
                <a:srgbClr val="FFCC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42910" y="1785926"/>
          <a:ext cx="8286808" cy="423672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239678"/>
                <a:gridCol w="4046866"/>
                <a:gridCol w="20002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Scenario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 dirty="0" smtClean="0">
                          <a:solidFill>
                            <a:srgbClr val="FFCC00"/>
                          </a:solidFill>
                        </a:rPr>
                        <a:t>Description</a:t>
                      </a:r>
                      <a:endParaRPr lang="en-GB" sz="32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dirty="0" smtClean="0">
                          <a:solidFill>
                            <a:srgbClr val="FFCC00"/>
                          </a:solidFill>
                        </a:rPr>
                        <a:t>Area (</a:t>
                      </a:r>
                      <a:r>
                        <a:rPr lang="en-GB" sz="3000" dirty="0" err="1" smtClean="0">
                          <a:solidFill>
                            <a:srgbClr val="FFCC00"/>
                          </a:solidFill>
                        </a:rPr>
                        <a:t>Mha</a:t>
                      </a:r>
                      <a:r>
                        <a:rPr lang="en-GB" sz="3000" dirty="0" smtClean="0">
                          <a:solidFill>
                            <a:srgbClr val="FFCC00"/>
                          </a:solidFill>
                        </a:rPr>
                        <a:t>)</a:t>
                      </a:r>
                      <a:endParaRPr lang="en-GB" sz="3000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Control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400" b="1" dirty="0" smtClean="0">
                          <a:solidFill>
                            <a:srgbClr val="FFCC66"/>
                          </a:solidFill>
                        </a:rPr>
                        <a:t> AMIP SSTs</a:t>
                      </a:r>
                      <a:endParaRPr lang="en-GB" sz="24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-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400" b="1" dirty="0" smtClean="0">
                          <a:solidFill>
                            <a:srgbClr val="FFCC66"/>
                          </a:solidFill>
                        </a:rPr>
                        <a:t> IGBP vegetation dataset</a:t>
                      </a:r>
                      <a:endParaRPr lang="en-GB" sz="24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SRCs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400" b="1" dirty="0" smtClean="0">
                          <a:solidFill>
                            <a:srgbClr val="FFCC66"/>
                          </a:solidFill>
                        </a:rPr>
                        <a:t> Extra-tropics</a:t>
                      </a:r>
                      <a:endParaRPr lang="en-GB" sz="24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66"/>
                          </a:solidFill>
                        </a:rPr>
                        <a:t>92</a:t>
                      </a:r>
                      <a:endParaRPr lang="en-GB" sz="32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400" b="1" baseline="0" dirty="0" smtClean="0">
                          <a:solidFill>
                            <a:srgbClr val="FFCC66"/>
                          </a:solidFill>
                        </a:rPr>
                        <a:t> Crops/grasses replaced</a:t>
                      </a:r>
                      <a:endParaRPr lang="en-GB" sz="2400" b="1" dirty="0">
                        <a:solidFill>
                          <a:srgbClr val="FFCC66"/>
                        </a:solidFill>
                      </a:endParaRPr>
                    </a:p>
                  </a:txBody>
                  <a:tcPr anchor="ctr">
                    <a:lnT>
                      <a:noFill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1653"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Oil Palm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400" b="1" dirty="0" smtClean="0">
                          <a:solidFill>
                            <a:srgbClr val="FFCC00"/>
                          </a:solidFill>
                        </a:rPr>
                        <a:t> Tropics (~ 15°S to 15°N)</a:t>
                      </a:r>
                      <a:endParaRPr lang="en-GB" sz="24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dirty="0" smtClean="0">
                          <a:solidFill>
                            <a:srgbClr val="FFCC00"/>
                          </a:solidFill>
                        </a:rPr>
                        <a:t>69</a:t>
                      </a:r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65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n-GB" sz="2400" b="1" dirty="0" smtClean="0">
                          <a:solidFill>
                            <a:srgbClr val="FFCC00"/>
                          </a:solidFill>
                        </a:rPr>
                        <a:t> Broadleaf trees replaced</a:t>
                      </a:r>
                      <a:endParaRPr lang="en-GB" sz="24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89560">
                <a:tc rowSpan="2"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endParaRPr lang="en-GB" sz="24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2895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endParaRPr lang="en-GB" sz="24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50800">
          <a:solidFill>
            <a:srgbClr val="FFCC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1807</TotalTime>
  <Words>714</Words>
  <Application>Microsoft Office PowerPoint</Application>
  <PresentationFormat>On-screen Show (4:3)</PresentationFormat>
  <Paragraphs>310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Office Theme</vt:lpstr>
      <vt:lpstr>Custom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Jeremy ashworth</dc:creator>
  <cp:lastModifiedBy>ashwork1</cp:lastModifiedBy>
  <cp:revision>141</cp:revision>
  <dcterms:created xsi:type="dcterms:W3CDTF">2010-05-18T08:04:42Z</dcterms:created>
  <dcterms:modified xsi:type="dcterms:W3CDTF">2011-05-12T12:13:04Z</dcterms:modified>
</cp:coreProperties>
</file>