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6" r:id="rId3"/>
    <p:sldId id="261" r:id="rId4"/>
    <p:sldId id="260" r:id="rId5"/>
    <p:sldId id="323" r:id="rId6"/>
    <p:sldId id="308" r:id="rId7"/>
    <p:sldId id="309" r:id="rId8"/>
    <p:sldId id="310" r:id="rId9"/>
    <p:sldId id="313" r:id="rId10"/>
    <p:sldId id="312" r:id="rId11"/>
    <p:sldId id="317" r:id="rId12"/>
    <p:sldId id="318" r:id="rId13"/>
    <p:sldId id="327" r:id="rId14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C2E"/>
    <a:srgbClr val="000000"/>
    <a:srgbClr val="EC5E06"/>
    <a:srgbClr val="FFC137"/>
    <a:srgbClr val="FAAB00"/>
    <a:srgbClr val="FFD26D"/>
    <a:srgbClr val="D9D9D9"/>
    <a:srgbClr val="FFE3A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98" autoAdjust="0"/>
    <p:restoredTop sz="94660"/>
  </p:normalViewPr>
  <p:slideViewPr>
    <p:cSldViewPr snapToGrid="0">
      <p:cViewPr>
        <p:scale>
          <a:sx n="60" d="100"/>
          <a:sy n="60" d="100"/>
        </p:scale>
        <p:origin x="-1512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FE09CC5-EA56-4DFE-A557-470682FDB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Textmasterformate durch Klicken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29F3589-593A-4654-B333-9B0BE58A95F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A3A15-885F-41A4-9EA9-4460E92592B9}" type="slidenum">
              <a:rPr lang="de-AT" smtClean="0"/>
              <a:pPr/>
              <a:t>0</a:t>
            </a:fld>
            <a:endParaRPr lang="de-A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E4EA2-39C2-43DF-B3F3-C47A7EE177C9}" type="slidenum">
              <a:rPr lang="de-AT" smtClean="0"/>
              <a:pPr/>
              <a:t>1</a:t>
            </a:fld>
            <a:endParaRPr lang="de-A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EC0181-349B-474E-B20B-B4CB7889D670}" type="slidenum">
              <a:rPr lang="de-AT" smtClean="0"/>
              <a:pPr/>
              <a:t>2</a:t>
            </a:fld>
            <a:endParaRPr lang="de-A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F9D9C-94C8-4D88-8307-2F9CC0E60E36}" type="slidenum">
              <a:rPr lang="de-AT" smtClean="0"/>
              <a:pPr/>
              <a:t>3</a:t>
            </a:fld>
            <a:endParaRPr lang="de-A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93D0B-9913-4252-B6FE-77E05141A4C3}" type="slidenum">
              <a:rPr lang="de-AT" smtClean="0"/>
              <a:pPr/>
              <a:t>4</a:t>
            </a:fld>
            <a:endParaRPr lang="de-A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DDF61-5F6F-461B-BEEE-236F13A49B08}" type="slidenum">
              <a:rPr lang="de-AT" smtClean="0"/>
              <a:pPr/>
              <a:t>12</a:t>
            </a:fld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2466975"/>
            <a:ext cx="9144000" cy="4391025"/>
          </a:xfrm>
          <a:prstGeom prst="rect">
            <a:avLst/>
          </a:prstGeom>
          <a:solidFill>
            <a:srgbClr val="669933"/>
          </a:solidFill>
          <a:ln w="9525">
            <a:solidFill>
              <a:srgbClr val="66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/>
          <a:srcRect l="1459"/>
          <a:stretch>
            <a:fillRect/>
          </a:stretch>
        </p:blipFill>
        <p:spPr bwMode="auto">
          <a:xfrm>
            <a:off x="161925" y="2047875"/>
            <a:ext cx="901065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aatitleimage_new_v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708275"/>
            <a:ext cx="7772400" cy="1431925"/>
          </a:xfrm>
          <a:noFill/>
          <a:ln w="9525"/>
        </p:spPr>
        <p:txBody>
          <a:bodyPr wrap="square" anchor="b"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4213" y="4724400"/>
            <a:ext cx="7773987" cy="1752600"/>
          </a:xfr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Prein et al., EGU 2012,  27.04.2012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943B0-0C43-48BA-B032-23D0793B698C}" type="slidenum">
              <a:rPr lang="de-AT"/>
              <a:pPr>
                <a:defRPr/>
              </a:pPr>
              <a:t>‹#›</a:t>
            </a:fld>
            <a:r>
              <a:rPr lang="de-AT"/>
              <a:t>/XY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69863"/>
            <a:ext cx="205740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088" y="169863"/>
            <a:ext cx="6019800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Prein et al., EGU 2012,  27.04.2012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4171-804C-4E35-9A1A-5874D1DEC411}" type="slidenum">
              <a:rPr lang="de-AT"/>
              <a:pPr>
                <a:defRPr/>
              </a:pPr>
              <a:t>‹#›</a:t>
            </a:fld>
            <a:r>
              <a:rPr lang="de-AT"/>
              <a:t>/XY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Prein et al., EGU 2012,  27.04.2012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51875" y="6665913"/>
            <a:ext cx="454025" cy="1603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DCE0-0B4E-4632-B297-C43D5E11E5CC}" type="slidenum">
              <a:rPr lang="de-AT"/>
              <a:pPr>
                <a:defRPr/>
              </a:pPr>
              <a:t>‹#›</a:t>
            </a:fld>
            <a:r>
              <a:rPr lang="de-AT" dirty="0"/>
              <a:t>/25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Prein et al., EGU 2012,  27.04.2012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E37F-74F9-43ED-8898-DA274DF836D6}" type="slidenum">
              <a:rPr lang="de-AT"/>
              <a:pPr>
                <a:defRPr/>
              </a:pPr>
              <a:t>‹#›</a:t>
            </a:fld>
            <a:r>
              <a:rPr lang="de-AT"/>
              <a:t>/XY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088" y="1249363"/>
            <a:ext cx="4038600" cy="4932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1249363"/>
            <a:ext cx="4038600" cy="4932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Prein et al., EGU 2012,  27.04.2012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D2824-2108-46C9-A6BF-C756A625954B}" type="slidenum">
              <a:rPr lang="de-AT"/>
              <a:pPr>
                <a:defRPr/>
              </a:pPr>
              <a:t>‹#›</a:t>
            </a:fld>
            <a:r>
              <a:rPr lang="de-AT"/>
              <a:t>/XY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Prein et al., EGU 2012,  27.04.2012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13F30-1BE1-4DE4-B33E-36048A61488F}" type="slidenum">
              <a:rPr lang="de-AT"/>
              <a:pPr>
                <a:defRPr/>
              </a:pPr>
              <a:t>‹#›</a:t>
            </a:fld>
            <a:r>
              <a:rPr lang="de-AT"/>
              <a:t>/XY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Prein et al., EGU 2012,  27.04.2012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E8DBF-5814-498B-8FF0-92AF3493BA0B}" type="slidenum">
              <a:rPr lang="de-AT"/>
              <a:pPr>
                <a:defRPr/>
              </a:pPr>
              <a:t>‹#›</a:t>
            </a:fld>
            <a:r>
              <a:rPr lang="de-AT"/>
              <a:t>/XY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Prein et al., EGU 2012,  27.04.2012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3556A-C737-4128-A3D3-D6288844C988}" type="slidenum">
              <a:rPr lang="de-AT"/>
              <a:pPr>
                <a:defRPr/>
              </a:pPr>
              <a:t>‹#›</a:t>
            </a:fld>
            <a:r>
              <a:rPr lang="de-AT"/>
              <a:t>/XY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Prein et al., EGU 2012,  27.04.2012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9FF21-C5B9-4058-949E-7900FF114089}" type="slidenum">
              <a:rPr lang="de-AT"/>
              <a:pPr>
                <a:defRPr/>
              </a:pPr>
              <a:t>‹#›</a:t>
            </a:fld>
            <a:r>
              <a:rPr lang="de-AT"/>
              <a:t>/XY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Prein et al., EGU 2012,  27.04.2012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BA47-DD8A-41CC-A141-B5FA00D23131}" type="slidenum">
              <a:rPr lang="de-AT"/>
              <a:pPr>
                <a:defRPr/>
              </a:pPr>
              <a:t>‹#›</a:t>
            </a:fld>
            <a:r>
              <a:rPr lang="de-AT"/>
              <a:t>/XY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aaslide_header_new_v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38100"/>
            <a:ext cx="91440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9" descr="slide_footer_new_v3_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661150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249363"/>
            <a:ext cx="8229600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297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99250"/>
            <a:ext cx="64563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800">
                <a:solidFill>
                  <a:srgbClr val="000000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nach bedarf füllen</a:t>
            </a:r>
          </a:p>
        </p:txBody>
      </p:sp>
      <p:sp>
        <p:nvSpPr>
          <p:cNvPr id="103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9863"/>
            <a:ext cx="6313488" cy="396875"/>
          </a:xfrm>
          <a:prstGeom prst="rect">
            <a:avLst/>
          </a:prstGeom>
          <a:solidFill>
            <a:schemeClr val="tx1">
              <a:alpha val="59999"/>
            </a:schemeClr>
          </a:solidFill>
          <a:ln w="1905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51875" y="6661150"/>
            <a:ext cx="454025" cy="169863"/>
          </a:xfrm>
          <a:prstGeom prst="rect">
            <a:avLst/>
          </a:prstGeom>
          <a:noFill/>
          <a:ln w="12700">
            <a:solidFill>
              <a:srgbClr val="FAAB00"/>
            </a:solidFill>
            <a:miter lim="800000"/>
            <a:headEnd/>
            <a:tailEnd/>
          </a:ln>
          <a:effectLst/>
        </p:spPr>
        <p:txBody>
          <a:bodyPr vert="horz" wrap="square" lIns="0" tIns="18000" rIns="0" bIns="18000" numCol="1" anchor="ctr" anchorCtr="1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8FF22328-A88B-4553-A923-110200F8F322}" type="slidenum">
              <a:rPr lang="de-AT"/>
              <a:pPr>
                <a:defRPr/>
              </a:pPr>
              <a:t>‹#›</a:t>
            </a:fld>
            <a:r>
              <a:rPr lang="de-AT"/>
              <a:t>/XY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 Black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rgbClr val="FAAB00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0"/>
        </a:spcAft>
        <a:buClr>
          <a:srgbClr val="FAAB00"/>
        </a:buClr>
        <a:buFont typeface="Arial" pitchFamily="34" charset="0"/>
        <a:buChar char="◦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lr>
          <a:srgbClr val="FAAB00"/>
        </a:buClr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10000"/>
        </a:spcBef>
        <a:spcAft>
          <a:spcPct val="0"/>
        </a:spcAft>
        <a:buClr>
          <a:srgbClr val="FAAB00"/>
        </a:buClr>
        <a:buFont typeface="Tahoma" pitchFamily="34" charset="0"/>
        <a:buChar char="–"/>
        <a:defRPr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10000"/>
        </a:spcBef>
        <a:spcAft>
          <a:spcPct val="0"/>
        </a:spcAft>
        <a:buClr>
          <a:srgbClr val="FAAB00"/>
        </a:buClr>
        <a:buFont typeface="Wingdings" pitchFamily="2" charset="2"/>
        <a:buChar char="v"/>
        <a:defRPr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10000"/>
        </a:spcBef>
        <a:spcAft>
          <a:spcPct val="0"/>
        </a:spcAft>
        <a:buClr>
          <a:srgbClr val="FAAB00"/>
        </a:buClr>
        <a:buFont typeface="Wingdings" pitchFamily="2" charset="2"/>
        <a:buChar char="v"/>
        <a:defRPr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10000"/>
        </a:spcBef>
        <a:spcAft>
          <a:spcPct val="0"/>
        </a:spcAft>
        <a:buClr>
          <a:srgbClr val="FAAB00"/>
        </a:buClr>
        <a:buFont typeface="Wingdings" pitchFamily="2" charset="2"/>
        <a:buChar char="v"/>
        <a:defRPr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10000"/>
        </a:spcBef>
        <a:spcAft>
          <a:spcPct val="0"/>
        </a:spcAft>
        <a:buClr>
          <a:srgbClr val="FAAB00"/>
        </a:buClr>
        <a:buFont typeface="Wingdings" pitchFamily="2" charset="2"/>
        <a:buChar char="v"/>
        <a:defRPr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10000"/>
        </a:spcBef>
        <a:spcAft>
          <a:spcPct val="0"/>
        </a:spcAft>
        <a:buClr>
          <a:srgbClr val="FAAB00"/>
        </a:buClr>
        <a:buFont typeface="Wingdings" pitchFamily="2" charset="2"/>
        <a:buChar char="v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14350" y="3309938"/>
            <a:ext cx="8120063" cy="830262"/>
          </a:xfrm>
          <a:noFill/>
          <a:ln w="19050"/>
        </p:spPr>
        <p:txBody>
          <a:bodyPr/>
          <a:lstStyle/>
          <a:p>
            <a:pPr eaLnBrk="1" hangingPunct="1"/>
            <a:r>
              <a:rPr lang="en-US" sz="2400" b="1" smtClean="0"/>
              <a:t>Added Value </a:t>
            </a:r>
            <a:r>
              <a:rPr lang="de-DE" sz="2400" b="1" smtClean="0"/>
              <a:t>of</a:t>
            </a:r>
            <a:r>
              <a:rPr lang="en-US" sz="2400" b="1" smtClean="0"/>
              <a:t> Convection-Resolving Climate Simulations (CRCSs)</a:t>
            </a:r>
            <a:endParaRPr lang="en-US" sz="2400" smtClean="0"/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u="sng" smtClean="0"/>
              <a:t>Andreas F. Prein</a:t>
            </a:r>
            <a:r>
              <a:rPr lang="de-DE" u="sng" baseline="30000" smtClean="0"/>
              <a:t>1</a:t>
            </a:r>
            <a:r>
              <a:rPr lang="de-DE" smtClean="0"/>
              <a:t>, Andreas Gobiet</a:t>
            </a:r>
            <a:r>
              <a:rPr lang="de-DE" baseline="30000" smtClean="0"/>
              <a:t>1</a:t>
            </a:r>
            <a:r>
              <a:rPr lang="de-DE" smtClean="0"/>
              <a:t>, Martin Suklitsch</a:t>
            </a:r>
            <a:r>
              <a:rPr lang="de-DE" baseline="30000" smtClean="0"/>
              <a:t>1 </a:t>
            </a:r>
            <a:r>
              <a:rPr lang="de-DE" smtClean="0"/>
              <a:t>, Heimo Truhetz</a:t>
            </a:r>
            <a:r>
              <a:rPr lang="de-DE" baseline="30000" smtClean="0"/>
              <a:t>1</a:t>
            </a:r>
            <a:r>
              <a:rPr lang="de-DE" smtClean="0"/>
              <a:t>, Naumen K. Awan</a:t>
            </a:r>
            <a:r>
              <a:rPr lang="de-DE" baseline="30000" smtClean="0"/>
              <a:t>1 </a:t>
            </a:r>
            <a:r>
              <a:rPr lang="de-DE" smtClean="0"/>
              <a:t>, Klaus Keuler</a:t>
            </a:r>
            <a:r>
              <a:rPr lang="de-DE" baseline="30000" smtClean="0"/>
              <a:t>2</a:t>
            </a:r>
            <a:r>
              <a:rPr lang="de-DE" smtClean="0"/>
              <a:t>, Goran Georgievski</a:t>
            </a:r>
            <a:r>
              <a:rPr lang="de-DE" baseline="30000" smtClean="0"/>
              <a:t>2</a:t>
            </a:r>
            <a:endParaRPr lang="de-DE" smtClean="0"/>
          </a:p>
          <a:p>
            <a:pPr eaLnBrk="1" hangingPunct="1">
              <a:lnSpc>
                <a:spcPct val="80000"/>
              </a:lnSpc>
            </a:pPr>
            <a:endParaRPr lang="de-DE" smtClean="0"/>
          </a:p>
          <a:p>
            <a:pPr eaLnBrk="1" hangingPunct="1"/>
            <a:r>
              <a:rPr lang="en-US" sz="1000" baseline="30000" smtClean="0"/>
              <a:t>1</a:t>
            </a:r>
            <a:r>
              <a:rPr lang="en-US" sz="1000" smtClean="0"/>
              <a:t>Wegener Center for Climate and Global Change (WEGC) and Institute for Geophysics, Astrophysics, and Meteorology (IGAM), Institude of Physics, University of Graz, Graz, Austria</a:t>
            </a:r>
            <a:endParaRPr lang="de-DE" sz="1000" smtClean="0"/>
          </a:p>
          <a:p>
            <a:pPr eaLnBrk="1" hangingPunct="1"/>
            <a:r>
              <a:rPr lang="en-US" sz="1000" baseline="30000" smtClean="0"/>
              <a:t>2</a:t>
            </a:r>
            <a:r>
              <a:rPr lang="en-US" sz="1000" smtClean="0"/>
              <a:t>Chair Environmental Meteorology,</a:t>
            </a:r>
            <a:r>
              <a:rPr lang="en-US" sz="1000" baseline="30000" smtClean="0"/>
              <a:t> </a:t>
            </a:r>
            <a:r>
              <a:rPr lang="en-US" sz="1000" smtClean="0"/>
              <a:t>Brandenburg Technological University, Cottbus, Germany</a:t>
            </a:r>
            <a:endParaRPr lang="de-DE" sz="1000" smtClean="0"/>
          </a:p>
          <a:p>
            <a:pPr eaLnBrk="1" hangingPunct="1">
              <a:lnSpc>
                <a:spcPct val="80000"/>
              </a:lnSpc>
            </a:pPr>
            <a:endParaRPr lang="de-DE" sz="1000" smtClean="0"/>
          </a:p>
          <a:p>
            <a:pPr eaLnBrk="1" hangingPunct="1">
              <a:lnSpc>
                <a:spcPct val="80000"/>
              </a:lnSpc>
            </a:pPr>
            <a:r>
              <a:rPr lang="de-DE" sz="1000" smtClean="0"/>
              <a:t>EGU 2012, 27.04.2012</a:t>
            </a:r>
            <a:endParaRPr lang="en-US" sz="1000" smtClean="0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135313" y="4092575"/>
            <a:ext cx="2727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Submitted to: Climate Dynamics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SAL_2007.png"/>
          <p:cNvPicPr>
            <a:picLocks noChangeAspect="1"/>
          </p:cNvPicPr>
          <p:nvPr/>
        </p:nvPicPr>
        <p:blipFill>
          <a:blip r:embed="rId2" cstate="print"/>
          <a:srcRect t="60001" b="19849"/>
          <a:stretch>
            <a:fillRect/>
          </a:stretch>
        </p:blipFill>
        <p:spPr bwMode="auto">
          <a:xfrm>
            <a:off x="263525" y="4017963"/>
            <a:ext cx="511968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SAL_2008.png"/>
          <p:cNvPicPr>
            <a:picLocks noChangeAspect="1"/>
          </p:cNvPicPr>
          <p:nvPr/>
        </p:nvPicPr>
        <p:blipFill>
          <a:blip r:embed="rId3" cstate="print"/>
          <a:srcRect t="60152" b="19849"/>
          <a:stretch>
            <a:fillRect/>
          </a:stretch>
        </p:blipFill>
        <p:spPr bwMode="auto">
          <a:xfrm>
            <a:off x="263525" y="4017963"/>
            <a:ext cx="5119688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Prein et al., EGU 2012,  27.04.2012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837195-39EB-46EA-A428-71CEF476167E}" type="slidenum">
              <a:rPr lang="de-AT" smtClean="0"/>
              <a:pPr>
                <a:defRPr/>
              </a:pPr>
              <a:t>9</a:t>
            </a:fld>
            <a:r>
              <a:rPr lang="de-AT" dirty="0" smtClean="0"/>
              <a:t>/12</a:t>
            </a:r>
            <a:endParaRPr lang="de-AT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-25685"/>
            <a:ext cx="3174267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PR: Structures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482600" y="612775"/>
            <a:ext cx="75898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Structure, Amplitude, Location (SAL) evaluation</a:t>
            </a:r>
            <a:endParaRPr lang="en-US" sz="1000" b="1">
              <a:solidFill>
                <a:srgbClr val="000000"/>
              </a:solidFill>
            </a:endParaRPr>
          </a:p>
          <a:p>
            <a:r>
              <a:rPr lang="en-US" sz="1400" b="1">
                <a:solidFill>
                  <a:srgbClr val="000000"/>
                </a:solidFill>
              </a:rPr>
              <a:t>Wernli H et al. (2008)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2536" name="TextBox 17"/>
          <p:cNvSpPr txBox="1">
            <a:spLocks noChangeArrowheads="1"/>
          </p:cNvSpPr>
          <p:nvPr/>
        </p:nvSpPr>
        <p:spPr bwMode="auto">
          <a:xfrm>
            <a:off x="1509713" y="1235075"/>
            <a:ext cx="2085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Reference: 1 km</a:t>
            </a:r>
          </a:p>
        </p:txBody>
      </p:sp>
      <p:sp>
        <p:nvSpPr>
          <p:cNvPr id="22537" name="TextBox 19"/>
          <p:cNvSpPr txBox="1">
            <a:spLocks noChangeArrowheads="1"/>
          </p:cNvSpPr>
          <p:nvPr/>
        </p:nvSpPr>
        <p:spPr bwMode="auto">
          <a:xfrm>
            <a:off x="5181600" y="1235075"/>
            <a:ext cx="318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CCLM4.8-3km Simulation</a:t>
            </a:r>
          </a:p>
        </p:txBody>
      </p:sp>
      <p:pic>
        <p:nvPicPr>
          <p:cNvPr id="10" name="Picture 9" descr="00018_INC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1425" y="1657350"/>
            <a:ext cx="319881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00018_CCLM4.8-3k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9388" y="1657350"/>
            <a:ext cx="319722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AL_Objects.png"/>
          <p:cNvPicPr>
            <a:picLocks noChangeAspect="1"/>
          </p:cNvPicPr>
          <p:nvPr/>
        </p:nvPicPr>
        <p:blipFill>
          <a:blip r:embed="rId6" cstate="print"/>
          <a:srcRect t="3192"/>
          <a:stretch>
            <a:fillRect/>
          </a:stretch>
        </p:blipFill>
        <p:spPr bwMode="auto">
          <a:xfrm>
            <a:off x="1122363" y="1547813"/>
            <a:ext cx="718185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SAL_2007.png"/>
          <p:cNvPicPr>
            <a:picLocks noChangeAspect="1"/>
          </p:cNvPicPr>
          <p:nvPr/>
        </p:nvPicPr>
        <p:blipFill>
          <a:blip r:embed="rId2" cstate="print"/>
          <a:srcRect l="48785" t="86212" b="8333"/>
          <a:stretch>
            <a:fillRect/>
          </a:stretch>
        </p:blipFill>
        <p:spPr bwMode="auto">
          <a:xfrm>
            <a:off x="584200" y="6030913"/>
            <a:ext cx="26289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17"/>
          <p:cNvSpPr txBox="1">
            <a:spLocks noChangeArrowheads="1"/>
          </p:cNvSpPr>
          <p:nvPr/>
        </p:nvSpPr>
        <p:spPr bwMode="auto">
          <a:xfrm rot="-5400000">
            <a:off x="-135731" y="4725194"/>
            <a:ext cx="641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JJA </a:t>
            </a:r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581025" y="3687763"/>
            <a:ext cx="1951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CCLM4.8-10km</a:t>
            </a:r>
          </a:p>
        </p:txBody>
      </p:sp>
      <p:sp>
        <p:nvSpPr>
          <p:cNvPr id="38" name="Pentagon 37"/>
          <p:cNvSpPr/>
          <p:nvPr/>
        </p:nvSpPr>
        <p:spPr>
          <a:xfrm>
            <a:off x="5464668" y="4557481"/>
            <a:ext cx="3311470" cy="827310"/>
          </a:xfrm>
          <a:prstGeom prst="homePlate">
            <a:avLst>
              <a:gd name="adj" fmla="val 1724"/>
            </a:avLst>
          </a:prstGeom>
          <a:solidFill>
            <a:srgbClr val="FFC000"/>
          </a:solidFill>
          <a:ln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4"/>
          </a:lnRef>
          <a:fillRef idx="1002">
            <a:schemeClr val="lt1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dirty="0">
                <a:ln/>
                <a:solidFill>
                  <a:srgbClr val="000000"/>
                </a:solidFill>
              </a:rPr>
              <a:t>Structure of </a:t>
            </a:r>
            <a:r>
              <a:rPr lang="en-US" sz="1600" b="1" dirty="0" err="1">
                <a:ln/>
                <a:solidFill>
                  <a:srgbClr val="000000"/>
                </a:solidFill>
              </a:rPr>
              <a:t>precip</a:t>
            </a:r>
            <a:r>
              <a:rPr lang="en-US" sz="1600" b="1" dirty="0">
                <a:ln/>
                <a:solidFill>
                  <a:srgbClr val="000000"/>
                </a:solidFill>
              </a:rPr>
              <a:t>. Objects get more realistic in 3 of 4 CRCSs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3332163" y="3681413"/>
            <a:ext cx="1803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CCLM4.8-3km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-5400000">
            <a:off x="-127794" y="4717256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DJF</a:t>
            </a:r>
          </a:p>
        </p:txBody>
      </p:sp>
      <p:sp>
        <p:nvSpPr>
          <p:cNvPr id="19" name="Up Arrow 18"/>
          <p:cNvSpPr/>
          <p:nvPr/>
        </p:nvSpPr>
        <p:spPr>
          <a:xfrm rot="17596435">
            <a:off x="1729582" y="4587081"/>
            <a:ext cx="234950" cy="525463"/>
          </a:xfrm>
          <a:prstGeom prst="upArrow">
            <a:avLst>
              <a:gd name="adj1" fmla="val 33640"/>
              <a:gd name="adj2" fmla="val 79994"/>
            </a:avLst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17" grpId="0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Prein et al., EGU 2012,  27.04.2012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A958BF-9AE3-4971-B28C-8D70869423C8}" type="slidenum">
              <a:rPr lang="de-AT" smtClean="0"/>
              <a:pPr>
                <a:defRPr/>
              </a:pPr>
              <a:t>10</a:t>
            </a:fld>
            <a:r>
              <a:rPr lang="de-AT" dirty="0" smtClean="0"/>
              <a:t>/12</a:t>
            </a:r>
            <a:endParaRPr lang="de-AT" dirty="0"/>
          </a:p>
        </p:txBody>
      </p:sp>
      <p:grpSp>
        <p:nvGrpSpPr>
          <p:cNvPr id="23556" name="Group 12"/>
          <p:cNvGrpSpPr>
            <a:grpSpLocks/>
          </p:cNvGrpSpPr>
          <p:nvPr/>
        </p:nvGrpSpPr>
        <p:grpSpPr bwMode="auto">
          <a:xfrm>
            <a:off x="687388" y="1354138"/>
            <a:ext cx="6858000" cy="4117975"/>
            <a:chOff x="368758" y="1542146"/>
            <a:chExt cx="6130178" cy="3681844"/>
          </a:xfrm>
        </p:grpSpPr>
        <p:pic>
          <p:nvPicPr>
            <p:cNvPr id="23567" name="Picture 6" descr="b-w_allPar_D3.png"/>
            <p:cNvPicPr>
              <a:picLocks noChangeAspect="1"/>
            </p:cNvPicPr>
            <p:nvPr/>
          </p:nvPicPr>
          <p:blipFill>
            <a:blip r:embed="rId2" cstate="print"/>
            <a:srcRect t="66364" r="43967" b="11351"/>
            <a:stretch>
              <a:fillRect/>
            </a:stretch>
          </p:blipFill>
          <p:spPr bwMode="auto">
            <a:xfrm>
              <a:off x="368758" y="1545610"/>
              <a:ext cx="2860341" cy="2566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568" name="Group 9"/>
            <p:cNvGrpSpPr>
              <a:grpSpLocks/>
            </p:cNvGrpSpPr>
            <p:nvPr/>
          </p:nvGrpSpPr>
          <p:grpSpPr bwMode="auto">
            <a:xfrm>
              <a:off x="3593569" y="1542146"/>
              <a:ext cx="2905367" cy="2576944"/>
              <a:chOff x="4711169" y="1336966"/>
              <a:chExt cx="2905367" cy="2576944"/>
            </a:xfrm>
          </p:grpSpPr>
          <p:pic>
            <p:nvPicPr>
              <p:cNvPr id="23570" name="Picture 7" descr="b-w_allPar_D3.png"/>
              <p:cNvPicPr>
                <a:picLocks noChangeAspect="1"/>
              </p:cNvPicPr>
              <p:nvPr/>
            </p:nvPicPr>
            <p:blipFill>
              <a:blip r:embed="rId2" cstate="print"/>
              <a:srcRect l="55286" t="66364" r="-882" b="11351"/>
              <a:stretch>
                <a:fillRect/>
              </a:stretch>
            </p:blipFill>
            <p:spPr bwMode="auto">
              <a:xfrm>
                <a:off x="5288973" y="1336966"/>
                <a:ext cx="2327563" cy="2566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1" name="Picture 8" descr="b-w_allPar_D3.png"/>
              <p:cNvPicPr>
                <a:picLocks noChangeAspect="1"/>
              </p:cNvPicPr>
              <p:nvPr/>
            </p:nvPicPr>
            <p:blipFill>
              <a:blip r:embed="rId2" cstate="print"/>
              <a:srcRect t="66364" r="88681" b="11351"/>
              <a:stretch>
                <a:fillRect/>
              </a:stretch>
            </p:blipFill>
            <p:spPr bwMode="auto">
              <a:xfrm>
                <a:off x="4711169" y="1347358"/>
                <a:ext cx="577804" cy="2566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3569" name="Picture 10" descr="b-w_allPar_D3.png"/>
            <p:cNvPicPr>
              <a:picLocks noChangeAspect="1"/>
            </p:cNvPicPr>
            <p:nvPr/>
          </p:nvPicPr>
          <p:blipFill>
            <a:blip r:embed="rId2" cstate="print"/>
            <a:srcRect t="92287" r="2986" b="-497"/>
            <a:stretch>
              <a:fillRect/>
            </a:stretch>
          </p:blipFill>
          <p:spPr bwMode="auto">
            <a:xfrm>
              <a:off x="590594" y="4278417"/>
              <a:ext cx="4952378" cy="945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7" name="TextBox 15"/>
          <p:cNvSpPr txBox="1">
            <a:spLocks noChangeArrowheads="1"/>
          </p:cNvSpPr>
          <p:nvPr/>
        </p:nvSpPr>
        <p:spPr bwMode="auto">
          <a:xfrm>
            <a:off x="1628775" y="889000"/>
            <a:ext cx="2200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+14 % </a:t>
            </a:r>
            <a:r>
              <a:rPr lang="en-US" b="1">
                <a:solidFill>
                  <a:srgbClr val="000000"/>
                </a:solidFill>
              </a:rPr>
              <a:t>in JJA </a:t>
            </a:r>
          </a:p>
        </p:txBody>
      </p:sp>
      <p:sp>
        <p:nvSpPr>
          <p:cNvPr id="23558" name="TextBox 16"/>
          <p:cNvSpPr txBox="1">
            <a:spLocks noChangeArrowheads="1"/>
          </p:cNvSpPr>
          <p:nvPr/>
        </p:nvSpPr>
        <p:spPr bwMode="auto">
          <a:xfrm>
            <a:off x="5294313" y="882650"/>
            <a:ext cx="195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+5 % </a:t>
            </a:r>
            <a:r>
              <a:rPr lang="en-US" b="1">
                <a:solidFill>
                  <a:srgbClr val="000000"/>
                </a:solidFill>
              </a:rPr>
              <a:t>in DJF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-25685"/>
            <a:ext cx="4629794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Global Radiation (GL)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51313" y="827088"/>
            <a:ext cx="3700462" cy="345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Pentagon 14"/>
          <p:cNvSpPr/>
          <p:nvPr/>
        </p:nvSpPr>
        <p:spPr>
          <a:xfrm>
            <a:off x="478985" y="5849273"/>
            <a:ext cx="7968340" cy="435427"/>
          </a:xfrm>
          <a:prstGeom prst="homePlate">
            <a:avLst>
              <a:gd name="adj" fmla="val 0"/>
            </a:avLst>
          </a:prstGeom>
          <a:solidFill>
            <a:srgbClr val="FFC000"/>
          </a:solidFill>
          <a:ln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4"/>
          </a:lnRef>
          <a:fillRef idx="1002">
            <a:schemeClr val="lt1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ln/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Smaller and denser clouds lead to increase of global radiation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843088" y="2209800"/>
            <a:ext cx="1822450" cy="1423988"/>
            <a:chOff x="1841899" y="2209515"/>
            <a:chExt cx="1823811" cy="1423662"/>
          </a:xfrm>
        </p:grpSpPr>
        <p:sp>
          <p:nvSpPr>
            <p:cNvPr id="17" name="Up Arrow 16"/>
            <p:cNvSpPr/>
            <p:nvPr/>
          </p:nvSpPr>
          <p:spPr>
            <a:xfrm>
              <a:off x="1841899" y="2295220"/>
              <a:ext cx="324092" cy="504709"/>
            </a:xfrm>
            <a:prstGeom prst="upArrow">
              <a:avLst>
                <a:gd name="adj1" fmla="val 30580"/>
                <a:gd name="adj2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Up Arrow 17"/>
            <p:cNvSpPr/>
            <p:nvPr/>
          </p:nvSpPr>
          <p:spPr>
            <a:xfrm>
              <a:off x="2342334" y="3128468"/>
              <a:ext cx="324092" cy="504709"/>
            </a:xfrm>
            <a:prstGeom prst="upArrow">
              <a:avLst>
                <a:gd name="adj1" fmla="val 3058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Up Arrow 18"/>
            <p:cNvSpPr/>
            <p:nvPr/>
          </p:nvSpPr>
          <p:spPr>
            <a:xfrm>
              <a:off x="2852303" y="2209515"/>
              <a:ext cx="324092" cy="504709"/>
            </a:xfrm>
            <a:prstGeom prst="upArrow">
              <a:avLst>
                <a:gd name="adj1" fmla="val 30580"/>
                <a:gd name="adj2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Up Arrow 19"/>
            <p:cNvSpPr/>
            <p:nvPr/>
          </p:nvSpPr>
          <p:spPr>
            <a:xfrm>
              <a:off x="3341618" y="2633281"/>
              <a:ext cx="324092" cy="504709"/>
            </a:xfrm>
            <a:prstGeom prst="upArrow">
              <a:avLst>
                <a:gd name="adj1" fmla="val 30580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Prein</a:t>
            </a:r>
            <a:r>
              <a:rPr lang="en-US" dirty="0"/>
              <a:t> et al., EGU 2012,  27.04.2012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BC6E49-FCD8-4E49-B20E-715DBEF9E1AC}" type="slidenum">
              <a:rPr lang="de-AT" smtClean="0"/>
              <a:pPr>
                <a:defRPr/>
              </a:pPr>
              <a:t>11</a:t>
            </a:fld>
            <a:r>
              <a:rPr lang="de-AT" dirty="0" smtClean="0"/>
              <a:t>/12</a:t>
            </a:r>
            <a:endParaRPr lang="de-AT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-25685"/>
            <a:ext cx="2494594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Take Home</a:t>
            </a:r>
          </a:p>
        </p:txBody>
      </p:sp>
      <p:grpSp>
        <p:nvGrpSpPr>
          <p:cNvPr id="24581" name="Group 13"/>
          <p:cNvGrpSpPr>
            <a:grpSpLocks/>
          </p:cNvGrpSpPr>
          <p:nvPr/>
        </p:nvGrpSpPr>
        <p:grpSpPr bwMode="auto">
          <a:xfrm>
            <a:off x="827088" y="1339850"/>
            <a:ext cx="7388225" cy="1500188"/>
            <a:chOff x="827005" y="1571612"/>
            <a:chExt cx="7388333" cy="1500200"/>
          </a:xfrm>
        </p:grpSpPr>
        <p:grpSp>
          <p:nvGrpSpPr>
            <p:cNvPr id="24592" name="Group 11"/>
            <p:cNvGrpSpPr>
              <a:grpSpLocks/>
            </p:cNvGrpSpPr>
            <p:nvPr/>
          </p:nvGrpSpPr>
          <p:grpSpPr bwMode="auto">
            <a:xfrm>
              <a:off x="857223" y="1571612"/>
              <a:ext cx="7358115" cy="1500200"/>
              <a:chOff x="857223" y="1571612"/>
              <a:chExt cx="7358115" cy="1500200"/>
            </a:xfrm>
          </p:grpSpPr>
          <p:sp>
            <p:nvSpPr>
              <p:cNvPr id="10" name="Chevron 9"/>
              <p:cNvSpPr/>
              <p:nvPr/>
            </p:nvSpPr>
            <p:spPr>
              <a:xfrm rot="5400000">
                <a:off x="607137" y="1821642"/>
                <a:ext cx="1500200" cy="1000140"/>
              </a:xfrm>
              <a:prstGeom prst="chevron">
                <a:avLst/>
              </a:prstGeom>
              <a:solidFill>
                <a:schemeClr val="tx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857307" y="1571612"/>
                <a:ext cx="6358031" cy="1000133"/>
              </a:xfrm>
              <a:prstGeom prst="round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600" dirty="0">
                    <a:solidFill>
                      <a:srgbClr val="000000"/>
                    </a:solidFill>
                  </a:rPr>
                  <a:t> Improved JJA </a:t>
                </a:r>
                <a:r>
                  <a:rPr lang="en-US" sz="1600" b="1" dirty="0">
                    <a:solidFill>
                      <a:srgbClr val="FA7C2E"/>
                    </a:solidFill>
                  </a:rPr>
                  <a:t>diurnal cycle </a:t>
                </a:r>
                <a:r>
                  <a:rPr lang="en-US" sz="1600" dirty="0">
                    <a:solidFill>
                      <a:srgbClr val="000000"/>
                    </a:solidFill>
                  </a:rPr>
                  <a:t>(convective processes)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600" dirty="0">
                    <a:solidFill>
                      <a:srgbClr val="000000"/>
                    </a:solidFill>
                  </a:rPr>
                  <a:t> </a:t>
                </a:r>
                <a:r>
                  <a:rPr lang="en-US" sz="1600" b="1" dirty="0">
                    <a:solidFill>
                      <a:srgbClr val="FA7C2E"/>
                    </a:solidFill>
                  </a:rPr>
                  <a:t>Extremes values </a:t>
                </a:r>
                <a:r>
                  <a:rPr lang="en-US" sz="1600" dirty="0">
                    <a:solidFill>
                      <a:srgbClr val="000000"/>
                    </a:solidFill>
                  </a:rPr>
                  <a:t>are more realistic (impact studies)</a:t>
                </a:r>
              </a:p>
            </p:txBody>
          </p:sp>
        </p:grpSp>
        <p:sp>
          <p:nvSpPr>
            <p:cNvPr id="24593" name="TextBox 12"/>
            <p:cNvSpPr txBox="1">
              <a:spLocks noChangeArrowheads="1"/>
            </p:cNvSpPr>
            <p:nvPr/>
          </p:nvSpPr>
          <p:spPr bwMode="auto">
            <a:xfrm>
              <a:off x="827005" y="1977897"/>
              <a:ext cx="1064825" cy="73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Timing </a:t>
              </a:r>
            </a:p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&amp;</a:t>
              </a:r>
            </a:p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Extremes</a:t>
              </a:r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823913" y="2640013"/>
            <a:ext cx="7394575" cy="1500187"/>
            <a:chOff x="821163" y="1571612"/>
            <a:chExt cx="7394175" cy="1500200"/>
          </a:xfrm>
        </p:grpSpPr>
        <p:grpSp>
          <p:nvGrpSpPr>
            <p:cNvPr id="24588" name="Group 11"/>
            <p:cNvGrpSpPr>
              <a:grpSpLocks/>
            </p:cNvGrpSpPr>
            <p:nvPr/>
          </p:nvGrpSpPr>
          <p:grpSpPr bwMode="auto">
            <a:xfrm>
              <a:off x="857223" y="1571612"/>
              <a:ext cx="7358115" cy="1500200"/>
              <a:chOff x="857223" y="1571612"/>
              <a:chExt cx="7358115" cy="1500200"/>
            </a:xfrm>
          </p:grpSpPr>
          <p:sp>
            <p:nvSpPr>
              <p:cNvPr id="15" name="Chevron 14"/>
              <p:cNvSpPr/>
              <p:nvPr/>
            </p:nvSpPr>
            <p:spPr>
              <a:xfrm rot="5400000">
                <a:off x="607608" y="1821677"/>
                <a:ext cx="1500200" cy="1000071"/>
              </a:xfrm>
              <a:prstGeom prst="chevron">
                <a:avLst/>
              </a:prstGeom>
              <a:solidFill>
                <a:srgbClr val="FAA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857744" y="1571612"/>
                <a:ext cx="6357594" cy="1000134"/>
              </a:xfrm>
              <a:prstGeom prst="roundRect">
                <a:avLst/>
              </a:prstGeom>
              <a:noFill/>
              <a:ln w="38100">
                <a:solidFill>
                  <a:srgbClr val="FAAB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600" dirty="0">
                    <a:solidFill>
                      <a:srgbClr val="000000"/>
                    </a:solidFill>
                  </a:rPr>
                  <a:t> </a:t>
                </a:r>
                <a:r>
                  <a:rPr lang="en-US" sz="1600" b="1" dirty="0">
                    <a:solidFill>
                      <a:srgbClr val="FA7C2E"/>
                    </a:solidFill>
                  </a:rPr>
                  <a:t>Smaller</a:t>
                </a:r>
                <a:r>
                  <a:rPr lang="en-US" sz="1600" dirty="0">
                    <a:solidFill>
                      <a:srgbClr val="000000"/>
                    </a:solidFill>
                  </a:rPr>
                  <a:t> and/or </a:t>
                </a:r>
                <a:r>
                  <a:rPr lang="en-US" sz="1600" b="1" dirty="0">
                    <a:solidFill>
                      <a:srgbClr val="FA7C2E"/>
                    </a:solidFill>
                  </a:rPr>
                  <a:t>more peaked </a:t>
                </a:r>
                <a:r>
                  <a:rPr lang="en-US" sz="1600" dirty="0">
                    <a:solidFill>
                      <a:srgbClr val="000000"/>
                    </a:solidFill>
                  </a:rPr>
                  <a:t>objects (more realistic in ¾ cases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)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6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1600" dirty="0">
                    <a:solidFill>
                      <a:srgbClr val="000000"/>
                    </a:solidFill>
                  </a:rPr>
                  <a:t>Improved </a:t>
                </a:r>
                <a:r>
                  <a:rPr lang="en-US" sz="1600" b="1" dirty="0">
                    <a:solidFill>
                      <a:srgbClr val="FA7C2E"/>
                    </a:solidFill>
                  </a:rPr>
                  <a:t>fractional coverage </a:t>
                </a:r>
                <a:r>
                  <a:rPr lang="en-US" sz="1600" dirty="0">
                    <a:solidFill>
                      <a:srgbClr val="000000"/>
                    </a:solidFill>
                  </a:rPr>
                  <a:t>of </a:t>
                </a:r>
                <a:r>
                  <a:rPr lang="en-US" sz="1600" dirty="0" err="1">
                    <a:solidFill>
                      <a:srgbClr val="000000"/>
                    </a:solidFill>
                  </a:rPr>
                  <a:t>precip</a:t>
                </a:r>
                <a:r>
                  <a:rPr lang="en-US" sz="16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p:grpSp>
        <p:sp>
          <p:nvSpPr>
            <p:cNvPr id="24589" name="TextBox 17"/>
            <p:cNvSpPr txBox="1">
              <a:spLocks noChangeArrowheads="1"/>
            </p:cNvSpPr>
            <p:nvPr/>
          </p:nvSpPr>
          <p:spPr bwMode="auto">
            <a:xfrm>
              <a:off x="821163" y="2052083"/>
              <a:ext cx="1120828" cy="52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Spatial</a:t>
              </a:r>
            </a:p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Properties</a:t>
              </a:r>
            </a:p>
          </p:txBody>
        </p: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839788" y="3905250"/>
            <a:ext cx="7358062" cy="1500188"/>
            <a:chOff x="857223" y="1571612"/>
            <a:chExt cx="7358115" cy="1500200"/>
          </a:xfrm>
        </p:grpSpPr>
        <p:grpSp>
          <p:nvGrpSpPr>
            <p:cNvPr id="24584" name="Group 11"/>
            <p:cNvGrpSpPr>
              <a:grpSpLocks/>
            </p:cNvGrpSpPr>
            <p:nvPr/>
          </p:nvGrpSpPr>
          <p:grpSpPr bwMode="auto">
            <a:xfrm>
              <a:off x="857223" y="1571612"/>
              <a:ext cx="7358115" cy="1500200"/>
              <a:chOff x="857223" y="1571612"/>
              <a:chExt cx="7358115" cy="1500200"/>
            </a:xfrm>
          </p:grpSpPr>
          <p:sp>
            <p:nvSpPr>
              <p:cNvPr id="20" name="Chevron 19"/>
              <p:cNvSpPr/>
              <p:nvPr/>
            </p:nvSpPr>
            <p:spPr>
              <a:xfrm rot="5400000">
                <a:off x="607190" y="1821645"/>
                <a:ext cx="1500200" cy="1000132"/>
              </a:xfrm>
              <a:prstGeom prst="chevron">
                <a:avLst/>
              </a:prstGeom>
              <a:solidFill>
                <a:srgbClr val="FA7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1857355" y="1571612"/>
                <a:ext cx="6357983" cy="1000133"/>
              </a:xfrm>
              <a:prstGeom prst="roundRect">
                <a:avLst/>
              </a:prstGeom>
              <a:noFill/>
              <a:ln w="38100">
                <a:solidFill>
                  <a:srgbClr val="FA7C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sz="1600" dirty="0">
                    <a:solidFill>
                      <a:srgbClr val="000000"/>
                    </a:solidFill>
                  </a:rPr>
                  <a:t>Search added value at </a:t>
                </a:r>
                <a:r>
                  <a:rPr lang="en-US" sz="1600" b="1" dirty="0">
                    <a:solidFill>
                      <a:srgbClr val="FA7C2E"/>
                    </a:solidFill>
                  </a:rPr>
                  <a:t>small scales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600" dirty="0">
                    <a:solidFill>
                      <a:srgbClr val="000000"/>
                    </a:solidFill>
                  </a:rPr>
                  <a:t> </a:t>
                </a:r>
                <a:r>
                  <a:rPr lang="en-US" sz="1600" b="1" dirty="0">
                    <a:solidFill>
                      <a:srgbClr val="FA7C2E"/>
                    </a:solidFill>
                  </a:rPr>
                  <a:t>Do not average </a:t>
                </a:r>
                <a:r>
                  <a:rPr lang="en-US" sz="1600" dirty="0">
                    <a:solidFill>
                      <a:srgbClr val="000000"/>
                    </a:solidFill>
                  </a:rPr>
                  <a:t>temporally/spatially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600" dirty="0">
                    <a:solidFill>
                      <a:srgbClr val="000000"/>
                    </a:solidFill>
                  </a:rPr>
                  <a:t> Added value not found in </a:t>
                </a:r>
                <a:r>
                  <a:rPr lang="en-US" sz="1600" b="1" dirty="0">
                    <a:solidFill>
                      <a:srgbClr val="FA7C2E"/>
                    </a:solidFill>
                  </a:rPr>
                  <a:t>bias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600" dirty="0">
                    <a:solidFill>
                      <a:srgbClr val="000000"/>
                    </a:solidFill>
                  </a:rPr>
                  <a:t> Easier to find in </a:t>
                </a:r>
                <a:r>
                  <a:rPr lang="en-US" sz="1600" b="1" dirty="0">
                    <a:solidFill>
                      <a:srgbClr val="FA7C2E"/>
                    </a:solidFill>
                  </a:rPr>
                  <a:t>JJA</a:t>
                </a:r>
                <a:r>
                  <a:rPr lang="en-US" sz="1600" dirty="0">
                    <a:solidFill>
                      <a:srgbClr val="000000"/>
                    </a:solidFill>
                  </a:rPr>
                  <a:t> and in </a:t>
                </a:r>
                <a:r>
                  <a:rPr lang="en-US" sz="1600" b="1" dirty="0">
                    <a:solidFill>
                      <a:srgbClr val="FA7C2E"/>
                    </a:solidFill>
                  </a:rPr>
                  <a:t>complex terrain</a:t>
                </a:r>
              </a:p>
            </p:txBody>
          </p:sp>
        </p:grpSp>
        <p:sp>
          <p:nvSpPr>
            <p:cNvPr id="24585" name="TextBox 23"/>
            <p:cNvSpPr txBox="1">
              <a:spLocks noChangeArrowheads="1"/>
            </p:cNvSpPr>
            <p:nvPr/>
          </p:nvSpPr>
          <p:spPr bwMode="auto">
            <a:xfrm>
              <a:off x="862035" y="2159885"/>
              <a:ext cx="1039076" cy="30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Guideline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425" y="2921000"/>
            <a:ext cx="211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381000" y="3673475"/>
            <a:ext cx="1582738" cy="400050"/>
          </a:xfrm>
        </p:spPr>
        <p:txBody>
          <a:bodyPr/>
          <a:lstStyle/>
          <a:p>
            <a:pPr eaLnBrk="1" hangingPunct="1"/>
            <a:r>
              <a:rPr lang="en-US" smtClean="0"/>
              <a:t>Literature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>
          <a:xfrm>
            <a:off x="446088" y="4057650"/>
            <a:ext cx="8229600" cy="2471738"/>
          </a:xfrm>
        </p:spPr>
        <p:txBody>
          <a:bodyPr/>
          <a:lstStyle/>
          <a:p>
            <a:pPr eaLnBrk="1" hangingPunct="1"/>
            <a:r>
              <a:rPr lang="de-DE" sz="1200" b="1" smtClean="0"/>
              <a:t>Prein A.F. , A. Gobiet, M. Suklitsch, H. Truhetz, N.K. Awan</a:t>
            </a:r>
            <a:r>
              <a:rPr lang="de-DE" sz="1200" b="1" baseline="30000" smtClean="0"/>
              <a:t> </a:t>
            </a:r>
            <a:r>
              <a:rPr lang="de-DE" sz="1200" b="1" smtClean="0"/>
              <a:t>, K. Keuler, G. Georgievski (2012)</a:t>
            </a:r>
            <a:r>
              <a:rPr lang="de-DE" sz="1200" smtClean="0"/>
              <a:t>, </a:t>
            </a:r>
            <a:r>
              <a:rPr lang="en-US" sz="1200" smtClean="0"/>
              <a:t>Added Value </a:t>
            </a:r>
            <a:r>
              <a:rPr lang="de-DE" sz="1200" smtClean="0"/>
              <a:t>of</a:t>
            </a:r>
            <a:r>
              <a:rPr lang="en-US" sz="1200" smtClean="0"/>
              <a:t> Convection-Resolving Climate Simulations, submitted to Climate Dynamics</a:t>
            </a:r>
          </a:p>
          <a:p>
            <a:pPr eaLnBrk="1" hangingPunct="1"/>
            <a:r>
              <a:rPr lang="en-US" sz="1200" b="1" smtClean="0"/>
              <a:t>Haiden T. et al. (2011): </a:t>
            </a:r>
            <a:r>
              <a:rPr lang="en-US" sz="1200" smtClean="0"/>
              <a:t>‘The Integrated Nowcasting through Comprehensive Analysis (INCA) system and its validation over the Eastern Alpine region’. In: Weather Forecas. DOI: 10.1175/2010WAF2222451.1,  in Press.</a:t>
            </a:r>
          </a:p>
          <a:p>
            <a:pPr eaLnBrk="1" hangingPunct="1"/>
            <a:r>
              <a:rPr lang="en-US" sz="1200" b="1" smtClean="0"/>
              <a:t>Prein A.F. and A. Gobiet (2011): </a:t>
            </a:r>
            <a:r>
              <a:rPr lang="en-US" sz="1200" smtClean="0"/>
              <a:t>Deﬁning and Detecting Added Value in Cloud Resolving Climate Simulations. WegCenter Report, 39, WegCenter Verlag, Graz, Austria, ISBN 978-3-9502940-6-4.</a:t>
            </a:r>
          </a:p>
          <a:p>
            <a:pPr eaLnBrk="1" hangingPunct="1"/>
            <a:r>
              <a:rPr lang="en-US" sz="1200" b="1" smtClean="0"/>
              <a:t>Prein A.F., H. Truhetz, M. Suklitsch, A. Gobiet (2011): </a:t>
            </a:r>
            <a:r>
              <a:rPr lang="en-US" sz="1200" smtClean="0"/>
              <a:t>Evaluation of the Local Climate Model Intercomparison Project (LocMIP) simulations. WegCenter Report, 41, WegCenter Verlag, Graz, Austria, ISBN 978-3-9502940-8-8.</a:t>
            </a:r>
          </a:p>
          <a:p>
            <a:pPr eaLnBrk="1" hangingPunct="1"/>
            <a:r>
              <a:rPr lang="en-US" sz="1200" b="1" smtClean="0"/>
              <a:t>Roberts N.M. and H.W. Lean (2008)</a:t>
            </a:r>
            <a:r>
              <a:rPr lang="en-US" sz="1200" smtClean="0"/>
              <a:t>: ‘Scale-selective veriﬁcation of rainfall accumulations from high-resolution forecasts of convective events’.In: Mon. Wea. Rev. 136.1, pp. 78–97.</a:t>
            </a:r>
          </a:p>
          <a:p>
            <a:pPr eaLnBrk="1" hangingPunct="1"/>
            <a:r>
              <a:rPr lang="en-US" sz="1200" b="1" smtClean="0"/>
              <a:t>Wernli H., Paulat M., Hagen M., Frei C. (2008): </a:t>
            </a:r>
            <a:r>
              <a:rPr lang="en-US" sz="1200" smtClean="0"/>
              <a:t>SAL-A Novel Quality Measure for the Verification of Quantitative Precipitation Forecasts. Mon. Weather Rev, 136.11, pp. 4470–4487</a:t>
            </a:r>
            <a:endParaRPr lang="de-DE" sz="1200" smtClean="0"/>
          </a:p>
          <a:p>
            <a:pPr eaLnBrk="1" hangingPunct="1"/>
            <a:endParaRPr lang="en-US" sz="12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Prein</a:t>
            </a:r>
            <a:r>
              <a:rPr lang="en-US" dirty="0" smtClean="0"/>
              <a:t> et al., EGU 2012,  27.04.2012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FE94B0-5F8D-419A-BF89-6075448C3C85}" type="slidenum">
              <a:rPr lang="de-AT" smtClean="0"/>
              <a:pPr>
                <a:defRPr/>
              </a:pPr>
              <a:t>12</a:t>
            </a:fld>
            <a:r>
              <a:rPr lang="de-AT" dirty="0" smtClean="0"/>
              <a:t>/12</a:t>
            </a:r>
            <a:endParaRPr lang="de-AT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74650" y="2484438"/>
            <a:ext cx="2952750" cy="400050"/>
          </a:xfrm>
          <a:prstGeom prst="rect">
            <a:avLst/>
          </a:prstGeom>
          <a:solidFill>
            <a:schemeClr val="tx1">
              <a:alpha val="60001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Acknowledgements</a:t>
            </a:r>
          </a:p>
        </p:txBody>
      </p:sp>
      <p:pic>
        <p:nvPicPr>
          <p:cNvPr id="2560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" y="2951163"/>
            <a:ext cx="15414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1875" y="2967038"/>
            <a:ext cx="256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0813" y="2957513"/>
            <a:ext cx="12874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8" name="TextBox 12"/>
          <p:cNvSpPr txBox="1">
            <a:spLocks noChangeArrowheads="1"/>
          </p:cNvSpPr>
          <p:nvPr/>
        </p:nvSpPr>
        <p:spPr bwMode="auto">
          <a:xfrm>
            <a:off x="334963" y="1128713"/>
            <a:ext cx="85218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400" b="1" dirty="0">
                <a:solidFill>
                  <a:srgbClr val="0000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Thank you for your attention!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Prein et al., EGU 2012,  27.04.2012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7AB5C1-D547-40B2-85BF-B2B4226F6EFA}" type="slidenum">
              <a:rPr lang="de-AT" smtClean="0"/>
              <a:pPr>
                <a:defRPr/>
              </a:pPr>
              <a:t>1</a:t>
            </a:fld>
            <a:r>
              <a:rPr lang="de-AT" dirty="0" smtClean="0"/>
              <a:t>/12</a:t>
            </a:r>
          </a:p>
        </p:txBody>
      </p:sp>
      <p:sp>
        <p:nvSpPr>
          <p:cNvPr id="67589" name="TextBox 7"/>
          <p:cNvSpPr txBox="1">
            <a:spLocks noChangeArrowheads="1"/>
          </p:cNvSpPr>
          <p:nvPr/>
        </p:nvSpPr>
        <p:spPr bwMode="auto">
          <a:xfrm>
            <a:off x="1081088" y="0"/>
            <a:ext cx="42418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Basics &amp; Motivation</a:t>
            </a:r>
          </a:p>
        </p:txBody>
      </p:sp>
      <p:sp>
        <p:nvSpPr>
          <p:cNvPr id="14344" name="TextBox 20"/>
          <p:cNvSpPr txBox="1">
            <a:spLocks noChangeArrowheads="1"/>
          </p:cNvSpPr>
          <p:nvPr/>
        </p:nvSpPr>
        <p:spPr bwMode="auto">
          <a:xfrm>
            <a:off x="307975" y="838200"/>
            <a:ext cx="7953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Advantages of Convection Resolving Climate Simulations (CRCSs)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1560513" y="1387475"/>
            <a:ext cx="6792912" cy="708025"/>
          </a:xfrm>
          <a:prstGeom prst="roundRect">
            <a:avLst/>
          </a:prstGeom>
          <a:noFill/>
          <a:ln w="38100">
            <a:solidFill>
              <a:srgbClr val="F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-342900">
              <a:defRPr/>
            </a:pPr>
            <a:r>
              <a:rPr lang="en-US" dirty="0">
                <a:solidFill>
                  <a:srgbClr val="000000"/>
                </a:solidFill>
              </a:rPr>
              <a:t>Grid spacing &lt; ~4 km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EC5E06"/>
                </a:solidFill>
              </a:rPr>
              <a:t>resolve deep convection explicitly</a:t>
            </a:r>
          </a:p>
        </p:txBody>
      </p:sp>
      <p:grpSp>
        <p:nvGrpSpPr>
          <p:cNvPr id="14343" name="Group 35"/>
          <p:cNvGrpSpPr>
            <a:grpSpLocks/>
          </p:cNvGrpSpPr>
          <p:nvPr/>
        </p:nvGrpSpPr>
        <p:grpSpPr bwMode="auto">
          <a:xfrm>
            <a:off x="779463" y="1397000"/>
            <a:ext cx="730250" cy="730250"/>
            <a:chOff x="698645" y="1119886"/>
            <a:chExt cx="1119883" cy="1119883"/>
          </a:xfrm>
        </p:grpSpPr>
        <p:sp>
          <p:nvSpPr>
            <p:cNvPr id="33" name="Oval 32"/>
            <p:cNvSpPr/>
            <p:nvPr/>
          </p:nvSpPr>
          <p:spPr>
            <a:xfrm>
              <a:off x="698645" y="1119886"/>
              <a:ext cx="1119883" cy="1119883"/>
            </a:xfrm>
            <a:prstGeom prst="ellipse">
              <a:avLst/>
            </a:prstGeom>
            <a:noFill/>
            <a:ln w="79375">
              <a:solidFill>
                <a:srgbClr val="FAA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Plus 33"/>
            <p:cNvSpPr/>
            <p:nvPr/>
          </p:nvSpPr>
          <p:spPr>
            <a:xfrm>
              <a:off x="781419" y="1202660"/>
              <a:ext cx="954335" cy="954335"/>
            </a:xfrm>
            <a:prstGeom prst="mathPlus">
              <a:avLst>
                <a:gd name="adj1" fmla="val 20313"/>
              </a:avLst>
            </a:prstGeom>
            <a:solidFill>
              <a:srgbClr val="FA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" name="Rounded Rectangle 40"/>
          <p:cNvSpPr/>
          <p:nvPr/>
        </p:nvSpPr>
        <p:spPr bwMode="auto">
          <a:xfrm>
            <a:off x="1565275" y="2274888"/>
            <a:ext cx="6792913" cy="709612"/>
          </a:xfrm>
          <a:prstGeom prst="roundRect">
            <a:avLst/>
          </a:prstGeom>
          <a:noFill/>
          <a:ln w="38100">
            <a:solidFill>
              <a:srgbClr val="FA7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US" dirty="0">
                <a:solidFill>
                  <a:srgbClr val="000000"/>
                </a:solidFill>
              </a:rPr>
              <a:t>Improved </a:t>
            </a:r>
            <a:r>
              <a:rPr lang="en-US" b="1" dirty="0">
                <a:solidFill>
                  <a:srgbClr val="EC5E06"/>
                </a:solidFill>
              </a:rPr>
              <a:t>orography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b="1" dirty="0">
                <a:solidFill>
                  <a:srgbClr val="EC5E06"/>
                </a:solidFill>
              </a:rPr>
              <a:t>surface fields</a:t>
            </a:r>
          </a:p>
        </p:txBody>
      </p:sp>
      <p:grpSp>
        <p:nvGrpSpPr>
          <p:cNvPr id="14345" name="Group 41"/>
          <p:cNvGrpSpPr>
            <a:grpSpLocks/>
          </p:cNvGrpSpPr>
          <p:nvPr/>
        </p:nvGrpSpPr>
        <p:grpSpPr bwMode="auto">
          <a:xfrm>
            <a:off x="785813" y="2286000"/>
            <a:ext cx="728662" cy="728663"/>
            <a:chOff x="698645" y="1119886"/>
            <a:chExt cx="1119883" cy="1119883"/>
          </a:xfrm>
        </p:grpSpPr>
        <p:sp>
          <p:nvSpPr>
            <p:cNvPr id="43" name="Oval 42"/>
            <p:cNvSpPr/>
            <p:nvPr/>
          </p:nvSpPr>
          <p:spPr>
            <a:xfrm>
              <a:off x="698645" y="1119886"/>
              <a:ext cx="1119883" cy="1119883"/>
            </a:xfrm>
            <a:prstGeom prst="ellipse">
              <a:avLst/>
            </a:prstGeom>
            <a:noFill/>
            <a:ln w="79375">
              <a:solidFill>
                <a:srgbClr val="FA7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Plus 43"/>
            <p:cNvSpPr/>
            <p:nvPr/>
          </p:nvSpPr>
          <p:spPr>
            <a:xfrm>
              <a:off x="781599" y="1202840"/>
              <a:ext cx="953974" cy="953975"/>
            </a:xfrm>
            <a:prstGeom prst="mathPlus">
              <a:avLst>
                <a:gd name="adj1" fmla="val 20313"/>
              </a:avLst>
            </a:prstGeom>
            <a:solidFill>
              <a:srgbClr val="FA7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366713" y="3446463"/>
            <a:ext cx="7999412" cy="2238375"/>
            <a:chOff x="367393" y="3445682"/>
            <a:chExt cx="7999324" cy="2238704"/>
          </a:xfrm>
        </p:grpSpPr>
        <p:sp>
          <p:nvSpPr>
            <p:cNvPr id="45" name="TextBox 20"/>
            <p:cNvSpPr txBox="1">
              <a:spLocks noChangeArrowheads="1"/>
            </p:cNvSpPr>
            <p:nvPr/>
          </p:nvSpPr>
          <p:spPr bwMode="auto">
            <a:xfrm>
              <a:off x="367393" y="3445682"/>
              <a:ext cx="7953288" cy="369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0000"/>
                  </a:solidFill>
                  <a:effectLst>
                    <a:outerShdw blurRad="60007" dir="1500000" sy="-30000" kx="800400" algn="bl" rotWithShape="0">
                      <a:prstClr val="black">
                        <a:alpha val="20000"/>
                      </a:prstClr>
                    </a:outerShdw>
                  </a:effectLst>
                </a:rPr>
                <a:t>Scientific Questions</a:t>
              </a:r>
            </a:p>
          </p:txBody>
        </p:sp>
        <p:sp>
          <p:nvSpPr>
            <p:cNvPr id="46" name="Rounded Rectangle 45"/>
            <p:cNvSpPr/>
            <p:nvPr/>
          </p:nvSpPr>
          <p:spPr bwMode="auto">
            <a:xfrm>
              <a:off x="1569117" y="4056959"/>
              <a:ext cx="6792838" cy="708129"/>
            </a:xfrm>
            <a:prstGeom prst="roundRect">
              <a:avLst/>
            </a:prstGeom>
            <a:noFill/>
            <a:ln w="38100">
              <a:solidFill>
                <a:srgbClr val="FAA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indent="-342900">
                <a:defRPr/>
              </a:pPr>
              <a:r>
                <a:rPr lang="en-US" dirty="0">
                  <a:solidFill>
                    <a:srgbClr val="000000"/>
                  </a:solidFill>
                </a:rPr>
                <a:t>Find possible </a:t>
              </a:r>
              <a:r>
                <a:rPr lang="en-US" b="1" dirty="0">
                  <a:solidFill>
                    <a:srgbClr val="EC5E06"/>
                  </a:solidFill>
                </a:rPr>
                <a:t>added value </a:t>
              </a:r>
              <a:r>
                <a:rPr lang="en-US" dirty="0">
                  <a:solidFill>
                    <a:srgbClr val="000000"/>
                  </a:solidFill>
                </a:rPr>
                <a:t>in convection resolving simulations compared to coarser gridded simulations</a:t>
              </a:r>
              <a:endParaRPr lang="en-US" b="1" dirty="0">
                <a:solidFill>
                  <a:srgbClr val="EC5E06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788075" y="4066485"/>
              <a:ext cx="730242" cy="730357"/>
            </a:xfrm>
            <a:prstGeom prst="ellipse">
              <a:avLst/>
            </a:prstGeom>
            <a:noFill/>
            <a:ln w="79375">
              <a:solidFill>
                <a:srgbClr val="FAA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srgbClr val="FFC137"/>
                  </a:solidFill>
                </a:rPr>
                <a:t>?</a:t>
              </a:r>
              <a:endParaRPr lang="en-US" b="1" dirty="0">
                <a:solidFill>
                  <a:srgbClr val="FFC137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 bwMode="auto">
            <a:xfrm>
              <a:off x="1573880" y="4944502"/>
              <a:ext cx="6792837" cy="709716"/>
            </a:xfrm>
            <a:prstGeom prst="roundRect">
              <a:avLst/>
            </a:prstGeom>
            <a:noFill/>
            <a:ln w="38100">
              <a:solidFill>
                <a:srgbClr val="FA7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>
                <a:defRPr/>
              </a:pPr>
              <a:r>
                <a:rPr lang="en-US" dirty="0">
                  <a:solidFill>
                    <a:srgbClr val="000000"/>
                  </a:solidFill>
                </a:rPr>
                <a:t>Establish dataset which depicts model deficits and promotes </a:t>
              </a:r>
              <a:r>
                <a:rPr lang="en-US" b="1" dirty="0">
                  <a:solidFill>
                    <a:srgbClr val="EC5E06"/>
                  </a:solidFill>
                </a:rPr>
                <a:t>model development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794425" y="4955616"/>
              <a:ext cx="728655" cy="728770"/>
            </a:xfrm>
            <a:prstGeom prst="ellipse">
              <a:avLst/>
            </a:prstGeom>
            <a:noFill/>
            <a:ln w="79375">
              <a:solidFill>
                <a:srgbClr val="FA7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srgbClr val="FA7C2E"/>
                  </a:solidFill>
                </a:rPr>
                <a:t>?</a:t>
              </a:r>
              <a:endParaRPr lang="en-US" sz="1600" b="1" dirty="0">
                <a:solidFill>
                  <a:srgbClr val="FA7C2E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Prein et al., EGU 2012,  27.04.2012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FFA028-F011-42A6-B5CA-6C05300073F5}" type="slidenum">
              <a:rPr lang="de-AT" smtClean="0"/>
              <a:pPr>
                <a:defRPr/>
              </a:pPr>
              <a:t>2</a:t>
            </a:fld>
            <a:r>
              <a:rPr lang="de-AT" dirty="0" smtClean="0"/>
              <a:t>/12</a:t>
            </a:r>
            <a:endParaRPr lang="de-AT" dirty="0"/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4719638" y="1809750"/>
            <a:ext cx="4203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*</a:t>
            </a:r>
            <a:r>
              <a:rPr lang="en-US" sz="1600">
                <a:solidFill>
                  <a:srgbClr val="000000"/>
                </a:solidFill>
              </a:rPr>
              <a:t>Integrated Forecasting System (IFS) from ECMWF (update every 3 hour)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2725" y="1003300"/>
            <a:ext cx="42926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Nesting Strategy</a:t>
            </a:r>
            <a:endParaRPr lang="en-US" sz="6000" b="1" dirty="0">
              <a:solidFill>
                <a:srgbClr val="00000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    </a:t>
            </a:r>
            <a:endParaRPr lang="en-US" sz="9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    </a:t>
            </a:r>
            <a:r>
              <a:rPr lang="en-US" sz="2000" dirty="0">
                <a:solidFill>
                  <a:srgbClr val="000000"/>
                </a:solidFill>
              </a:rPr>
              <a:t>IFS* 25 km </a:t>
            </a: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 D2 </a:t>
            </a:r>
            <a:r>
              <a:rPr lang="en-US" sz="2000" b="1" dirty="0">
                <a:solidFill>
                  <a:srgbClr val="EC5E06"/>
                </a:solidFill>
                <a:sym typeface="Wingdings" pitchFamily="2" charset="2"/>
              </a:rPr>
              <a:t>10 km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     D2 10 km     D3  </a:t>
            </a:r>
            <a:r>
              <a:rPr lang="en-US" sz="2000" b="1" dirty="0">
                <a:solidFill>
                  <a:srgbClr val="EC5E06"/>
                </a:solidFill>
                <a:sym typeface="Wingdings" pitchFamily="2" charset="2"/>
              </a:rPr>
              <a:t>3 km CRCS</a:t>
            </a:r>
            <a:endParaRPr lang="en-US" sz="1600" b="1" dirty="0">
              <a:solidFill>
                <a:srgbClr val="EC5E06"/>
              </a:solidFill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2025104" y="2830403"/>
            <a:ext cx="5069380" cy="3147322"/>
            <a:chOff x="4841875" y="833438"/>
            <a:chExt cx="4111625" cy="2552700"/>
          </a:xfrm>
          <a:effectLst>
            <a:reflection blurRad="6350" stA="50000" endA="275" endPos="40000" dist="101600" dir="5400000" sy="-100000" algn="bl" rotWithShape="0"/>
          </a:effectLst>
        </p:grpSpPr>
        <p:pic>
          <p:nvPicPr>
            <p:cNvPr id="922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9618" t="45842" r="42467" b="16397"/>
            <a:stretch>
              <a:fillRect/>
            </a:stretch>
          </p:blipFill>
          <p:spPr bwMode="auto">
            <a:xfrm>
              <a:off x="4841875" y="833438"/>
              <a:ext cx="4111625" cy="2552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6188075" y="1798638"/>
              <a:ext cx="1635125" cy="1016000"/>
            </a:xfrm>
            <a:prstGeom prst="rect">
              <a:avLst/>
            </a:prstGeom>
            <a:noFill/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64375" y="2039938"/>
              <a:ext cx="630238" cy="425450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70" name="TextBox 17"/>
            <p:cNvSpPr txBox="1">
              <a:spLocks noChangeArrowheads="1"/>
            </p:cNvSpPr>
            <p:nvPr/>
          </p:nvSpPr>
          <p:spPr bwMode="auto">
            <a:xfrm>
              <a:off x="6159500" y="1758950"/>
              <a:ext cx="556724" cy="42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C000"/>
                  </a:solidFill>
                </a:rPr>
                <a:t>D2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15371" name="TextBox 18"/>
            <p:cNvSpPr txBox="1">
              <a:spLocks noChangeArrowheads="1"/>
            </p:cNvSpPr>
            <p:nvPr/>
          </p:nvSpPr>
          <p:spPr bwMode="auto">
            <a:xfrm>
              <a:off x="7024688" y="1990725"/>
              <a:ext cx="496917" cy="374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D3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1081088" y="0"/>
            <a:ext cx="3619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Data and Models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TextBox 6"/>
          <p:cNvSpPr txBox="1">
            <a:spLocks noChangeArrowheads="1"/>
          </p:cNvSpPr>
          <p:nvPr/>
        </p:nvSpPr>
        <p:spPr bwMode="auto">
          <a:xfrm>
            <a:off x="139700" y="750888"/>
            <a:ext cx="3233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RCM Ensemble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0850" y="1425575"/>
          <a:ext cx="8112582" cy="1828800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64497"/>
                <a:gridCol w="1543370"/>
                <a:gridCol w="1543369"/>
                <a:gridCol w="3661346"/>
              </a:tblGrid>
              <a:tr h="327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RCM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Acronym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Nesting Strategy of 10 km-3 km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CCLM 4.0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WEGC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CCLM4.0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One-way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27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CCLM 4.8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BTU Cottbus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CCLM4.8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One-way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WRF 2.2.1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WEGC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WRF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Two-way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27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MM5 3.7.4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WEGC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MM5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Two-way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6213" y="3243263"/>
            <a:ext cx="28527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Time Periods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23888" y="3919538"/>
            <a:ext cx="30162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Two Seasons:</a:t>
            </a: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 b="1">
                <a:solidFill>
                  <a:srgbClr val="EC5E06"/>
                </a:solidFill>
              </a:rPr>
              <a:t>JJA</a:t>
            </a:r>
            <a:r>
              <a:rPr lang="en-US">
                <a:solidFill>
                  <a:srgbClr val="000000"/>
                </a:solidFill>
              </a:rPr>
              <a:t> 2007 and </a:t>
            </a:r>
            <a:r>
              <a:rPr lang="en-US" b="1">
                <a:solidFill>
                  <a:srgbClr val="EC5E06"/>
                </a:solidFill>
              </a:rPr>
              <a:t>DJF</a:t>
            </a:r>
            <a:r>
              <a:rPr lang="en-US">
                <a:solidFill>
                  <a:srgbClr val="000000"/>
                </a:solidFill>
              </a:rPr>
              <a:t> 2007-08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68275" y="4745038"/>
            <a:ext cx="34845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Reference Data</a:t>
            </a:r>
            <a:endParaRPr lang="en-US" sz="2400" b="1" dirty="0">
              <a:solidFill>
                <a:srgbClr val="00000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17538" y="5392738"/>
            <a:ext cx="8428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EC5E06"/>
                </a:solidFill>
              </a:rPr>
              <a:t>Integrated Nowcasting through Comprehensive Analysis (INCA) </a:t>
            </a:r>
          </a:p>
          <a:p>
            <a:r>
              <a:rPr lang="en-US">
                <a:solidFill>
                  <a:srgbClr val="000000"/>
                </a:solidFill>
              </a:rPr>
              <a:t>(Haiden et al. 2011); Central Institute for Meteorology and Geodynamics (ZAMG)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 b="1">
                <a:solidFill>
                  <a:srgbClr val="EC5E06"/>
                </a:solidFill>
              </a:rPr>
              <a:t>Hourly</a:t>
            </a:r>
            <a:r>
              <a:rPr lang="en-US">
                <a:solidFill>
                  <a:srgbClr val="000000"/>
                </a:solidFill>
              </a:rPr>
              <a:t> data on a </a:t>
            </a:r>
            <a:r>
              <a:rPr lang="en-US" b="1">
                <a:solidFill>
                  <a:srgbClr val="EC5E06"/>
                </a:solidFill>
              </a:rPr>
              <a:t>1 x 1 km </a:t>
            </a:r>
            <a:r>
              <a:rPr lang="en-US">
                <a:solidFill>
                  <a:srgbClr val="000000"/>
                </a:solidFill>
              </a:rPr>
              <a:t>grid in Austria</a:t>
            </a:r>
          </a:p>
        </p:txBody>
      </p:sp>
      <p:sp>
        <p:nvSpPr>
          <p:cNvPr id="40" name="TextBox 7"/>
          <p:cNvSpPr txBox="1">
            <a:spLocks noChangeArrowheads="1"/>
          </p:cNvSpPr>
          <p:nvPr/>
        </p:nvSpPr>
        <p:spPr bwMode="auto">
          <a:xfrm>
            <a:off x="1081088" y="0"/>
            <a:ext cx="3619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Data and Models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Prein et al., EGU 2012,  27.04.2012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A8E929-C28A-4E03-B9E3-1850E211F582}" type="slidenum">
              <a:rPr lang="de-AT" smtClean="0"/>
              <a:pPr>
                <a:defRPr/>
              </a:pPr>
              <a:t>4</a:t>
            </a:fld>
            <a:r>
              <a:rPr lang="de-AT" dirty="0" smtClean="0"/>
              <a:t>/12</a:t>
            </a:r>
            <a:endParaRPr lang="de-AT" dirty="0"/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1081088" y="0"/>
            <a:ext cx="36888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What we will see</a:t>
            </a:r>
          </a:p>
        </p:txBody>
      </p:sp>
      <p:grpSp>
        <p:nvGrpSpPr>
          <p:cNvPr id="17413" name="Group 13"/>
          <p:cNvGrpSpPr>
            <a:grpSpLocks/>
          </p:cNvGrpSpPr>
          <p:nvPr/>
        </p:nvGrpSpPr>
        <p:grpSpPr bwMode="auto">
          <a:xfrm>
            <a:off x="827088" y="1339850"/>
            <a:ext cx="7388225" cy="1500188"/>
            <a:chOff x="827005" y="1571612"/>
            <a:chExt cx="7388333" cy="1500200"/>
          </a:xfrm>
        </p:grpSpPr>
        <p:grpSp>
          <p:nvGrpSpPr>
            <p:cNvPr id="17424" name="Group 11"/>
            <p:cNvGrpSpPr>
              <a:grpSpLocks/>
            </p:cNvGrpSpPr>
            <p:nvPr/>
          </p:nvGrpSpPr>
          <p:grpSpPr bwMode="auto">
            <a:xfrm>
              <a:off x="857223" y="1571612"/>
              <a:ext cx="7358115" cy="1500200"/>
              <a:chOff x="857223" y="1571612"/>
              <a:chExt cx="7358115" cy="1500200"/>
            </a:xfrm>
          </p:grpSpPr>
          <p:sp>
            <p:nvSpPr>
              <p:cNvPr id="7" name="Chevron 6"/>
              <p:cNvSpPr/>
              <p:nvPr/>
            </p:nvSpPr>
            <p:spPr>
              <a:xfrm rot="5400000">
                <a:off x="607137" y="1821642"/>
                <a:ext cx="1500200" cy="1000140"/>
              </a:xfrm>
              <a:prstGeom prst="chevron">
                <a:avLst/>
              </a:prstGeom>
              <a:solidFill>
                <a:schemeClr val="tx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857307" y="1571612"/>
                <a:ext cx="6358031" cy="1000133"/>
              </a:xfrm>
              <a:prstGeom prst="round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600" dirty="0">
                    <a:solidFill>
                      <a:srgbClr val="000000"/>
                    </a:solidFill>
                  </a:rPr>
                  <a:t> Better </a:t>
                </a:r>
                <a:r>
                  <a:rPr lang="en-US" sz="1600" b="1" dirty="0">
                    <a:solidFill>
                      <a:srgbClr val="EC5E06"/>
                    </a:solidFill>
                  </a:rPr>
                  <a:t>timing</a:t>
                </a:r>
                <a:r>
                  <a:rPr lang="en-US" sz="1600" dirty="0">
                    <a:solidFill>
                      <a:srgbClr val="000000"/>
                    </a:solidFill>
                  </a:rPr>
                  <a:t> of  </a:t>
                </a:r>
                <a:r>
                  <a:rPr lang="en-US" sz="1600" dirty="0" err="1">
                    <a:solidFill>
                      <a:srgbClr val="000000"/>
                    </a:solidFill>
                  </a:rPr>
                  <a:t>precip</a:t>
                </a:r>
                <a:r>
                  <a:rPr lang="en-US" sz="1600" dirty="0">
                    <a:solidFill>
                      <a:srgbClr val="000000"/>
                    </a:solidFill>
                  </a:rPr>
                  <a:t>. peak in JJA diurnal cycle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600" dirty="0">
                    <a:solidFill>
                      <a:srgbClr val="000000"/>
                    </a:solidFill>
                  </a:rPr>
                  <a:t> </a:t>
                </a:r>
                <a:r>
                  <a:rPr lang="en-US" sz="1600" b="1" dirty="0">
                    <a:solidFill>
                      <a:srgbClr val="EC5E06"/>
                    </a:solidFill>
                  </a:rPr>
                  <a:t>Increase in JJA </a:t>
                </a:r>
                <a:r>
                  <a:rPr lang="en-US" sz="1600" b="1" dirty="0" err="1">
                    <a:solidFill>
                      <a:srgbClr val="EC5E06"/>
                    </a:solidFill>
                  </a:rPr>
                  <a:t>precip</a:t>
                </a:r>
                <a:r>
                  <a:rPr lang="en-US" sz="1600" dirty="0">
                    <a:solidFill>
                      <a:srgbClr val="000000"/>
                    </a:solidFill>
                  </a:rPr>
                  <a:t>. due to amplification of afternoon peak</a:t>
                </a:r>
              </a:p>
            </p:txBody>
          </p:sp>
        </p:grpSp>
        <p:sp>
          <p:nvSpPr>
            <p:cNvPr id="17425" name="TextBox 12"/>
            <p:cNvSpPr txBox="1">
              <a:spLocks noChangeArrowheads="1"/>
            </p:cNvSpPr>
            <p:nvPr/>
          </p:nvSpPr>
          <p:spPr bwMode="auto">
            <a:xfrm>
              <a:off x="827005" y="1999163"/>
              <a:ext cx="1064825" cy="73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JJA</a:t>
              </a:r>
            </a:p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Convec-tion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860425" y="2640013"/>
            <a:ext cx="7358063" cy="1500187"/>
            <a:chOff x="857223" y="1571612"/>
            <a:chExt cx="7358115" cy="1500200"/>
          </a:xfrm>
        </p:grpSpPr>
        <p:grpSp>
          <p:nvGrpSpPr>
            <p:cNvPr id="17420" name="Group 11"/>
            <p:cNvGrpSpPr>
              <a:grpSpLocks/>
            </p:cNvGrpSpPr>
            <p:nvPr/>
          </p:nvGrpSpPr>
          <p:grpSpPr bwMode="auto">
            <a:xfrm>
              <a:off x="857223" y="1571612"/>
              <a:ext cx="7358115" cy="1500200"/>
              <a:chOff x="857223" y="1571612"/>
              <a:chExt cx="7358115" cy="1500200"/>
            </a:xfrm>
          </p:grpSpPr>
          <p:sp>
            <p:nvSpPr>
              <p:cNvPr id="19" name="Chevron 18"/>
              <p:cNvSpPr/>
              <p:nvPr/>
            </p:nvSpPr>
            <p:spPr>
              <a:xfrm rot="5400000">
                <a:off x="607189" y="1821646"/>
                <a:ext cx="1500200" cy="1000132"/>
              </a:xfrm>
              <a:prstGeom prst="chevron">
                <a:avLst/>
              </a:prstGeom>
              <a:solidFill>
                <a:srgbClr val="FAA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1857355" y="1571612"/>
                <a:ext cx="6357983" cy="1000134"/>
              </a:xfrm>
              <a:prstGeom prst="roundRect">
                <a:avLst/>
              </a:prstGeom>
              <a:noFill/>
              <a:ln w="38100">
                <a:solidFill>
                  <a:srgbClr val="FAAB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600" dirty="0">
                    <a:solidFill>
                      <a:srgbClr val="000000"/>
                    </a:solidFill>
                  </a:rPr>
                  <a:t> Added value </a:t>
                </a:r>
                <a:r>
                  <a:rPr lang="en-US" sz="1600" dirty="0">
                    <a:solidFill>
                      <a:srgbClr val="000000"/>
                    </a:solidFill>
                  </a:rPr>
                  <a:t>in CRCS: </a:t>
                </a:r>
                <a:endParaRPr lang="en-US" sz="1600" dirty="0">
                  <a:solidFill>
                    <a:srgbClr val="000000"/>
                  </a:solidFill>
                </a:endParaRPr>
              </a:p>
              <a:p>
                <a:pPr marL="800100" lvl="1" indent="-342900">
                  <a:buFont typeface="+mj-lt"/>
                  <a:buAutoNum type="arabicPeriod"/>
                  <a:defRPr/>
                </a:pPr>
                <a:r>
                  <a:rPr lang="en-US" sz="1600" b="1" dirty="0">
                    <a:solidFill>
                      <a:srgbClr val="EC5E06"/>
                    </a:solidFill>
                  </a:rPr>
                  <a:t>Intensity</a:t>
                </a:r>
                <a:endParaRPr lang="en-US" sz="1600" dirty="0">
                  <a:solidFill>
                    <a:srgbClr val="EC5E06"/>
                  </a:solidFill>
                </a:endParaRPr>
              </a:p>
              <a:p>
                <a:pPr marL="800100" lvl="1" indent="-342900">
                  <a:buFont typeface="+mj-lt"/>
                  <a:buAutoNum type="arabicPeriod"/>
                  <a:defRPr/>
                </a:pPr>
                <a:r>
                  <a:rPr lang="en-US" sz="1600" b="1" dirty="0">
                    <a:solidFill>
                      <a:srgbClr val="EC5E06"/>
                    </a:solidFill>
                  </a:rPr>
                  <a:t>Spatial </a:t>
                </a:r>
                <a:r>
                  <a:rPr lang="en-US" sz="1600" b="1" dirty="0">
                    <a:solidFill>
                      <a:srgbClr val="EC5E06"/>
                    </a:solidFill>
                  </a:rPr>
                  <a:t>fraction and scale</a:t>
                </a:r>
                <a:endParaRPr lang="en-US" sz="1600" b="1" dirty="0">
                  <a:solidFill>
                    <a:srgbClr val="EC5E06"/>
                  </a:solidFill>
                </a:endParaRPr>
              </a:p>
            </p:txBody>
          </p:sp>
        </p:grpSp>
        <p:sp>
          <p:nvSpPr>
            <p:cNvPr id="17421" name="TextBox 17"/>
            <p:cNvSpPr txBox="1">
              <a:spLocks noChangeArrowheads="1"/>
            </p:cNvSpPr>
            <p:nvPr/>
          </p:nvSpPr>
          <p:spPr bwMode="auto">
            <a:xfrm>
              <a:off x="1005505" y="2020184"/>
              <a:ext cx="752134" cy="52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Added</a:t>
              </a:r>
            </a:p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Value</a:t>
              </a:r>
            </a:p>
          </p:txBody>
        </p: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838200" y="3905250"/>
            <a:ext cx="7359650" cy="1500188"/>
            <a:chOff x="855623" y="1571612"/>
            <a:chExt cx="7359715" cy="1500200"/>
          </a:xfrm>
        </p:grpSpPr>
        <p:grpSp>
          <p:nvGrpSpPr>
            <p:cNvPr id="17416" name="Group 11"/>
            <p:cNvGrpSpPr>
              <a:grpSpLocks/>
            </p:cNvGrpSpPr>
            <p:nvPr/>
          </p:nvGrpSpPr>
          <p:grpSpPr bwMode="auto">
            <a:xfrm>
              <a:off x="857223" y="1571612"/>
              <a:ext cx="7358115" cy="1500200"/>
              <a:chOff x="857223" y="1571612"/>
              <a:chExt cx="7358115" cy="1500200"/>
            </a:xfrm>
          </p:grpSpPr>
          <p:sp>
            <p:nvSpPr>
              <p:cNvPr id="25" name="Chevron 24"/>
              <p:cNvSpPr/>
              <p:nvPr/>
            </p:nvSpPr>
            <p:spPr>
              <a:xfrm rot="5400000">
                <a:off x="607178" y="1821645"/>
                <a:ext cx="1500200" cy="1000134"/>
              </a:xfrm>
              <a:prstGeom prst="chevron">
                <a:avLst/>
              </a:prstGeom>
              <a:solidFill>
                <a:srgbClr val="FA7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857345" y="1571612"/>
                <a:ext cx="6357993" cy="1000133"/>
              </a:xfrm>
              <a:prstGeom prst="roundRect">
                <a:avLst/>
              </a:prstGeom>
              <a:noFill/>
              <a:ln w="38100">
                <a:solidFill>
                  <a:srgbClr val="FA7C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sz="1600" dirty="0">
                    <a:solidFill>
                      <a:srgbClr val="000000"/>
                    </a:solidFill>
                  </a:rPr>
                  <a:t>Increase of </a:t>
                </a:r>
                <a:r>
                  <a:rPr lang="en-US" sz="1600" b="1" dirty="0">
                    <a:solidFill>
                      <a:srgbClr val="EC5E06"/>
                    </a:solidFill>
                  </a:rPr>
                  <a:t>global radiation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417" name="TextBox 23"/>
            <p:cNvSpPr txBox="1">
              <a:spLocks noChangeArrowheads="1"/>
            </p:cNvSpPr>
            <p:nvPr/>
          </p:nvSpPr>
          <p:spPr bwMode="auto">
            <a:xfrm>
              <a:off x="855623" y="2020184"/>
              <a:ext cx="1051898" cy="52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Global</a:t>
              </a:r>
            </a:p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Radiation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-11171"/>
            <a:ext cx="5721438" cy="584775"/>
          </a:xfrm>
          <a:noFill/>
        </p:spPr>
        <p:txBody>
          <a:bodyPr/>
          <a:lstStyle/>
          <a:p>
            <a:pPr>
              <a:defRPr/>
            </a:pPr>
            <a:r>
              <a:rPr lang="en-US" sz="3200" b="1" kern="1200" dirty="0" smtClean="0">
                <a:effectLst>
                  <a:glow rad="228600">
                    <a:srgbClr val="FFC000"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  <a:latin typeface="Tahoma" pitchFamily="34" charset="0"/>
                <a:ea typeface="+mn-ea"/>
              </a:rPr>
              <a:t>PR: Timing &amp; Amplification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Prein et al., EGU 2012,  27.04.2012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19F202-6D06-4056-8479-F9F28A9FB0E1}" type="slidenum">
              <a:rPr lang="de-AT" smtClean="0"/>
              <a:pPr>
                <a:defRPr/>
              </a:pPr>
              <a:t>5</a:t>
            </a:fld>
            <a:r>
              <a:rPr lang="de-AT" dirty="0" smtClean="0"/>
              <a:t>/12</a:t>
            </a:r>
            <a:endParaRPr lang="de-AT" dirty="0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482600" y="685800"/>
            <a:ext cx="5959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Average diurnal cycle of precipitation</a:t>
            </a: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18438" name="Picture 10" descr="text218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1571625"/>
            <a:ext cx="3975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CLM10k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" y="1571625"/>
            <a:ext cx="3975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CL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200" y="1571625"/>
            <a:ext cx="3975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200" y="1571625"/>
            <a:ext cx="3975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2362200" y="1181100"/>
            <a:ext cx="57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JJA</a:t>
            </a:r>
            <a:endParaRPr lang="en-US" sz="1400" b="1">
              <a:solidFill>
                <a:srgbClr val="000000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821238" y="1168400"/>
            <a:ext cx="3733800" cy="4203700"/>
            <a:chOff x="4822000" y="1168400"/>
            <a:chExt cx="3733240" cy="4203700"/>
          </a:xfrm>
        </p:grpSpPr>
        <p:pic>
          <p:nvPicPr>
            <p:cNvPr id="18447" name="Picture 18" descr="DJFall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22000" y="1572327"/>
              <a:ext cx="3733240" cy="3799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8" name="TextBox 19"/>
            <p:cNvSpPr txBox="1">
              <a:spLocks noChangeArrowheads="1"/>
            </p:cNvSpPr>
            <p:nvPr/>
          </p:nvSpPr>
          <p:spPr bwMode="auto">
            <a:xfrm>
              <a:off x="6032500" y="1168400"/>
              <a:ext cx="6094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DJF</a:t>
              </a:r>
              <a:endParaRPr lang="en-US" sz="1400" b="1">
                <a:solidFill>
                  <a:srgbClr val="000000"/>
                </a:solidFill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3222625" y="1552575"/>
            <a:ext cx="0" cy="32654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Up Arrow 14"/>
          <p:cNvSpPr/>
          <p:nvPr/>
        </p:nvSpPr>
        <p:spPr>
          <a:xfrm rot="918926">
            <a:off x="3089275" y="3222625"/>
            <a:ext cx="196850" cy="563563"/>
          </a:xfrm>
          <a:prstGeom prst="upArrow">
            <a:avLst>
              <a:gd name="adj1" fmla="val 28149"/>
              <a:gd name="adj2" fmla="val 79994"/>
            </a:avLst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Up Arrow 16"/>
          <p:cNvSpPr/>
          <p:nvPr/>
        </p:nvSpPr>
        <p:spPr>
          <a:xfrm rot="1629061">
            <a:off x="2952750" y="2628900"/>
            <a:ext cx="215900" cy="825500"/>
          </a:xfrm>
          <a:prstGeom prst="upArrow">
            <a:avLst>
              <a:gd name="adj1" fmla="val 23933"/>
              <a:gd name="adj2" fmla="val 79994"/>
            </a:avLst>
          </a:prstGeom>
          <a:solidFill>
            <a:srgbClr val="FAAB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25685"/>
            <a:ext cx="2961067" cy="584775"/>
          </a:xfrm>
          <a:noFill/>
        </p:spPr>
        <p:txBody>
          <a:bodyPr/>
          <a:lstStyle/>
          <a:p>
            <a:pPr>
              <a:defRPr/>
            </a:pPr>
            <a:r>
              <a:rPr lang="en-US" sz="3200" b="1" kern="1200" dirty="0" smtClean="0">
                <a:effectLst>
                  <a:glow rad="228600">
                    <a:srgbClr val="FFC000"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  <a:latin typeface="Tahoma" pitchFamily="34" charset="0"/>
                <a:ea typeface="+mn-ea"/>
              </a:rPr>
              <a:t>PR: Extremes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Prein et al., EGU 2012,  27.04.2012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7712F4-6CA3-482A-886D-0DC25C989663}" type="slidenum">
              <a:rPr lang="de-AT" smtClean="0"/>
              <a:pPr>
                <a:defRPr/>
              </a:pPr>
              <a:t>6</a:t>
            </a:fld>
            <a:r>
              <a:rPr lang="de-AT" dirty="0" smtClean="0"/>
              <a:t>/12</a:t>
            </a:r>
            <a:endParaRPr lang="de-AT" dirty="0"/>
          </a:p>
        </p:txBody>
      </p:sp>
      <p:pic>
        <p:nvPicPr>
          <p:cNvPr id="19461" name="Picture 6" descr="JJA_IF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450975"/>
            <a:ext cx="545623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JJA_CCL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1450975"/>
            <a:ext cx="545623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JJA_al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213" y="1450975"/>
            <a:ext cx="545623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482600" y="685800"/>
            <a:ext cx="334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Quantile Differences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9465" name="TextBox 11"/>
          <p:cNvSpPr txBox="1">
            <a:spLocks noChangeArrowheads="1"/>
          </p:cNvSpPr>
          <p:nvPr/>
        </p:nvSpPr>
        <p:spPr bwMode="auto">
          <a:xfrm>
            <a:off x="2362200" y="1130300"/>
            <a:ext cx="57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JJA</a:t>
            </a:r>
            <a:endParaRPr lang="en-US" sz="1400" b="1">
              <a:solidFill>
                <a:srgbClr val="000000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659313" y="1130300"/>
            <a:ext cx="4130675" cy="3225800"/>
            <a:chOff x="4658561" y="1130300"/>
            <a:chExt cx="4131033" cy="3225800"/>
          </a:xfrm>
        </p:grpSpPr>
        <p:pic>
          <p:nvPicPr>
            <p:cNvPr id="19470" name="Picture 10" descr="DJF_all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58561" y="1457857"/>
              <a:ext cx="4131033" cy="2898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1" name="TextBox 12"/>
            <p:cNvSpPr txBox="1">
              <a:spLocks noChangeArrowheads="1"/>
            </p:cNvSpPr>
            <p:nvPr/>
          </p:nvSpPr>
          <p:spPr bwMode="auto">
            <a:xfrm>
              <a:off x="6731000" y="1130300"/>
              <a:ext cx="6094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DJF</a:t>
              </a:r>
              <a:endParaRPr lang="en-US" sz="1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141788" y="1755775"/>
            <a:ext cx="398462" cy="1812925"/>
            <a:chOff x="4141076" y="1755228"/>
            <a:chExt cx="399396" cy="1813034"/>
          </a:xfrm>
        </p:grpSpPr>
        <p:sp>
          <p:nvSpPr>
            <p:cNvPr id="16" name="Curved Up Arrow 15"/>
            <p:cNvSpPr/>
            <p:nvPr/>
          </p:nvSpPr>
          <p:spPr>
            <a:xfrm rot="16200000">
              <a:off x="3915010" y="3075148"/>
              <a:ext cx="598523" cy="146392"/>
            </a:xfrm>
            <a:prstGeom prst="curvedUpArrow">
              <a:avLst>
                <a:gd name="adj1" fmla="val 20752"/>
                <a:gd name="adj2" fmla="val 115250"/>
                <a:gd name="adj3" fmla="val 4226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Curved Up Arrow 16"/>
            <p:cNvSpPr/>
            <p:nvPr/>
          </p:nvSpPr>
          <p:spPr>
            <a:xfrm rot="16200000">
              <a:off x="3452555" y="2480346"/>
              <a:ext cx="1813034" cy="362798"/>
            </a:xfrm>
            <a:prstGeom prst="curvedUpArrow">
              <a:avLst>
                <a:gd name="adj1" fmla="val 25000"/>
                <a:gd name="adj2" fmla="val 76296"/>
                <a:gd name="adj3" fmla="val 25000"/>
              </a:avLst>
            </a:prstGeom>
            <a:solidFill>
              <a:srgbClr val="FA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-25685"/>
            <a:ext cx="2920992" cy="584775"/>
          </a:xfrm>
          <a:noFill/>
        </p:spPr>
        <p:txBody>
          <a:bodyPr/>
          <a:lstStyle/>
          <a:p>
            <a:pPr>
              <a:defRPr/>
            </a:pPr>
            <a:r>
              <a:rPr lang="en-US" sz="3200" b="1" kern="1200" dirty="0" smtClean="0">
                <a:effectLst>
                  <a:glow rad="228600">
                    <a:srgbClr val="FFC000"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  <a:latin typeface="Tahoma" pitchFamily="34" charset="0"/>
                <a:ea typeface="+mn-ea"/>
              </a:rPr>
              <a:t>PR: Fractions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Prein et al., EGU 2012,  27.04.2012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1CF146-5F60-4414-8934-6ED126A5450B}" type="slidenum">
              <a:rPr lang="de-AT" smtClean="0"/>
              <a:pPr>
                <a:defRPr/>
              </a:pPr>
              <a:t>7</a:t>
            </a:fld>
            <a:r>
              <a:rPr lang="de-AT" dirty="0" smtClean="0"/>
              <a:t>/</a:t>
            </a:r>
            <a:endParaRPr lang="de-AT" dirty="0"/>
          </a:p>
        </p:txBody>
      </p:sp>
      <p:sp>
        <p:nvSpPr>
          <p:cNvPr id="20485" name="TextBox 17"/>
          <p:cNvSpPr txBox="1">
            <a:spLocks noChangeArrowheads="1"/>
          </p:cNvSpPr>
          <p:nvPr/>
        </p:nvSpPr>
        <p:spPr bwMode="auto">
          <a:xfrm>
            <a:off x="1509713" y="1312863"/>
            <a:ext cx="2085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Reference: 1 km</a:t>
            </a:r>
          </a:p>
        </p:txBody>
      </p:sp>
      <p:sp>
        <p:nvSpPr>
          <p:cNvPr id="20486" name="TextBox 19"/>
          <p:cNvSpPr txBox="1">
            <a:spLocks noChangeArrowheads="1"/>
          </p:cNvSpPr>
          <p:nvPr/>
        </p:nvSpPr>
        <p:spPr bwMode="auto">
          <a:xfrm>
            <a:off x="5181600" y="1312863"/>
            <a:ext cx="318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CCLM4.8-3km Simulation</a:t>
            </a:r>
          </a:p>
        </p:txBody>
      </p:sp>
      <p:pic>
        <p:nvPicPr>
          <p:cNvPr id="23559" name="Picture 7" descr="00018_INC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025" y="1720850"/>
            <a:ext cx="34607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00018_CCLM4.8-3k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2988" y="1720850"/>
            <a:ext cx="34607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482600" y="833438"/>
            <a:ext cx="6283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Fractions Skill Score </a:t>
            </a:r>
            <a:r>
              <a:rPr lang="en-US" sz="1200" b="1" dirty="0">
                <a:solidFill>
                  <a:srgbClr val="00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Roberts, N. M. and H. W. Lean (2008)</a:t>
            </a:r>
          </a:p>
        </p:txBody>
      </p:sp>
      <p:pic>
        <p:nvPicPr>
          <p:cNvPr id="26635" name="Picture 12" descr="FSS_1mm-1.png"/>
          <p:cNvPicPr>
            <a:picLocks noChangeAspect="1"/>
          </p:cNvPicPr>
          <p:nvPr/>
        </p:nvPicPr>
        <p:blipFill>
          <a:blip r:embed="rId4" cstate="print"/>
          <a:srcRect b="16574"/>
          <a:stretch>
            <a:fillRect/>
          </a:stretch>
        </p:blipFill>
        <p:spPr bwMode="auto">
          <a:xfrm>
            <a:off x="841375" y="1655763"/>
            <a:ext cx="74707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559050" y="4964113"/>
            <a:ext cx="4140200" cy="525462"/>
            <a:chOff x="5438775" y="5384800"/>
            <a:chExt cx="2440369" cy="309563"/>
          </a:xfrm>
        </p:grpSpPr>
        <p:sp>
          <p:nvSpPr>
            <p:cNvPr id="42" name="Rectangle 41"/>
            <p:cNvSpPr/>
            <p:nvPr/>
          </p:nvSpPr>
          <p:spPr>
            <a:xfrm>
              <a:off x="7567548" y="5384800"/>
              <a:ext cx="311596" cy="303017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438775" y="5389476"/>
              <a:ext cx="311596" cy="304887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346325" y="4762500"/>
            <a:ext cx="4575175" cy="981075"/>
            <a:chOff x="5319713" y="5256213"/>
            <a:chExt cx="2697544" cy="577850"/>
          </a:xfrm>
        </p:grpSpPr>
        <p:sp>
          <p:nvSpPr>
            <p:cNvPr id="56" name="Rectangle 55"/>
            <p:cNvSpPr/>
            <p:nvPr/>
          </p:nvSpPr>
          <p:spPr>
            <a:xfrm>
              <a:off x="5319713" y="5273979"/>
              <a:ext cx="555982" cy="542319"/>
            </a:xfrm>
            <a:prstGeom prst="rect">
              <a:avLst/>
            </a:prstGeom>
            <a:noFill/>
            <a:ln w="4762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426643" y="5256213"/>
              <a:ext cx="590614" cy="577850"/>
            </a:xfrm>
            <a:prstGeom prst="rect">
              <a:avLst/>
            </a:prstGeom>
            <a:noFill/>
            <a:ln w="4762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2105025" y="4556125"/>
            <a:ext cx="5021263" cy="1408113"/>
            <a:chOff x="5183188" y="5143500"/>
            <a:chExt cx="2961069" cy="830263"/>
          </a:xfrm>
        </p:grpSpPr>
        <p:sp>
          <p:nvSpPr>
            <p:cNvPr id="61" name="Rectangle 60"/>
            <p:cNvSpPr/>
            <p:nvPr/>
          </p:nvSpPr>
          <p:spPr>
            <a:xfrm>
              <a:off x="5183188" y="5143500"/>
              <a:ext cx="848159" cy="830263"/>
            </a:xfrm>
            <a:prstGeom prst="rect">
              <a:avLst/>
            </a:prstGeom>
            <a:noFill/>
            <a:ln w="476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316693" y="5152860"/>
              <a:ext cx="827564" cy="809670"/>
            </a:xfrm>
            <a:prstGeom prst="rect">
              <a:avLst/>
            </a:prstGeom>
            <a:noFill/>
            <a:ln w="476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0" name="Picture 13" descr="FSS_8mm-1.png"/>
          <p:cNvPicPr>
            <a:picLocks noChangeAspect="1"/>
          </p:cNvPicPr>
          <p:nvPr/>
        </p:nvPicPr>
        <p:blipFill>
          <a:blip r:embed="rId5" cstate="print"/>
          <a:srcRect b="16634"/>
          <a:stretch>
            <a:fillRect/>
          </a:stretch>
        </p:blipFill>
        <p:spPr bwMode="auto">
          <a:xfrm>
            <a:off x="830263" y="4048125"/>
            <a:ext cx="7472362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17"/>
          <p:cNvSpPr txBox="1">
            <a:spLocks noChangeArrowheads="1"/>
          </p:cNvSpPr>
          <p:nvPr/>
        </p:nvSpPr>
        <p:spPr bwMode="auto">
          <a:xfrm rot="-5400000">
            <a:off x="-720724" y="2736850"/>
            <a:ext cx="2290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1 mm/h threshold</a:t>
            </a: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 rot="-5400000">
            <a:off x="-736600" y="5138738"/>
            <a:ext cx="2290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8 mm/h threshold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Prein et al., EGU 2012,  27.04.2012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E8925F-2F58-4062-A010-8E5454B444AD}" type="slidenum">
              <a:rPr lang="de-AT" smtClean="0"/>
              <a:pPr>
                <a:defRPr/>
              </a:pPr>
              <a:t>8</a:t>
            </a:fld>
            <a:r>
              <a:rPr lang="de-AT" dirty="0" smtClean="0"/>
              <a:t>/12</a:t>
            </a:r>
            <a:endParaRPr lang="de-AT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-40199"/>
            <a:ext cx="2920992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PR: Fractions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482600" y="685800"/>
            <a:ext cx="3314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Fractions Skill Score</a:t>
            </a: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21510" name="Picture 7" descr="FSS_JJA_IF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25" y="1277938"/>
            <a:ext cx="7578725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SS_JJA_CCL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1277938"/>
            <a:ext cx="75834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SS_JJA_al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325" y="1277938"/>
            <a:ext cx="75834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Box 11"/>
          <p:cNvSpPr txBox="1">
            <a:spLocks noChangeArrowheads="1"/>
          </p:cNvSpPr>
          <p:nvPr/>
        </p:nvSpPr>
        <p:spPr bwMode="auto">
          <a:xfrm rot="-5400000">
            <a:off x="23812" y="2055813"/>
            <a:ext cx="574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JJA</a:t>
            </a:r>
            <a:endParaRPr lang="en-US" sz="1400" b="1">
              <a:solidFill>
                <a:srgbClr val="000000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3988" y="3814763"/>
            <a:ext cx="6143625" cy="2525712"/>
            <a:chOff x="154386" y="3814372"/>
            <a:chExt cx="6142505" cy="2525772"/>
          </a:xfrm>
        </p:grpSpPr>
        <p:pic>
          <p:nvPicPr>
            <p:cNvPr id="21522" name="Picture 10" descr="FSS_DJF_all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5802" y="3814372"/>
              <a:ext cx="5681089" cy="2525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3" name="TextBox 12"/>
            <p:cNvSpPr txBox="1">
              <a:spLocks noChangeArrowheads="1"/>
            </p:cNvSpPr>
            <p:nvPr/>
          </p:nvSpPr>
          <p:spPr bwMode="auto">
            <a:xfrm rot="-5400000">
              <a:off x="34321" y="4690917"/>
              <a:ext cx="6094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DJF</a:t>
              </a:r>
              <a:endParaRPr lang="en-US" sz="1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101850" y="1924050"/>
            <a:ext cx="3889375" cy="1344613"/>
            <a:chOff x="2102069" y="1923394"/>
            <a:chExt cx="3888827" cy="1345324"/>
          </a:xfrm>
        </p:grpSpPr>
        <p:sp>
          <p:nvSpPr>
            <p:cNvPr id="13" name="Up Arrow 12"/>
            <p:cNvSpPr/>
            <p:nvPr/>
          </p:nvSpPr>
          <p:spPr>
            <a:xfrm>
              <a:off x="2102069" y="2164822"/>
              <a:ext cx="136506" cy="231898"/>
            </a:xfrm>
            <a:prstGeom prst="upArrow">
              <a:avLst/>
            </a:prstGeom>
            <a:solidFill>
              <a:srgbClr val="FFC000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Up Arrow 13"/>
            <p:cNvSpPr/>
            <p:nvPr/>
          </p:nvSpPr>
          <p:spPr>
            <a:xfrm>
              <a:off x="3898866" y="2595262"/>
              <a:ext cx="152379" cy="343081"/>
            </a:xfrm>
            <a:prstGeom prst="upArrow">
              <a:avLst/>
            </a:prstGeom>
            <a:solidFill>
              <a:srgbClr val="FFC000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Up Arrow 14"/>
            <p:cNvSpPr/>
            <p:nvPr/>
          </p:nvSpPr>
          <p:spPr>
            <a:xfrm>
              <a:off x="5654393" y="2847808"/>
              <a:ext cx="157141" cy="420910"/>
            </a:xfrm>
            <a:prstGeom prst="upArrow">
              <a:avLst/>
            </a:prstGeom>
            <a:solidFill>
              <a:srgbClr val="FFC000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Up Arrow 15"/>
            <p:cNvSpPr/>
            <p:nvPr/>
          </p:nvSpPr>
          <p:spPr>
            <a:xfrm>
              <a:off x="2259210" y="1923394"/>
              <a:ext cx="131743" cy="152481"/>
            </a:xfrm>
            <a:prstGeom prst="upArrow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Up Arrow 16"/>
            <p:cNvSpPr/>
            <p:nvPr/>
          </p:nvSpPr>
          <p:spPr>
            <a:xfrm>
              <a:off x="4098863" y="2501550"/>
              <a:ext cx="126982" cy="136597"/>
            </a:xfrm>
            <a:prstGeom prst="upArrow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Up Arrow 17"/>
            <p:cNvSpPr/>
            <p:nvPr/>
          </p:nvSpPr>
          <p:spPr>
            <a:xfrm>
              <a:off x="5843280" y="2806511"/>
              <a:ext cx="147616" cy="357377"/>
            </a:xfrm>
            <a:prstGeom prst="upArrow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GC_reloclim_v20100316">
  <a:themeElements>
    <a:clrScheme name="WegC_reloclim_new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WegC_reloclim_new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gC_reloclim_new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gC_reloclim_new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gC_reloclim_new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gC_reloclim_new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gC_reloclim_new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gC_reloclim_new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gC_reloclim_new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gC_reloclim_new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WEGC_reloclim_v20100316</Template>
  <TotalTime>0</TotalTime>
  <Words>864</Words>
  <Application>Microsoft Office PowerPoint</Application>
  <PresentationFormat>On-screen Show (4:3)</PresentationFormat>
  <Paragraphs>151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Tahoma</vt:lpstr>
      <vt:lpstr>Arial</vt:lpstr>
      <vt:lpstr>Arial Black</vt:lpstr>
      <vt:lpstr>Wingdings</vt:lpstr>
      <vt:lpstr>Symbol</vt:lpstr>
      <vt:lpstr>+mj-lt</vt:lpstr>
      <vt:lpstr>WEGC_reloclim_v20100316</vt:lpstr>
      <vt:lpstr>Added Value of Convection-Resolving Climate Simulations (CRCSs)</vt:lpstr>
      <vt:lpstr>Slide 1</vt:lpstr>
      <vt:lpstr>Slide 2</vt:lpstr>
      <vt:lpstr>Slide 3</vt:lpstr>
      <vt:lpstr>Slide 4</vt:lpstr>
      <vt:lpstr>PR: Timing &amp; Amplification</vt:lpstr>
      <vt:lpstr>PR: Extremes</vt:lpstr>
      <vt:lpstr>PR: Fractions</vt:lpstr>
      <vt:lpstr>Slide 8</vt:lpstr>
      <vt:lpstr>Slide 9</vt:lpstr>
      <vt:lpstr>Slide 10</vt:lpstr>
      <vt:lpstr>Slide 11</vt:lpstr>
      <vt:lpstr>Literature</vt:lpstr>
    </vt:vector>
  </TitlesOfParts>
  <Company>University of Graz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Added Value and Errors Ranges: Results from the Convection-Resolving Climate Simulations Intercomparison Project LocMIP</dc:title>
  <dc:creator>Wim De Geeter</dc:creator>
  <cp:lastModifiedBy>Wim De Geeter</cp:lastModifiedBy>
  <cp:revision>503</cp:revision>
  <dcterms:created xsi:type="dcterms:W3CDTF">2011-01-26T10:13:40Z</dcterms:created>
  <dcterms:modified xsi:type="dcterms:W3CDTF">2012-05-02T07:58:22Z</dcterms:modified>
</cp:coreProperties>
</file>