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  <p:sldMasterId id="2147483653" r:id="rId3"/>
  </p:sldMasterIdLst>
  <p:notesMasterIdLst>
    <p:notesMasterId r:id="rId31"/>
  </p:notesMasterIdLst>
  <p:handoutMasterIdLst>
    <p:handoutMasterId r:id="rId32"/>
  </p:handoutMasterIdLst>
  <p:sldIdLst>
    <p:sldId id="256" r:id="rId4"/>
    <p:sldId id="258" r:id="rId5"/>
    <p:sldId id="274" r:id="rId6"/>
    <p:sldId id="275" r:id="rId7"/>
    <p:sldId id="276" r:id="rId8"/>
    <p:sldId id="277" r:id="rId9"/>
    <p:sldId id="285" r:id="rId10"/>
    <p:sldId id="278" r:id="rId11"/>
    <p:sldId id="280" r:id="rId12"/>
    <p:sldId id="279" r:id="rId13"/>
    <p:sldId id="281" r:id="rId14"/>
    <p:sldId id="282" r:id="rId15"/>
    <p:sldId id="283" r:id="rId16"/>
    <p:sldId id="286" r:id="rId17"/>
    <p:sldId id="272" r:id="rId18"/>
    <p:sldId id="273" r:id="rId19"/>
    <p:sldId id="259" r:id="rId20"/>
    <p:sldId id="260" r:id="rId21"/>
    <p:sldId id="268" r:id="rId22"/>
    <p:sldId id="261" r:id="rId23"/>
    <p:sldId id="262" r:id="rId24"/>
    <p:sldId id="263" r:id="rId25"/>
    <p:sldId id="264" r:id="rId26"/>
    <p:sldId id="266" r:id="rId27"/>
    <p:sldId id="265" r:id="rId28"/>
    <p:sldId id="287" r:id="rId29"/>
    <p:sldId id="284" r:id="rId30"/>
  </p:sldIdLst>
  <p:sldSz cx="9144000" cy="6858000" type="screen4x3"/>
  <p:notesSz cx="6858000" cy="91440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1F44"/>
    <a:srgbClr val="A6D85F"/>
    <a:srgbClr val="615A20"/>
    <a:srgbClr val="FFB300"/>
    <a:srgbClr val="FE3E14"/>
    <a:srgbClr val="F00F2C"/>
    <a:srgbClr val="8A412B"/>
    <a:srgbClr val="CCD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5" autoAdjust="0"/>
    <p:restoredTop sz="94661" autoAdjust="0"/>
  </p:normalViewPr>
  <p:slideViewPr>
    <p:cSldViewPr>
      <p:cViewPr>
        <p:scale>
          <a:sx n="120" d="100"/>
          <a:sy n="120" d="100"/>
        </p:scale>
        <p:origin x="-462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0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8692E9F6-C1C8-4FD4-AB58-7A07555139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18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A7F98ABF-0721-422E-AFCD-CEC09E47C93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828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EC6BE-A52C-448C-B330-403D435CA5A3}" type="slidenum">
              <a:rPr lang="en-GB"/>
              <a:pPr/>
              <a:t>1</a:t>
            </a:fld>
            <a:endParaRPr lang="en-GB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use the dd month yyyy format for the date for example 11 January 2008. The main title can be one or two lines long. </a:t>
            </a:r>
          </a:p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8024B4B8-4C74-450D-8325-EC1CD811EBC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56" name="Picture 1040" descr="engineering scienc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411163"/>
            <a:ext cx="2736850" cy="8572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00D4-9046-4CD6-A02F-1F7C971FBF5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73C9A-E40A-49F7-8FE6-6D27C57BEAC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F3E58A-BCFC-4CCB-B651-2D8F3AD224D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B57C54-92D5-4415-9156-6DDE2FF07C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12300" name="Picture 1036" descr="engineering scienc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411163"/>
            <a:ext cx="2736850" cy="8572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579DA-936A-4298-9D06-94AD7ED6A9B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66BCD-E2C2-4BA5-8EDE-E2C6F94DB7F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A163-C3C0-4AC6-926C-CACAD3F94EA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6E4D2-A550-4CC6-B29D-2005AB84760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D288C-6569-42B8-A0FE-F3C3D0B3235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F238E-7868-4C7C-9C09-41381BA5020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7F827-6DEA-4476-8867-CBEA3E16098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A89B2-C2CE-4C16-989C-F606FD37A7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6A4D3-F936-402F-A83B-546C13BD2C6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C793C-A504-42BD-8E85-C3D1963C937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485F0-529F-4292-B378-403EDDD9CCA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2404E-0105-45DF-A439-7608A04C617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4EDF4-F29A-4B23-966B-CAE2CA7D410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DAEFB-92AF-4970-9A69-61E9041B59F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95B2E-FA1D-4F44-B4DC-276EDAFDF5F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F7C14-7CB5-4FA2-808B-16D29439EC7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ABD91-A9EB-46E8-B069-2394E1B50E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AC4C264-B5FA-4075-A0BD-82B4FDAB1858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5" name="Picture 11" descr="engineering scienc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59563" y="306388"/>
            <a:ext cx="2081212" cy="6524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5" r:id="rId12"/>
    <p:sldLayoutId id="2147483686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AB6762D-30D8-40DA-8565-C4E6C321C95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1276" name="Picture 12" descr="engineering scienc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59563" y="306388"/>
            <a:ext cx="2081212" cy="6524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179512" y="764704"/>
            <a:ext cx="8678768" cy="2160587"/>
          </a:xfrm>
        </p:spPr>
        <p:txBody>
          <a:bodyPr/>
          <a:lstStyle/>
          <a:p>
            <a:r>
              <a:rPr lang="en-GB" sz="3200" dirty="0"/>
              <a:t>Rapid </a:t>
            </a:r>
            <a:r>
              <a:rPr lang="en-GB" sz="3200" dirty="0" smtClean="0"/>
              <a:t>Development</a:t>
            </a:r>
            <a:br>
              <a:rPr lang="en-GB" sz="3200" dirty="0" smtClean="0"/>
            </a:br>
            <a:r>
              <a:rPr lang="en-GB" sz="3200" dirty="0" smtClean="0"/>
              <a:t>of</a:t>
            </a:r>
            <a:r>
              <a:rPr lang="en-GB" sz="3200" dirty="0"/>
              <a:t> </a:t>
            </a:r>
            <a:r>
              <a:rPr lang="en-GB" sz="3200" dirty="0" smtClean="0"/>
              <a:t>Bespoke </a:t>
            </a:r>
            <a:br>
              <a:rPr lang="en-GB" sz="3200" dirty="0" smtClean="0"/>
            </a:br>
            <a:r>
              <a:rPr lang="en-GB" sz="3200" dirty="0" smtClean="0"/>
              <a:t>Unmanned </a:t>
            </a:r>
            <a:br>
              <a:rPr lang="en-GB" sz="3200" dirty="0" smtClean="0"/>
            </a:br>
            <a:r>
              <a:rPr lang="en-GB" sz="3200" dirty="0" smtClean="0"/>
              <a:t>Platforms</a:t>
            </a:r>
            <a:br>
              <a:rPr lang="en-GB" sz="3200" dirty="0" smtClean="0"/>
            </a:br>
            <a:r>
              <a:rPr lang="en-GB" sz="3200" dirty="0" smtClean="0"/>
              <a:t>for Atmospheric</a:t>
            </a:r>
            <a:br>
              <a:rPr lang="en-GB" sz="3200" dirty="0" smtClean="0"/>
            </a:br>
            <a:r>
              <a:rPr lang="en-GB" sz="3200" dirty="0" smtClean="0"/>
              <a:t>Science</a:t>
            </a:r>
            <a:endParaRPr lang="en-GB" sz="3200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721533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l">
              <a:lnSpc>
                <a:spcPts val="2400"/>
              </a:lnSpc>
            </a:pP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András Sóbester</a:t>
            </a:r>
          </a:p>
          <a:p>
            <a:pPr algn="l">
              <a:lnSpc>
                <a:spcPts val="2400"/>
              </a:lnSpc>
            </a:pP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Steven Johnston</a:t>
            </a:r>
          </a:p>
          <a:p>
            <a:pPr algn="l">
              <a:lnSpc>
                <a:spcPts val="2400"/>
              </a:lnSpc>
            </a:pP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James Scanlan</a:t>
            </a:r>
          </a:p>
          <a:p>
            <a:pPr algn="l">
              <a:lnSpc>
                <a:spcPts val="2400"/>
              </a:lnSpc>
            </a:pP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Elizabeth Hart</a:t>
            </a:r>
          </a:p>
          <a:p>
            <a:pPr algn="l">
              <a:lnSpc>
                <a:spcPts val="2400"/>
              </a:lnSpc>
            </a:pP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Neil O’Brien</a:t>
            </a:r>
          </a:p>
          <a:p>
            <a:pPr algn="l">
              <a:lnSpc>
                <a:spcPts val="2400"/>
              </a:lnSpc>
            </a:pPr>
            <a:r>
              <a:rPr lang="en-GB" sz="2000" dirty="0">
                <a:solidFill>
                  <a:srgbClr val="B2D5D5"/>
                </a:solidFill>
                <a:latin typeface="Georgia" pitchFamily="16" charset="0"/>
              </a:rPr>
              <a:t/>
            </a:r>
            <a:br>
              <a:rPr lang="en-GB" sz="2000" dirty="0">
                <a:solidFill>
                  <a:srgbClr val="B2D5D5"/>
                </a:solidFill>
                <a:latin typeface="Georgia" pitchFamily="16" charset="0"/>
              </a:rPr>
            </a:b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ASTRA initiative (@SotonASTRA)</a:t>
            </a:r>
          </a:p>
          <a:p>
            <a:pPr algn="l">
              <a:lnSpc>
                <a:spcPts val="2400"/>
              </a:lnSpc>
            </a:pPr>
            <a:r>
              <a:rPr lang="en-GB" sz="2000" dirty="0" smtClean="0">
                <a:solidFill>
                  <a:srgbClr val="B2D5D5"/>
                </a:solidFill>
                <a:latin typeface="Georgia" pitchFamily="16" charset="0"/>
              </a:rPr>
              <a:t>Aeronautics, Astronautics &amp; Computational Engineering Unit</a:t>
            </a:r>
            <a:endParaRPr lang="en-GB" sz="2000" dirty="0">
              <a:solidFill>
                <a:srgbClr val="B2D5D5"/>
              </a:solidFill>
              <a:latin typeface="Georgia" pitchFamily="16" charset="0"/>
            </a:endParaRPr>
          </a:p>
        </p:txBody>
      </p:sp>
      <p:pic>
        <p:nvPicPr>
          <p:cNvPr id="4" name="Picture 2" descr="C:\Users\as7\Pictures\ASTRA10\waves_11000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308687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23528" y="1052736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29118"/>
            <a:ext cx="5643513" cy="4304723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3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Other Rapid Prototyped ‘Pods’…</a:t>
            </a:r>
            <a:endParaRPr lang="en-GB" sz="2800" dirty="0"/>
          </a:p>
        </p:txBody>
      </p:sp>
      <p:pic>
        <p:nvPicPr>
          <p:cNvPr id="8194" name="Picture 2" descr="C:\Users\as7\Pictures\ASTRA10\NIKON\_DSC7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42" y="1700213"/>
            <a:ext cx="619531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9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7\Pictures\ASTRA10\NIKON\_DSC79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42" y="1700213"/>
            <a:ext cx="619531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76250" y="10604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800" smtClean="0"/>
              <a:t>Other Rapid Prototyped ‘Pods’…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160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Probabilistic Trajectory Modelling for </a:t>
            </a:r>
            <a:br>
              <a:rPr lang="en-GB" sz="2000" dirty="0" smtClean="0"/>
            </a:br>
            <a:r>
              <a:rPr lang="en-GB" sz="2000" dirty="0" smtClean="0"/>
              <a:t>Mission Planning and Fast Recovery</a:t>
            </a:r>
            <a:endParaRPr lang="en-GB" sz="2000" dirty="0"/>
          </a:p>
        </p:txBody>
      </p:sp>
      <p:pic>
        <p:nvPicPr>
          <p:cNvPr id="10245" name="Picture 5" descr="C:\Users\as7\Pictures\INGENIA\mc_contour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8" y="1700213"/>
            <a:ext cx="831394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6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7" name="Picture 2" descr="C:\Users\as7\Pictures\ASTRA10\waves_11000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474265" cy="463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Imaging missions…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5869366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Internal gravity wave clouds</a:t>
            </a:r>
            <a:br>
              <a:rPr lang="en-GB" dirty="0" smtClean="0"/>
            </a:br>
            <a:r>
              <a:rPr lang="en-GB" dirty="0" smtClean="0"/>
              <a:t> over South Wales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8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Mk1 balloon/aircraft-launched glider</a:t>
            </a:r>
            <a:endParaRPr lang="en-GB" sz="2400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11266" name="Picture 2" descr="C:\Users\as7\Pictures\INGENIA\BALLOON-LAUNCHED GLIDER\balu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0" y="1700808"/>
            <a:ext cx="540380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s7\Pictures\INGENIA\BALLOON-LAUNCHED GLIDER\balug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3"/>
            <a:ext cx="3816424" cy="25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Mk1 balloon/aircraft-launched glider</a:t>
            </a:r>
            <a:endParaRPr lang="en-GB" sz="2400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8" name="Picture 4" descr="C:\Users\as7\Pictures\INGENIA\BALLOON-LAUNCHED GLIDER\balug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772861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73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</a:t>
            </a:r>
            <a:endParaRPr lang="en-GB" sz="2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6876256" cy="4151180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6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</a:t>
            </a:r>
            <a:endParaRPr lang="en-GB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72009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9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0" y="1649744"/>
            <a:ext cx="6977136" cy="4162244"/>
          </a:xfrm>
        </p:spPr>
      </p:pic>
    </p:spTree>
    <p:extLst>
      <p:ext uri="{BB962C8B-B14F-4D97-AF65-F5344CB8AC3E}">
        <p14:creationId xmlns:p14="http://schemas.microsoft.com/office/powerpoint/2010/main" val="31863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300" cy="649288"/>
          </a:xfrm>
        </p:spPr>
        <p:txBody>
          <a:bodyPr/>
          <a:lstStyle/>
          <a:p>
            <a:r>
              <a:rPr lang="en-GB" sz="2400" b="1" dirty="0" smtClean="0"/>
              <a:t>A</a:t>
            </a:r>
            <a:r>
              <a:rPr lang="en-GB" sz="2400" dirty="0" smtClean="0"/>
              <a:t>tmospheric </a:t>
            </a:r>
            <a:r>
              <a:rPr lang="en-GB" sz="2400" b="1" dirty="0" smtClean="0"/>
              <a:t>S</a:t>
            </a:r>
            <a:r>
              <a:rPr lang="en-GB" sz="2400" dirty="0" smtClean="0"/>
              <a:t>cience </a:t>
            </a:r>
            <a:r>
              <a:rPr lang="en-GB" sz="2400" b="1" dirty="0" smtClean="0"/>
              <a:t>T</a:t>
            </a:r>
            <a:r>
              <a:rPr lang="en-GB" sz="2400" dirty="0" smtClean="0"/>
              <a:t>hrough </a:t>
            </a:r>
            <a:r>
              <a:rPr lang="en-GB" sz="2400" b="1" dirty="0" smtClean="0"/>
              <a:t>R</a:t>
            </a:r>
            <a:r>
              <a:rPr lang="en-GB" sz="2400" dirty="0" smtClean="0"/>
              <a:t>obotic </a:t>
            </a:r>
            <a:r>
              <a:rPr lang="en-GB" sz="2400" b="1" dirty="0" smtClean="0"/>
              <a:t>A</a:t>
            </a:r>
            <a:r>
              <a:rPr lang="en-GB" sz="2400" dirty="0" smtClean="0"/>
              <a:t>ircraft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 smtClean="0"/>
              <a:t>“ASTRA investigates new technologies for making low cost observations of the physical parameters of the atmosphere”</a:t>
            </a:r>
          </a:p>
          <a:p>
            <a:pPr marL="0" indent="0">
              <a:buNone/>
            </a:pPr>
            <a:endParaRPr lang="en-GB" i="1" dirty="0" smtClean="0"/>
          </a:p>
          <a:p>
            <a:r>
              <a:rPr lang="en-GB" dirty="0" smtClean="0"/>
              <a:t>Rapid development cycle: from definition (weight, volume, power and exposure requirements of the payload) to flight testing in ~1-2 weeks  -&gt; </a:t>
            </a:r>
            <a:r>
              <a:rPr lang="en-GB" dirty="0" smtClean="0">
                <a:solidFill>
                  <a:schemeClr val="accent2"/>
                </a:solidFill>
              </a:rPr>
              <a:t>Rapid response and accelerated instrument development cycle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9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</a:t>
            </a:r>
            <a:endParaRPr lang="en-GB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024927" cy="35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5777"/>
            <a:ext cx="3984154" cy="337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6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197159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 - analysis</a:t>
            </a: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6447"/>
            <a:ext cx="5443786" cy="435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5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 – static testing</a:t>
            </a:r>
            <a:endParaRPr lang="en-GB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3627284" cy="321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27461"/>
            <a:ext cx="3412257" cy="372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2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 – flight testing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5128"/>
            <a:ext cx="4762500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6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 – </a:t>
            </a:r>
            <a:br>
              <a:rPr lang="en-GB" sz="2400" dirty="0" smtClean="0"/>
            </a:br>
            <a:r>
              <a:rPr lang="en-GB" sz="2400" dirty="0" smtClean="0"/>
              <a:t>‘mother ship technique’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84" y="2132856"/>
            <a:ext cx="6010828" cy="402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7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 – </a:t>
            </a:r>
            <a:br>
              <a:rPr lang="en-GB" sz="2400" dirty="0" smtClean="0"/>
            </a:br>
            <a:r>
              <a:rPr lang="en-GB" sz="2400" dirty="0" smtClean="0"/>
              <a:t>‘mother ship technique’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249144" cy="418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2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96300" cy="649288"/>
          </a:xfrm>
        </p:spPr>
        <p:txBody>
          <a:bodyPr/>
          <a:lstStyle/>
          <a:p>
            <a:r>
              <a:rPr lang="en-GB" sz="2400" dirty="0" smtClean="0"/>
              <a:t>ASTRA Mk2 balloon/aircraft-launched glider – </a:t>
            </a:r>
            <a:br>
              <a:rPr lang="en-GB" sz="2400" dirty="0" smtClean="0"/>
            </a:br>
            <a:r>
              <a:rPr lang="en-GB" sz="2400" dirty="0" smtClean="0"/>
              <a:t>‘mother ship technique’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11" y="2204864"/>
            <a:ext cx="6039693" cy="33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Glider Fleet Design and Deployment</a:t>
            </a:r>
            <a:endParaRPr lang="en-GB" sz="2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048672" cy="4248472"/>
          </a:xfrm>
          <a:prstGeom prst="rect">
            <a:avLst/>
          </a:prstGeom>
          <a:noFill/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6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850" y="1052513"/>
            <a:ext cx="8496300" cy="649287"/>
          </a:xfrm>
        </p:spPr>
        <p:txBody>
          <a:bodyPr/>
          <a:lstStyle/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3036348" cy="285705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3414748" cy="250822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71063"/>
            <a:ext cx="3700982" cy="29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23528" y="1052736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pic>
        <p:nvPicPr>
          <p:cNvPr id="13314" name="Picture 2" descr="C:\Users\as7\Documents\ASTRA checkouts\ASTRADataLoggerVideo\VS_RAW\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3" y="2125554"/>
            <a:ext cx="742845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545424" cy="411480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1052736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552728" cy="38978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1052736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3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1052736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671695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6165984" cy="411480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1052736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8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1052736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sz="2400" dirty="0" smtClean="0"/>
              <a:t>Rapid Development Cycle through Additive Manufacturing and Rapid Electronic Prototyping</a:t>
            </a:r>
            <a:endParaRPr lang="en-GB" sz="24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67217"/>
            <a:ext cx="6038296" cy="4259624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-468560" y="6553200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100"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www.soton.ac.uk/~astra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876256" y="6553200"/>
            <a:ext cx="2481064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Lucida Sans" pitchFamily="16" charset="0"/>
                <a:ea typeface="ＭＳ Ｐゴシック" pitchFamily="16" charset="-128"/>
                <a:cs typeface="+mn-cs"/>
              </a:defRPr>
            </a:lvl9pPr>
          </a:lstStyle>
          <a:p>
            <a:r>
              <a:rPr lang="en-GB" dirty="0" smtClean="0"/>
              <a:t>@SotonASTRA, @</a:t>
            </a:r>
            <a:r>
              <a:rPr lang="en-GB" dirty="0" err="1" smtClean="0"/>
              <a:t>ASobester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0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s_ppt__template_v7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7534</TotalTime>
  <Words>472</Words>
  <Application>Microsoft Office PowerPoint</Application>
  <PresentationFormat>On-screen Show (4:3)</PresentationFormat>
  <Paragraphs>92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uos_ppt__template_v7</vt:lpstr>
      <vt:lpstr>UOS divider slide design</vt:lpstr>
      <vt:lpstr>UOS full bleed image</vt:lpstr>
      <vt:lpstr>Rapid Development of Bespoke  Unmanned  Platforms for Atmospheric Science</vt:lpstr>
      <vt:lpstr>Atmospheric Science Through Robotic Aircraft</vt:lpstr>
      <vt:lpstr>Rapid Development Cycle through Additive Manufacturing and Rapid Electronic Prototyping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Rapid Prototyped ‘Pods’…</vt:lpstr>
      <vt:lpstr>PowerPoint Presentation</vt:lpstr>
      <vt:lpstr>Probabilistic Trajectory Modelling for  Mission Planning and Fast Recovery</vt:lpstr>
      <vt:lpstr>Imaging missions…</vt:lpstr>
      <vt:lpstr>ASTRA Mk1 balloon/aircraft-launched glider</vt:lpstr>
      <vt:lpstr>ASTRA Mk1 balloon/aircraft-launched glider</vt:lpstr>
      <vt:lpstr>ASTRA Mk2 balloon/aircraft-launched glider</vt:lpstr>
      <vt:lpstr>ASTRA Mk2 balloon/aircraft-launched glider</vt:lpstr>
      <vt:lpstr>ASTRA Mk2 balloon/aircraft-launched glider</vt:lpstr>
      <vt:lpstr>ASTRA Mk2 balloon/aircraft-launched glider</vt:lpstr>
      <vt:lpstr>ASTRA Mk2 balloon/aircraft-launched glider - analysis</vt:lpstr>
      <vt:lpstr>ASTRA Mk2 balloon/aircraft-launched glider – static testing</vt:lpstr>
      <vt:lpstr>ASTRA Mk2 balloon/aircraft-launched glider – flight testing</vt:lpstr>
      <vt:lpstr>ASTRA Mk2 balloon/aircraft-launched glider –  ‘mother ship technique’</vt:lpstr>
      <vt:lpstr>ASTRA Mk2 balloon/aircraft-launched glider –  ‘mother ship technique’</vt:lpstr>
      <vt:lpstr>ASTRA Mk2 balloon/aircraft-launched glider –  ‘mother ship technique’</vt:lpstr>
      <vt:lpstr>Glider Fleet Design and Deployment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goes here.</dc:title>
  <dc:creator>Christoph Lutz</dc:creator>
  <cp:lastModifiedBy>as7</cp:lastModifiedBy>
  <cp:revision>468</cp:revision>
  <dcterms:created xsi:type="dcterms:W3CDTF">2012-04-23T08:37:42Z</dcterms:created>
  <dcterms:modified xsi:type="dcterms:W3CDTF">2012-05-22T09:05:18Z</dcterms:modified>
</cp:coreProperties>
</file>