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3" r:id="rId2"/>
    <p:sldId id="276" r:id="rId3"/>
    <p:sldId id="279" r:id="rId4"/>
    <p:sldId id="288" r:id="rId5"/>
    <p:sldId id="277" r:id="rId6"/>
    <p:sldId id="280" r:id="rId7"/>
    <p:sldId id="281" r:id="rId8"/>
    <p:sldId id="284" r:id="rId9"/>
    <p:sldId id="282" r:id="rId10"/>
    <p:sldId id="286" r:id="rId11"/>
    <p:sldId id="283" r:id="rId12"/>
    <p:sldId id="285" r:id="rId13"/>
    <p:sldId id="289" r:id="rId14"/>
    <p:sldId id="29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92"/>
    <a:srgbClr val="FFD2F8"/>
    <a:srgbClr val="FF6FCF"/>
    <a:srgbClr val="FFCC00"/>
    <a:srgbClr val="FFCC66"/>
    <a:srgbClr val="CCFF66"/>
    <a:srgbClr val="66FF66"/>
    <a:srgbClr val="CCCCCC"/>
    <a:srgbClr val="FFFF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0" autoAdjust="0"/>
    <p:restoredTop sz="94614" autoAdjust="0"/>
  </p:normalViewPr>
  <p:slideViewPr>
    <p:cSldViewPr>
      <p:cViewPr varScale="1">
        <p:scale>
          <a:sx n="105" d="100"/>
          <a:sy n="105" d="100"/>
        </p:scale>
        <p:origin x="-169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033864033" y="17686938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132BD6-4829-6F4C-9D37-C5C450B2EE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9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8B3357-967A-2842-8527-4C391AAA1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21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27FCD-992A-C144-B501-AF374F485568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</a:t>
            </a:fld>
            <a:endParaRPr lang="en-US" dirty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Constraints - Space, time, parameters, format translations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Feedback example: JRA-25,</a:t>
            </a:r>
            <a:r>
              <a:rPr lang="en-US" b="1" baseline="0" dirty="0" smtClean="0"/>
              <a:t> 1900 files out of 1M, </a:t>
            </a:r>
            <a:endParaRPr lang="en-US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Liability, security of user ID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3357-967A-2842-8527-4C391AAA17B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pitchFamily="-112" charset="0"/>
                <a:ea typeface="+mn-ea"/>
                <a:cs typeface="+mn-cs"/>
              </a:rPr>
              <a:t>COM      || DSS      || EDU      || GOV      || MIL      || NCAR     || ORG      || OTHER    || UNIV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-112" charset="0"/>
                <a:ea typeface="+mn-ea"/>
                <a:cs typeface="+mn-cs"/>
              </a:rPr>
              <a:t>CFSR 6-hrly,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2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-112" charset="0"/>
                <a:ea typeface="+mn-ea"/>
                <a:cs typeface="+mn-cs"/>
              </a:rPr>
              <a:t>75 TB,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2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-112" charset="0"/>
                <a:ea typeface="+mn-ea"/>
                <a:cs typeface="+mn-cs"/>
              </a:rPr>
              <a:t>28K fields/time step,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2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-112" charset="0"/>
                <a:ea typeface="+mn-ea"/>
                <a:cs typeface="+mn-cs"/>
              </a:rPr>
              <a:t>168K files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3357-967A-2842-8527-4C391AAA17B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3357-967A-2842-8527-4C391AAA17B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Sphere</a:t>
            </a:r>
            <a:r>
              <a:rPr lang="en-US" b="1" baseline="0" dirty="0" smtClean="0"/>
              <a:t> of responsibility has expanded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3357-967A-2842-8527-4C391AAA17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55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3357-967A-2842-8527-4C391AAA17B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3357-967A-2842-8527-4C391AAA17B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3357-967A-2842-8527-4C391AAA17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ARK’s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PURL’s</a:t>
            </a:r>
            <a:r>
              <a:rPr lang="en-US" baseline="0" dirty="0" smtClean="0"/>
              <a:t>, </a:t>
            </a:r>
            <a:r>
              <a:rPr lang="en-US" baseline="0" smtClean="0"/>
              <a:t>and handles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3357-967A-2842-8527-4C391AAA17B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Parent - ICOADS</a:t>
            </a:r>
          </a:p>
          <a:p>
            <a:r>
              <a:rPr lang="en-US" dirty="0" smtClean="0"/>
              <a:t>Children</a:t>
            </a:r>
            <a:r>
              <a:rPr lang="en-US" baseline="0" dirty="0" smtClean="0"/>
              <a:t> – whole or partially derived from ICOADS</a:t>
            </a:r>
          </a:p>
          <a:p>
            <a:r>
              <a:rPr lang="en-US" baseline="0" dirty="0" smtClean="0"/>
              <a:t>Grand Children – derived from ICOADS and the Children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3357-967A-2842-8527-4C391AAA17B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3357-967A-2842-8527-4C391AAA17B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324600"/>
            <a:ext cx="990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EGU, 23-27 April, Vienna,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CA3481-AFF1-4840-901E-746267D4AF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324600"/>
            <a:ext cx="990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EGU, 23-27 April, Vienna,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32A0D5-287F-8749-9725-1C0DC69D5F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324600"/>
            <a:ext cx="990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EGU, 23-27 April, Vienna,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0955B5-81C0-7A42-BE75-C5C233538F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324600"/>
            <a:ext cx="990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EGU, 23-27 April, Vienna, Austria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ACB206F-F738-8148-BC12-C5C471FBF2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0" y="6324600"/>
            <a:ext cx="990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EGU, 23-27 April, Vienna, Austria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916C51-2CAB-F946-AC80-4F4DBA8445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00" y="6324600"/>
            <a:ext cx="990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EGU, 23-27 April, Vienna, Austria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659D82-49D7-0D40-A4B3-535FCEB6FD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0" y="6324600"/>
            <a:ext cx="990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EGU, 23-27 April, Vienna, Austria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CCFD0C-B56E-3543-B7DE-D22ED1979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324600"/>
            <a:ext cx="990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EGU, 23-27 April, Vienna, Austria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13AD22-4458-564A-96D4-C697BFD12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0" y="6324600"/>
            <a:ext cx="990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EGU, 23-27 April, Vienna, Austria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AD25E5C-FEA8-244D-A2B7-FB1C8A98F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0" y="6324600"/>
            <a:ext cx="990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EGU, 23-27 April, Vienna, Austria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6AB458-C292-0648-8CFD-C5F89CE2A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7848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066800"/>
            <a:ext cx="7848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400800"/>
            <a:ext cx="4267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Calibri"/>
                <a:cs typeface="Calibri"/>
              </a:defRPr>
            </a:lvl1pPr>
          </a:lstStyle>
          <a:p>
            <a:r>
              <a:rPr lang="en-US" smtClean="0"/>
              <a:t>EGU, 23-27 April, Vienna, Austria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397625"/>
            <a:ext cx="533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E4696DC5-7902-474F-B796-FD4F90A60A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push dir="u"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+mj-ea"/>
          <a:cs typeface="Calibri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Ø"/>
        <a:defRPr sz="2800" b="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Ø"/>
        <a:defRPr sz="24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Ø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Ø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Ø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Data Reuse and Transparency in the Data Lifecycle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743200"/>
            <a:ext cx="6400800" cy="2057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Steven Worley</a:t>
            </a:r>
          </a:p>
          <a:p>
            <a:pPr>
              <a:defRPr/>
            </a:pPr>
            <a:r>
              <a:rPr lang="en-US" dirty="0" smtClean="0"/>
              <a:t>Doug Schuster</a:t>
            </a:r>
          </a:p>
          <a:p>
            <a:pPr>
              <a:defRPr/>
            </a:pPr>
            <a:r>
              <a:rPr lang="en-US" dirty="0" smtClean="0"/>
              <a:t>National Center for Atmospheric Research</a:t>
            </a:r>
          </a:p>
          <a:p>
            <a:pPr>
              <a:defRPr/>
            </a:pPr>
            <a:r>
              <a:rPr lang="en-US" dirty="0" smtClean="0"/>
              <a:t>Boulder, CO USA</a:t>
            </a:r>
          </a:p>
        </p:txBody>
      </p:sp>
      <p:pic>
        <p:nvPicPr>
          <p:cNvPr id="2" name="Picture 1" descr="CreativeCommons_Attribution_Lice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53276"/>
            <a:ext cx="2540000" cy="88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ame Side Corner Rectangle 18"/>
          <p:cNvSpPr/>
          <p:nvPr/>
        </p:nvSpPr>
        <p:spPr>
          <a:xfrm>
            <a:off x="228600" y="685800"/>
            <a:ext cx="2438400" cy="2895600"/>
          </a:xfrm>
          <a:prstGeom prst="round2SameRect">
            <a:avLst/>
          </a:prstGeom>
          <a:solidFill>
            <a:srgbClr val="FFFC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81000" y="1752600"/>
            <a:ext cx="2057400" cy="762000"/>
          </a:xfrm>
          <a:prstGeom prst="roundRect">
            <a:avLst/>
          </a:prstGeom>
          <a:solidFill>
            <a:schemeClr val="accent3">
              <a:lumMod val="50000"/>
              <a:alpha val="96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685800"/>
          </a:xfrm>
        </p:spPr>
        <p:txBody>
          <a:bodyPr/>
          <a:lstStyle/>
          <a:p>
            <a:r>
              <a:rPr lang="en-US" dirty="0" smtClean="0"/>
              <a:t>Dataset Family Tree - Evolution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EGU, 23-27 April, Vienna, Austria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55B5-81C0-7A42-BE75-C5C233538F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590800"/>
            <a:ext cx="21336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Parent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200" y="838200"/>
            <a:ext cx="1981200" cy="838200"/>
          </a:xfrm>
          <a:prstGeom prst="roundRect">
            <a:avLst/>
          </a:prstGeom>
          <a:solidFill>
            <a:srgbClr val="FFD2F8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Grand Child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3581400"/>
            <a:ext cx="2209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Data Center Centric</a:t>
            </a:r>
            <a:endParaRPr lang="en-US" dirty="0"/>
          </a:p>
        </p:txBody>
      </p:sp>
      <p:sp>
        <p:nvSpPr>
          <p:cNvPr id="21" name="Notched Right Arrow 20"/>
          <p:cNvSpPr/>
          <p:nvPr/>
        </p:nvSpPr>
        <p:spPr>
          <a:xfrm>
            <a:off x="3200400" y="1676400"/>
            <a:ext cx="1447800" cy="838200"/>
          </a:xfrm>
          <a:prstGeom prst="notch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/>
          <p:cNvSpPr/>
          <p:nvPr/>
        </p:nvSpPr>
        <p:spPr>
          <a:xfrm>
            <a:off x="5715000" y="609600"/>
            <a:ext cx="2438400" cy="1143000"/>
          </a:xfrm>
          <a:prstGeom prst="round2SameRect">
            <a:avLst/>
          </a:prstGeom>
          <a:solidFill>
            <a:srgbClr val="FFFC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/>
          <p:cNvSpPr/>
          <p:nvPr/>
        </p:nvSpPr>
        <p:spPr>
          <a:xfrm>
            <a:off x="5715000" y="3505200"/>
            <a:ext cx="2438400" cy="1143000"/>
          </a:xfrm>
          <a:prstGeom prst="round2SameRect">
            <a:avLst/>
          </a:prstGeom>
          <a:solidFill>
            <a:srgbClr val="FFFC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943600" y="762000"/>
            <a:ext cx="2057400" cy="762000"/>
          </a:xfrm>
          <a:prstGeom prst="roundRect">
            <a:avLst/>
          </a:prstGeom>
          <a:solidFill>
            <a:schemeClr val="accent3">
              <a:lumMod val="50000"/>
              <a:alpha val="96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67400" y="3657600"/>
            <a:ext cx="21336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Parent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Cloud 25"/>
          <p:cNvSpPr/>
          <p:nvPr/>
        </p:nvSpPr>
        <p:spPr>
          <a:xfrm>
            <a:off x="5638800" y="1828800"/>
            <a:ext cx="2590800" cy="1600200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943600" y="2133600"/>
            <a:ext cx="1981200" cy="838200"/>
          </a:xfrm>
          <a:prstGeom prst="roundRect">
            <a:avLst/>
          </a:prstGeom>
          <a:solidFill>
            <a:srgbClr val="FFD2F8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Grand Child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7400" y="4724400"/>
            <a:ext cx="2209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Web Centric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4724400"/>
            <a:ext cx="8305800" cy="20313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Challenges: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 System of immutable IDs – DOIs?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 Multi-institution preservation commitment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 Transparency across institutions, accepted standards/governance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 Promote discovery by sharing metadata, OAI-PMH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rgbClr val="3366FF"/>
                </a:solidFill>
              </a:rPr>
              <a:t>Future, knowledge-based discovery and access via ontologies within semantic web</a:t>
            </a:r>
            <a:endParaRPr lang="en-US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848600" cy="54864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User Identification – key to reproducibility</a:t>
            </a:r>
          </a:p>
          <a:p>
            <a:r>
              <a:rPr lang="en-US" dirty="0" smtClean="0"/>
              <a:t>Record all data access transactions</a:t>
            </a:r>
          </a:p>
          <a:p>
            <a:pPr lvl="1"/>
            <a:r>
              <a:rPr lang="en-US" dirty="0" smtClean="0"/>
              <a:t>Who received what and when</a:t>
            </a:r>
          </a:p>
          <a:p>
            <a:pPr lvl="1"/>
            <a:r>
              <a:rPr lang="en-US" dirty="0" smtClean="0"/>
              <a:t>Log product creation constraints from GUIs and web services </a:t>
            </a:r>
          </a:p>
          <a:p>
            <a:pPr lvl="1"/>
            <a:r>
              <a:rPr lang="en-US" dirty="0" smtClean="0"/>
              <a:t>Log software IDs used for product creation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eproduce a data access process </a:t>
            </a:r>
          </a:p>
          <a:p>
            <a:pPr lvl="1"/>
            <a:r>
              <a:rPr lang="en-US" dirty="0" smtClean="0"/>
              <a:t>Feedback to users about data changes</a:t>
            </a:r>
          </a:p>
          <a:p>
            <a:pPr lvl="1"/>
            <a:r>
              <a:rPr lang="en-US" dirty="0" smtClean="0"/>
              <a:t>Use </a:t>
            </a:r>
            <a:r>
              <a:rPr lang="en-US" smtClean="0"/>
              <a:t>metrics imply </a:t>
            </a:r>
            <a:r>
              <a:rPr lang="en-US" dirty="0" smtClean="0"/>
              <a:t>how to improve access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EGU, 23-27 April, Vienna, Austria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55B5-81C0-7A42-BE75-C5C233538F1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792162"/>
          </a:xfrm>
        </p:spPr>
        <p:txBody>
          <a:bodyPr/>
          <a:lstStyle/>
          <a:p>
            <a:r>
              <a:rPr lang="en-US" sz="2400" dirty="0" smtClean="0"/>
              <a:t>Metrics Example</a:t>
            </a:r>
            <a:br>
              <a:rPr lang="en-US" sz="2400" dirty="0" smtClean="0"/>
            </a:br>
            <a:r>
              <a:rPr lang="en-US" sz="2000" dirty="0" smtClean="0"/>
              <a:t>CFSR 6hrly, GRIB2, 1979-2011, 75TB, 28K fields/time step, 168K files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EGU, 23-27 April, Vienna, Austria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55B5-81C0-7A42-BE75-C5C233538F1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806450"/>
            <a:ext cx="4298950" cy="2927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1" y="3810000"/>
            <a:ext cx="4305300" cy="29273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1" y="806451"/>
            <a:ext cx="4305300" cy="29273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914400" y="1600200"/>
            <a:ext cx="1600200" cy="646331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3% of users are non-US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1600200"/>
            <a:ext cx="1828800" cy="646331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Now exporting 25+ TB monthly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4419600"/>
            <a:ext cx="2667000" cy="646331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Subsetting, now</a:t>
            </a:r>
          </a:p>
          <a:p>
            <a:r>
              <a:rPr lang="en-US" dirty="0" smtClean="0"/>
              <a:t>~500 requests/month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53000" y="4038601"/>
            <a:ext cx="38862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Track User activity:</a:t>
            </a:r>
          </a:p>
          <a:p>
            <a:r>
              <a:rPr lang="en-US" dirty="0"/>
              <a:t> </a:t>
            </a:r>
            <a:r>
              <a:rPr lang="en-US" dirty="0" smtClean="0"/>
              <a:t> - who accessed what and when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Data reuse and transparency are rapidly expanding in importance</a:t>
            </a:r>
          </a:p>
          <a:p>
            <a:r>
              <a:rPr lang="en-US" dirty="0" smtClean="0"/>
              <a:t>Many “best practices” in archive management support reuse and transparency</a:t>
            </a:r>
          </a:p>
          <a:p>
            <a:r>
              <a:rPr lang="en-US" dirty="0" smtClean="0"/>
              <a:t>Archive access monitoring is necessary for transparency, reproducibility, and traceability</a:t>
            </a:r>
          </a:p>
          <a:p>
            <a:r>
              <a:rPr lang="en-US" dirty="0" smtClean="0"/>
              <a:t>Need significant improvement in linking data family trees and data to publications to </a:t>
            </a:r>
            <a:r>
              <a:rPr lang="en-US" u="sng" dirty="0" smtClean="0"/>
              <a:t>advance</a:t>
            </a:r>
            <a:r>
              <a:rPr lang="en-US" dirty="0" smtClean="0"/>
              <a:t> reuse and transparency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EGU, 23-27 April, Vienna, Austria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55B5-81C0-7A42-BE75-C5C233538F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EGU, 23-27 April, Vienna, Austria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55B5-81C0-7A42-BE75-C5C233538F1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rda-wordle-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216" y="914400"/>
            <a:ext cx="7644384" cy="5907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848600" cy="9144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Research Data Archive at NCAR</a:t>
            </a:r>
            <a:br>
              <a:rPr lang="en-US" dirty="0" smtClean="0"/>
            </a:br>
            <a:r>
              <a:rPr lang="en-US" dirty="0" smtClean="0"/>
              <a:t>http://</a:t>
            </a:r>
            <a:r>
              <a:rPr lang="en-US" dirty="0" err="1" smtClean="0"/>
              <a:t>rda.ucar.edu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Data Reuse and Transparency</a:t>
            </a:r>
          </a:p>
          <a:p>
            <a:r>
              <a:rPr lang="en-US" dirty="0" smtClean="0"/>
              <a:t>What are these data features?</a:t>
            </a:r>
          </a:p>
          <a:p>
            <a:r>
              <a:rPr lang="en-US" dirty="0" smtClean="0"/>
              <a:t>Why are they important?</a:t>
            </a:r>
          </a:p>
          <a:p>
            <a:r>
              <a:rPr lang="en-US" dirty="0" smtClean="0"/>
              <a:t>Archiving practices</a:t>
            </a:r>
          </a:p>
          <a:p>
            <a:r>
              <a:rPr lang="en-US" dirty="0" smtClean="0"/>
              <a:t>Access practices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55B5-81C0-7A42-BE75-C5C233538F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EGU, 23-27 April, Vienna, Austria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these data features?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u="sng" dirty="0"/>
              <a:t>r</a:t>
            </a:r>
            <a:r>
              <a:rPr lang="en-US" u="sng" dirty="0" smtClean="0"/>
              <a:t>euse</a:t>
            </a:r>
            <a:r>
              <a:rPr lang="en-US" dirty="0" smtClean="0"/>
              <a:t> implies:   </a:t>
            </a:r>
          </a:p>
          <a:p>
            <a:pPr lvl="1"/>
            <a:r>
              <a:rPr lang="en-US" dirty="0" smtClean="0"/>
              <a:t>Expanding usage beyond intended primary community</a:t>
            </a:r>
          </a:p>
          <a:p>
            <a:pPr lvl="1"/>
            <a:r>
              <a:rPr lang="en-US" dirty="0" smtClean="0"/>
              <a:t>Maintaining reference datasets and building many products from them</a:t>
            </a:r>
            <a:endParaRPr lang="en-US" u="sng" dirty="0" smtClean="0"/>
          </a:p>
          <a:p>
            <a:r>
              <a:rPr lang="en-US" dirty="0" smtClean="0"/>
              <a:t>Data </a:t>
            </a:r>
            <a:r>
              <a:rPr lang="en-US" u="sng" dirty="0"/>
              <a:t>t</a:t>
            </a:r>
            <a:r>
              <a:rPr lang="en-US" u="sng" dirty="0" smtClean="0"/>
              <a:t>ransparency</a:t>
            </a:r>
            <a:r>
              <a:rPr lang="en-US" dirty="0" smtClean="0"/>
              <a:t> implies:</a:t>
            </a:r>
          </a:p>
          <a:p>
            <a:pPr lvl="1"/>
            <a:r>
              <a:rPr lang="en-US" dirty="0" smtClean="0"/>
              <a:t>Reproducibility - ability to reproduce data files or products for users</a:t>
            </a:r>
          </a:p>
          <a:p>
            <a:pPr lvl="1"/>
            <a:r>
              <a:rPr lang="en-US" dirty="0" smtClean="0"/>
              <a:t>Traceability – tagging and preserving access details</a:t>
            </a:r>
            <a:endParaRPr lang="en-US" u="sn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EGU, 23-27 April, Vienna, Austria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55B5-81C0-7A42-BE75-C5C233538F1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Reuse and Transparency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Data centers/providers are </a:t>
            </a:r>
            <a:r>
              <a:rPr lang="en-US" u="sng" dirty="0" smtClean="0"/>
              <a:t>expected</a:t>
            </a:r>
            <a:r>
              <a:rPr lang="en-US" dirty="0" smtClean="0"/>
              <a:t> to support fact-based outcomes:</a:t>
            </a:r>
          </a:p>
          <a:p>
            <a:r>
              <a:rPr lang="en-US" dirty="0" smtClean="0"/>
              <a:t>Traditionally for science/research</a:t>
            </a:r>
          </a:p>
          <a:p>
            <a:r>
              <a:rPr lang="en-US" b="1" dirty="0">
                <a:solidFill>
                  <a:srgbClr val="0000FF"/>
                </a:solidFill>
              </a:rPr>
              <a:t>N</a:t>
            </a:r>
            <a:r>
              <a:rPr lang="en-US" b="1" dirty="0" smtClean="0">
                <a:solidFill>
                  <a:srgbClr val="0000FF"/>
                </a:solidFill>
              </a:rPr>
              <a:t>ow also for policy makers, community leaders, individual citizens, and commercial interests</a:t>
            </a:r>
            <a:r>
              <a:rPr lang="en-US" dirty="0" smtClean="0">
                <a:solidFill>
                  <a:srgbClr val="3366FF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EGU, 23-27 April, Vienna, Austria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55B5-81C0-7A42-BE75-C5C233538F1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685800"/>
          </a:xfrm>
        </p:spPr>
        <p:txBody>
          <a:bodyPr/>
          <a:lstStyle/>
          <a:p>
            <a:r>
              <a:rPr lang="en-US" dirty="0" smtClean="0"/>
              <a:t>Supporting New Reuse and 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85800"/>
            <a:ext cx="7848600" cy="54403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Decisions by </a:t>
            </a:r>
            <a:r>
              <a:rPr lang="en-US" dirty="0" smtClean="0">
                <a:solidFill>
                  <a:srgbClr val="0000FF"/>
                </a:solidFill>
              </a:rPr>
              <a:t>policy makers</a:t>
            </a:r>
          </a:p>
          <a:p>
            <a:pPr lvl="1"/>
            <a:r>
              <a:rPr lang="en-US" dirty="0" smtClean="0"/>
              <a:t>Traceable open access sources</a:t>
            </a:r>
          </a:p>
          <a:p>
            <a:r>
              <a:rPr lang="en-US" dirty="0" smtClean="0"/>
              <a:t>Actions by </a:t>
            </a:r>
            <a:r>
              <a:rPr lang="en-US" dirty="0" smtClean="0">
                <a:solidFill>
                  <a:srgbClr val="0000FF"/>
                </a:solidFill>
              </a:rPr>
              <a:t>community leaders</a:t>
            </a:r>
          </a:p>
          <a:p>
            <a:pPr lvl="1"/>
            <a:r>
              <a:rPr lang="en-US" dirty="0" smtClean="0"/>
              <a:t>Planning for societal services </a:t>
            </a:r>
          </a:p>
          <a:p>
            <a:pPr lvl="2"/>
            <a:r>
              <a:rPr lang="en-US" dirty="0" smtClean="0"/>
              <a:t>Emergencies, water, energy, etc.</a:t>
            </a:r>
          </a:p>
          <a:p>
            <a:r>
              <a:rPr lang="en-US" dirty="0" smtClean="0"/>
              <a:t>Usage by </a:t>
            </a:r>
            <a:r>
              <a:rPr lang="en-US" dirty="0" smtClean="0">
                <a:solidFill>
                  <a:srgbClr val="0000FF"/>
                </a:solidFill>
              </a:rPr>
              <a:t>citizens and educators</a:t>
            </a:r>
          </a:p>
          <a:p>
            <a:pPr lvl="1"/>
            <a:r>
              <a:rPr lang="en-US" dirty="0" smtClean="0"/>
              <a:t>Inquisitive science, family activities, safety</a:t>
            </a:r>
          </a:p>
          <a:p>
            <a:pPr lvl="1"/>
            <a:r>
              <a:rPr lang="en-US" dirty="0" smtClean="0"/>
              <a:t>Science learning</a:t>
            </a:r>
          </a:p>
          <a:p>
            <a:r>
              <a:rPr lang="en-US" dirty="0" smtClean="0"/>
              <a:t>Collaborative </a:t>
            </a:r>
            <a:r>
              <a:rPr lang="en-US" dirty="0" smtClean="0">
                <a:solidFill>
                  <a:srgbClr val="0000FF"/>
                </a:solidFill>
              </a:rPr>
              <a:t>commercial applications</a:t>
            </a:r>
          </a:p>
          <a:p>
            <a:pPr lvl="1"/>
            <a:r>
              <a:rPr lang="en-US" dirty="0" smtClean="0"/>
              <a:t>Tighter coupling between engineering and science</a:t>
            </a:r>
          </a:p>
          <a:p>
            <a:pPr lvl="2"/>
            <a:r>
              <a:rPr lang="en-US" dirty="0" smtClean="0"/>
              <a:t> Wx forecasts for wind energy production</a:t>
            </a:r>
          </a:p>
          <a:p>
            <a:pPr lvl="2"/>
            <a:r>
              <a:rPr lang="en-US" dirty="0" smtClean="0"/>
              <a:t>Energy companies contribute mesoscale observations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EGU, 23-27 April, Vienna, Austria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55B5-81C0-7A42-BE75-C5C233538F1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848600" cy="50593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Curation that assures data authenticity</a:t>
            </a:r>
          </a:p>
          <a:p>
            <a:pPr lvl="1"/>
            <a:r>
              <a:rPr lang="en-US" dirty="0" smtClean="0"/>
              <a:t>Preserve original data formats, to the max. extent possible.</a:t>
            </a:r>
          </a:p>
          <a:p>
            <a:pPr lvl="2"/>
            <a:r>
              <a:rPr lang="en-US" dirty="0" smtClean="0"/>
              <a:t>Maintaining 100% content and accuracy – serious challenge</a:t>
            </a:r>
          </a:p>
          <a:p>
            <a:r>
              <a:rPr lang="en-US" dirty="0" smtClean="0"/>
              <a:t>Use a “rich” metadata standard </a:t>
            </a:r>
          </a:p>
          <a:p>
            <a:pPr lvl="1"/>
            <a:r>
              <a:rPr lang="en-US" dirty="0" smtClean="0"/>
              <a:t> A local standard?</a:t>
            </a:r>
          </a:p>
          <a:p>
            <a:pPr lvl="1"/>
            <a:r>
              <a:rPr lang="en-US" dirty="0" smtClean="0"/>
              <a:t> Generate discipline and cross-discipline standards</a:t>
            </a:r>
          </a:p>
          <a:p>
            <a:pPr lvl="2"/>
            <a:r>
              <a:rPr lang="en-US" dirty="0" smtClean="0"/>
              <a:t> E.g. ISO, DIF, etc.</a:t>
            </a:r>
          </a:p>
          <a:p>
            <a:r>
              <a:rPr lang="en-US" dirty="0" smtClean="0"/>
              <a:t>Create multiple copies</a:t>
            </a:r>
          </a:p>
          <a:p>
            <a:pPr lvl="1"/>
            <a:r>
              <a:rPr lang="en-US" dirty="0" smtClean="0"/>
              <a:t>Data files, metadata, documentation, and software</a:t>
            </a:r>
          </a:p>
          <a:p>
            <a:pPr lvl="1"/>
            <a:r>
              <a:rPr lang="en-US" dirty="0" smtClean="0"/>
              <a:t>Disaster recovery – not a secondary concern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EGU, 23-27 April, Vienna, Austria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55B5-81C0-7A42-BE75-C5C233538F1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848600" cy="685800"/>
          </a:xfrm>
        </p:spPr>
        <p:txBody>
          <a:bodyPr/>
          <a:lstStyle/>
          <a:p>
            <a:r>
              <a:rPr lang="en-US" dirty="0" smtClean="0"/>
              <a:t>Archiving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848600" cy="5334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Collection completeness and integrity</a:t>
            </a:r>
          </a:p>
          <a:p>
            <a:pPr lvl="1"/>
            <a:r>
              <a:rPr lang="en-US" dirty="0" smtClean="0"/>
              <a:t>Closely monitor data work flow</a:t>
            </a:r>
          </a:p>
          <a:p>
            <a:pPr lvl="2"/>
            <a:r>
              <a:rPr lang="en-US" dirty="0" smtClean="0"/>
              <a:t>Account for </a:t>
            </a:r>
            <a:r>
              <a:rPr lang="en-US" u="sng" dirty="0" smtClean="0"/>
              <a:t>every</a:t>
            </a:r>
            <a:r>
              <a:rPr lang="en-US" dirty="0" smtClean="0"/>
              <a:t> file</a:t>
            </a:r>
          </a:p>
          <a:p>
            <a:pPr lvl="1"/>
            <a:r>
              <a:rPr lang="en-US" dirty="0" smtClean="0"/>
              <a:t> Read every file</a:t>
            </a:r>
          </a:p>
          <a:p>
            <a:pPr lvl="2"/>
            <a:r>
              <a:rPr lang="en-US" dirty="0" smtClean="0"/>
              <a:t>Gather, check, preserve metadata</a:t>
            </a:r>
          </a:p>
          <a:p>
            <a:pPr lvl="1"/>
            <a:r>
              <a:rPr lang="en-US" dirty="0" smtClean="0"/>
              <a:t>Compute and preserve file checksums</a:t>
            </a:r>
          </a:p>
          <a:p>
            <a:r>
              <a:rPr lang="en-US" dirty="0" smtClean="0"/>
              <a:t>Maintain dataset lineage / provenance</a:t>
            </a:r>
          </a:p>
          <a:p>
            <a:pPr lvl="1"/>
            <a:r>
              <a:rPr lang="en-US" dirty="0" smtClean="0"/>
              <a:t>Use approved processes to delete datasets (never?)</a:t>
            </a:r>
          </a:p>
          <a:p>
            <a:pPr lvl="1"/>
            <a:r>
              <a:rPr lang="en-US" dirty="0" smtClean="0"/>
              <a:t>Establish tiered “level of service” for data</a:t>
            </a:r>
          </a:p>
          <a:p>
            <a:pPr lvl="2"/>
            <a:r>
              <a:rPr lang="en-US" dirty="0" smtClean="0"/>
              <a:t>Move old / superseded versions to lower level</a:t>
            </a:r>
          </a:p>
          <a:p>
            <a:pPr lvl="1"/>
            <a:r>
              <a:rPr lang="en-US" dirty="0" smtClean="0"/>
              <a:t>Keep all metadata on the highest tier – discoverable!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EGU, 23-27 April, Vienna, Austria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55B5-81C0-7A42-BE75-C5C233538F1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Explicit data version tracking</a:t>
            </a:r>
          </a:p>
          <a:p>
            <a:pPr lvl="1"/>
            <a:r>
              <a:rPr lang="en-US" dirty="0" smtClean="0"/>
              <a:t>Sometimes, internal to files</a:t>
            </a:r>
          </a:p>
          <a:p>
            <a:pPr lvl="1"/>
            <a:r>
              <a:rPr lang="en-US" dirty="0" smtClean="0"/>
              <a:t>Always, within data management system</a:t>
            </a:r>
          </a:p>
          <a:p>
            <a:pPr lvl="1"/>
            <a:r>
              <a:rPr lang="en-US" dirty="0" smtClean="0"/>
              <a:t>Include notations in all documentation</a:t>
            </a:r>
          </a:p>
          <a:p>
            <a:r>
              <a:rPr lang="en-US" dirty="0" smtClean="0"/>
              <a:t>Establish Digital Object Identifiers (DOIs)</a:t>
            </a:r>
          </a:p>
          <a:p>
            <a:pPr lvl="1"/>
            <a:r>
              <a:rPr lang="en-US" dirty="0" smtClean="0"/>
              <a:t>Two-way linkage between publications and data                 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Promotes easy path for follow-on research from publications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Leverages skills / facilities of libraries – richer knowledge base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Create data family tree connections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EGU, 23-27 April, Vienna, Austria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55B5-81C0-7A42-BE75-C5C233538F1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57200" y="1828800"/>
            <a:ext cx="8458200" cy="2971800"/>
          </a:xfrm>
          <a:prstGeom prst="roundRect">
            <a:avLst/>
          </a:prstGeom>
          <a:solidFill>
            <a:schemeClr val="accent3">
              <a:lumMod val="50000"/>
              <a:alpha val="96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Family Tree Example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EGU, 23-27 April, Vienna, Austria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55B5-81C0-7A42-BE75-C5C233538F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4953000"/>
            <a:ext cx="86106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International Comprehensive Ocean Atmosphere Data Set (ICOADS)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Global marine surface observations (1662-2011)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3886200"/>
            <a:ext cx="2362200" cy="762000"/>
          </a:xfrm>
          <a:prstGeom prst="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HadISST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(1871-2011)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57600" y="3886200"/>
            <a:ext cx="2362200" cy="762000"/>
          </a:xfrm>
          <a:prstGeom prst="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NOAA OI SST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(1981-2011)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24600" y="3886200"/>
            <a:ext cx="2362200" cy="762000"/>
          </a:xfrm>
          <a:prstGeom prst="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NOAA ERSST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(1854-2011)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24600" y="2971800"/>
            <a:ext cx="2362200" cy="762000"/>
          </a:xfrm>
          <a:prstGeom prst="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HadSLP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(1871-2011)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57600" y="2971800"/>
            <a:ext cx="2362200" cy="762000"/>
          </a:xfrm>
          <a:prstGeom prst="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JMA SST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(1871-2011)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2971800"/>
            <a:ext cx="2362200" cy="762000"/>
          </a:xfrm>
          <a:prstGeom prst="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Ocean Clouds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(1900-2010)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8200" y="1981200"/>
            <a:ext cx="2362200" cy="838200"/>
          </a:xfrm>
          <a:prstGeom prst="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NOC Surf. Flux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(1973-2009)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57600" y="1981200"/>
            <a:ext cx="2362200" cy="838200"/>
          </a:xfrm>
          <a:prstGeom prst="round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WASwind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(1950-2009)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" y="914400"/>
            <a:ext cx="8610600" cy="838200"/>
          </a:xfrm>
          <a:prstGeom prst="roundRect">
            <a:avLst/>
          </a:prstGeom>
          <a:solidFill>
            <a:srgbClr val="FFD2F8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Global and Regional Atmospheric and Ocean Re-analyses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NCEP/NCAR, NARR, ERA-40, ERA-Interim, 20CR, </a:t>
            </a:r>
            <a:r>
              <a:rPr lang="en-US" sz="2000" u="sng" dirty="0" smtClean="0">
                <a:solidFill>
                  <a:schemeClr val="tx1"/>
                </a:solidFill>
              </a:rPr>
              <a:t>OARCA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24600" y="1981200"/>
            <a:ext cx="2362200" cy="838200"/>
          </a:xfrm>
          <a:prstGeom prst="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Etc.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calibri">
  <a:themeElements>
    <a:clrScheme name="cisl_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l_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sl_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l_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l_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l_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l_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l_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l_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l_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l_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l_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l_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l_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calibri.potx</Template>
  <TotalTime>5495</TotalTime>
  <Words>939</Words>
  <Application>Microsoft Macintosh PowerPoint</Application>
  <PresentationFormat>On-screen Show (4:3)</PresentationFormat>
  <Paragraphs>179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calibri</vt:lpstr>
      <vt:lpstr>Data Reuse and Transparency in the Data Lifecycle</vt:lpstr>
      <vt:lpstr>Topics</vt:lpstr>
      <vt:lpstr>What are these data features?</vt:lpstr>
      <vt:lpstr>Why are Reuse and Transparency Important?</vt:lpstr>
      <vt:lpstr>Supporting New Reuse and Transparency</vt:lpstr>
      <vt:lpstr>Archiving practices</vt:lpstr>
      <vt:lpstr>Archiving practices</vt:lpstr>
      <vt:lpstr>Archiving practices</vt:lpstr>
      <vt:lpstr>Dataset Family Tree Example </vt:lpstr>
      <vt:lpstr>Dataset Family Tree - Evolution </vt:lpstr>
      <vt:lpstr>Access Practices</vt:lpstr>
      <vt:lpstr>Metrics Example CFSR 6hrly, GRIB2, 1979-2011, 75TB, 28K fields/time step, 168K files</vt:lpstr>
      <vt:lpstr>Conclusions</vt:lpstr>
      <vt:lpstr>Research Data Archive at NCAR http://rda.ucar.edu/</vt:lpstr>
    </vt:vector>
  </TitlesOfParts>
  <Company>ncar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TIGGE Archive Access at NCAR</dc:title>
  <dc:creator>Steven Worley</dc:creator>
  <cp:lastModifiedBy>Steven Worley</cp:lastModifiedBy>
  <cp:revision>63</cp:revision>
  <cp:lastPrinted>2008-10-26T19:13:04Z</cp:lastPrinted>
  <dcterms:created xsi:type="dcterms:W3CDTF">2011-12-05T13:32:49Z</dcterms:created>
  <dcterms:modified xsi:type="dcterms:W3CDTF">2012-05-03T11:58:10Z</dcterms:modified>
</cp:coreProperties>
</file>