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"/>
  </p:notesMasterIdLst>
  <p:sldIdLst>
    <p:sldId id="257" r:id="rId2"/>
  </p:sldIdLst>
  <p:sldSz cx="51127025" cy="36004500"/>
  <p:notesSz cx="50661888" cy="355425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7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10784" algn="l" rtl="0" fontAlgn="base">
      <a:spcBef>
        <a:spcPct val="0"/>
      </a:spcBef>
      <a:spcAft>
        <a:spcPct val="0"/>
      </a:spcAft>
      <a:defRPr sz="27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021568" algn="l" rtl="0" fontAlgn="base">
      <a:spcBef>
        <a:spcPct val="0"/>
      </a:spcBef>
      <a:spcAft>
        <a:spcPct val="0"/>
      </a:spcAft>
      <a:defRPr sz="27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532352" algn="l" rtl="0" fontAlgn="base">
      <a:spcBef>
        <a:spcPct val="0"/>
      </a:spcBef>
      <a:spcAft>
        <a:spcPct val="0"/>
      </a:spcAft>
      <a:defRPr sz="27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43135" algn="l" rtl="0" fontAlgn="base">
      <a:spcBef>
        <a:spcPct val="0"/>
      </a:spcBef>
      <a:spcAft>
        <a:spcPct val="0"/>
      </a:spcAft>
      <a:defRPr sz="27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553919" algn="l" defTabSz="1021568" rtl="0" eaLnBrk="1" latinLnBrk="0" hangingPunct="1">
      <a:defRPr sz="27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3064703" algn="l" defTabSz="1021568" rtl="0" eaLnBrk="1" latinLnBrk="0" hangingPunct="1">
      <a:defRPr sz="27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575487" algn="l" defTabSz="1021568" rtl="0" eaLnBrk="1" latinLnBrk="0" hangingPunct="1">
      <a:defRPr sz="27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4086271" algn="l" defTabSz="1021568" rtl="0" eaLnBrk="1" latinLnBrk="0" hangingPunct="1">
      <a:defRPr sz="27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E08C"/>
    <a:srgbClr val="FF3300"/>
    <a:srgbClr val="0078D2"/>
    <a:srgbClr val="00589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71" autoAdjust="0"/>
    <p:restoredTop sz="97147" autoAdjust="0"/>
  </p:normalViewPr>
  <p:slideViewPr>
    <p:cSldViewPr>
      <p:cViewPr varScale="1">
        <p:scale>
          <a:sx n="17" d="100"/>
          <a:sy n="17" d="100"/>
        </p:scale>
        <p:origin x="-2556" y="-168"/>
      </p:cViewPr>
      <p:guideLst>
        <p:guide orient="horz" pos="22679"/>
        <p:guide pos="322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5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0" y="0"/>
            <a:ext cx="21957427" cy="1775999"/>
          </a:xfrm>
          <a:prstGeom prst="rect">
            <a:avLst/>
          </a:prstGeom>
        </p:spPr>
        <p:txBody>
          <a:bodyPr vert="horz" lIns="454201" tIns="227098" rIns="454201" bIns="227098" rtlCol="0"/>
          <a:lstStyle>
            <a:lvl1pPr algn="l">
              <a:defRPr sz="57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8692630" y="0"/>
            <a:ext cx="21957427" cy="1775999"/>
          </a:xfrm>
          <a:prstGeom prst="rect">
            <a:avLst/>
          </a:prstGeom>
        </p:spPr>
        <p:txBody>
          <a:bodyPr vert="horz" lIns="454201" tIns="227098" rIns="454201" bIns="227098" rtlCol="0"/>
          <a:lstStyle>
            <a:lvl1pPr algn="r">
              <a:defRPr sz="5700"/>
            </a:lvl1pPr>
          </a:lstStyle>
          <a:p>
            <a:fld id="{078F850F-02D5-404A-AD9F-B8E5637352D0}" type="datetimeFigureOut">
              <a:rPr lang="en-US" smtClean="0"/>
              <a:pPr/>
              <a:t>5/3/2012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865475" y="2663825"/>
            <a:ext cx="18930938" cy="13331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54201" tIns="227098" rIns="454201" bIns="22709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066194" y="16880462"/>
            <a:ext cx="40529510" cy="15995268"/>
          </a:xfrm>
          <a:prstGeom prst="rect">
            <a:avLst/>
          </a:prstGeom>
        </p:spPr>
        <p:txBody>
          <a:bodyPr vert="horz" lIns="454201" tIns="227098" rIns="454201" bIns="22709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0" y="33760903"/>
            <a:ext cx="21957427" cy="1775999"/>
          </a:xfrm>
          <a:prstGeom prst="rect">
            <a:avLst/>
          </a:prstGeom>
        </p:spPr>
        <p:txBody>
          <a:bodyPr vert="horz" lIns="454201" tIns="227098" rIns="454201" bIns="227098" rtlCol="0" anchor="b"/>
          <a:lstStyle>
            <a:lvl1pPr algn="l">
              <a:defRPr sz="57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8692630" y="33760903"/>
            <a:ext cx="21957427" cy="1775999"/>
          </a:xfrm>
          <a:prstGeom prst="rect">
            <a:avLst/>
          </a:prstGeom>
        </p:spPr>
        <p:txBody>
          <a:bodyPr vert="horz" lIns="454201" tIns="227098" rIns="454201" bIns="227098" rtlCol="0" anchor="b"/>
          <a:lstStyle>
            <a:lvl1pPr algn="r">
              <a:defRPr sz="5700"/>
            </a:lvl1pPr>
          </a:lstStyle>
          <a:p>
            <a:fld id="{0A83418E-EC78-4AAB-8ACC-9D628C58ED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02156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10784" algn="l" defTabSz="102156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21568" algn="l" defTabSz="102156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32352" algn="l" defTabSz="102156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43135" algn="l" defTabSz="102156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53919" algn="l" defTabSz="102156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64703" algn="l" defTabSz="102156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75487" algn="l" defTabSz="102156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86271" algn="l" defTabSz="102156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65475" y="2663825"/>
            <a:ext cx="18930938" cy="13331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418E-EC78-4AAB-8ACC-9D628C58EDB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4169" y="11184516"/>
            <a:ext cx="43458688" cy="7718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339" y="20403266"/>
            <a:ext cx="35790351" cy="9200912"/>
          </a:xfrm>
        </p:spPr>
        <p:txBody>
          <a:bodyPr/>
          <a:lstStyle>
            <a:lvl1pPr marL="0" indent="0" algn="ctr">
              <a:buNone/>
              <a:defRPr/>
            </a:lvl1pPr>
            <a:lvl2pPr marL="510784" indent="0" algn="ctr">
              <a:buNone/>
              <a:defRPr/>
            </a:lvl2pPr>
            <a:lvl3pPr marL="1021568" indent="0" algn="ctr">
              <a:buNone/>
              <a:defRPr/>
            </a:lvl3pPr>
            <a:lvl4pPr marL="1532352" indent="0" algn="ctr">
              <a:buNone/>
              <a:defRPr/>
            </a:lvl4pPr>
            <a:lvl5pPr marL="2043135" indent="0" algn="ctr">
              <a:buNone/>
              <a:defRPr/>
            </a:lvl5pPr>
            <a:lvl6pPr marL="2553919" indent="0" algn="ctr">
              <a:buNone/>
              <a:defRPr/>
            </a:lvl6pPr>
            <a:lvl7pPr marL="3064703" indent="0" algn="ctr">
              <a:buNone/>
              <a:defRPr/>
            </a:lvl7pPr>
            <a:lvl8pPr marL="3575487" indent="0" algn="ctr">
              <a:buNone/>
              <a:defRPr/>
            </a:lvl8pPr>
            <a:lvl9pPr marL="40862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B08673-9B02-4814-9C62-8CD988EE81D0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38FF1-67D0-49CE-B106-107D7D17F837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428186" y="3200164"/>
            <a:ext cx="10864672" cy="2880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4170" y="3200164"/>
            <a:ext cx="32422016" cy="2880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D5821-552E-4DBC-B1BA-6A789159852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34169" y="3200164"/>
            <a:ext cx="43458688" cy="288032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834170" y="32804339"/>
            <a:ext cx="10651464" cy="239923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468760" y="32804339"/>
            <a:ext cx="16189507" cy="239923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6641395" y="32804339"/>
            <a:ext cx="10651463" cy="2399230"/>
          </a:xfrm>
        </p:spPr>
        <p:txBody>
          <a:bodyPr/>
          <a:lstStyle>
            <a:lvl1pPr>
              <a:defRPr/>
            </a:lvl1pPr>
          </a:lstStyle>
          <a:p>
            <a:fld id="{6FBF2E62-AD20-4C99-9FA3-2F4562EF7BD6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4F2A2-8A1D-4C66-861C-40BDE146FF71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419" y="23136067"/>
            <a:ext cx="43458688" cy="7151311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8419" y="15260529"/>
            <a:ext cx="43458688" cy="7875538"/>
          </a:xfrm>
        </p:spPr>
        <p:txBody>
          <a:bodyPr anchor="b"/>
          <a:lstStyle>
            <a:lvl1pPr marL="0" indent="0">
              <a:buNone/>
              <a:defRPr sz="2200"/>
            </a:lvl1pPr>
            <a:lvl2pPr marL="510784" indent="0">
              <a:buNone/>
              <a:defRPr sz="2000"/>
            </a:lvl2pPr>
            <a:lvl3pPr marL="1021568" indent="0">
              <a:buNone/>
              <a:defRPr sz="1800"/>
            </a:lvl3pPr>
            <a:lvl4pPr marL="1532352" indent="0">
              <a:buNone/>
              <a:defRPr sz="1600"/>
            </a:lvl4pPr>
            <a:lvl5pPr marL="2043135" indent="0">
              <a:buNone/>
              <a:defRPr sz="1600"/>
            </a:lvl5pPr>
            <a:lvl6pPr marL="2553919" indent="0">
              <a:buNone/>
              <a:defRPr sz="1600"/>
            </a:lvl6pPr>
            <a:lvl7pPr marL="3064703" indent="0">
              <a:buNone/>
              <a:defRPr sz="1600"/>
            </a:lvl7pPr>
            <a:lvl8pPr marL="3575487" indent="0">
              <a:buNone/>
              <a:defRPr sz="1600"/>
            </a:lvl8pPr>
            <a:lvl9pPr marL="4086271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C5603-47EC-4BBD-9649-933F1663FD73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34170" y="10401421"/>
            <a:ext cx="21643344" cy="21601986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49514" y="10401421"/>
            <a:ext cx="21643344" cy="21601986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96F29-8E35-4392-AB33-7E8134D8FF4B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714" y="1441324"/>
            <a:ext cx="46013605" cy="60007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6711" y="8059272"/>
            <a:ext cx="22589344" cy="335892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0784" indent="0">
              <a:buNone/>
              <a:defRPr sz="2200" b="1"/>
            </a:lvl2pPr>
            <a:lvl3pPr marL="1021568" indent="0">
              <a:buNone/>
              <a:defRPr sz="2000" b="1"/>
            </a:lvl3pPr>
            <a:lvl4pPr marL="1532352" indent="0">
              <a:buNone/>
              <a:defRPr sz="1800" b="1"/>
            </a:lvl4pPr>
            <a:lvl5pPr marL="2043135" indent="0">
              <a:buNone/>
              <a:defRPr sz="1800" b="1"/>
            </a:lvl5pPr>
            <a:lvl6pPr marL="2553919" indent="0">
              <a:buNone/>
              <a:defRPr sz="1800" b="1"/>
            </a:lvl6pPr>
            <a:lvl7pPr marL="3064703" indent="0">
              <a:buNone/>
              <a:defRPr sz="1800" b="1"/>
            </a:lvl7pPr>
            <a:lvl8pPr marL="3575487" indent="0">
              <a:buNone/>
              <a:defRPr sz="1800" b="1"/>
            </a:lvl8pPr>
            <a:lvl9pPr marL="408627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56711" y="11418195"/>
            <a:ext cx="22589344" cy="2074397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972013" y="8059272"/>
            <a:ext cx="22598304" cy="335892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0784" indent="0">
              <a:buNone/>
              <a:defRPr sz="2200" b="1"/>
            </a:lvl2pPr>
            <a:lvl3pPr marL="1021568" indent="0">
              <a:buNone/>
              <a:defRPr sz="2000" b="1"/>
            </a:lvl3pPr>
            <a:lvl4pPr marL="1532352" indent="0">
              <a:buNone/>
              <a:defRPr sz="1800" b="1"/>
            </a:lvl4pPr>
            <a:lvl5pPr marL="2043135" indent="0">
              <a:buNone/>
              <a:defRPr sz="1800" b="1"/>
            </a:lvl5pPr>
            <a:lvl6pPr marL="2553919" indent="0">
              <a:buNone/>
              <a:defRPr sz="1800" b="1"/>
            </a:lvl6pPr>
            <a:lvl7pPr marL="3064703" indent="0">
              <a:buNone/>
              <a:defRPr sz="1800" b="1"/>
            </a:lvl7pPr>
            <a:lvl8pPr marL="3575487" indent="0">
              <a:buNone/>
              <a:defRPr sz="1800" b="1"/>
            </a:lvl8pPr>
            <a:lvl9pPr marL="408627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972013" y="11418195"/>
            <a:ext cx="22598304" cy="2074397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CD8563-6F99-4260-8479-CE72B23D6715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63EB9-9107-4CDC-A03C-08F6810DC8CA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C1D38F-1864-4166-A390-FDCE2BAD17C6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713" y="1434186"/>
            <a:ext cx="16820175" cy="610064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89636" y="1434187"/>
            <a:ext cx="28580681" cy="3072797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56713" y="7534830"/>
            <a:ext cx="16820175" cy="24627336"/>
          </a:xfrm>
        </p:spPr>
        <p:txBody>
          <a:bodyPr/>
          <a:lstStyle>
            <a:lvl1pPr marL="0" indent="0">
              <a:buNone/>
              <a:defRPr sz="1600"/>
            </a:lvl1pPr>
            <a:lvl2pPr marL="510784" indent="0">
              <a:buNone/>
              <a:defRPr sz="1300"/>
            </a:lvl2pPr>
            <a:lvl3pPr marL="1021568" indent="0">
              <a:buNone/>
              <a:defRPr sz="1100"/>
            </a:lvl3pPr>
            <a:lvl4pPr marL="1532352" indent="0">
              <a:buNone/>
              <a:defRPr sz="1000"/>
            </a:lvl4pPr>
            <a:lvl5pPr marL="2043135" indent="0">
              <a:buNone/>
              <a:defRPr sz="1000"/>
            </a:lvl5pPr>
            <a:lvl6pPr marL="2553919" indent="0">
              <a:buNone/>
              <a:defRPr sz="1000"/>
            </a:lvl6pPr>
            <a:lvl7pPr marL="3064703" indent="0">
              <a:buNone/>
              <a:defRPr sz="1000"/>
            </a:lvl7pPr>
            <a:lvl8pPr marL="3575487" indent="0">
              <a:buNone/>
              <a:defRPr sz="1000"/>
            </a:lvl8pPr>
            <a:lvl9pPr marL="40862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499AC-7B8F-4347-A03D-1D8407CE220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0799" y="25203507"/>
            <a:ext cx="30676932" cy="2975402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20799" y="3216218"/>
            <a:ext cx="30676932" cy="21603770"/>
          </a:xfrm>
        </p:spPr>
        <p:txBody>
          <a:bodyPr/>
          <a:lstStyle>
            <a:lvl1pPr marL="0" indent="0">
              <a:buNone/>
              <a:defRPr sz="3600"/>
            </a:lvl1pPr>
            <a:lvl2pPr marL="510784" indent="0">
              <a:buNone/>
              <a:defRPr sz="3100"/>
            </a:lvl2pPr>
            <a:lvl3pPr marL="1021568" indent="0">
              <a:buNone/>
              <a:defRPr sz="2700"/>
            </a:lvl3pPr>
            <a:lvl4pPr marL="1532352" indent="0">
              <a:buNone/>
              <a:defRPr sz="2200"/>
            </a:lvl4pPr>
            <a:lvl5pPr marL="2043135" indent="0">
              <a:buNone/>
              <a:defRPr sz="2200"/>
            </a:lvl5pPr>
            <a:lvl6pPr marL="2553919" indent="0">
              <a:buNone/>
              <a:defRPr sz="2200"/>
            </a:lvl6pPr>
            <a:lvl7pPr marL="3064703" indent="0">
              <a:buNone/>
              <a:defRPr sz="2200"/>
            </a:lvl7pPr>
            <a:lvl8pPr marL="3575487" indent="0">
              <a:buNone/>
              <a:defRPr sz="2200"/>
            </a:lvl8pPr>
            <a:lvl9pPr marL="4086271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20799" y="28178909"/>
            <a:ext cx="30676932" cy="4225856"/>
          </a:xfrm>
        </p:spPr>
        <p:txBody>
          <a:bodyPr/>
          <a:lstStyle>
            <a:lvl1pPr marL="0" indent="0">
              <a:buNone/>
              <a:defRPr sz="1600"/>
            </a:lvl1pPr>
            <a:lvl2pPr marL="510784" indent="0">
              <a:buNone/>
              <a:defRPr sz="1300"/>
            </a:lvl2pPr>
            <a:lvl3pPr marL="1021568" indent="0">
              <a:buNone/>
              <a:defRPr sz="1100"/>
            </a:lvl3pPr>
            <a:lvl4pPr marL="1532352" indent="0">
              <a:buNone/>
              <a:defRPr sz="1000"/>
            </a:lvl4pPr>
            <a:lvl5pPr marL="2043135" indent="0">
              <a:buNone/>
              <a:defRPr sz="1000"/>
            </a:lvl5pPr>
            <a:lvl6pPr marL="2553919" indent="0">
              <a:buNone/>
              <a:defRPr sz="1000"/>
            </a:lvl6pPr>
            <a:lvl7pPr marL="3064703" indent="0">
              <a:buNone/>
              <a:defRPr sz="1000"/>
            </a:lvl7pPr>
            <a:lvl8pPr marL="3575487" indent="0">
              <a:buNone/>
              <a:defRPr sz="1000"/>
            </a:lvl8pPr>
            <a:lvl9pPr marL="40862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9D37C-F45F-4C1F-9A42-44B1D16EF947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34169" y="3200164"/>
            <a:ext cx="43458688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93754" tIns="246877" rIns="493754" bIns="24687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34169" y="10401421"/>
            <a:ext cx="43458688" cy="2160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93754" tIns="246877" rIns="493754" bIns="2468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34170" y="32804339"/>
            <a:ext cx="10651464" cy="239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93754" tIns="246877" rIns="493754" bIns="246877" numCol="1" anchor="t" anchorCtr="0" compatLnSpc="1">
            <a:prstTxWarp prst="textNoShape">
              <a:avLst/>
            </a:prstTxWarp>
          </a:bodyPr>
          <a:lstStyle>
            <a:lvl1pPr defTabSz="4937577">
              <a:defRPr sz="760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468760" y="32804339"/>
            <a:ext cx="16189507" cy="239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93754" tIns="246877" rIns="493754" bIns="246877" numCol="1" anchor="t" anchorCtr="0" compatLnSpc="1">
            <a:prstTxWarp prst="textNoShape">
              <a:avLst/>
            </a:prstTxWarp>
          </a:bodyPr>
          <a:lstStyle>
            <a:lvl1pPr algn="ctr" defTabSz="4937577">
              <a:defRPr sz="760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641395" y="32804339"/>
            <a:ext cx="10651463" cy="239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93754" tIns="246877" rIns="493754" bIns="246877" numCol="1" anchor="t" anchorCtr="0" compatLnSpc="1">
            <a:prstTxWarp prst="textNoShape">
              <a:avLst/>
            </a:prstTxWarp>
          </a:bodyPr>
          <a:lstStyle>
            <a:lvl1pPr algn="r" defTabSz="4937577">
              <a:defRPr sz="7600"/>
            </a:lvl1pPr>
          </a:lstStyle>
          <a:p>
            <a:fld id="{FAC14091-C06F-4047-8D14-AAF9E54CBFA1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937577" rtl="0" fontAlgn="base">
        <a:spcBef>
          <a:spcPct val="0"/>
        </a:spcBef>
        <a:spcAft>
          <a:spcPct val="0"/>
        </a:spcAft>
        <a:defRPr sz="23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937577" rtl="0" fontAlgn="base">
        <a:spcBef>
          <a:spcPct val="0"/>
        </a:spcBef>
        <a:spcAft>
          <a:spcPct val="0"/>
        </a:spcAft>
        <a:defRPr sz="23800">
          <a:solidFill>
            <a:schemeClr val="tx2"/>
          </a:solidFill>
          <a:latin typeface="Times New Roman" pitchFamily="18" charset="0"/>
        </a:defRPr>
      </a:lvl2pPr>
      <a:lvl3pPr algn="ctr" defTabSz="4937577" rtl="0" fontAlgn="base">
        <a:spcBef>
          <a:spcPct val="0"/>
        </a:spcBef>
        <a:spcAft>
          <a:spcPct val="0"/>
        </a:spcAft>
        <a:defRPr sz="23800">
          <a:solidFill>
            <a:schemeClr val="tx2"/>
          </a:solidFill>
          <a:latin typeface="Times New Roman" pitchFamily="18" charset="0"/>
        </a:defRPr>
      </a:lvl3pPr>
      <a:lvl4pPr algn="ctr" defTabSz="4937577" rtl="0" fontAlgn="base">
        <a:spcBef>
          <a:spcPct val="0"/>
        </a:spcBef>
        <a:spcAft>
          <a:spcPct val="0"/>
        </a:spcAft>
        <a:defRPr sz="23800">
          <a:solidFill>
            <a:schemeClr val="tx2"/>
          </a:solidFill>
          <a:latin typeface="Times New Roman" pitchFamily="18" charset="0"/>
        </a:defRPr>
      </a:lvl4pPr>
      <a:lvl5pPr algn="ctr" defTabSz="4937577" rtl="0" fontAlgn="base">
        <a:spcBef>
          <a:spcPct val="0"/>
        </a:spcBef>
        <a:spcAft>
          <a:spcPct val="0"/>
        </a:spcAft>
        <a:defRPr sz="23800">
          <a:solidFill>
            <a:schemeClr val="tx2"/>
          </a:solidFill>
          <a:latin typeface="Times New Roman" pitchFamily="18" charset="0"/>
        </a:defRPr>
      </a:lvl5pPr>
      <a:lvl6pPr marL="510784" algn="ctr" defTabSz="4937577" rtl="0" fontAlgn="base">
        <a:spcBef>
          <a:spcPct val="0"/>
        </a:spcBef>
        <a:spcAft>
          <a:spcPct val="0"/>
        </a:spcAft>
        <a:defRPr sz="23800">
          <a:solidFill>
            <a:schemeClr val="tx2"/>
          </a:solidFill>
          <a:latin typeface="Times New Roman" pitchFamily="18" charset="0"/>
        </a:defRPr>
      </a:lvl6pPr>
      <a:lvl7pPr marL="1021568" algn="ctr" defTabSz="4937577" rtl="0" fontAlgn="base">
        <a:spcBef>
          <a:spcPct val="0"/>
        </a:spcBef>
        <a:spcAft>
          <a:spcPct val="0"/>
        </a:spcAft>
        <a:defRPr sz="23800">
          <a:solidFill>
            <a:schemeClr val="tx2"/>
          </a:solidFill>
          <a:latin typeface="Times New Roman" pitchFamily="18" charset="0"/>
        </a:defRPr>
      </a:lvl7pPr>
      <a:lvl8pPr marL="1532352" algn="ctr" defTabSz="4937577" rtl="0" fontAlgn="base">
        <a:spcBef>
          <a:spcPct val="0"/>
        </a:spcBef>
        <a:spcAft>
          <a:spcPct val="0"/>
        </a:spcAft>
        <a:defRPr sz="23800">
          <a:solidFill>
            <a:schemeClr val="tx2"/>
          </a:solidFill>
          <a:latin typeface="Times New Roman" pitchFamily="18" charset="0"/>
        </a:defRPr>
      </a:lvl8pPr>
      <a:lvl9pPr marL="2043135" algn="ctr" defTabSz="4937577" rtl="0" fontAlgn="base">
        <a:spcBef>
          <a:spcPct val="0"/>
        </a:spcBef>
        <a:spcAft>
          <a:spcPct val="0"/>
        </a:spcAft>
        <a:defRPr sz="23800">
          <a:solidFill>
            <a:schemeClr val="tx2"/>
          </a:solidFill>
          <a:latin typeface="Times New Roman" pitchFamily="18" charset="0"/>
        </a:defRPr>
      </a:lvl9pPr>
    </p:titleStyle>
    <p:bodyStyle>
      <a:lvl1pPr marL="1851591" indent="-1851591" algn="l" defTabSz="4937577" rtl="0" fontAlgn="base">
        <a:spcBef>
          <a:spcPct val="20000"/>
        </a:spcBef>
        <a:spcAft>
          <a:spcPct val="0"/>
        </a:spcAft>
        <a:buChar char="•"/>
        <a:defRPr sz="17300">
          <a:solidFill>
            <a:schemeClr val="tx1"/>
          </a:solidFill>
          <a:latin typeface="+mn-lt"/>
          <a:ea typeface="+mn-ea"/>
          <a:cs typeface="+mn-cs"/>
        </a:defRPr>
      </a:lvl1pPr>
      <a:lvl2pPr marL="4011781" indent="-1542993" algn="l" defTabSz="4937577" rtl="0" fontAlgn="base">
        <a:spcBef>
          <a:spcPct val="20000"/>
        </a:spcBef>
        <a:spcAft>
          <a:spcPct val="0"/>
        </a:spcAft>
        <a:buChar char="–"/>
        <a:defRPr sz="15100">
          <a:solidFill>
            <a:schemeClr val="tx1"/>
          </a:solidFill>
          <a:latin typeface="+mn-lt"/>
        </a:defRPr>
      </a:lvl2pPr>
      <a:lvl3pPr marL="6171971" indent="-1234394" algn="l" defTabSz="4937577" rtl="0" fontAlgn="base">
        <a:spcBef>
          <a:spcPct val="20000"/>
        </a:spcBef>
        <a:spcAft>
          <a:spcPct val="0"/>
        </a:spcAft>
        <a:buChar char="•"/>
        <a:defRPr sz="13000">
          <a:solidFill>
            <a:schemeClr val="tx1"/>
          </a:solidFill>
          <a:latin typeface="+mn-lt"/>
        </a:defRPr>
      </a:lvl3pPr>
      <a:lvl4pPr marL="8640760" indent="-1234394" algn="l" defTabSz="4937577" rtl="0" fontAlgn="base">
        <a:spcBef>
          <a:spcPct val="20000"/>
        </a:spcBef>
        <a:spcAft>
          <a:spcPct val="0"/>
        </a:spcAft>
        <a:buChar char="–"/>
        <a:defRPr sz="10800">
          <a:solidFill>
            <a:schemeClr val="tx1"/>
          </a:solidFill>
          <a:latin typeface="+mn-lt"/>
        </a:defRPr>
      </a:lvl4pPr>
      <a:lvl5pPr marL="11109549" indent="-1234394" algn="l" defTabSz="4937577" rtl="0" fontAlgn="base">
        <a:spcBef>
          <a:spcPct val="20000"/>
        </a:spcBef>
        <a:spcAft>
          <a:spcPct val="0"/>
        </a:spcAft>
        <a:buChar char="»"/>
        <a:defRPr sz="10800">
          <a:solidFill>
            <a:schemeClr val="tx1"/>
          </a:solidFill>
          <a:latin typeface="+mn-lt"/>
        </a:defRPr>
      </a:lvl5pPr>
      <a:lvl6pPr marL="11620332" indent="-1234394" algn="l" defTabSz="4937577" rtl="0" fontAlgn="base">
        <a:spcBef>
          <a:spcPct val="20000"/>
        </a:spcBef>
        <a:spcAft>
          <a:spcPct val="0"/>
        </a:spcAft>
        <a:buChar char="»"/>
        <a:defRPr sz="10800">
          <a:solidFill>
            <a:schemeClr val="tx1"/>
          </a:solidFill>
          <a:latin typeface="+mn-lt"/>
        </a:defRPr>
      </a:lvl6pPr>
      <a:lvl7pPr marL="12131116" indent="-1234394" algn="l" defTabSz="4937577" rtl="0" fontAlgn="base">
        <a:spcBef>
          <a:spcPct val="20000"/>
        </a:spcBef>
        <a:spcAft>
          <a:spcPct val="0"/>
        </a:spcAft>
        <a:buChar char="»"/>
        <a:defRPr sz="10800">
          <a:solidFill>
            <a:schemeClr val="tx1"/>
          </a:solidFill>
          <a:latin typeface="+mn-lt"/>
        </a:defRPr>
      </a:lvl7pPr>
      <a:lvl8pPr marL="12641900" indent="-1234394" algn="l" defTabSz="4937577" rtl="0" fontAlgn="base">
        <a:spcBef>
          <a:spcPct val="20000"/>
        </a:spcBef>
        <a:spcAft>
          <a:spcPct val="0"/>
        </a:spcAft>
        <a:buChar char="»"/>
        <a:defRPr sz="10800">
          <a:solidFill>
            <a:schemeClr val="tx1"/>
          </a:solidFill>
          <a:latin typeface="+mn-lt"/>
        </a:defRPr>
      </a:lvl8pPr>
      <a:lvl9pPr marL="13152684" indent="-1234394" algn="l" defTabSz="4937577" rtl="0" fontAlgn="base">
        <a:spcBef>
          <a:spcPct val="20000"/>
        </a:spcBef>
        <a:spcAft>
          <a:spcPct val="0"/>
        </a:spcAft>
        <a:buChar char="»"/>
        <a:defRPr sz="10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215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784" algn="l" defTabSz="10215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568" algn="l" defTabSz="10215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2352" algn="l" defTabSz="10215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3135" algn="l" defTabSz="10215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3919" algn="l" defTabSz="10215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4703" algn="l" defTabSz="10215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5487" algn="l" defTabSz="10215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6271" algn="l" defTabSz="10215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47" Type="http://schemas.openxmlformats.org/officeDocument/2006/relationships/oleObject" Target="../embeddings/oleObject3.bin"/><Relationship Id="rId50" Type="http://schemas.openxmlformats.org/officeDocument/2006/relationships/hyperlink" Target="http://www.esa.int/esaLP/ESA3QZJE43D_LPswarm_0.html" TargetMode="External"/><Relationship Id="rId55" Type="http://schemas.openxmlformats.org/officeDocument/2006/relationships/image" Target="../media/image5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41" Type="http://schemas.openxmlformats.org/officeDocument/2006/relationships/image" Target="../media/image42.png"/><Relationship Id="rId54" Type="http://schemas.openxmlformats.org/officeDocument/2006/relationships/image" Target="../media/image50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oleObject" Target="../embeddings/oleObject1.bin"/><Relationship Id="rId53" Type="http://schemas.openxmlformats.org/officeDocument/2006/relationships/image" Target="../media/image49.jpeg"/><Relationship Id="rId5" Type="http://schemas.openxmlformats.org/officeDocument/2006/relationships/image" Target="../media/image6.wmf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49" Type="http://schemas.openxmlformats.org/officeDocument/2006/relationships/image" Target="../media/image46.gif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52" Type="http://schemas.openxmlformats.org/officeDocument/2006/relationships/image" Target="../media/image48.png"/><Relationship Id="rId4" Type="http://schemas.openxmlformats.org/officeDocument/2006/relationships/image" Target="../media/image5.png"/><Relationship Id="rId9" Type="http://schemas.openxmlformats.org/officeDocument/2006/relationships/image" Target="../media/image10.gif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Relationship Id="rId48" Type="http://schemas.openxmlformats.org/officeDocument/2006/relationships/oleObject" Target="../embeddings/oleObject4.bin"/><Relationship Id="rId56" Type="http://schemas.openxmlformats.org/officeDocument/2006/relationships/image" Target="../media/image52.png"/><Relationship Id="rId8" Type="http://schemas.openxmlformats.org/officeDocument/2006/relationships/image" Target="../media/image9.png"/><Relationship Id="rId51" Type="http://schemas.openxmlformats.org/officeDocument/2006/relationships/image" Target="../media/image47.jpeg"/><Relationship Id="rId3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roup 222"/>
          <p:cNvGrpSpPr/>
          <p:nvPr/>
        </p:nvGrpSpPr>
        <p:grpSpPr>
          <a:xfrm>
            <a:off x="0" y="360000"/>
            <a:ext cx="51120000" cy="35860274"/>
            <a:chOff x="0" y="360000"/>
            <a:chExt cx="51120000" cy="35860274"/>
          </a:xfrm>
        </p:grpSpPr>
        <p:pic>
          <p:nvPicPr>
            <p:cNvPr id="197" name="Picture 196" descr="GFZ_PosterPicture.png"/>
            <p:cNvPicPr>
              <a:picLocks noChangeAspect="1"/>
            </p:cNvPicPr>
            <p:nvPr/>
          </p:nvPicPr>
          <p:blipFill>
            <a:blip r:embed="rId4" cstate="print"/>
            <a:srcRect l="17490" r="10838" b="37986"/>
            <a:stretch>
              <a:fillRect/>
            </a:stretch>
          </p:blipFill>
          <p:spPr>
            <a:xfrm>
              <a:off x="0" y="4320000"/>
              <a:ext cx="51120000" cy="31700334"/>
            </a:xfrm>
            <a:prstGeom prst="rect">
              <a:avLst/>
            </a:prstGeom>
          </p:spPr>
        </p:pic>
        <p:grpSp>
          <p:nvGrpSpPr>
            <p:cNvPr id="243" name="Group 242"/>
            <p:cNvGrpSpPr/>
            <p:nvPr/>
          </p:nvGrpSpPr>
          <p:grpSpPr>
            <a:xfrm>
              <a:off x="432000" y="360000"/>
              <a:ext cx="50508000" cy="35860274"/>
              <a:chOff x="432000" y="360000"/>
              <a:chExt cx="50508000" cy="35860274"/>
            </a:xfrm>
          </p:grpSpPr>
          <p:grpSp>
            <p:nvGrpSpPr>
              <p:cNvPr id="193" name="Group 192"/>
              <p:cNvGrpSpPr/>
              <p:nvPr/>
            </p:nvGrpSpPr>
            <p:grpSpPr>
              <a:xfrm>
                <a:off x="432000" y="360000"/>
                <a:ext cx="50508000" cy="35494331"/>
                <a:chOff x="432000" y="360000"/>
                <a:chExt cx="50508000" cy="35494331"/>
              </a:xfrm>
            </p:grpSpPr>
            <p:sp>
              <p:nvSpPr>
                <p:cNvPr id="179" name="Rounded Rectangle 178"/>
                <p:cNvSpPr/>
                <p:nvPr/>
              </p:nvSpPr>
              <p:spPr>
                <a:xfrm>
                  <a:off x="432000" y="3960000"/>
                  <a:ext cx="50256000" cy="8928000"/>
                </a:xfrm>
                <a:prstGeom prst="roundRect">
                  <a:avLst>
                    <a:gd name="adj" fmla="val 8384"/>
                  </a:avLst>
                </a:prstGeom>
                <a:noFill/>
                <a:ln w="444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155" name="Picture 35" descr="GFZWortmarke_4c_e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2840000" y="2016000"/>
                  <a:ext cx="7838545" cy="14413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156" name="Picture 36" descr="GFZ-LogoNeu_eng_4c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32000" y="360000"/>
                  <a:ext cx="4767020" cy="3060000"/>
                </a:xfrm>
                <a:prstGeom prst="rect">
                  <a:avLst/>
                </a:prstGeom>
                <a:noFill/>
              </p:spPr>
            </p:pic>
            <p:sp>
              <p:nvSpPr>
                <p:cNvPr id="5162" name="Rectangle 42"/>
                <p:cNvSpPr>
                  <a:spLocks noChangeArrowheads="1"/>
                </p:cNvSpPr>
                <p:nvPr/>
              </p:nvSpPr>
              <p:spPr bwMode="auto">
                <a:xfrm>
                  <a:off x="432000" y="35208000"/>
                  <a:ext cx="4284000" cy="54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 anchor="ctr"/>
                <a:lstStyle/>
                <a:p>
                  <a:pPr algn="ctr" defTabSz="4937577"/>
                  <a:r>
                    <a:rPr lang="de-DE" sz="3600" dirty="0" smtClean="0">
                      <a:solidFill>
                        <a:schemeClr val="accent1"/>
                      </a:solidFill>
                      <a:latin typeface="MetaBold-Roman" pitchFamily="34" charset="0"/>
                    </a:rPr>
                    <a:t>www.gfz-potsdam.de</a:t>
                  </a:r>
                  <a:endParaRPr lang="de-DE" sz="3600" dirty="0">
                    <a:solidFill>
                      <a:schemeClr val="accent1"/>
                    </a:solidFill>
                    <a:latin typeface="MetaBold-Roman" pitchFamily="34" charset="0"/>
                  </a:endParaRPr>
                </a:p>
              </p:txBody>
            </p:sp>
            <p:sp>
              <p:nvSpPr>
                <p:cNvPr id="12" name="Rectangle 2"/>
                <p:cNvSpPr txBox="1">
                  <a:spLocks noChangeArrowheads="1"/>
                </p:cNvSpPr>
                <p:nvPr/>
              </p:nvSpPr>
              <p:spPr bwMode="auto">
                <a:xfrm>
                  <a:off x="6120000" y="360000"/>
                  <a:ext cx="39600000" cy="324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1" compatLnSpc="1">
                  <a:prstTxWarp prst="textNoShape">
                    <a:avLst/>
                  </a:prstTxWarp>
                </a:bodyPr>
                <a:lstStyle/>
                <a:p>
                  <a:pPr algn="ctr" defTabSz="1021568">
                    <a:spcAft>
                      <a:spcPts val="1800"/>
                    </a:spcAft>
                    <a:defRPr/>
                  </a:pPr>
                  <a:r>
                    <a:rPr lang="en-US" sz="6000" b="1" kern="0" dirty="0" smtClean="0">
                      <a:solidFill>
                        <a:srgbClr val="00589C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The thermospheric mass density anomaly at polar latitudes: a comparison of </a:t>
                  </a:r>
                  <a:br>
                    <a:rPr lang="en-US" sz="6000" b="1" kern="0" dirty="0" smtClean="0">
                      <a:solidFill>
                        <a:srgbClr val="00589C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</a:br>
                  <a:r>
                    <a:rPr lang="en-US" sz="6000" b="1" kern="0" dirty="0" smtClean="0">
                      <a:solidFill>
                        <a:srgbClr val="00589C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CHAMP and GRACE observations</a:t>
                  </a:r>
                </a:p>
                <a:p>
                  <a:pPr algn="ctr" defTabSz="1021568">
                    <a:defRPr/>
                  </a:pPr>
                  <a:r>
                    <a:rPr lang="en-US" sz="3200" b="1" kern="0" dirty="0" smtClean="0">
                      <a:solidFill>
                        <a:schemeClr val="tx2"/>
                      </a:solidFill>
                      <a:latin typeface="Arial" pitchFamily="34" charset="0"/>
                      <a:ea typeface="ＭＳ Ｐゴシック"/>
                      <a:cs typeface="Arial" pitchFamily="34" charset="0"/>
                    </a:rPr>
                    <a:t>Guram N. Kervalishvili, Hermann L</a:t>
                  </a:r>
                  <a:r>
                    <a:rPr lang="de-DE" sz="3200" b="1" kern="0" dirty="0" smtClean="0">
                      <a:solidFill>
                        <a:schemeClr val="tx2"/>
                      </a:solidFill>
                      <a:latin typeface="Arial" pitchFamily="34" charset="0"/>
                      <a:ea typeface="ＭＳ Ｐゴシック"/>
                      <a:cs typeface="Arial" pitchFamily="34" charset="0"/>
                    </a:rPr>
                    <a:t>ü</a:t>
                  </a:r>
                  <a:r>
                    <a:rPr lang="en-US" sz="3200" b="1" kern="0" dirty="0" smtClean="0">
                      <a:solidFill>
                        <a:schemeClr val="tx2"/>
                      </a:solidFill>
                      <a:latin typeface="Arial" pitchFamily="34" charset="0"/>
                      <a:ea typeface="ＭＳ Ｐゴシック"/>
                      <a:cs typeface="Arial" pitchFamily="34" charset="0"/>
                    </a:rPr>
                    <a:t>hr</a:t>
                  </a:r>
                </a:p>
                <a:p>
                  <a:pPr lvl="0" algn="ctr"/>
                  <a:r>
                    <a:rPr lang="en-US" sz="3100" kern="0" dirty="0" smtClean="0">
                      <a:solidFill>
                        <a:schemeClr val="tx2"/>
                      </a:solidFill>
                      <a:latin typeface="Arial" pitchFamily="34" charset="0"/>
                      <a:ea typeface="ＭＳ Ｐゴシック"/>
                      <a:cs typeface="Arial" pitchFamily="34" charset="0"/>
                    </a:rPr>
                    <a:t>GFZ German Research Centre For Geosciences, Section 2.3, Earths Magnetic Field, Telegrafenberg, D-14473 Potsdam  </a:t>
                  </a:r>
                </a:p>
              </p:txBody>
            </p:sp>
            <p:pic>
              <p:nvPicPr>
                <p:cNvPr id="93" name="Picture 92" descr="html_plotNorthSouth_11.png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1692000" y="15660000"/>
                  <a:ext cx="2274334" cy="1440000"/>
                </a:xfrm>
                <a:prstGeom prst="rect">
                  <a:avLst/>
                </a:prstGeom>
              </p:spPr>
            </p:pic>
            <p:sp>
              <p:nvSpPr>
                <p:cNvPr id="105" name="TextBox 104"/>
                <p:cNvSpPr txBox="1"/>
                <p:nvPr/>
              </p:nvSpPr>
              <p:spPr>
                <a:xfrm>
                  <a:off x="21594813" y="35208000"/>
                  <a:ext cx="793037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600" b="1" spc="200" dirty="0" smtClean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ea typeface="Verdana" pitchFamily="34" charset="0"/>
                      <a:cs typeface="Arial" pitchFamily="34" charset="0"/>
                    </a:rPr>
                    <a:t>EGU  2012-1605  Session  ST3.4</a:t>
                  </a:r>
                </a:p>
              </p:txBody>
            </p:sp>
            <p:sp>
              <p:nvSpPr>
                <p:cNvPr id="166" name="TextBox 165"/>
                <p:cNvSpPr txBox="1"/>
                <p:nvPr/>
              </p:nvSpPr>
              <p:spPr>
                <a:xfrm>
                  <a:off x="4068000" y="4320000"/>
                  <a:ext cx="6120000" cy="86400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5000" b="1" spc="300" dirty="0" smtClean="0">
                      <a:solidFill>
                        <a:srgbClr val="002060"/>
                      </a:solidFill>
                      <a:latin typeface="Engravers MT" pitchFamily="18" charset="0"/>
                      <a:ea typeface="Verdana" pitchFamily="34" charset="0"/>
                      <a:cs typeface="Verdana" pitchFamily="34" charset="0"/>
                    </a:rPr>
                    <a:t>Motivation</a:t>
                  </a:r>
                </a:p>
              </p:txBody>
            </p:sp>
            <p:pic>
              <p:nvPicPr>
                <p:cNvPr id="167" name="Picture 166" descr="cusp.png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720752" y="5580000"/>
                  <a:ext cx="5966438" cy="6768000"/>
                </a:xfrm>
                <a:prstGeom prst="rect">
                  <a:avLst/>
                </a:prstGeom>
              </p:spPr>
            </p:pic>
            <p:grpSp>
              <p:nvGrpSpPr>
                <p:cNvPr id="194" name="Group 193"/>
                <p:cNvGrpSpPr/>
                <p:nvPr/>
              </p:nvGrpSpPr>
              <p:grpSpPr>
                <a:xfrm>
                  <a:off x="37368000" y="6984000"/>
                  <a:ext cx="13320000" cy="5752326"/>
                  <a:chOff x="37368000" y="4848460"/>
                  <a:chExt cx="13320000" cy="5716487"/>
                </a:xfrm>
              </p:grpSpPr>
              <p:sp>
                <p:nvSpPr>
                  <p:cNvPr id="168" name="TextBox 167"/>
                  <p:cNvSpPr txBox="1"/>
                  <p:nvPr/>
                </p:nvSpPr>
                <p:spPr>
                  <a:xfrm>
                    <a:off x="37368000" y="4848460"/>
                    <a:ext cx="13320000" cy="86177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5000" b="1" spc="300" dirty="0" smtClean="0">
                        <a:solidFill>
                          <a:srgbClr val="002060"/>
                        </a:solidFill>
                        <a:latin typeface="Engravers MT" pitchFamily="18" charset="0"/>
                        <a:ea typeface="Verdana" pitchFamily="34" charset="0"/>
                        <a:cs typeface="Verdana" pitchFamily="34" charset="0"/>
                      </a:rPr>
                      <a:t>Main  Objectives</a:t>
                    </a:r>
                  </a:p>
                </p:txBody>
              </p:sp>
              <p:sp>
                <p:nvSpPr>
                  <p:cNvPr id="176" name="TextBox 175"/>
                  <p:cNvSpPr txBox="1"/>
                  <p:nvPr/>
                </p:nvSpPr>
                <p:spPr>
                  <a:xfrm>
                    <a:off x="37908000" y="5671300"/>
                    <a:ext cx="12240000" cy="489364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  <a:spcBef>
                        <a:spcPts val="0"/>
                      </a:spcBef>
                    </a:pPr>
                    <a:r>
                      <a:rPr lang="en-US" sz="3200" b="1" dirty="0" smtClean="0">
                        <a:solidFill>
                          <a:schemeClr val="tx2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Single Orbit Based Comparison: GRACE &amp; DMSP</a:t>
                    </a:r>
                  </a:p>
                  <a:p>
                    <a:pPr marL="355600" lvl="1" indent="449263">
                      <a:lnSpc>
                        <a:spcPct val="150000"/>
                      </a:lnSpc>
                      <a:spcBef>
                        <a:spcPts val="0"/>
                      </a:spcBef>
                      <a:buFont typeface="Wingdings" pitchFamily="2" charset="2"/>
                      <a:buChar char="Ø"/>
                      <a:tabLst>
                        <a:tab pos="803275" algn="l"/>
                      </a:tabLst>
                    </a:pPr>
                    <a:r>
                      <a:rPr lang="en-US" sz="2400" dirty="0" smtClean="0">
                        <a:solidFill>
                          <a:srgbClr val="FF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 Is there a particular thermospheric signature related to ion outflow?</a:t>
                    </a:r>
                  </a:p>
                  <a:p>
                    <a:pPr marL="355600" lvl="1" indent="449263">
                      <a:lnSpc>
                        <a:spcPct val="150000"/>
                      </a:lnSpc>
                      <a:spcBef>
                        <a:spcPts val="0"/>
                      </a:spcBef>
                      <a:buFont typeface="Wingdings" pitchFamily="2" charset="2"/>
                      <a:buChar char="Ø"/>
                      <a:tabLst>
                        <a:tab pos="803275" algn="l"/>
                      </a:tabLst>
                    </a:pPr>
                    <a:r>
                      <a:rPr lang="en-US" sz="2400" dirty="0" smtClean="0">
                        <a:solidFill>
                          <a:srgbClr val="FF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 Mass density enhancements: any coincidence with ion upflow in </a:t>
                    </a:r>
                    <a:br>
                      <a:rPr lang="en-US" sz="2400" dirty="0" smtClean="0">
                        <a:solidFill>
                          <a:srgbClr val="FF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</a:br>
                    <a:r>
                      <a:rPr lang="en-US" sz="2400" dirty="0" smtClean="0">
                        <a:solidFill>
                          <a:srgbClr val="FF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	 polar cap, cusp, and auroral region?</a:t>
                    </a:r>
                  </a:p>
                  <a:p>
                    <a:pPr marL="355600" lvl="1" indent="449263">
                      <a:lnSpc>
                        <a:spcPct val="150000"/>
                      </a:lnSpc>
                      <a:spcBef>
                        <a:spcPts val="0"/>
                      </a:spcBef>
                      <a:tabLst>
                        <a:tab pos="803275" algn="l"/>
                      </a:tabLst>
                    </a:pPr>
                    <a:endParaRPr lang="en-US" sz="240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  <a:spcBef>
                        <a:spcPts val="0"/>
                      </a:spcBef>
                    </a:pPr>
                    <a:r>
                      <a:rPr lang="en-US" sz="3200" b="1" dirty="0" smtClean="0">
                        <a:solidFill>
                          <a:schemeClr val="tx2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Statistical Survey: CHAMP &amp; GRACE</a:t>
                    </a:r>
                  </a:p>
                  <a:p>
                    <a:pPr marL="355600" lvl="1" indent="449263">
                      <a:lnSpc>
                        <a:spcPct val="150000"/>
                      </a:lnSpc>
                      <a:spcBef>
                        <a:spcPts val="0"/>
                      </a:spcBef>
                      <a:buFont typeface="Wingdings" pitchFamily="2" charset="2"/>
                      <a:buChar char="Ø"/>
                      <a:tabLst>
                        <a:tab pos="803275" algn="l"/>
                      </a:tabLst>
                    </a:pPr>
                    <a:r>
                      <a:rPr lang="en-US" sz="2400" dirty="0" smtClean="0">
                        <a:solidFill>
                          <a:srgbClr val="FF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 Are mass density enhancements more pronounced at higher altitudes?</a:t>
                    </a:r>
                  </a:p>
                  <a:p>
                    <a:pPr marL="355600" lvl="1" indent="449263">
                      <a:lnSpc>
                        <a:spcPct val="150000"/>
                      </a:lnSpc>
                      <a:spcBef>
                        <a:spcPts val="0"/>
                      </a:spcBef>
                      <a:buFont typeface="Wingdings" pitchFamily="2" charset="2"/>
                      <a:buChar char="Ø"/>
                      <a:tabLst>
                        <a:tab pos="803275" algn="l"/>
                      </a:tabLst>
                    </a:pPr>
                    <a:r>
                      <a:rPr lang="en-US" sz="2400" dirty="0" smtClean="0">
                        <a:solidFill>
                          <a:srgbClr val="FF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 Is there a correlation with Small or/and Large-scale FACs?</a:t>
                    </a:r>
                  </a:p>
                </p:txBody>
              </p:sp>
            </p:grpSp>
            <p:grpSp>
              <p:nvGrpSpPr>
                <p:cNvPr id="181" name="Group 180"/>
                <p:cNvGrpSpPr/>
                <p:nvPr/>
              </p:nvGrpSpPr>
              <p:grpSpPr>
                <a:xfrm>
                  <a:off x="14256000" y="13320000"/>
                  <a:ext cx="22680000" cy="21600000"/>
                  <a:chOff x="14256000" y="13320000"/>
                  <a:chExt cx="22680000" cy="21600000"/>
                </a:xfrm>
              </p:grpSpPr>
              <p:grpSp>
                <p:nvGrpSpPr>
                  <p:cNvPr id="173" name="Group 172"/>
                  <p:cNvGrpSpPr/>
                  <p:nvPr/>
                </p:nvGrpSpPr>
                <p:grpSpPr>
                  <a:xfrm>
                    <a:off x="14256000" y="13320000"/>
                    <a:ext cx="22680000" cy="21600000"/>
                    <a:chOff x="432000" y="13320000"/>
                    <a:chExt cx="22752000" cy="21600000"/>
                  </a:xfrm>
                </p:grpSpPr>
                <p:sp>
                  <p:nvSpPr>
                    <p:cNvPr id="164" name="Rounded Rectangle 163"/>
                    <p:cNvSpPr/>
                    <p:nvPr/>
                  </p:nvSpPr>
                  <p:spPr>
                    <a:xfrm>
                      <a:off x="432000" y="13320000"/>
                      <a:ext cx="22752000" cy="21600000"/>
                    </a:xfrm>
                    <a:prstGeom prst="roundRect">
                      <a:avLst>
                        <a:gd name="adj" fmla="val 3363"/>
                      </a:avLst>
                    </a:prstGeom>
                    <a:noFill/>
                    <a:ln w="4445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" name="TextBox 161"/>
                    <p:cNvSpPr txBox="1"/>
                    <p:nvPr/>
                  </p:nvSpPr>
                  <p:spPr>
                    <a:xfrm>
                      <a:off x="1154286" y="32688000"/>
                      <a:ext cx="21126857" cy="203132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indent="450850">
                        <a:lnSpc>
                          <a:spcPct val="150000"/>
                        </a:lnSpc>
                        <a:buBlip>
                          <a:blip r:embed="rId9"/>
                        </a:buBlip>
                        <a:tabLst>
                          <a:tab pos="450850" algn="l"/>
                        </a:tabLst>
                      </a:pPr>
                      <a:r>
                        <a:rPr lang="en-US" sz="2800" dirty="0" smtClean="0">
                          <a:solidFill>
                            <a:schemeClr val="tx2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Statistical survey over four years (Mar/02 – Mar/06) of the relative mass density anomaly </a:t>
                      </a:r>
                      <a:r>
                        <a:rPr lang="el-GR" sz="2800" i="1" dirty="0" smtClean="0">
                          <a:solidFill>
                            <a:schemeClr val="tx2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ρ</a:t>
                      </a:r>
                      <a:r>
                        <a:rPr lang="en-US" sz="2800" i="1" baseline="-25000" dirty="0" err="1" smtClean="0">
                          <a:solidFill>
                            <a:schemeClr val="tx2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rel</a:t>
                      </a:r>
                      <a:r>
                        <a:rPr lang="en-US" sz="2800" dirty="0" smtClean="0">
                          <a:solidFill>
                            <a:schemeClr val="tx2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, small and large-	 scale FACs of the Northern (left) and Southern (right) Hemisphere presented in a geomagnetic latitude-magnetic 	 local time (MLT) frame</a:t>
                      </a:r>
                    </a:p>
                  </p:txBody>
                </p:sp>
              </p:grpSp>
              <p:grpSp>
                <p:nvGrpSpPr>
                  <p:cNvPr id="172" name="Group 171"/>
                  <p:cNvGrpSpPr/>
                  <p:nvPr/>
                </p:nvGrpSpPr>
                <p:grpSpPr>
                  <a:xfrm>
                    <a:off x="14976000" y="14940000"/>
                    <a:ext cx="21313006" cy="17252775"/>
                    <a:chOff x="2232000" y="15660000"/>
                    <a:chExt cx="21313006" cy="17252775"/>
                  </a:xfrm>
                </p:grpSpPr>
                <p:grpSp>
                  <p:nvGrpSpPr>
                    <p:cNvPr id="122" name="Group 121"/>
                    <p:cNvGrpSpPr/>
                    <p:nvPr/>
                  </p:nvGrpSpPr>
                  <p:grpSpPr>
                    <a:xfrm>
                      <a:off x="2232000" y="15660000"/>
                      <a:ext cx="10081004" cy="17252775"/>
                      <a:chOff x="5040000" y="6300000"/>
                      <a:chExt cx="10081004" cy="17252775"/>
                    </a:xfrm>
                  </p:grpSpPr>
                  <p:sp>
                    <p:nvSpPr>
                      <p:cNvPr id="34" name="TextBox 33"/>
                      <p:cNvSpPr txBox="1"/>
                      <p:nvPr/>
                    </p:nvSpPr>
                    <p:spPr>
                      <a:xfrm>
                        <a:off x="6870627" y="6300000"/>
                        <a:ext cx="6418745" cy="70788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4000" b="1" dirty="0" smtClean="0">
                            <a:solidFill>
                              <a:srgbClr val="C00000"/>
                            </a:solidFill>
                            <a:latin typeface="Verdana" pitchFamily="34" charset="0"/>
                            <a:ea typeface="Verdana" pitchFamily="34" charset="0"/>
                            <a:cs typeface="Verdana" pitchFamily="34" charset="0"/>
                          </a:rPr>
                          <a:t>Northern Hemisphere</a:t>
                        </a:r>
                      </a:p>
                    </p:txBody>
                  </p:sp>
                  <p:grpSp>
                    <p:nvGrpSpPr>
                      <p:cNvPr id="104" name="Group 103"/>
                      <p:cNvGrpSpPr/>
                      <p:nvPr/>
                    </p:nvGrpSpPr>
                    <p:grpSpPr>
                      <a:xfrm>
                        <a:off x="5040000" y="7200000"/>
                        <a:ext cx="10080000" cy="3670685"/>
                        <a:chOff x="5040000" y="7200000"/>
                        <a:chExt cx="10080000" cy="3670685"/>
                      </a:xfrm>
                    </p:grpSpPr>
                    <p:pic>
                      <p:nvPicPr>
                        <p:cNvPr id="7" name="Picture 6" descr="rhoRelChampNequi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 cstate="print"/>
                        <a:stretch>
                          <a:fillRect/>
                        </a:stretch>
                      </p:blipFill>
                      <p:spPr>
                        <a:xfrm>
                          <a:off x="8280000" y="7920000"/>
                          <a:ext cx="3600000" cy="295068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pic>
                      <p:nvPicPr>
                        <p:cNvPr id="8" name="Picture 7" descr="rhoRelChampNsumm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 cstate="print"/>
                        <a:stretch>
                          <a:fillRect/>
                        </a:stretch>
                      </p:blipFill>
                      <p:spPr>
                        <a:xfrm>
                          <a:off x="11520000" y="7920000"/>
                          <a:ext cx="3600000" cy="295068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pic>
                      <p:nvPicPr>
                        <p:cNvPr id="9" name="Picture 8" descr="rhoRelChampNwint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 cstate="print"/>
                        <a:stretch>
                          <a:fillRect/>
                        </a:stretch>
                      </p:blipFill>
                      <p:spPr>
                        <a:xfrm>
                          <a:off x="5040000" y="7920000"/>
                          <a:ext cx="3600000" cy="295068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sp>
                      <p:nvSpPr>
                        <p:cNvPr id="16" name="TextBox 15"/>
                        <p:cNvSpPr txBox="1"/>
                        <p:nvPr/>
                      </p:nvSpPr>
                      <p:spPr>
                        <a:xfrm>
                          <a:off x="5040000" y="7200000"/>
                          <a:ext cx="6471643" cy="58477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indent="450850">
                            <a:buFont typeface="Wingdings" pitchFamily="2" charset="2"/>
                            <a:buChar char="Ø"/>
                          </a:pPr>
                          <a:r>
                            <a:rPr lang="en-US" sz="3200" b="1" dirty="0" smtClean="0">
                              <a:solidFill>
                                <a:schemeClr val="tx2"/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CHAMP: Mass Density </a:t>
                          </a:r>
                          <a:r>
                            <a:rPr lang="el-GR" sz="3200" b="1" i="1" dirty="0" smtClean="0">
                              <a:solidFill>
                                <a:schemeClr val="tx2"/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ρ</a:t>
                          </a:r>
                          <a:r>
                            <a:rPr lang="en-US" sz="3200" b="1" i="1" baseline="-25000" dirty="0" err="1" smtClean="0">
                              <a:solidFill>
                                <a:schemeClr val="tx2"/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rel</a:t>
                          </a:r>
                          <a:endParaRPr lang="en-US" sz="3200" b="1" dirty="0" smtClean="0">
                            <a:solidFill>
                              <a:schemeClr val="tx2"/>
                            </a:solidFill>
                            <a:latin typeface="Verdana" pitchFamily="34" charset="0"/>
                            <a:ea typeface="Verdana" pitchFamily="34" charset="0"/>
                            <a:cs typeface="Verdana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06" name="Group 105"/>
                      <p:cNvGrpSpPr/>
                      <p:nvPr/>
                    </p:nvGrpSpPr>
                    <p:grpSpPr>
                      <a:xfrm>
                        <a:off x="5040000" y="11160000"/>
                        <a:ext cx="10080000" cy="3670692"/>
                        <a:chOff x="5040000" y="11160000"/>
                        <a:chExt cx="10080000" cy="3670692"/>
                      </a:xfrm>
                    </p:grpSpPr>
                    <p:pic>
                      <p:nvPicPr>
                        <p:cNvPr id="21" name="Picture 20" descr="rhoRelChampNequi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3" cstate="print"/>
                        <a:stretch>
                          <a:fillRect/>
                        </a:stretch>
                      </p:blipFill>
                      <p:spPr>
                        <a:xfrm>
                          <a:off x="8280000" y="11880000"/>
                          <a:ext cx="3600000" cy="295068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pic>
                      <p:nvPicPr>
                        <p:cNvPr id="22" name="Picture 21" descr="rhoRelChampNsumm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 cstate="print"/>
                        <a:stretch>
                          <a:fillRect/>
                        </a:stretch>
                      </p:blipFill>
                      <p:spPr>
                        <a:xfrm>
                          <a:off x="11520000" y="11880000"/>
                          <a:ext cx="3600000" cy="295068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pic>
                      <p:nvPicPr>
                        <p:cNvPr id="23" name="Picture 22" descr="rhoRelChampNwint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 cstate="print"/>
                        <a:stretch>
                          <a:fillRect/>
                        </a:stretch>
                      </p:blipFill>
                      <p:spPr>
                        <a:xfrm>
                          <a:off x="5040000" y="11880012"/>
                          <a:ext cx="3600000" cy="295068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sp>
                      <p:nvSpPr>
                        <p:cNvPr id="20" name="TextBox 19"/>
                        <p:cNvSpPr txBox="1"/>
                        <p:nvPr/>
                      </p:nvSpPr>
                      <p:spPr>
                        <a:xfrm>
                          <a:off x="5040000" y="11160000"/>
                          <a:ext cx="6372257" cy="58477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indent="450850">
                            <a:buFont typeface="Wingdings" pitchFamily="2" charset="2"/>
                            <a:buChar char="Ø"/>
                          </a:pPr>
                          <a:r>
                            <a:rPr lang="en-US" sz="3200" b="1" dirty="0" smtClean="0">
                              <a:solidFill>
                                <a:schemeClr val="tx2"/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GRACE: Mass Density </a:t>
                          </a:r>
                          <a:r>
                            <a:rPr lang="el-GR" sz="3200" b="1" i="1" dirty="0" smtClean="0">
                              <a:solidFill>
                                <a:schemeClr val="tx2"/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ρ</a:t>
                          </a:r>
                          <a:r>
                            <a:rPr lang="en-US" sz="3200" b="1" i="1" baseline="-25000" dirty="0" err="1" smtClean="0">
                              <a:solidFill>
                                <a:schemeClr val="tx2"/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rel</a:t>
                          </a:r>
                          <a:endParaRPr lang="en-US" sz="3200" b="1" i="1" baseline="-25000" dirty="0" smtClean="0">
                            <a:solidFill>
                              <a:schemeClr val="tx2"/>
                            </a:solidFill>
                            <a:latin typeface="Verdana" pitchFamily="34" charset="0"/>
                            <a:ea typeface="Verdana" pitchFamily="34" charset="0"/>
                            <a:cs typeface="Verdana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07" name="Group 106"/>
                      <p:cNvGrpSpPr/>
                      <p:nvPr/>
                    </p:nvGrpSpPr>
                    <p:grpSpPr>
                      <a:xfrm>
                        <a:off x="5040000" y="15120000"/>
                        <a:ext cx="10080000" cy="3670685"/>
                        <a:chOff x="5040000" y="15120000"/>
                        <a:chExt cx="10080000" cy="3670685"/>
                      </a:xfrm>
                    </p:grpSpPr>
                    <p:pic>
                      <p:nvPicPr>
                        <p:cNvPr id="29" name="Picture 28" descr="rhoRelChampNequi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 cstate="print"/>
                        <a:stretch>
                          <a:fillRect/>
                        </a:stretch>
                      </p:blipFill>
                      <p:spPr>
                        <a:xfrm>
                          <a:off x="8280000" y="15840000"/>
                          <a:ext cx="3600000" cy="295068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pic>
                      <p:nvPicPr>
                        <p:cNvPr id="30" name="Picture 29" descr="rhoRelChampNsumm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 cstate="print"/>
                        <a:stretch>
                          <a:fillRect/>
                        </a:stretch>
                      </p:blipFill>
                      <p:spPr>
                        <a:xfrm>
                          <a:off x="11520000" y="15840000"/>
                          <a:ext cx="3600000" cy="295068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pic>
                      <p:nvPicPr>
                        <p:cNvPr id="31" name="Picture 30" descr="rhoRelChampNwint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8" cstate="print"/>
                        <a:stretch>
                          <a:fillRect/>
                        </a:stretch>
                      </p:blipFill>
                      <p:spPr>
                        <a:xfrm>
                          <a:off x="5040000" y="15840000"/>
                          <a:ext cx="3600000" cy="295068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sp>
                      <p:nvSpPr>
                        <p:cNvPr id="28" name="TextBox 27"/>
                        <p:cNvSpPr txBox="1"/>
                        <p:nvPr/>
                      </p:nvSpPr>
                      <p:spPr>
                        <a:xfrm>
                          <a:off x="5040000" y="15120000"/>
                          <a:ext cx="6516528" cy="58477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indent="450850">
                            <a:buFont typeface="Wingdings" pitchFamily="2" charset="2"/>
                            <a:buChar char="Ø"/>
                          </a:pPr>
                          <a:r>
                            <a:rPr lang="en-US" sz="3200" b="1" dirty="0" smtClean="0">
                              <a:solidFill>
                                <a:schemeClr val="tx2"/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CHAMP: Small-scale FACs</a:t>
                          </a:r>
                        </a:p>
                      </p:txBody>
                    </p:sp>
                  </p:grpSp>
                  <p:grpSp>
                    <p:nvGrpSpPr>
                      <p:cNvPr id="121" name="Group 120"/>
                      <p:cNvGrpSpPr/>
                      <p:nvPr/>
                    </p:nvGrpSpPr>
                    <p:grpSpPr>
                      <a:xfrm>
                        <a:off x="5040000" y="22968000"/>
                        <a:ext cx="10080000" cy="584775"/>
                        <a:chOff x="5040000" y="22968000"/>
                        <a:chExt cx="10080000" cy="584775"/>
                      </a:xfrm>
                    </p:grpSpPr>
                    <p:sp>
                      <p:nvSpPr>
                        <p:cNvPr id="57" name="TextBox 56"/>
                        <p:cNvSpPr txBox="1"/>
                        <p:nvPr/>
                      </p:nvSpPr>
                      <p:spPr>
                        <a:xfrm>
                          <a:off x="5040000" y="22968000"/>
                          <a:ext cx="3600000" cy="58477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3200" b="1" dirty="0" smtClean="0">
                              <a:solidFill>
                                <a:srgbClr val="00B0F0"/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Local Winter</a:t>
                          </a:r>
                        </a:p>
                      </p:txBody>
                    </p:sp>
                    <p:sp>
                      <p:nvSpPr>
                        <p:cNvPr id="61" name="TextBox 60"/>
                        <p:cNvSpPr txBox="1"/>
                        <p:nvPr/>
                      </p:nvSpPr>
                      <p:spPr>
                        <a:xfrm>
                          <a:off x="8280000" y="22968000"/>
                          <a:ext cx="3600000" cy="58477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3200" b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Equinox</a:t>
                          </a:r>
                        </a:p>
                      </p:txBody>
                    </p:sp>
                    <p:sp>
                      <p:nvSpPr>
                        <p:cNvPr id="62" name="TextBox 61"/>
                        <p:cNvSpPr txBox="1"/>
                        <p:nvPr/>
                      </p:nvSpPr>
                      <p:spPr>
                        <a:xfrm>
                          <a:off x="11520000" y="22968000"/>
                          <a:ext cx="3600000" cy="58477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3200" b="1" dirty="0" smtClean="0">
                              <a:solidFill>
                                <a:srgbClr val="FFC000"/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Local Summer</a:t>
                          </a:r>
                        </a:p>
                      </p:txBody>
                    </p:sp>
                  </p:grpSp>
                  <p:grpSp>
                    <p:nvGrpSpPr>
                      <p:cNvPr id="108" name="Group 107"/>
                      <p:cNvGrpSpPr/>
                      <p:nvPr/>
                    </p:nvGrpSpPr>
                    <p:grpSpPr>
                      <a:xfrm>
                        <a:off x="5040000" y="19080000"/>
                        <a:ext cx="10081004" cy="3672333"/>
                        <a:chOff x="5040000" y="15120000"/>
                        <a:chExt cx="10081004" cy="3672333"/>
                      </a:xfrm>
                    </p:grpSpPr>
                    <p:pic>
                      <p:nvPicPr>
                        <p:cNvPr id="109" name="Picture 108" descr="rhoRelChampNequi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 cstate="print"/>
                        <a:stretch>
                          <a:fillRect/>
                        </a:stretch>
                      </p:blipFill>
                      <p:spPr>
                        <a:xfrm>
                          <a:off x="8281004" y="15839999"/>
                          <a:ext cx="3600000" cy="295233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pic>
                      <p:nvPicPr>
                        <p:cNvPr id="110" name="Picture 109" descr="rhoRelChampNsumm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0" cstate="print"/>
                        <a:stretch>
                          <a:fillRect/>
                        </a:stretch>
                      </p:blipFill>
                      <p:spPr>
                        <a:xfrm>
                          <a:off x="11521004" y="15839999"/>
                          <a:ext cx="3600000" cy="295233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pic>
                      <p:nvPicPr>
                        <p:cNvPr id="112" name="Picture 111" descr="rhoRelChampNwint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 cstate="print"/>
                        <a:stretch>
                          <a:fillRect/>
                        </a:stretch>
                      </p:blipFill>
                      <p:spPr>
                        <a:xfrm>
                          <a:off x="5041004" y="15839999"/>
                          <a:ext cx="3600000" cy="295233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sp>
                      <p:nvSpPr>
                        <p:cNvPr id="113" name="TextBox 112"/>
                        <p:cNvSpPr txBox="1"/>
                        <p:nvPr/>
                      </p:nvSpPr>
                      <p:spPr>
                        <a:xfrm>
                          <a:off x="5040000" y="15120000"/>
                          <a:ext cx="6532558" cy="58477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indent="450850">
                            <a:buFont typeface="Wingdings" pitchFamily="2" charset="2"/>
                            <a:buChar char="Ø"/>
                          </a:pPr>
                          <a:r>
                            <a:rPr lang="en-US" sz="3200" b="1" dirty="0" smtClean="0">
                              <a:solidFill>
                                <a:schemeClr val="tx2"/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CHAMP: Large-scale FACs</a:t>
                          </a:r>
                        </a:p>
                      </p:txBody>
                    </p:sp>
                  </p:grpSp>
                </p:grpSp>
                <p:grpSp>
                  <p:nvGrpSpPr>
                    <p:cNvPr id="124" name="Group 123"/>
                    <p:cNvGrpSpPr/>
                    <p:nvPr/>
                  </p:nvGrpSpPr>
                  <p:grpSpPr>
                    <a:xfrm>
                      <a:off x="13464000" y="15660000"/>
                      <a:ext cx="10081006" cy="17252775"/>
                      <a:chOff x="5040000" y="6300000"/>
                      <a:chExt cx="10081006" cy="17252775"/>
                    </a:xfrm>
                  </p:grpSpPr>
                  <p:sp>
                    <p:nvSpPr>
                      <p:cNvPr id="126" name="TextBox 125"/>
                      <p:cNvSpPr txBox="1"/>
                      <p:nvPr/>
                    </p:nvSpPr>
                    <p:spPr>
                      <a:xfrm>
                        <a:off x="6850590" y="6300000"/>
                        <a:ext cx="6458820" cy="70788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4000" b="1" dirty="0" smtClean="0">
                            <a:solidFill>
                              <a:srgbClr val="C00000"/>
                            </a:solidFill>
                            <a:latin typeface="Verdana" pitchFamily="34" charset="0"/>
                            <a:ea typeface="Verdana" pitchFamily="34" charset="0"/>
                            <a:cs typeface="Verdana" pitchFamily="34" charset="0"/>
                          </a:rPr>
                          <a:t>Southern Hemisphere</a:t>
                        </a:r>
                      </a:p>
                    </p:txBody>
                  </p:sp>
                  <p:grpSp>
                    <p:nvGrpSpPr>
                      <p:cNvPr id="134" name="Group 103"/>
                      <p:cNvGrpSpPr/>
                      <p:nvPr/>
                    </p:nvGrpSpPr>
                    <p:grpSpPr>
                      <a:xfrm>
                        <a:off x="5040000" y="7200000"/>
                        <a:ext cx="10081005" cy="3672333"/>
                        <a:chOff x="5040000" y="7200000"/>
                        <a:chExt cx="10081005" cy="3672333"/>
                      </a:xfrm>
                    </p:grpSpPr>
                    <p:pic>
                      <p:nvPicPr>
                        <p:cNvPr id="158" name="Picture 6" descr="rhoRelChampNequi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 cstate="print"/>
                        <a:stretch>
                          <a:fillRect/>
                        </a:stretch>
                      </p:blipFill>
                      <p:spPr>
                        <a:xfrm>
                          <a:off x="8281005" y="7919999"/>
                          <a:ext cx="3600000" cy="295233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pic>
                      <p:nvPicPr>
                        <p:cNvPr id="159" name="Picture 7" descr="rhoRelChampNsumm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3" cstate="print"/>
                        <a:stretch>
                          <a:fillRect/>
                        </a:stretch>
                      </p:blipFill>
                      <p:spPr>
                        <a:xfrm>
                          <a:off x="11521005" y="7919999"/>
                          <a:ext cx="3600000" cy="295233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pic>
                      <p:nvPicPr>
                        <p:cNvPr id="160" name="Picture 159" descr="rhoRelChampNwint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4" cstate="print"/>
                        <a:stretch>
                          <a:fillRect/>
                        </a:stretch>
                      </p:blipFill>
                      <p:spPr>
                        <a:xfrm>
                          <a:off x="5041008" y="7919999"/>
                          <a:ext cx="3600000" cy="295233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sp>
                      <p:nvSpPr>
                        <p:cNvPr id="161" name="TextBox 160"/>
                        <p:cNvSpPr txBox="1"/>
                        <p:nvPr/>
                      </p:nvSpPr>
                      <p:spPr>
                        <a:xfrm>
                          <a:off x="5040000" y="7200000"/>
                          <a:ext cx="6471643" cy="58477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indent="450850">
                            <a:buFont typeface="Wingdings" pitchFamily="2" charset="2"/>
                            <a:buChar char="Ø"/>
                          </a:pPr>
                          <a:r>
                            <a:rPr lang="en-US" sz="3200" b="1" dirty="0" smtClean="0">
                              <a:solidFill>
                                <a:schemeClr val="tx2"/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CHAMP: Mass Density </a:t>
                          </a:r>
                          <a:r>
                            <a:rPr lang="el-GR" sz="3200" b="1" i="1" dirty="0" smtClean="0">
                              <a:solidFill>
                                <a:schemeClr val="tx2"/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ρ</a:t>
                          </a:r>
                          <a:r>
                            <a:rPr lang="en-US" sz="3200" b="1" i="1" baseline="-25000" dirty="0" err="1" smtClean="0">
                              <a:solidFill>
                                <a:schemeClr val="tx2"/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rel</a:t>
                          </a:r>
                          <a:endParaRPr lang="en-US" sz="3200" b="1" dirty="0" smtClean="0">
                            <a:solidFill>
                              <a:schemeClr val="tx2"/>
                            </a:solidFill>
                            <a:latin typeface="Verdana" pitchFamily="34" charset="0"/>
                            <a:ea typeface="Verdana" pitchFamily="34" charset="0"/>
                            <a:cs typeface="Verdana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36" name="Group 105"/>
                      <p:cNvGrpSpPr/>
                      <p:nvPr/>
                    </p:nvGrpSpPr>
                    <p:grpSpPr>
                      <a:xfrm>
                        <a:off x="5040000" y="11160000"/>
                        <a:ext cx="10081006" cy="3672347"/>
                        <a:chOff x="5040000" y="11160000"/>
                        <a:chExt cx="10081006" cy="3672347"/>
                      </a:xfrm>
                    </p:grpSpPr>
                    <p:pic>
                      <p:nvPicPr>
                        <p:cNvPr id="154" name="Picture 153" descr="rhoRelChampNequi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5" cstate="print"/>
                        <a:stretch>
                          <a:fillRect/>
                        </a:stretch>
                      </p:blipFill>
                      <p:spPr>
                        <a:xfrm>
                          <a:off x="8281006" y="11880000"/>
                          <a:ext cx="3600000" cy="295233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pic>
                      <p:nvPicPr>
                        <p:cNvPr id="155" name="Picture 154" descr="rhoRelChampNsumm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6" cstate="print"/>
                        <a:stretch>
                          <a:fillRect/>
                        </a:stretch>
                      </p:blipFill>
                      <p:spPr>
                        <a:xfrm>
                          <a:off x="11521006" y="11880000"/>
                          <a:ext cx="3600000" cy="295233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pic>
                      <p:nvPicPr>
                        <p:cNvPr id="156" name="Picture 155" descr="rhoRelChampNwint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7" cstate="print"/>
                        <a:stretch>
                          <a:fillRect/>
                        </a:stretch>
                      </p:blipFill>
                      <p:spPr>
                        <a:xfrm>
                          <a:off x="5041009" y="11880012"/>
                          <a:ext cx="3600000" cy="295233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sp>
                      <p:nvSpPr>
                        <p:cNvPr id="157" name="TextBox 156"/>
                        <p:cNvSpPr txBox="1"/>
                        <p:nvPr/>
                      </p:nvSpPr>
                      <p:spPr>
                        <a:xfrm>
                          <a:off x="5040000" y="11160000"/>
                          <a:ext cx="6372257" cy="58477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indent="450850">
                            <a:buFont typeface="Wingdings" pitchFamily="2" charset="2"/>
                            <a:buChar char="Ø"/>
                          </a:pPr>
                          <a:r>
                            <a:rPr lang="en-US" sz="3200" b="1" dirty="0" smtClean="0">
                              <a:solidFill>
                                <a:schemeClr val="tx2"/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GRACE: Mass Density </a:t>
                          </a:r>
                          <a:r>
                            <a:rPr lang="el-GR" sz="3200" b="1" i="1" dirty="0" smtClean="0">
                              <a:solidFill>
                                <a:schemeClr val="tx2"/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ρ</a:t>
                          </a:r>
                          <a:r>
                            <a:rPr lang="en-US" sz="3200" b="1" i="1" baseline="-25000" dirty="0" err="1" smtClean="0">
                              <a:solidFill>
                                <a:schemeClr val="tx2"/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rel</a:t>
                          </a:r>
                          <a:endParaRPr lang="en-US" sz="3200" b="1" i="1" baseline="-25000" dirty="0" smtClean="0">
                            <a:solidFill>
                              <a:schemeClr val="tx2"/>
                            </a:solidFill>
                            <a:latin typeface="Verdana" pitchFamily="34" charset="0"/>
                            <a:ea typeface="Verdana" pitchFamily="34" charset="0"/>
                            <a:cs typeface="Verdana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40" name="Group 106"/>
                      <p:cNvGrpSpPr/>
                      <p:nvPr/>
                    </p:nvGrpSpPr>
                    <p:grpSpPr>
                      <a:xfrm>
                        <a:off x="5040000" y="15120000"/>
                        <a:ext cx="10081005" cy="3672333"/>
                        <a:chOff x="5040000" y="15120000"/>
                        <a:chExt cx="10081005" cy="3672333"/>
                      </a:xfrm>
                    </p:grpSpPr>
                    <p:pic>
                      <p:nvPicPr>
                        <p:cNvPr id="150" name="Picture 149" descr="rhoRelChampNequi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8" cstate="print"/>
                        <a:stretch>
                          <a:fillRect/>
                        </a:stretch>
                      </p:blipFill>
                      <p:spPr>
                        <a:xfrm>
                          <a:off x="8281005" y="15839999"/>
                          <a:ext cx="3600000" cy="295233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pic>
                      <p:nvPicPr>
                        <p:cNvPr id="151" name="Picture 150" descr="rhoRelChampNsumm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9" cstate="print"/>
                        <a:stretch>
                          <a:fillRect/>
                        </a:stretch>
                      </p:blipFill>
                      <p:spPr>
                        <a:xfrm>
                          <a:off x="11521005" y="15839999"/>
                          <a:ext cx="3600000" cy="295233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pic>
                      <p:nvPicPr>
                        <p:cNvPr id="152" name="Picture 151" descr="rhoRelChampNwint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0" cstate="print"/>
                        <a:stretch>
                          <a:fillRect/>
                        </a:stretch>
                      </p:blipFill>
                      <p:spPr>
                        <a:xfrm>
                          <a:off x="5041005" y="15839999"/>
                          <a:ext cx="3600000" cy="295233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sp>
                      <p:nvSpPr>
                        <p:cNvPr id="153" name="TextBox 152"/>
                        <p:cNvSpPr txBox="1"/>
                        <p:nvPr/>
                      </p:nvSpPr>
                      <p:spPr>
                        <a:xfrm>
                          <a:off x="5040000" y="15120000"/>
                          <a:ext cx="6516528" cy="58477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indent="450850">
                            <a:buFont typeface="Wingdings" pitchFamily="2" charset="2"/>
                            <a:buChar char="Ø"/>
                          </a:pPr>
                          <a:r>
                            <a:rPr lang="en-US" sz="3200" b="1" dirty="0" smtClean="0">
                              <a:solidFill>
                                <a:schemeClr val="tx2"/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CHAMP: Small-scale FACs</a:t>
                          </a:r>
                        </a:p>
                      </p:txBody>
                    </p:sp>
                  </p:grpSp>
                  <p:grpSp>
                    <p:nvGrpSpPr>
                      <p:cNvPr id="141" name="Group 120"/>
                      <p:cNvGrpSpPr/>
                      <p:nvPr/>
                    </p:nvGrpSpPr>
                    <p:grpSpPr>
                      <a:xfrm>
                        <a:off x="5040000" y="22968000"/>
                        <a:ext cx="10080000" cy="584775"/>
                        <a:chOff x="5040000" y="22968000"/>
                        <a:chExt cx="10080000" cy="584775"/>
                      </a:xfrm>
                    </p:grpSpPr>
                    <p:sp>
                      <p:nvSpPr>
                        <p:cNvPr id="147" name="TextBox 146"/>
                        <p:cNvSpPr txBox="1"/>
                        <p:nvPr/>
                      </p:nvSpPr>
                      <p:spPr>
                        <a:xfrm>
                          <a:off x="5040000" y="22968000"/>
                          <a:ext cx="3600000" cy="58477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3200" b="1" dirty="0" smtClean="0">
                              <a:solidFill>
                                <a:srgbClr val="00B0F0"/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Local Winter</a:t>
                          </a:r>
                        </a:p>
                      </p:txBody>
                    </p:sp>
                    <p:sp>
                      <p:nvSpPr>
                        <p:cNvPr id="148" name="TextBox 147"/>
                        <p:cNvSpPr txBox="1"/>
                        <p:nvPr/>
                      </p:nvSpPr>
                      <p:spPr>
                        <a:xfrm>
                          <a:off x="8280000" y="22968000"/>
                          <a:ext cx="3600000" cy="58477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3200" b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Equinox</a:t>
                          </a:r>
                        </a:p>
                      </p:txBody>
                    </p:sp>
                    <p:sp>
                      <p:nvSpPr>
                        <p:cNvPr id="149" name="TextBox 148"/>
                        <p:cNvSpPr txBox="1"/>
                        <p:nvPr/>
                      </p:nvSpPr>
                      <p:spPr>
                        <a:xfrm>
                          <a:off x="11520000" y="22968000"/>
                          <a:ext cx="3600000" cy="58477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3200" b="1" dirty="0" smtClean="0">
                              <a:solidFill>
                                <a:srgbClr val="FFC000"/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Local Summer</a:t>
                          </a:r>
                        </a:p>
                      </p:txBody>
                    </p:sp>
                  </p:grpSp>
                  <p:grpSp>
                    <p:nvGrpSpPr>
                      <p:cNvPr id="142" name="Group 107"/>
                      <p:cNvGrpSpPr/>
                      <p:nvPr/>
                    </p:nvGrpSpPr>
                    <p:grpSpPr>
                      <a:xfrm>
                        <a:off x="5040000" y="19080000"/>
                        <a:ext cx="10081003" cy="3672333"/>
                        <a:chOff x="5040000" y="15120000"/>
                        <a:chExt cx="10081003" cy="3672333"/>
                      </a:xfrm>
                    </p:grpSpPr>
                    <p:pic>
                      <p:nvPicPr>
                        <p:cNvPr id="143" name="Picture 142" descr="rhoRelChampNequi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1" cstate="print"/>
                        <a:stretch>
                          <a:fillRect/>
                        </a:stretch>
                      </p:blipFill>
                      <p:spPr>
                        <a:xfrm>
                          <a:off x="8281004" y="15839999"/>
                          <a:ext cx="3599999" cy="295233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pic>
                      <p:nvPicPr>
                        <p:cNvPr id="144" name="Picture 143" descr="rhoRelChampNsumm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2" cstate="print"/>
                        <a:stretch>
                          <a:fillRect/>
                        </a:stretch>
                      </p:blipFill>
                      <p:spPr>
                        <a:xfrm>
                          <a:off x="11521004" y="15839999"/>
                          <a:ext cx="3599999" cy="295233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pic>
                      <p:nvPicPr>
                        <p:cNvPr id="145" name="Picture 144" descr="rhoRelChampNwint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3" cstate="print"/>
                        <a:stretch>
                          <a:fillRect/>
                        </a:stretch>
                      </p:blipFill>
                      <p:spPr>
                        <a:xfrm>
                          <a:off x="5041004" y="15839999"/>
                          <a:ext cx="3599999" cy="295233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  <p:sp>
                      <p:nvSpPr>
                        <p:cNvPr id="146" name="TextBox 145"/>
                        <p:cNvSpPr txBox="1"/>
                        <p:nvPr/>
                      </p:nvSpPr>
                      <p:spPr>
                        <a:xfrm>
                          <a:off x="5040000" y="15120000"/>
                          <a:ext cx="6532558" cy="58477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indent="450850">
                            <a:buFont typeface="Wingdings" pitchFamily="2" charset="2"/>
                            <a:buChar char="Ø"/>
                          </a:pPr>
                          <a:r>
                            <a:rPr lang="en-US" sz="3200" b="1" dirty="0" smtClean="0">
                              <a:solidFill>
                                <a:schemeClr val="tx2"/>
                              </a:solidFill>
                              <a:latin typeface="Verdana" pitchFamily="34" charset="0"/>
                              <a:ea typeface="Verdana" pitchFamily="34" charset="0"/>
                              <a:cs typeface="Verdana" pitchFamily="34" charset="0"/>
                            </a:rPr>
                            <a:t>CHAMP: Large-scale FACs</a:t>
                          </a:r>
                        </a:p>
                      </p:txBody>
                    </p:sp>
                  </p:grpSp>
                </p:grpSp>
              </p:grpSp>
              <p:sp>
                <p:nvSpPr>
                  <p:cNvPr id="169" name="TextBox 168"/>
                  <p:cNvSpPr txBox="1"/>
                  <p:nvPr/>
                </p:nvSpPr>
                <p:spPr>
                  <a:xfrm>
                    <a:off x="14616000" y="13860000"/>
                    <a:ext cx="5708935" cy="70788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indent="536575">
                      <a:buFont typeface="Wingdings" pitchFamily="2" charset="2"/>
                      <a:buChar char="Ø"/>
                    </a:pPr>
                    <a:r>
                      <a:rPr lang="en-US" sz="4000" b="1" u="sng" dirty="0" smtClean="0">
                        <a:solidFill>
                          <a:srgbClr val="00206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CHAMP &amp; GRACE</a:t>
                    </a:r>
                  </a:p>
                </p:txBody>
              </p:sp>
            </p:grpSp>
            <p:grpSp>
              <p:nvGrpSpPr>
                <p:cNvPr id="165" name="Group 164"/>
                <p:cNvGrpSpPr/>
                <p:nvPr/>
              </p:nvGrpSpPr>
              <p:grpSpPr>
                <a:xfrm>
                  <a:off x="432000" y="13320000"/>
                  <a:ext cx="13392000" cy="21600000"/>
                  <a:chOff x="432000" y="13320000"/>
                  <a:chExt cx="13392000" cy="21600000"/>
                </a:xfrm>
              </p:grpSpPr>
              <p:sp>
                <p:nvSpPr>
                  <p:cNvPr id="170" name="Rounded Rectangle 169"/>
                  <p:cNvSpPr/>
                  <p:nvPr/>
                </p:nvSpPr>
                <p:spPr>
                  <a:xfrm>
                    <a:off x="432000" y="13320000"/>
                    <a:ext cx="13392000" cy="21600000"/>
                  </a:xfrm>
                  <a:prstGeom prst="roundRect">
                    <a:avLst>
                      <a:gd name="adj" fmla="val 5518"/>
                    </a:avLst>
                  </a:prstGeom>
                  <a:noFill/>
                  <a:ln w="4445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TextBox 162"/>
                  <p:cNvSpPr txBox="1"/>
                  <p:nvPr/>
                </p:nvSpPr>
                <p:spPr>
                  <a:xfrm>
                    <a:off x="4950160" y="13860000"/>
                    <a:ext cx="4355680" cy="86177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5000" b="1" spc="300" dirty="0" smtClean="0">
                        <a:solidFill>
                          <a:srgbClr val="002060"/>
                        </a:solidFill>
                        <a:latin typeface="Engravers MT" pitchFamily="18" charset="0"/>
                        <a:ea typeface="Verdana" pitchFamily="34" charset="0"/>
                        <a:cs typeface="Verdana" pitchFamily="34" charset="0"/>
                      </a:rPr>
                      <a:t>RESULTS</a:t>
                    </a:r>
                  </a:p>
                </p:txBody>
              </p:sp>
            </p:grpSp>
            <p:grpSp>
              <p:nvGrpSpPr>
                <p:cNvPr id="199" name="Group 198"/>
                <p:cNvGrpSpPr/>
                <p:nvPr/>
              </p:nvGrpSpPr>
              <p:grpSpPr>
                <a:xfrm>
                  <a:off x="792000" y="25020000"/>
                  <a:ext cx="12744000" cy="9664995"/>
                  <a:chOff x="792000" y="24660000"/>
                  <a:chExt cx="12744000" cy="9664995"/>
                </a:xfrm>
              </p:grpSpPr>
              <p:grpSp>
                <p:nvGrpSpPr>
                  <p:cNvPr id="184" name="Group 183"/>
                  <p:cNvGrpSpPr/>
                  <p:nvPr/>
                </p:nvGrpSpPr>
                <p:grpSpPr>
                  <a:xfrm>
                    <a:off x="792000" y="24660000"/>
                    <a:ext cx="12744000" cy="8143389"/>
                    <a:chOff x="792000" y="21240000"/>
                    <a:chExt cx="12744000" cy="8143389"/>
                  </a:xfrm>
                </p:grpSpPr>
                <p:sp>
                  <p:nvSpPr>
                    <p:cNvPr id="174" name="TextBox 173"/>
                    <p:cNvSpPr txBox="1"/>
                    <p:nvPr/>
                  </p:nvSpPr>
                  <p:spPr>
                    <a:xfrm>
                      <a:off x="792000" y="21240000"/>
                      <a:ext cx="8762335" cy="70788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pPr indent="536575">
                        <a:buFont typeface="Wingdings" pitchFamily="2" charset="2"/>
                        <a:buChar char="Ø"/>
                      </a:pPr>
                      <a:r>
                        <a:rPr lang="en-US" sz="4000" b="1" u="sng" dirty="0" smtClean="0">
                          <a:solidFill>
                            <a:srgbClr val="00206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GRACE &amp; DMSP (F13 &amp; F15)</a:t>
                      </a:r>
                    </a:p>
                  </p:txBody>
                </p:sp>
                <p:grpSp>
                  <p:nvGrpSpPr>
                    <p:cNvPr id="183" name="Group 182"/>
                    <p:cNvGrpSpPr/>
                    <p:nvPr/>
                  </p:nvGrpSpPr>
                  <p:grpSpPr>
                    <a:xfrm>
                      <a:off x="1152000" y="22320000"/>
                      <a:ext cx="12384000" cy="7063389"/>
                      <a:chOff x="1152000" y="22320000"/>
                      <a:chExt cx="12384000" cy="7063389"/>
                    </a:xfrm>
                  </p:grpSpPr>
                  <p:sp>
                    <p:nvSpPr>
                      <p:cNvPr id="101" name="TextBox 100"/>
                      <p:cNvSpPr txBox="1"/>
                      <p:nvPr/>
                    </p:nvSpPr>
                    <p:spPr>
                      <a:xfrm>
                        <a:off x="4140000" y="22320000"/>
                        <a:ext cx="6418745" cy="70788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4000" b="1" dirty="0" smtClean="0">
                            <a:solidFill>
                              <a:srgbClr val="C00000"/>
                            </a:solidFill>
                            <a:latin typeface="Verdana" pitchFamily="34" charset="0"/>
                            <a:ea typeface="Verdana" pitchFamily="34" charset="0"/>
                            <a:cs typeface="Verdana" pitchFamily="34" charset="0"/>
                          </a:rPr>
                          <a:t>Northern Hemisphere</a:t>
                        </a:r>
                      </a:p>
                    </p:txBody>
                  </p:sp>
                  <p:grpSp>
                    <p:nvGrpSpPr>
                      <p:cNvPr id="182" name="Group 181"/>
                      <p:cNvGrpSpPr/>
                      <p:nvPr/>
                    </p:nvGrpSpPr>
                    <p:grpSpPr>
                      <a:xfrm>
                        <a:off x="1152000" y="23219999"/>
                        <a:ext cx="12384000" cy="6163390"/>
                        <a:chOff x="1152000" y="23219999"/>
                        <a:chExt cx="12384000" cy="6163390"/>
                      </a:xfrm>
                    </p:grpSpPr>
                    <p:grpSp>
                      <p:nvGrpSpPr>
                        <p:cNvPr id="127" name="Group 126"/>
                        <p:cNvGrpSpPr/>
                        <p:nvPr/>
                      </p:nvGrpSpPr>
                      <p:grpSpPr>
                        <a:xfrm>
                          <a:off x="9576000" y="23938844"/>
                          <a:ext cx="3960000" cy="5444545"/>
                          <a:chOff x="24256232" y="21238844"/>
                          <a:chExt cx="3960000" cy="5450290"/>
                        </a:xfrm>
                      </p:grpSpPr>
                      <p:sp>
                        <p:nvSpPr>
                          <p:cNvPr id="128" name="TextBox 127"/>
                          <p:cNvSpPr txBox="1"/>
                          <p:nvPr/>
                        </p:nvSpPr>
                        <p:spPr>
                          <a:xfrm>
                            <a:off x="24256232" y="26103742"/>
                            <a:ext cx="3960000" cy="58539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3200" b="1" dirty="0" smtClean="0">
                                <a:solidFill>
                                  <a:srgbClr val="0070C0"/>
                                </a:solidFill>
                                <a:latin typeface="Verdana" pitchFamily="34" charset="0"/>
                                <a:ea typeface="Verdana" pitchFamily="34" charset="0"/>
                                <a:cs typeface="Verdana" pitchFamily="34" charset="0"/>
                              </a:rPr>
                              <a:t>Auroral Region</a:t>
                            </a:r>
                          </a:p>
                        </p:txBody>
                      </p:sp>
                      <p:grpSp>
                        <p:nvGrpSpPr>
                          <p:cNvPr id="129" name="Group 115"/>
                          <p:cNvGrpSpPr/>
                          <p:nvPr/>
                        </p:nvGrpSpPr>
                        <p:grpSpPr>
                          <a:xfrm>
                            <a:off x="24256232" y="21238844"/>
                            <a:ext cx="3960000" cy="4646290"/>
                            <a:chOff x="24256232" y="20518844"/>
                            <a:chExt cx="3960000" cy="4646290"/>
                          </a:xfrm>
                        </p:grpSpPr>
                        <p:pic>
                          <p:nvPicPr>
                            <p:cNvPr id="130" name="Picture 129" descr="DmspF15_Or10_vel_V_z.png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34" cstate="print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4256232" y="20518844"/>
                              <a:ext cx="3960000" cy="1763250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131" name="Picture 130" descr="Grace_Or11_sat_MassD.png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35" cstate="print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4256232" y="23401884"/>
                              <a:ext cx="3960000" cy="1763250"/>
                            </a:xfrm>
                            <a:prstGeom prst="rect">
                              <a:avLst/>
                            </a:prstGeom>
                          </p:spPr>
                        </p:pic>
                      </p:grpSp>
                    </p:grpSp>
                    <p:grpSp>
                      <p:nvGrpSpPr>
                        <p:cNvPr id="175" name="Group 174"/>
                        <p:cNvGrpSpPr/>
                        <p:nvPr/>
                      </p:nvGrpSpPr>
                      <p:grpSpPr>
                        <a:xfrm>
                          <a:off x="1152000" y="23219999"/>
                          <a:ext cx="9684000" cy="6163390"/>
                          <a:chOff x="1152000" y="23219999"/>
                          <a:chExt cx="9684000" cy="6163390"/>
                        </a:xfrm>
                      </p:grpSpPr>
                      <p:pic>
                        <p:nvPicPr>
                          <p:cNvPr id="92" name="Picture 91" descr="Grace_Or11_sat_MassD.png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36" cstate="print"/>
                          <a:stretch>
                            <a:fillRect/>
                          </a:stretch>
                        </p:blipFill>
                        <p:spPr>
                          <a:xfrm>
                            <a:off x="1512000" y="26818845"/>
                            <a:ext cx="3960000" cy="1761392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91" name="Picture 90" descr="DmspF15_Or10_vel_V_z.png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37" cstate="print"/>
                          <a:stretch>
                            <a:fillRect/>
                          </a:stretch>
                        </p:blipFill>
                        <p:spPr>
                          <a:xfrm>
                            <a:off x="1512000" y="23938844"/>
                            <a:ext cx="3960000" cy="1761395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135" name="Up-Down Arrow 134"/>
                          <p:cNvSpPr/>
                          <p:nvPr/>
                        </p:nvSpPr>
                        <p:spPr>
                          <a:xfrm>
                            <a:off x="3636000" y="25558846"/>
                            <a:ext cx="72000" cy="1800000"/>
                          </a:xfrm>
                          <a:prstGeom prst="upDownArrow">
                            <a:avLst>
                              <a:gd name="adj1" fmla="val 37910"/>
                              <a:gd name="adj2" fmla="val 80328"/>
                            </a:avLst>
                          </a:prstGeom>
                          <a:solidFill>
                            <a:srgbClr val="00B0F0"/>
                          </a:solidFill>
                          <a:ln>
                            <a:solidFill>
                              <a:srgbClr val="00B0F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03" name="TextBox 102"/>
                          <p:cNvSpPr txBox="1"/>
                          <p:nvPr/>
                        </p:nvSpPr>
                        <p:spPr>
                          <a:xfrm>
                            <a:off x="1512000" y="28798614"/>
                            <a:ext cx="3960000" cy="58477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3200" b="1" dirty="0" smtClean="0">
                                <a:solidFill>
                                  <a:srgbClr val="0070C0"/>
                                </a:solidFill>
                                <a:latin typeface="Verdana" pitchFamily="34" charset="0"/>
                                <a:ea typeface="Verdana" pitchFamily="34" charset="0"/>
                                <a:cs typeface="Verdana" pitchFamily="34" charset="0"/>
                              </a:rPr>
                              <a:t>Polar Cap</a:t>
                            </a:r>
                          </a:p>
                        </p:txBody>
                      </p:sp>
                      <p:sp>
                        <p:nvSpPr>
                          <p:cNvPr id="102" name="TextBox 101"/>
                          <p:cNvSpPr txBox="1"/>
                          <p:nvPr/>
                        </p:nvSpPr>
                        <p:spPr>
                          <a:xfrm>
                            <a:off x="1152000" y="23219999"/>
                            <a:ext cx="5309467" cy="58477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 indent="450850">
                              <a:buFont typeface="Wingdings" pitchFamily="2" charset="2"/>
                              <a:buChar char="Ø"/>
                            </a:pPr>
                            <a:r>
                              <a:rPr lang="en-US" sz="3200" b="1" dirty="0" smtClean="0">
                                <a:solidFill>
                                  <a:schemeClr val="tx2"/>
                                </a:solidFill>
                                <a:latin typeface="Verdana" pitchFamily="34" charset="0"/>
                                <a:ea typeface="Verdana" pitchFamily="34" charset="0"/>
                                <a:cs typeface="Verdana" pitchFamily="34" charset="0"/>
                              </a:rPr>
                              <a:t>Grace: Mass Density</a:t>
                            </a:r>
                          </a:p>
                        </p:txBody>
                      </p:sp>
                      <p:grpSp>
                        <p:nvGrpSpPr>
                          <p:cNvPr id="118" name="Group 117"/>
                          <p:cNvGrpSpPr/>
                          <p:nvPr/>
                        </p:nvGrpSpPr>
                        <p:grpSpPr>
                          <a:xfrm>
                            <a:off x="5544000" y="23938844"/>
                            <a:ext cx="3960000" cy="5444545"/>
                            <a:chOff x="26704232" y="21239604"/>
                            <a:chExt cx="3960000" cy="5450290"/>
                          </a:xfrm>
                        </p:grpSpPr>
                        <p:sp>
                          <p:nvSpPr>
                            <p:cNvPr id="119" name="TextBox 118"/>
                            <p:cNvSpPr txBox="1"/>
                            <p:nvPr/>
                          </p:nvSpPr>
                          <p:spPr>
                            <a:xfrm>
                              <a:off x="26704232" y="26104502"/>
                              <a:ext cx="3960000" cy="585392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3200" b="1" dirty="0" smtClean="0">
                                  <a:solidFill>
                                    <a:srgbClr val="0070C0"/>
                                  </a:solidFill>
                                  <a:latin typeface="Verdana" pitchFamily="34" charset="0"/>
                                  <a:ea typeface="Verdana" pitchFamily="34" charset="0"/>
                                  <a:cs typeface="Verdana" pitchFamily="34" charset="0"/>
                                </a:rPr>
                                <a:t>Cusp</a:t>
                              </a:r>
                            </a:p>
                          </p:txBody>
                        </p:sp>
                        <p:grpSp>
                          <p:nvGrpSpPr>
                            <p:cNvPr id="120" name="Group 115"/>
                            <p:cNvGrpSpPr/>
                            <p:nvPr/>
                          </p:nvGrpSpPr>
                          <p:grpSpPr>
                            <a:xfrm>
                              <a:off x="26704232" y="21239604"/>
                              <a:ext cx="3960000" cy="4646291"/>
                              <a:chOff x="26704232" y="20519604"/>
                              <a:chExt cx="3960000" cy="4646291"/>
                            </a:xfrm>
                          </p:grpSpPr>
                          <p:pic>
                            <p:nvPicPr>
                              <p:cNvPr id="125" name="Picture 124" descr="DmspF15_Or10_vel_V_z.png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38" cstate="print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6704232" y="20519604"/>
                                <a:ext cx="3960000" cy="176325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123" name="Picture 122" descr="Grace_Or11_sat_MassD.png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39" cstate="print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6704232" y="23402644"/>
                                <a:ext cx="3960000" cy="1763251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grpSp>
                      </p:grpSp>
                      <p:sp>
                        <p:nvSpPr>
                          <p:cNvPr id="137" name="Up-Down Arrow 136"/>
                          <p:cNvSpPr/>
                          <p:nvPr/>
                        </p:nvSpPr>
                        <p:spPr>
                          <a:xfrm>
                            <a:off x="10764000" y="25558846"/>
                            <a:ext cx="72000" cy="1800000"/>
                          </a:xfrm>
                          <a:prstGeom prst="upDownArrow">
                            <a:avLst>
                              <a:gd name="adj1" fmla="val 37910"/>
                              <a:gd name="adj2" fmla="val 80328"/>
                            </a:avLst>
                          </a:prstGeom>
                          <a:solidFill>
                            <a:srgbClr val="00B0F0"/>
                          </a:solidFill>
                          <a:ln>
                            <a:solidFill>
                              <a:srgbClr val="00B0F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38" name="Up-Down Arrow 137"/>
                          <p:cNvSpPr/>
                          <p:nvPr/>
                        </p:nvSpPr>
                        <p:spPr>
                          <a:xfrm>
                            <a:off x="8460000" y="25560360"/>
                            <a:ext cx="72000" cy="1800000"/>
                          </a:xfrm>
                          <a:prstGeom prst="upDownArrow">
                            <a:avLst>
                              <a:gd name="adj1" fmla="val 37910"/>
                              <a:gd name="adj2" fmla="val 80328"/>
                            </a:avLst>
                          </a:prstGeom>
                          <a:solidFill>
                            <a:srgbClr val="00B0F0"/>
                          </a:solidFill>
                          <a:ln>
                            <a:solidFill>
                              <a:srgbClr val="00B0F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11" name="TextBox 110"/>
                          <p:cNvSpPr txBox="1"/>
                          <p:nvPr/>
                        </p:nvSpPr>
                        <p:spPr>
                          <a:xfrm>
                            <a:off x="1152000" y="26098844"/>
                            <a:ext cx="6035627" cy="5760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 indent="450850">
                              <a:buFont typeface="Wingdings" pitchFamily="2" charset="2"/>
                              <a:buChar char="Ø"/>
                            </a:pPr>
                            <a:r>
                              <a:rPr lang="en-US" sz="3200" b="1" dirty="0" smtClean="0">
                                <a:solidFill>
                                  <a:schemeClr val="tx2"/>
                                </a:solidFill>
                                <a:latin typeface="Verdana" pitchFamily="34" charset="0"/>
                                <a:ea typeface="Verdana" pitchFamily="34" charset="0"/>
                                <a:cs typeface="Verdana" pitchFamily="34" charset="0"/>
                              </a:rPr>
                              <a:t>DMSP: Vertical Velocity</a:t>
                            </a:r>
                          </a:p>
                        </p:txBody>
                      </p:sp>
                    </p:grpSp>
                  </p:grpSp>
                </p:grpSp>
              </p:grpSp>
              <p:sp>
                <p:nvSpPr>
                  <p:cNvPr id="185" name="TextBox 184"/>
                  <p:cNvSpPr txBox="1"/>
                  <p:nvPr/>
                </p:nvSpPr>
                <p:spPr>
                  <a:xfrm>
                    <a:off x="1152000" y="32940000"/>
                    <a:ext cx="11880000" cy="13849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lvl="0" indent="450850">
                      <a:lnSpc>
                        <a:spcPct val="150000"/>
                      </a:lnSpc>
                      <a:buBlip>
                        <a:blip r:embed="rId9"/>
                      </a:buBlip>
                      <a:tabLst>
                        <a:tab pos="450850" algn="l"/>
                      </a:tabLst>
                    </a:pPr>
                    <a:r>
                      <a:rPr lang="en-US" sz="2800" dirty="0" smtClean="0">
                        <a:solidFill>
                          <a:schemeClr val="tx2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 Comparison of GRACE and DMSP single orbit observations 	 during geomagnetic storms</a:t>
                    </a:r>
                    <a:r>
                      <a:rPr lang="en-US" sz="2800" baseline="30000" dirty="0" smtClean="0">
                        <a:solidFill>
                          <a:schemeClr val="tx2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[2]</a:t>
                    </a:r>
                    <a:r>
                      <a:rPr lang="en-US" sz="2800" dirty="0" smtClean="0">
                        <a:solidFill>
                          <a:schemeClr val="tx2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 over four years (2002–2005) </a:t>
                    </a:r>
                  </a:p>
                </p:txBody>
              </p:sp>
            </p:grpSp>
            <p:grpSp>
              <p:nvGrpSpPr>
                <p:cNvPr id="298" name="Group 297"/>
                <p:cNvGrpSpPr/>
                <p:nvPr/>
              </p:nvGrpSpPr>
              <p:grpSpPr>
                <a:xfrm>
                  <a:off x="37368000" y="13320000"/>
                  <a:ext cx="13320000" cy="21600000"/>
                  <a:chOff x="37368000" y="13320000"/>
                  <a:chExt cx="13320000" cy="21600000"/>
                </a:xfrm>
              </p:grpSpPr>
              <p:sp>
                <p:nvSpPr>
                  <p:cNvPr id="171" name="Rounded Rectangle 170"/>
                  <p:cNvSpPr/>
                  <p:nvPr/>
                </p:nvSpPr>
                <p:spPr>
                  <a:xfrm>
                    <a:off x="37368000" y="13320000"/>
                    <a:ext cx="13320000" cy="21600000"/>
                  </a:xfrm>
                  <a:prstGeom prst="roundRect">
                    <a:avLst>
                      <a:gd name="adj" fmla="val 5564"/>
                    </a:avLst>
                  </a:prstGeom>
                  <a:noFill/>
                  <a:ln w="4445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" name="TextBox 113"/>
                  <p:cNvSpPr txBox="1"/>
                  <p:nvPr/>
                </p:nvSpPr>
                <p:spPr>
                  <a:xfrm>
                    <a:off x="41634000" y="13860000"/>
                    <a:ext cx="4806060" cy="86177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5000" b="1" spc="300" dirty="0" smtClean="0">
                        <a:solidFill>
                          <a:srgbClr val="002060"/>
                        </a:solidFill>
                        <a:latin typeface="Engravers MT" pitchFamily="18" charset="0"/>
                        <a:ea typeface="Verdana" pitchFamily="34" charset="0"/>
                        <a:cs typeface="Verdana" pitchFamily="34" charset="0"/>
                      </a:rPr>
                      <a:t>Summary</a:t>
                    </a:r>
                  </a:p>
                </p:txBody>
              </p:sp>
            </p:grpSp>
            <p:grpSp>
              <p:nvGrpSpPr>
                <p:cNvPr id="231" name="Group 230"/>
                <p:cNvGrpSpPr/>
                <p:nvPr/>
              </p:nvGrpSpPr>
              <p:grpSpPr>
                <a:xfrm>
                  <a:off x="14832000" y="5580000"/>
                  <a:ext cx="10080000" cy="6740307"/>
                  <a:chOff x="14832000" y="5759999"/>
                  <a:chExt cx="10080000" cy="6740307"/>
                </a:xfrm>
              </p:grpSpPr>
              <p:sp>
                <p:nvSpPr>
                  <p:cNvPr id="234" name="Textfeld 17"/>
                  <p:cNvSpPr txBox="1"/>
                  <p:nvPr/>
                </p:nvSpPr>
                <p:spPr>
                  <a:xfrm>
                    <a:off x="14832000" y="5759999"/>
                    <a:ext cx="10080000" cy="67403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indent="441325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Wingdings" pitchFamily="2" charset="2"/>
                      <a:buChar char="Ø"/>
                      <a:tabLst>
                        <a:tab pos="441325" algn="l"/>
                      </a:tabLst>
                      <a:defRPr/>
                    </a:pPr>
                    <a:r>
                      <a:rPr kumimoji="0" lang="de-DE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Verdana"/>
                      </a:rPr>
                      <a:t> Cusp density anomalies were presented for the first time in 	 2004 by Lühr et al</a:t>
                    </a:r>
                    <a:r>
                      <a:rPr kumimoji="0" lang="de-DE" sz="240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Verdana"/>
                      </a:rPr>
                      <a:t>.</a:t>
                    </a:r>
                    <a:r>
                      <a:rPr lang="en-US" sz="2400" baseline="30000" dirty="0" smtClean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[1]</a:t>
                    </a:r>
                    <a:r>
                      <a:rPr lang="en-US" sz="2400" dirty="0" smtClean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, where authors draw attention to the 	 one to one correspondence between density enhancements 	 and the occurrence of small-scale FACs</a:t>
                    </a:r>
                    <a:endParaRPr kumimoji="0" lang="en-US" sz="2400" i="0" u="none" strike="noStrike" kern="0" cap="none" spc="0" normalizeH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  <a:p>
                    <a:pPr indent="441325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Wingdings" pitchFamily="2" charset="2"/>
                      <a:buChar char="Ø"/>
                      <a:tabLst>
                        <a:tab pos="441325" algn="l"/>
                      </a:tabLst>
                      <a:defRPr/>
                    </a:pPr>
                    <a:endParaRPr lang="en-US" sz="2400" kern="0" dirty="0" smtClean="0">
                      <a:solidFill>
                        <a:srgbClr val="00000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  <a:p>
                    <a:pPr indent="441325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Wingdings" pitchFamily="2" charset="2"/>
                      <a:buChar char="Ø"/>
                      <a:tabLst>
                        <a:tab pos="441325" algn="l"/>
                      </a:tabLst>
                      <a:defRPr/>
                    </a:pPr>
                    <a:endParaRPr kumimoji="0" lang="en-US" sz="2400" i="0" u="none" strike="noStrike" kern="0" cap="none" spc="0" normalizeH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  <a:p>
                    <a:pPr indent="441325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Wingdings" pitchFamily="2" charset="2"/>
                      <a:buChar char="Ø"/>
                      <a:tabLst>
                        <a:tab pos="441325" algn="l"/>
                      </a:tabLst>
                      <a:defRPr/>
                    </a:pPr>
                    <a:endParaRPr lang="en-US" sz="2400" kern="0" dirty="0" smtClean="0">
                      <a:solidFill>
                        <a:srgbClr val="00000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  <a:p>
                    <a:pPr indent="441325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Wingdings" pitchFamily="2" charset="2"/>
                      <a:buChar char="Ø"/>
                      <a:tabLst>
                        <a:tab pos="441325" algn="l"/>
                      </a:tabLst>
                      <a:defRPr/>
                    </a:pPr>
                    <a:endParaRPr kumimoji="0" lang="en-US" sz="2400" i="0" u="none" strike="noStrike" kern="0" cap="none" spc="0" normalizeH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  <a:p>
                    <a:pPr indent="441325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Wingdings" pitchFamily="2" charset="2"/>
                      <a:buChar char="Ø"/>
                      <a:tabLst>
                        <a:tab pos="441325" algn="l"/>
                      </a:tabLst>
                      <a:defRPr/>
                    </a:pPr>
                    <a:endParaRPr lang="en-US" sz="2400" kern="0" dirty="0" smtClean="0">
                      <a:solidFill>
                        <a:srgbClr val="00000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  <a:p>
                    <a:pPr indent="441325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Wingdings" pitchFamily="2" charset="2"/>
                      <a:buChar char="Ø"/>
                      <a:tabLst>
                        <a:tab pos="441325" algn="l"/>
                      </a:tabLst>
                      <a:defRPr/>
                    </a:pPr>
                    <a:endParaRPr kumimoji="0" lang="en-US" sz="2400" i="0" u="none" strike="noStrike" kern="0" cap="none" spc="0" normalizeH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  <a:p>
                    <a:pPr indent="441325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Wingdings" pitchFamily="2" charset="2"/>
                      <a:buChar char="Ø"/>
                      <a:tabLst>
                        <a:tab pos="441325" algn="l"/>
                      </a:tabLst>
                      <a:defRPr/>
                    </a:pPr>
                    <a:endParaRPr lang="en-US" sz="2400" kern="0" dirty="0" smtClean="0">
                      <a:solidFill>
                        <a:srgbClr val="00000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  <a:p>
                    <a:pPr indent="441325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Wingdings" pitchFamily="2" charset="2"/>
                      <a:buChar char="Ø"/>
                      <a:tabLst>
                        <a:tab pos="441325" algn="l"/>
                      </a:tabLst>
                      <a:defRPr/>
                    </a:pPr>
                    <a:endParaRPr kumimoji="0" lang="en-US" sz="2400" i="0" u="none" strike="noStrike" kern="0" cap="none" spc="0" normalizeH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  <a:p>
                    <a:pPr indent="441325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Wingdings" pitchFamily="2" charset="2"/>
                      <a:buChar char="Ø"/>
                      <a:tabLst>
                        <a:tab pos="441325" algn="l"/>
                      </a:tabLst>
                      <a:defRPr/>
                    </a:pPr>
                    <a:endParaRPr lang="en-US" sz="2400" kern="0" dirty="0" smtClean="0">
                      <a:solidFill>
                        <a:srgbClr val="00000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  <a:p>
                    <a:pPr indent="441325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Wingdings" pitchFamily="2" charset="2"/>
                      <a:buChar char="Ø"/>
                      <a:tabLst>
                        <a:tab pos="441325" algn="l"/>
                      </a:tabLst>
                      <a:defRPr/>
                    </a:pPr>
                    <a:endParaRPr kumimoji="0" lang="en-US" sz="2400" i="0" u="none" strike="noStrike" kern="0" cap="none" spc="0" normalizeH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  <a:p>
                    <a:pPr indent="441325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Wingdings" pitchFamily="2" charset="2"/>
                      <a:buChar char="Ø"/>
                      <a:tabLst>
                        <a:tab pos="441325" algn="l"/>
                      </a:tabLst>
                      <a:defRPr/>
                    </a:pPr>
                    <a:endParaRPr lang="en-US" sz="2400" kern="0" dirty="0" smtClean="0">
                      <a:solidFill>
                        <a:srgbClr val="00000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  <a:p>
                    <a:pPr indent="441325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Wingdings" pitchFamily="2" charset="2"/>
                      <a:buChar char="Ø"/>
                      <a:tabLst>
                        <a:tab pos="441325" algn="l"/>
                      </a:tabLst>
                      <a:defRPr/>
                    </a:pPr>
                    <a:endParaRPr kumimoji="0" lang="en-US" sz="2400" i="0" u="none" strike="noStrike" kern="0" cap="none" spc="0" normalizeH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  <a:p>
                    <a:pPr indent="441325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Wingdings" pitchFamily="2" charset="2"/>
                      <a:buChar char="Ø"/>
                      <a:tabLst>
                        <a:tab pos="441325" algn="l"/>
                      </a:tabLst>
                      <a:defRPr/>
                    </a:pPr>
                    <a:r>
                      <a:rPr lang="en-US" sz="2400" kern="0" noProof="0" dirty="0" smtClean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 Storm-time related density enhancements </a:t>
                    </a:r>
                    <a:r>
                      <a:rPr lang="en-US" sz="2400" kern="0" dirty="0" smtClean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and field-aligned 	 currents: 2010 </a:t>
                    </a:r>
                    <a:r>
                      <a:rPr lang="de-DE" sz="2400" kern="0" dirty="0" smtClean="0">
                        <a:solidFill>
                          <a:sysClr val="windowText" lastClr="000000"/>
                        </a:solidFill>
                        <a:latin typeface="Verdana"/>
                      </a:rPr>
                      <a:t>by Liu et al.</a:t>
                    </a:r>
                    <a:r>
                      <a:rPr lang="en-US" sz="2400" baseline="30000" dirty="0" smtClean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[2]</a:t>
                    </a:r>
                    <a:r>
                      <a:rPr lang="en-US" sz="2400" kern="0" dirty="0" smtClean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 </a:t>
                    </a:r>
                    <a:endParaRPr kumimoji="0" lang="de-DE" sz="2400" i="0" u="none" strike="noStrike" kern="0" cap="none" spc="0" normalizeH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Verdana"/>
                    </a:endParaRPr>
                  </a:p>
                </p:txBody>
              </p:sp>
              <p:grpSp>
                <p:nvGrpSpPr>
                  <p:cNvPr id="228" name="Group 227"/>
                  <p:cNvGrpSpPr/>
                  <p:nvPr/>
                </p:nvGrpSpPr>
                <p:grpSpPr>
                  <a:xfrm>
                    <a:off x="15588000" y="7812000"/>
                    <a:ext cx="8784000" cy="3780000"/>
                    <a:chOff x="15660000" y="8064000"/>
                    <a:chExt cx="8784000" cy="3780000"/>
                  </a:xfrm>
                </p:grpSpPr>
                <p:grpSp>
                  <p:nvGrpSpPr>
                    <p:cNvPr id="230" name="Group 229"/>
                    <p:cNvGrpSpPr/>
                    <p:nvPr/>
                  </p:nvGrpSpPr>
                  <p:grpSpPr>
                    <a:xfrm>
                      <a:off x="15660000" y="8064000"/>
                      <a:ext cx="6997150" cy="3780000"/>
                      <a:chOff x="15554319" y="8101058"/>
                      <a:chExt cx="6997150" cy="3780000"/>
                    </a:xfrm>
                  </p:grpSpPr>
                  <p:grpSp>
                    <p:nvGrpSpPr>
                      <p:cNvPr id="283" name="Group 10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15554319" y="8101058"/>
                        <a:ext cx="3397150" cy="3780000"/>
                        <a:chOff x="720000" y="900000"/>
                        <a:chExt cx="3720690" cy="4140000"/>
                      </a:xfrm>
                    </p:grpSpPr>
                    <p:pic>
                      <p:nvPicPr>
                        <p:cNvPr id="284" name="Picture 283" descr="2010_1_Liu_Fig3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0" cstate="print"/>
                        <a:stretch>
                          <a:fillRect/>
                        </a:stretch>
                      </p:blipFill>
                      <p:spPr>
                        <a:xfrm>
                          <a:off x="720000" y="900000"/>
                          <a:ext cx="3720690" cy="4140000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285" name="Rectangle 284"/>
                        <p:cNvSpPr/>
                        <p:nvPr/>
                      </p:nvSpPr>
                      <p:spPr bwMode="auto">
                        <a:xfrm>
                          <a:off x="1440000" y="1080000"/>
                          <a:ext cx="846000" cy="3708000"/>
                        </a:xfrm>
                        <a:prstGeom prst="rect">
                          <a:avLst/>
                        </a:prstGeom>
                        <a:solidFill>
                          <a:srgbClr val="00B050">
                            <a:alpha val="25000"/>
                          </a:srgbClr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charset="0"/>
                            <a:ea typeface="ＭＳ Ｐゴシック" pitchFamily="96" charset="-128"/>
                          </a:endParaRPr>
                        </a:p>
                      </p:txBody>
                    </p:sp>
                  </p:grpSp>
                  <p:grpSp>
                    <p:nvGrpSpPr>
                      <p:cNvPr id="286" name="Group 11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19154319" y="8101058"/>
                        <a:ext cx="3397150" cy="3780000"/>
                        <a:chOff x="4500000" y="900000"/>
                        <a:chExt cx="3720690" cy="4140000"/>
                      </a:xfrm>
                    </p:grpSpPr>
                    <p:pic>
                      <p:nvPicPr>
                        <p:cNvPr id="287" name="Picture 286" descr="2010_1_Liu _Fig4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1" cstate="print"/>
                        <a:stretch>
                          <a:fillRect/>
                        </a:stretch>
                      </p:blipFill>
                      <p:spPr>
                        <a:xfrm>
                          <a:off x="4500000" y="900000"/>
                          <a:ext cx="3720690" cy="4140000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288" name="Rectangle 287"/>
                        <p:cNvSpPr/>
                        <p:nvPr/>
                      </p:nvSpPr>
                      <p:spPr bwMode="auto">
                        <a:xfrm>
                          <a:off x="6904629" y="1116000"/>
                          <a:ext cx="846000" cy="3708000"/>
                        </a:xfrm>
                        <a:prstGeom prst="rect">
                          <a:avLst/>
                        </a:prstGeom>
                        <a:solidFill>
                          <a:srgbClr val="00B050">
                            <a:alpha val="25000"/>
                          </a:srgbClr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charset="0"/>
                            <a:ea typeface="ＭＳ Ｐゴシック" pitchFamily="96" charset="-128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289" name="TextBox 288"/>
                    <p:cNvSpPr txBox="1"/>
                    <p:nvPr/>
                  </p:nvSpPr>
                  <p:spPr>
                    <a:xfrm>
                      <a:off x="22932000" y="8244000"/>
                      <a:ext cx="1512000" cy="864000"/>
                    </a:xfrm>
                    <a:prstGeom prst="rect">
                      <a:avLst/>
                    </a:prstGeom>
                    <a:solidFill>
                      <a:srgbClr val="00B050">
                        <a:alpha val="25000"/>
                      </a:srgbClr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/>
                        </a:rPr>
                        <a:t>Cusp</a:t>
                      </a:r>
                      <a:r>
                        <a:rPr lang="en-US" sz="2400" kern="0" dirty="0" smtClean="0">
                          <a:solidFill>
                            <a:sysClr val="windowText" lastClr="000000"/>
                          </a:solidFill>
                          <a:latin typeface="Verdana"/>
                        </a:rPr>
                        <a:t/>
                      </a:r>
                      <a:br>
                        <a:rPr lang="en-US" sz="2400" kern="0" dirty="0" smtClean="0">
                          <a:solidFill>
                            <a:sysClr val="windowText" lastClr="000000"/>
                          </a:solidFill>
                          <a:latin typeface="Verdana"/>
                        </a:rPr>
                      </a:br>
                      <a:r>
                        <a:rPr kumimoji="0" lang="en-US" sz="2400" b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/>
                        </a:rPr>
                        <a:t>Location</a:t>
                      </a:r>
                      <a:endParaRPr kumimoji="0" lang="en-US" sz="2400" b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Verdana"/>
                      </a:endParaRPr>
                    </a:p>
                  </p:txBody>
                </p:sp>
              </p:grpSp>
            </p:grpSp>
            <p:sp>
              <p:nvSpPr>
                <p:cNvPr id="297" name="Textfeld 17"/>
                <p:cNvSpPr txBox="1"/>
                <p:nvPr/>
              </p:nvSpPr>
              <p:spPr>
                <a:xfrm>
                  <a:off x="37728000" y="14760000"/>
                  <a:ext cx="12600000" cy="122802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indent="45720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4B19"/>
                    </a:buClr>
                    <a:buSzPct val="125000"/>
                    <a:buFont typeface="Wingdings" pitchFamily="2" charset="2"/>
                    <a:buChar char="ü"/>
                    <a:tabLst>
                      <a:tab pos="441325" algn="l"/>
                    </a:tabLst>
                    <a:defRPr/>
                  </a:pPr>
                  <a:r>
                    <a:rPr lang="en-US" sz="3200" b="1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Single Orbit Based Comparison: Northern and 	 	 Southern Hemispheres</a:t>
                  </a:r>
                  <a:endParaRPr kumimoji="0" lang="de-DE" sz="3200" b="1" i="0" u="sng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Verdana"/>
                  </a:endParaRPr>
                </a:p>
                <a:p>
                  <a:pPr marL="628650" marR="0" lvl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4B19"/>
                    </a:buClr>
                    <a:buSzPct val="125000"/>
                    <a:buFontTx/>
                    <a:buNone/>
                    <a:tabLst/>
                    <a:defRPr/>
                  </a:pPr>
                  <a:r>
                    <a:rPr kumimoji="0" lang="de-DE" sz="2400" i="0" u="sng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Polar Cap</a:t>
                  </a:r>
                </a:p>
                <a:p>
                  <a:pPr marL="628650" marR="0" lvl="0" indent="36195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 charset="2"/>
                    <a:buChar char="Ø"/>
                    <a:tabLst/>
                    <a:defRPr/>
                  </a:pPr>
                  <a:r>
                    <a:rPr kumimoji="0" lang="de-DE" sz="240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  </a:t>
                  </a:r>
                  <a:r>
                    <a:rPr kumimoji="0" lang="en-US" sz="2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Mass density: not coincident with ion upflow</a:t>
                  </a:r>
                </a:p>
                <a:p>
                  <a:pPr marL="628650" marR="0" lvl="0" indent="36195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 charset="2"/>
                    <a:buChar char="Ø"/>
                    <a:tabLst/>
                    <a:defRPr/>
                  </a:pPr>
                  <a:r>
                    <a:rPr kumimoji="0" lang="en-US" sz="2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  Ion flow: correlation with polar rain (downward)</a:t>
                  </a:r>
                </a:p>
                <a:p>
                  <a:pPr marL="628650" marR="0" lvl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4B19"/>
                    </a:buClr>
                    <a:buSzPct val="125000"/>
                    <a:buFontTx/>
                    <a:buNone/>
                    <a:tabLst/>
                    <a:defRPr/>
                  </a:pPr>
                  <a:r>
                    <a:rPr kumimoji="0" lang="de-DE" sz="2400" i="0" u="sng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Cusp</a:t>
                  </a:r>
                  <a:endParaRPr kumimoji="0" lang="en-US" sz="240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Verdana"/>
                  </a:endParaRPr>
                </a:p>
                <a:p>
                  <a:pPr marL="628650" marR="0" lvl="0" indent="36195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 charset="2"/>
                    <a:buChar char="Ø"/>
                    <a:defRPr/>
                  </a:pPr>
                  <a:r>
                    <a:rPr kumimoji="0" lang="en-US" sz="2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  Good coincidence between mass density and ion upflow</a:t>
                  </a:r>
                  <a:r>
                    <a:rPr kumimoji="0" lang="en-US" sz="2400" i="0" u="none" strike="noStrike" kern="0" cap="none" spc="0" normalizeH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 </a:t>
                  </a:r>
                  <a:r>
                    <a:rPr kumimoji="0" lang="en-US" sz="2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enhancement</a:t>
                  </a:r>
                </a:p>
                <a:p>
                  <a:pPr marL="628650" marR="0" lvl="0" indent="36195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 charset="2"/>
                    <a:buChar char="Ø"/>
                    <a:defRPr/>
                  </a:pPr>
                  <a:r>
                    <a:rPr kumimoji="0" lang="en-US" sz="2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  Good agreement in MLT</a:t>
                  </a:r>
                </a:p>
                <a:p>
                  <a:pPr marL="628650" marR="0" lvl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4B19"/>
                    </a:buClr>
                    <a:buSzPct val="125000"/>
                    <a:buFontTx/>
                    <a:buNone/>
                    <a:tabLst/>
                    <a:defRPr/>
                  </a:pPr>
                  <a:r>
                    <a:rPr kumimoji="0" lang="de-DE" sz="2400" i="0" u="sng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Auroral Region</a:t>
                  </a:r>
                  <a:endParaRPr kumimoji="0" lang="en-US" sz="240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Verdana"/>
                  </a:endParaRPr>
                </a:p>
                <a:p>
                  <a:pPr marL="628650" marR="0" lvl="0" indent="36195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 charset="2"/>
                    <a:buChar char="Ø"/>
                    <a:tabLst/>
                    <a:defRPr/>
                  </a:pPr>
                  <a:r>
                    <a:rPr kumimoji="0" lang="en-US" sz="2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  Mass density: no enhancement</a:t>
                  </a:r>
                </a:p>
                <a:p>
                  <a:pPr marL="628650" marR="0" lvl="0" indent="36195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 charset="2"/>
                    <a:buChar char="Ø"/>
                    <a:tabLst/>
                    <a:defRPr/>
                  </a:pPr>
                  <a:r>
                    <a:rPr kumimoji="0" lang="en-US" sz="2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  Ion flow: enhancement</a:t>
                  </a:r>
                </a:p>
                <a:p>
                  <a:pPr marL="628650" marR="0" lvl="0" indent="36195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 charset="2"/>
                    <a:buChar char="Ø"/>
                    <a:tabLst/>
                    <a:defRPr/>
                  </a:pPr>
                  <a:endParaRPr lang="en-US" sz="2400" kern="0" dirty="0" smtClean="0">
                    <a:solidFill>
                      <a:schemeClr val="tx2"/>
                    </a:solidFill>
                    <a:latin typeface="Verdana"/>
                  </a:endParaRPr>
                </a:p>
                <a:p>
                  <a:pPr lvl="0" indent="45720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4B19"/>
                    </a:buClr>
                    <a:buSzPct val="125000"/>
                    <a:buFont typeface="Wingdings" pitchFamily="2" charset="2"/>
                    <a:buChar char="ü"/>
                    <a:defRPr/>
                  </a:pPr>
                  <a:r>
                    <a:rPr lang="en-US" sz="3200" b="1" dirty="0" smtClean="0">
                      <a:solidFill>
                        <a:srgbClr val="00000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</a:t>
                  </a:r>
                  <a:r>
                    <a:rPr lang="en-US" sz="3200" b="1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Statistical Survey</a:t>
                  </a:r>
                </a:p>
                <a:p>
                  <a:pPr marL="628650" indent="457200" fontAlgn="auto"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 charset="2"/>
                    <a:buChar char="Ø"/>
                    <a:defRPr/>
                  </a:pPr>
                  <a:r>
                    <a:rPr lang="en-US" sz="2400" kern="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Density enhancements are more pronounced at higher altitudes</a:t>
                  </a:r>
                </a:p>
                <a:p>
                  <a:pPr marL="628650" indent="457200" fontAlgn="auto"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 charset="2"/>
                    <a:buChar char="Ø"/>
                    <a:defRPr/>
                  </a:pPr>
                  <a:r>
                    <a:rPr lang="en-US" sz="2400" kern="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Density peak location: dayside cusp</a:t>
                  </a:r>
                </a:p>
                <a:p>
                  <a:pPr marL="628650" indent="457200" fontAlgn="auto"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 charset="2"/>
                    <a:buChar char="Ø"/>
                    <a:defRPr/>
                  </a:pPr>
                  <a:r>
                    <a:rPr lang="en-US" sz="2400" kern="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Local summer: clear cusp signature</a:t>
                  </a:r>
                </a:p>
                <a:p>
                  <a:pPr marL="628650" indent="457200" fontAlgn="auto"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 charset="2"/>
                    <a:buChar char="Ø"/>
                    <a:defRPr/>
                  </a:pPr>
                  <a:r>
                    <a:rPr lang="en-US" sz="2400" kern="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Northern Hemisphere: confined cusp</a:t>
                  </a:r>
                </a:p>
                <a:p>
                  <a:pPr marL="628650" indent="457200" fontAlgn="auto"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 charset="2"/>
                    <a:buChar char="Ø"/>
                    <a:defRPr/>
                  </a:pPr>
                  <a:r>
                    <a:rPr lang="en-US" sz="2400" kern="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Grace: shifted peak center</a:t>
                  </a:r>
                </a:p>
                <a:p>
                  <a:pPr marL="628650" indent="457200" fontAlgn="auto"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 charset="2"/>
                    <a:buChar char="Ø"/>
                    <a:defRPr/>
                  </a:pPr>
                  <a:r>
                    <a:rPr lang="en-US" sz="2400" kern="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Small-scale FACs: strong seasonal variation</a:t>
                  </a:r>
                </a:p>
                <a:p>
                  <a:pPr marL="628650" indent="457200" fontAlgn="auto"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 charset="2"/>
                    <a:buChar char="Ø"/>
                    <a:defRPr/>
                  </a:pPr>
                  <a:r>
                    <a:rPr lang="en-US" sz="2400" kern="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Large-scale FACs: </a:t>
                  </a:r>
                </a:p>
                <a:p>
                  <a:pPr marL="1085850" indent="457200" fontAlgn="auto"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 charset="2"/>
                    <a:buChar char="Ø"/>
                    <a:defRPr/>
                  </a:pPr>
                  <a:r>
                    <a:rPr lang="en-US" sz="2400" kern="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Strong seasonal variation in cusp, but not in nightside region</a:t>
                  </a:r>
                </a:p>
                <a:p>
                  <a:pPr marL="1085850" indent="457200" fontAlgn="auto"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 charset="2"/>
                    <a:buChar char="Ø"/>
                    <a:defRPr/>
                  </a:pPr>
                  <a:r>
                    <a:rPr lang="en-US" sz="2400" kern="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Seems to be distributed along the auroral oval</a:t>
                  </a:r>
                </a:p>
                <a:p>
                  <a:pPr marL="628650" lvl="0" fontAlgn="auto"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defRPr/>
                  </a:pPr>
                  <a:r>
                    <a:rPr lang="en-US" sz="2400" b="1" kern="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Northern Hemisphere</a:t>
                  </a:r>
                </a:p>
                <a:p>
                  <a:pPr marL="628650" lvl="0" fontAlgn="auto"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defRPr/>
                  </a:pPr>
                  <a:r>
                    <a:rPr lang="en-US" sz="2400" u="sng" kern="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GRACE</a:t>
                  </a:r>
                </a:p>
                <a:p>
                  <a:pPr marL="628650" lvl="0" indent="442913" fontAlgn="auto"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 charset="2"/>
                    <a:buChar char="Ø"/>
                    <a:defRPr/>
                  </a:pPr>
                  <a:r>
                    <a:rPr lang="en-US" sz="2400" kern="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Secondary smaller peak location: nightside</a:t>
                  </a:r>
                </a:p>
                <a:p>
                  <a:pPr marL="628650" lvl="0" fontAlgn="auto"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defRPr/>
                  </a:pPr>
                  <a:r>
                    <a:rPr lang="en-US" sz="2400" u="sng" kern="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Small-scale FACs </a:t>
                  </a:r>
                </a:p>
                <a:p>
                  <a:pPr marL="630238" lvl="0" indent="536575" fontAlgn="auto"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 charset="2"/>
                    <a:buChar char="Ø"/>
                    <a:defRPr/>
                  </a:pPr>
                  <a:r>
                    <a:rPr lang="en-US" sz="2400" kern="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Correlation with </a:t>
                  </a:r>
                  <a:r>
                    <a:rPr lang="en-US" sz="2400" kern="0" dirty="0" err="1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ρ</a:t>
                  </a:r>
                  <a:r>
                    <a:rPr lang="en-US" sz="2400" kern="0" baseline="-25000" dirty="0" err="1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rel</a:t>
                  </a:r>
                  <a:r>
                    <a:rPr lang="en-US" sz="2400" kern="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in cusp, but not in other regions for local winter</a:t>
                  </a:r>
                </a:p>
                <a:p>
                  <a:pPr marL="628650" lvl="0" fontAlgn="auto"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defRPr/>
                  </a:pPr>
                  <a:r>
                    <a:rPr lang="en-US" sz="2400" b="1" kern="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Southern Hemisphere</a:t>
                  </a:r>
                </a:p>
                <a:p>
                  <a:pPr marL="628650" lvl="0" fontAlgn="auto"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defRPr/>
                  </a:pPr>
                  <a:r>
                    <a:rPr lang="en-US" sz="2400" u="sng" kern="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CHAMP &amp; GRACE</a:t>
                  </a:r>
                </a:p>
                <a:p>
                  <a:pPr marL="636588" lvl="0" indent="450850" fontAlgn="auto"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 charset="2"/>
                    <a:buChar char="Ø"/>
                    <a:defRPr/>
                  </a:pPr>
                  <a:r>
                    <a:rPr lang="en-US" sz="2400" kern="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Secondary smaller peak location: nightside</a:t>
                  </a:r>
                </a:p>
                <a:p>
                  <a:pPr marL="628650" lvl="0" fontAlgn="auto"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defRPr/>
                  </a:pPr>
                  <a:r>
                    <a:rPr lang="en-US" sz="2400" u="sng" kern="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Small-scale FACs </a:t>
                  </a:r>
                </a:p>
                <a:p>
                  <a:pPr marL="636588" lvl="0" indent="450850" fontAlgn="auto"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 charset="2"/>
                    <a:buChar char="Ø"/>
                    <a:defRPr/>
                  </a:pPr>
                  <a:r>
                    <a:rPr lang="en-US" sz="2400" kern="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Correlation with </a:t>
                  </a:r>
                  <a:r>
                    <a:rPr lang="en-US" sz="2400" kern="0" dirty="0" err="1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ρ</a:t>
                  </a:r>
                  <a:r>
                    <a:rPr lang="en-US" sz="2400" kern="0" baseline="-25000" dirty="0" err="1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rel</a:t>
                  </a:r>
                  <a:r>
                    <a:rPr lang="en-US" sz="2400" kern="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in cusp, but not in other regions</a:t>
                  </a:r>
                  <a:endParaRPr kumimoji="0" lang="en-US" sz="240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202" name="TextBox 201"/>
                <p:cNvSpPr txBox="1"/>
                <p:nvPr/>
              </p:nvSpPr>
              <p:spPr>
                <a:xfrm>
                  <a:off x="792760" y="20628000"/>
                  <a:ext cx="12601400" cy="70788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indent="536575">
                    <a:buFont typeface="Wingdings" pitchFamily="2" charset="2"/>
                    <a:buChar char="Ø"/>
                  </a:pPr>
                  <a:r>
                    <a:rPr lang="en-US" sz="4000" b="1" u="sng" dirty="0" smtClean="0">
                      <a:solidFill>
                        <a:srgbClr val="00206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Density Enhancement: CHAMP </a:t>
                  </a:r>
                  <a:r>
                    <a:rPr lang="en-US" sz="4000" b="1" u="sng" dirty="0" err="1" smtClean="0">
                      <a:solidFill>
                        <a:srgbClr val="00206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vs</a:t>
                  </a:r>
                  <a:r>
                    <a:rPr lang="en-US" sz="4000" b="1" u="sng" dirty="0" smtClean="0">
                      <a:solidFill>
                        <a:srgbClr val="00206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GRACE</a:t>
                  </a:r>
                </a:p>
              </p:txBody>
            </p:sp>
            <p:sp>
              <p:nvSpPr>
                <p:cNvPr id="204" name="TextBox 203"/>
                <p:cNvSpPr txBox="1"/>
                <p:nvPr/>
              </p:nvSpPr>
              <p:spPr>
                <a:xfrm>
                  <a:off x="792760" y="17640000"/>
                  <a:ext cx="12600000" cy="584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indent="536575">
                    <a:buFont typeface="Wingdings" pitchFamily="2" charset="2"/>
                    <a:buChar char="Ø"/>
                  </a:pPr>
                  <a:r>
                    <a:rPr lang="de-DE" sz="3200" b="1" kern="0" dirty="0" smtClean="0">
                      <a:solidFill>
                        <a:sysClr val="windowText" lastClr="000000"/>
                      </a:solidFill>
                      <a:latin typeface="Verdana"/>
                    </a:rPr>
                    <a:t>Season Definitions: Northern Hemisphere</a:t>
                  </a:r>
                  <a:endParaRPr lang="en-US" sz="3200" b="1" baseline="30000" dirty="0" smtClean="0">
                    <a:solidFill>
                      <a:schemeClr val="tx2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endParaRPr>
                </a:p>
              </p:txBody>
            </p:sp>
            <p:sp>
              <p:nvSpPr>
                <p:cNvPr id="205" name="TextBox 204"/>
                <p:cNvSpPr txBox="1"/>
                <p:nvPr/>
              </p:nvSpPr>
              <p:spPr>
                <a:xfrm>
                  <a:off x="792000" y="14939999"/>
                  <a:ext cx="12600000" cy="584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indent="536575">
                    <a:buFont typeface="Wingdings" pitchFamily="2" charset="2"/>
                    <a:buChar char="Ø"/>
                  </a:pPr>
                  <a:r>
                    <a:rPr lang="en-US" sz="3200" b="1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Mass Density: Definition of </a:t>
                  </a:r>
                  <a:r>
                    <a:rPr lang="el-GR" sz="3200" b="1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Δ</a:t>
                  </a:r>
                  <a:r>
                    <a:rPr lang="el-GR" sz="3200" b="1" i="1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ρ</a:t>
                  </a:r>
                  <a:r>
                    <a:rPr lang="en-US" sz="3200" b="1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And</a:t>
                  </a:r>
                  <a:r>
                    <a:rPr lang="el-GR" sz="3200" b="1" i="1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ρ</a:t>
                  </a:r>
                  <a:r>
                    <a:rPr lang="en-US" sz="3200" b="1" i="1" baseline="-25000" dirty="0" err="1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rel</a:t>
                  </a:r>
                  <a:r>
                    <a:rPr lang="en-US" sz="3200" b="1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</a:t>
                  </a:r>
                  <a:r>
                    <a:rPr lang="en-US" sz="3200" b="1" baseline="3000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[4]</a:t>
                  </a:r>
                  <a:r>
                    <a:rPr lang="en-US" sz="3200" b="1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</a:t>
                  </a:r>
                </a:p>
              </p:txBody>
            </p:sp>
            <p:sp>
              <p:nvSpPr>
                <p:cNvPr id="180" name="TextBox 179"/>
                <p:cNvSpPr txBox="1"/>
                <p:nvPr/>
              </p:nvSpPr>
              <p:spPr>
                <a:xfrm>
                  <a:off x="1152800" y="23760000"/>
                  <a:ext cx="11880000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indent="450850">
                    <a:lnSpc>
                      <a:spcPct val="150000"/>
                    </a:lnSpc>
                    <a:buBlip>
                      <a:blip r:embed="rId9"/>
                    </a:buBlip>
                    <a:tabLst>
                      <a:tab pos="450850" algn="l"/>
                    </a:tabLst>
                  </a:pPr>
                  <a:r>
                    <a:rPr lang="en-US" sz="280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 Comparison of </a:t>
                  </a:r>
                  <a:r>
                    <a:rPr lang="el-GR" sz="2800" i="1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ρ</a:t>
                  </a:r>
                  <a:r>
                    <a:rPr lang="en-US" sz="2800" i="1" baseline="-25000" dirty="0" err="1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rel</a:t>
                  </a:r>
                  <a:r>
                    <a:rPr lang="en-US" sz="280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: Northern and Southern Hemispheres</a:t>
                  </a:r>
                </a:p>
              </p:txBody>
            </p:sp>
            <p:grpSp>
              <p:nvGrpSpPr>
                <p:cNvPr id="190" name="Group 189"/>
                <p:cNvGrpSpPr/>
                <p:nvPr/>
              </p:nvGrpSpPr>
              <p:grpSpPr>
                <a:xfrm>
                  <a:off x="2340000" y="21492000"/>
                  <a:ext cx="9859615" cy="2340000"/>
                  <a:chOff x="2340000" y="21420000"/>
                  <a:chExt cx="9859615" cy="2340000"/>
                </a:xfrm>
              </p:grpSpPr>
              <p:pic>
                <p:nvPicPr>
                  <p:cNvPr id="219" name="Picture 218" descr="binRhoRelMaxBothNorth.png"/>
                  <p:cNvPicPr>
                    <a:picLocks noChangeAspect="1"/>
                  </p:cNvPicPr>
                  <p:nvPr/>
                </p:nvPicPr>
                <p:blipFill>
                  <a:blip r:embed="rId42" cstate="print"/>
                  <a:stretch>
                    <a:fillRect/>
                  </a:stretch>
                </p:blipFill>
                <p:spPr>
                  <a:xfrm>
                    <a:off x="2340000" y="21420000"/>
                    <a:ext cx="4675620" cy="2340000"/>
                  </a:xfrm>
                  <a:prstGeom prst="rect">
                    <a:avLst/>
                  </a:prstGeom>
                </p:spPr>
              </p:pic>
              <p:pic>
                <p:nvPicPr>
                  <p:cNvPr id="220" name="Picture 219" descr="binRhoRelMaxBothSouth.png"/>
                  <p:cNvPicPr>
                    <a:picLocks noChangeAspect="1"/>
                  </p:cNvPicPr>
                  <p:nvPr/>
                </p:nvPicPr>
                <p:blipFill>
                  <a:blip r:embed="rId43" cstate="print"/>
                  <a:stretch>
                    <a:fillRect/>
                  </a:stretch>
                </p:blipFill>
                <p:spPr>
                  <a:xfrm>
                    <a:off x="7524000" y="21420000"/>
                    <a:ext cx="4675615" cy="2340000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232" name="Group 231"/>
                <p:cNvGrpSpPr/>
                <p:nvPr/>
              </p:nvGrpSpPr>
              <p:grpSpPr>
                <a:xfrm>
                  <a:off x="26100000" y="4968802"/>
                  <a:ext cx="11037619" cy="3893652"/>
                  <a:chOff x="25920000" y="4932000"/>
                  <a:chExt cx="11037619" cy="3893652"/>
                </a:xfrm>
              </p:grpSpPr>
              <p:pic>
                <p:nvPicPr>
                  <p:cNvPr id="216" name="Picture 215" descr="sslsFACsOneOrbit.png"/>
                  <p:cNvPicPr>
                    <a:picLocks noChangeAspect="1"/>
                  </p:cNvPicPr>
                  <p:nvPr/>
                </p:nvPicPr>
                <p:blipFill>
                  <a:blip r:embed="rId44" cstate="print"/>
                  <a:stretch>
                    <a:fillRect/>
                  </a:stretch>
                </p:blipFill>
                <p:spPr>
                  <a:xfrm>
                    <a:off x="29772000" y="4932000"/>
                    <a:ext cx="7185619" cy="3600000"/>
                  </a:xfrm>
                  <a:prstGeom prst="rect">
                    <a:avLst/>
                  </a:prstGeom>
                </p:spPr>
              </p:pic>
              <p:grpSp>
                <p:nvGrpSpPr>
                  <p:cNvPr id="200" name="Group 199"/>
                  <p:cNvGrpSpPr/>
                  <p:nvPr/>
                </p:nvGrpSpPr>
                <p:grpSpPr>
                  <a:xfrm>
                    <a:off x="25920000" y="5040000"/>
                    <a:ext cx="5220000" cy="3785652"/>
                    <a:chOff x="8280000" y="18360000"/>
                    <a:chExt cx="5220000" cy="3785652"/>
                  </a:xfrm>
                </p:grpSpPr>
                <p:graphicFrame>
                  <p:nvGraphicFramePr>
                    <p:cNvPr id="214" name="Object 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9356725" y="19000788"/>
                    <a:ext cx="1627188" cy="863600"/>
                  </p:xfrm>
                  <a:graphic>
                    <a:graphicData uri="http://schemas.openxmlformats.org/presentationml/2006/ole">
                      <p:oleObj spid="_x0000_s1037" name="Equation" r:id="rId45" imgW="812447" imgH="431613" progId="Equation.3">
                        <p:embed/>
                      </p:oleObj>
                    </a:graphicData>
                  </a:graphic>
                </p:graphicFrame>
                <p:graphicFrame>
                  <p:nvGraphicFramePr>
                    <p:cNvPr id="217" name="Object 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9356725" y="20872450"/>
                    <a:ext cx="1752600" cy="863600"/>
                  </p:xfrm>
                  <a:graphic>
                    <a:graphicData uri="http://schemas.openxmlformats.org/presentationml/2006/ole">
                      <p:oleObj spid="_x0000_s1039" name="Equation" r:id="rId46" imgW="927100" imgH="457200" progId="Equation.3">
                        <p:embed/>
                      </p:oleObj>
                    </a:graphicData>
                  </a:graphic>
                </p:graphicFrame>
                <p:sp>
                  <p:nvSpPr>
                    <p:cNvPr id="192" name="TextBox 191"/>
                    <p:cNvSpPr txBox="1"/>
                    <p:nvPr/>
                  </p:nvSpPr>
                  <p:spPr>
                    <a:xfrm>
                      <a:off x="8280000" y="18360000"/>
                      <a:ext cx="5220000" cy="378565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smtClean="0">
                          <a:solidFill>
                            <a:schemeClr val="tx2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Ampere-Maxwell law:</a:t>
                      </a:r>
                      <a:r>
                        <a:rPr lang="en-US" sz="2800" dirty="0" smtClean="0">
                          <a:solidFill>
                            <a:schemeClr val="tx2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br>
                        <a:rPr lang="en-US" sz="2800" dirty="0" smtClean="0">
                          <a:solidFill>
                            <a:schemeClr val="tx2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</a:br>
                      <a:r>
                        <a:rPr lang="en-US" sz="2800" dirty="0" smtClean="0">
                          <a:solidFill>
                            <a:schemeClr val="tx2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/>
                      </a:r>
                      <a:br>
                        <a:rPr lang="en-US" sz="2800" dirty="0" smtClean="0">
                          <a:solidFill>
                            <a:schemeClr val="tx2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</a:br>
                      <a:r>
                        <a:rPr lang="en-US" sz="2400" dirty="0" smtClean="0">
                          <a:solidFill>
                            <a:schemeClr val="tx2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z component &amp; no multipoint 	 measurements</a:t>
                      </a:r>
                      <a:r>
                        <a:rPr lang="en-US" sz="2400" baseline="30000" dirty="0" smtClean="0">
                          <a:solidFill>
                            <a:schemeClr val="tx2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[3]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:</a:t>
                      </a:r>
                      <a:r>
                        <a:rPr lang="en-US" sz="2800" dirty="0" smtClean="0">
                          <a:solidFill>
                            <a:schemeClr val="tx2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/>
                      </a:r>
                      <a:br>
                        <a:rPr lang="en-US" sz="2800" dirty="0" smtClean="0">
                          <a:solidFill>
                            <a:schemeClr val="tx2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</a:br>
                      <a:r>
                        <a:rPr lang="en-US" sz="2800" dirty="0" smtClean="0">
                          <a:solidFill>
                            <a:schemeClr val="tx2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/>
                      </a:r>
                      <a:br>
                        <a:rPr lang="en-US" sz="2800" dirty="0" smtClean="0">
                          <a:solidFill>
                            <a:schemeClr val="tx2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</a:br>
                      <a:endParaRPr lang="en-US" sz="2400" dirty="0" smtClean="0">
                        <a:solidFill>
                          <a:schemeClr val="tx2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26" name="Group 225"/>
                <p:cNvGrpSpPr/>
                <p:nvPr/>
              </p:nvGrpSpPr>
              <p:grpSpPr>
                <a:xfrm>
                  <a:off x="4500000" y="15912000"/>
                  <a:ext cx="7202072" cy="863600"/>
                  <a:chOff x="5400000" y="15912000"/>
                  <a:chExt cx="7202072" cy="863600"/>
                </a:xfrm>
              </p:grpSpPr>
              <p:grpSp>
                <p:nvGrpSpPr>
                  <p:cNvPr id="218" name="Group 217"/>
                  <p:cNvGrpSpPr/>
                  <p:nvPr/>
                </p:nvGrpSpPr>
                <p:grpSpPr>
                  <a:xfrm>
                    <a:off x="5939335" y="15912000"/>
                    <a:ext cx="6662737" cy="863600"/>
                    <a:chOff x="4319588" y="15906750"/>
                    <a:chExt cx="6662737" cy="863600"/>
                  </a:xfrm>
                </p:grpSpPr>
                <p:graphicFrame>
                  <p:nvGraphicFramePr>
                    <p:cNvPr id="207" name="Object 20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588" y="15906750"/>
                    <a:ext cx="3076575" cy="863600"/>
                  </p:xfrm>
                  <a:graphic>
                    <a:graphicData uri="http://schemas.openxmlformats.org/presentationml/2006/ole">
                      <p:oleObj spid="_x0000_s1027" name="Equation" r:id="rId47" imgW="1536480" imgH="431640" progId="Equation.3">
                        <p:embed/>
                      </p:oleObj>
                    </a:graphicData>
                  </a:graphic>
                </p:graphicFrame>
                <p:graphicFrame>
                  <p:nvGraphicFramePr>
                    <p:cNvPr id="211" name="Object 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7448550" y="15906750"/>
                    <a:ext cx="3533775" cy="863600"/>
                  </p:xfrm>
                  <a:graphic>
                    <a:graphicData uri="http://schemas.openxmlformats.org/presentationml/2006/ole">
                      <p:oleObj spid="_x0000_s1031" name="Equation" r:id="rId48" imgW="1765300" imgH="431800" progId="Equation.3">
                        <p:embed/>
                      </p:oleObj>
                    </a:graphicData>
                  </a:graphic>
                </p:graphicFrame>
              </p:grpSp>
              <p:sp>
                <p:nvSpPr>
                  <p:cNvPr id="225" name="TextBox 224"/>
                  <p:cNvSpPr txBox="1"/>
                  <p:nvPr/>
                </p:nvSpPr>
                <p:spPr>
                  <a:xfrm>
                    <a:off x="5400000" y="15912000"/>
                    <a:ext cx="1080120" cy="7386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indent="450850">
                      <a:lnSpc>
                        <a:spcPct val="150000"/>
                      </a:lnSpc>
                      <a:buBlip>
                        <a:blip r:embed="rId9"/>
                      </a:buBlip>
                      <a:tabLst>
                        <a:tab pos="450850" algn="l"/>
                      </a:tabLst>
                    </a:pPr>
                    <a:r>
                      <a:rPr lang="en-US" sz="2800" dirty="0" smtClean="0">
                        <a:solidFill>
                          <a:schemeClr val="tx2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 </a:t>
                    </a:r>
                    <a:endParaRPr lang="en-US" sz="240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</p:txBody>
              </p:sp>
            </p:grpSp>
            <p:grpSp>
              <p:nvGrpSpPr>
                <p:cNvPr id="229" name="Group 228"/>
                <p:cNvGrpSpPr/>
                <p:nvPr/>
              </p:nvGrpSpPr>
              <p:grpSpPr>
                <a:xfrm>
                  <a:off x="37368000" y="31860000"/>
                  <a:ext cx="13470320" cy="2700493"/>
                  <a:chOff x="37368000" y="31320000"/>
                  <a:chExt cx="13470320" cy="2700493"/>
                </a:xfrm>
              </p:grpSpPr>
              <p:sp>
                <p:nvSpPr>
                  <p:cNvPr id="208" name="Textfeld 17"/>
                  <p:cNvSpPr txBox="1"/>
                  <p:nvPr/>
                </p:nvSpPr>
                <p:spPr>
                  <a:xfrm>
                    <a:off x="37728000" y="32220000"/>
                    <a:ext cx="13110320" cy="18004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R="0" lvl="0" indent="95250" defTabSz="1071563" eaLnBrk="1" fontAlgn="auto" latinLnBrk="0" hangingPunct="1">
                      <a:spcBef>
                        <a:spcPts val="0"/>
                      </a:spcBef>
                      <a:spcAft>
                        <a:spcPts val="600"/>
                      </a:spcAft>
                      <a:buClrTx/>
                      <a:buSzPct val="125000"/>
                      <a:tabLst>
                        <a:tab pos="725488" algn="l"/>
                      </a:tabLst>
                      <a:defRPr/>
                    </a:pPr>
                    <a: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Verdana"/>
                      </a:rPr>
                      <a:t>[1]	Lühr, H.,</a:t>
                    </a:r>
                    <a:r>
                      <a:rPr kumimoji="0" lang="de-DE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Verdana"/>
                      </a:rPr>
                      <a:t> Rother, M., Köhler, W., Ritter, P., </a:t>
                    </a:r>
                    <a:r>
                      <a:rPr lang="de-DE" sz="2400" kern="0" dirty="0" smtClean="0">
                        <a:solidFill>
                          <a:sysClr val="windowText" lastClr="000000"/>
                        </a:solidFill>
                        <a:latin typeface="Verdana"/>
                      </a:rPr>
                      <a:t>et al</a:t>
                    </a:r>
                    <a: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Verdana"/>
                      </a:rPr>
                      <a:t>. Geophys. Res. </a:t>
                    </a:r>
                    <a:r>
                      <a:rPr kumimoji="0" lang="en-US" sz="2400" b="0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Verdana"/>
                      </a:rPr>
                      <a:t>Lett</a:t>
                    </a:r>
                    <a: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Verdana"/>
                      </a:rPr>
                      <a:t>., 2004</a:t>
                    </a:r>
                  </a:p>
                  <a:p>
                    <a:pPr indent="95250" defTabSz="1071563" fontAlgn="auto">
                      <a:spcBef>
                        <a:spcPts val="0"/>
                      </a:spcBef>
                      <a:spcAft>
                        <a:spcPts val="600"/>
                      </a:spcAft>
                      <a:buSzPct val="125000"/>
                      <a:tabLst>
                        <a:tab pos="725488" algn="l"/>
                      </a:tabLst>
                    </a:pPr>
                    <a:r>
                      <a:rPr lang="de-DE" sz="2400" kern="0" dirty="0" smtClean="0">
                        <a:solidFill>
                          <a:schemeClr val="tx2"/>
                        </a:solidFill>
                        <a:latin typeface="Verdana"/>
                      </a:rPr>
                      <a:t>[2]	Liu, R., Lühr, H., &amp; Ma, S. Y. Ann. Geophys., 28, 165-180, 2010</a:t>
                    </a:r>
                  </a:p>
                  <a:p>
                    <a:pPr marL="0" lvl="2" indent="95250" defTabSz="1071563" fontAlgn="auto">
                      <a:spcBef>
                        <a:spcPts val="0"/>
                      </a:spcBef>
                      <a:spcAft>
                        <a:spcPts val="600"/>
                      </a:spcAft>
                      <a:buSzPct val="125000"/>
                      <a:tabLst>
                        <a:tab pos="725488" algn="l"/>
                      </a:tabLst>
                    </a:pPr>
                    <a:r>
                      <a:rPr lang="de-DE" sz="2400" kern="0" dirty="0" smtClean="0">
                        <a:solidFill>
                          <a:schemeClr val="tx2"/>
                        </a:solidFill>
                        <a:latin typeface="Verdana"/>
                      </a:rPr>
                      <a:t>[3]	Wang, H.; Lühr, H. &amp; Ma, S.Y. J. Geophys. Res., AGU, 2005, 110, A03306</a:t>
                    </a:r>
                  </a:p>
                  <a:p>
                    <a:pPr indent="95250" defTabSz="1071563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25000"/>
                      <a:tabLst>
                        <a:tab pos="725488" algn="l"/>
                      </a:tabLst>
                    </a:pPr>
                    <a:r>
                      <a:rPr lang="de-DE" sz="2400" kern="0" dirty="0" smtClean="0">
                        <a:solidFill>
                          <a:schemeClr val="tx2"/>
                        </a:solidFill>
                        <a:latin typeface="Verdana"/>
                      </a:rPr>
                      <a:t>[4]	Rentz, S. &amp; Lühr, H. Ann. Geophys., 26, 2807-2823, 2008</a:t>
                    </a:r>
                    <a:endParaRPr kumimoji="0" lang="de-DE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endParaRPr>
                  </a:p>
                </p:txBody>
              </p:sp>
              <p:sp>
                <p:nvSpPr>
                  <p:cNvPr id="203" name="TextBox 202"/>
                  <p:cNvSpPr txBox="1"/>
                  <p:nvPr/>
                </p:nvSpPr>
                <p:spPr>
                  <a:xfrm>
                    <a:off x="37368000" y="31320000"/>
                    <a:ext cx="13320000" cy="86177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5000" b="1" spc="300" dirty="0" smtClean="0">
                        <a:solidFill>
                          <a:srgbClr val="002060"/>
                        </a:solidFill>
                        <a:latin typeface="Engravers MT" pitchFamily="18" charset="0"/>
                        <a:ea typeface="Verdana" pitchFamily="34" charset="0"/>
                        <a:cs typeface="Verdana" pitchFamily="34" charset="0"/>
                      </a:rPr>
                      <a:t>References</a:t>
                    </a:r>
                  </a:p>
                </p:txBody>
              </p:sp>
            </p:grpSp>
            <p:sp>
              <p:nvSpPr>
                <p:cNvPr id="224" name="Textfeld 17"/>
                <p:cNvSpPr txBox="1"/>
                <p:nvPr/>
              </p:nvSpPr>
              <p:spPr>
                <a:xfrm>
                  <a:off x="25740000" y="4320000"/>
                  <a:ext cx="10800000" cy="584775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indent="536575">
                    <a:buFont typeface="Wingdings" pitchFamily="2" charset="2"/>
                    <a:buChar char="Ø"/>
                  </a:pPr>
                  <a:r>
                    <a:rPr lang="en-US" sz="3200" b="1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Field-Aligned Currents (</a:t>
                  </a:r>
                  <a:r>
                    <a:rPr lang="en-US" sz="3200" b="1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FACs)</a:t>
                  </a:r>
                  <a:endParaRPr lang="en-US" sz="3200" b="1" baseline="30000" dirty="0" smtClean="0">
                    <a:solidFill>
                      <a:schemeClr val="tx2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endParaRPr>
                </a:p>
              </p:txBody>
            </p:sp>
            <p:grpSp>
              <p:nvGrpSpPr>
                <p:cNvPr id="221" name="Group 220"/>
                <p:cNvGrpSpPr/>
                <p:nvPr/>
              </p:nvGrpSpPr>
              <p:grpSpPr>
                <a:xfrm>
                  <a:off x="1692000" y="18180000"/>
                  <a:ext cx="10452618" cy="2031325"/>
                  <a:chOff x="26316000" y="5220000"/>
                  <a:chExt cx="10452618" cy="2031325"/>
                </a:xfrm>
              </p:grpSpPr>
              <p:sp>
                <p:nvSpPr>
                  <p:cNvPr id="210" name="TextBox 209"/>
                  <p:cNvSpPr txBox="1"/>
                  <p:nvPr/>
                </p:nvSpPr>
                <p:spPr>
                  <a:xfrm>
                    <a:off x="26316000" y="5220000"/>
                    <a:ext cx="3613490" cy="203132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indent="438150">
                      <a:lnSpc>
                        <a:spcPct val="150000"/>
                      </a:lnSpc>
                      <a:buFont typeface="Wingdings" pitchFamily="2" charset="2"/>
                      <a:buChar char="§"/>
                    </a:pPr>
                    <a:r>
                      <a:rPr lang="en-US" sz="2800" b="1" dirty="0" smtClean="0">
                        <a:solidFill>
                          <a:srgbClr val="00B0F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 Local Winter</a:t>
                    </a:r>
                  </a:p>
                  <a:p>
                    <a:pPr indent="438150">
                      <a:lnSpc>
                        <a:spcPct val="150000"/>
                      </a:lnSpc>
                      <a:buFont typeface="Wingdings" pitchFamily="2" charset="2"/>
                      <a:buChar char="§"/>
                    </a:pPr>
                    <a:r>
                      <a:rPr lang="en-US" sz="2800" b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 Equinox</a:t>
                    </a:r>
                  </a:p>
                  <a:p>
                    <a:pPr indent="438150">
                      <a:lnSpc>
                        <a:spcPct val="150000"/>
                      </a:lnSpc>
                      <a:buFont typeface="Wingdings" pitchFamily="2" charset="2"/>
                      <a:buChar char="§"/>
                    </a:pPr>
                    <a:r>
                      <a:rPr lang="en-US" sz="2800" b="1" dirty="0" smtClean="0">
                        <a:solidFill>
                          <a:srgbClr val="FFC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 Local Summer</a:t>
                    </a:r>
                  </a:p>
                </p:txBody>
              </p:sp>
              <p:sp>
                <p:nvSpPr>
                  <p:cNvPr id="227" name="TextBox 226"/>
                  <p:cNvSpPr txBox="1"/>
                  <p:nvPr/>
                </p:nvSpPr>
                <p:spPr>
                  <a:xfrm>
                    <a:off x="30204000" y="5220000"/>
                    <a:ext cx="6564618" cy="203132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lvl="0" indent="800100">
                      <a:lnSpc>
                        <a:spcPct val="150000"/>
                      </a:lnSpc>
                      <a:buFont typeface="Verdana" pitchFamily="34" charset="0"/>
                      <a:buChar char="}"/>
                      <a:tabLst>
                        <a:tab pos="800100" algn="l"/>
                        <a:tab pos="3681413" algn="l"/>
                      </a:tabLst>
                    </a:pPr>
                    <a:r>
                      <a:rPr lang="en-US" sz="2800" b="1" dirty="0" smtClean="0">
                        <a:solidFill>
                          <a:srgbClr val="00B0F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 1st Jan 	±65 Days</a:t>
                    </a:r>
                  </a:p>
                  <a:p>
                    <a:pPr lvl="0" indent="800100">
                      <a:lnSpc>
                        <a:spcPct val="150000"/>
                      </a:lnSpc>
                      <a:buFont typeface="Verdana" pitchFamily="34" charset="0"/>
                      <a:buChar char="}"/>
                      <a:tabLst>
                        <a:tab pos="3238500" algn="l"/>
                      </a:tabLst>
                    </a:pPr>
                    <a:r>
                      <a:rPr lang="en-US" sz="2800" b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 1st Apr/Oct 	±32/32 Days</a:t>
                    </a:r>
                  </a:p>
                  <a:p>
                    <a:pPr indent="800100">
                      <a:lnSpc>
                        <a:spcPct val="150000"/>
                      </a:lnSpc>
                      <a:buFont typeface="Verdana" pitchFamily="34" charset="0"/>
                      <a:buChar char="}"/>
                      <a:tabLst>
                        <a:tab pos="3681413" algn="l"/>
                      </a:tabLst>
                    </a:pPr>
                    <a:r>
                      <a:rPr lang="en-US" sz="2800" b="1" dirty="0" smtClean="0">
                        <a:solidFill>
                          <a:srgbClr val="FFC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 1st Jul 	±65 Days</a:t>
                    </a:r>
                  </a:p>
                </p:txBody>
              </p:sp>
            </p:grpSp>
            <p:grpSp>
              <p:nvGrpSpPr>
                <p:cNvPr id="233" name="Group 232"/>
                <p:cNvGrpSpPr/>
                <p:nvPr/>
              </p:nvGrpSpPr>
              <p:grpSpPr>
                <a:xfrm>
                  <a:off x="37368000" y="27000000"/>
                  <a:ext cx="13572000" cy="4571658"/>
                  <a:chOff x="37368000" y="26460000"/>
                  <a:chExt cx="13572000" cy="4571658"/>
                </a:xfrm>
              </p:grpSpPr>
              <p:sp>
                <p:nvSpPr>
                  <p:cNvPr id="201" name="TextBox 200"/>
                  <p:cNvSpPr txBox="1"/>
                  <p:nvPr/>
                </p:nvSpPr>
                <p:spPr>
                  <a:xfrm>
                    <a:off x="37368000" y="26460000"/>
                    <a:ext cx="13320000" cy="86177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5000" b="1" spc="300" dirty="0" smtClean="0">
                        <a:solidFill>
                          <a:srgbClr val="002060"/>
                        </a:solidFill>
                        <a:latin typeface="Engravers MT" pitchFamily="18" charset="0"/>
                        <a:ea typeface="Verdana" pitchFamily="34" charset="0"/>
                        <a:cs typeface="Verdana" pitchFamily="34" charset="0"/>
                      </a:rPr>
                      <a:t>future  Plans</a:t>
                    </a:r>
                  </a:p>
                </p:txBody>
              </p:sp>
              <p:sp>
                <p:nvSpPr>
                  <p:cNvPr id="357" name="Rechteck 36"/>
                  <p:cNvSpPr/>
                  <p:nvPr/>
                </p:nvSpPr>
                <p:spPr>
                  <a:xfrm>
                    <a:off x="37728000" y="27360000"/>
                    <a:ext cx="10013976" cy="135421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171450" marR="0" lvl="1" indent="552450" defTabSz="914400" eaLnBrk="1" fontAlgn="auto" latinLnBrk="0" hangingPunct="1">
                      <a:spcBef>
                        <a:spcPts val="0"/>
                      </a:spcBef>
                      <a:spcAft>
                        <a:spcPts val="600"/>
                      </a:spcAft>
                      <a:buClrTx/>
                      <a:buSzPct val="100000"/>
                      <a:buFontTx/>
                      <a:buBlip>
                        <a:blip r:embed="rId49"/>
                      </a:buBlip>
                      <a:defRPr/>
                    </a:pPr>
                    <a:r>
                      <a:rPr kumimoji="0" lang="en-US" sz="240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Verdana"/>
                      </a:rPr>
                      <a:t>EISCAT: search for ion upflow events</a:t>
                    </a:r>
                  </a:p>
                  <a:p>
                    <a:pPr marL="171450" marR="0" lvl="1" indent="552450" defTabSz="914400" eaLnBrk="1" fontAlgn="auto" latinLnBrk="0" hangingPunct="1">
                      <a:spcBef>
                        <a:spcPts val="0"/>
                      </a:spcBef>
                      <a:spcAft>
                        <a:spcPts val="600"/>
                      </a:spcAft>
                      <a:buClrTx/>
                      <a:buSzPct val="100000"/>
                      <a:buFontTx/>
                      <a:buBlip>
                        <a:blip r:embed="rId49"/>
                      </a:buBlip>
                      <a:defRPr/>
                    </a:pPr>
                    <a:r>
                      <a:rPr kumimoji="0" lang="en-US" sz="240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Verdana"/>
                      </a:rPr>
                      <a:t>Qualification of outflow intensity</a:t>
                    </a:r>
                  </a:p>
                  <a:p>
                    <a:pPr marL="171450" marR="0" lvl="1" indent="552450" defTabSz="914400" eaLnBrk="1" fontAlgn="auto" latinLnBrk="0" hangingPunct="1">
                      <a:spcBef>
                        <a:spcPts val="0"/>
                      </a:spcBef>
                      <a:spcAft>
                        <a:spcPts val="600"/>
                      </a:spcAft>
                      <a:buClrTx/>
                      <a:buSzPct val="100000"/>
                      <a:buFontTx/>
                      <a:buBlip>
                        <a:blip r:embed="rId49"/>
                      </a:buBlip>
                      <a:defRPr/>
                    </a:pPr>
                    <a:r>
                      <a:rPr kumimoji="0" lang="en-US" sz="240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Verdana"/>
                      </a:rPr>
                      <a:t>Multi-satellite </a:t>
                    </a:r>
                    <a:r>
                      <a:rPr kumimoji="0" lang="en-US" sz="2400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Verdana"/>
                      </a:rPr>
                      <a:t>Swarm</a:t>
                    </a:r>
                    <a:r>
                      <a:rPr kumimoji="0" lang="en-US" sz="2400" b="1" i="0" u="none" strike="noStrike" kern="0" cap="none" spc="0" normalizeH="0" baseline="30000" noProof="0" dirty="0" err="1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Verdana"/>
                      </a:rPr>
                      <a:t>d</a:t>
                    </a:r>
                    <a:r>
                      <a:rPr kumimoji="0" lang="en-US" sz="240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Verdana"/>
                      </a:rPr>
                      <a:t>: ESA's magnetic field mission </a:t>
                    </a:r>
                  </a:p>
                </p:txBody>
              </p:sp>
              <p:sp>
                <p:nvSpPr>
                  <p:cNvPr id="358" name="Textfeld 17"/>
                  <p:cNvSpPr txBox="1"/>
                  <p:nvPr/>
                </p:nvSpPr>
                <p:spPr>
                  <a:xfrm>
                    <a:off x="41328000" y="28908000"/>
                    <a:ext cx="9366304" cy="21236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1588" marR="0" lvl="2" indent="269875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Pct val="125000"/>
                      <a:buFontTx/>
                      <a:buBlip>
                        <a:blip r:embed="rId9"/>
                      </a:buBlip>
                      <a:tabLst>
                        <a:tab pos="271463" algn="l"/>
                      </a:tabLst>
                      <a:defRPr/>
                    </a:pPr>
                    <a:r>
                      <a:rPr kumimoji="0" lang="en-US" sz="2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Verdana"/>
                      </a:rPr>
                      <a:t>For details see:</a:t>
                    </a:r>
                    <a:endParaRPr kumimoji="0" lang="en-US" sz="2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Verdana"/>
                    </a:endParaRPr>
                  </a:p>
                  <a:p>
                    <a:pPr marL="1588" marR="0" lvl="2" indent="-1588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Pct val="125000"/>
                      <a:buFontTx/>
                      <a:buNone/>
                      <a:tabLst>
                        <a:tab pos="271463" algn="l"/>
                      </a:tabLst>
                      <a:defRPr/>
                    </a:pPr>
                    <a: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Verdana"/>
                      </a:rPr>
                      <a:t>		</a:t>
                    </a:r>
                    <a:r>
                      <a:rPr kumimoji="0" lang="en-US" sz="2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Verdana"/>
                      </a:rPr>
                      <a:t>EGU General Assembly 2012</a:t>
                    </a:r>
                    <a: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Verdana"/>
                      </a:rPr>
                      <a:t> </a:t>
                    </a:r>
                    <a:r>
                      <a:rPr lang="en-US" sz="2200" kern="0" dirty="0" smtClean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latin typeface="Verdana"/>
                      </a:rPr>
                      <a:t/>
                    </a:r>
                    <a:br>
                      <a:rPr lang="en-US" sz="2200" kern="0" dirty="0" smtClean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latin typeface="Verdana"/>
                      </a:rPr>
                    </a:br>
                    <a:r>
                      <a:rPr lang="en-US" sz="2200" kern="0" dirty="0" smtClean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latin typeface="Verdana"/>
                      </a:rPr>
                      <a:t>	</a:t>
                    </a:r>
                    <a: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Verdana"/>
                      </a:rPr>
                      <a:t>Exhibition Entrance Hall, Ground Floor – </a:t>
                    </a:r>
                    <a:r>
                      <a:rPr lang="en-US" sz="2200" kern="0" dirty="0" smtClean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latin typeface="Verdana"/>
                      </a:rPr>
                      <a:t/>
                    </a:r>
                    <a:br>
                      <a:rPr lang="en-US" sz="2200" kern="0" dirty="0" smtClean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latin typeface="Verdana"/>
                      </a:rPr>
                    </a:br>
                    <a:r>
                      <a:rPr lang="en-US" sz="2200" kern="0" dirty="0" smtClean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latin typeface="Verdana"/>
                      </a:rPr>
                      <a:t>	</a:t>
                    </a:r>
                    <a: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Verdana"/>
                      </a:rPr>
                      <a:t>Yellow Level, </a:t>
                    </a:r>
                    <a:r>
                      <a:rPr kumimoji="0" lang="en-US" sz="2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Verdana"/>
                      </a:rPr>
                      <a:t>#34 </a:t>
                    </a:r>
                    <a: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Verdana"/>
                      </a:rPr>
                      <a:t>German Swarm Project Office</a:t>
                    </a:r>
                  </a:p>
                  <a:p>
                    <a:pPr marL="1588" marR="0" lvl="2" indent="-1588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Pct val="125000"/>
                      <a:buFontTx/>
                      <a:buNone/>
                      <a:tabLst>
                        <a:tab pos="271463" algn="l"/>
                      </a:tabLst>
                      <a:defRPr/>
                    </a:pPr>
                    <a:endParaRPr kumimoji="0" lang="en-US" sz="2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Verdana"/>
                    </a:endParaRPr>
                  </a:p>
                  <a:p>
                    <a:pPr marL="1588" marR="0" lvl="2" indent="-1588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Pct val="125000"/>
                      <a:buFontTx/>
                      <a:buNone/>
                      <a:tabLst>
                        <a:tab pos="271463" algn="l"/>
                      </a:tabLst>
                      <a:defRPr/>
                    </a:pPr>
                    <a: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Verdana"/>
                        <a:hlinkClick r:id="rId50"/>
                      </a:rPr>
                      <a:t>	</a:t>
                    </a:r>
                    <a: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Verdana"/>
                      </a:rPr>
                      <a:t>	</a:t>
                    </a:r>
                    <a:r>
                      <a:rPr kumimoji="0" lang="en-US" sz="2200" b="1" i="0" u="none" strike="noStrike" kern="0" cap="none" spc="0" normalizeH="0" baseline="30000" noProof="0" dirty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Verdana"/>
                      </a:rPr>
                      <a:t>d</a:t>
                    </a:r>
                    <a: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Verdana"/>
                      </a:rPr>
                      <a:t> http://www.esa.int/esaLP/ESA3QZJE43D_LPswarm_0.html</a:t>
                    </a:r>
                    <a:endParaRPr kumimoji="0" lang="de-DE" sz="2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Verdana"/>
                    </a:endParaRPr>
                  </a:p>
                </p:txBody>
              </p:sp>
              <p:grpSp>
                <p:nvGrpSpPr>
                  <p:cNvPr id="332" name="Group 331"/>
                  <p:cNvGrpSpPr>
                    <a:grpSpLocks/>
                  </p:cNvGrpSpPr>
                  <p:nvPr/>
                </p:nvGrpSpPr>
                <p:grpSpPr>
                  <a:xfrm>
                    <a:off x="47556000" y="27180000"/>
                    <a:ext cx="3384000" cy="3240000"/>
                    <a:chOff x="56980" y="547533"/>
                    <a:chExt cx="3556000" cy="4488695"/>
                  </a:xfrm>
                </p:grpSpPr>
                <p:grpSp>
                  <p:nvGrpSpPr>
                    <p:cNvPr id="333" name="Group 41"/>
                    <p:cNvGrpSpPr/>
                    <p:nvPr/>
                  </p:nvGrpSpPr>
                  <p:grpSpPr>
                    <a:xfrm>
                      <a:off x="56980" y="547533"/>
                      <a:ext cx="3556000" cy="4488695"/>
                      <a:chOff x="56980" y="547533"/>
                      <a:chExt cx="3556000" cy="4488695"/>
                    </a:xfrm>
                  </p:grpSpPr>
                  <p:grpSp>
                    <p:nvGrpSpPr>
                      <p:cNvPr id="337" name="Diagram group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1296000" y="3596228"/>
                        <a:ext cx="1440000" cy="1440000"/>
                        <a:chOff x="2263616" y="2304674"/>
                        <a:chExt cx="1568767" cy="1568767"/>
                      </a:xfrm>
                      <a:scene3d>
                        <a:camera prst="perspectiveHeroicExtremeRightFacing" zoom="82000">
                          <a:rot lat="21300000" lon="20400000" rev="180000"/>
                        </a:camera>
                        <a:lightRig rig="morning" dir="t">
                          <a:rot lat="0" lon="0" rev="20400000"/>
                        </a:lightRig>
                      </a:scene3d>
                    </p:grpSpPr>
                    <p:grpSp>
                      <p:nvGrpSpPr>
                        <p:cNvPr id="354" name="Group 78"/>
                        <p:cNvGrpSpPr/>
                        <p:nvPr/>
                      </p:nvGrpSpPr>
                      <p:grpSpPr>
                        <a:xfrm>
                          <a:off x="2263616" y="2304674"/>
                          <a:ext cx="1568767" cy="1568767"/>
                          <a:chOff x="2263616" y="2304674"/>
                          <a:chExt cx="1568767" cy="1568767"/>
                        </a:xfrm>
                      </p:grpSpPr>
                      <p:sp>
                        <p:nvSpPr>
                          <p:cNvPr id="355" name="Oval 354"/>
                          <p:cNvSpPr/>
                          <p:nvPr/>
                        </p:nvSpPr>
                        <p:spPr>
                          <a:xfrm>
                            <a:off x="2263616" y="2304674"/>
                            <a:ext cx="1568767" cy="1568767"/>
                          </a:xfrm>
                          <a:prstGeom prst="ellipse">
                            <a:avLst/>
                          </a:prstGeom>
                          <a:solidFill>
                            <a:srgbClr val="2D2D8A">
                              <a:lumMod val="60000"/>
                              <a:lumOff val="40000"/>
                            </a:srgbClr>
                          </a:solidFill>
                          <a:ln>
                            <a:noFill/>
                          </a:ln>
                          <a:effectLst>
                            <a:outerShdw blurRad="40000" dist="23000" dir="5400000" rotWithShape="0">
                              <a:srgbClr val="000000">
                                <a:alpha val="35000"/>
                              </a:srgbClr>
                            </a:outerShdw>
                          </a:effectLst>
                          <a:sp3d extrusionH="190500" prstMaterial="matte">
                            <a:bevelT w="120650" h="38100" prst="relaxedInset"/>
                            <a:bevelB w="120650" h="57150" prst="relaxedInset"/>
                            <a:contourClr>
                              <a:srgbClr val="FFFFFF"/>
                            </a:contourClr>
                          </a:sp3d>
                        </p:spPr>
                      </p:sp>
                      <p:sp>
                        <p:nvSpPr>
                          <p:cNvPr id="356" name="Oval 4"/>
                          <p:cNvSpPr/>
                          <p:nvPr/>
                        </p:nvSpPr>
                        <p:spPr>
                          <a:xfrm>
                            <a:off x="2493357" y="2534414"/>
                            <a:ext cx="1109285" cy="11092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sp3d/>
                        </p:spPr>
                        <p:txBody>
                          <a:bodyPr spcFirstLastPara="0" vert="horz" wrap="square" lIns="13335" tIns="13335" rIns="13335" bIns="13335" numCol="1" spcCol="1270" anchor="ctr" anchorCtr="0">
                            <a:noAutofit/>
                          </a:bodyPr>
                          <a:lstStyle/>
                          <a:p>
                            <a:pPr marL="0" marR="0" lvl="0" indent="0" algn="ctr" defTabSz="933450" eaLnBrk="1" fontAlgn="auto" latinLnBrk="0" hangingPunct="1">
                              <a:lnSpc>
                                <a:spcPct val="90000"/>
                              </a:lnSpc>
                              <a:spcBef>
                                <a:spcPct val="0"/>
                              </a:spcBef>
                              <a:spcAft>
                                <a:spcPct val="350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18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Verdana"/>
                                <a:ea typeface="ＭＳ Ｐゴシック"/>
                                <a:cs typeface="+mn-cs"/>
                              </a:rPr>
                              <a:t>CHAMP</a:t>
                            </a:r>
                            <a:endParaRPr kumimoji="0" lang="en-US" sz="1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Verdana"/>
                              <a:ea typeface="ＭＳ Ｐゴシック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338" name="Diagram group"/>
                      <p:cNvGrpSpPr/>
                      <p:nvPr/>
                    </p:nvGrpSpPr>
                    <p:grpSpPr>
                      <a:xfrm>
                        <a:off x="56980" y="547533"/>
                        <a:ext cx="3556000" cy="4013201"/>
                        <a:chOff x="1270000" y="25399"/>
                        <a:chExt cx="3556000" cy="4013201"/>
                      </a:xfrm>
                      <a:scene3d>
                        <a:camera prst="perspectiveHeroicExtremeRightFacing" zoom="82000">
                          <a:rot lat="21300000" lon="20400000" rev="180000"/>
                        </a:camera>
                        <a:lightRig rig="morning" dir="t">
                          <a:rot lat="0" lon="0" rev="20400000"/>
                        </a:lightRig>
                      </a:scene3d>
                    </p:grpSpPr>
                    <p:sp>
                      <p:nvSpPr>
                        <p:cNvPr id="339" name=" 13"/>
                        <p:cNvSpPr/>
                        <p:nvPr/>
                      </p:nvSpPr>
                      <p:spPr>
                        <a:xfrm>
                          <a:off x="1270000" y="25399"/>
                          <a:ext cx="3556000" cy="2844800"/>
                        </a:xfrm>
                        <a:prstGeom prst="funnel">
                          <a:avLst/>
                        </a:prstGeom>
                        <a:solidFill>
                          <a:srgbClr val="FFFFFF">
                            <a:alpha val="55000"/>
                            <a:hueOff val="0"/>
                            <a:satOff val="0"/>
                            <a:lumOff val="0"/>
                            <a:alphaOff val="0"/>
                          </a:srgbClr>
                        </a:solidFill>
                        <a:ln>
                          <a:noFill/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  <a:sp3d extrusionH="190500" prstMaterial="matte">
                          <a:bevelT w="120650" h="38100"/>
                          <a:bevelB w="120650" h="57150" prst="relaxedInset"/>
                          <a:contourClr>
                            <a:srgbClr val="FFFFFF"/>
                          </a:contourClr>
                        </a:sp3d>
                      </p:spPr>
                    </p:sp>
                    <p:sp>
                      <p:nvSpPr>
                        <p:cNvPr id="340" name="Oval 339"/>
                        <p:cNvSpPr/>
                        <p:nvPr/>
                      </p:nvSpPr>
                      <p:spPr>
                        <a:xfrm>
                          <a:off x="1404620" y="165099"/>
                          <a:ext cx="3276600" cy="1137920"/>
                        </a:xfrm>
                        <a:prstGeom prst="ellipse">
                          <a:avLst/>
                        </a:prstGeom>
                        <a:solidFill>
                          <a:srgbClr val="333399">
                            <a:tint val="50000"/>
                            <a:alpha val="55000"/>
                            <a:hueOff val="0"/>
                            <a:satOff val="0"/>
                            <a:lumOff val="0"/>
                            <a:alphaOff val="0"/>
                          </a:srgbClr>
                        </a:solidFill>
                        <a:ln>
                          <a:noFill/>
                        </a:ln>
                        <a:effectLst/>
                        <a:sp3d z="-152400" prstMaterial="matte"/>
                      </p:spPr>
                    </p:sp>
                    <p:sp>
                      <p:nvSpPr>
                        <p:cNvPr id="341" name="Down Arrow 340"/>
                        <p:cNvSpPr/>
                        <p:nvPr/>
                      </p:nvSpPr>
                      <p:spPr>
                        <a:xfrm>
                          <a:off x="2730500" y="2951479"/>
                          <a:ext cx="635000" cy="406400"/>
                        </a:xfrm>
                        <a:prstGeom prst="downArrow">
                          <a:avLst/>
                        </a:prstGeom>
                        <a:solidFill>
                          <a:srgbClr val="2D2D8A">
                            <a:lumMod val="60000"/>
                            <a:lumOff val="40000"/>
                          </a:srgbClr>
                        </a:solidFill>
                        <a:ln>
                          <a:noFill/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  <a:sp3d z="152400" extrusionH="63500" prstMaterial="matte">
                          <a:bevelT w="50800" h="19050" prst="relaxedInset"/>
                          <a:contourClr>
                            <a:srgbClr val="FFFFFF"/>
                          </a:contourClr>
                        </a:sp3d>
                      </p:spPr>
                    </p:sp>
                    <p:grpSp>
                      <p:nvGrpSpPr>
                        <p:cNvPr id="342" name="Group 87"/>
                        <p:cNvGrpSpPr/>
                        <p:nvPr/>
                      </p:nvGrpSpPr>
                      <p:grpSpPr>
                        <a:xfrm>
                          <a:off x="1524000" y="3276600"/>
                          <a:ext cx="3048000" cy="762000"/>
                          <a:chOff x="1524000" y="3276600"/>
                          <a:chExt cx="3048000" cy="762000"/>
                        </a:xfrm>
                      </p:grpSpPr>
                      <p:sp>
                        <p:nvSpPr>
                          <p:cNvPr id="352" name="Rectangle 351"/>
                          <p:cNvSpPr/>
                          <p:nvPr/>
                        </p:nvSpPr>
                        <p:spPr>
                          <a:xfrm>
                            <a:off x="1524000" y="3276600"/>
                            <a:ext cx="3048000" cy="7620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sp>
                      <p:sp>
                        <p:nvSpPr>
                          <p:cNvPr id="353" name="Rectangle 352"/>
                          <p:cNvSpPr/>
                          <p:nvPr/>
                        </p:nvSpPr>
                        <p:spPr>
                          <a:xfrm>
                            <a:off x="1524000" y="3276600"/>
                            <a:ext cx="3048000" cy="7620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  <p:txBody>
                          <a:bodyPr spcFirstLastPara="0" vert="horz" wrap="square" lIns="192024" tIns="192024" rIns="192024" bIns="192024" numCol="1" spcCol="1270" anchor="ctr" anchorCtr="0">
                            <a:noAutofit/>
                          </a:bodyPr>
                          <a:lstStyle/>
                          <a:p>
                            <a:pPr marL="0" marR="0" lvl="0" indent="0" algn="ctr" defTabSz="1200150" eaLnBrk="1" fontAlgn="auto" latinLnBrk="0" hangingPunct="1">
                              <a:lnSpc>
                                <a:spcPct val="90000"/>
                              </a:lnSpc>
                              <a:spcBef>
                                <a:spcPct val="0"/>
                              </a:spcBef>
                              <a:spcAft>
                                <a:spcPct val="350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2700" b="0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0000">
                                    <a:hueOff val="0"/>
                                    <a:satOff val="0"/>
                                    <a:lumOff val="0"/>
                                    <a:alphaOff val="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Verdana"/>
                                <a:ea typeface="ＭＳ Ｐゴシック"/>
                                <a:cs typeface="+mn-cs"/>
                              </a:rPr>
                              <a:t> </a:t>
                            </a:r>
                            <a:endParaRPr kumimoji="0" lang="en-US" sz="27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>
                                  <a:hueOff val="0"/>
                                  <a:satOff val="0"/>
                                  <a:lumOff val="0"/>
                                  <a:alphaOff val="0"/>
                                </a:srgbClr>
                              </a:solidFill>
                              <a:effectLst/>
                              <a:uLnTx/>
                              <a:uFillTx/>
                              <a:latin typeface="Verdana"/>
                              <a:ea typeface="ＭＳ Ｐゴシック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43" name="Group 88"/>
                        <p:cNvGrpSpPr/>
                        <p:nvPr/>
                      </p:nvGrpSpPr>
                      <p:grpSpPr>
                        <a:xfrm>
                          <a:off x="2595880" y="1390904"/>
                          <a:ext cx="1143000" cy="1143000"/>
                          <a:chOff x="2595880" y="1390904"/>
                          <a:chExt cx="1143000" cy="1143000"/>
                        </a:xfrm>
                      </p:grpSpPr>
                      <p:sp>
                        <p:nvSpPr>
                          <p:cNvPr id="350" name="Oval 349"/>
                          <p:cNvSpPr/>
                          <p:nvPr/>
                        </p:nvSpPr>
                        <p:spPr>
                          <a:xfrm>
                            <a:off x="2595880" y="1390904"/>
                            <a:ext cx="1143000" cy="1143000"/>
                          </a:xfrm>
                          <a:prstGeom prst="ellipse">
                            <a:avLst/>
                          </a:prstGeom>
                          <a:solidFill>
                            <a:srgbClr val="333399">
                              <a:shade val="50000"/>
                              <a:hueOff val="0"/>
                              <a:satOff val="0"/>
                              <a:lumOff val="0"/>
                              <a:alphaOff val="0"/>
                            </a:srgbClr>
                          </a:solidFill>
                          <a:ln>
                            <a:noFill/>
                          </a:ln>
                          <a:effectLst>
                            <a:outerShdw blurRad="40000" dist="23000" dir="5400000" rotWithShape="0">
                              <a:srgbClr val="000000">
                                <a:alpha val="35000"/>
                              </a:srgbClr>
                            </a:outerShdw>
                          </a:effectLst>
                          <a:sp3d extrusionH="190500" prstMaterial="matte">
                            <a:bevelT w="120650" h="38100" prst="relaxedInset"/>
                            <a:bevelB w="120650" h="57150" prst="relaxedInset"/>
                            <a:contourClr>
                              <a:srgbClr val="FFFFFF"/>
                            </a:contourClr>
                          </a:sp3d>
                        </p:spPr>
                      </p:sp>
                      <p:sp>
                        <p:nvSpPr>
                          <p:cNvPr id="351" name="Oval 8"/>
                          <p:cNvSpPr/>
                          <p:nvPr/>
                        </p:nvSpPr>
                        <p:spPr>
                          <a:xfrm>
                            <a:off x="2763269" y="1558292"/>
                            <a:ext cx="808222" cy="80822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sp3d/>
                        </p:spPr>
                        <p:txBody>
                          <a:bodyPr spcFirstLastPara="0" vert="horz" wrap="square" lIns="17780" tIns="17780" rIns="17780" bIns="17780" numCol="1" spcCol="1270" anchor="ctr" anchorCtr="0">
                            <a:noAutofit/>
                          </a:bodyPr>
                          <a:lstStyle/>
                          <a:p>
                            <a:pPr marL="0" marR="0" lvl="0" indent="0" algn="ctr" defTabSz="622300" eaLnBrk="1" fontAlgn="auto" latinLnBrk="0" hangingPunct="1">
                              <a:lnSpc>
                                <a:spcPct val="90000"/>
                              </a:lnSpc>
                              <a:spcBef>
                                <a:spcPct val="0"/>
                              </a:spcBef>
                              <a:spcAft>
                                <a:spcPct val="350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14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Verdana"/>
                                <a:ea typeface="ＭＳ Ｐゴシック"/>
                                <a:cs typeface="+mn-cs"/>
                              </a:rPr>
                              <a:t>GRACE</a:t>
                            </a:r>
                            <a:endParaRPr kumimoji="0" lang="en-US" sz="1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Verdana"/>
                              <a:ea typeface="ＭＳ Ｐゴシック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44" name="Group 89"/>
                        <p:cNvGrpSpPr/>
                        <p:nvPr/>
                      </p:nvGrpSpPr>
                      <p:grpSpPr>
                        <a:xfrm>
                          <a:off x="1745342" y="609601"/>
                          <a:ext cx="1143000" cy="1143000"/>
                          <a:chOff x="1745342" y="609601"/>
                          <a:chExt cx="1143000" cy="1143000"/>
                        </a:xfrm>
                      </p:grpSpPr>
                      <p:sp>
                        <p:nvSpPr>
                          <p:cNvPr id="348" name="Oval 347"/>
                          <p:cNvSpPr/>
                          <p:nvPr/>
                        </p:nvSpPr>
                        <p:spPr>
                          <a:xfrm>
                            <a:off x="1745342" y="609601"/>
                            <a:ext cx="1143000" cy="1143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noFill/>
                          </a:ln>
                          <a:effectLst>
                            <a:outerShdw blurRad="40000" dist="23000" dir="5400000" rotWithShape="0">
                              <a:srgbClr val="000000">
                                <a:alpha val="35000"/>
                              </a:srgbClr>
                            </a:outerShdw>
                          </a:effectLst>
                          <a:sp3d extrusionH="190500" prstMaterial="matte">
                            <a:bevelT w="120650" h="38100" prst="relaxedInset"/>
                            <a:bevelB w="120650" h="57150" prst="relaxedInset"/>
                            <a:contourClr>
                              <a:srgbClr val="FFFFFF"/>
                            </a:contourClr>
                          </a:sp3d>
                        </p:spPr>
                      </p:sp>
                      <p:sp>
                        <p:nvSpPr>
                          <p:cNvPr id="349" name="Oval 10"/>
                          <p:cNvSpPr/>
                          <p:nvPr/>
                        </p:nvSpPr>
                        <p:spPr>
                          <a:xfrm>
                            <a:off x="1912731" y="776989"/>
                            <a:ext cx="808222" cy="80822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sp3d/>
                        </p:spPr>
                        <p:txBody>
                          <a:bodyPr spcFirstLastPara="0" vert="horz" wrap="square" lIns="17780" tIns="17780" rIns="17780" bIns="17780" numCol="1" spcCol="1270" anchor="ctr" anchorCtr="0">
                            <a:noAutofit/>
                          </a:bodyPr>
                          <a:lstStyle/>
                          <a:p>
                            <a:pPr marL="0" marR="0" lvl="0" indent="0" algn="ctr" defTabSz="622300" eaLnBrk="1" fontAlgn="auto" latinLnBrk="0" hangingPunct="1">
                              <a:lnSpc>
                                <a:spcPct val="90000"/>
                              </a:lnSpc>
                              <a:spcBef>
                                <a:spcPct val="0"/>
                              </a:spcBef>
                              <a:spcAft>
                                <a:spcPct val="350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14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Verdana"/>
                                <a:ea typeface="ＭＳ Ｐゴシック"/>
                                <a:cs typeface="+mn-cs"/>
                              </a:rPr>
                              <a:t>DMSP</a:t>
                            </a:r>
                            <a:endParaRPr kumimoji="0" lang="en-US" sz="1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Verdana"/>
                              <a:ea typeface="ＭＳ Ｐゴシック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45" name="Group 90"/>
                        <p:cNvGrpSpPr/>
                        <p:nvPr/>
                      </p:nvGrpSpPr>
                      <p:grpSpPr>
                        <a:xfrm>
                          <a:off x="3207664" y="344135"/>
                          <a:ext cx="1143000" cy="1143000"/>
                          <a:chOff x="3207664" y="344135"/>
                          <a:chExt cx="1143000" cy="1143000"/>
                        </a:xfrm>
                      </p:grpSpPr>
                      <p:sp>
                        <p:nvSpPr>
                          <p:cNvPr id="346" name="Oval 12"/>
                          <p:cNvSpPr/>
                          <p:nvPr/>
                        </p:nvSpPr>
                        <p:spPr>
                          <a:xfrm>
                            <a:off x="3375053" y="511523"/>
                            <a:ext cx="808222" cy="80822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sp3d/>
                        </p:spPr>
                        <p:txBody>
                          <a:bodyPr spcFirstLastPara="0" vert="horz" wrap="square" lIns="17780" tIns="17780" rIns="17780" bIns="17780" numCol="1" spcCol="1270" anchor="ctr" anchorCtr="0">
                            <a:noAutofit/>
                          </a:bodyPr>
                          <a:lstStyle/>
                          <a:p>
                            <a:pPr marL="0" marR="0" lvl="0" indent="0" algn="ctr" defTabSz="622300" eaLnBrk="1" fontAlgn="auto" latinLnBrk="0" hangingPunct="1">
                              <a:lnSpc>
                                <a:spcPct val="90000"/>
                              </a:lnSpc>
                              <a:spcBef>
                                <a:spcPct val="0"/>
                              </a:spcBef>
                              <a:spcAft>
                                <a:spcPct val="350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14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Verdana"/>
                                <a:ea typeface="ＭＳ Ｐゴシック"/>
                                <a:cs typeface="+mn-cs"/>
                              </a:rPr>
                              <a:t>EISCAT</a:t>
                            </a:r>
                            <a:endParaRPr kumimoji="0" lang="en-US" sz="1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Verdana"/>
                              <a:ea typeface="ＭＳ Ｐゴシック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47" name="Oval 346"/>
                          <p:cNvSpPr/>
                          <p:nvPr/>
                        </p:nvSpPr>
                        <p:spPr>
                          <a:xfrm>
                            <a:off x="3207664" y="344135"/>
                            <a:ext cx="1143000" cy="1143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noFill/>
                          </a:ln>
                          <a:effectLst>
                            <a:outerShdw blurRad="40000" dist="23000" dir="5400000" rotWithShape="0">
                              <a:srgbClr val="000000">
                                <a:alpha val="35000"/>
                              </a:srgbClr>
                            </a:outerShdw>
                          </a:effectLst>
                          <a:sp3d extrusionH="190500" prstMaterial="matte">
                            <a:bevelT w="120650" h="38100" prst="relaxedInset"/>
                            <a:bevelB w="120650" h="57150" prst="relaxedInset"/>
                            <a:contourClr>
                              <a:srgbClr val="FFFFFF"/>
                            </a:contourClr>
                          </a:sp3d>
                        </p:spPr>
                      </p:sp>
                    </p:grpSp>
                  </p:grpSp>
                </p:grpSp>
                <p:grpSp>
                  <p:nvGrpSpPr>
                    <p:cNvPr id="334" name="Group 32"/>
                    <p:cNvGrpSpPr/>
                    <p:nvPr/>
                  </p:nvGrpSpPr>
                  <p:grpSpPr>
                    <a:xfrm>
                      <a:off x="993154" y="659444"/>
                      <a:ext cx="1143000" cy="1143000"/>
                      <a:chOff x="1127761" y="745451"/>
                      <a:chExt cx="1143000" cy="1143000"/>
                    </a:xfrm>
                  </p:grpSpPr>
                  <p:sp>
                    <p:nvSpPr>
                      <p:cNvPr id="335" name="Oval 334"/>
                      <p:cNvSpPr/>
                      <p:nvPr/>
                    </p:nvSpPr>
                    <p:spPr>
                      <a:xfrm>
                        <a:off x="1127761" y="745451"/>
                        <a:ext cx="1143000" cy="1143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ffectLst>
                        <a:outerShdw blurRad="40000" dist="23000" dir="5400000" rotWithShape="0">
                          <a:srgbClr val="000000">
                            <a:alpha val="35000"/>
                          </a:srgbClr>
                        </a:outerShdw>
                      </a:effectLst>
                      <a:scene3d>
                        <a:camera prst="perspectiveHeroicExtremeRightFacing" zoom="82000">
                          <a:rot lat="21300000" lon="20400000" rev="180000"/>
                        </a:camera>
                        <a:lightRig rig="morning" dir="t">
                          <a:rot lat="0" lon="0" rev="20400000"/>
                        </a:lightRig>
                      </a:scene3d>
                      <a:sp3d extrusionH="190500" prstMaterial="matte">
                        <a:bevelT w="120650" h="38100" prst="relaxedInset"/>
                        <a:bevelB w="120650" h="57150" prst="slope"/>
                        <a:contourClr>
                          <a:srgbClr val="FFFFFF"/>
                        </a:contourClr>
                      </a:sp3d>
                    </p:spPr>
                  </p:sp>
                  <p:sp>
                    <p:nvSpPr>
                      <p:cNvPr id="336" name="Oval 12"/>
                      <p:cNvSpPr/>
                      <p:nvPr/>
                    </p:nvSpPr>
                    <p:spPr>
                      <a:xfrm>
                        <a:off x="1295150" y="912839"/>
                        <a:ext cx="808222" cy="8082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scene3d>
                        <a:camera prst="perspectiveHeroicExtremeRightFacing" zoom="82000">
                          <a:rot lat="21300000" lon="20400000" rev="180000"/>
                        </a:camera>
                        <a:lightRig rig="morning" dir="t">
                          <a:rot lat="0" lon="0" rev="20400000"/>
                        </a:lightRig>
                      </a:scene3d>
                      <a:sp3d>
                        <a:bevelT w="120650" h="38100" prst="relaxedInset"/>
                        <a:bevelB w="120650" h="57150" prst="slope"/>
                      </a:sp3d>
                    </p:spPr>
                    <p:txBody>
                      <a:bodyPr spcFirstLastPara="0" vert="horz" wrap="square" lIns="17780" tIns="17780" rIns="17780" bIns="17780" numCol="1" spcCol="1270" anchor="ctr" anchorCtr="0">
                        <a:noAutofit/>
                      </a:bodyPr>
                      <a:lstStyle/>
                      <a:p>
                        <a:pPr marL="0" marR="0" lvl="0" indent="0" algn="ctr" defTabSz="622300" eaLnBrk="1" fontAlgn="auto" latinLnBrk="0" hangingPunct="1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350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Verdana"/>
                            <a:ea typeface="ＭＳ Ｐゴシック"/>
                            <a:cs typeface="+mn-cs"/>
                          </a:rPr>
                          <a:t>OTHER</a:t>
                        </a:r>
                        <a:endPara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Verdana"/>
                          <a:ea typeface="ＭＳ Ｐゴシック"/>
                          <a:cs typeface="+mn-cs"/>
                        </a:endParaRPr>
                      </a:p>
                    </p:txBody>
                  </p:sp>
                </p:grpSp>
              </p:grpSp>
              <p:pic>
                <p:nvPicPr>
                  <p:cNvPr id="359" name="Grafik 40" descr="swarm_constellation_2_400.jpeg.jpg"/>
                  <p:cNvPicPr>
                    <a:picLocks noChangeAspect="1"/>
                  </p:cNvPicPr>
                  <p:nvPr/>
                </p:nvPicPr>
                <p:blipFill>
                  <a:blip r:embed="rId51" cstate="print"/>
                  <a:stretch>
                    <a:fillRect/>
                  </a:stretch>
                </p:blipFill>
                <p:spPr>
                  <a:xfrm>
                    <a:off x="38628000" y="28908000"/>
                    <a:ext cx="2640000" cy="19800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46" name="TextBox 245"/>
                <p:cNvSpPr txBox="1"/>
                <p:nvPr/>
              </p:nvSpPr>
              <p:spPr>
                <a:xfrm>
                  <a:off x="6804000" y="5580000"/>
                  <a:ext cx="6840000" cy="6740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240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For the first time direct comparison of the thermospheric mass density anomaly observations at polar latitudes obtained from the accelerometers on board the satellites CHAMP &amp; GRACE are presented. A systematic survey of the anomalies is based on the statistical analysis of both spacecraft observation data during the 4 years (Mar/02</a:t>
                  </a:r>
                  <a:r>
                    <a:rPr lang="en-US" sz="2400" dirty="0" smtClean="0">
                      <a:solidFill>
                        <a:schemeClr val="tx2"/>
                      </a:solidFill>
                      <a:latin typeface="Calibri"/>
                      <a:ea typeface="Calibri"/>
                      <a:cs typeface="Times New Roman"/>
                    </a:rPr>
                    <a:t> </a:t>
                  </a:r>
                  <a:r>
                    <a:rPr lang="en-US" sz="240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– Mar/06), but only for calendar dates at which both satellite recordings are available. </a:t>
                  </a:r>
                </a:p>
                <a:p>
                  <a:pPr indent="268288" algn="just"/>
                  <a:r>
                    <a:rPr lang="en-US" sz="240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One possible mechanism for creating density anomalies during geomagnetic storm time can be the ion upflow at polar altitudes. Therefore a comparison with DMSP (F13 &amp; F15) spacecraft observations during magnetic storms (</a:t>
                  </a:r>
                  <a:r>
                    <a:rPr lang="en-US" sz="2400" dirty="0" err="1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Dst</a:t>
                  </a:r>
                  <a:r>
                    <a:rPr lang="en-US" sz="240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 &lt; -100 </a:t>
                  </a:r>
                  <a:r>
                    <a:rPr lang="en-US" sz="2400" dirty="0" err="1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nT</a:t>
                  </a:r>
                  <a:r>
                    <a:rPr lang="en-US" sz="2400" dirty="0" smtClean="0">
                      <a:solidFill>
                        <a:schemeClr val="tx2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) are also presented.</a:t>
                  </a:r>
                </a:p>
              </p:txBody>
            </p:sp>
            <p:sp>
              <p:nvSpPr>
                <p:cNvPr id="247" name="Rectangle 246"/>
                <p:cNvSpPr/>
                <p:nvPr/>
              </p:nvSpPr>
              <p:spPr>
                <a:xfrm>
                  <a:off x="37908000" y="4320000"/>
                  <a:ext cx="12426264" cy="224676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R="0" lvl="0" indent="457200" defTabSz="227013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itchFamily="2" charset="2"/>
                    <a:buChar char="Ø"/>
                    <a:tabLst/>
                    <a:defRPr/>
                  </a:pPr>
                  <a:r>
                    <a:rPr kumimoji="0" lang="de-DE" sz="3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 Data Sources:</a:t>
                  </a:r>
                  <a:endParaRPr kumimoji="0" lang="en-US" sz="3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Verdana"/>
                  </a:endParaRPr>
                </a:p>
                <a:p>
                  <a:pPr marL="0" marR="0" lvl="0" indent="0" defTabSz="227013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>
                      <a:tab pos="723900" algn="l"/>
                    </a:tabLst>
                    <a:defRPr/>
                  </a:pPr>
                  <a:r>
                    <a:rPr kumimoji="0" lang="en-US" sz="2800" b="1" i="0" u="none" strike="noStrike" kern="0" cap="none" spc="0" normalizeH="0" baseline="3000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	</a:t>
                  </a:r>
                  <a:r>
                    <a:rPr kumimoji="0" lang="en-US" sz="2400" b="1" i="0" u="none" strike="noStrike" kern="0" cap="none" spc="0" normalizeH="0" baseline="3000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a</a:t>
                  </a:r>
                  <a:r>
                    <a:rPr kumimoji="0" lang="en-US" sz="2400" i="0" u="none" strike="noStrike" kern="0" cap="none" spc="0" normalizeH="0" baseline="3000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	</a:t>
                  </a:r>
                  <a:r>
                    <a:rPr kumimoji="0" lang="de-DE" sz="2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http://thermosphere.tudelft.nl/acceldrag/</a:t>
                  </a:r>
                </a:p>
                <a:p>
                  <a:pPr marL="0" marR="0" lvl="0" indent="0" defTabSz="227013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>
                      <a:tab pos="723900" algn="l"/>
                    </a:tabLst>
                    <a:defRPr/>
                  </a:pPr>
                  <a:r>
                    <a:rPr kumimoji="0" lang="de-DE" sz="2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	</a:t>
                  </a:r>
                  <a:r>
                    <a:rPr kumimoji="0" lang="en-US" sz="2400" b="1" i="0" u="none" strike="noStrike" kern="0" cap="none" spc="0" normalizeH="0" baseline="3000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b</a:t>
                  </a:r>
                  <a:r>
                    <a:rPr kumimoji="0" lang="en-US" sz="2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	</a:t>
                  </a:r>
                  <a:r>
                    <a:rPr kumimoji="0" lang="de-DE" sz="2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http://cindispace.utdallas.edu/DMSP</a:t>
                  </a:r>
                </a:p>
                <a:p>
                  <a:pPr marL="0" marR="0" lvl="0" indent="0" defTabSz="227013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>
                      <a:tab pos="723900" algn="l"/>
                    </a:tabLst>
                    <a:defRPr/>
                  </a:pPr>
                  <a:r>
                    <a:rPr kumimoji="0" lang="en-US" sz="2400" i="0" u="none" strike="noStrike" kern="0" cap="none" spc="0" normalizeH="0" baseline="3000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	</a:t>
                  </a:r>
                  <a:r>
                    <a:rPr kumimoji="0" lang="en-US" sz="2400" b="1" i="0" u="none" strike="noStrike" kern="0" cap="none" spc="0" normalizeH="0" baseline="3000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c</a:t>
                  </a:r>
                  <a:r>
                    <a:rPr kumimoji="0" lang="en-US" sz="2400" i="0" u="none" strike="noStrike" kern="0" cap="none" spc="0" normalizeH="0" baseline="3000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	</a:t>
                  </a:r>
                  <a:r>
                    <a:rPr kumimoji="0" lang="en-US" sz="2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GFZ German Research Centre for Geosciences (</a:t>
                  </a:r>
                  <a:r>
                    <a:rPr kumimoji="0" lang="de-DE" sz="240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Patricia </a:t>
                  </a:r>
                  <a:r>
                    <a:rPr kumimoji="0" lang="de-DE" sz="2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Ritter</a:t>
                  </a:r>
                  <a:r>
                    <a:rPr kumimoji="0" lang="en-US" sz="2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Verdana"/>
                    </a:rPr>
                    <a:t>)</a:t>
                  </a:r>
                  <a:endParaRPr kumimoji="0" lang="de-DE" sz="240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195" name="Textfeld 17"/>
                <p:cNvSpPr txBox="1"/>
                <p:nvPr/>
              </p:nvSpPr>
              <p:spPr>
                <a:xfrm>
                  <a:off x="14184000" y="4320000"/>
                  <a:ext cx="1080000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0" lvl="0" indent="45720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itchFamily="2" charset="2"/>
                    <a:buChar char="Ø"/>
                    <a:tabLst>
                      <a:tab pos="457200" algn="l"/>
                    </a:tabLst>
                    <a:defRPr/>
                  </a:pPr>
                  <a:r>
                    <a:rPr kumimoji="0" lang="de-DE" sz="3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Verdana"/>
                    </a:rPr>
                    <a:t> Cusp </a:t>
                  </a:r>
                  <a:r>
                    <a:rPr lang="de-DE" sz="3200" b="1" kern="0" dirty="0" smtClean="0">
                      <a:solidFill>
                        <a:sysClr val="windowText" lastClr="000000"/>
                      </a:solidFill>
                      <a:latin typeface="Verdana"/>
                    </a:rPr>
                    <a:t>R</a:t>
                  </a:r>
                  <a:r>
                    <a:rPr kumimoji="0" lang="de-DE" sz="3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Verdana"/>
                    </a:rPr>
                    <a:t>egion: Density </a:t>
                  </a:r>
                  <a:r>
                    <a:rPr lang="de-DE" sz="3200" b="1" kern="0" dirty="0" smtClean="0">
                      <a:solidFill>
                        <a:sysClr val="windowText" lastClr="000000"/>
                      </a:solidFill>
                      <a:latin typeface="Verdana"/>
                    </a:rPr>
                    <a:t>E</a:t>
                  </a:r>
                  <a:r>
                    <a:rPr kumimoji="0" lang="de-DE" sz="3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Verdana"/>
                    </a:rPr>
                    <a:t>nhancemets &amp;</a:t>
                  </a:r>
                  <a:br>
                    <a:rPr kumimoji="0" lang="de-DE" sz="3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Verdana"/>
                    </a:rPr>
                  </a:br>
                  <a:r>
                    <a:rPr kumimoji="0" lang="de-DE" sz="3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Verdana"/>
                    </a:rPr>
                    <a:t>	 Small-scale FACs </a:t>
                  </a:r>
                  <a:endParaRPr kumimoji="0" lang="de-DE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grpSp>
              <p:nvGrpSpPr>
                <p:cNvPr id="222" name="Group 221"/>
                <p:cNvGrpSpPr/>
                <p:nvPr/>
              </p:nvGrpSpPr>
              <p:grpSpPr>
                <a:xfrm>
                  <a:off x="25740000" y="8748000"/>
                  <a:ext cx="10800000" cy="3936885"/>
                  <a:chOff x="25956000" y="8028000"/>
                  <a:chExt cx="10800000" cy="3936885"/>
                </a:xfrm>
              </p:grpSpPr>
              <p:grpSp>
                <p:nvGrpSpPr>
                  <p:cNvPr id="215" name="Group 214"/>
                  <p:cNvGrpSpPr/>
                  <p:nvPr/>
                </p:nvGrpSpPr>
                <p:grpSpPr>
                  <a:xfrm>
                    <a:off x="26568000" y="8568000"/>
                    <a:ext cx="9360000" cy="2037223"/>
                    <a:chOff x="26640000" y="8280000"/>
                    <a:chExt cx="9360000" cy="2037223"/>
                  </a:xfrm>
                </p:grpSpPr>
                <p:grpSp>
                  <p:nvGrpSpPr>
                    <p:cNvPr id="209" name="Group 208"/>
                    <p:cNvGrpSpPr/>
                    <p:nvPr/>
                  </p:nvGrpSpPr>
                  <p:grpSpPr>
                    <a:xfrm>
                      <a:off x="26640000" y="8280000"/>
                      <a:ext cx="2880000" cy="2037223"/>
                      <a:chOff x="26640000" y="8280000"/>
                      <a:chExt cx="2880000" cy="2037223"/>
                    </a:xfrm>
                  </p:grpSpPr>
                  <p:pic>
                    <p:nvPicPr>
                      <p:cNvPr id="237" name="Picture 10" descr="champ.bmp"/>
                      <p:cNvPicPr>
                        <a:picLocks noChangeAspect="1"/>
                      </p:cNvPicPr>
                      <p:nvPr/>
                    </p:nvPicPr>
                    <p:blipFill>
                      <a:blip r:embed="rId52" cstate="print"/>
                      <a:stretch>
                        <a:fillRect/>
                      </a:stretch>
                    </p:blipFill>
                    <p:spPr>
                      <a:xfrm>
                        <a:off x="26856000" y="8748000"/>
                        <a:ext cx="2448000" cy="1569223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40" name="TextBox 14"/>
                      <p:cNvSpPr txBox="1"/>
                      <p:nvPr/>
                    </p:nvSpPr>
                    <p:spPr>
                      <a:xfrm>
                        <a:off x="26640000" y="8280000"/>
                        <a:ext cx="2880000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400" b="0" i="0" u="none" strike="noStrike" kern="0" cap="none" spc="0" normalizeH="0" baseline="0" noProof="0" dirty="0" err="1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Verdana"/>
                          </a:rPr>
                          <a:t>CHAMP</a:t>
                        </a:r>
                        <a:r>
                          <a:rPr kumimoji="0" lang="en-US" sz="2400" b="1" i="0" u="none" strike="noStrike" kern="0" cap="none" spc="0" normalizeH="0" baseline="30000" noProof="0" dirty="0" err="1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Verdana"/>
                          </a:rPr>
                          <a:t>a</a:t>
                        </a:r>
                        <a:r>
                          <a:rPr kumimoji="0" lang="en-US" sz="24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Verdana"/>
                          </a:rPr>
                          <a:t> (400km)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/>
                        </a:endParaRPr>
                      </a:p>
                    </p:txBody>
                  </p:sp>
                </p:grpSp>
                <p:grpSp>
                  <p:nvGrpSpPr>
                    <p:cNvPr id="212" name="Group 211"/>
                    <p:cNvGrpSpPr/>
                    <p:nvPr/>
                  </p:nvGrpSpPr>
                  <p:grpSpPr>
                    <a:xfrm>
                      <a:off x="29880000" y="8280000"/>
                      <a:ext cx="2880000" cy="2037223"/>
                      <a:chOff x="29700000" y="8280000"/>
                      <a:chExt cx="2880000" cy="2037223"/>
                    </a:xfrm>
                  </p:grpSpPr>
                  <p:pic>
                    <p:nvPicPr>
                      <p:cNvPr id="239" name="Picture 12" descr="grace.jpg"/>
                      <p:cNvPicPr>
                        <a:picLocks noChangeAspect="1"/>
                      </p:cNvPicPr>
                      <p:nvPr/>
                    </p:nvPicPr>
                    <p:blipFill>
                      <a:blip r:embed="rId53" cstate="print"/>
                      <a:stretch>
                        <a:fillRect/>
                      </a:stretch>
                    </p:blipFill>
                    <p:spPr>
                      <a:xfrm>
                        <a:off x="29916000" y="8748000"/>
                        <a:ext cx="2448000" cy="1569223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41" name="TextBox 15"/>
                      <p:cNvSpPr txBox="1"/>
                      <p:nvPr/>
                    </p:nvSpPr>
                    <p:spPr>
                      <a:xfrm>
                        <a:off x="29700000" y="8280000"/>
                        <a:ext cx="2880000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400" b="0" i="0" u="none" strike="noStrike" kern="0" cap="none" spc="0" normalizeH="0" baseline="0" noProof="0" dirty="0" err="1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Verdana"/>
                          </a:rPr>
                          <a:t>GRACE</a:t>
                        </a:r>
                        <a:r>
                          <a:rPr kumimoji="0" lang="en-US" sz="2400" b="1" i="0" u="none" strike="noStrike" kern="0" cap="none" spc="0" normalizeH="0" baseline="30000" noProof="0" dirty="0" err="1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Verdana"/>
                          </a:rPr>
                          <a:t>a</a:t>
                        </a:r>
                        <a:r>
                          <a:rPr kumimoji="0" lang="en-US" sz="24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Verdana"/>
                          </a:rPr>
                          <a:t> (500km)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/>
                        </a:endParaRPr>
                      </a:p>
                    </p:txBody>
                  </p:sp>
                </p:grpSp>
                <p:grpSp>
                  <p:nvGrpSpPr>
                    <p:cNvPr id="213" name="Group 212"/>
                    <p:cNvGrpSpPr/>
                    <p:nvPr/>
                  </p:nvGrpSpPr>
                  <p:grpSpPr>
                    <a:xfrm>
                      <a:off x="33120000" y="8281170"/>
                      <a:ext cx="2880000" cy="2036053"/>
                      <a:chOff x="33120000" y="8281170"/>
                      <a:chExt cx="2880000" cy="2036053"/>
                    </a:xfrm>
                  </p:grpSpPr>
                  <p:pic>
                    <p:nvPicPr>
                      <p:cNvPr id="238" name="Picture 11" descr="DMSPbig.jpg"/>
                      <p:cNvPicPr>
                        <a:picLocks noChangeAspect="1"/>
                      </p:cNvPicPr>
                      <p:nvPr/>
                    </p:nvPicPr>
                    <p:blipFill>
                      <a:blip r:embed="rId54" cstate="print"/>
                      <a:stretch>
                        <a:fillRect/>
                      </a:stretch>
                    </p:blipFill>
                    <p:spPr>
                      <a:xfrm>
                        <a:off x="33336000" y="8748000"/>
                        <a:ext cx="2448000" cy="1569223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42" name="TextBox 16"/>
                      <p:cNvSpPr txBox="1"/>
                      <p:nvPr/>
                    </p:nvSpPr>
                    <p:spPr>
                      <a:xfrm>
                        <a:off x="33120000" y="8281170"/>
                        <a:ext cx="2880000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400" b="0" i="0" u="none" strike="noStrike" kern="0" cap="none" spc="0" normalizeH="0" baseline="0" noProof="0" dirty="0" err="1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Verdana"/>
                          </a:rPr>
                          <a:t>DMSP</a:t>
                        </a:r>
                        <a:r>
                          <a:rPr kumimoji="0" lang="en-US" sz="2400" b="1" i="0" u="none" strike="noStrike" kern="0" cap="none" spc="0" normalizeH="0" baseline="30000" noProof="0" dirty="0" err="1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Verdana"/>
                          </a:rPr>
                          <a:t>b</a:t>
                        </a:r>
                        <a:r>
                          <a:rPr kumimoji="0" lang="en-US" sz="24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Verdana"/>
                          </a:rPr>
                          <a:t> (830km)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/>
                        </a:endParaRPr>
                      </a:p>
                    </p:txBody>
                  </p:sp>
                </p:grpSp>
              </p:grpSp>
              <p:sp>
                <p:nvSpPr>
                  <p:cNvPr id="206" name="Textfeld 17"/>
                  <p:cNvSpPr txBox="1"/>
                  <p:nvPr/>
                </p:nvSpPr>
                <p:spPr>
                  <a:xfrm>
                    <a:off x="25956000" y="8028000"/>
                    <a:ext cx="10800000" cy="584775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marR="0" lvl="0" indent="45720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Wingdings" pitchFamily="2" charset="2"/>
                      <a:buChar char="Ø"/>
                      <a:tabLst/>
                      <a:defRPr/>
                    </a:pPr>
                    <a:r>
                      <a:rPr kumimoji="0" lang="de-DE" sz="3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Verdana"/>
                      </a:rPr>
                      <a:t> Satellites</a:t>
                    </a:r>
                  </a:p>
                </p:txBody>
              </p:sp>
              <p:grpSp>
                <p:nvGrpSpPr>
                  <p:cNvPr id="198" name="Group 197"/>
                  <p:cNvGrpSpPr/>
                  <p:nvPr/>
                </p:nvGrpSpPr>
                <p:grpSpPr>
                  <a:xfrm>
                    <a:off x="26676000" y="10980000"/>
                    <a:ext cx="9721161" cy="984885"/>
                    <a:chOff x="26676000" y="10980000"/>
                    <a:chExt cx="9721161" cy="984885"/>
                  </a:xfrm>
                </p:grpSpPr>
                <p:sp>
                  <p:nvSpPr>
                    <p:cNvPr id="244" name="Textfeld 17"/>
                    <p:cNvSpPr txBox="1"/>
                    <p:nvPr/>
                  </p:nvSpPr>
                  <p:spPr>
                    <a:xfrm>
                      <a:off x="26676000" y="10980000"/>
                      <a:ext cx="9721161" cy="98488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R="0" lvl="0" indent="457200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Char char="Ø"/>
                        <a:tabLst>
                          <a:tab pos="1524000" algn="l"/>
                        </a:tabLst>
                        <a:defRPr/>
                      </a:pP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CHAMP:	</a:t>
                      </a:r>
                      <a:r>
                        <a:rPr kumimoji="0" lang="el-GR" sz="2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ρ</a:t>
                      </a:r>
                      <a:r>
                        <a:rPr kumimoji="0" lang="de-DE" sz="2400" b="0" i="1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</a:t>
                      </a:r>
                      <a:r>
                        <a:rPr kumimoji="0" lang="de-DE" sz="2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&amp;</a:t>
                      </a:r>
                      <a:r>
                        <a:rPr kumimoji="0" lang="de-DE" sz="2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kumimoji="0" lang="el-GR" sz="2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ρ</a:t>
                      </a:r>
                      <a:r>
                        <a:rPr kumimoji="0" lang="de-DE" sz="2400" b="0" i="1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MSIS</a:t>
                      </a: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FACs (large-scale &amp; small-scale)</a:t>
                      </a:r>
                      <a:r>
                        <a:rPr kumimoji="0" lang="de-DE" sz="2400" b="1" i="0" u="none" strike="noStrike" kern="0" cap="none" spc="0" normalizeH="0" baseline="3000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</a:t>
                      </a:r>
                      <a:endParaRPr kumimoji="0" lang="de-DE" sz="2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R="0" lvl="0" indent="457200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Char char="Ø"/>
                        <a:tabLst>
                          <a:tab pos="1524000" algn="l"/>
                        </a:tabLst>
                        <a:defRPr/>
                      </a:pP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GRACE:	</a:t>
                      </a:r>
                      <a:r>
                        <a:rPr kumimoji="0" lang="el-GR" sz="2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ρ</a:t>
                      </a:r>
                      <a:r>
                        <a:rPr kumimoji="0" lang="de-DE" sz="2400" b="0" i="1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</a:t>
                      </a:r>
                      <a:r>
                        <a:rPr kumimoji="0" lang="de-DE" sz="2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&amp;</a:t>
                      </a:r>
                      <a:r>
                        <a:rPr kumimoji="0" lang="de-DE" sz="2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kumimoji="0" lang="el-GR" sz="2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ρ</a:t>
                      </a:r>
                      <a:r>
                        <a:rPr kumimoji="0" lang="de-DE" sz="2400" b="0" i="1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MSIS</a:t>
                      </a:r>
                      <a:endParaRPr kumimoji="0" lang="de-DE" sz="24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p:txBody>
                </p:sp>
                <p:sp>
                  <p:nvSpPr>
                    <p:cNvPr id="191" name="Rectangle 190"/>
                    <p:cNvSpPr/>
                    <p:nvPr/>
                  </p:nvSpPr>
                  <p:spPr>
                    <a:xfrm>
                      <a:off x="31140000" y="10980000"/>
                      <a:ext cx="2632664" cy="984885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R="0" lvl="0" indent="457200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Char char="Ø"/>
                        <a:tabLst>
                          <a:tab pos="1524000" algn="l"/>
                        </a:tabLst>
                        <a:defRPr/>
                      </a:pPr>
                      <a:endParaRPr lang="de-DE" sz="2400" b="1" kern="0" dirty="0" smtClean="0">
                        <a:solidFill>
                          <a:sysClr val="windowText" lastClr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lvl="0" indent="45720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itchFamily="2" charset="2"/>
                        <a:buChar char="Ø"/>
                        <a:tabLst>
                          <a:tab pos="1524000" algn="l"/>
                        </a:tabLst>
                        <a:defRPr/>
                      </a:pPr>
                      <a:r>
                        <a:rPr lang="de-DE" sz="2400" i="1" kern="0" dirty="0" smtClean="0">
                          <a:solidFill>
                            <a:sysClr val="windowText" lastClr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de-DE" sz="2400" kern="0" dirty="0" smtClean="0">
                          <a:solidFill>
                            <a:sysClr val="windowText" lastClr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DMSP:	V</a:t>
                      </a:r>
                      <a:r>
                        <a:rPr lang="de-DE" sz="2400" kern="0" baseline="-25000" dirty="0" smtClean="0">
                          <a:solidFill>
                            <a:sysClr val="windowText" lastClr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z</a:t>
                      </a:r>
                      <a:endParaRPr lang="de-DE" sz="2400" kern="0" dirty="0" smtClean="0">
                        <a:solidFill>
                          <a:srgbClr val="FF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p:txBody>
                </p:sp>
              </p:grpSp>
            </p:grpSp>
          </p:grpSp>
          <p:pic>
            <p:nvPicPr>
              <p:cNvPr id="236" name="Picture 235" descr="logoGFZ.png"/>
              <p:cNvPicPr>
                <a:picLocks noChangeAspect="1"/>
              </p:cNvPicPr>
              <p:nvPr/>
            </p:nvPicPr>
            <p:blipFill>
              <a:blip r:embed="rId55" cstate="print"/>
              <a:stretch>
                <a:fillRect/>
              </a:stretch>
            </p:blipFill>
            <p:spPr>
              <a:xfrm>
                <a:off x="47736000" y="34780274"/>
                <a:ext cx="2879999" cy="1440000"/>
              </a:xfrm>
              <a:prstGeom prst="rect">
                <a:avLst/>
              </a:prstGeom>
            </p:spPr>
          </p:pic>
        </p:grpSp>
        <p:pic>
          <p:nvPicPr>
            <p:cNvPr id="196" name="Picture 195" descr="CreativeCommons_Attribution_License.png"/>
            <p:cNvPicPr>
              <a:picLocks noChangeAspect="1"/>
            </p:cNvPicPr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8900000" y="35028000"/>
              <a:ext cx="2539683" cy="88888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9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589C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B4CB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indent="457200" fontAlgn="auto">
          <a:spcBef>
            <a:spcPts val="0"/>
          </a:spcBef>
          <a:spcAft>
            <a:spcPts val="0"/>
          </a:spcAft>
          <a:buClr>
            <a:srgbClr val="004B19"/>
          </a:buClr>
          <a:buSzPct val="125000"/>
          <a:buFont typeface="Wingdings" pitchFamily="2" charset="2"/>
          <a:buChar char="ü"/>
          <a:defRPr sz="3200" b="1" dirty="0" smtClean="0">
            <a:solidFill>
              <a:schemeClr val="tx2"/>
            </a:solidFill>
            <a:latin typeface="Verdana" pitchFamily="34" charset="0"/>
            <a:ea typeface="Verdana" pitchFamily="34" charset="0"/>
            <a:cs typeface="Verdana" pitchFamily="34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FFFFFF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FFFFFF"/>
        </a:dk1>
        <a:lt1>
          <a:srgbClr val="FFFFFF"/>
        </a:lt1>
        <a:dk2>
          <a:srgbClr val="000000"/>
        </a:dk2>
        <a:lt2>
          <a:srgbClr val="808080"/>
        </a:lt2>
        <a:accent1>
          <a:srgbClr val="00589C"/>
        </a:accent1>
        <a:accent2>
          <a:srgbClr val="3333CC"/>
        </a:accent2>
        <a:accent3>
          <a:srgbClr val="FFFFFF"/>
        </a:accent3>
        <a:accent4>
          <a:srgbClr val="DADADA"/>
        </a:accent4>
        <a:accent5>
          <a:srgbClr val="AAB4CB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357</Words>
  <Application>Microsoft Office PowerPoint</Application>
  <PresentationFormat>Custom</PresentationFormat>
  <Paragraphs>136</Paragraphs>
  <Slides>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Standarddesign</vt:lpstr>
      <vt:lpstr>Equation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2011-10-11T14:46:58Z</dcterms:created>
  <dcterms:modified xsi:type="dcterms:W3CDTF">2012-05-03T08:44:47Z</dcterms:modified>
</cp:coreProperties>
</file>