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59" r:id="rId4"/>
    <p:sldId id="260" r:id="rId5"/>
    <p:sldId id="261" r:id="rId6"/>
    <p:sldId id="271" r:id="rId7"/>
    <p:sldId id="264" r:id="rId8"/>
    <p:sldId id="265" r:id="rId9"/>
    <p:sldId id="266" r:id="rId10"/>
    <p:sldId id="268" r:id="rId11"/>
    <p:sldId id="274" r:id="rId12"/>
    <p:sldId id="269" r:id="rId13"/>
    <p:sldId id="270" r:id="rId14"/>
    <p:sldId id="275" r:id="rId15"/>
    <p:sldId id="272" r:id="rId16"/>
    <p:sldId id="273" r:id="rId17"/>
    <p:sldId id="267" r:id="rId18"/>
    <p:sldId id="258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DDDDDD"/>
    <a:srgbClr val="C0C0C0"/>
    <a:srgbClr val="B2B2B2"/>
    <a:srgbClr val="59D553"/>
    <a:srgbClr val="70E9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0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phanie\Documents\teaching\UBC\soil%20200\CEC%20standard%20cur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CEC standard curve</a:t>
            </a:r>
          </a:p>
        </c:rich>
      </c:tx>
      <c:layout>
        <c:manualLayout>
          <c:xMode val="edge"/>
          <c:yMode val="edge"/>
          <c:x val="0.41065482796892361"/>
          <c:y val="1.95758564437194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78672718970116"/>
          <c:y val="0.12234910277324637"/>
          <c:w val="0.73594021781060581"/>
          <c:h val="0.771615008156607"/>
        </c:manualLayout>
      </c:layout>
      <c:scatterChart>
        <c:scatterStyle val="smoothMarker"/>
        <c:ser>
          <c:idx val="0"/>
          <c:order val="0"/>
          <c:tx>
            <c:strRef>
              <c:f>data!$B$1</c:f>
              <c:strCache>
                <c:ptCount val="1"/>
                <c:pt idx="0">
                  <c:v>AAS reading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data!$A$2:$A$7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</c:numCache>
            </c:numRef>
          </c:xVal>
          <c:yVal>
            <c:numRef>
              <c:f>data!$B$2:$B$7</c:f>
              <c:numCache>
                <c:formatCode>General</c:formatCode>
                <c:ptCount val="6"/>
                <c:pt idx="0">
                  <c:v>0</c:v>
                </c:pt>
                <c:pt idx="1">
                  <c:v>16.3</c:v>
                </c:pt>
                <c:pt idx="2">
                  <c:v>21.7</c:v>
                </c:pt>
                <c:pt idx="3">
                  <c:v>25.1</c:v>
                </c:pt>
                <c:pt idx="4">
                  <c:v>27.7</c:v>
                </c:pt>
                <c:pt idx="5">
                  <c:v>29.8</c:v>
                </c:pt>
              </c:numCache>
            </c:numRef>
          </c:yVal>
          <c:smooth val="1"/>
        </c:ser>
        <c:axId val="49656960"/>
        <c:axId val="72493312"/>
      </c:scatterChart>
      <c:valAx>
        <c:axId val="49656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K conc (mg/L)</a:t>
                </a:r>
              </a:p>
            </c:rich>
          </c:tx>
          <c:layout>
            <c:manualLayout>
              <c:xMode val="edge"/>
              <c:yMode val="edge"/>
              <c:x val="0.40621531631520535"/>
              <c:y val="0.944535073409461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493312"/>
        <c:crosses val="autoZero"/>
        <c:crossBetween val="midCat"/>
      </c:valAx>
      <c:valAx>
        <c:axId val="724933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dirty="0"/>
                  <a:t>AAS reading</a:t>
                </a:r>
              </a:p>
            </c:rich>
          </c:tx>
          <c:layout>
            <c:manualLayout>
              <c:xMode val="edge"/>
              <c:yMode val="edge"/>
              <c:x val="5.3886098288830411E-3"/>
              <c:y val="0.438825362600226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65696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25416204217565"/>
          <c:y val="0.49102773246329534"/>
          <c:w val="0.12430632630410655"/>
          <c:h val="3.588907014681894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B62E-A87F-4D22-B085-390071B97221}" type="datetimeFigureOut">
              <a:rPr lang="en-CA" smtClean="0"/>
              <a:pPr/>
              <a:t>30/04/2012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A02B-6A3E-4BE1-8E52-B5B88079C8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A02B-6A3E-4BE1-8E52-B5B88079C82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lash_APBI_100.jpg"/>
          <p:cNvPicPr>
            <a:picLocks noChangeAspect="1"/>
          </p:cNvPicPr>
          <p:nvPr/>
        </p:nvPicPr>
        <p:blipFill>
          <a:blip r:embed="rId2" cstate="print">
            <a:lum bright="45000" contrast="-50000"/>
          </a:blip>
          <a:srcRect l="25000" t="3187" r="25000" b="12890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5300" dirty="0" smtClean="0"/>
              <a:t>The fascinating side of dirt: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4000" dirty="0" smtClean="0"/>
              <a:t>Soil and the global environment course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239000" cy="1981200"/>
          </a:xfrm>
        </p:spPr>
        <p:txBody>
          <a:bodyPr>
            <a:normAutofit fontScale="62500" lnSpcReduction="20000"/>
          </a:bodyPr>
          <a:lstStyle/>
          <a:p>
            <a:r>
              <a:rPr lang="en-CA" sz="4000" b="1" dirty="0" smtClean="0">
                <a:solidFill>
                  <a:schemeClr val="tx1"/>
                </a:solidFill>
              </a:rPr>
              <a:t>S. Grand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1</a:t>
            </a:r>
            <a:r>
              <a:rPr lang="en-CA" sz="4000" b="1" dirty="0" smtClean="0">
                <a:solidFill>
                  <a:schemeClr val="tx1"/>
                </a:solidFill>
              </a:rPr>
              <a:t>, M. Krzic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1</a:t>
            </a:r>
            <a:r>
              <a:rPr lang="en-CA" sz="4000" b="1" dirty="0" smtClean="0">
                <a:solidFill>
                  <a:schemeClr val="tx1"/>
                </a:solidFill>
              </a:rPr>
              <a:t>, C. Crowley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2</a:t>
            </a:r>
            <a:r>
              <a:rPr lang="en-CA" sz="4000" b="1" dirty="0" smtClean="0">
                <a:solidFill>
                  <a:schemeClr val="tx1"/>
                </a:solidFill>
              </a:rPr>
              <a:t>, G. Lascu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2</a:t>
            </a:r>
            <a:r>
              <a:rPr lang="en-CA" sz="4000" b="1" dirty="0" smtClean="0">
                <a:solidFill>
                  <a:schemeClr val="tx1"/>
                </a:solidFill>
              </a:rPr>
              <a:t>, J. Rosado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2</a:t>
            </a:r>
            <a:endParaRPr lang="en-CA" sz="4000" b="1" dirty="0" smtClean="0">
              <a:solidFill>
                <a:schemeClr val="tx1"/>
              </a:solidFill>
            </a:endParaRPr>
          </a:p>
          <a:p>
            <a:r>
              <a:rPr lang="en-CA" sz="3500" b="1" baseline="30000" dirty="0" smtClean="0">
                <a:solidFill>
                  <a:schemeClr val="tx1"/>
                </a:solidFill>
              </a:rPr>
              <a:t>1</a:t>
            </a:r>
            <a:r>
              <a:rPr lang="en-CA" sz="3500" b="1" dirty="0" smtClean="0">
                <a:solidFill>
                  <a:schemeClr val="tx1"/>
                </a:solidFill>
              </a:rPr>
              <a:t>Faculty of Land and Food Systems</a:t>
            </a:r>
          </a:p>
          <a:p>
            <a:r>
              <a:rPr lang="en-CA" sz="3500" b="1" baseline="30000" dirty="0" smtClean="0">
                <a:solidFill>
                  <a:schemeClr val="tx1"/>
                </a:solidFill>
              </a:rPr>
              <a:t>2</a:t>
            </a:r>
            <a:r>
              <a:rPr lang="en-CA" sz="3500" b="1" dirty="0" smtClean="0">
                <a:solidFill>
                  <a:schemeClr val="tx1"/>
                </a:solidFill>
              </a:rPr>
              <a:t>Centre for Teaching and Learning Technology</a:t>
            </a:r>
          </a:p>
          <a:p>
            <a:r>
              <a:rPr lang="en-CA" sz="3500" b="1" dirty="0" smtClean="0">
                <a:solidFill>
                  <a:schemeClr val="tx1"/>
                </a:solidFill>
              </a:rPr>
              <a:t>University of British Columbia, Vancouver, BC, Canada</a:t>
            </a:r>
          </a:p>
          <a:p>
            <a:r>
              <a:rPr lang="en-CA" sz="3500" b="1" u="sng" dirty="0" smtClean="0">
                <a:solidFill>
                  <a:schemeClr val="tx1"/>
                </a:solidFill>
              </a:rPr>
              <a:t>sgrand@interchange.ubc.ca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5" name="Picture 4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29200" y="152400"/>
              <a:ext cx="411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Faculty of Land and Food Systems</a:t>
              </a:r>
            </a:p>
            <a:p>
              <a:r>
                <a:rPr lang="en-CA" sz="1600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Centre for Teaching and Learning Technology</a:t>
              </a:r>
              <a:endParaRPr lang="en-CA" sz="1600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r>
              <a:rPr lang="en-CA" dirty="0" smtClean="0"/>
              <a:t>Making soil relevant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8" name="Picture 7" descr="4-5a_salt.jpg"/>
          <p:cNvPicPr>
            <a:picLocks noChangeAspect="1"/>
          </p:cNvPicPr>
          <p:nvPr/>
        </p:nvPicPr>
        <p:blipFill>
          <a:blip r:embed="rId3" cstate="print"/>
          <a:srcRect t="16258" b="12355"/>
          <a:stretch>
            <a:fillRect/>
          </a:stretch>
        </p:blipFill>
        <p:spPr>
          <a:xfrm>
            <a:off x="0" y="1981200"/>
            <a:ext cx="4876800" cy="4876800"/>
          </a:xfrm>
          <a:prstGeom prst="rect">
            <a:avLst/>
          </a:prstGeom>
        </p:spPr>
      </p:pic>
      <p:pic>
        <p:nvPicPr>
          <p:cNvPr id="9" name="Picture 8" descr="4-5b_sal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5154" y="1981200"/>
            <a:ext cx="4088846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r>
              <a:rPr lang="en-CA" dirty="0" smtClean="0"/>
              <a:t>Connecting to the natural world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0" name="Picture 9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95800"/>
            <a:ext cx="2844800" cy="2133600"/>
          </a:xfrm>
          <a:prstGeom prst="rect">
            <a:avLst/>
          </a:prstGeom>
        </p:spPr>
      </p:pic>
      <p:pic>
        <p:nvPicPr>
          <p:cNvPr id="14" name="Picture 13" descr="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981200"/>
            <a:ext cx="2895600" cy="2171700"/>
          </a:xfrm>
          <a:prstGeom prst="rect">
            <a:avLst/>
          </a:prstGeom>
        </p:spPr>
      </p:pic>
      <p:pic>
        <p:nvPicPr>
          <p:cNvPr id="16" name="Picture 15" descr="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905000"/>
            <a:ext cx="2844800" cy="2133600"/>
          </a:xfrm>
          <a:prstGeom prst="rect">
            <a:avLst/>
          </a:prstGeom>
        </p:spPr>
      </p:pic>
      <p:pic>
        <p:nvPicPr>
          <p:cNvPr id="17" name="Picture 16" descr="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343400"/>
            <a:ext cx="2743200" cy="2057400"/>
          </a:xfrm>
          <a:prstGeom prst="rect">
            <a:avLst/>
          </a:prstGeom>
        </p:spPr>
      </p:pic>
      <p:pic>
        <p:nvPicPr>
          <p:cNvPr id="15" name="Picture 14" descr="037.JPG"/>
          <p:cNvPicPr>
            <a:picLocks noChangeAspect="1"/>
          </p:cNvPicPr>
          <p:nvPr/>
        </p:nvPicPr>
        <p:blipFill>
          <a:blip r:embed="rId7" cstate="print"/>
          <a:srcRect l="21053"/>
          <a:stretch>
            <a:fillRect/>
          </a:stretch>
        </p:blipFill>
        <p:spPr>
          <a:xfrm>
            <a:off x="3276600" y="2209800"/>
            <a:ext cx="2571750" cy="434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3810000" cy="4419600"/>
          </a:xfrm>
        </p:spPr>
        <p:txBody>
          <a:bodyPr>
            <a:normAutofit/>
          </a:bodyPr>
          <a:lstStyle/>
          <a:p>
            <a:r>
              <a:rPr lang="en-CA" dirty="0" smtClean="0"/>
              <a:t>Building a learning community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0" name="Picture 9" descr="CSA2011_SoilsStillAFrontierOfSoilScience.jpg"/>
          <p:cNvPicPr>
            <a:picLocks noChangeAspect="1"/>
          </p:cNvPicPr>
          <p:nvPr/>
        </p:nvPicPr>
        <p:blipFill>
          <a:blip r:embed="rId3" cstate="print"/>
          <a:srcRect t="2597" b="2597"/>
          <a:stretch>
            <a:fillRect/>
          </a:stretch>
        </p:blipFill>
        <p:spPr>
          <a:xfrm>
            <a:off x="4371987" y="984206"/>
            <a:ext cx="4772013" cy="5873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CA" dirty="0" smtClean="0"/>
              <a:t>Formative quizzes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724400"/>
            <a:ext cx="1638300" cy="132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286000"/>
            <a:ext cx="6496715" cy="373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CA" sz="2800" dirty="0" smtClean="0"/>
              <a:t>The C horizon of a soil profile is also called: </a:t>
            </a:r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regolith</a:t>
            </a:r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</a:t>
            </a:r>
            <a:r>
              <a:rPr lang="en-CA" sz="2800" dirty="0" err="1" smtClean="0"/>
              <a:t>solum</a:t>
            </a:r>
            <a:endParaRPr lang="en-CA" sz="2800" dirty="0" smtClean="0"/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topsoil</a:t>
            </a:r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subsoil</a:t>
            </a:r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parent material</a:t>
            </a:r>
          </a:p>
          <a:p>
            <a:pPr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q"/>
            </a:pPr>
            <a:r>
              <a:rPr lang="en-CA" sz="2800" dirty="0" smtClean="0"/>
              <a:t> The bedrock</a:t>
            </a:r>
            <a:endParaRPr lang="en-C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096000" cy="1219200"/>
          </a:xfrm>
        </p:spPr>
        <p:txBody>
          <a:bodyPr/>
          <a:lstStyle/>
          <a:p>
            <a:r>
              <a:rPr lang="en-CA" dirty="0" smtClean="0"/>
              <a:t>Learning outcomes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1638300" cy="130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819400"/>
            <a:ext cx="7772400" cy="316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800" dirty="0" smtClean="0"/>
              <a:t> Appreciation of the link between soil and environmental issues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800" dirty="0" smtClean="0"/>
              <a:t> Understanding of basic soil processes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800" dirty="0" smtClean="0"/>
              <a:t> Environmental and scientific literacy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800" dirty="0" smtClean="0"/>
              <a:t> Critical analysis skills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800" dirty="0" smtClean="0"/>
              <a:t>Communication skills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3581400" cy="2133600"/>
          </a:xfrm>
        </p:spPr>
        <p:txBody>
          <a:bodyPr/>
          <a:lstStyle/>
          <a:p>
            <a:r>
              <a:rPr lang="en-CA" dirty="0" smtClean="0"/>
              <a:t>Shortcomings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429000"/>
            <a:ext cx="1638300" cy="1371600"/>
          </a:xfrm>
          <a:prstGeom prst="rect">
            <a:avLst/>
          </a:prstGeom>
        </p:spPr>
      </p:pic>
      <p:pic>
        <p:nvPicPr>
          <p:cNvPr id="8" name="Picture 7" descr="Santa Claus Equation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2577" y="1447800"/>
            <a:ext cx="5111423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3581400" cy="2133600"/>
          </a:xfrm>
        </p:spPr>
        <p:txBody>
          <a:bodyPr/>
          <a:lstStyle/>
          <a:p>
            <a:r>
              <a:rPr lang="en-CA" dirty="0" smtClean="0"/>
              <a:t>Improvement?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5" name="Picture 14" descr="Colloi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19200"/>
            <a:ext cx="3421265" cy="1922385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3352800" y="3276600"/>
          <a:ext cx="5586413" cy="32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990600"/>
          </a:xfrm>
        </p:spPr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8" name="Picture 7" descr="extra-icon1-APBI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66850"/>
            <a:ext cx="838200" cy="838200"/>
          </a:xfrm>
          <a:prstGeom prst="rect">
            <a:avLst/>
          </a:prstGeom>
        </p:spPr>
      </p:pic>
      <p:pic>
        <p:nvPicPr>
          <p:cNvPr id="9" name="Picture 8" descr="extra-icon2-APBI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0"/>
            <a:ext cx="838200" cy="838200"/>
          </a:xfrm>
          <a:prstGeom prst="rect">
            <a:avLst/>
          </a:prstGeom>
        </p:spPr>
      </p:pic>
      <p:pic>
        <p:nvPicPr>
          <p:cNvPr id="10" name="Picture 9" descr="extra-icon3-APBI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124200"/>
            <a:ext cx="838200" cy="838200"/>
          </a:xfrm>
          <a:prstGeom prst="rect">
            <a:avLst/>
          </a:prstGeom>
        </p:spPr>
      </p:pic>
      <p:pic>
        <p:nvPicPr>
          <p:cNvPr id="15" name="Picture 14" descr="extra-icon4-APBI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962400"/>
            <a:ext cx="838200" cy="838200"/>
          </a:xfrm>
          <a:prstGeom prst="rect">
            <a:avLst/>
          </a:prstGeom>
        </p:spPr>
      </p:pic>
      <p:pic>
        <p:nvPicPr>
          <p:cNvPr id="16" name="Picture 15" descr="extra-icon5-APBI1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800600"/>
            <a:ext cx="838200" cy="838200"/>
          </a:xfrm>
          <a:prstGeom prst="rect">
            <a:avLst/>
          </a:prstGeom>
        </p:spPr>
      </p:pic>
      <p:pic>
        <p:nvPicPr>
          <p:cNvPr id="17" name="Picture 16" descr="extra-icon6-APBI1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5657850"/>
            <a:ext cx="838200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2057400"/>
            <a:ext cx="6477000" cy="405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CA" sz="2800" dirty="0" smtClean="0"/>
              <a:t>Well-received online introductory soil science course</a:t>
            </a:r>
          </a:p>
          <a:p>
            <a:pPr marL="360000"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400" dirty="0" smtClean="0"/>
              <a:t>Appearance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400" dirty="0" smtClean="0"/>
              <a:t> Relevance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400" dirty="0" smtClean="0"/>
              <a:t> Field exposure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CA" sz="2400" dirty="0" smtClean="0"/>
              <a:t> Interaction</a:t>
            </a:r>
          </a:p>
          <a:p>
            <a:pPr indent="-360000">
              <a:lnSpc>
                <a:spcPct val="114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CA" sz="2800" dirty="0" smtClean="0"/>
              <a:t>Improvements</a:t>
            </a:r>
          </a:p>
          <a:p>
            <a:pPr indent="-360000">
              <a:lnSpc>
                <a:spcPct val="114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CA" sz="2400" dirty="0" smtClean="0"/>
              <a:t>Quantitative 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1336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Dr. </a:t>
            </a:r>
            <a:r>
              <a:rPr lang="en-CA" sz="2800" dirty="0" err="1" smtClean="0"/>
              <a:t>Maja</a:t>
            </a:r>
            <a:r>
              <a:rPr lang="en-CA" sz="2800" dirty="0" smtClean="0"/>
              <a:t> </a:t>
            </a:r>
            <a:r>
              <a:rPr lang="en-CA" sz="2800" dirty="0" err="1" smtClean="0"/>
              <a:t>Krzic</a:t>
            </a:r>
            <a:endParaRPr lang="en-CA" sz="2800" dirty="0" smtClean="0"/>
          </a:p>
          <a:p>
            <a:r>
              <a:rPr lang="en-CA" sz="2800" dirty="0" smtClean="0"/>
              <a:t>Chris Crowley</a:t>
            </a:r>
          </a:p>
          <a:p>
            <a:r>
              <a:rPr lang="en-CA" sz="2800" dirty="0" smtClean="0"/>
              <a:t>Gabriel </a:t>
            </a:r>
            <a:r>
              <a:rPr lang="en-CA" sz="2800" dirty="0" err="1" smtClean="0"/>
              <a:t>Lascu</a:t>
            </a:r>
            <a:endParaRPr lang="en-CA" sz="2800" dirty="0" smtClean="0"/>
          </a:p>
          <a:p>
            <a:r>
              <a:rPr lang="en-CA" sz="2800" dirty="0" smtClean="0"/>
              <a:t>Josefina Rosado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572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atin typeface="Bradley Hand ITC" pitchFamily="66" charset="0"/>
              </a:rPr>
              <a:t>Special thanks to the French Association for Soil Study (AFES) for financial support</a:t>
            </a:r>
          </a:p>
        </p:txBody>
      </p:sp>
      <p:pic>
        <p:nvPicPr>
          <p:cNvPr id="11" name="Picture 10" descr="logoAF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572000"/>
            <a:ext cx="1619250" cy="15144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Picture 14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2" name="Picture 11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514600"/>
            <a:ext cx="1638300" cy="1308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772400" cy="914400"/>
          </a:xfrm>
        </p:spPr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4" name="Picture 13" descr="cyber-worms-small.jpg"/>
          <p:cNvPicPr>
            <a:picLocks noChangeAspect="1"/>
          </p:cNvPicPr>
          <p:nvPr/>
        </p:nvPicPr>
        <p:blipFill>
          <a:blip r:embed="rId3" cstate="print"/>
          <a:srcRect t="12066"/>
          <a:stretch>
            <a:fillRect/>
          </a:stretch>
        </p:blipFill>
        <p:spPr>
          <a:xfrm>
            <a:off x="1295400" y="990600"/>
            <a:ext cx="6745749" cy="3614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5943600"/>
            <a:ext cx="592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tx2"/>
                </a:solidFill>
              </a:rPr>
              <a:t>Stephanie Grand </a:t>
            </a:r>
            <a:r>
              <a:rPr lang="en-CA" sz="2400" b="1" u="sng" dirty="0" smtClean="0">
                <a:solidFill>
                  <a:schemeClr val="tx2"/>
                </a:solidFill>
              </a:rPr>
              <a:t>sgrand@interchange.ubc.ca</a:t>
            </a:r>
            <a:endParaRPr lang="en-CA" sz="24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895600"/>
            <a:ext cx="8001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New approach to introductory soil course</a:t>
            </a:r>
          </a:p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400" dirty="0" smtClean="0"/>
              <a:t>Student response</a:t>
            </a:r>
            <a:endParaRPr kumimoji="0" lang="en-CA" sz="3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400" dirty="0" smtClean="0"/>
              <a:t>Elements of success</a:t>
            </a:r>
          </a:p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Limitations and improvements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4" name="Picture 1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1625600" cy="132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" name="Picture 8" descr="DSC05509_group.JPG"/>
          <p:cNvPicPr>
            <a:picLocks noChangeAspect="1"/>
          </p:cNvPicPr>
          <p:nvPr/>
        </p:nvPicPr>
        <p:blipFill>
          <a:blip r:embed="rId4" cstate="print"/>
          <a:srcRect t="2222" b="1222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lash_APBI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8572500" cy="3362325"/>
          </a:xfrm>
          <a:prstGeom prst="rect">
            <a:avLst/>
          </a:prstGeom>
        </p:spPr>
      </p:pic>
      <p:pic>
        <p:nvPicPr>
          <p:cNvPr id="7" name="Picture 6" descr="banners1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267200"/>
            <a:ext cx="4395788" cy="2402535"/>
          </a:xfrm>
          <a:prstGeom prst="rect">
            <a:avLst/>
          </a:prstGeom>
        </p:spPr>
      </p:pic>
      <p:pic>
        <p:nvPicPr>
          <p:cNvPr id="9" name="Picture 8" descr="banners4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343400"/>
            <a:ext cx="4419600" cy="2335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4343400"/>
            <a:ext cx="27430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700" dirty="0" smtClean="0"/>
              <a:t>1. The living skin of the earth</a:t>
            </a:r>
            <a:endParaRPr lang="en-CA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5257800"/>
            <a:ext cx="2721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 smtClean="0"/>
              <a:t>2. Underground ecosystems</a:t>
            </a:r>
            <a:endParaRPr lang="en-CA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6172200"/>
            <a:ext cx="2377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 smtClean="0"/>
              <a:t>3. Soil and food security</a:t>
            </a:r>
            <a:endParaRPr lang="en-CA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4343400"/>
            <a:ext cx="19736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700" dirty="0" smtClean="0"/>
              <a:t>4. Global soil quality</a:t>
            </a:r>
            <a:endParaRPr lang="en-CA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5257800"/>
            <a:ext cx="21449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700" dirty="0" smtClean="0"/>
              <a:t>5. Healthy watersheds</a:t>
            </a:r>
            <a:endParaRPr lang="en-CA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4787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700" dirty="0" smtClean="0"/>
              <a:t>6. Soil and climate change</a:t>
            </a:r>
            <a:endParaRPr lang="en-CA" sz="17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8" name="Picture 17" descr="ubcblack_fu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-26bDustBowl2.jpg"/>
          <p:cNvPicPr>
            <a:picLocks noChangeAspect="1"/>
          </p:cNvPicPr>
          <p:nvPr/>
        </p:nvPicPr>
        <p:blipFill>
          <a:blip r:embed="rId3" cstate="print"/>
          <a:srcRect t="11357" b="11080"/>
          <a:stretch>
            <a:fillRect/>
          </a:stretch>
        </p:blipFill>
        <p:spPr>
          <a:xfrm>
            <a:off x="4200525" y="4191000"/>
            <a:ext cx="4943475" cy="2667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86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Focus on the link between soil and environmental sustainability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533400" y="1143000"/>
            <a:ext cx="350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4-26aDustBowl.jpg"/>
          <p:cNvPicPr>
            <a:picLocks noChangeAspect="1"/>
          </p:cNvPicPr>
          <p:nvPr/>
        </p:nvPicPr>
        <p:blipFill>
          <a:blip r:embed="rId5" cstate="print"/>
          <a:srcRect t="4308"/>
          <a:stretch>
            <a:fillRect/>
          </a:stretch>
        </p:blipFill>
        <p:spPr>
          <a:xfrm>
            <a:off x="4191000" y="990600"/>
            <a:ext cx="4953000" cy="33854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43400" y="6488668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NRCS picture gallery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25146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pre-requisite</a:t>
            </a:r>
          </a:p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CA" sz="3200" dirty="0" smtClean="0"/>
              <a:t>Online</a:t>
            </a:r>
          </a:p>
          <a:p>
            <a:pPr marL="432000" marR="0" lvl="0" indent="-432000" defTabSz="914400" rtl="0" eaLnBrk="1" fontAlgn="auto" latinLnBrk="0" hangingPunct="1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Multimedia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5334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048000"/>
            <a:ext cx="16383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219201"/>
          <a:ext cx="8458200" cy="52254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5150"/>
                <a:gridCol w="6363050"/>
              </a:tblGrid>
              <a:tr h="889893">
                <a:tc rowSpan="5">
                  <a:txBody>
                    <a:bodyPr/>
                    <a:lstStyle/>
                    <a:p>
                      <a:r>
                        <a:rPr lang="en-C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Would you recommend this course to others? Please state why or why not.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Yes. </a:t>
                      </a:r>
                      <a:r>
                        <a:rPr lang="en-C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whole course was what I came to UBC for. This was the one course that pushed me through first year and </a:t>
                      </a:r>
                      <a:r>
                        <a:rPr lang="en-C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 very mind stimulating!</a:t>
                      </a:r>
                      <a:endParaRPr lang="en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889893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course! </a:t>
                      </a: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only course I thoroughly enjoyed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has taught me so much about soil and the environment! </a:t>
                      </a: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great building block for future learning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UBC!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0796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Yes! </a:t>
                      </a: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seriously think this should be a mandatory class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this point in human history - while technical and scientific, it really drives home a holistic understanding of the earth under our feet, something that we are in dire need of today. Make it a required elective for graduation! Make it a high school course! Cram it down their throats!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9893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Yes. </a:t>
                      </a: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quite interesting to learn how the Earth is 'operated.'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You can feel some gratitude towards soil (and nature) while reading the course material. Which is fantastic.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492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because </a:t>
                      </a:r>
                      <a:r>
                        <a:rPr lang="en-C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think </a:t>
                      </a: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 system is important in our society 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its very interesting course. </a:t>
                      </a:r>
                      <a:r>
                        <a:rPr lang="en-C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</a:t>
                      </a:r>
                      <a:r>
                        <a:rPr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to know more about soil system.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1625600" cy="132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3072" r="41567" b="5405"/>
          <a:stretch>
            <a:fillRect/>
          </a:stretch>
        </p:blipFill>
        <p:spPr bwMode="auto">
          <a:xfrm>
            <a:off x="533400" y="1066800"/>
            <a:ext cx="8077201" cy="555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11" descr="ubcblack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419600" cy="682545"/>
            </a:xfrm>
            <a:prstGeom prst="rect">
              <a:avLst/>
            </a:prstGeom>
          </p:spPr>
        </p:pic>
      </p:grpSp>
      <p:pic>
        <p:nvPicPr>
          <p:cNvPr id="7" name="Picture 6" descr="1-5_EarthSpheres.jpg"/>
          <p:cNvPicPr>
            <a:picLocks noChangeAspect="1"/>
          </p:cNvPicPr>
          <p:nvPr/>
        </p:nvPicPr>
        <p:blipFill>
          <a:blip r:embed="rId4" cstate="print"/>
          <a:srcRect t="9476"/>
          <a:stretch>
            <a:fillRect/>
          </a:stretch>
        </p:blipFill>
        <p:spPr>
          <a:xfrm>
            <a:off x="609600" y="1143000"/>
            <a:ext cx="7650001" cy="544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Faculty of Land and Food Systems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Centre for Teaching and Learning Technology</a:t>
            </a:r>
            <a:endParaRPr lang="en-CA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691</Words>
  <Application>Microsoft Office PowerPoint</Application>
  <PresentationFormat>On-screen Show (4:3)</PresentationFormat>
  <Paragraphs>114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fascinating side of dirt:  Soil and the global environment course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Making soil relevant</vt:lpstr>
      <vt:lpstr>Connecting to the natural world</vt:lpstr>
      <vt:lpstr>Building a learning community</vt:lpstr>
      <vt:lpstr>Formative quizzes</vt:lpstr>
      <vt:lpstr>Learning outcomes</vt:lpstr>
      <vt:lpstr>Shortcomings</vt:lpstr>
      <vt:lpstr>Improvement?</vt:lpstr>
      <vt:lpstr>Conclusion</vt:lpstr>
      <vt:lpstr>Acknowledgements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fascinating side of dirt:  Soil and the global environment course</dc:title>
  <dc:creator>Stephanie</dc:creator>
  <cp:lastModifiedBy>Stephanie Grand</cp:lastModifiedBy>
  <cp:revision>65</cp:revision>
  <dcterms:created xsi:type="dcterms:W3CDTF">2006-08-16T00:00:00Z</dcterms:created>
  <dcterms:modified xsi:type="dcterms:W3CDTF">2012-04-30T12:37:23Z</dcterms:modified>
</cp:coreProperties>
</file>