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6" r:id="rId2"/>
  </p:sldMasterIdLst>
  <p:notesMasterIdLst>
    <p:notesMasterId r:id="rId25"/>
  </p:notesMasterIdLst>
  <p:handoutMasterIdLst>
    <p:handoutMasterId r:id="rId26"/>
  </p:handoutMasterIdLst>
  <p:sldIdLst>
    <p:sldId id="256" r:id="rId3"/>
    <p:sldId id="267" r:id="rId4"/>
    <p:sldId id="268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6" r:id="rId15"/>
    <p:sldId id="280" r:id="rId16"/>
    <p:sldId id="281" r:id="rId17"/>
    <p:sldId id="282" r:id="rId18"/>
    <p:sldId id="291" r:id="rId19"/>
    <p:sldId id="287" r:id="rId20"/>
    <p:sldId id="290" r:id="rId21"/>
    <p:sldId id="289" r:id="rId22"/>
    <p:sldId id="284" r:id="rId23"/>
    <p:sldId id="285" r:id="rId24"/>
  </p:sldIdLst>
  <p:sldSz cx="9144000" cy="6858000" type="screen4x3"/>
  <p:notesSz cx="6669088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1EC"/>
    <a:srgbClr val="C9DFEA"/>
    <a:srgbClr val="182B52"/>
    <a:srgbClr val="158CAF"/>
    <a:srgbClr val="005E77"/>
    <a:srgbClr val="036E8A"/>
    <a:srgbClr val="E68247"/>
    <a:srgbClr val="EE2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4" autoAdjust="0"/>
    <p:restoredTop sz="94685" autoAdjust="0"/>
  </p:normalViewPr>
  <p:slideViewPr>
    <p:cSldViewPr>
      <p:cViewPr>
        <p:scale>
          <a:sx n="100" d="100"/>
          <a:sy n="100" d="100"/>
        </p:scale>
        <p:origin x="-1290" y="-240"/>
      </p:cViewPr>
      <p:guideLst>
        <p:guide orient="horz" pos="2160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234" y="-91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98A1D6-D1ED-4040-8B18-5188DA0215A5}" type="doc">
      <dgm:prSet loTypeId="urn:microsoft.com/office/officeart/2009/3/layout/SubSte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CBF16CA-EC11-4E66-AEB2-BD7A98800CCE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 smtClean="0"/>
            <a:t>Simple</a:t>
          </a:r>
        </a:p>
        <a:p>
          <a:r>
            <a:rPr lang="nl-BE" dirty="0" smtClean="0"/>
            <a:t>Easy </a:t>
          </a:r>
          <a:r>
            <a:rPr lang="nl-BE" dirty="0" err="1" smtClean="0"/>
            <a:t>to</a:t>
          </a:r>
          <a:r>
            <a:rPr lang="nl-BE" dirty="0" smtClean="0"/>
            <a:t> </a:t>
          </a:r>
          <a:r>
            <a:rPr lang="nl-BE" dirty="0" err="1" smtClean="0"/>
            <a:t>understand</a:t>
          </a:r>
          <a:endParaRPr lang="nl-BE" dirty="0" smtClean="0"/>
        </a:p>
        <a:p>
          <a:r>
            <a:rPr lang="nl-BE" dirty="0" err="1" smtClean="0"/>
            <a:t>Larger</a:t>
          </a:r>
          <a:r>
            <a:rPr lang="nl-BE" dirty="0" smtClean="0"/>
            <a:t> public</a:t>
          </a:r>
          <a:endParaRPr lang="nl-BE" dirty="0"/>
        </a:p>
      </dgm:t>
    </dgm:pt>
    <dgm:pt modelId="{458CBF37-A543-4818-8D5A-17A1593E37FE}" type="parTrans" cxnId="{46E69E81-BD38-431A-9A25-D45EA1680F77}">
      <dgm:prSet/>
      <dgm:spPr/>
      <dgm:t>
        <a:bodyPr/>
        <a:lstStyle/>
        <a:p>
          <a:endParaRPr lang="nl-BE"/>
        </a:p>
      </dgm:t>
    </dgm:pt>
    <dgm:pt modelId="{3AAE276D-53CF-4EA2-9E5F-6613B67136CB}" type="sibTrans" cxnId="{46E69E81-BD38-431A-9A25-D45EA1680F77}">
      <dgm:prSet/>
      <dgm:spPr/>
      <dgm:t>
        <a:bodyPr/>
        <a:lstStyle/>
        <a:p>
          <a:endParaRPr lang="nl-BE"/>
        </a:p>
      </dgm:t>
    </dgm:pt>
    <dgm:pt modelId="{B85444FC-1A33-41C8-8A18-C8F802657239}">
      <dgm:prSet phldrT="[Tekst]"/>
      <dgm:spPr>
        <a:solidFill>
          <a:srgbClr val="C00000"/>
        </a:solidFill>
      </dgm:spPr>
      <dgm:t>
        <a:bodyPr/>
        <a:lstStyle/>
        <a:p>
          <a:r>
            <a:rPr lang="nl-BE" dirty="0" smtClean="0"/>
            <a:t>Time independent</a:t>
          </a:r>
        </a:p>
        <a:p>
          <a:r>
            <a:rPr lang="nl-BE" dirty="0" smtClean="0"/>
            <a:t>No </a:t>
          </a:r>
          <a:r>
            <a:rPr lang="nl-BE" dirty="0" err="1" smtClean="0"/>
            <a:t>decision</a:t>
          </a:r>
          <a:r>
            <a:rPr lang="nl-BE" dirty="0" smtClean="0"/>
            <a:t> making</a:t>
          </a:r>
          <a:endParaRPr lang="nl-BE" dirty="0"/>
        </a:p>
      </dgm:t>
    </dgm:pt>
    <dgm:pt modelId="{4BA11D57-D33A-44DA-8049-C091EDB3A104}" type="parTrans" cxnId="{597ECFB8-A696-40E0-97D8-051EF0B1B71C}">
      <dgm:prSet/>
      <dgm:spPr/>
      <dgm:t>
        <a:bodyPr/>
        <a:lstStyle/>
        <a:p>
          <a:endParaRPr lang="nl-BE"/>
        </a:p>
      </dgm:t>
    </dgm:pt>
    <dgm:pt modelId="{02AB2492-99C0-4119-B3D9-956A3E80266E}" type="sibTrans" cxnId="{597ECFB8-A696-40E0-97D8-051EF0B1B71C}">
      <dgm:prSet/>
      <dgm:spPr/>
      <dgm:t>
        <a:bodyPr/>
        <a:lstStyle/>
        <a:p>
          <a:endParaRPr lang="nl-BE"/>
        </a:p>
      </dgm:t>
    </dgm:pt>
    <dgm:pt modelId="{FD2763E7-A3D1-40ED-8827-83786D93B281}" type="pres">
      <dgm:prSet presAssocID="{3898A1D6-D1ED-4040-8B18-5188DA0215A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nl-BE"/>
        </a:p>
      </dgm:t>
    </dgm:pt>
    <dgm:pt modelId="{1BE54C57-23FF-4496-9B94-1F9CE5660ECE}" type="pres">
      <dgm:prSet presAssocID="{ACBF16CA-EC11-4E66-AEB2-BD7A98800CCE}" presName="parTx1" presStyleLbl="node1" presStyleIdx="0" presStyleCnt="2"/>
      <dgm:spPr/>
      <dgm:t>
        <a:bodyPr/>
        <a:lstStyle/>
        <a:p>
          <a:endParaRPr lang="nl-BE"/>
        </a:p>
      </dgm:t>
    </dgm:pt>
    <dgm:pt modelId="{62A129A1-DF3F-4E83-BAA3-7EA89518C06B}" type="pres">
      <dgm:prSet presAssocID="{B85444FC-1A33-41C8-8A18-C8F802657239}" presName="parTx2" presStyleLbl="node1" presStyleIdx="1" presStyleCnt="2"/>
      <dgm:spPr/>
      <dgm:t>
        <a:bodyPr/>
        <a:lstStyle/>
        <a:p>
          <a:endParaRPr lang="nl-BE"/>
        </a:p>
      </dgm:t>
    </dgm:pt>
  </dgm:ptLst>
  <dgm:cxnLst>
    <dgm:cxn modelId="{D7EF1635-988E-4E18-8E6D-7B65E9BFE3B7}" type="presOf" srcId="{B85444FC-1A33-41C8-8A18-C8F802657239}" destId="{62A129A1-DF3F-4E83-BAA3-7EA89518C06B}" srcOrd="0" destOrd="0" presId="urn:microsoft.com/office/officeart/2009/3/layout/SubStepProcess"/>
    <dgm:cxn modelId="{597ECFB8-A696-40E0-97D8-051EF0B1B71C}" srcId="{3898A1D6-D1ED-4040-8B18-5188DA0215A5}" destId="{B85444FC-1A33-41C8-8A18-C8F802657239}" srcOrd="1" destOrd="0" parTransId="{4BA11D57-D33A-44DA-8049-C091EDB3A104}" sibTransId="{02AB2492-99C0-4119-B3D9-956A3E80266E}"/>
    <dgm:cxn modelId="{E3815891-EE79-4696-9109-300A2CF8C0FE}" type="presOf" srcId="{ACBF16CA-EC11-4E66-AEB2-BD7A98800CCE}" destId="{1BE54C57-23FF-4496-9B94-1F9CE5660ECE}" srcOrd="0" destOrd="0" presId="urn:microsoft.com/office/officeart/2009/3/layout/SubStepProcess"/>
    <dgm:cxn modelId="{46E69E81-BD38-431A-9A25-D45EA1680F77}" srcId="{3898A1D6-D1ED-4040-8B18-5188DA0215A5}" destId="{ACBF16CA-EC11-4E66-AEB2-BD7A98800CCE}" srcOrd="0" destOrd="0" parTransId="{458CBF37-A543-4818-8D5A-17A1593E37FE}" sibTransId="{3AAE276D-53CF-4EA2-9E5F-6613B67136CB}"/>
    <dgm:cxn modelId="{A52AF195-4F1C-442A-9D36-DFF59B33E982}" type="presOf" srcId="{3898A1D6-D1ED-4040-8B18-5188DA0215A5}" destId="{FD2763E7-A3D1-40ED-8827-83786D93B281}" srcOrd="0" destOrd="0" presId="urn:microsoft.com/office/officeart/2009/3/layout/SubStepProcess"/>
    <dgm:cxn modelId="{43C20A6F-2F52-4DDF-AADA-A138885AFCFA}" type="presParOf" srcId="{FD2763E7-A3D1-40ED-8827-83786D93B281}" destId="{1BE54C57-23FF-4496-9B94-1F9CE5660ECE}" srcOrd="0" destOrd="0" presId="urn:microsoft.com/office/officeart/2009/3/layout/SubStepProcess"/>
    <dgm:cxn modelId="{95E22F3D-73BD-4EF8-9EAD-F2359C954F0D}" type="presParOf" srcId="{FD2763E7-A3D1-40ED-8827-83786D93B281}" destId="{62A129A1-DF3F-4E83-BAA3-7EA89518C06B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98A1D6-D1ED-4040-8B18-5188DA0215A5}" type="doc">
      <dgm:prSet loTypeId="urn:microsoft.com/office/officeart/2009/3/layout/SubSte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CBF16CA-EC11-4E66-AEB2-BD7A98800CCE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 smtClean="0"/>
            <a:t>Technical</a:t>
          </a:r>
        </a:p>
        <a:p>
          <a:r>
            <a:rPr lang="nl-BE" dirty="0" err="1" smtClean="0"/>
            <a:t>Precise</a:t>
          </a:r>
          <a:endParaRPr lang="nl-BE" dirty="0" smtClean="0"/>
        </a:p>
      </dgm:t>
    </dgm:pt>
    <dgm:pt modelId="{458CBF37-A543-4818-8D5A-17A1593E37FE}" type="parTrans" cxnId="{46E69E81-BD38-431A-9A25-D45EA1680F77}">
      <dgm:prSet/>
      <dgm:spPr/>
      <dgm:t>
        <a:bodyPr/>
        <a:lstStyle/>
        <a:p>
          <a:endParaRPr lang="nl-BE"/>
        </a:p>
      </dgm:t>
    </dgm:pt>
    <dgm:pt modelId="{3AAE276D-53CF-4EA2-9E5F-6613B67136CB}" type="sibTrans" cxnId="{46E69E81-BD38-431A-9A25-D45EA1680F77}">
      <dgm:prSet/>
      <dgm:spPr/>
      <dgm:t>
        <a:bodyPr/>
        <a:lstStyle/>
        <a:p>
          <a:endParaRPr lang="nl-BE"/>
        </a:p>
      </dgm:t>
    </dgm:pt>
    <dgm:pt modelId="{B85444FC-1A33-41C8-8A18-C8F802657239}">
      <dgm:prSet phldrT="[Tekst]"/>
      <dgm:spPr>
        <a:solidFill>
          <a:srgbClr val="C00000"/>
        </a:solidFill>
      </dgm:spPr>
      <dgm:t>
        <a:bodyPr/>
        <a:lstStyle/>
        <a:p>
          <a:r>
            <a:rPr lang="nl-BE" dirty="0" err="1" smtClean="0"/>
            <a:t>Larger</a:t>
          </a:r>
          <a:r>
            <a:rPr lang="nl-BE" dirty="0" smtClean="0"/>
            <a:t> Public (without </a:t>
          </a:r>
          <a:r>
            <a:rPr lang="nl-BE" dirty="0" err="1" smtClean="0"/>
            <a:t>reference</a:t>
          </a:r>
          <a:r>
            <a:rPr lang="nl-BE" dirty="0" smtClean="0"/>
            <a:t>)</a:t>
          </a:r>
        </a:p>
        <a:p>
          <a:r>
            <a:rPr lang="nl-BE" dirty="0" smtClean="0"/>
            <a:t>Time independent</a:t>
          </a:r>
        </a:p>
        <a:p>
          <a:r>
            <a:rPr lang="nl-BE" dirty="0" smtClean="0"/>
            <a:t>No </a:t>
          </a:r>
          <a:r>
            <a:rPr lang="nl-BE" dirty="0" err="1" smtClean="0"/>
            <a:t>decision</a:t>
          </a:r>
          <a:r>
            <a:rPr lang="nl-BE" dirty="0" smtClean="0"/>
            <a:t> making</a:t>
          </a:r>
          <a:endParaRPr lang="nl-BE" dirty="0"/>
        </a:p>
      </dgm:t>
    </dgm:pt>
    <dgm:pt modelId="{4BA11D57-D33A-44DA-8049-C091EDB3A104}" type="parTrans" cxnId="{597ECFB8-A696-40E0-97D8-051EF0B1B71C}">
      <dgm:prSet/>
      <dgm:spPr/>
      <dgm:t>
        <a:bodyPr/>
        <a:lstStyle/>
        <a:p>
          <a:endParaRPr lang="nl-BE"/>
        </a:p>
      </dgm:t>
    </dgm:pt>
    <dgm:pt modelId="{02AB2492-99C0-4119-B3D9-956A3E80266E}" type="sibTrans" cxnId="{597ECFB8-A696-40E0-97D8-051EF0B1B71C}">
      <dgm:prSet/>
      <dgm:spPr/>
      <dgm:t>
        <a:bodyPr/>
        <a:lstStyle/>
        <a:p>
          <a:endParaRPr lang="nl-BE"/>
        </a:p>
      </dgm:t>
    </dgm:pt>
    <dgm:pt modelId="{FD2763E7-A3D1-40ED-8827-83786D93B281}" type="pres">
      <dgm:prSet presAssocID="{3898A1D6-D1ED-4040-8B18-5188DA0215A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nl-BE"/>
        </a:p>
      </dgm:t>
    </dgm:pt>
    <dgm:pt modelId="{1BE54C57-23FF-4496-9B94-1F9CE5660ECE}" type="pres">
      <dgm:prSet presAssocID="{ACBF16CA-EC11-4E66-AEB2-BD7A98800CCE}" presName="parTx1" presStyleLbl="node1" presStyleIdx="0" presStyleCnt="2"/>
      <dgm:spPr/>
      <dgm:t>
        <a:bodyPr/>
        <a:lstStyle/>
        <a:p>
          <a:endParaRPr lang="nl-BE"/>
        </a:p>
      </dgm:t>
    </dgm:pt>
    <dgm:pt modelId="{62A129A1-DF3F-4E83-BAA3-7EA89518C06B}" type="pres">
      <dgm:prSet presAssocID="{B85444FC-1A33-41C8-8A18-C8F802657239}" presName="parTx2" presStyleLbl="node1" presStyleIdx="1" presStyleCnt="2"/>
      <dgm:spPr/>
      <dgm:t>
        <a:bodyPr/>
        <a:lstStyle/>
        <a:p>
          <a:endParaRPr lang="nl-BE"/>
        </a:p>
      </dgm:t>
    </dgm:pt>
  </dgm:ptLst>
  <dgm:cxnLst>
    <dgm:cxn modelId="{597ECFB8-A696-40E0-97D8-051EF0B1B71C}" srcId="{3898A1D6-D1ED-4040-8B18-5188DA0215A5}" destId="{B85444FC-1A33-41C8-8A18-C8F802657239}" srcOrd="1" destOrd="0" parTransId="{4BA11D57-D33A-44DA-8049-C091EDB3A104}" sibTransId="{02AB2492-99C0-4119-B3D9-956A3E80266E}"/>
    <dgm:cxn modelId="{2CD07A45-EABB-43D0-B325-A012103701F3}" type="presOf" srcId="{3898A1D6-D1ED-4040-8B18-5188DA0215A5}" destId="{FD2763E7-A3D1-40ED-8827-83786D93B281}" srcOrd="0" destOrd="0" presId="urn:microsoft.com/office/officeart/2009/3/layout/SubStepProcess"/>
    <dgm:cxn modelId="{46E69E81-BD38-431A-9A25-D45EA1680F77}" srcId="{3898A1D6-D1ED-4040-8B18-5188DA0215A5}" destId="{ACBF16CA-EC11-4E66-AEB2-BD7A98800CCE}" srcOrd="0" destOrd="0" parTransId="{458CBF37-A543-4818-8D5A-17A1593E37FE}" sibTransId="{3AAE276D-53CF-4EA2-9E5F-6613B67136CB}"/>
    <dgm:cxn modelId="{CFCB3899-26BB-4F7F-A674-9A3C2A273B80}" type="presOf" srcId="{ACBF16CA-EC11-4E66-AEB2-BD7A98800CCE}" destId="{1BE54C57-23FF-4496-9B94-1F9CE5660ECE}" srcOrd="0" destOrd="0" presId="urn:microsoft.com/office/officeart/2009/3/layout/SubStepProcess"/>
    <dgm:cxn modelId="{4828980D-BDC8-4ACA-AB22-FEDB30E9C53B}" type="presOf" srcId="{B85444FC-1A33-41C8-8A18-C8F802657239}" destId="{62A129A1-DF3F-4E83-BAA3-7EA89518C06B}" srcOrd="0" destOrd="0" presId="urn:microsoft.com/office/officeart/2009/3/layout/SubStepProcess"/>
    <dgm:cxn modelId="{69146DE8-D386-4865-8F73-B183667FFFE1}" type="presParOf" srcId="{FD2763E7-A3D1-40ED-8827-83786D93B281}" destId="{1BE54C57-23FF-4496-9B94-1F9CE5660ECE}" srcOrd="0" destOrd="0" presId="urn:microsoft.com/office/officeart/2009/3/layout/SubStepProcess"/>
    <dgm:cxn modelId="{02598C29-FB9C-4ED6-ACCE-F3DB2307BC63}" type="presParOf" srcId="{FD2763E7-A3D1-40ED-8827-83786D93B281}" destId="{62A129A1-DF3F-4E83-BAA3-7EA89518C06B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8A1D6-D1ED-4040-8B18-5188DA0215A5}" type="doc">
      <dgm:prSet loTypeId="urn:microsoft.com/office/officeart/2009/3/layout/SubStep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ACBF16CA-EC11-4E66-AEB2-BD7A98800CCE}">
      <dgm:prSet phldrT="[Tekst]"/>
      <dgm:spPr>
        <a:solidFill>
          <a:srgbClr val="92D050"/>
        </a:solidFill>
      </dgm:spPr>
      <dgm:t>
        <a:bodyPr/>
        <a:lstStyle/>
        <a:p>
          <a:r>
            <a:rPr lang="nl-BE" dirty="0" smtClean="0"/>
            <a:t>Time (in)</a:t>
          </a:r>
          <a:r>
            <a:rPr lang="nl-BE" dirty="0" err="1" smtClean="0"/>
            <a:t>dependent</a:t>
          </a:r>
          <a:r>
            <a:rPr lang="nl-BE" dirty="0" smtClean="0"/>
            <a:t> </a:t>
          </a:r>
        </a:p>
        <a:p>
          <a:r>
            <a:rPr lang="nl-BE" dirty="0" err="1" smtClean="0"/>
            <a:t>Precise</a:t>
          </a:r>
          <a:endParaRPr lang="nl-BE" dirty="0" smtClean="0"/>
        </a:p>
        <a:p>
          <a:r>
            <a:rPr lang="nl-BE" dirty="0" err="1" smtClean="0"/>
            <a:t>Decision</a:t>
          </a:r>
          <a:r>
            <a:rPr lang="nl-BE" dirty="0" smtClean="0"/>
            <a:t> making</a:t>
          </a:r>
        </a:p>
        <a:p>
          <a:r>
            <a:rPr lang="nl-BE" dirty="0" smtClean="0"/>
            <a:t>Water managers</a:t>
          </a:r>
        </a:p>
      </dgm:t>
    </dgm:pt>
    <dgm:pt modelId="{458CBF37-A543-4818-8D5A-17A1593E37FE}" type="parTrans" cxnId="{46E69E81-BD38-431A-9A25-D45EA1680F77}">
      <dgm:prSet/>
      <dgm:spPr/>
      <dgm:t>
        <a:bodyPr/>
        <a:lstStyle/>
        <a:p>
          <a:endParaRPr lang="nl-BE"/>
        </a:p>
      </dgm:t>
    </dgm:pt>
    <dgm:pt modelId="{3AAE276D-53CF-4EA2-9E5F-6613B67136CB}" type="sibTrans" cxnId="{46E69E81-BD38-431A-9A25-D45EA1680F77}">
      <dgm:prSet/>
      <dgm:spPr/>
      <dgm:t>
        <a:bodyPr/>
        <a:lstStyle/>
        <a:p>
          <a:endParaRPr lang="nl-BE"/>
        </a:p>
      </dgm:t>
    </dgm:pt>
    <dgm:pt modelId="{B85444FC-1A33-41C8-8A18-C8F802657239}">
      <dgm:prSet phldrT="[Tekst]"/>
      <dgm:spPr>
        <a:solidFill>
          <a:srgbClr val="C00000"/>
        </a:solidFill>
      </dgm:spPr>
      <dgm:t>
        <a:bodyPr/>
        <a:lstStyle/>
        <a:p>
          <a:r>
            <a:rPr lang="nl-BE" dirty="0" err="1" smtClean="0"/>
            <a:t>Difficult</a:t>
          </a:r>
          <a:endParaRPr lang="nl-BE" dirty="0" smtClean="0"/>
        </a:p>
        <a:p>
          <a:r>
            <a:rPr lang="nl-BE" dirty="0" err="1" smtClean="0"/>
            <a:t>Interpretation</a:t>
          </a:r>
          <a:endParaRPr lang="nl-BE" dirty="0"/>
        </a:p>
      </dgm:t>
    </dgm:pt>
    <dgm:pt modelId="{4BA11D57-D33A-44DA-8049-C091EDB3A104}" type="parTrans" cxnId="{597ECFB8-A696-40E0-97D8-051EF0B1B71C}">
      <dgm:prSet/>
      <dgm:spPr/>
      <dgm:t>
        <a:bodyPr/>
        <a:lstStyle/>
        <a:p>
          <a:endParaRPr lang="nl-BE"/>
        </a:p>
      </dgm:t>
    </dgm:pt>
    <dgm:pt modelId="{02AB2492-99C0-4119-B3D9-956A3E80266E}" type="sibTrans" cxnId="{597ECFB8-A696-40E0-97D8-051EF0B1B71C}">
      <dgm:prSet/>
      <dgm:spPr/>
      <dgm:t>
        <a:bodyPr/>
        <a:lstStyle/>
        <a:p>
          <a:endParaRPr lang="nl-BE"/>
        </a:p>
      </dgm:t>
    </dgm:pt>
    <dgm:pt modelId="{FD2763E7-A3D1-40ED-8827-83786D93B281}" type="pres">
      <dgm:prSet presAssocID="{3898A1D6-D1ED-4040-8B18-5188DA0215A5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nl-BE"/>
        </a:p>
      </dgm:t>
    </dgm:pt>
    <dgm:pt modelId="{1BE54C57-23FF-4496-9B94-1F9CE5660ECE}" type="pres">
      <dgm:prSet presAssocID="{ACBF16CA-EC11-4E66-AEB2-BD7A98800CCE}" presName="parTx1" presStyleLbl="node1" presStyleIdx="0" presStyleCnt="2"/>
      <dgm:spPr/>
      <dgm:t>
        <a:bodyPr/>
        <a:lstStyle/>
        <a:p>
          <a:endParaRPr lang="nl-BE"/>
        </a:p>
      </dgm:t>
    </dgm:pt>
    <dgm:pt modelId="{62A129A1-DF3F-4E83-BAA3-7EA89518C06B}" type="pres">
      <dgm:prSet presAssocID="{B85444FC-1A33-41C8-8A18-C8F802657239}" presName="parTx2" presStyleLbl="node1" presStyleIdx="1" presStyleCnt="2"/>
      <dgm:spPr/>
      <dgm:t>
        <a:bodyPr/>
        <a:lstStyle/>
        <a:p>
          <a:endParaRPr lang="nl-BE"/>
        </a:p>
      </dgm:t>
    </dgm:pt>
  </dgm:ptLst>
  <dgm:cxnLst>
    <dgm:cxn modelId="{284EB8D1-42D3-40B5-991C-741E3E4DA2D8}" type="presOf" srcId="{ACBF16CA-EC11-4E66-AEB2-BD7A98800CCE}" destId="{1BE54C57-23FF-4496-9B94-1F9CE5660ECE}" srcOrd="0" destOrd="0" presId="urn:microsoft.com/office/officeart/2009/3/layout/SubStepProcess"/>
    <dgm:cxn modelId="{80319B1E-CFDD-40E7-B6DB-93F323B66724}" type="presOf" srcId="{B85444FC-1A33-41C8-8A18-C8F802657239}" destId="{62A129A1-DF3F-4E83-BAA3-7EA89518C06B}" srcOrd="0" destOrd="0" presId="urn:microsoft.com/office/officeart/2009/3/layout/SubStepProcess"/>
    <dgm:cxn modelId="{597ECFB8-A696-40E0-97D8-051EF0B1B71C}" srcId="{3898A1D6-D1ED-4040-8B18-5188DA0215A5}" destId="{B85444FC-1A33-41C8-8A18-C8F802657239}" srcOrd="1" destOrd="0" parTransId="{4BA11D57-D33A-44DA-8049-C091EDB3A104}" sibTransId="{02AB2492-99C0-4119-B3D9-956A3E80266E}"/>
    <dgm:cxn modelId="{46E69E81-BD38-431A-9A25-D45EA1680F77}" srcId="{3898A1D6-D1ED-4040-8B18-5188DA0215A5}" destId="{ACBF16CA-EC11-4E66-AEB2-BD7A98800CCE}" srcOrd="0" destOrd="0" parTransId="{458CBF37-A543-4818-8D5A-17A1593E37FE}" sibTransId="{3AAE276D-53CF-4EA2-9E5F-6613B67136CB}"/>
    <dgm:cxn modelId="{212C6749-D4B8-41A8-B1C2-B78D2C9F98D9}" type="presOf" srcId="{3898A1D6-D1ED-4040-8B18-5188DA0215A5}" destId="{FD2763E7-A3D1-40ED-8827-83786D93B281}" srcOrd="0" destOrd="0" presId="urn:microsoft.com/office/officeart/2009/3/layout/SubStepProcess"/>
    <dgm:cxn modelId="{6EDC191E-355B-4521-A24A-C38EDCC637AB}" type="presParOf" srcId="{FD2763E7-A3D1-40ED-8827-83786D93B281}" destId="{1BE54C57-23FF-4496-9B94-1F9CE5660ECE}" srcOrd="0" destOrd="0" presId="urn:microsoft.com/office/officeart/2009/3/layout/SubStepProcess"/>
    <dgm:cxn modelId="{D43B26EA-94E1-451C-B7DF-06650D668715}" type="presParOf" srcId="{FD2763E7-A3D1-40ED-8827-83786D93B281}" destId="{62A129A1-DF3F-4E83-BAA3-7EA89518C06B}" srcOrd="1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54C57-23FF-4496-9B94-1F9CE5660ECE}">
      <dsp:nvSpPr>
        <dsp:cNvPr id="0" name=""/>
        <dsp:cNvSpPr/>
      </dsp:nvSpPr>
      <dsp:spPr>
        <a:xfrm>
          <a:off x="0" y="63248"/>
          <a:ext cx="2061176" cy="2061176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Simple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Easy </a:t>
          </a:r>
          <a:r>
            <a:rPr lang="nl-BE" sz="2100" kern="1200" dirty="0" err="1" smtClean="0"/>
            <a:t>to</a:t>
          </a:r>
          <a:r>
            <a:rPr lang="nl-BE" sz="2100" kern="1200" dirty="0" smtClean="0"/>
            <a:t> </a:t>
          </a:r>
          <a:r>
            <a:rPr lang="nl-BE" sz="2100" kern="1200" dirty="0" err="1" smtClean="0"/>
            <a:t>understand</a:t>
          </a:r>
          <a:endParaRPr lang="nl-BE" sz="2100" kern="1200" dirty="0" smtClean="0"/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err="1" smtClean="0"/>
            <a:t>Larger</a:t>
          </a:r>
          <a:r>
            <a:rPr lang="nl-BE" sz="2100" kern="1200" dirty="0" smtClean="0"/>
            <a:t> public</a:t>
          </a:r>
          <a:endParaRPr lang="nl-BE" sz="2100" kern="1200" dirty="0"/>
        </a:p>
      </dsp:txBody>
      <dsp:txXfrm>
        <a:off x="301852" y="365100"/>
        <a:ext cx="1457472" cy="1457472"/>
      </dsp:txXfrm>
    </dsp:sp>
    <dsp:sp modelId="{62A129A1-DF3F-4E83-BAA3-7EA89518C06B}">
      <dsp:nvSpPr>
        <dsp:cNvPr id="0" name=""/>
        <dsp:cNvSpPr/>
      </dsp:nvSpPr>
      <dsp:spPr>
        <a:xfrm>
          <a:off x="2061176" y="63248"/>
          <a:ext cx="2061176" cy="2061176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Time independent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100" kern="1200" dirty="0" smtClean="0"/>
            <a:t>No </a:t>
          </a:r>
          <a:r>
            <a:rPr lang="nl-BE" sz="2100" kern="1200" dirty="0" err="1" smtClean="0"/>
            <a:t>decision</a:t>
          </a:r>
          <a:r>
            <a:rPr lang="nl-BE" sz="2100" kern="1200" dirty="0" smtClean="0"/>
            <a:t> making</a:t>
          </a:r>
          <a:endParaRPr lang="nl-BE" sz="2100" kern="1200" dirty="0"/>
        </a:p>
      </dsp:txBody>
      <dsp:txXfrm>
        <a:off x="2363028" y="365100"/>
        <a:ext cx="1457472" cy="1457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54C57-23FF-4496-9B94-1F9CE5660ECE}">
      <dsp:nvSpPr>
        <dsp:cNvPr id="0" name=""/>
        <dsp:cNvSpPr/>
      </dsp:nvSpPr>
      <dsp:spPr>
        <a:xfrm>
          <a:off x="0" y="135408"/>
          <a:ext cx="2130525" cy="2130525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Technical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Precise</a:t>
          </a:r>
          <a:endParaRPr lang="nl-BE" sz="1500" kern="1200" dirty="0" smtClean="0"/>
        </a:p>
      </dsp:txBody>
      <dsp:txXfrm>
        <a:off x="312008" y="447416"/>
        <a:ext cx="1506509" cy="1506509"/>
      </dsp:txXfrm>
    </dsp:sp>
    <dsp:sp modelId="{62A129A1-DF3F-4E83-BAA3-7EA89518C06B}">
      <dsp:nvSpPr>
        <dsp:cNvPr id="0" name=""/>
        <dsp:cNvSpPr/>
      </dsp:nvSpPr>
      <dsp:spPr>
        <a:xfrm>
          <a:off x="2130525" y="135408"/>
          <a:ext cx="2130525" cy="213052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err="1" smtClean="0"/>
            <a:t>Larger</a:t>
          </a:r>
          <a:r>
            <a:rPr lang="nl-BE" sz="1500" kern="1200" dirty="0" smtClean="0"/>
            <a:t> Public (without </a:t>
          </a:r>
          <a:r>
            <a:rPr lang="nl-BE" sz="1500" kern="1200" dirty="0" err="1" smtClean="0"/>
            <a:t>reference</a:t>
          </a:r>
          <a:r>
            <a:rPr lang="nl-BE" sz="1500" kern="1200" dirty="0" smtClean="0"/>
            <a:t>)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Time independent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500" kern="1200" dirty="0" smtClean="0"/>
            <a:t>No </a:t>
          </a:r>
          <a:r>
            <a:rPr lang="nl-BE" sz="1500" kern="1200" dirty="0" err="1" smtClean="0"/>
            <a:t>decision</a:t>
          </a:r>
          <a:r>
            <a:rPr lang="nl-BE" sz="1500" kern="1200" dirty="0" smtClean="0"/>
            <a:t> making</a:t>
          </a:r>
          <a:endParaRPr lang="nl-BE" sz="1500" kern="1200" dirty="0"/>
        </a:p>
      </dsp:txBody>
      <dsp:txXfrm>
        <a:off x="2442533" y="447416"/>
        <a:ext cx="1506509" cy="1506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54C57-23FF-4496-9B94-1F9CE5660ECE}">
      <dsp:nvSpPr>
        <dsp:cNvPr id="0" name=""/>
        <dsp:cNvSpPr/>
      </dsp:nvSpPr>
      <dsp:spPr>
        <a:xfrm>
          <a:off x="0" y="79702"/>
          <a:ext cx="2154910" cy="2154910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Time (in)</a:t>
          </a:r>
          <a:r>
            <a:rPr lang="nl-BE" sz="1700" kern="1200" dirty="0" err="1" smtClean="0"/>
            <a:t>dependent</a:t>
          </a:r>
          <a:r>
            <a:rPr lang="nl-BE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err="1" smtClean="0"/>
            <a:t>Precise</a:t>
          </a:r>
          <a:endParaRPr lang="nl-BE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err="1" smtClean="0"/>
            <a:t>Decision</a:t>
          </a:r>
          <a:r>
            <a:rPr lang="nl-BE" sz="1700" kern="1200" dirty="0" smtClean="0"/>
            <a:t> making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smtClean="0"/>
            <a:t>Water managers</a:t>
          </a:r>
        </a:p>
      </dsp:txBody>
      <dsp:txXfrm>
        <a:off x="315579" y="395281"/>
        <a:ext cx="1523752" cy="1523752"/>
      </dsp:txXfrm>
    </dsp:sp>
    <dsp:sp modelId="{62A129A1-DF3F-4E83-BAA3-7EA89518C06B}">
      <dsp:nvSpPr>
        <dsp:cNvPr id="0" name=""/>
        <dsp:cNvSpPr/>
      </dsp:nvSpPr>
      <dsp:spPr>
        <a:xfrm>
          <a:off x="2154910" y="79702"/>
          <a:ext cx="2154910" cy="2154910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err="1" smtClean="0"/>
            <a:t>Difficult</a:t>
          </a:r>
          <a:endParaRPr lang="nl-BE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700" kern="1200" dirty="0" err="1" smtClean="0"/>
            <a:t>Interpretation</a:t>
          </a:r>
          <a:endParaRPr lang="nl-BE" sz="1700" kern="1200" dirty="0"/>
        </a:p>
      </dsp:txBody>
      <dsp:txXfrm>
        <a:off x="2470489" y="395281"/>
        <a:ext cx="1523752" cy="1523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ACD26D7F-1D64-4F87-AF9F-4A3554B15E0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9532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65B5360-B9B8-4626-B2F1-F960DDDFAE7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5881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5B5360-B9B8-4626-B2F1-F960DDDFAE70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036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1233-6743-4F9B-99C8-CB3077E2AE6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118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2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60000" y="1600200"/>
            <a:ext cx="37800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63CB-C0CB-4127-A050-3EB91AF96CE4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426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535113"/>
            <a:ext cx="3780562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0" y="2174875"/>
            <a:ext cx="3780000" cy="396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60000" y="1535113"/>
            <a:ext cx="3780000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60000" y="2174875"/>
            <a:ext cx="3780000" cy="3960000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37BA8-9D21-4214-89E0-E337F24BF4F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355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83B6-2C14-454B-B98F-318AD1A5940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94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20858-3871-4265-BC58-03171AFAF0FE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6682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115888"/>
            <a:ext cx="7920038" cy="1079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20725" y="1260475"/>
            <a:ext cx="7920038" cy="46799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6CF6-0A3B-4288-B70F-397E7BBCECF8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5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0"/>
            <a:ext cx="7920000" cy="1440000"/>
          </a:xfrm>
        </p:spPr>
        <p:txBody>
          <a:bodyPr anchor="t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7E7BB-5578-4535-ABAC-63ACD5B541A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181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19138" y="1258888"/>
            <a:ext cx="3881437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52975" y="1258888"/>
            <a:ext cx="3883025" cy="4678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B073-C7F8-404F-B5D9-A54EAE01D0C6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552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1535113"/>
            <a:ext cx="3780000" cy="639762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20000" y="2160000"/>
            <a:ext cx="378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B583D-15CB-40CA-B721-BE692C7EB562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3897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0"/>
            <a:ext cx="792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3F7B2-F439-436C-B54C-526334997FEE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384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 smtClean="0"/>
              <a:t>Klik op het pictogram als u een afbeelding wilt toevoegen</a:t>
            </a:r>
            <a:endParaRPr lang="nl-BE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FD26C-7C86-46ED-BF39-AAB5C5C768F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22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head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841375"/>
          </a:xfrm>
          <a:prstGeom prst="rect">
            <a:avLst/>
          </a:prstGeom>
          <a:solidFill>
            <a:schemeClr val="bg1"/>
          </a:solidFill>
          <a:ln w="0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nl-BE">
              <a:solidFill>
                <a:srgbClr val="000E21"/>
              </a:solidFill>
            </a:endParaRPr>
          </a:p>
        </p:txBody>
      </p:sp>
      <p:pic>
        <p:nvPicPr>
          <p:cNvPr id="5" name="Picture 11" descr="SEDES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5888"/>
            <a:ext cx="363537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539750"/>
            <a:ext cx="9177338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nl-BE" sz="1800" smtClean="0">
              <a:solidFill>
                <a:schemeClr val="tx1"/>
              </a:solidFill>
            </a:endParaRPr>
          </a:p>
        </p:txBody>
      </p:sp>
      <p:pic>
        <p:nvPicPr>
          <p:cNvPr id="7" name="Picture 9" descr="KULLOGO_RGB 1CM_P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24796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10" descr="HR_CORPORATE-versie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20478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0" y="2159000"/>
            <a:ext cx="5399088" cy="3240000"/>
          </a:xfrm>
          <a:prstGeom prst="rect">
            <a:avLst/>
          </a:prstGeom>
        </p:spPr>
        <p:txBody>
          <a:bodyPr anchor="t"/>
          <a:lstStyle>
            <a:lvl1pPr>
              <a:defRPr sz="4000" baseline="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07CDEAF-12BF-47B6-861D-0D98B02CF22A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11" name="Tijdelijke aanduiding voor voet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65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F1F1-E72A-41D1-8870-F626AB95511D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768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4320000"/>
            <a:ext cx="7920000" cy="1362075"/>
          </a:xfrm>
        </p:spPr>
        <p:txBody>
          <a:bodyPr anchor="t">
            <a:noAutofit/>
          </a:bodyPr>
          <a:lstStyle>
            <a:lvl1pPr algn="l">
              <a:defRPr sz="3600" b="1" cap="all" baseline="0">
                <a:solidFill>
                  <a:srgbClr val="182B52"/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0000" y="2880000"/>
            <a:ext cx="7920000" cy="1440000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182B5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FB6DE-DFD0-4ECC-8103-6995C6CACD3A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23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header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225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372225"/>
            <a:ext cx="36004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0538" y="6372225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27140A19-2649-4AA7-906E-8ACA5DF5BC9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sp>
        <p:nvSpPr>
          <p:cNvPr id="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38" y="2852738"/>
            <a:ext cx="4968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</a:t>
            </a:r>
          </a:p>
        </p:txBody>
      </p: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0"/>
            <a:ext cx="3524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Afbeelding 10" descr="HR_CORPORATE-versie3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20478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2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4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182B52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header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720725" y="115888"/>
            <a:ext cx="79200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titel</a:t>
            </a:r>
            <a:endParaRPr lang="nl-BE" smtClean="0"/>
          </a:p>
        </p:txBody>
      </p:sp>
      <p:sp>
        <p:nvSpPr>
          <p:cNvPr id="2052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720725" y="1260475"/>
            <a:ext cx="7920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en typ de tekst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79725" y="6372225"/>
            <a:ext cx="3600450" cy="3603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spcBef>
                <a:spcPct val="20000"/>
              </a:spcBef>
              <a:defRPr sz="1200">
                <a:solidFill>
                  <a:srgbClr val="182B52"/>
                </a:solidFill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840538" y="6372225"/>
            <a:ext cx="1800225" cy="3603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spcBef>
                <a:spcPct val="20000"/>
              </a:spcBef>
              <a:defRPr sz="1200">
                <a:solidFill>
                  <a:srgbClr val="182B52"/>
                </a:solidFill>
                <a:cs typeface="+mn-cs"/>
              </a:defRPr>
            </a:lvl1pPr>
          </a:lstStyle>
          <a:p>
            <a:pPr>
              <a:defRPr/>
            </a:pPr>
            <a:fld id="{DB256390-3FDE-4943-881D-CD4CE627D74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9138" y="6372225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rgbClr val="182B52"/>
                </a:solidFill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pic>
        <p:nvPicPr>
          <p:cNvPr id="2056" name="Picture 12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575" y="0"/>
            <a:ext cx="3524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182B5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niels.vansteenbergen@bwk.kuleuven.be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 bwMode="auto">
          <a:xfrm>
            <a:off x="2124075" y="2133600"/>
            <a:ext cx="7019925" cy="395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/>
              <a:t>Non-parametric data-based approach for the quantification and communication of uncertainties in river flood forecasts</a:t>
            </a:r>
            <a:r>
              <a:rPr lang="nl-BE" sz="2800" b="1" dirty="0" smtClean="0"/>
              <a:t/>
            </a:r>
            <a:br>
              <a:rPr lang="nl-BE" sz="2800" b="1" dirty="0" smtClean="0"/>
            </a:br>
            <a:r>
              <a:rPr lang="nl-BE" sz="2800" dirty="0" smtClean="0"/>
              <a:t/>
            </a:r>
            <a:br>
              <a:rPr lang="nl-BE" sz="2800" dirty="0" smtClean="0"/>
            </a:br>
            <a:r>
              <a:rPr lang="nl-BE" sz="1800" b="1" dirty="0" smtClean="0"/>
              <a:t>Niels Van Steenbergen</a:t>
            </a:r>
            <a:br>
              <a:rPr lang="nl-BE" sz="1800" b="1" dirty="0" smtClean="0"/>
            </a:br>
            <a:r>
              <a:rPr lang="nl-BE" sz="1800" b="1" dirty="0" smtClean="0"/>
              <a:t>Patrick Willems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i="1" dirty="0" err="1" smtClean="0"/>
              <a:t>KULeuven</a:t>
            </a:r>
            <a:r>
              <a:rPr lang="nl-BE" sz="1800" i="1" dirty="0" smtClean="0"/>
              <a:t> – </a:t>
            </a:r>
            <a:r>
              <a:rPr lang="nl-BE" sz="1800" i="1" dirty="0" err="1" smtClean="0"/>
              <a:t>Hydraulics</a:t>
            </a:r>
            <a:r>
              <a:rPr lang="nl-BE" sz="1800" i="1" dirty="0" smtClean="0"/>
              <a:t> </a:t>
            </a:r>
            <a:r>
              <a:rPr lang="nl-BE" sz="1800" i="1" dirty="0" err="1" smtClean="0"/>
              <a:t>Division</a:t>
            </a: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/>
            </a:r>
            <a:br>
              <a:rPr lang="nl-BE" sz="1800" dirty="0" smtClean="0"/>
            </a:br>
            <a:r>
              <a:rPr lang="nl-BE" sz="1800" dirty="0" smtClean="0"/>
              <a:t>EGU General Assembly, Vienna, April 2012</a:t>
            </a:r>
            <a:br>
              <a:rPr lang="nl-BE" sz="1800" dirty="0" smtClean="0"/>
            </a:br>
            <a:r>
              <a:rPr lang="nl-BE" sz="1800" i="1" dirty="0" err="1" smtClean="0"/>
              <a:t>Session</a:t>
            </a:r>
            <a:r>
              <a:rPr lang="nl-BE" sz="1800" i="1" dirty="0" smtClean="0"/>
              <a:t> NH1.6/HS4.7</a:t>
            </a:r>
            <a:endParaRPr lang="nl-BE" sz="2800" i="1" dirty="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31800"/>
            <a:ext cx="32035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4339" name="Freeform 4"/>
          <p:cNvSpPr>
            <a:spLocks/>
          </p:cNvSpPr>
          <p:nvPr/>
        </p:nvSpPr>
        <p:spPr bwMode="auto">
          <a:xfrm>
            <a:off x="2095500" y="2933700"/>
            <a:ext cx="5989638" cy="2087563"/>
          </a:xfrm>
          <a:custGeom>
            <a:avLst/>
            <a:gdLst>
              <a:gd name="T0" fmla="*/ 0 w 3773"/>
              <a:gd name="T1" fmla="*/ 2147483647 h 1315"/>
              <a:gd name="T2" fmla="*/ 1136591357 w 3773"/>
              <a:gd name="T3" fmla="*/ 2147483647 h 1315"/>
              <a:gd name="T4" fmla="*/ 1983363928 w 3773"/>
              <a:gd name="T5" fmla="*/ 2147483647 h 1315"/>
              <a:gd name="T6" fmla="*/ 2147483647 w 3773"/>
              <a:gd name="T7" fmla="*/ 2147483647 h 1315"/>
              <a:gd name="T8" fmla="*/ 2147483647 w 3773"/>
              <a:gd name="T9" fmla="*/ 1318042828 h 1315"/>
              <a:gd name="T10" fmla="*/ 2147483647 w 3773"/>
              <a:gd name="T11" fmla="*/ 229335067 h 1315"/>
              <a:gd name="T12" fmla="*/ 2147483647 w 3773"/>
              <a:gd name="T13" fmla="*/ 12601578 h 1315"/>
              <a:gd name="T14" fmla="*/ 2147483647 w 3773"/>
              <a:gd name="T15" fmla="*/ 156249725 h 1315"/>
              <a:gd name="T16" fmla="*/ 2147483647 w 3773"/>
              <a:gd name="T17" fmla="*/ 277217254 h 1315"/>
              <a:gd name="T18" fmla="*/ 2147483647 w 3773"/>
              <a:gd name="T19" fmla="*/ 448587920 h 1315"/>
              <a:gd name="T20" fmla="*/ 2147483647 w 3773"/>
              <a:gd name="T21" fmla="*/ 435987929 h 1315"/>
              <a:gd name="T22" fmla="*/ 2147483647 w 3773"/>
              <a:gd name="T23" fmla="*/ 556955458 h 1315"/>
              <a:gd name="T24" fmla="*/ 2147483647 w 3773"/>
              <a:gd name="T25" fmla="*/ 786288938 h 1315"/>
              <a:gd name="T26" fmla="*/ 2147483647 w 3773"/>
              <a:gd name="T27" fmla="*/ 1295360623 h 1315"/>
              <a:gd name="T28" fmla="*/ 2147483647 w 3773"/>
              <a:gd name="T29" fmla="*/ 1849795131 h 1315"/>
              <a:gd name="T30" fmla="*/ 2147483647 w 3773"/>
              <a:gd name="T31" fmla="*/ 2147483647 h 1315"/>
              <a:gd name="T32" fmla="*/ 2147483647 w 3773"/>
              <a:gd name="T33" fmla="*/ 2147483647 h 1315"/>
              <a:gd name="T34" fmla="*/ 2147483647 w 3773"/>
              <a:gd name="T35" fmla="*/ 2147483647 h 13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73"/>
              <a:gd name="T55" fmla="*/ 0 h 1315"/>
              <a:gd name="T56" fmla="*/ 3773 w 3773"/>
              <a:gd name="T57" fmla="*/ 1315 h 13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73" h="1315">
                <a:moveTo>
                  <a:pt x="0" y="1315"/>
                </a:moveTo>
                <a:cubicBezTo>
                  <a:pt x="160" y="1311"/>
                  <a:pt x="320" y="1307"/>
                  <a:pt x="451" y="1277"/>
                </a:cubicBezTo>
                <a:cubicBezTo>
                  <a:pt x="582" y="1247"/>
                  <a:pt x="693" y="1194"/>
                  <a:pt x="787" y="1133"/>
                </a:cubicBezTo>
                <a:cubicBezTo>
                  <a:pt x="881" y="1072"/>
                  <a:pt x="932" y="1014"/>
                  <a:pt x="1013" y="912"/>
                </a:cubicBezTo>
                <a:cubicBezTo>
                  <a:pt x="1094" y="810"/>
                  <a:pt x="1196" y="660"/>
                  <a:pt x="1272" y="523"/>
                </a:cubicBezTo>
                <a:cubicBezTo>
                  <a:pt x="1348" y="386"/>
                  <a:pt x="1395" y="177"/>
                  <a:pt x="1469" y="91"/>
                </a:cubicBezTo>
                <a:cubicBezTo>
                  <a:pt x="1543" y="5"/>
                  <a:pt x="1648" y="10"/>
                  <a:pt x="1714" y="5"/>
                </a:cubicBezTo>
                <a:cubicBezTo>
                  <a:pt x="1780" y="0"/>
                  <a:pt x="1826" y="44"/>
                  <a:pt x="1867" y="62"/>
                </a:cubicBezTo>
                <a:cubicBezTo>
                  <a:pt x="1908" y="80"/>
                  <a:pt x="1911" y="91"/>
                  <a:pt x="1958" y="110"/>
                </a:cubicBezTo>
                <a:cubicBezTo>
                  <a:pt x="2005" y="129"/>
                  <a:pt x="2073" y="168"/>
                  <a:pt x="2150" y="178"/>
                </a:cubicBezTo>
                <a:cubicBezTo>
                  <a:pt x="2227" y="188"/>
                  <a:pt x="2336" y="166"/>
                  <a:pt x="2419" y="173"/>
                </a:cubicBezTo>
                <a:cubicBezTo>
                  <a:pt x="2502" y="180"/>
                  <a:pt x="2583" y="198"/>
                  <a:pt x="2645" y="221"/>
                </a:cubicBezTo>
                <a:cubicBezTo>
                  <a:pt x="2707" y="244"/>
                  <a:pt x="2743" y="263"/>
                  <a:pt x="2789" y="312"/>
                </a:cubicBezTo>
                <a:cubicBezTo>
                  <a:pt x="2835" y="361"/>
                  <a:pt x="2862" y="444"/>
                  <a:pt x="2923" y="514"/>
                </a:cubicBezTo>
                <a:cubicBezTo>
                  <a:pt x="2984" y="584"/>
                  <a:pt x="3090" y="673"/>
                  <a:pt x="3158" y="734"/>
                </a:cubicBezTo>
                <a:cubicBezTo>
                  <a:pt x="3226" y="795"/>
                  <a:pt x="3260" y="833"/>
                  <a:pt x="3331" y="878"/>
                </a:cubicBezTo>
                <a:cubicBezTo>
                  <a:pt x="3402" y="923"/>
                  <a:pt x="3512" y="973"/>
                  <a:pt x="3586" y="1003"/>
                </a:cubicBezTo>
                <a:cubicBezTo>
                  <a:pt x="3660" y="1033"/>
                  <a:pt x="3737" y="1046"/>
                  <a:pt x="3773" y="1056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1774825" y="24844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>
            <a:off x="1768475" y="5364163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7834313" y="5430838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6180138" y="2154238"/>
            <a:ext cx="350837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4" name="Text Box 9"/>
          <p:cNvSpPr txBox="1">
            <a:spLocks noChangeArrowheads="1"/>
          </p:cNvSpPr>
          <p:nvPr/>
        </p:nvSpPr>
        <p:spPr bwMode="auto">
          <a:xfrm>
            <a:off x="6554788" y="1985963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Observation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45" name="Freeform 10"/>
          <p:cNvSpPr>
            <a:spLocks/>
          </p:cNvSpPr>
          <p:nvPr/>
        </p:nvSpPr>
        <p:spPr bwMode="auto">
          <a:xfrm>
            <a:off x="2103438" y="3114675"/>
            <a:ext cx="2574925" cy="1825625"/>
          </a:xfrm>
          <a:custGeom>
            <a:avLst/>
            <a:gdLst>
              <a:gd name="T0" fmla="*/ 0 w 1622"/>
              <a:gd name="T1" fmla="*/ 2147483647 h 1150"/>
              <a:gd name="T2" fmla="*/ 544353750 w 1622"/>
              <a:gd name="T3" fmla="*/ 2147483647 h 1150"/>
              <a:gd name="T4" fmla="*/ 1486892188 w 1622"/>
              <a:gd name="T5" fmla="*/ 2147483647 h 1150"/>
              <a:gd name="T6" fmla="*/ 2116931250 w 1622"/>
              <a:gd name="T7" fmla="*/ 2119452200 h 1150"/>
              <a:gd name="T8" fmla="*/ 2147483647 w 1622"/>
              <a:gd name="T9" fmla="*/ 1030744700 h 1150"/>
              <a:gd name="T10" fmla="*/ 2147483647 w 1622"/>
              <a:gd name="T11" fmla="*/ 161290000 h 1150"/>
              <a:gd name="T12" fmla="*/ 2147483647 w 1622"/>
              <a:gd name="T13" fmla="*/ 63004700 h 1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2"/>
              <a:gd name="T22" fmla="*/ 0 h 1150"/>
              <a:gd name="T23" fmla="*/ 1622 w 1622"/>
              <a:gd name="T24" fmla="*/ 1150 h 1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2" h="1150">
                <a:moveTo>
                  <a:pt x="0" y="1139"/>
                </a:moveTo>
                <a:cubicBezTo>
                  <a:pt x="59" y="1144"/>
                  <a:pt x="118" y="1150"/>
                  <a:pt x="216" y="1139"/>
                </a:cubicBezTo>
                <a:cubicBezTo>
                  <a:pt x="314" y="1128"/>
                  <a:pt x="486" y="1122"/>
                  <a:pt x="590" y="1072"/>
                </a:cubicBezTo>
                <a:cubicBezTo>
                  <a:pt x="694" y="1022"/>
                  <a:pt x="749" y="951"/>
                  <a:pt x="840" y="841"/>
                </a:cubicBezTo>
                <a:cubicBezTo>
                  <a:pt x="931" y="731"/>
                  <a:pt x="1047" y="538"/>
                  <a:pt x="1137" y="409"/>
                </a:cubicBezTo>
                <a:cubicBezTo>
                  <a:pt x="1227" y="280"/>
                  <a:pt x="1296" y="128"/>
                  <a:pt x="1377" y="64"/>
                </a:cubicBezTo>
                <a:cubicBezTo>
                  <a:pt x="1458" y="0"/>
                  <a:pt x="1567" y="32"/>
                  <a:pt x="1622" y="2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2089150" y="2544763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6542088" y="2216150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Simulation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6183313" y="2400300"/>
            <a:ext cx="350837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4349" name="Group 14"/>
          <p:cNvGrpSpPr>
            <a:grpSpLocks/>
          </p:cNvGrpSpPr>
          <p:nvPr/>
        </p:nvGrpSpPr>
        <p:grpSpPr bwMode="auto">
          <a:xfrm>
            <a:off x="2233613" y="4922838"/>
            <a:ext cx="130175" cy="106362"/>
            <a:chOff x="701" y="3758"/>
            <a:chExt cx="102" cy="149"/>
          </a:xfrm>
        </p:grpSpPr>
        <p:sp>
          <p:nvSpPr>
            <p:cNvPr id="14448" name="Line 15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9" name="Line 16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50" name="Line 17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0" name="Group 18"/>
          <p:cNvGrpSpPr>
            <a:grpSpLocks/>
          </p:cNvGrpSpPr>
          <p:nvPr/>
        </p:nvGrpSpPr>
        <p:grpSpPr bwMode="auto">
          <a:xfrm>
            <a:off x="2592388" y="4903788"/>
            <a:ext cx="130175" cy="90487"/>
            <a:chOff x="701" y="3758"/>
            <a:chExt cx="102" cy="149"/>
          </a:xfrm>
        </p:grpSpPr>
        <p:sp>
          <p:nvSpPr>
            <p:cNvPr id="14445" name="Line 19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6" name="Line 20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7" name="Line 21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1" name="Group 22"/>
          <p:cNvGrpSpPr>
            <a:grpSpLocks/>
          </p:cNvGrpSpPr>
          <p:nvPr/>
        </p:nvGrpSpPr>
        <p:grpSpPr bwMode="auto">
          <a:xfrm>
            <a:off x="2951163" y="4833938"/>
            <a:ext cx="122237" cy="82550"/>
            <a:chOff x="701" y="3758"/>
            <a:chExt cx="102" cy="149"/>
          </a:xfrm>
        </p:grpSpPr>
        <p:sp>
          <p:nvSpPr>
            <p:cNvPr id="14442" name="Line 23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3" name="Line 24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4" name="Line 25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2" name="Group 26"/>
          <p:cNvGrpSpPr>
            <a:grpSpLocks/>
          </p:cNvGrpSpPr>
          <p:nvPr/>
        </p:nvGrpSpPr>
        <p:grpSpPr bwMode="auto">
          <a:xfrm>
            <a:off x="3217863" y="4627563"/>
            <a:ext cx="144462" cy="142875"/>
            <a:chOff x="701" y="3758"/>
            <a:chExt cx="102" cy="149"/>
          </a:xfrm>
        </p:grpSpPr>
        <p:sp>
          <p:nvSpPr>
            <p:cNvPr id="14439" name="Line 27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0" name="Line 28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41" name="Line 29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3" name="Group 30"/>
          <p:cNvGrpSpPr>
            <a:grpSpLocks/>
          </p:cNvGrpSpPr>
          <p:nvPr/>
        </p:nvGrpSpPr>
        <p:grpSpPr bwMode="auto">
          <a:xfrm>
            <a:off x="3463925" y="4332288"/>
            <a:ext cx="136525" cy="242887"/>
            <a:chOff x="701" y="3758"/>
            <a:chExt cx="102" cy="149"/>
          </a:xfrm>
        </p:grpSpPr>
        <p:sp>
          <p:nvSpPr>
            <p:cNvPr id="14436" name="Line 31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37" name="Line 32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38" name="Line 33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4" name="Group 34"/>
          <p:cNvGrpSpPr>
            <a:grpSpLocks/>
          </p:cNvGrpSpPr>
          <p:nvPr/>
        </p:nvGrpSpPr>
        <p:grpSpPr bwMode="auto">
          <a:xfrm>
            <a:off x="3824288" y="3808413"/>
            <a:ext cx="136525" cy="319087"/>
            <a:chOff x="701" y="3758"/>
            <a:chExt cx="102" cy="149"/>
          </a:xfrm>
        </p:grpSpPr>
        <p:sp>
          <p:nvSpPr>
            <p:cNvPr id="14433" name="Line 35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34" name="Line 36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35" name="Line 37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5" name="Group 38"/>
          <p:cNvGrpSpPr>
            <a:grpSpLocks/>
          </p:cNvGrpSpPr>
          <p:nvPr/>
        </p:nvGrpSpPr>
        <p:grpSpPr bwMode="auto">
          <a:xfrm>
            <a:off x="4086225" y="3376613"/>
            <a:ext cx="136525" cy="319087"/>
            <a:chOff x="701" y="3758"/>
            <a:chExt cx="102" cy="149"/>
          </a:xfrm>
        </p:grpSpPr>
        <p:sp>
          <p:nvSpPr>
            <p:cNvPr id="14430" name="Line 39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31" name="Line 40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32" name="Line 41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6" name="Group 42"/>
          <p:cNvGrpSpPr>
            <a:grpSpLocks/>
          </p:cNvGrpSpPr>
          <p:nvPr/>
        </p:nvGrpSpPr>
        <p:grpSpPr bwMode="auto">
          <a:xfrm>
            <a:off x="4527550" y="2987675"/>
            <a:ext cx="112713" cy="158750"/>
            <a:chOff x="701" y="3758"/>
            <a:chExt cx="102" cy="149"/>
          </a:xfrm>
        </p:grpSpPr>
        <p:sp>
          <p:nvSpPr>
            <p:cNvPr id="14427" name="Line 43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28" name="Line 44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29" name="Line 45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4357" name="Group 46"/>
          <p:cNvGrpSpPr>
            <a:grpSpLocks/>
          </p:cNvGrpSpPr>
          <p:nvPr/>
        </p:nvGrpSpPr>
        <p:grpSpPr bwMode="auto">
          <a:xfrm>
            <a:off x="4843463" y="2082800"/>
            <a:ext cx="112712" cy="158750"/>
            <a:chOff x="701" y="3758"/>
            <a:chExt cx="102" cy="149"/>
          </a:xfrm>
        </p:grpSpPr>
        <p:sp>
          <p:nvSpPr>
            <p:cNvPr id="14424" name="Line 47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25" name="Line 48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4426" name="Line 49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4358" name="Text Box 50"/>
          <p:cNvSpPr txBox="1">
            <a:spLocks noChangeArrowheads="1"/>
          </p:cNvSpPr>
          <p:nvPr/>
        </p:nvSpPr>
        <p:spPr bwMode="auto">
          <a:xfrm>
            <a:off x="4918075" y="2003425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Residuals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59" name="Line 51"/>
          <p:cNvSpPr>
            <a:spLocks noChangeShapeType="1"/>
          </p:cNvSpPr>
          <p:nvPr/>
        </p:nvSpPr>
        <p:spPr bwMode="auto">
          <a:xfrm>
            <a:off x="1768475" y="5219700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0" name="Line 52"/>
          <p:cNvSpPr>
            <a:spLocks noChangeShapeType="1"/>
          </p:cNvSpPr>
          <p:nvPr/>
        </p:nvSpPr>
        <p:spPr bwMode="auto">
          <a:xfrm>
            <a:off x="1771650" y="4651375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1" name="Line 53"/>
          <p:cNvSpPr>
            <a:spLocks noChangeShapeType="1"/>
          </p:cNvSpPr>
          <p:nvPr/>
        </p:nvSpPr>
        <p:spPr bwMode="auto">
          <a:xfrm>
            <a:off x="1781175" y="3938588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2" name="Line 54"/>
          <p:cNvSpPr>
            <a:spLocks noChangeShapeType="1"/>
          </p:cNvSpPr>
          <p:nvPr/>
        </p:nvSpPr>
        <p:spPr bwMode="auto">
          <a:xfrm>
            <a:off x="1781175" y="3206750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3" name="Line 55"/>
          <p:cNvSpPr>
            <a:spLocks noChangeShapeType="1"/>
          </p:cNvSpPr>
          <p:nvPr/>
        </p:nvSpPr>
        <p:spPr bwMode="auto">
          <a:xfrm>
            <a:off x="1766888" y="2557463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4" name="Line 56"/>
          <p:cNvSpPr>
            <a:spLocks noChangeShapeType="1"/>
          </p:cNvSpPr>
          <p:nvPr/>
        </p:nvSpPr>
        <p:spPr bwMode="auto">
          <a:xfrm flipV="1">
            <a:off x="2522538" y="2552700"/>
            <a:ext cx="0" cy="2811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5" name="Line 57"/>
          <p:cNvSpPr>
            <a:spLocks noChangeShapeType="1"/>
          </p:cNvSpPr>
          <p:nvPr/>
        </p:nvSpPr>
        <p:spPr bwMode="auto">
          <a:xfrm flipV="1">
            <a:off x="3049588" y="2540000"/>
            <a:ext cx="0" cy="2811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6" name="Line 58"/>
          <p:cNvSpPr>
            <a:spLocks noChangeShapeType="1"/>
          </p:cNvSpPr>
          <p:nvPr/>
        </p:nvSpPr>
        <p:spPr bwMode="auto">
          <a:xfrm flipV="1">
            <a:off x="3597275" y="2554288"/>
            <a:ext cx="0" cy="2811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7" name="Line 59"/>
          <p:cNvSpPr>
            <a:spLocks noChangeShapeType="1"/>
          </p:cNvSpPr>
          <p:nvPr/>
        </p:nvSpPr>
        <p:spPr bwMode="auto">
          <a:xfrm flipV="1">
            <a:off x="4146550" y="2547938"/>
            <a:ext cx="0" cy="2811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8" name="Line 60"/>
          <p:cNvSpPr>
            <a:spLocks noChangeShapeType="1"/>
          </p:cNvSpPr>
          <p:nvPr/>
        </p:nvSpPr>
        <p:spPr bwMode="auto">
          <a:xfrm flipV="1">
            <a:off x="4635500" y="2547938"/>
            <a:ext cx="0" cy="2811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4369" name="Text Box 61"/>
          <p:cNvSpPr txBox="1">
            <a:spLocks noChangeArrowheads="1"/>
          </p:cNvSpPr>
          <p:nvPr/>
        </p:nvSpPr>
        <p:spPr bwMode="auto">
          <a:xfrm>
            <a:off x="2147888" y="5364163"/>
            <a:ext cx="25765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2        3         4         5</a:t>
            </a: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 Horizon Class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70" name="Text Box 62"/>
          <p:cNvSpPr txBox="1">
            <a:spLocks noChangeArrowheads="1"/>
          </p:cNvSpPr>
          <p:nvPr/>
        </p:nvSpPr>
        <p:spPr bwMode="auto">
          <a:xfrm>
            <a:off x="1455738" y="2789238"/>
            <a:ext cx="349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71" name="Text Box 63"/>
          <p:cNvSpPr txBox="1">
            <a:spLocks noChangeArrowheads="1"/>
          </p:cNvSpPr>
          <p:nvPr/>
        </p:nvSpPr>
        <p:spPr bwMode="auto">
          <a:xfrm rot="-5400000">
            <a:off x="221457" y="3283744"/>
            <a:ext cx="212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Value Class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4372" name="Rectangle 64"/>
          <p:cNvSpPr>
            <a:spLocks noChangeArrowheads="1"/>
          </p:cNvSpPr>
          <p:nvPr/>
        </p:nvSpPr>
        <p:spPr bwMode="auto">
          <a:xfrm>
            <a:off x="4640263" y="2544763"/>
            <a:ext cx="3711575" cy="272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57" name="Group 65"/>
          <p:cNvGraphicFramePr>
            <a:graphicFrameLocks noGrp="1"/>
          </p:cNvGraphicFramePr>
          <p:nvPr>
            <p:ph type="tbl" idx="1"/>
          </p:nvPr>
        </p:nvGraphicFramePr>
        <p:xfrm>
          <a:off x="4937125" y="2724150"/>
          <a:ext cx="3513138" cy="2505076"/>
        </p:xfrm>
        <a:graphic>
          <a:graphicData uri="http://schemas.openxmlformats.org/drawingml/2006/table">
            <a:tbl>
              <a:tblPr/>
              <a:tblGrid>
                <a:gridCol w="585788"/>
                <a:gridCol w="585787"/>
                <a:gridCol w="585788"/>
                <a:gridCol w="584200"/>
                <a:gridCol w="585787"/>
                <a:gridCol w="585788"/>
              </a:tblGrid>
              <a:tr h="5000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7" name="Line 109"/>
          <p:cNvSpPr>
            <a:spLocks noChangeShapeType="1"/>
          </p:cNvSpPr>
          <p:nvPr/>
        </p:nvSpPr>
        <p:spPr bwMode="auto">
          <a:xfrm flipV="1">
            <a:off x="2316163" y="3521075"/>
            <a:ext cx="3421062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902" name="Line 110"/>
          <p:cNvSpPr>
            <a:spLocks noChangeShapeType="1"/>
          </p:cNvSpPr>
          <p:nvPr/>
        </p:nvSpPr>
        <p:spPr bwMode="auto">
          <a:xfrm flipV="1">
            <a:off x="3017838" y="3603625"/>
            <a:ext cx="3429000" cy="1227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903" name="Line 111"/>
          <p:cNvSpPr>
            <a:spLocks noChangeShapeType="1"/>
          </p:cNvSpPr>
          <p:nvPr/>
        </p:nvSpPr>
        <p:spPr bwMode="auto">
          <a:xfrm flipV="1">
            <a:off x="3529013" y="3970338"/>
            <a:ext cx="3397250" cy="349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904" name="Line 112"/>
          <p:cNvSpPr>
            <a:spLocks noChangeShapeType="1"/>
          </p:cNvSpPr>
          <p:nvPr/>
        </p:nvSpPr>
        <p:spPr bwMode="auto">
          <a:xfrm>
            <a:off x="3886200" y="3802063"/>
            <a:ext cx="35972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905" name="Line 113"/>
          <p:cNvSpPr>
            <a:spLocks noChangeShapeType="1"/>
          </p:cNvSpPr>
          <p:nvPr/>
        </p:nvSpPr>
        <p:spPr bwMode="auto">
          <a:xfrm>
            <a:off x="4152900" y="3368675"/>
            <a:ext cx="3954463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3906" name="Line 114"/>
          <p:cNvSpPr>
            <a:spLocks noChangeShapeType="1"/>
          </p:cNvSpPr>
          <p:nvPr/>
        </p:nvSpPr>
        <p:spPr bwMode="auto">
          <a:xfrm>
            <a:off x="4579938" y="3140075"/>
            <a:ext cx="3551237" cy="176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4423" name="Picture 1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02" grpId="0" animBg="1"/>
      <p:bldP spid="33903" grpId="0" animBg="1"/>
      <p:bldP spid="33904" grpId="0" animBg="1"/>
      <p:bldP spid="33905" grpId="0" animBg="1"/>
      <p:bldP spid="339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4640263" y="2544763"/>
            <a:ext cx="3711575" cy="272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1" name="Group 5"/>
          <p:cNvGraphicFramePr>
            <a:graphicFrameLocks noGrp="1"/>
          </p:cNvGraphicFramePr>
          <p:nvPr>
            <p:ph type="tbl" idx="1"/>
          </p:nvPr>
        </p:nvGraphicFramePr>
        <p:xfrm>
          <a:off x="4937125" y="2286000"/>
          <a:ext cx="3513138" cy="2274889"/>
        </p:xfrm>
        <a:graphic>
          <a:graphicData uri="http://schemas.openxmlformats.org/drawingml/2006/table">
            <a:tbl>
              <a:tblPr/>
              <a:tblGrid>
                <a:gridCol w="585788"/>
                <a:gridCol w="585787"/>
                <a:gridCol w="585788"/>
                <a:gridCol w="584200"/>
                <a:gridCol w="585787"/>
                <a:gridCol w="585788"/>
              </a:tblGrid>
              <a:tr h="454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2B52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182B5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8" name="Rectangle 49"/>
          <p:cNvSpPr>
            <a:spLocks noChangeArrowheads="1"/>
          </p:cNvSpPr>
          <p:nvPr/>
        </p:nvSpPr>
        <p:spPr bwMode="auto">
          <a:xfrm>
            <a:off x="6119813" y="3646488"/>
            <a:ext cx="571500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Line 50"/>
          <p:cNvSpPr>
            <a:spLocks noChangeShapeType="1"/>
          </p:cNvSpPr>
          <p:nvPr/>
        </p:nvSpPr>
        <p:spPr bwMode="auto">
          <a:xfrm flipV="1">
            <a:off x="762000" y="2263775"/>
            <a:ext cx="0" cy="323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0" name="Line 51"/>
          <p:cNvSpPr>
            <a:spLocks noChangeShapeType="1"/>
          </p:cNvSpPr>
          <p:nvPr/>
        </p:nvSpPr>
        <p:spPr bwMode="auto">
          <a:xfrm>
            <a:off x="762000" y="5502275"/>
            <a:ext cx="3748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1" name="Freeform 52"/>
          <p:cNvSpPr>
            <a:spLocks/>
          </p:cNvSpPr>
          <p:nvPr/>
        </p:nvSpPr>
        <p:spPr bwMode="auto">
          <a:xfrm>
            <a:off x="868363" y="2533650"/>
            <a:ext cx="3071812" cy="2917825"/>
          </a:xfrm>
          <a:custGeom>
            <a:avLst/>
            <a:gdLst>
              <a:gd name="T0" fmla="*/ 0 w 1935"/>
              <a:gd name="T1" fmla="*/ 2147483647 h 1838"/>
              <a:gd name="T2" fmla="*/ 350300868 w 1935"/>
              <a:gd name="T3" fmla="*/ 2147483647 h 1838"/>
              <a:gd name="T4" fmla="*/ 713203309 w 1935"/>
              <a:gd name="T5" fmla="*/ 2147483647 h 1838"/>
              <a:gd name="T6" fmla="*/ 1088707323 w 1935"/>
              <a:gd name="T7" fmla="*/ 2147483647 h 1838"/>
              <a:gd name="T8" fmla="*/ 1512093504 w 1935"/>
              <a:gd name="T9" fmla="*/ 2147483647 h 1838"/>
              <a:gd name="T10" fmla="*/ 1706144710 w 1935"/>
              <a:gd name="T11" fmla="*/ 2147483647 h 1838"/>
              <a:gd name="T12" fmla="*/ 1874995945 w 1935"/>
              <a:gd name="T13" fmla="*/ 2147483647 h 1838"/>
              <a:gd name="T14" fmla="*/ 2081648724 w 1935"/>
              <a:gd name="T15" fmla="*/ 2147483647 h 1838"/>
              <a:gd name="T16" fmla="*/ 2147483647 w 1935"/>
              <a:gd name="T17" fmla="*/ 1892638138 h 1838"/>
              <a:gd name="T18" fmla="*/ 2147483647 w 1935"/>
              <a:gd name="T19" fmla="*/ 1045865638 h 1838"/>
              <a:gd name="T20" fmla="*/ 2147483647 w 1935"/>
              <a:gd name="T21" fmla="*/ 466229700 h 1838"/>
              <a:gd name="T22" fmla="*/ 2147483647 w 1935"/>
              <a:gd name="T23" fmla="*/ 126007813 h 1838"/>
              <a:gd name="T24" fmla="*/ 2147483647 w 1935"/>
              <a:gd name="T25" fmla="*/ 17641888 h 1838"/>
              <a:gd name="T26" fmla="*/ 2147483647 w 1935"/>
              <a:gd name="T27" fmla="*/ 17641888 h 18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5"/>
              <a:gd name="T43" fmla="*/ 0 h 1838"/>
              <a:gd name="T44" fmla="*/ 1935 w 1935"/>
              <a:gd name="T45" fmla="*/ 1838 h 18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5" h="1838">
                <a:moveTo>
                  <a:pt x="0" y="1836"/>
                </a:moveTo>
                <a:cubicBezTo>
                  <a:pt x="46" y="1837"/>
                  <a:pt x="92" y="1838"/>
                  <a:pt x="139" y="1836"/>
                </a:cubicBezTo>
                <a:cubicBezTo>
                  <a:pt x="186" y="1834"/>
                  <a:pt x="234" y="1832"/>
                  <a:pt x="283" y="1822"/>
                </a:cubicBezTo>
                <a:cubicBezTo>
                  <a:pt x="332" y="1812"/>
                  <a:pt x="379" y="1803"/>
                  <a:pt x="432" y="1774"/>
                </a:cubicBezTo>
                <a:cubicBezTo>
                  <a:pt x="485" y="1745"/>
                  <a:pt x="559" y="1695"/>
                  <a:pt x="600" y="1649"/>
                </a:cubicBezTo>
                <a:cubicBezTo>
                  <a:pt x="641" y="1603"/>
                  <a:pt x="653" y="1561"/>
                  <a:pt x="677" y="1500"/>
                </a:cubicBezTo>
                <a:cubicBezTo>
                  <a:pt x="701" y="1439"/>
                  <a:pt x="719" y="1370"/>
                  <a:pt x="744" y="1284"/>
                </a:cubicBezTo>
                <a:cubicBezTo>
                  <a:pt x="769" y="1198"/>
                  <a:pt x="798" y="1071"/>
                  <a:pt x="826" y="982"/>
                </a:cubicBezTo>
                <a:cubicBezTo>
                  <a:pt x="854" y="893"/>
                  <a:pt x="875" y="845"/>
                  <a:pt x="912" y="751"/>
                </a:cubicBezTo>
                <a:cubicBezTo>
                  <a:pt x="949" y="657"/>
                  <a:pt x="993" y="509"/>
                  <a:pt x="1047" y="415"/>
                </a:cubicBezTo>
                <a:cubicBezTo>
                  <a:pt x="1101" y="321"/>
                  <a:pt x="1163" y="246"/>
                  <a:pt x="1239" y="185"/>
                </a:cubicBezTo>
                <a:cubicBezTo>
                  <a:pt x="1315" y="124"/>
                  <a:pt x="1418" y="80"/>
                  <a:pt x="1503" y="50"/>
                </a:cubicBezTo>
                <a:cubicBezTo>
                  <a:pt x="1588" y="20"/>
                  <a:pt x="1680" y="14"/>
                  <a:pt x="1752" y="7"/>
                </a:cubicBezTo>
                <a:cubicBezTo>
                  <a:pt x="1824" y="0"/>
                  <a:pt x="1872" y="17"/>
                  <a:pt x="1935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2" name="Text Box 53"/>
          <p:cNvSpPr txBox="1">
            <a:spLocks noChangeArrowheads="1"/>
          </p:cNvSpPr>
          <p:nvPr/>
        </p:nvSpPr>
        <p:spPr bwMode="auto">
          <a:xfrm>
            <a:off x="4070350" y="5570538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Residuals [m]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13" name="Text Box 54"/>
          <p:cNvSpPr txBox="1">
            <a:spLocks noChangeArrowheads="1"/>
          </p:cNvSpPr>
          <p:nvPr/>
        </p:nvSpPr>
        <p:spPr bwMode="auto">
          <a:xfrm rot="-5400000">
            <a:off x="-412750" y="3494088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Percentile [%]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14" name="Line 55"/>
          <p:cNvSpPr>
            <a:spLocks noChangeShapeType="1"/>
          </p:cNvSpPr>
          <p:nvPr/>
        </p:nvSpPr>
        <p:spPr bwMode="auto">
          <a:xfrm flipH="1">
            <a:off x="2247900" y="3870325"/>
            <a:ext cx="7938" cy="163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5" name="Line 56"/>
          <p:cNvSpPr>
            <a:spLocks noChangeShapeType="1"/>
          </p:cNvSpPr>
          <p:nvPr/>
        </p:nvSpPr>
        <p:spPr bwMode="auto">
          <a:xfrm flipH="1">
            <a:off x="762000" y="3878263"/>
            <a:ext cx="1493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6" name="Line 57"/>
          <p:cNvSpPr>
            <a:spLocks noChangeShapeType="1"/>
          </p:cNvSpPr>
          <p:nvPr/>
        </p:nvSpPr>
        <p:spPr bwMode="auto">
          <a:xfrm flipH="1">
            <a:off x="3917950" y="2554288"/>
            <a:ext cx="1588" cy="29654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7" name="Line 58"/>
          <p:cNvSpPr>
            <a:spLocks noChangeShapeType="1"/>
          </p:cNvSpPr>
          <p:nvPr/>
        </p:nvSpPr>
        <p:spPr bwMode="auto">
          <a:xfrm>
            <a:off x="760413" y="2533650"/>
            <a:ext cx="3160712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8" name="Line 59"/>
          <p:cNvSpPr>
            <a:spLocks noChangeShapeType="1"/>
          </p:cNvSpPr>
          <p:nvPr/>
        </p:nvSpPr>
        <p:spPr bwMode="auto">
          <a:xfrm flipH="1">
            <a:off x="755650" y="5435600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19" name="Line 60"/>
          <p:cNvSpPr>
            <a:spLocks noChangeShapeType="1"/>
          </p:cNvSpPr>
          <p:nvPr/>
        </p:nvSpPr>
        <p:spPr bwMode="auto">
          <a:xfrm flipH="1">
            <a:off x="1092200" y="5456238"/>
            <a:ext cx="0" cy="55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20" name="Text Box 61"/>
          <p:cNvSpPr txBox="1">
            <a:spLocks noChangeArrowheads="1"/>
          </p:cNvSpPr>
          <p:nvPr/>
        </p:nvSpPr>
        <p:spPr bwMode="auto">
          <a:xfrm>
            <a:off x="404813" y="527526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2.5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21" name="Text Box 62"/>
          <p:cNvSpPr txBox="1">
            <a:spLocks noChangeArrowheads="1"/>
          </p:cNvSpPr>
          <p:nvPr/>
        </p:nvSpPr>
        <p:spPr bwMode="auto">
          <a:xfrm>
            <a:off x="452438" y="370681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50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22" name="Text Box 63"/>
          <p:cNvSpPr txBox="1">
            <a:spLocks noChangeArrowheads="1"/>
          </p:cNvSpPr>
          <p:nvPr/>
        </p:nvSpPr>
        <p:spPr bwMode="auto">
          <a:xfrm>
            <a:off x="295275" y="2354263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97.5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23" name="Line 64"/>
          <p:cNvSpPr>
            <a:spLocks noChangeShapeType="1"/>
          </p:cNvSpPr>
          <p:nvPr/>
        </p:nvSpPr>
        <p:spPr bwMode="auto">
          <a:xfrm>
            <a:off x="2560638" y="5502275"/>
            <a:ext cx="0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5424" name="Text Box 65"/>
          <p:cNvSpPr txBox="1">
            <a:spLocks noChangeArrowheads="1"/>
          </p:cNvSpPr>
          <p:nvPr/>
        </p:nvSpPr>
        <p:spPr bwMode="auto">
          <a:xfrm>
            <a:off x="2422525" y="5494338"/>
            <a:ext cx="49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0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25" name="AutoShape 66"/>
          <p:cNvSpPr>
            <a:spLocks/>
          </p:cNvSpPr>
          <p:nvPr/>
        </p:nvSpPr>
        <p:spPr bwMode="auto">
          <a:xfrm rot="-5400000">
            <a:off x="2340769" y="5684044"/>
            <a:ext cx="128587" cy="282575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6" name="Text Box 67"/>
          <p:cNvSpPr txBox="1">
            <a:spLocks noChangeArrowheads="1"/>
          </p:cNvSpPr>
          <p:nvPr/>
        </p:nvSpPr>
        <p:spPr bwMode="auto">
          <a:xfrm>
            <a:off x="1784350" y="5837238"/>
            <a:ext cx="1517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Bias correction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27" name="AutoShape 68"/>
          <p:cNvSpPr>
            <a:spLocks/>
          </p:cNvSpPr>
          <p:nvPr/>
        </p:nvSpPr>
        <p:spPr bwMode="auto">
          <a:xfrm rot="-5400000">
            <a:off x="2433638" y="4795838"/>
            <a:ext cx="128587" cy="2859087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28" name="Text Box 69"/>
          <p:cNvSpPr txBox="1">
            <a:spLocks noChangeArrowheads="1"/>
          </p:cNvSpPr>
          <p:nvPr/>
        </p:nvSpPr>
        <p:spPr bwMode="auto">
          <a:xfrm>
            <a:off x="1527175" y="6253163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95% confidence interval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5429" name="Line 70"/>
          <p:cNvSpPr>
            <a:spLocks noChangeShapeType="1"/>
          </p:cNvSpPr>
          <p:nvPr/>
        </p:nvSpPr>
        <p:spPr bwMode="auto">
          <a:xfrm flipH="1" flipV="1">
            <a:off x="2620963" y="3375025"/>
            <a:ext cx="3711575" cy="617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5430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 flipV="1">
            <a:off x="762000" y="2263775"/>
            <a:ext cx="0" cy="3238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762000" y="5502275"/>
            <a:ext cx="3748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13" name="Freeform 6"/>
          <p:cNvSpPr>
            <a:spLocks/>
          </p:cNvSpPr>
          <p:nvPr/>
        </p:nvSpPr>
        <p:spPr bwMode="auto">
          <a:xfrm>
            <a:off x="868363" y="2533650"/>
            <a:ext cx="3071812" cy="2917825"/>
          </a:xfrm>
          <a:custGeom>
            <a:avLst/>
            <a:gdLst>
              <a:gd name="T0" fmla="*/ 0 w 1935"/>
              <a:gd name="T1" fmla="*/ 2147483647 h 1838"/>
              <a:gd name="T2" fmla="*/ 350300868 w 1935"/>
              <a:gd name="T3" fmla="*/ 2147483647 h 1838"/>
              <a:gd name="T4" fmla="*/ 713203309 w 1935"/>
              <a:gd name="T5" fmla="*/ 2147483647 h 1838"/>
              <a:gd name="T6" fmla="*/ 1088707323 w 1935"/>
              <a:gd name="T7" fmla="*/ 2147483647 h 1838"/>
              <a:gd name="T8" fmla="*/ 1512093504 w 1935"/>
              <a:gd name="T9" fmla="*/ 2147483647 h 1838"/>
              <a:gd name="T10" fmla="*/ 1706144710 w 1935"/>
              <a:gd name="T11" fmla="*/ 2147483647 h 1838"/>
              <a:gd name="T12" fmla="*/ 1874995945 w 1935"/>
              <a:gd name="T13" fmla="*/ 2147483647 h 1838"/>
              <a:gd name="T14" fmla="*/ 2081648724 w 1935"/>
              <a:gd name="T15" fmla="*/ 2147483647 h 1838"/>
              <a:gd name="T16" fmla="*/ 2147483647 w 1935"/>
              <a:gd name="T17" fmla="*/ 1892638138 h 1838"/>
              <a:gd name="T18" fmla="*/ 2147483647 w 1935"/>
              <a:gd name="T19" fmla="*/ 1045865638 h 1838"/>
              <a:gd name="T20" fmla="*/ 2147483647 w 1935"/>
              <a:gd name="T21" fmla="*/ 466229700 h 1838"/>
              <a:gd name="T22" fmla="*/ 2147483647 w 1935"/>
              <a:gd name="T23" fmla="*/ 126007813 h 1838"/>
              <a:gd name="T24" fmla="*/ 2147483647 w 1935"/>
              <a:gd name="T25" fmla="*/ 17641888 h 1838"/>
              <a:gd name="T26" fmla="*/ 2147483647 w 1935"/>
              <a:gd name="T27" fmla="*/ 17641888 h 18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5"/>
              <a:gd name="T43" fmla="*/ 0 h 1838"/>
              <a:gd name="T44" fmla="*/ 1935 w 1935"/>
              <a:gd name="T45" fmla="*/ 1838 h 18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5" h="1838">
                <a:moveTo>
                  <a:pt x="0" y="1836"/>
                </a:moveTo>
                <a:cubicBezTo>
                  <a:pt x="46" y="1837"/>
                  <a:pt x="92" y="1838"/>
                  <a:pt x="139" y="1836"/>
                </a:cubicBezTo>
                <a:cubicBezTo>
                  <a:pt x="186" y="1834"/>
                  <a:pt x="234" y="1832"/>
                  <a:pt x="283" y="1822"/>
                </a:cubicBezTo>
                <a:cubicBezTo>
                  <a:pt x="332" y="1812"/>
                  <a:pt x="379" y="1803"/>
                  <a:pt x="432" y="1774"/>
                </a:cubicBezTo>
                <a:cubicBezTo>
                  <a:pt x="485" y="1745"/>
                  <a:pt x="559" y="1695"/>
                  <a:pt x="600" y="1649"/>
                </a:cubicBezTo>
                <a:cubicBezTo>
                  <a:pt x="641" y="1603"/>
                  <a:pt x="653" y="1561"/>
                  <a:pt x="677" y="1500"/>
                </a:cubicBezTo>
                <a:cubicBezTo>
                  <a:pt x="701" y="1439"/>
                  <a:pt x="719" y="1370"/>
                  <a:pt x="744" y="1284"/>
                </a:cubicBezTo>
                <a:cubicBezTo>
                  <a:pt x="769" y="1198"/>
                  <a:pt x="798" y="1071"/>
                  <a:pt x="826" y="982"/>
                </a:cubicBezTo>
                <a:cubicBezTo>
                  <a:pt x="854" y="893"/>
                  <a:pt x="875" y="845"/>
                  <a:pt x="912" y="751"/>
                </a:cubicBezTo>
                <a:cubicBezTo>
                  <a:pt x="949" y="657"/>
                  <a:pt x="993" y="509"/>
                  <a:pt x="1047" y="415"/>
                </a:cubicBezTo>
                <a:cubicBezTo>
                  <a:pt x="1101" y="321"/>
                  <a:pt x="1163" y="246"/>
                  <a:pt x="1239" y="185"/>
                </a:cubicBezTo>
                <a:cubicBezTo>
                  <a:pt x="1315" y="124"/>
                  <a:pt x="1418" y="80"/>
                  <a:pt x="1503" y="50"/>
                </a:cubicBezTo>
                <a:cubicBezTo>
                  <a:pt x="1588" y="20"/>
                  <a:pt x="1680" y="14"/>
                  <a:pt x="1752" y="7"/>
                </a:cubicBezTo>
                <a:cubicBezTo>
                  <a:pt x="1824" y="0"/>
                  <a:pt x="1872" y="17"/>
                  <a:pt x="1935" y="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4070350" y="5570538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Residuals [m]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 rot="-5400000">
            <a:off x="-412750" y="3494088"/>
            <a:ext cx="1577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Percentile [%]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 flipH="1">
            <a:off x="2247900" y="3870325"/>
            <a:ext cx="7938" cy="16319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H="1">
            <a:off x="762000" y="3878263"/>
            <a:ext cx="14938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 flipH="1">
            <a:off x="3917950" y="2554288"/>
            <a:ext cx="1588" cy="29654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>
            <a:off x="760413" y="2533650"/>
            <a:ext cx="3160712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 flipH="1">
            <a:off x="755650" y="5435600"/>
            <a:ext cx="32861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 flipH="1">
            <a:off x="1092200" y="5456238"/>
            <a:ext cx="0" cy="555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404813" y="527526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2.5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452438" y="3706813"/>
            <a:ext cx="490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50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295275" y="2354263"/>
            <a:ext cx="63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97.5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25" name="Line 18"/>
          <p:cNvSpPr>
            <a:spLocks noChangeShapeType="1"/>
          </p:cNvSpPr>
          <p:nvPr/>
        </p:nvSpPr>
        <p:spPr bwMode="auto">
          <a:xfrm>
            <a:off x="2560638" y="5502275"/>
            <a:ext cx="0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2422525" y="5494338"/>
            <a:ext cx="490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0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27" name="AutoShape 20"/>
          <p:cNvSpPr>
            <a:spLocks/>
          </p:cNvSpPr>
          <p:nvPr/>
        </p:nvSpPr>
        <p:spPr bwMode="auto">
          <a:xfrm rot="-5400000">
            <a:off x="2340769" y="5684044"/>
            <a:ext cx="128587" cy="282575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Text Box 21"/>
          <p:cNvSpPr txBox="1">
            <a:spLocks noChangeArrowheads="1"/>
          </p:cNvSpPr>
          <p:nvPr/>
        </p:nvSpPr>
        <p:spPr bwMode="auto">
          <a:xfrm>
            <a:off x="1784350" y="5837238"/>
            <a:ext cx="1517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Bias correction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29" name="AutoShape 22"/>
          <p:cNvSpPr>
            <a:spLocks/>
          </p:cNvSpPr>
          <p:nvPr/>
        </p:nvSpPr>
        <p:spPr bwMode="auto">
          <a:xfrm rot="-5400000">
            <a:off x="2433638" y="4795838"/>
            <a:ext cx="128587" cy="2859087"/>
          </a:xfrm>
          <a:prstGeom prst="leftBracket">
            <a:avLst>
              <a:gd name="adj" fmla="val 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Text Box 23"/>
          <p:cNvSpPr txBox="1">
            <a:spLocks noChangeArrowheads="1"/>
          </p:cNvSpPr>
          <p:nvPr/>
        </p:nvSpPr>
        <p:spPr bwMode="auto">
          <a:xfrm>
            <a:off x="1527175" y="6253163"/>
            <a:ext cx="230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95% confidence interval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31" name="Rectangle 24"/>
          <p:cNvSpPr>
            <a:spLocks noChangeArrowheads="1"/>
          </p:cNvSpPr>
          <p:nvPr/>
        </p:nvSpPr>
        <p:spPr bwMode="auto">
          <a:xfrm>
            <a:off x="4640263" y="2544763"/>
            <a:ext cx="3711575" cy="272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Rectangle 25"/>
          <p:cNvSpPr>
            <a:spLocks noChangeArrowheads="1"/>
          </p:cNvSpPr>
          <p:nvPr/>
        </p:nvSpPr>
        <p:spPr bwMode="auto">
          <a:xfrm>
            <a:off x="4730750" y="3078163"/>
            <a:ext cx="2293938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26"/>
          <p:cNvSpPr>
            <a:spLocks noChangeShapeType="1"/>
          </p:cNvSpPr>
          <p:nvPr/>
        </p:nvSpPr>
        <p:spPr bwMode="auto">
          <a:xfrm flipV="1">
            <a:off x="7018338" y="2430463"/>
            <a:ext cx="639762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34" name="Line 27"/>
          <p:cNvSpPr>
            <a:spLocks noChangeShapeType="1"/>
          </p:cNvSpPr>
          <p:nvPr/>
        </p:nvSpPr>
        <p:spPr bwMode="auto">
          <a:xfrm flipV="1">
            <a:off x="7027863" y="4498975"/>
            <a:ext cx="639762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35" name="Line 28"/>
          <p:cNvSpPr>
            <a:spLocks noChangeShapeType="1"/>
          </p:cNvSpPr>
          <p:nvPr/>
        </p:nvSpPr>
        <p:spPr bwMode="auto">
          <a:xfrm flipV="1">
            <a:off x="4725988" y="2432050"/>
            <a:ext cx="639762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36" name="Line 29"/>
          <p:cNvSpPr>
            <a:spLocks noChangeShapeType="1"/>
          </p:cNvSpPr>
          <p:nvPr/>
        </p:nvSpPr>
        <p:spPr bwMode="auto">
          <a:xfrm>
            <a:off x="5364163" y="2430463"/>
            <a:ext cx="2293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37" name="Line 30"/>
          <p:cNvSpPr>
            <a:spLocks noChangeShapeType="1"/>
          </p:cNvSpPr>
          <p:nvPr/>
        </p:nvSpPr>
        <p:spPr bwMode="auto">
          <a:xfrm>
            <a:off x="7666038" y="2432050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38" name="Line 31"/>
          <p:cNvSpPr>
            <a:spLocks noChangeShapeType="1"/>
          </p:cNvSpPr>
          <p:nvPr/>
        </p:nvSpPr>
        <p:spPr bwMode="auto">
          <a:xfrm>
            <a:off x="5214938" y="2586038"/>
            <a:ext cx="2293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39" name="Line 32"/>
          <p:cNvSpPr>
            <a:spLocks noChangeShapeType="1"/>
          </p:cNvSpPr>
          <p:nvPr/>
        </p:nvSpPr>
        <p:spPr bwMode="auto">
          <a:xfrm>
            <a:off x="5046663" y="2744788"/>
            <a:ext cx="2293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0" name="Line 33"/>
          <p:cNvSpPr>
            <a:spLocks noChangeShapeType="1"/>
          </p:cNvSpPr>
          <p:nvPr/>
        </p:nvSpPr>
        <p:spPr bwMode="auto">
          <a:xfrm>
            <a:off x="4902200" y="2897188"/>
            <a:ext cx="2293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1" name="Line 34"/>
          <p:cNvSpPr>
            <a:spLocks noChangeShapeType="1"/>
          </p:cNvSpPr>
          <p:nvPr/>
        </p:nvSpPr>
        <p:spPr bwMode="auto">
          <a:xfrm>
            <a:off x="7508875" y="2593975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2" name="Line 35"/>
          <p:cNvSpPr>
            <a:spLocks noChangeShapeType="1"/>
          </p:cNvSpPr>
          <p:nvPr/>
        </p:nvSpPr>
        <p:spPr bwMode="auto">
          <a:xfrm>
            <a:off x="7351713" y="2755900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3" name="Line 36"/>
          <p:cNvSpPr>
            <a:spLocks noChangeShapeType="1"/>
          </p:cNvSpPr>
          <p:nvPr/>
        </p:nvSpPr>
        <p:spPr bwMode="auto">
          <a:xfrm>
            <a:off x="7191375" y="2908300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4" name="Line 37"/>
          <p:cNvSpPr>
            <a:spLocks noChangeShapeType="1"/>
          </p:cNvSpPr>
          <p:nvPr/>
        </p:nvSpPr>
        <p:spPr bwMode="auto">
          <a:xfrm>
            <a:off x="5165725" y="3084513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5" name="Line 38"/>
          <p:cNvSpPr>
            <a:spLocks noChangeShapeType="1"/>
          </p:cNvSpPr>
          <p:nvPr/>
        </p:nvSpPr>
        <p:spPr bwMode="auto">
          <a:xfrm>
            <a:off x="5616575" y="3084513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6" name="Line 39"/>
          <p:cNvSpPr>
            <a:spLocks noChangeShapeType="1"/>
          </p:cNvSpPr>
          <p:nvPr/>
        </p:nvSpPr>
        <p:spPr bwMode="auto">
          <a:xfrm>
            <a:off x="6102350" y="3076575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7" name="Line 40"/>
          <p:cNvSpPr>
            <a:spLocks noChangeShapeType="1"/>
          </p:cNvSpPr>
          <p:nvPr/>
        </p:nvSpPr>
        <p:spPr bwMode="auto">
          <a:xfrm>
            <a:off x="6543675" y="3076575"/>
            <a:ext cx="0" cy="206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8" name="Line 41"/>
          <p:cNvSpPr>
            <a:spLocks noChangeShapeType="1"/>
          </p:cNvSpPr>
          <p:nvPr/>
        </p:nvSpPr>
        <p:spPr bwMode="auto">
          <a:xfrm>
            <a:off x="4737100" y="3624263"/>
            <a:ext cx="2293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49" name="Line 42"/>
          <p:cNvSpPr>
            <a:spLocks noChangeShapeType="1"/>
          </p:cNvSpPr>
          <p:nvPr/>
        </p:nvSpPr>
        <p:spPr bwMode="auto">
          <a:xfrm>
            <a:off x="4722813" y="4141788"/>
            <a:ext cx="2293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0" name="Line 43"/>
          <p:cNvSpPr>
            <a:spLocks noChangeShapeType="1"/>
          </p:cNvSpPr>
          <p:nvPr/>
        </p:nvSpPr>
        <p:spPr bwMode="auto">
          <a:xfrm>
            <a:off x="4722813" y="4637088"/>
            <a:ext cx="2293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1" name="Line 44"/>
          <p:cNvSpPr>
            <a:spLocks noChangeShapeType="1"/>
          </p:cNvSpPr>
          <p:nvPr/>
        </p:nvSpPr>
        <p:spPr bwMode="auto">
          <a:xfrm flipV="1">
            <a:off x="7027863" y="3987800"/>
            <a:ext cx="639762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2" name="Line 45"/>
          <p:cNvSpPr>
            <a:spLocks noChangeShapeType="1"/>
          </p:cNvSpPr>
          <p:nvPr/>
        </p:nvSpPr>
        <p:spPr bwMode="auto">
          <a:xfrm flipV="1">
            <a:off x="7029450" y="3494088"/>
            <a:ext cx="639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3" name="Line 46"/>
          <p:cNvSpPr>
            <a:spLocks noChangeShapeType="1"/>
          </p:cNvSpPr>
          <p:nvPr/>
        </p:nvSpPr>
        <p:spPr bwMode="auto">
          <a:xfrm flipV="1">
            <a:off x="7031038" y="2976563"/>
            <a:ext cx="639762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4" name="Line 47"/>
          <p:cNvSpPr>
            <a:spLocks noChangeShapeType="1"/>
          </p:cNvSpPr>
          <p:nvPr/>
        </p:nvSpPr>
        <p:spPr bwMode="auto">
          <a:xfrm flipV="1">
            <a:off x="6537325" y="2430463"/>
            <a:ext cx="639763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5" name="Line 48"/>
          <p:cNvSpPr>
            <a:spLocks noChangeShapeType="1"/>
          </p:cNvSpPr>
          <p:nvPr/>
        </p:nvSpPr>
        <p:spPr bwMode="auto">
          <a:xfrm flipV="1">
            <a:off x="6103938" y="2430463"/>
            <a:ext cx="639762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6" name="Line 49"/>
          <p:cNvSpPr>
            <a:spLocks noChangeShapeType="1"/>
          </p:cNvSpPr>
          <p:nvPr/>
        </p:nvSpPr>
        <p:spPr bwMode="auto">
          <a:xfrm flipV="1">
            <a:off x="5624513" y="2430463"/>
            <a:ext cx="639762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7" name="Line 50"/>
          <p:cNvSpPr>
            <a:spLocks noChangeShapeType="1"/>
          </p:cNvSpPr>
          <p:nvPr/>
        </p:nvSpPr>
        <p:spPr bwMode="auto">
          <a:xfrm flipV="1">
            <a:off x="5167313" y="2430463"/>
            <a:ext cx="639762" cy="639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8" name="Line 51"/>
          <p:cNvSpPr>
            <a:spLocks noChangeShapeType="1"/>
          </p:cNvSpPr>
          <p:nvPr/>
        </p:nvSpPr>
        <p:spPr bwMode="auto">
          <a:xfrm>
            <a:off x="4716463" y="5341938"/>
            <a:ext cx="230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59" name="Line 52"/>
          <p:cNvSpPr>
            <a:spLocks noChangeShapeType="1"/>
          </p:cNvSpPr>
          <p:nvPr/>
        </p:nvSpPr>
        <p:spPr bwMode="auto">
          <a:xfrm flipV="1">
            <a:off x="4545013" y="3059113"/>
            <a:ext cx="1587" cy="2071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60" name="Line 53"/>
          <p:cNvSpPr>
            <a:spLocks noChangeShapeType="1"/>
          </p:cNvSpPr>
          <p:nvPr/>
        </p:nvSpPr>
        <p:spPr bwMode="auto">
          <a:xfrm flipV="1">
            <a:off x="7134225" y="4589463"/>
            <a:ext cx="639763" cy="617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7461" name="Text Box 54"/>
          <p:cNvSpPr txBox="1">
            <a:spLocks noChangeArrowheads="1"/>
          </p:cNvSpPr>
          <p:nvPr/>
        </p:nvSpPr>
        <p:spPr bwMode="auto">
          <a:xfrm rot="-5400000">
            <a:off x="3569494" y="3801269"/>
            <a:ext cx="1630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Value Class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62" name="Text Box 55"/>
          <p:cNvSpPr txBox="1">
            <a:spLocks noChangeArrowheads="1"/>
          </p:cNvSpPr>
          <p:nvPr/>
        </p:nvSpPr>
        <p:spPr bwMode="auto">
          <a:xfrm>
            <a:off x="4927600" y="5321300"/>
            <a:ext cx="2103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 Horizon Class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63" name="Text Box 56"/>
          <p:cNvSpPr txBox="1">
            <a:spLocks noChangeArrowheads="1"/>
          </p:cNvSpPr>
          <p:nvPr/>
        </p:nvSpPr>
        <p:spPr bwMode="auto">
          <a:xfrm>
            <a:off x="4813300" y="3702050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>
                <a:solidFill>
                  <a:schemeClr val="tx1"/>
                </a:solidFill>
                <a:ea typeface="ＭＳ Ｐゴシック" pitchFamily="-112" charset="-128"/>
              </a:rPr>
              <a:t>3D error matrix</a:t>
            </a:r>
            <a:endParaRPr lang="nl-NL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64" name="Text Box 57"/>
          <p:cNvSpPr txBox="1">
            <a:spLocks noChangeArrowheads="1"/>
          </p:cNvSpPr>
          <p:nvPr/>
        </p:nvSpPr>
        <p:spPr bwMode="auto">
          <a:xfrm rot="-2674016">
            <a:off x="6910388" y="4370388"/>
            <a:ext cx="2103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Percentile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7465" name="AutoShape 58"/>
          <p:cNvSpPr>
            <a:spLocks noChangeArrowheads="1"/>
          </p:cNvSpPr>
          <p:nvPr/>
        </p:nvSpPr>
        <p:spPr bwMode="auto">
          <a:xfrm>
            <a:off x="3603625" y="1554163"/>
            <a:ext cx="2179638" cy="730250"/>
          </a:xfrm>
          <a:prstGeom prst="curvedDownArrow">
            <a:avLst>
              <a:gd name="adj1" fmla="val 59696"/>
              <a:gd name="adj2" fmla="val 11939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66" name="Picture 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4640263" y="2544763"/>
            <a:ext cx="3711575" cy="272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8" name="Picture 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28863"/>
            <a:ext cx="84455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0" name="Tekstvak 2"/>
          <p:cNvSpPr txBox="1">
            <a:spLocks noChangeArrowheads="1"/>
          </p:cNvSpPr>
          <p:nvPr/>
        </p:nvSpPr>
        <p:spPr bwMode="auto">
          <a:xfrm>
            <a:off x="728663" y="1474788"/>
            <a:ext cx="367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>
                <a:solidFill>
                  <a:schemeClr val="tx1"/>
                </a:solidFill>
              </a:rPr>
              <a:t>3D error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833438" y="2306638"/>
            <a:ext cx="4367212" cy="2297112"/>
          </a:xfrm>
          <a:custGeom>
            <a:avLst/>
            <a:gdLst>
              <a:gd name="T0" fmla="*/ 85685303 w 2751"/>
              <a:gd name="T1" fmla="*/ 2147483647 h 1447"/>
              <a:gd name="T2" fmla="*/ 357862147 w 2751"/>
              <a:gd name="T3" fmla="*/ 2147483647 h 1447"/>
              <a:gd name="T4" fmla="*/ 758566151 w 2751"/>
              <a:gd name="T5" fmla="*/ 2147483647 h 1447"/>
              <a:gd name="T6" fmla="*/ 975299563 w 2751"/>
              <a:gd name="T7" fmla="*/ 2147483647 h 1447"/>
              <a:gd name="T8" fmla="*/ 1411287338 w 2751"/>
              <a:gd name="T9" fmla="*/ 2147483647 h 1447"/>
              <a:gd name="T10" fmla="*/ 1882555709 w 2751"/>
              <a:gd name="T11" fmla="*/ 2147483647 h 1447"/>
              <a:gd name="T12" fmla="*/ 2147483647 w 2751"/>
              <a:gd name="T13" fmla="*/ 1829633039 h 1447"/>
              <a:gd name="T14" fmla="*/ 2147483647 w 2751"/>
              <a:gd name="T15" fmla="*/ 1612899649 h 1447"/>
              <a:gd name="T16" fmla="*/ 2147483647 w 2751"/>
              <a:gd name="T17" fmla="*/ 1345763145 h 1447"/>
              <a:gd name="T18" fmla="*/ 2147483647 w 2751"/>
              <a:gd name="T19" fmla="*/ 728324204 h 1447"/>
              <a:gd name="T20" fmla="*/ 2147483647 w 2751"/>
              <a:gd name="T21" fmla="*/ 317539618 h 1447"/>
              <a:gd name="T22" fmla="*/ 2147483647 w 2751"/>
              <a:gd name="T23" fmla="*/ 2519362 h 1447"/>
              <a:gd name="T24" fmla="*/ 2147483647 w 2751"/>
              <a:gd name="T25" fmla="*/ 294857423 h 1447"/>
              <a:gd name="T26" fmla="*/ 2147483647 w 2751"/>
              <a:gd name="T27" fmla="*/ 632558287 h 1447"/>
              <a:gd name="T28" fmla="*/ 2147483647 w 2751"/>
              <a:gd name="T29" fmla="*/ 607356730 h 1447"/>
              <a:gd name="T30" fmla="*/ 2147483647 w 2751"/>
              <a:gd name="T31" fmla="*/ 693042024 h 1447"/>
              <a:gd name="T32" fmla="*/ 2147483647 w 2751"/>
              <a:gd name="T33" fmla="*/ 2147483647 h 1447"/>
              <a:gd name="T34" fmla="*/ 2147483647 w 2751"/>
              <a:gd name="T35" fmla="*/ 2147483647 h 1447"/>
              <a:gd name="T36" fmla="*/ 2147483647 w 2751"/>
              <a:gd name="T37" fmla="*/ 2147483647 h 1447"/>
              <a:gd name="T38" fmla="*/ 2147483647 w 2751"/>
              <a:gd name="T39" fmla="*/ 2147483647 h 1447"/>
              <a:gd name="T40" fmla="*/ 2147483647 w 2751"/>
              <a:gd name="T41" fmla="*/ 1998482678 h 1447"/>
              <a:gd name="T42" fmla="*/ 2147483647 w 2751"/>
              <a:gd name="T43" fmla="*/ 2023684235 h 1447"/>
              <a:gd name="T44" fmla="*/ 2147483647 w 2751"/>
              <a:gd name="T45" fmla="*/ 2147483647 h 1447"/>
              <a:gd name="T46" fmla="*/ 2147483647 w 2751"/>
              <a:gd name="T47" fmla="*/ 2147483647 h 1447"/>
              <a:gd name="T48" fmla="*/ 2147483647 w 2751"/>
              <a:gd name="T49" fmla="*/ 2147483647 h 1447"/>
              <a:gd name="T50" fmla="*/ 1675902921 w 2751"/>
              <a:gd name="T51" fmla="*/ 2147483647 h 1447"/>
              <a:gd name="T52" fmla="*/ 866933651 w 2751"/>
              <a:gd name="T53" fmla="*/ 2147483647 h 1447"/>
              <a:gd name="T54" fmla="*/ 85685303 w 2751"/>
              <a:gd name="T55" fmla="*/ 2147483647 h 144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51"/>
              <a:gd name="T85" fmla="*/ 0 h 1447"/>
              <a:gd name="T86" fmla="*/ 2751 w 2751"/>
              <a:gd name="T87" fmla="*/ 1447 h 144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51" h="1447">
                <a:moveTo>
                  <a:pt x="34" y="1346"/>
                </a:moveTo>
                <a:cubicBezTo>
                  <a:pt x="0" y="1286"/>
                  <a:pt x="97" y="1105"/>
                  <a:pt x="142" y="1048"/>
                </a:cubicBezTo>
                <a:cubicBezTo>
                  <a:pt x="187" y="991"/>
                  <a:pt x="260" y="1014"/>
                  <a:pt x="301" y="1005"/>
                </a:cubicBezTo>
                <a:cubicBezTo>
                  <a:pt x="342" y="996"/>
                  <a:pt x="344" y="1005"/>
                  <a:pt x="387" y="995"/>
                </a:cubicBezTo>
                <a:cubicBezTo>
                  <a:pt x="430" y="985"/>
                  <a:pt x="500" y="967"/>
                  <a:pt x="560" y="947"/>
                </a:cubicBezTo>
                <a:cubicBezTo>
                  <a:pt x="620" y="927"/>
                  <a:pt x="679" y="912"/>
                  <a:pt x="747" y="875"/>
                </a:cubicBezTo>
                <a:cubicBezTo>
                  <a:pt x="815" y="838"/>
                  <a:pt x="921" y="765"/>
                  <a:pt x="968" y="726"/>
                </a:cubicBezTo>
                <a:cubicBezTo>
                  <a:pt x="1015" y="687"/>
                  <a:pt x="1012" y="672"/>
                  <a:pt x="1030" y="640"/>
                </a:cubicBezTo>
                <a:cubicBezTo>
                  <a:pt x="1048" y="608"/>
                  <a:pt x="1047" y="592"/>
                  <a:pt x="1073" y="534"/>
                </a:cubicBezTo>
                <a:cubicBezTo>
                  <a:pt x="1099" y="476"/>
                  <a:pt x="1132" y="357"/>
                  <a:pt x="1189" y="289"/>
                </a:cubicBezTo>
                <a:cubicBezTo>
                  <a:pt x="1246" y="221"/>
                  <a:pt x="1342" y="174"/>
                  <a:pt x="1414" y="126"/>
                </a:cubicBezTo>
                <a:cubicBezTo>
                  <a:pt x="1486" y="78"/>
                  <a:pt x="1523" y="2"/>
                  <a:pt x="1621" y="1"/>
                </a:cubicBezTo>
                <a:cubicBezTo>
                  <a:pt x="1719" y="0"/>
                  <a:pt x="1911" y="75"/>
                  <a:pt x="2005" y="117"/>
                </a:cubicBezTo>
                <a:cubicBezTo>
                  <a:pt x="2099" y="159"/>
                  <a:pt x="2128" y="230"/>
                  <a:pt x="2182" y="251"/>
                </a:cubicBezTo>
                <a:cubicBezTo>
                  <a:pt x="2236" y="272"/>
                  <a:pt x="2245" y="237"/>
                  <a:pt x="2331" y="241"/>
                </a:cubicBezTo>
                <a:cubicBezTo>
                  <a:pt x="2417" y="245"/>
                  <a:pt x="2651" y="109"/>
                  <a:pt x="2701" y="275"/>
                </a:cubicBezTo>
                <a:cubicBezTo>
                  <a:pt x="2751" y="441"/>
                  <a:pt x="2707" y="1082"/>
                  <a:pt x="2633" y="1240"/>
                </a:cubicBezTo>
                <a:cubicBezTo>
                  <a:pt x="2559" y="1398"/>
                  <a:pt x="2369" y="1270"/>
                  <a:pt x="2254" y="1225"/>
                </a:cubicBezTo>
                <a:cubicBezTo>
                  <a:pt x="2139" y="1180"/>
                  <a:pt x="2020" y="1032"/>
                  <a:pt x="1942" y="971"/>
                </a:cubicBezTo>
                <a:cubicBezTo>
                  <a:pt x="1864" y="910"/>
                  <a:pt x="1825" y="891"/>
                  <a:pt x="1784" y="861"/>
                </a:cubicBezTo>
                <a:cubicBezTo>
                  <a:pt x="1743" y="831"/>
                  <a:pt x="1727" y="803"/>
                  <a:pt x="1693" y="793"/>
                </a:cubicBezTo>
                <a:cubicBezTo>
                  <a:pt x="1659" y="783"/>
                  <a:pt x="1627" y="774"/>
                  <a:pt x="1582" y="803"/>
                </a:cubicBezTo>
                <a:cubicBezTo>
                  <a:pt x="1537" y="832"/>
                  <a:pt x="1477" y="888"/>
                  <a:pt x="1424" y="966"/>
                </a:cubicBezTo>
                <a:cubicBezTo>
                  <a:pt x="1371" y="1044"/>
                  <a:pt x="1335" y="1205"/>
                  <a:pt x="1265" y="1273"/>
                </a:cubicBezTo>
                <a:cubicBezTo>
                  <a:pt x="1195" y="1341"/>
                  <a:pt x="1106" y="1346"/>
                  <a:pt x="1006" y="1374"/>
                </a:cubicBezTo>
                <a:cubicBezTo>
                  <a:pt x="906" y="1402"/>
                  <a:pt x="775" y="1435"/>
                  <a:pt x="665" y="1441"/>
                </a:cubicBezTo>
                <a:cubicBezTo>
                  <a:pt x="555" y="1447"/>
                  <a:pt x="449" y="1424"/>
                  <a:pt x="344" y="1408"/>
                </a:cubicBezTo>
                <a:cubicBezTo>
                  <a:pt x="239" y="1392"/>
                  <a:pt x="99" y="1359"/>
                  <a:pt x="34" y="1346"/>
                </a:cubicBezTo>
                <a:close/>
              </a:path>
            </a:pathLst>
          </a:cu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6867" name="Freeform 3"/>
          <p:cNvSpPr>
            <a:spLocks/>
          </p:cNvSpPr>
          <p:nvPr/>
        </p:nvSpPr>
        <p:spPr bwMode="auto">
          <a:xfrm>
            <a:off x="865188" y="2449513"/>
            <a:ext cx="4211637" cy="2078037"/>
          </a:xfrm>
          <a:custGeom>
            <a:avLst/>
            <a:gdLst>
              <a:gd name="T0" fmla="*/ 45362807 w 2653"/>
              <a:gd name="T1" fmla="*/ 2147483647 h 1309"/>
              <a:gd name="T2" fmla="*/ 561993983 w 2653"/>
              <a:gd name="T3" fmla="*/ 2147483647 h 1309"/>
              <a:gd name="T4" fmla="*/ 791328969 w 2653"/>
              <a:gd name="T5" fmla="*/ 2147483647 h 1309"/>
              <a:gd name="T6" fmla="*/ 937498014 w 2653"/>
              <a:gd name="T7" fmla="*/ 2147483647 h 1309"/>
              <a:gd name="T8" fmla="*/ 1421367956 w 2653"/>
              <a:gd name="T9" fmla="*/ 2147483647 h 1309"/>
              <a:gd name="T10" fmla="*/ 1940520082 w 2653"/>
              <a:gd name="T11" fmla="*/ 2121971052 h 1309"/>
              <a:gd name="T12" fmla="*/ 2147483647 w 2653"/>
              <a:gd name="T13" fmla="*/ 1615418974 h 1309"/>
              <a:gd name="T14" fmla="*/ 2147483647 w 2653"/>
              <a:gd name="T15" fmla="*/ 1481851518 h 1309"/>
              <a:gd name="T16" fmla="*/ 2147483647 w 2653"/>
              <a:gd name="T17" fmla="*/ 1131549090 h 1309"/>
              <a:gd name="T18" fmla="*/ 2147483647 w 2653"/>
              <a:gd name="T19" fmla="*/ 622477650 h 1309"/>
              <a:gd name="T20" fmla="*/ 2147483647 w 2653"/>
              <a:gd name="T21" fmla="*/ 224293059 h 1309"/>
              <a:gd name="T22" fmla="*/ 2147483647 w 2653"/>
              <a:gd name="T23" fmla="*/ 5040311 h 1309"/>
              <a:gd name="T24" fmla="*/ 2147483647 w 2653"/>
              <a:gd name="T25" fmla="*/ 259575238 h 1309"/>
              <a:gd name="T26" fmla="*/ 2147483647 w 2653"/>
              <a:gd name="T27" fmla="*/ 561993915 h 1309"/>
              <a:gd name="T28" fmla="*/ 2147483647 w 2653"/>
              <a:gd name="T29" fmla="*/ 622477650 h 1309"/>
              <a:gd name="T30" fmla="*/ 2147483647 w 2653"/>
              <a:gd name="T31" fmla="*/ 768646678 h 1309"/>
              <a:gd name="T32" fmla="*/ 2147483647 w 2653"/>
              <a:gd name="T33" fmla="*/ 2147483647 h 1309"/>
              <a:gd name="T34" fmla="*/ 2147483647 w 2653"/>
              <a:gd name="T35" fmla="*/ 2147483647 h 1309"/>
              <a:gd name="T36" fmla="*/ 2147483647 w 2653"/>
              <a:gd name="T37" fmla="*/ 2086688873 h 1309"/>
              <a:gd name="T38" fmla="*/ 2147483647 w 2653"/>
              <a:gd name="T39" fmla="*/ 1844753931 h 1309"/>
              <a:gd name="T40" fmla="*/ 2147483647 w 2653"/>
              <a:gd name="T41" fmla="*/ 1759068639 h 1309"/>
              <a:gd name="T42" fmla="*/ 2147483647 w 2653"/>
              <a:gd name="T43" fmla="*/ 1675902709 h 1309"/>
              <a:gd name="T44" fmla="*/ 2147483647 w 2653"/>
              <a:gd name="T45" fmla="*/ 2147483647 h 1309"/>
              <a:gd name="T46" fmla="*/ 2147483647 w 2653"/>
              <a:gd name="T47" fmla="*/ 2147483647 h 1309"/>
              <a:gd name="T48" fmla="*/ 2147483647 w 2653"/>
              <a:gd name="T49" fmla="*/ 2147483647 h 1309"/>
              <a:gd name="T50" fmla="*/ 1396166397 w 2653"/>
              <a:gd name="T51" fmla="*/ 2147483647 h 1309"/>
              <a:gd name="T52" fmla="*/ 841732088 w 2653"/>
              <a:gd name="T53" fmla="*/ 2147483647 h 1309"/>
              <a:gd name="T54" fmla="*/ 45362807 w 2653"/>
              <a:gd name="T55" fmla="*/ 2147483647 h 13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653"/>
              <a:gd name="T85" fmla="*/ 0 h 1309"/>
              <a:gd name="T86" fmla="*/ 2653 w 2653"/>
              <a:gd name="T87" fmla="*/ 1309 h 13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653" h="1309">
                <a:moveTo>
                  <a:pt x="18" y="1259"/>
                </a:moveTo>
                <a:cubicBezTo>
                  <a:pt x="0" y="1213"/>
                  <a:pt x="174" y="1032"/>
                  <a:pt x="223" y="982"/>
                </a:cubicBezTo>
                <a:cubicBezTo>
                  <a:pt x="272" y="932"/>
                  <a:pt x="289" y="962"/>
                  <a:pt x="314" y="957"/>
                </a:cubicBezTo>
                <a:cubicBezTo>
                  <a:pt x="339" y="952"/>
                  <a:pt x="330" y="961"/>
                  <a:pt x="372" y="953"/>
                </a:cubicBezTo>
                <a:cubicBezTo>
                  <a:pt x="414" y="945"/>
                  <a:pt x="498" y="927"/>
                  <a:pt x="564" y="909"/>
                </a:cubicBezTo>
                <a:cubicBezTo>
                  <a:pt x="630" y="891"/>
                  <a:pt x="697" y="887"/>
                  <a:pt x="770" y="842"/>
                </a:cubicBezTo>
                <a:cubicBezTo>
                  <a:pt x="843" y="797"/>
                  <a:pt x="954" y="683"/>
                  <a:pt x="1001" y="641"/>
                </a:cubicBezTo>
                <a:cubicBezTo>
                  <a:pt x="1048" y="599"/>
                  <a:pt x="1034" y="620"/>
                  <a:pt x="1053" y="588"/>
                </a:cubicBezTo>
                <a:cubicBezTo>
                  <a:pt x="1072" y="556"/>
                  <a:pt x="1082" y="506"/>
                  <a:pt x="1116" y="449"/>
                </a:cubicBezTo>
                <a:cubicBezTo>
                  <a:pt x="1150" y="392"/>
                  <a:pt x="1198" y="307"/>
                  <a:pt x="1255" y="247"/>
                </a:cubicBezTo>
                <a:cubicBezTo>
                  <a:pt x="1312" y="187"/>
                  <a:pt x="1396" y="130"/>
                  <a:pt x="1457" y="89"/>
                </a:cubicBezTo>
                <a:cubicBezTo>
                  <a:pt x="1518" y="48"/>
                  <a:pt x="1533" y="0"/>
                  <a:pt x="1620" y="2"/>
                </a:cubicBezTo>
                <a:cubicBezTo>
                  <a:pt x="1707" y="4"/>
                  <a:pt x="1888" y="66"/>
                  <a:pt x="1980" y="103"/>
                </a:cubicBezTo>
                <a:cubicBezTo>
                  <a:pt x="2072" y="140"/>
                  <a:pt x="2114" y="199"/>
                  <a:pt x="2172" y="223"/>
                </a:cubicBezTo>
                <a:cubicBezTo>
                  <a:pt x="2230" y="247"/>
                  <a:pt x="2261" y="233"/>
                  <a:pt x="2330" y="247"/>
                </a:cubicBezTo>
                <a:cubicBezTo>
                  <a:pt x="2399" y="261"/>
                  <a:pt x="2542" y="168"/>
                  <a:pt x="2585" y="305"/>
                </a:cubicBezTo>
                <a:cubicBezTo>
                  <a:pt x="2628" y="442"/>
                  <a:pt x="2653" y="952"/>
                  <a:pt x="2589" y="1068"/>
                </a:cubicBezTo>
                <a:cubicBezTo>
                  <a:pt x="2525" y="1184"/>
                  <a:pt x="2310" y="1041"/>
                  <a:pt x="2201" y="1001"/>
                </a:cubicBezTo>
                <a:cubicBezTo>
                  <a:pt x="2092" y="961"/>
                  <a:pt x="2005" y="873"/>
                  <a:pt x="1937" y="828"/>
                </a:cubicBezTo>
                <a:cubicBezTo>
                  <a:pt x="1869" y="783"/>
                  <a:pt x="1824" y="754"/>
                  <a:pt x="1793" y="732"/>
                </a:cubicBezTo>
                <a:cubicBezTo>
                  <a:pt x="1762" y="710"/>
                  <a:pt x="1790" y="709"/>
                  <a:pt x="1749" y="698"/>
                </a:cubicBezTo>
                <a:cubicBezTo>
                  <a:pt x="1708" y="687"/>
                  <a:pt x="1613" y="631"/>
                  <a:pt x="1543" y="665"/>
                </a:cubicBezTo>
                <a:cubicBezTo>
                  <a:pt x="1473" y="699"/>
                  <a:pt x="1394" y="817"/>
                  <a:pt x="1332" y="900"/>
                </a:cubicBezTo>
                <a:cubicBezTo>
                  <a:pt x="1270" y="983"/>
                  <a:pt x="1235" y="1105"/>
                  <a:pt x="1169" y="1164"/>
                </a:cubicBezTo>
                <a:cubicBezTo>
                  <a:pt x="1103" y="1223"/>
                  <a:pt x="1036" y="1231"/>
                  <a:pt x="934" y="1255"/>
                </a:cubicBezTo>
                <a:cubicBezTo>
                  <a:pt x="832" y="1279"/>
                  <a:pt x="654" y="1307"/>
                  <a:pt x="554" y="1308"/>
                </a:cubicBezTo>
                <a:cubicBezTo>
                  <a:pt x="454" y="1309"/>
                  <a:pt x="423" y="1268"/>
                  <a:pt x="334" y="1260"/>
                </a:cubicBezTo>
                <a:cubicBezTo>
                  <a:pt x="245" y="1252"/>
                  <a:pt x="84" y="1259"/>
                  <a:pt x="18" y="1259"/>
                </a:cubicBezTo>
                <a:close/>
              </a:path>
            </a:pathLst>
          </a:custGeom>
          <a:solidFill>
            <a:srgbClr val="969696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84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6219825" y="2492375"/>
            <a:ext cx="2125663" cy="147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6272213" y="2779713"/>
            <a:ext cx="1312862" cy="1119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Line 9"/>
          <p:cNvSpPr>
            <a:spLocks noChangeShapeType="1"/>
          </p:cNvSpPr>
          <p:nvPr/>
        </p:nvSpPr>
        <p:spPr bwMode="auto">
          <a:xfrm flipV="1">
            <a:off x="7581900" y="2430463"/>
            <a:ext cx="36671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0" name="Line 10"/>
          <p:cNvSpPr>
            <a:spLocks noChangeShapeType="1"/>
          </p:cNvSpPr>
          <p:nvPr/>
        </p:nvSpPr>
        <p:spPr bwMode="auto">
          <a:xfrm flipV="1">
            <a:off x="7586663" y="3548063"/>
            <a:ext cx="36671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V="1">
            <a:off x="6269038" y="2432050"/>
            <a:ext cx="366712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6634163" y="2430463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3" name="Line 13"/>
          <p:cNvSpPr>
            <a:spLocks noChangeShapeType="1"/>
          </p:cNvSpPr>
          <p:nvPr/>
        </p:nvSpPr>
        <p:spPr bwMode="auto">
          <a:xfrm>
            <a:off x="7953375" y="2432050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4" name="Line 14"/>
          <p:cNvSpPr>
            <a:spLocks noChangeShapeType="1"/>
          </p:cNvSpPr>
          <p:nvPr/>
        </p:nvSpPr>
        <p:spPr bwMode="auto">
          <a:xfrm>
            <a:off x="6548438" y="2514600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5" name="Line 15"/>
          <p:cNvSpPr>
            <a:spLocks noChangeShapeType="1"/>
          </p:cNvSpPr>
          <p:nvPr/>
        </p:nvSpPr>
        <p:spPr bwMode="auto">
          <a:xfrm>
            <a:off x="6453188" y="2600325"/>
            <a:ext cx="131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6" name="Line 16"/>
          <p:cNvSpPr>
            <a:spLocks noChangeShapeType="1"/>
          </p:cNvSpPr>
          <p:nvPr/>
        </p:nvSpPr>
        <p:spPr bwMode="auto">
          <a:xfrm>
            <a:off x="6370638" y="2682875"/>
            <a:ext cx="1312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7" name="Line 17"/>
          <p:cNvSpPr>
            <a:spLocks noChangeShapeType="1"/>
          </p:cNvSpPr>
          <p:nvPr/>
        </p:nvSpPr>
        <p:spPr bwMode="auto">
          <a:xfrm>
            <a:off x="7862888" y="251936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7772400" y="26066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>
            <a:off x="7680325" y="268922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6521450" y="27844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1" name="Line 21"/>
          <p:cNvSpPr>
            <a:spLocks noChangeShapeType="1"/>
          </p:cNvSpPr>
          <p:nvPr/>
        </p:nvSpPr>
        <p:spPr bwMode="auto">
          <a:xfrm>
            <a:off x="6778625" y="2784475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2" name="Line 22"/>
          <p:cNvSpPr>
            <a:spLocks noChangeShapeType="1"/>
          </p:cNvSpPr>
          <p:nvPr/>
        </p:nvSpPr>
        <p:spPr bwMode="auto">
          <a:xfrm>
            <a:off x="7058025" y="277971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3" name="Line 23"/>
          <p:cNvSpPr>
            <a:spLocks noChangeShapeType="1"/>
          </p:cNvSpPr>
          <p:nvPr/>
        </p:nvSpPr>
        <p:spPr bwMode="auto">
          <a:xfrm>
            <a:off x="7310438" y="2779713"/>
            <a:ext cx="0" cy="1114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4" name="Line 24"/>
          <p:cNvSpPr>
            <a:spLocks noChangeShapeType="1"/>
          </p:cNvSpPr>
          <p:nvPr/>
        </p:nvSpPr>
        <p:spPr bwMode="auto">
          <a:xfrm>
            <a:off x="6275388" y="3074988"/>
            <a:ext cx="1314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5" name="Line 25"/>
          <p:cNvSpPr>
            <a:spLocks noChangeShapeType="1"/>
          </p:cNvSpPr>
          <p:nvPr/>
        </p:nvSpPr>
        <p:spPr bwMode="auto">
          <a:xfrm>
            <a:off x="6267450" y="3354388"/>
            <a:ext cx="1312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6" name="Line 26"/>
          <p:cNvSpPr>
            <a:spLocks noChangeShapeType="1"/>
          </p:cNvSpPr>
          <p:nvPr/>
        </p:nvSpPr>
        <p:spPr bwMode="auto">
          <a:xfrm>
            <a:off x="6267450" y="3622675"/>
            <a:ext cx="1312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7" name="Line 27"/>
          <p:cNvSpPr>
            <a:spLocks noChangeShapeType="1"/>
          </p:cNvSpPr>
          <p:nvPr/>
        </p:nvSpPr>
        <p:spPr bwMode="auto">
          <a:xfrm flipV="1">
            <a:off x="7586663" y="3271838"/>
            <a:ext cx="366712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8" name="Line 28"/>
          <p:cNvSpPr>
            <a:spLocks noChangeShapeType="1"/>
          </p:cNvSpPr>
          <p:nvPr/>
        </p:nvSpPr>
        <p:spPr bwMode="auto">
          <a:xfrm flipV="1">
            <a:off x="7588250" y="3005138"/>
            <a:ext cx="36671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 flipV="1">
            <a:off x="7589838" y="2725738"/>
            <a:ext cx="365125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0" name="Line 30"/>
          <p:cNvSpPr>
            <a:spLocks noChangeShapeType="1"/>
          </p:cNvSpPr>
          <p:nvPr/>
        </p:nvSpPr>
        <p:spPr bwMode="auto">
          <a:xfrm flipV="1">
            <a:off x="7305675" y="2430463"/>
            <a:ext cx="36671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1" name="Line 31"/>
          <p:cNvSpPr>
            <a:spLocks noChangeShapeType="1"/>
          </p:cNvSpPr>
          <p:nvPr/>
        </p:nvSpPr>
        <p:spPr bwMode="auto">
          <a:xfrm flipV="1">
            <a:off x="7058025" y="2430463"/>
            <a:ext cx="36671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2" name="Line 32"/>
          <p:cNvSpPr>
            <a:spLocks noChangeShapeType="1"/>
          </p:cNvSpPr>
          <p:nvPr/>
        </p:nvSpPr>
        <p:spPr bwMode="auto">
          <a:xfrm flipV="1">
            <a:off x="6783388" y="2430463"/>
            <a:ext cx="366712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3" name="Line 33"/>
          <p:cNvSpPr>
            <a:spLocks noChangeShapeType="1"/>
          </p:cNvSpPr>
          <p:nvPr/>
        </p:nvSpPr>
        <p:spPr bwMode="auto">
          <a:xfrm flipV="1">
            <a:off x="6521450" y="2430463"/>
            <a:ext cx="366713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4" name="Line 34"/>
          <p:cNvSpPr>
            <a:spLocks noChangeShapeType="1"/>
          </p:cNvSpPr>
          <p:nvPr/>
        </p:nvSpPr>
        <p:spPr bwMode="auto">
          <a:xfrm>
            <a:off x="6264275" y="4003675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5" name="Line 35"/>
          <p:cNvSpPr>
            <a:spLocks noChangeShapeType="1"/>
          </p:cNvSpPr>
          <p:nvPr/>
        </p:nvSpPr>
        <p:spPr bwMode="auto">
          <a:xfrm flipV="1">
            <a:off x="6165850" y="2770188"/>
            <a:ext cx="0" cy="1119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6" name="Line 36"/>
          <p:cNvSpPr>
            <a:spLocks noChangeShapeType="1"/>
          </p:cNvSpPr>
          <p:nvPr/>
        </p:nvSpPr>
        <p:spPr bwMode="auto">
          <a:xfrm flipV="1">
            <a:off x="7648575" y="3597275"/>
            <a:ext cx="366713" cy="333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67" name="Text Box 37"/>
          <p:cNvSpPr txBox="1">
            <a:spLocks noChangeArrowheads="1"/>
          </p:cNvSpPr>
          <p:nvPr/>
        </p:nvSpPr>
        <p:spPr bwMode="auto">
          <a:xfrm rot="-5400000">
            <a:off x="5594350" y="3128963"/>
            <a:ext cx="879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000">
                <a:solidFill>
                  <a:schemeClr val="tx1"/>
                </a:solidFill>
                <a:ea typeface="ＭＳ Ｐゴシック" pitchFamily="-112" charset="-128"/>
              </a:rPr>
              <a:t>Value Class</a:t>
            </a:r>
            <a:endParaRPr lang="nl-NL" sz="10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8468" name="Text Box 38"/>
          <p:cNvSpPr txBox="1">
            <a:spLocks noChangeArrowheads="1"/>
          </p:cNvSpPr>
          <p:nvPr/>
        </p:nvSpPr>
        <p:spPr bwMode="auto">
          <a:xfrm>
            <a:off x="6384925" y="3990975"/>
            <a:ext cx="1204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000">
                <a:solidFill>
                  <a:schemeClr val="tx1"/>
                </a:solidFill>
                <a:ea typeface="ＭＳ Ｐゴシック" pitchFamily="-112" charset="-128"/>
              </a:rPr>
              <a:t>Time Horizon Class</a:t>
            </a:r>
            <a:endParaRPr lang="nl-NL" sz="10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8469" name="Text Box 39"/>
          <p:cNvSpPr txBox="1">
            <a:spLocks noChangeArrowheads="1"/>
          </p:cNvSpPr>
          <p:nvPr/>
        </p:nvSpPr>
        <p:spPr bwMode="auto">
          <a:xfrm>
            <a:off x="6319838" y="3117850"/>
            <a:ext cx="16748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200">
                <a:solidFill>
                  <a:schemeClr val="tx1"/>
                </a:solidFill>
                <a:ea typeface="ＭＳ Ｐゴシック" pitchFamily="-112" charset="-128"/>
              </a:rPr>
              <a:t>3D error matrix</a:t>
            </a:r>
            <a:endParaRPr lang="nl-NL" sz="12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8470" name="Text Box 40"/>
          <p:cNvSpPr txBox="1">
            <a:spLocks noChangeArrowheads="1"/>
          </p:cNvSpPr>
          <p:nvPr/>
        </p:nvSpPr>
        <p:spPr bwMode="auto">
          <a:xfrm rot="-2674016">
            <a:off x="7316788" y="3244850"/>
            <a:ext cx="21034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900">
                <a:solidFill>
                  <a:schemeClr val="tx1"/>
                </a:solidFill>
                <a:ea typeface="ＭＳ Ｐゴシック" pitchFamily="-112" charset="-128"/>
              </a:rPr>
              <a:t>Percentile</a:t>
            </a:r>
            <a:endParaRPr lang="nl-NL" sz="9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8471" name="Line 41"/>
          <p:cNvSpPr>
            <a:spLocks noChangeShapeType="1"/>
          </p:cNvSpPr>
          <p:nvPr/>
        </p:nvSpPr>
        <p:spPr bwMode="auto">
          <a:xfrm flipV="1">
            <a:off x="900113" y="2073275"/>
            <a:ext cx="0" cy="304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72" name="Line 42"/>
          <p:cNvSpPr>
            <a:spLocks noChangeShapeType="1"/>
          </p:cNvSpPr>
          <p:nvPr/>
        </p:nvSpPr>
        <p:spPr bwMode="auto">
          <a:xfrm>
            <a:off x="906463" y="5113338"/>
            <a:ext cx="415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6907" name="Freeform 43"/>
          <p:cNvSpPr>
            <a:spLocks/>
          </p:cNvSpPr>
          <p:nvPr/>
        </p:nvSpPr>
        <p:spPr bwMode="auto">
          <a:xfrm>
            <a:off x="850900" y="2701925"/>
            <a:ext cx="4111625" cy="1770063"/>
          </a:xfrm>
          <a:custGeom>
            <a:avLst/>
            <a:gdLst>
              <a:gd name="T0" fmla="*/ 52924075 w 2590"/>
              <a:gd name="T1" fmla="*/ 2147483647 h 1115"/>
              <a:gd name="T2" fmla="*/ 622479388 w 2590"/>
              <a:gd name="T3" fmla="*/ 2147483647 h 1115"/>
              <a:gd name="T4" fmla="*/ 864414388 w 2590"/>
              <a:gd name="T5" fmla="*/ 2139614054 h 1115"/>
              <a:gd name="T6" fmla="*/ 1335682813 w 2590"/>
              <a:gd name="T7" fmla="*/ 2101810906 h 1115"/>
              <a:gd name="T8" fmla="*/ 1975802500 w 2590"/>
              <a:gd name="T9" fmla="*/ 1980843372 h 1115"/>
              <a:gd name="T10" fmla="*/ 2147483647 w 2590"/>
              <a:gd name="T11" fmla="*/ 1534776384 h 1115"/>
              <a:gd name="T12" fmla="*/ 2147483647 w 2590"/>
              <a:gd name="T13" fmla="*/ 940019341 h 1115"/>
              <a:gd name="T14" fmla="*/ 2147483647 w 2590"/>
              <a:gd name="T15" fmla="*/ 468749195 h 1115"/>
              <a:gd name="T16" fmla="*/ 2147483647 w 2590"/>
              <a:gd name="T17" fmla="*/ 131048162 h 1115"/>
              <a:gd name="T18" fmla="*/ 2147483647 w 2590"/>
              <a:gd name="T19" fmla="*/ 10080628 h 1115"/>
              <a:gd name="T20" fmla="*/ 2147483647 w 2590"/>
              <a:gd name="T21" fmla="*/ 70564395 h 1115"/>
              <a:gd name="T22" fmla="*/ 2147483647 w 2590"/>
              <a:gd name="T23" fmla="*/ 408265428 h 1115"/>
              <a:gd name="T24" fmla="*/ 2147483647 w 2590"/>
              <a:gd name="T25" fmla="*/ 516632971 h 1115"/>
              <a:gd name="T26" fmla="*/ 2147483647 w 2590"/>
              <a:gd name="T27" fmla="*/ 541834541 h 1115"/>
              <a:gd name="T28" fmla="*/ 2147483647 w 2590"/>
              <a:gd name="T29" fmla="*/ 2147483647 h 1115"/>
              <a:gd name="T30" fmla="*/ 2147483647 w 2590"/>
              <a:gd name="T31" fmla="*/ 1885077407 h 1115"/>
              <a:gd name="T32" fmla="*/ 2147483647 w 2590"/>
              <a:gd name="T33" fmla="*/ 1557457002 h 1115"/>
              <a:gd name="T34" fmla="*/ 2147483647 w 2590"/>
              <a:gd name="T35" fmla="*/ 1159272202 h 1115"/>
              <a:gd name="T36" fmla="*/ 2147483647 w 2590"/>
              <a:gd name="T37" fmla="*/ 1058465924 h 1115"/>
              <a:gd name="T38" fmla="*/ 2147483647 w 2590"/>
              <a:gd name="T39" fmla="*/ 1786792080 h 1115"/>
              <a:gd name="T40" fmla="*/ 2147483647 w 2590"/>
              <a:gd name="T41" fmla="*/ 2147483647 h 1115"/>
              <a:gd name="T42" fmla="*/ 1491932500 w 2590"/>
              <a:gd name="T43" fmla="*/ 2147483647 h 1115"/>
              <a:gd name="T44" fmla="*/ 947578750 w 2590"/>
              <a:gd name="T45" fmla="*/ 2147483647 h 1115"/>
              <a:gd name="T46" fmla="*/ 52924075 w 2590"/>
              <a:gd name="T47" fmla="*/ 2147483647 h 11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90"/>
              <a:gd name="T73" fmla="*/ 0 h 1115"/>
              <a:gd name="T74" fmla="*/ 2590 w 2590"/>
              <a:gd name="T75" fmla="*/ 1115 h 11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90" h="1115">
                <a:moveTo>
                  <a:pt x="21" y="1098"/>
                </a:moveTo>
                <a:cubicBezTo>
                  <a:pt x="0" y="1081"/>
                  <a:pt x="193" y="947"/>
                  <a:pt x="247" y="906"/>
                </a:cubicBezTo>
                <a:cubicBezTo>
                  <a:pt x="301" y="865"/>
                  <a:pt x="296" y="861"/>
                  <a:pt x="343" y="849"/>
                </a:cubicBezTo>
                <a:cubicBezTo>
                  <a:pt x="390" y="837"/>
                  <a:pt x="457" y="844"/>
                  <a:pt x="530" y="834"/>
                </a:cubicBezTo>
                <a:cubicBezTo>
                  <a:pt x="603" y="824"/>
                  <a:pt x="695" y="823"/>
                  <a:pt x="784" y="786"/>
                </a:cubicBezTo>
                <a:cubicBezTo>
                  <a:pt x="873" y="749"/>
                  <a:pt x="1000" y="678"/>
                  <a:pt x="1063" y="609"/>
                </a:cubicBezTo>
                <a:cubicBezTo>
                  <a:pt x="1126" y="540"/>
                  <a:pt x="1128" y="443"/>
                  <a:pt x="1163" y="373"/>
                </a:cubicBezTo>
                <a:cubicBezTo>
                  <a:pt x="1198" y="303"/>
                  <a:pt x="1228" y="239"/>
                  <a:pt x="1274" y="186"/>
                </a:cubicBezTo>
                <a:cubicBezTo>
                  <a:pt x="1320" y="133"/>
                  <a:pt x="1386" y="82"/>
                  <a:pt x="1442" y="52"/>
                </a:cubicBezTo>
                <a:cubicBezTo>
                  <a:pt x="1498" y="22"/>
                  <a:pt x="1545" y="8"/>
                  <a:pt x="1610" y="4"/>
                </a:cubicBezTo>
                <a:cubicBezTo>
                  <a:pt x="1675" y="0"/>
                  <a:pt x="1763" y="2"/>
                  <a:pt x="1835" y="28"/>
                </a:cubicBezTo>
                <a:cubicBezTo>
                  <a:pt x="1907" y="54"/>
                  <a:pt x="1978" y="133"/>
                  <a:pt x="2042" y="162"/>
                </a:cubicBezTo>
                <a:cubicBezTo>
                  <a:pt x="2106" y="191"/>
                  <a:pt x="2137" y="196"/>
                  <a:pt x="2219" y="205"/>
                </a:cubicBezTo>
                <a:cubicBezTo>
                  <a:pt x="2301" y="214"/>
                  <a:pt x="2483" y="105"/>
                  <a:pt x="2536" y="215"/>
                </a:cubicBezTo>
                <a:cubicBezTo>
                  <a:pt x="2589" y="325"/>
                  <a:pt x="2590" y="774"/>
                  <a:pt x="2536" y="863"/>
                </a:cubicBezTo>
                <a:cubicBezTo>
                  <a:pt x="2482" y="952"/>
                  <a:pt x="2307" y="789"/>
                  <a:pt x="2210" y="748"/>
                </a:cubicBezTo>
                <a:cubicBezTo>
                  <a:pt x="2113" y="707"/>
                  <a:pt x="2024" y="666"/>
                  <a:pt x="1951" y="618"/>
                </a:cubicBezTo>
                <a:cubicBezTo>
                  <a:pt x="1878" y="570"/>
                  <a:pt x="1845" y="493"/>
                  <a:pt x="1773" y="460"/>
                </a:cubicBezTo>
                <a:cubicBezTo>
                  <a:pt x="1701" y="427"/>
                  <a:pt x="1601" y="379"/>
                  <a:pt x="1519" y="420"/>
                </a:cubicBezTo>
                <a:cubicBezTo>
                  <a:pt x="1437" y="461"/>
                  <a:pt x="1375" y="609"/>
                  <a:pt x="1279" y="709"/>
                </a:cubicBezTo>
                <a:cubicBezTo>
                  <a:pt x="1183" y="809"/>
                  <a:pt x="1057" y="967"/>
                  <a:pt x="943" y="1017"/>
                </a:cubicBezTo>
                <a:cubicBezTo>
                  <a:pt x="829" y="1067"/>
                  <a:pt x="686" y="1009"/>
                  <a:pt x="592" y="1007"/>
                </a:cubicBezTo>
                <a:cubicBezTo>
                  <a:pt x="498" y="1005"/>
                  <a:pt x="472" y="991"/>
                  <a:pt x="376" y="1007"/>
                </a:cubicBezTo>
                <a:cubicBezTo>
                  <a:pt x="280" y="1023"/>
                  <a:pt x="42" y="1115"/>
                  <a:pt x="21" y="1098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36908" name="Freeform 44"/>
          <p:cNvSpPr>
            <a:spLocks/>
          </p:cNvSpPr>
          <p:nvPr/>
        </p:nvSpPr>
        <p:spPr bwMode="auto">
          <a:xfrm>
            <a:off x="908050" y="2986088"/>
            <a:ext cx="3992563" cy="1457325"/>
          </a:xfrm>
          <a:custGeom>
            <a:avLst/>
            <a:gdLst>
              <a:gd name="T0" fmla="*/ 0 w 2515"/>
              <a:gd name="T1" fmla="*/ 2147483647 h 918"/>
              <a:gd name="T2" fmla="*/ 289818799 w 2515"/>
              <a:gd name="T3" fmla="*/ 2147483647 h 918"/>
              <a:gd name="T4" fmla="*/ 894656375 w 2515"/>
              <a:gd name="T5" fmla="*/ 1915318750 h 918"/>
              <a:gd name="T6" fmla="*/ 2147483647 w 2515"/>
              <a:gd name="T7" fmla="*/ 1854835000 h 918"/>
              <a:gd name="T8" fmla="*/ 2147483647 w 2515"/>
              <a:gd name="T9" fmla="*/ 982860938 h 918"/>
              <a:gd name="T10" fmla="*/ 2147483647 w 2515"/>
              <a:gd name="T11" fmla="*/ 136088438 h 918"/>
              <a:gd name="T12" fmla="*/ 2147483647 w 2515"/>
              <a:gd name="T13" fmla="*/ 161290000 h 918"/>
              <a:gd name="T14" fmla="*/ 2147483647 w 2515"/>
              <a:gd name="T15" fmla="*/ 705643750 h 918"/>
              <a:gd name="T16" fmla="*/ 2147483647 w 2515"/>
              <a:gd name="T17" fmla="*/ 874495013 h 918"/>
              <a:gd name="T18" fmla="*/ 2147483647 w 2515"/>
              <a:gd name="T19" fmla="*/ 887095000 h 9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15"/>
              <a:gd name="T31" fmla="*/ 0 h 918"/>
              <a:gd name="T32" fmla="*/ 2515 w 2515"/>
              <a:gd name="T33" fmla="*/ 918 h 9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15" h="918">
                <a:moveTo>
                  <a:pt x="0" y="918"/>
                </a:moveTo>
                <a:cubicBezTo>
                  <a:pt x="19" y="907"/>
                  <a:pt x="56" y="882"/>
                  <a:pt x="115" y="856"/>
                </a:cubicBezTo>
                <a:cubicBezTo>
                  <a:pt x="174" y="830"/>
                  <a:pt x="232" y="780"/>
                  <a:pt x="355" y="760"/>
                </a:cubicBezTo>
                <a:cubicBezTo>
                  <a:pt x="478" y="740"/>
                  <a:pt x="707" y="798"/>
                  <a:pt x="854" y="736"/>
                </a:cubicBezTo>
                <a:cubicBezTo>
                  <a:pt x="1001" y="674"/>
                  <a:pt x="1145" y="504"/>
                  <a:pt x="1238" y="390"/>
                </a:cubicBezTo>
                <a:cubicBezTo>
                  <a:pt x="1331" y="276"/>
                  <a:pt x="1326" y="108"/>
                  <a:pt x="1411" y="54"/>
                </a:cubicBezTo>
                <a:cubicBezTo>
                  <a:pt x="1496" y="0"/>
                  <a:pt x="1651" y="26"/>
                  <a:pt x="1747" y="64"/>
                </a:cubicBezTo>
                <a:cubicBezTo>
                  <a:pt x="1843" y="102"/>
                  <a:pt x="1900" y="233"/>
                  <a:pt x="1987" y="280"/>
                </a:cubicBezTo>
                <a:cubicBezTo>
                  <a:pt x="2074" y="327"/>
                  <a:pt x="2182" y="335"/>
                  <a:pt x="2270" y="347"/>
                </a:cubicBezTo>
                <a:cubicBezTo>
                  <a:pt x="2358" y="359"/>
                  <a:pt x="2480" y="348"/>
                  <a:pt x="2515" y="352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75" name="Rectangle 45"/>
          <p:cNvSpPr>
            <a:spLocks noChangeArrowheads="1"/>
          </p:cNvSpPr>
          <p:nvPr/>
        </p:nvSpPr>
        <p:spPr bwMode="auto">
          <a:xfrm>
            <a:off x="4686300" y="1897063"/>
            <a:ext cx="868363" cy="2903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6" name="Rectangle 46"/>
          <p:cNvSpPr>
            <a:spLocks noChangeArrowheads="1"/>
          </p:cNvSpPr>
          <p:nvPr/>
        </p:nvSpPr>
        <p:spPr bwMode="auto">
          <a:xfrm>
            <a:off x="581025" y="3552825"/>
            <a:ext cx="311150" cy="173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77" name="Freeform 47"/>
          <p:cNvSpPr>
            <a:spLocks/>
          </p:cNvSpPr>
          <p:nvPr/>
        </p:nvSpPr>
        <p:spPr bwMode="auto">
          <a:xfrm>
            <a:off x="922338" y="2949575"/>
            <a:ext cx="3756025" cy="1485900"/>
          </a:xfrm>
          <a:custGeom>
            <a:avLst/>
            <a:gdLst>
              <a:gd name="T0" fmla="*/ 0 w 2366"/>
              <a:gd name="T1" fmla="*/ 2147483647 h 936"/>
              <a:gd name="T2" fmla="*/ 435987825 w 2366"/>
              <a:gd name="T3" fmla="*/ 2031245938 h 936"/>
              <a:gd name="T4" fmla="*/ 798890325 w 2366"/>
              <a:gd name="T5" fmla="*/ 1885076875 h 936"/>
              <a:gd name="T6" fmla="*/ 1330642500 w 2366"/>
              <a:gd name="T7" fmla="*/ 1897678450 h 936"/>
              <a:gd name="T8" fmla="*/ 1948081575 w 2366"/>
              <a:gd name="T9" fmla="*/ 1897678450 h 936"/>
              <a:gd name="T10" fmla="*/ 2147483647 w 2366"/>
              <a:gd name="T11" fmla="*/ 1595259700 h 936"/>
              <a:gd name="T12" fmla="*/ 2147483647 w 2366"/>
              <a:gd name="T13" fmla="*/ 1076107513 h 936"/>
              <a:gd name="T14" fmla="*/ 2147483647 w 2366"/>
              <a:gd name="T15" fmla="*/ 372983125 h 936"/>
              <a:gd name="T16" fmla="*/ 2147483647 w 2366"/>
              <a:gd name="T17" fmla="*/ 35282188 h 936"/>
              <a:gd name="T18" fmla="*/ 2147483647 w 2366"/>
              <a:gd name="T19" fmla="*/ 156249688 h 936"/>
              <a:gd name="T20" fmla="*/ 2147483647 w 2366"/>
              <a:gd name="T21" fmla="*/ 350302513 h 936"/>
              <a:gd name="T22" fmla="*/ 2147483647 w 2366"/>
              <a:gd name="T23" fmla="*/ 640119688 h 936"/>
              <a:gd name="T24" fmla="*/ 2147483647 w 2366"/>
              <a:gd name="T25" fmla="*/ 713205013 h 936"/>
              <a:gd name="T26" fmla="*/ 2147483647 w 2366"/>
              <a:gd name="T27" fmla="*/ 713205013 h 9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66"/>
              <a:gd name="T43" fmla="*/ 0 h 936"/>
              <a:gd name="T44" fmla="*/ 2366 w 2366"/>
              <a:gd name="T45" fmla="*/ 936 h 9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66" h="936">
                <a:moveTo>
                  <a:pt x="0" y="936"/>
                </a:moveTo>
                <a:cubicBezTo>
                  <a:pt x="60" y="886"/>
                  <a:pt x="120" y="837"/>
                  <a:pt x="173" y="806"/>
                </a:cubicBezTo>
                <a:cubicBezTo>
                  <a:pt x="226" y="775"/>
                  <a:pt x="258" y="757"/>
                  <a:pt x="317" y="748"/>
                </a:cubicBezTo>
                <a:cubicBezTo>
                  <a:pt x="376" y="739"/>
                  <a:pt x="452" y="752"/>
                  <a:pt x="528" y="753"/>
                </a:cubicBezTo>
                <a:cubicBezTo>
                  <a:pt x="604" y="754"/>
                  <a:pt x="704" y="773"/>
                  <a:pt x="773" y="753"/>
                </a:cubicBezTo>
                <a:cubicBezTo>
                  <a:pt x="842" y="733"/>
                  <a:pt x="880" y="687"/>
                  <a:pt x="945" y="633"/>
                </a:cubicBezTo>
                <a:cubicBezTo>
                  <a:pt x="1010" y="579"/>
                  <a:pt x="1100" y="508"/>
                  <a:pt x="1161" y="427"/>
                </a:cubicBezTo>
                <a:cubicBezTo>
                  <a:pt x="1222" y="346"/>
                  <a:pt x="1261" y="217"/>
                  <a:pt x="1310" y="148"/>
                </a:cubicBezTo>
                <a:cubicBezTo>
                  <a:pt x="1359" y="79"/>
                  <a:pt x="1380" y="28"/>
                  <a:pt x="1454" y="14"/>
                </a:cubicBezTo>
                <a:cubicBezTo>
                  <a:pt x="1528" y="0"/>
                  <a:pt x="1682" y="41"/>
                  <a:pt x="1757" y="62"/>
                </a:cubicBezTo>
                <a:cubicBezTo>
                  <a:pt x="1832" y="83"/>
                  <a:pt x="1850" y="107"/>
                  <a:pt x="1905" y="139"/>
                </a:cubicBezTo>
                <a:cubicBezTo>
                  <a:pt x="1960" y="171"/>
                  <a:pt x="2028" y="230"/>
                  <a:pt x="2088" y="254"/>
                </a:cubicBezTo>
                <a:cubicBezTo>
                  <a:pt x="2148" y="278"/>
                  <a:pt x="2219" y="278"/>
                  <a:pt x="2265" y="283"/>
                </a:cubicBezTo>
                <a:cubicBezTo>
                  <a:pt x="2311" y="288"/>
                  <a:pt x="2338" y="291"/>
                  <a:pt x="2366" y="283"/>
                </a:cubicBezTo>
              </a:path>
            </a:pathLst>
          </a:custGeom>
          <a:noFill/>
          <a:ln w="12700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8478" name="Text Box 48"/>
          <p:cNvSpPr txBox="1">
            <a:spLocks noChangeArrowheads="1"/>
          </p:cNvSpPr>
          <p:nvPr/>
        </p:nvSpPr>
        <p:spPr bwMode="auto">
          <a:xfrm>
            <a:off x="2659063" y="5089525"/>
            <a:ext cx="92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6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6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8479" name="Text Box 49"/>
          <p:cNvSpPr txBox="1">
            <a:spLocks noChangeArrowheads="1"/>
          </p:cNvSpPr>
          <p:nvPr/>
        </p:nvSpPr>
        <p:spPr bwMode="auto">
          <a:xfrm rot="-5400000">
            <a:off x="-57944" y="3361532"/>
            <a:ext cx="159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600">
                <a:solidFill>
                  <a:schemeClr val="tx1"/>
                </a:solidFill>
                <a:ea typeface="ＭＳ Ｐゴシック" pitchFamily="-112" charset="-128"/>
              </a:rPr>
              <a:t>Water Level</a:t>
            </a:r>
            <a:endParaRPr lang="nl-NL" sz="16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8480" name="AutoShape 50"/>
          <p:cNvSpPr>
            <a:spLocks noChangeArrowheads="1"/>
          </p:cNvSpPr>
          <p:nvPr/>
        </p:nvSpPr>
        <p:spPr bwMode="auto">
          <a:xfrm rot="10800000">
            <a:off x="5151438" y="4440238"/>
            <a:ext cx="1587500" cy="793750"/>
          </a:xfrm>
          <a:prstGeom prst="curvedDownArrow">
            <a:avLst>
              <a:gd name="adj1" fmla="val 37583"/>
              <a:gd name="adj2" fmla="val 7584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81" name="Picture 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 animBg="1"/>
      <p:bldP spid="36907" grpId="0" animBg="1"/>
      <p:bldP spid="369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reeform 2"/>
          <p:cNvSpPr>
            <a:spLocks/>
          </p:cNvSpPr>
          <p:nvPr/>
        </p:nvSpPr>
        <p:spPr bwMode="auto">
          <a:xfrm>
            <a:off x="833438" y="2306638"/>
            <a:ext cx="4367212" cy="2297112"/>
          </a:xfrm>
          <a:custGeom>
            <a:avLst/>
            <a:gdLst>
              <a:gd name="T0" fmla="*/ 85685303 w 2751"/>
              <a:gd name="T1" fmla="*/ 2147483647 h 1447"/>
              <a:gd name="T2" fmla="*/ 357862147 w 2751"/>
              <a:gd name="T3" fmla="*/ 2147483647 h 1447"/>
              <a:gd name="T4" fmla="*/ 758566151 w 2751"/>
              <a:gd name="T5" fmla="*/ 2147483647 h 1447"/>
              <a:gd name="T6" fmla="*/ 975299563 w 2751"/>
              <a:gd name="T7" fmla="*/ 2147483647 h 1447"/>
              <a:gd name="T8" fmla="*/ 1411287338 w 2751"/>
              <a:gd name="T9" fmla="*/ 2147483647 h 1447"/>
              <a:gd name="T10" fmla="*/ 1882555709 w 2751"/>
              <a:gd name="T11" fmla="*/ 2147483647 h 1447"/>
              <a:gd name="T12" fmla="*/ 2147483647 w 2751"/>
              <a:gd name="T13" fmla="*/ 1829633039 h 1447"/>
              <a:gd name="T14" fmla="*/ 2147483647 w 2751"/>
              <a:gd name="T15" fmla="*/ 1612899649 h 1447"/>
              <a:gd name="T16" fmla="*/ 2147483647 w 2751"/>
              <a:gd name="T17" fmla="*/ 1345763145 h 1447"/>
              <a:gd name="T18" fmla="*/ 2147483647 w 2751"/>
              <a:gd name="T19" fmla="*/ 728324204 h 1447"/>
              <a:gd name="T20" fmla="*/ 2147483647 w 2751"/>
              <a:gd name="T21" fmla="*/ 317539618 h 1447"/>
              <a:gd name="T22" fmla="*/ 2147483647 w 2751"/>
              <a:gd name="T23" fmla="*/ 2519362 h 1447"/>
              <a:gd name="T24" fmla="*/ 2147483647 w 2751"/>
              <a:gd name="T25" fmla="*/ 294857423 h 1447"/>
              <a:gd name="T26" fmla="*/ 2147483647 w 2751"/>
              <a:gd name="T27" fmla="*/ 632558287 h 1447"/>
              <a:gd name="T28" fmla="*/ 2147483647 w 2751"/>
              <a:gd name="T29" fmla="*/ 607356730 h 1447"/>
              <a:gd name="T30" fmla="*/ 2147483647 w 2751"/>
              <a:gd name="T31" fmla="*/ 693042024 h 1447"/>
              <a:gd name="T32" fmla="*/ 2147483647 w 2751"/>
              <a:gd name="T33" fmla="*/ 2147483647 h 1447"/>
              <a:gd name="T34" fmla="*/ 2147483647 w 2751"/>
              <a:gd name="T35" fmla="*/ 2147483647 h 1447"/>
              <a:gd name="T36" fmla="*/ 2147483647 w 2751"/>
              <a:gd name="T37" fmla="*/ 2147483647 h 1447"/>
              <a:gd name="T38" fmla="*/ 2147483647 w 2751"/>
              <a:gd name="T39" fmla="*/ 2147483647 h 1447"/>
              <a:gd name="T40" fmla="*/ 2147483647 w 2751"/>
              <a:gd name="T41" fmla="*/ 1998482678 h 1447"/>
              <a:gd name="T42" fmla="*/ 2147483647 w 2751"/>
              <a:gd name="T43" fmla="*/ 2023684235 h 1447"/>
              <a:gd name="T44" fmla="*/ 2147483647 w 2751"/>
              <a:gd name="T45" fmla="*/ 2147483647 h 1447"/>
              <a:gd name="T46" fmla="*/ 2147483647 w 2751"/>
              <a:gd name="T47" fmla="*/ 2147483647 h 1447"/>
              <a:gd name="T48" fmla="*/ 2147483647 w 2751"/>
              <a:gd name="T49" fmla="*/ 2147483647 h 1447"/>
              <a:gd name="T50" fmla="*/ 1675902921 w 2751"/>
              <a:gd name="T51" fmla="*/ 2147483647 h 1447"/>
              <a:gd name="T52" fmla="*/ 866933651 w 2751"/>
              <a:gd name="T53" fmla="*/ 2147483647 h 1447"/>
              <a:gd name="T54" fmla="*/ 85685303 w 2751"/>
              <a:gd name="T55" fmla="*/ 2147483647 h 144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751"/>
              <a:gd name="T85" fmla="*/ 0 h 1447"/>
              <a:gd name="T86" fmla="*/ 2751 w 2751"/>
              <a:gd name="T87" fmla="*/ 1447 h 144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751" h="1447">
                <a:moveTo>
                  <a:pt x="34" y="1346"/>
                </a:moveTo>
                <a:cubicBezTo>
                  <a:pt x="0" y="1286"/>
                  <a:pt x="97" y="1105"/>
                  <a:pt x="142" y="1048"/>
                </a:cubicBezTo>
                <a:cubicBezTo>
                  <a:pt x="187" y="991"/>
                  <a:pt x="260" y="1014"/>
                  <a:pt x="301" y="1005"/>
                </a:cubicBezTo>
                <a:cubicBezTo>
                  <a:pt x="342" y="996"/>
                  <a:pt x="344" y="1005"/>
                  <a:pt x="387" y="995"/>
                </a:cubicBezTo>
                <a:cubicBezTo>
                  <a:pt x="430" y="985"/>
                  <a:pt x="500" y="967"/>
                  <a:pt x="560" y="947"/>
                </a:cubicBezTo>
                <a:cubicBezTo>
                  <a:pt x="620" y="927"/>
                  <a:pt x="679" y="912"/>
                  <a:pt x="747" y="875"/>
                </a:cubicBezTo>
                <a:cubicBezTo>
                  <a:pt x="815" y="838"/>
                  <a:pt x="921" y="765"/>
                  <a:pt x="968" y="726"/>
                </a:cubicBezTo>
                <a:cubicBezTo>
                  <a:pt x="1015" y="687"/>
                  <a:pt x="1012" y="672"/>
                  <a:pt x="1030" y="640"/>
                </a:cubicBezTo>
                <a:cubicBezTo>
                  <a:pt x="1048" y="608"/>
                  <a:pt x="1047" y="592"/>
                  <a:pt x="1073" y="534"/>
                </a:cubicBezTo>
                <a:cubicBezTo>
                  <a:pt x="1099" y="476"/>
                  <a:pt x="1132" y="357"/>
                  <a:pt x="1189" y="289"/>
                </a:cubicBezTo>
                <a:cubicBezTo>
                  <a:pt x="1246" y="221"/>
                  <a:pt x="1342" y="174"/>
                  <a:pt x="1414" y="126"/>
                </a:cubicBezTo>
                <a:cubicBezTo>
                  <a:pt x="1486" y="78"/>
                  <a:pt x="1523" y="2"/>
                  <a:pt x="1621" y="1"/>
                </a:cubicBezTo>
                <a:cubicBezTo>
                  <a:pt x="1719" y="0"/>
                  <a:pt x="1911" y="75"/>
                  <a:pt x="2005" y="117"/>
                </a:cubicBezTo>
                <a:cubicBezTo>
                  <a:pt x="2099" y="159"/>
                  <a:pt x="2128" y="230"/>
                  <a:pt x="2182" y="251"/>
                </a:cubicBezTo>
                <a:cubicBezTo>
                  <a:pt x="2236" y="272"/>
                  <a:pt x="2245" y="237"/>
                  <a:pt x="2331" y="241"/>
                </a:cubicBezTo>
                <a:cubicBezTo>
                  <a:pt x="2417" y="245"/>
                  <a:pt x="2651" y="109"/>
                  <a:pt x="2701" y="275"/>
                </a:cubicBezTo>
                <a:cubicBezTo>
                  <a:pt x="2751" y="441"/>
                  <a:pt x="2707" y="1082"/>
                  <a:pt x="2633" y="1240"/>
                </a:cubicBezTo>
                <a:cubicBezTo>
                  <a:pt x="2559" y="1398"/>
                  <a:pt x="2369" y="1270"/>
                  <a:pt x="2254" y="1225"/>
                </a:cubicBezTo>
                <a:cubicBezTo>
                  <a:pt x="2139" y="1180"/>
                  <a:pt x="2020" y="1032"/>
                  <a:pt x="1942" y="971"/>
                </a:cubicBezTo>
                <a:cubicBezTo>
                  <a:pt x="1864" y="910"/>
                  <a:pt x="1825" y="891"/>
                  <a:pt x="1784" y="861"/>
                </a:cubicBezTo>
                <a:cubicBezTo>
                  <a:pt x="1743" y="831"/>
                  <a:pt x="1727" y="803"/>
                  <a:pt x="1693" y="793"/>
                </a:cubicBezTo>
                <a:cubicBezTo>
                  <a:pt x="1659" y="783"/>
                  <a:pt x="1627" y="774"/>
                  <a:pt x="1582" y="803"/>
                </a:cubicBezTo>
                <a:cubicBezTo>
                  <a:pt x="1537" y="832"/>
                  <a:pt x="1477" y="888"/>
                  <a:pt x="1424" y="966"/>
                </a:cubicBezTo>
                <a:cubicBezTo>
                  <a:pt x="1371" y="1044"/>
                  <a:pt x="1335" y="1205"/>
                  <a:pt x="1265" y="1273"/>
                </a:cubicBezTo>
                <a:cubicBezTo>
                  <a:pt x="1195" y="1341"/>
                  <a:pt x="1106" y="1346"/>
                  <a:pt x="1006" y="1374"/>
                </a:cubicBezTo>
                <a:cubicBezTo>
                  <a:pt x="906" y="1402"/>
                  <a:pt x="775" y="1435"/>
                  <a:pt x="665" y="1441"/>
                </a:cubicBezTo>
                <a:cubicBezTo>
                  <a:pt x="555" y="1447"/>
                  <a:pt x="449" y="1424"/>
                  <a:pt x="344" y="1408"/>
                </a:cubicBezTo>
                <a:cubicBezTo>
                  <a:pt x="239" y="1392"/>
                  <a:pt x="99" y="1359"/>
                  <a:pt x="34" y="1346"/>
                </a:cubicBezTo>
                <a:close/>
              </a:path>
            </a:pathLst>
          </a:custGeom>
          <a:solidFill>
            <a:srgbClr val="333333"/>
          </a:solidFill>
          <a:ln w="9525">
            <a:solidFill>
              <a:srgbClr val="333333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865188" y="2449513"/>
            <a:ext cx="4211637" cy="2078037"/>
          </a:xfrm>
          <a:custGeom>
            <a:avLst/>
            <a:gdLst>
              <a:gd name="T0" fmla="*/ 45362807 w 2653"/>
              <a:gd name="T1" fmla="*/ 2147483647 h 1309"/>
              <a:gd name="T2" fmla="*/ 561993983 w 2653"/>
              <a:gd name="T3" fmla="*/ 2147483647 h 1309"/>
              <a:gd name="T4" fmla="*/ 791328969 w 2653"/>
              <a:gd name="T5" fmla="*/ 2147483647 h 1309"/>
              <a:gd name="T6" fmla="*/ 937498014 w 2653"/>
              <a:gd name="T7" fmla="*/ 2147483647 h 1309"/>
              <a:gd name="T8" fmla="*/ 1421367956 w 2653"/>
              <a:gd name="T9" fmla="*/ 2147483647 h 1309"/>
              <a:gd name="T10" fmla="*/ 1940520082 w 2653"/>
              <a:gd name="T11" fmla="*/ 2121971052 h 1309"/>
              <a:gd name="T12" fmla="*/ 2147483647 w 2653"/>
              <a:gd name="T13" fmla="*/ 1615418974 h 1309"/>
              <a:gd name="T14" fmla="*/ 2147483647 w 2653"/>
              <a:gd name="T15" fmla="*/ 1481851518 h 1309"/>
              <a:gd name="T16" fmla="*/ 2147483647 w 2653"/>
              <a:gd name="T17" fmla="*/ 1131549090 h 1309"/>
              <a:gd name="T18" fmla="*/ 2147483647 w 2653"/>
              <a:gd name="T19" fmla="*/ 622477650 h 1309"/>
              <a:gd name="T20" fmla="*/ 2147483647 w 2653"/>
              <a:gd name="T21" fmla="*/ 224293059 h 1309"/>
              <a:gd name="T22" fmla="*/ 2147483647 w 2653"/>
              <a:gd name="T23" fmla="*/ 5040311 h 1309"/>
              <a:gd name="T24" fmla="*/ 2147483647 w 2653"/>
              <a:gd name="T25" fmla="*/ 259575238 h 1309"/>
              <a:gd name="T26" fmla="*/ 2147483647 w 2653"/>
              <a:gd name="T27" fmla="*/ 561993915 h 1309"/>
              <a:gd name="T28" fmla="*/ 2147483647 w 2653"/>
              <a:gd name="T29" fmla="*/ 622477650 h 1309"/>
              <a:gd name="T30" fmla="*/ 2147483647 w 2653"/>
              <a:gd name="T31" fmla="*/ 768646678 h 1309"/>
              <a:gd name="T32" fmla="*/ 2147483647 w 2653"/>
              <a:gd name="T33" fmla="*/ 2147483647 h 1309"/>
              <a:gd name="T34" fmla="*/ 2147483647 w 2653"/>
              <a:gd name="T35" fmla="*/ 2147483647 h 1309"/>
              <a:gd name="T36" fmla="*/ 2147483647 w 2653"/>
              <a:gd name="T37" fmla="*/ 2086688873 h 1309"/>
              <a:gd name="T38" fmla="*/ 2147483647 w 2653"/>
              <a:gd name="T39" fmla="*/ 1844753931 h 1309"/>
              <a:gd name="T40" fmla="*/ 2147483647 w 2653"/>
              <a:gd name="T41" fmla="*/ 1759068639 h 1309"/>
              <a:gd name="T42" fmla="*/ 2147483647 w 2653"/>
              <a:gd name="T43" fmla="*/ 1675902709 h 1309"/>
              <a:gd name="T44" fmla="*/ 2147483647 w 2653"/>
              <a:gd name="T45" fmla="*/ 2147483647 h 1309"/>
              <a:gd name="T46" fmla="*/ 2147483647 w 2653"/>
              <a:gd name="T47" fmla="*/ 2147483647 h 1309"/>
              <a:gd name="T48" fmla="*/ 2147483647 w 2653"/>
              <a:gd name="T49" fmla="*/ 2147483647 h 1309"/>
              <a:gd name="T50" fmla="*/ 1396166397 w 2653"/>
              <a:gd name="T51" fmla="*/ 2147483647 h 1309"/>
              <a:gd name="T52" fmla="*/ 841732088 w 2653"/>
              <a:gd name="T53" fmla="*/ 2147483647 h 1309"/>
              <a:gd name="T54" fmla="*/ 45362807 w 2653"/>
              <a:gd name="T55" fmla="*/ 2147483647 h 13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653"/>
              <a:gd name="T85" fmla="*/ 0 h 1309"/>
              <a:gd name="T86" fmla="*/ 2653 w 2653"/>
              <a:gd name="T87" fmla="*/ 1309 h 130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653" h="1309">
                <a:moveTo>
                  <a:pt x="18" y="1259"/>
                </a:moveTo>
                <a:cubicBezTo>
                  <a:pt x="0" y="1213"/>
                  <a:pt x="174" y="1032"/>
                  <a:pt x="223" y="982"/>
                </a:cubicBezTo>
                <a:cubicBezTo>
                  <a:pt x="272" y="932"/>
                  <a:pt x="289" y="962"/>
                  <a:pt x="314" y="957"/>
                </a:cubicBezTo>
                <a:cubicBezTo>
                  <a:pt x="339" y="952"/>
                  <a:pt x="330" y="961"/>
                  <a:pt x="372" y="953"/>
                </a:cubicBezTo>
                <a:cubicBezTo>
                  <a:pt x="414" y="945"/>
                  <a:pt x="498" y="927"/>
                  <a:pt x="564" y="909"/>
                </a:cubicBezTo>
                <a:cubicBezTo>
                  <a:pt x="630" y="891"/>
                  <a:pt x="697" y="887"/>
                  <a:pt x="770" y="842"/>
                </a:cubicBezTo>
                <a:cubicBezTo>
                  <a:pt x="843" y="797"/>
                  <a:pt x="954" y="683"/>
                  <a:pt x="1001" y="641"/>
                </a:cubicBezTo>
                <a:cubicBezTo>
                  <a:pt x="1048" y="599"/>
                  <a:pt x="1034" y="620"/>
                  <a:pt x="1053" y="588"/>
                </a:cubicBezTo>
                <a:cubicBezTo>
                  <a:pt x="1072" y="556"/>
                  <a:pt x="1082" y="506"/>
                  <a:pt x="1116" y="449"/>
                </a:cubicBezTo>
                <a:cubicBezTo>
                  <a:pt x="1150" y="392"/>
                  <a:pt x="1198" y="307"/>
                  <a:pt x="1255" y="247"/>
                </a:cubicBezTo>
                <a:cubicBezTo>
                  <a:pt x="1312" y="187"/>
                  <a:pt x="1396" y="130"/>
                  <a:pt x="1457" y="89"/>
                </a:cubicBezTo>
                <a:cubicBezTo>
                  <a:pt x="1518" y="48"/>
                  <a:pt x="1533" y="0"/>
                  <a:pt x="1620" y="2"/>
                </a:cubicBezTo>
                <a:cubicBezTo>
                  <a:pt x="1707" y="4"/>
                  <a:pt x="1888" y="66"/>
                  <a:pt x="1980" y="103"/>
                </a:cubicBezTo>
                <a:cubicBezTo>
                  <a:pt x="2072" y="140"/>
                  <a:pt x="2114" y="199"/>
                  <a:pt x="2172" y="223"/>
                </a:cubicBezTo>
                <a:cubicBezTo>
                  <a:pt x="2230" y="247"/>
                  <a:pt x="2261" y="233"/>
                  <a:pt x="2330" y="247"/>
                </a:cubicBezTo>
                <a:cubicBezTo>
                  <a:pt x="2399" y="261"/>
                  <a:pt x="2542" y="168"/>
                  <a:pt x="2585" y="305"/>
                </a:cubicBezTo>
                <a:cubicBezTo>
                  <a:pt x="2628" y="442"/>
                  <a:pt x="2653" y="952"/>
                  <a:pt x="2589" y="1068"/>
                </a:cubicBezTo>
                <a:cubicBezTo>
                  <a:pt x="2525" y="1184"/>
                  <a:pt x="2310" y="1041"/>
                  <a:pt x="2201" y="1001"/>
                </a:cubicBezTo>
                <a:cubicBezTo>
                  <a:pt x="2092" y="961"/>
                  <a:pt x="2005" y="873"/>
                  <a:pt x="1937" y="828"/>
                </a:cubicBezTo>
                <a:cubicBezTo>
                  <a:pt x="1869" y="783"/>
                  <a:pt x="1824" y="754"/>
                  <a:pt x="1793" y="732"/>
                </a:cubicBezTo>
                <a:cubicBezTo>
                  <a:pt x="1762" y="710"/>
                  <a:pt x="1790" y="709"/>
                  <a:pt x="1749" y="698"/>
                </a:cubicBezTo>
                <a:cubicBezTo>
                  <a:pt x="1708" y="687"/>
                  <a:pt x="1613" y="631"/>
                  <a:pt x="1543" y="665"/>
                </a:cubicBezTo>
                <a:cubicBezTo>
                  <a:pt x="1473" y="699"/>
                  <a:pt x="1394" y="817"/>
                  <a:pt x="1332" y="900"/>
                </a:cubicBezTo>
                <a:cubicBezTo>
                  <a:pt x="1270" y="983"/>
                  <a:pt x="1235" y="1105"/>
                  <a:pt x="1169" y="1164"/>
                </a:cubicBezTo>
                <a:cubicBezTo>
                  <a:pt x="1103" y="1223"/>
                  <a:pt x="1036" y="1231"/>
                  <a:pt x="934" y="1255"/>
                </a:cubicBezTo>
                <a:cubicBezTo>
                  <a:pt x="832" y="1279"/>
                  <a:pt x="654" y="1307"/>
                  <a:pt x="554" y="1308"/>
                </a:cubicBezTo>
                <a:cubicBezTo>
                  <a:pt x="454" y="1309"/>
                  <a:pt x="423" y="1268"/>
                  <a:pt x="334" y="1260"/>
                </a:cubicBezTo>
                <a:cubicBezTo>
                  <a:pt x="245" y="1252"/>
                  <a:pt x="84" y="1259"/>
                  <a:pt x="18" y="1259"/>
                </a:cubicBezTo>
                <a:close/>
              </a:path>
            </a:pathLst>
          </a:cu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94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V="1">
            <a:off x="900113" y="2073275"/>
            <a:ext cx="0" cy="304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>
            <a:off x="906463" y="5113338"/>
            <a:ext cx="415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463" name="Freeform 8"/>
          <p:cNvSpPr>
            <a:spLocks/>
          </p:cNvSpPr>
          <p:nvPr/>
        </p:nvSpPr>
        <p:spPr bwMode="auto">
          <a:xfrm>
            <a:off x="850900" y="2701925"/>
            <a:ext cx="4111625" cy="1770063"/>
          </a:xfrm>
          <a:custGeom>
            <a:avLst/>
            <a:gdLst>
              <a:gd name="T0" fmla="*/ 52924075 w 2590"/>
              <a:gd name="T1" fmla="*/ 2147483647 h 1115"/>
              <a:gd name="T2" fmla="*/ 622479388 w 2590"/>
              <a:gd name="T3" fmla="*/ 2147483647 h 1115"/>
              <a:gd name="T4" fmla="*/ 864414388 w 2590"/>
              <a:gd name="T5" fmla="*/ 2139614054 h 1115"/>
              <a:gd name="T6" fmla="*/ 1335682813 w 2590"/>
              <a:gd name="T7" fmla="*/ 2101810906 h 1115"/>
              <a:gd name="T8" fmla="*/ 1975802500 w 2590"/>
              <a:gd name="T9" fmla="*/ 1980843372 h 1115"/>
              <a:gd name="T10" fmla="*/ 2147483647 w 2590"/>
              <a:gd name="T11" fmla="*/ 1534776384 h 1115"/>
              <a:gd name="T12" fmla="*/ 2147483647 w 2590"/>
              <a:gd name="T13" fmla="*/ 940019341 h 1115"/>
              <a:gd name="T14" fmla="*/ 2147483647 w 2590"/>
              <a:gd name="T15" fmla="*/ 468749195 h 1115"/>
              <a:gd name="T16" fmla="*/ 2147483647 w 2590"/>
              <a:gd name="T17" fmla="*/ 131048162 h 1115"/>
              <a:gd name="T18" fmla="*/ 2147483647 w 2590"/>
              <a:gd name="T19" fmla="*/ 10080628 h 1115"/>
              <a:gd name="T20" fmla="*/ 2147483647 w 2590"/>
              <a:gd name="T21" fmla="*/ 70564395 h 1115"/>
              <a:gd name="T22" fmla="*/ 2147483647 w 2590"/>
              <a:gd name="T23" fmla="*/ 408265428 h 1115"/>
              <a:gd name="T24" fmla="*/ 2147483647 w 2590"/>
              <a:gd name="T25" fmla="*/ 516632971 h 1115"/>
              <a:gd name="T26" fmla="*/ 2147483647 w 2590"/>
              <a:gd name="T27" fmla="*/ 541834541 h 1115"/>
              <a:gd name="T28" fmla="*/ 2147483647 w 2590"/>
              <a:gd name="T29" fmla="*/ 2147483647 h 1115"/>
              <a:gd name="T30" fmla="*/ 2147483647 w 2590"/>
              <a:gd name="T31" fmla="*/ 1885077407 h 1115"/>
              <a:gd name="T32" fmla="*/ 2147483647 w 2590"/>
              <a:gd name="T33" fmla="*/ 1557457002 h 1115"/>
              <a:gd name="T34" fmla="*/ 2147483647 w 2590"/>
              <a:gd name="T35" fmla="*/ 1159272202 h 1115"/>
              <a:gd name="T36" fmla="*/ 2147483647 w 2590"/>
              <a:gd name="T37" fmla="*/ 1058465924 h 1115"/>
              <a:gd name="T38" fmla="*/ 2147483647 w 2590"/>
              <a:gd name="T39" fmla="*/ 1786792080 h 1115"/>
              <a:gd name="T40" fmla="*/ 2147483647 w 2590"/>
              <a:gd name="T41" fmla="*/ 2147483647 h 1115"/>
              <a:gd name="T42" fmla="*/ 1491932500 w 2590"/>
              <a:gd name="T43" fmla="*/ 2147483647 h 1115"/>
              <a:gd name="T44" fmla="*/ 947578750 w 2590"/>
              <a:gd name="T45" fmla="*/ 2147483647 h 1115"/>
              <a:gd name="T46" fmla="*/ 52924075 w 2590"/>
              <a:gd name="T47" fmla="*/ 2147483647 h 111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90"/>
              <a:gd name="T73" fmla="*/ 0 h 1115"/>
              <a:gd name="T74" fmla="*/ 2590 w 2590"/>
              <a:gd name="T75" fmla="*/ 1115 h 111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90" h="1115">
                <a:moveTo>
                  <a:pt x="21" y="1098"/>
                </a:moveTo>
                <a:cubicBezTo>
                  <a:pt x="0" y="1081"/>
                  <a:pt x="193" y="947"/>
                  <a:pt x="247" y="906"/>
                </a:cubicBezTo>
                <a:cubicBezTo>
                  <a:pt x="301" y="865"/>
                  <a:pt x="296" y="861"/>
                  <a:pt x="343" y="849"/>
                </a:cubicBezTo>
                <a:cubicBezTo>
                  <a:pt x="390" y="837"/>
                  <a:pt x="457" y="844"/>
                  <a:pt x="530" y="834"/>
                </a:cubicBezTo>
                <a:cubicBezTo>
                  <a:pt x="603" y="824"/>
                  <a:pt x="695" y="823"/>
                  <a:pt x="784" y="786"/>
                </a:cubicBezTo>
                <a:cubicBezTo>
                  <a:pt x="873" y="749"/>
                  <a:pt x="1000" y="678"/>
                  <a:pt x="1063" y="609"/>
                </a:cubicBezTo>
                <a:cubicBezTo>
                  <a:pt x="1126" y="540"/>
                  <a:pt x="1128" y="443"/>
                  <a:pt x="1163" y="373"/>
                </a:cubicBezTo>
                <a:cubicBezTo>
                  <a:pt x="1198" y="303"/>
                  <a:pt x="1228" y="239"/>
                  <a:pt x="1274" y="186"/>
                </a:cubicBezTo>
                <a:cubicBezTo>
                  <a:pt x="1320" y="133"/>
                  <a:pt x="1386" y="82"/>
                  <a:pt x="1442" y="52"/>
                </a:cubicBezTo>
                <a:cubicBezTo>
                  <a:pt x="1498" y="22"/>
                  <a:pt x="1545" y="8"/>
                  <a:pt x="1610" y="4"/>
                </a:cubicBezTo>
                <a:cubicBezTo>
                  <a:pt x="1675" y="0"/>
                  <a:pt x="1763" y="2"/>
                  <a:pt x="1835" y="28"/>
                </a:cubicBezTo>
                <a:cubicBezTo>
                  <a:pt x="1907" y="54"/>
                  <a:pt x="1978" y="133"/>
                  <a:pt x="2042" y="162"/>
                </a:cubicBezTo>
                <a:cubicBezTo>
                  <a:pt x="2106" y="191"/>
                  <a:pt x="2137" y="196"/>
                  <a:pt x="2219" y="205"/>
                </a:cubicBezTo>
                <a:cubicBezTo>
                  <a:pt x="2301" y="214"/>
                  <a:pt x="2483" y="105"/>
                  <a:pt x="2536" y="215"/>
                </a:cubicBezTo>
                <a:cubicBezTo>
                  <a:pt x="2589" y="325"/>
                  <a:pt x="2590" y="774"/>
                  <a:pt x="2536" y="863"/>
                </a:cubicBezTo>
                <a:cubicBezTo>
                  <a:pt x="2482" y="952"/>
                  <a:pt x="2307" y="789"/>
                  <a:pt x="2210" y="748"/>
                </a:cubicBezTo>
                <a:cubicBezTo>
                  <a:pt x="2113" y="707"/>
                  <a:pt x="2024" y="666"/>
                  <a:pt x="1951" y="618"/>
                </a:cubicBezTo>
                <a:cubicBezTo>
                  <a:pt x="1878" y="570"/>
                  <a:pt x="1845" y="493"/>
                  <a:pt x="1773" y="460"/>
                </a:cubicBezTo>
                <a:cubicBezTo>
                  <a:pt x="1701" y="427"/>
                  <a:pt x="1601" y="379"/>
                  <a:pt x="1519" y="420"/>
                </a:cubicBezTo>
                <a:cubicBezTo>
                  <a:pt x="1437" y="461"/>
                  <a:pt x="1375" y="609"/>
                  <a:pt x="1279" y="709"/>
                </a:cubicBezTo>
                <a:cubicBezTo>
                  <a:pt x="1183" y="809"/>
                  <a:pt x="1057" y="967"/>
                  <a:pt x="943" y="1017"/>
                </a:cubicBezTo>
                <a:cubicBezTo>
                  <a:pt x="829" y="1067"/>
                  <a:pt x="686" y="1009"/>
                  <a:pt x="592" y="1007"/>
                </a:cubicBezTo>
                <a:cubicBezTo>
                  <a:pt x="498" y="1005"/>
                  <a:pt x="472" y="991"/>
                  <a:pt x="376" y="1007"/>
                </a:cubicBezTo>
                <a:cubicBezTo>
                  <a:pt x="280" y="1023"/>
                  <a:pt x="42" y="1115"/>
                  <a:pt x="21" y="1098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nl-BE"/>
          </a:p>
        </p:txBody>
      </p:sp>
      <p:sp>
        <p:nvSpPr>
          <p:cNvPr id="19464" name="Freeform 9"/>
          <p:cNvSpPr>
            <a:spLocks/>
          </p:cNvSpPr>
          <p:nvPr/>
        </p:nvSpPr>
        <p:spPr bwMode="auto">
          <a:xfrm>
            <a:off x="908050" y="2986088"/>
            <a:ext cx="3992563" cy="1457325"/>
          </a:xfrm>
          <a:custGeom>
            <a:avLst/>
            <a:gdLst>
              <a:gd name="T0" fmla="*/ 0 w 2515"/>
              <a:gd name="T1" fmla="*/ 2147483647 h 918"/>
              <a:gd name="T2" fmla="*/ 289818799 w 2515"/>
              <a:gd name="T3" fmla="*/ 2147483647 h 918"/>
              <a:gd name="T4" fmla="*/ 894656375 w 2515"/>
              <a:gd name="T5" fmla="*/ 1915318750 h 918"/>
              <a:gd name="T6" fmla="*/ 2147483647 w 2515"/>
              <a:gd name="T7" fmla="*/ 1854835000 h 918"/>
              <a:gd name="T8" fmla="*/ 2147483647 w 2515"/>
              <a:gd name="T9" fmla="*/ 982860938 h 918"/>
              <a:gd name="T10" fmla="*/ 2147483647 w 2515"/>
              <a:gd name="T11" fmla="*/ 136088438 h 918"/>
              <a:gd name="T12" fmla="*/ 2147483647 w 2515"/>
              <a:gd name="T13" fmla="*/ 161290000 h 918"/>
              <a:gd name="T14" fmla="*/ 2147483647 w 2515"/>
              <a:gd name="T15" fmla="*/ 705643750 h 918"/>
              <a:gd name="T16" fmla="*/ 2147483647 w 2515"/>
              <a:gd name="T17" fmla="*/ 874495013 h 918"/>
              <a:gd name="T18" fmla="*/ 2147483647 w 2515"/>
              <a:gd name="T19" fmla="*/ 887095000 h 9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515"/>
              <a:gd name="T31" fmla="*/ 0 h 918"/>
              <a:gd name="T32" fmla="*/ 2515 w 2515"/>
              <a:gd name="T33" fmla="*/ 918 h 9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515" h="918">
                <a:moveTo>
                  <a:pt x="0" y="918"/>
                </a:moveTo>
                <a:cubicBezTo>
                  <a:pt x="19" y="907"/>
                  <a:pt x="56" y="882"/>
                  <a:pt x="115" y="856"/>
                </a:cubicBezTo>
                <a:cubicBezTo>
                  <a:pt x="174" y="830"/>
                  <a:pt x="232" y="780"/>
                  <a:pt x="355" y="760"/>
                </a:cubicBezTo>
                <a:cubicBezTo>
                  <a:pt x="478" y="740"/>
                  <a:pt x="707" y="798"/>
                  <a:pt x="854" y="736"/>
                </a:cubicBezTo>
                <a:cubicBezTo>
                  <a:pt x="1001" y="674"/>
                  <a:pt x="1145" y="504"/>
                  <a:pt x="1238" y="390"/>
                </a:cubicBezTo>
                <a:cubicBezTo>
                  <a:pt x="1331" y="276"/>
                  <a:pt x="1326" y="108"/>
                  <a:pt x="1411" y="54"/>
                </a:cubicBezTo>
                <a:cubicBezTo>
                  <a:pt x="1496" y="0"/>
                  <a:pt x="1651" y="26"/>
                  <a:pt x="1747" y="64"/>
                </a:cubicBezTo>
                <a:cubicBezTo>
                  <a:pt x="1843" y="102"/>
                  <a:pt x="1900" y="233"/>
                  <a:pt x="1987" y="280"/>
                </a:cubicBezTo>
                <a:cubicBezTo>
                  <a:pt x="2074" y="327"/>
                  <a:pt x="2182" y="335"/>
                  <a:pt x="2270" y="347"/>
                </a:cubicBezTo>
                <a:cubicBezTo>
                  <a:pt x="2358" y="359"/>
                  <a:pt x="2480" y="348"/>
                  <a:pt x="2515" y="352"/>
                </a:cubicBezTo>
              </a:path>
            </a:pathLst>
          </a:custGeom>
          <a:noFill/>
          <a:ln w="127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4686300" y="1973263"/>
            <a:ext cx="868363" cy="29035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581025" y="3552825"/>
            <a:ext cx="311150" cy="173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Freeform 12"/>
          <p:cNvSpPr>
            <a:spLocks/>
          </p:cNvSpPr>
          <p:nvPr/>
        </p:nvSpPr>
        <p:spPr bwMode="auto">
          <a:xfrm>
            <a:off x="922338" y="2949575"/>
            <a:ext cx="3756025" cy="1485900"/>
          </a:xfrm>
          <a:custGeom>
            <a:avLst/>
            <a:gdLst>
              <a:gd name="T0" fmla="*/ 0 w 2366"/>
              <a:gd name="T1" fmla="*/ 2147483647 h 936"/>
              <a:gd name="T2" fmla="*/ 435987825 w 2366"/>
              <a:gd name="T3" fmla="*/ 2031245938 h 936"/>
              <a:gd name="T4" fmla="*/ 798890325 w 2366"/>
              <a:gd name="T5" fmla="*/ 1885076875 h 936"/>
              <a:gd name="T6" fmla="*/ 1330642500 w 2366"/>
              <a:gd name="T7" fmla="*/ 1897678450 h 936"/>
              <a:gd name="T8" fmla="*/ 1948081575 w 2366"/>
              <a:gd name="T9" fmla="*/ 1897678450 h 936"/>
              <a:gd name="T10" fmla="*/ 2147483647 w 2366"/>
              <a:gd name="T11" fmla="*/ 1595259700 h 936"/>
              <a:gd name="T12" fmla="*/ 2147483647 w 2366"/>
              <a:gd name="T13" fmla="*/ 1076107513 h 936"/>
              <a:gd name="T14" fmla="*/ 2147483647 w 2366"/>
              <a:gd name="T15" fmla="*/ 372983125 h 936"/>
              <a:gd name="T16" fmla="*/ 2147483647 w 2366"/>
              <a:gd name="T17" fmla="*/ 35282188 h 936"/>
              <a:gd name="T18" fmla="*/ 2147483647 w 2366"/>
              <a:gd name="T19" fmla="*/ 156249688 h 936"/>
              <a:gd name="T20" fmla="*/ 2147483647 w 2366"/>
              <a:gd name="T21" fmla="*/ 350302513 h 936"/>
              <a:gd name="T22" fmla="*/ 2147483647 w 2366"/>
              <a:gd name="T23" fmla="*/ 640119688 h 936"/>
              <a:gd name="T24" fmla="*/ 2147483647 w 2366"/>
              <a:gd name="T25" fmla="*/ 713205013 h 936"/>
              <a:gd name="T26" fmla="*/ 2147483647 w 2366"/>
              <a:gd name="T27" fmla="*/ 713205013 h 9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66"/>
              <a:gd name="T43" fmla="*/ 0 h 936"/>
              <a:gd name="T44" fmla="*/ 2366 w 2366"/>
              <a:gd name="T45" fmla="*/ 936 h 9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66" h="936">
                <a:moveTo>
                  <a:pt x="0" y="936"/>
                </a:moveTo>
                <a:cubicBezTo>
                  <a:pt x="60" y="886"/>
                  <a:pt x="120" y="837"/>
                  <a:pt x="173" y="806"/>
                </a:cubicBezTo>
                <a:cubicBezTo>
                  <a:pt x="226" y="775"/>
                  <a:pt x="258" y="757"/>
                  <a:pt x="317" y="748"/>
                </a:cubicBezTo>
                <a:cubicBezTo>
                  <a:pt x="376" y="739"/>
                  <a:pt x="452" y="752"/>
                  <a:pt x="528" y="753"/>
                </a:cubicBezTo>
                <a:cubicBezTo>
                  <a:pt x="604" y="754"/>
                  <a:pt x="704" y="773"/>
                  <a:pt x="773" y="753"/>
                </a:cubicBezTo>
                <a:cubicBezTo>
                  <a:pt x="842" y="733"/>
                  <a:pt x="880" y="687"/>
                  <a:pt x="945" y="633"/>
                </a:cubicBezTo>
                <a:cubicBezTo>
                  <a:pt x="1010" y="579"/>
                  <a:pt x="1100" y="508"/>
                  <a:pt x="1161" y="427"/>
                </a:cubicBezTo>
                <a:cubicBezTo>
                  <a:pt x="1222" y="346"/>
                  <a:pt x="1261" y="217"/>
                  <a:pt x="1310" y="148"/>
                </a:cubicBezTo>
                <a:cubicBezTo>
                  <a:pt x="1359" y="79"/>
                  <a:pt x="1380" y="28"/>
                  <a:pt x="1454" y="14"/>
                </a:cubicBezTo>
                <a:cubicBezTo>
                  <a:pt x="1528" y="0"/>
                  <a:pt x="1682" y="41"/>
                  <a:pt x="1757" y="62"/>
                </a:cubicBezTo>
                <a:cubicBezTo>
                  <a:pt x="1832" y="83"/>
                  <a:pt x="1850" y="107"/>
                  <a:pt x="1905" y="139"/>
                </a:cubicBezTo>
                <a:cubicBezTo>
                  <a:pt x="1960" y="171"/>
                  <a:pt x="2028" y="230"/>
                  <a:pt x="2088" y="254"/>
                </a:cubicBezTo>
                <a:cubicBezTo>
                  <a:pt x="2148" y="278"/>
                  <a:pt x="2219" y="278"/>
                  <a:pt x="2265" y="283"/>
                </a:cubicBezTo>
                <a:cubicBezTo>
                  <a:pt x="2311" y="288"/>
                  <a:pt x="2338" y="291"/>
                  <a:pt x="2366" y="283"/>
                </a:cubicBezTo>
              </a:path>
            </a:pathLst>
          </a:custGeom>
          <a:noFill/>
          <a:ln w="12700" cmpd="sng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468" name="Text Box 13"/>
          <p:cNvSpPr txBox="1">
            <a:spLocks noChangeArrowheads="1"/>
          </p:cNvSpPr>
          <p:nvPr/>
        </p:nvSpPr>
        <p:spPr bwMode="auto">
          <a:xfrm>
            <a:off x="2659063" y="5089525"/>
            <a:ext cx="922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6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6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9469" name="Text Box 14"/>
          <p:cNvSpPr txBox="1">
            <a:spLocks noChangeArrowheads="1"/>
          </p:cNvSpPr>
          <p:nvPr/>
        </p:nvSpPr>
        <p:spPr bwMode="auto">
          <a:xfrm rot="-5400000">
            <a:off x="-57944" y="3361532"/>
            <a:ext cx="159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600">
                <a:solidFill>
                  <a:schemeClr val="tx1"/>
                </a:solidFill>
                <a:ea typeface="ＭＳ Ｐゴシック" pitchFamily="-112" charset="-128"/>
              </a:rPr>
              <a:t>Water Level</a:t>
            </a:r>
            <a:endParaRPr lang="nl-NL" sz="16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906463" y="2598738"/>
            <a:ext cx="37957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909638" y="3189288"/>
            <a:ext cx="3795712" cy="0"/>
          </a:xfrm>
          <a:prstGeom prst="line">
            <a:avLst/>
          </a:prstGeom>
          <a:noFill/>
          <a:ln w="38100">
            <a:solidFill>
              <a:srgbClr val="FCF23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895350" y="2266950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>
                <a:solidFill>
                  <a:srgbClr val="FF0000"/>
                </a:solidFill>
                <a:ea typeface="ＭＳ Ｐゴシック" pitchFamily="-112" charset="-128"/>
              </a:rPr>
              <a:t>ALARM Level</a:t>
            </a:r>
            <a:endParaRPr lang="nl-NL" sz="1800">
              <a:solidFill>
                <a:srgbClr val="FF0000"/>
              </a:solidFill>
              <a:ea typeface="ＭＳ Ｐゴシック" pitchFamily="-112" charset="-128"/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893763" y="2840038"/>
            <a:ext cx="2324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>
                <a:solidFill>
                  <a:srgbClr val="FCF230"/>
                </a:solidFill>
                <a:ea typeface="ＭＳ Ｐゴシック" pitchFamily="-112" charset="-128"/>
              </a:rPr>
              <a:t>ALERT Level</a:t>
            </a:r>
            <a:endParaRPr lang="nl-NL" sz="1800">
              <a:solidFill>
                <a:srgbClr val="FCF230"/>
              </a:solidFill>
              <a:ea typeface="ＭＳ Ｐゴシック" pitchFamily="-112" charset="-128"/>
            </a:endParaRPr>
          </a:p>
        </p:txBody>
      </p:sp>
      <p:sp>
        <p:nvSpPr>
          <p:cNvPr id="19474" name="Text Box 19"/>
          <p:cNvSpPr txBox="1">
            <a:spLocks noChangeArrowheads="1"/>
          </p:cNvSpPr>
          <p:nvPr/>
        </p:nvSpPr>
        <p:spPr bwMode="auto">
          <a:xfrm>
            <a:off x="6753225" y="5083175"/>
            <a:ext cx="922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6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6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143500" y="3502025"/>
            <a:ext cx="3848100" cy="1603375"/>
            <a:chOff x="3240" y="2206"/>
            <a:chExt cx="2424" cy="1010"/>
          </a:xfrm>
        </p:grpSpPr>
        <p:sp>
          <p:nvSpPr>
            <p:cNvPr id="19485" name="Line 21"/>
            <p:cNvSpPr>
              <a:spLocks noChangeShapeType="1"/>
            </p:cNvSpPr>
            <p:nvPr/>
          </p:nvSpPr>
          <p:spPr bwMode="auto">
            <a:xfrm>
              <a:off x="3240" y="3216"/>
              <a:ext cx="979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486" name="Freeform 22"/>
            <p:cNvSpPr>
              <a:spLocks/>
            </p:cNvSpPr>
            <p:nvPr/>
          </p:nvSpPr>
          <p:spPr bwMode="auto">
            <a:xfrm>
              <a:off x="4224" y="2206"/>
              <a:ext cx="1440" cy="1010"/>
            </a:xfrm>
            <a:custGeom>
              <a:avLst/>
              <a:gdLst>
                <a:gd name="T0" fmla="*/ 0 w 1440"/>
                <a:gd name="T1" fmla="*/ 1010 h 1010"/>
                <a:gd name="T2" fmla="*/ 86 w 1440"/>
                <a:gd name="T3" fmla="*/ 799 h 1010"/>
                <a:gd name="T4" fmla="*/ 178 w 1440"/>
                <a:gd name="T5" fmla="*/ 616 h 1010"/>
                <a:gd name="T6" fmla="*/ 437 w 1440"/>
                <a:gd name="T7" fmla="*/ 156 h 1010"/>
                <a:gd name="T8" fmla="*/ 619 w 1440"/>
                <a:gd name="T9" fmla="*/ 16 h 1010"/>
                <a:gd name="T10" fmla="*/ 859 w 1440"/>
                <a:gd name="T11" fmla="*/ 60 h 1010"/>
                <a:gd name="T12" fmla="*/ 955 w 1440"/>
                <a:gd name="T13" fmla="*/ 170 h 1010"/>
                <a:gd name="T14" fmla="*/ 1046 w 1440"/>
                <a:gd name="T15" fmla="*/ 343 h 1010"/>
                <a:gd name="T16" fmla="*/ 1282 w 1440"/>
                <a:gd name="T17" fmla="*/ 434 h 1010"/>
                <a:gd name="T18" fmla="*/ 1440 w 1440"/>
                <a:gd name="T19" fmla="*/ 463 h 10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0"/>
                <a:gd name="T31" fmla="*/ 0 h 1010"/>
                <a:gd name="T32" fmla="*/ 1440 w 1440"/>
                <a:gd name="T33" fmla="*/ 1010 h 10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0" h="1010">
                  <a:moveTo>
                    <a:pt x="0" y="1010"/>
                  </a:moveTo>
                  <a:cubicBezTo>
                    <a:pt x="28" y="937"/>
                    <a:pt x="56" y="865"/>
                    <a:pt x="86" y="799"/>
                  </a:cubicBezTo>
                  <a:cubicBezTo>
                    <a:pt x="116" y="733"/>
                    <a:pt x="120" y="723"/>
                    <a:pt x="178" y="616"/>
                  </a:cubicBezTo>
                  <a:cubicBezTo>
                    <a:pt x="236" y="509"/>
                    <a:pt x="364" y="256"/>
                    <a:pt x="437" y="156"/>
                  </a:cubicBezTo>
                  <a:cubicBezTo>
                    <a:pt x="510" y="56"/>
                    <a:pt x="549" y="32"/>
                    <a:pt x="619" y="16"/>
                  </a:cubicBezTo>
                  <a:cubicBezTo>
                    <a:pt x="689" y="0"/>
                    <a:pt x="803" y="34"/>
                    <a:pt x="859" y="60"/>
                  </a:cubicBezTo>
                  <a:cubicBezTo>
                    <a:pt x="915" y="86"/>
                    <a:pt x="924" y="123"/>
                    <a:pt x="955" y="170"/>
                  </a:cubicBezTo>
                  <a:cubicBezTo>
                    <a:pt x="986" y="217"/>
                    <a:pt x="992" y="299"/>
                    <a:pt x="1046" y="343"/>
                  </a:cubicBezTo>
                  <a:cubicBezTo>
                    <a:pt x="1100" y="387"/>
                    <a:pt x="1216" y="414"/>
                    <a:pt x="1282" y="434"/>
                  </a:cubicBezTo>
                  <a:cubicBezTo>
                    <a:pt x="1348" y="454"/>
                    <a:pt x="1416" y="455"/>
                    <a:pt x="1440" y="463"/>
                  </a:cubicBezTo>
                </a:path>
              </a:pathLst>
            </a:custGeom>
            <a:noFill/>
            <a:ln w="28575" cmpd="sng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151438" y="4654550"/>
            <a:ext cx="3840162" cy="458788"/>
            <a:chOff x="3245" y="2932"/>
            <a:chExt cx="2419" cy="289"/>
          </a:xfrm>
        </p:grpSpPr>
        <p:sp>
          <p:nvSpPr>
            <p:cNvPr id="19482" name="Line 24"/>
            <p:cNvSpPr>
              <a:spLocks noChangeShapeType="1"/>
            </p:cNvSpPr>
            <p:nvPr/>
          </p:nvSpPr>
          <p:spPr bwMode="auto">
            <a:xfrm>
              <a:off x="3245" y="3216"/>
              <a:ext cx="1445" cy="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483" name="Freeform 25"/>
            <p:cNvSpPr>
              <a:spLocks/>
            </p:cNvSpPr>
            <p:nvPr/>
          </p:nvSpPr>
          <p:spPr bwMode="auto">
            <a:xfrm>
              <a:off x="4690" y="2932"/>
              <a:ext cx="696" cy="289"/>
            </a:xfrm>
            <a:custGeom>
              <a:avLst/>
              <a:gdLst>
                <a:gd name="T0" fmla="*/ 0 w 696"/>
                <a:gd name="T1" fmla="*/ 289 h 289"/>
                <a:gd name="T2" fmla="*/ 86 w 696"/>
                <a:gd name="T3" fmla="*/ 188 h 289"/>
                <a:gd name="T4" fmla="*/ 168 w 696"/>
                <a:gd name="T5" fmla="*/ 68 h 289"/>
                <a:gd name="T6" fmla="*/ 288 w 696"/>
                <a:gd name="T7" fmla="*/ 10 h 289"/>
                <a:gd name="T8" fmla="*/ 566 w 696"/>
                <a:gd name="T9" fmla="*/ 130 h 289"/>
                <a:gd name="T10" fmla="*/ 696 w 696"/>
                <a:gd name="T11" fmla="*/ 289 h 2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6"/>
                <a:gd name="T19" fmla="*/ 0 h 289"/>
                <a:gd name="T20" fmla="*/ 696 w 696"/>
                <a:gd name="T21" fmla="*/ 289 h 2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6" h="289">
                  <a:moveTo>
                    <a:pt x="0" y="289"/>
                  </a:moveTo>
                  <a:cubicBezTo>
                    <a:pt x="29" y="257"/>
                    <a:pt x="58" y="225"/>
                    <a:pt x="86" y="188"/>
                  </a:cubicBezTo>
                  <a:cubicBezTo>
                    <a:pt x="114" y="151"/>
                    <a:pt x="134" y="98"/>
                    <a:pt x="168" y="68"/>
                  </a:cubicBezTo>
                  <a:cubicBezTo>
                    <a:pt x="202" y="38"/>
                    <a:pt x="222" y="0"/>
                    <a:pt x="288" y="10"/>
                  </a:cubicBezTo>
                  <a:cubicBezTo>
                    <a:pt x="354" y="20"/>
                    <a:pt x="498" y="84"/>
                    <a:pt x="566" y="130"/>
                  </a:cubicBezTo>
                  <a:cubicBezTo>
                    <a:pt x="634" y="176"/>
                    <a:pt x="668" y="271"/>
                    <a:pt x="696" y="289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9484" name="Line 26"/>
            <p:cNvSpPr>
              <a:spLocks noChangeShapeType="1"/>
            </p:cNvSpPr>
            <p:nvPr/>
          </p:nvSpPr>
          <p:spPr bwMode="auto">
            <a:xfrm>
              <a:off x="5386" y="3221"/>
              <a:ext cx="27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9477" name="Line 27"/>
          <p:cNvSpPr>
            <a:spLocks noChangeShapeType="1"/>
          </p:cNvSpPr>
          <p:nvPr/>
        </p:nvSpPr>
        <p:spPr bwMode="auto">
          <a:xfrm>
            <a:off x="5148263" y="5127625"/>
            <a:ext cx="3932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9478" name="Rectangle 28"/>
          <p:cNvSpPr>
            <a:spLocks noChangeArrowheads="1"/>
          </p:cNvSpPr>
          <p:nvPr/>
        </p:nvSpPr>
        <p:spPr bwMode="auto">
          <a:xfrm>
            <a:off x="293688" y="3014663"/>
            <a:ext cx="311150" cy="17303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9" name="Text Box 29"/>
          <p:cNvSpPr txBox="1">
            <a:spLocks noChangeArrowheads="1"/>
          </p:cNvSpPr>
          <p:nvPr/>
        </p:nvSpPr>
        <p:spPr bwMode="auto">
          <a:xfrm rot="-5400000">
            <a:off x="3629819" y="3220244"/>
            <a:ext cx="2757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600">
                <a:solidFill>
                  <a:schemeClr val="tx1"/>
                </a:solidFill>
                <a:ea typeface="ＭＳ Ｐゴシック" pitchFamily="-112" charset="-128"/>
              </a:rPr>
              <a:t>Exceedance Probability</a:t>
            </a:r>
            <a:endParaRPr lang="nl-NL" sz="16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9480" name="Line 30"/>
          <p:cNvSpPr>
            <a:spLocks noChangeShapeType="1"/>
          </p:cNvSpPr>
          <p:nvPr/>
        </p:nvSpPr>
        <p:spPr bwMode="auto">
          <a:xfrm flipV="1">
            <a:off x="5151438" y="2179638"/>
            <a:ext cx="7937" cy="294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pic>
        <p:nvPicPr>
          <p:cNvPr id="19481" name="Picture 3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3" grpId="0" animBg="1"/>
      <p:bldP spid="37904" grpId="0" animBg="1"/>
      <p:bldP spid="37905" grpId="0"/>
      <p:bldP spid="379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Communication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476625" y="348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5662613" y="527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3"/>
          <p:cNvSpPr txBox="1">
            <a:spLocks/>
          </p:cNvSpPr>
          <p:nvPr/>
        </p:nvSpPr>
        <p:spPr bwMode="auto">
          <a:xfrm>
            <a:off x="1691680" y="1628800"/>
            <a:ext cx="2933800" cy="12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182B52"/>
                </a:solidFill>
              </a:rPr>
              <a:t>Linguistic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0933000"/>
              </p:ext>
            </p:extLst>
          </p:nvPr>
        </p:nvGraphicFramePr>
        <p:xfrm>
          <a:off x="5058159" y="980728"/>
          <a:ext cx="4122353" cy="2187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41057718"/>
              </p:ext>
            </p:extLst>
          </p:nvPr>
        </p:nvGraphicFramePr>
        <p:xfrm>
          <a:off x="4644008" y="2708920"/>
          <a:ext cx="4261051" cy="2401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735713900"/>
              </p:ext>
            </p:extLst>
          </p:nvPr>
        </p:nvGraphicFramePr>
        <p:xfrm>
          <a:off x="3862579" y="4547480"/>
          <a:ext cx="4309821" cy="231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Rectangle 3"/>
          <p:cNvSpPr txBox="1">
            <a:spLocks/>
          </p:cNvSpPr>
          <p:nvPr/>
        </p:nvSpPr>
        <p:spPr bwMode="auto">
          <a:xfrm>
            <a:off x="1691680" y="3212976"/>
            <a:ext cx="2933800" cy="12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182B52"/>
                </a:solidFill>
              </a:rPr>
              <a:t>Numerical</a:t>
            </a:r>
            <a:endParaRPr lang="en-US" dirty="0">
              <a:solidFill>
                <a:srgbClr val="182B52"/>
              </a:solidFill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1700833" y="4869160"/>
            <a:ext cx="2933800" cy="12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dirty="0" smtClean="0">
                <a:solidFill>
                  <a:srgbClr val="182B52"/>
                </a:solidFill>
              </a:rPr>
              <a:t>Graphical</a:t>
            </a:r>
            <a:endParaRPr lang="en-US" dirty="0">
              <a:solidFill>
                <a:srgbClr val="182B5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Communication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3476625" y="348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5662613" y="527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6" name="Rectangle 3"/>
          <p:cNvSpPr txBox="1">
            <a:spLocks/>
          </p:cNvSpPr>
          <p:nvPr/>
        </p:nvSpPr>
        <p:spPr bwMode="auto">
          <a:xfrm>
            <a:off x="702096" y="1260475"/>
            <a:ext cx="7920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182B52"/>
                </a:solidFill>
              </a:rPr>
              <a:t>Linguistic</a:t>
            </a:r>
          </a:p>
        </p:txBody>
      </p:sp>
      <p:pic>
        <p:nvPicPr>
          <p:cNvPr id="2048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1988840"/>
            <a:ext cx="48291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470535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6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Communication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476625" y="348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09" name="Rectangle 9"/>
          <p:cNvSpPr>
            <a:spLocks noChangeArrowheads="1"/>
          </p:cNvSpPr>
          <p:nvPr/>
        </p:nvSpPr>
        <p:spPr bwMode="auto">
          <a:xfrm>
            <a:off x="5662613" y="527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0" name="Rectangle 3"/>
          <p:cNvSpPr txBox="1">
            <a:spLocks/>
          </p:cNvSpPr>
          <p:nvPr/>
        </p:nvSpPr>
        <p:spPr bwMode="auto">
          <a:xfrm>
            <a:off x="720725" y="1260475"/>
            <a:ext cx="7920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182B52"/>
                </a:solidFill>
              </a:rPr>
              <a:t>Numerical</a:t>
            </a:r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2166665"/>
            <a:ext cx="47339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Communication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7"/>
          <p:cNvSpPr>
            <a:spLocks noChangeArrowheads="1"/>
          </p:cNvSpPr>
          <p:nvPr/>
        </p:nvSpPr>
        <p:spPr bwMode="auto">
          <a:xfrm>
            <a:off x="3476625" y="348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5662613" y="527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4" name="Rectangle 3"/>
          <p:cNvSpPr txBox="1">
            <a:spLocks/>
          </p:cNvSpPr>
          <p:nvPr/>
        </p:nvSpPr>
        <p:spPr bwMode="auto">
          <a:xfrm>
            <a:off x="720725" y="1260475"/>
            <a:ext cx="7920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182B52"/>
                </a:solidFill>
              </a:rPr>
              <a:t>Graphical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8424862" cy="26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4340225"/>
            <a:ext cx="618490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89513"/>
            <a:ext cx="3205163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00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2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Outline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720725" y="1412875"/>
            <a:ext cx="7920038" cy="4527550"/>
          </a:xfrm>
        </p:spPr>
        <p:txBody>
          <a:bodyPr/>
          <a:lstStyle/>
          <a:p>
            <a:pPr eaLnBrk="1" hangingPunct="1"/>
            <a:r>
              <a:rPr lang="nl-BE" dirty="0" err="1" smtClean="0">
                <a:latin typeface="Arial" charset="0"/>
                <a:cs typeface="Arial" charset="0"/>
              </a:rPr>
              <a:t>Introduction</a:t>
            </a:r>
            <a:endParaRPr lang="nl-B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BE" dirty="0" err="1" smtClean="0">
                <a:latin typeface="Arial" charset="0"/>
                <a:cs typeface="Arial" charset="0"/>
              </a:rPr>
              <a:t>Methodology</a:t>
            </a:r>
            <a:endParaRPr lang="nl-B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BE" dirty="0" smtClean="0">
                <a:latin typeface="Arial" charset="0"/>
                <a:cs typeface="Arial" charset="0"/>
              </a:rPr>
              <a:t>Communication</a:t>
            </a:r>
            <a:endParaRPr lang="nl-BE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nl-BE" dirty="0" err="1" smtClean="0">
                <a:latin typeface="Arial" charset="0"/>
                <a:cs typeface="Arial" charset="0"/>
              </a:rPr>
              <a:t>Conclusion</a:t>
            </a:r>
            <a:endParaRPr lang="nl-BE" dirty="0" smtClean="0">
              <a:latin typeface="Arial" charset="0"/>
              <a:cs typeface="Arial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gebruikersgegevens\vsteenni\Desktop\River Flow 2012\Flood Prob Mapping\Dend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5" t="80965" r="14713" b="8037"/>
          <a:stretch>
            <a:fillRect/>
          </a:stretch>
        </p:blipFill>
        <p:spPr bwMode="auto">
          <a:xfrm>
            <a:off x="720725" y="5594350"/>
            <a:ext cx="1662113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Communication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auto">
          <a:xfrm>
            <a:off x="3476625" y="3484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5662613" y="5275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59" name="Rectangle 3"/>
          <p:cNvSpPr txBox="1">
            <a:spLocks/>
          </p:cNvSpPr>
          <p:nvPr/>
        </p:nvSpPr>
        <p:spPr bwMode="auto">
          <a:xfrm>
            <a:off x="720725" y="1260475"/>
            <a:ext cx="79200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solidFill>
                  <a:srgbClr val="182B52"/>
                </a:solidFill>
              </a:rPr>
              <a:t>Probabilistic flood maps</a:t>
            </a:r>
          </a:p>
        </p:txBody>
      </p:sp>
      <p:pic>
        <p:nvPicPr>
          <p:cNvPr id="23560" name="Picture 2" descr="d:\gebruikersgegevens\vsteenni\Desktop\River Flow 2012\Flood Prob Mapping\Dender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700213"/>
            <a:ext cx="26638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3" descr="d:\gebruikersgegevens\vsteenni\Desktop\River Flow 2012\Flood Prob Mapping\Dend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1700213"/>
            <a:ext cx="268605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" descr="d:\gebruikersgegevens\vsteenni\Desktop\River Flow 2012\Flood Prob Mapping\Dender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700213"/>
            <a:ext cx="25923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5" descr="d:\gebruikersgegevens\vsteenni\Desktop\River Flow 2012\Flood Prob Mapping\Floodmap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95838"/>
            <a:ext cx="2233612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kstvak 1"/>
          <p:cNvSpPr txBox="1">
            <a:spLocks noChangeArrowheads="1"/>
          </p:cNvSpPr>
          <p:nvPr/>
        </p:nvSpPr>
        <p:spPr bwMode="auto">
          <a:xfrm>
            <a:off x="971550" y="4292600"/>
            <a:ext cx="1728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>
                <a:solidFill>
                  <a:schemeClr val="tx1"/>
                </a:solidFill>
              </a:rPr>
              <a:t>13/11/2010 05:00</a:t>
            </a:r>
          </a:p>
        </p:txBody>
      </p:sp>
      <p:sp>
        <p:nvSpPr>
          <p:cNvPr id="23565" name="Tekstvak 16"/>
          <p:cNvSpPr txBox="1">
            <a:spLocks noChangeArrowheads="1"/>
          </p:cNvSpPr>
          <p:nvPr/>
        </p:nvSpPr>
        <p:spPr bwMode="auto">
          <a:xfrm>
            <a:off x="3708400" y="4300538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>
                <a:solidFill>
                  <a:schemeClr val="tx1"/>
                </a:solidFill>
              </a:rPr>
              <a:t>13/11/2010 10:00</a:t>
            </a:r>
          </a:p>
        </p:txBody>
      </p:sp>
      <p:sp>
        <p:nvSpPr>
          <p:cNvPr id="23566" name="Tekstvak 17"/>
          <p:cNvSpPr txBox="1">
            <a:spLocks noChangeArrowheads="1"/>
          </p:cNvSpPr>
          <p:nvPr/>
        </p:nvSpPr>
        <p:spPr bwMode="auto">
          <a:xfrm>
            <a:off x="6659563" y="4283075"/>
            <a:ext cx="1728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BE" sz="1400">
                <a:solidFill>
                  <a:schemeClr val="tx1"/>
                </a:solidFill>
              </a:rPr>
              <a:t>14/11/2010 01:00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Conclusion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latin typeface="Arial" charset="0"/>
                <a:cs typeface="Arial" charset="0"/>
              </a:rPr>
              <a:t>Simple, but </a:t>
            </a:r>
            <a:r>
              <a:rPr lang="nl-BE" dirty="0" err="1" smtClean="0">
                <a:latin typeface="Arial" charset="0"/>
                <a:cs typeface="Arial" charset="0"/>
              </a:rPr>
              <a:t>efficient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method</a:t>
            </a:r>
            <a:endParaRPr lang="nl-BE" dirty="0" smtClean="0">
              <a:latin typeface="Arial" charset="0"/>
              <a:cs typeface="Arial" charset="0"/>
            </a:endParaRPr>
          </a:p>
          <a:p>
            <a:r>
              <a:rPr lang="nl-BE" dirty="0" smtClean="0">
                <a:latin typeface="Arial" charset="0"/>
                <a:cs typeface="Arial" charset="0"/>
              </a:rPr>
              <a:t>Total </a:t>
            </a:r>
            <a:r>
              <a:rPr lang="nl-BE" dirty="0" err="1" smtClean="0">
                <a:latin typeface="Arial" charset="0"/>
                <a:cs typeface="Arial" charset="0"/>
              </a:rPr>
              <a:t>uncertainty</a:t>
            </a:r>
            <a:r>
              <a:rPr lang="nl-BE" dirty="0" smtClean="0">
                <a:latin typeface="Arial" charset="0"/>
                <a:cs typeface="Arial" charset="0"/>
              </a:rPr>
              <a:t> (</a:t>
            </a:r>
            <a:r>
              <a:rPr lang="nl-BE" dirty="0" err="1" smtClean="0">
                <a:latin typeface="Arial" charset="0"/>
                <a:cs typeface="Arial" charset="0"/>
              </a:rPr>
              <a:t>not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only</a:t>
            </a:r>
            <a:r>
              <a:rPr lang="nl-BE" dirty="0" smtClean="0">
                <a:latin typeface="Arial" charset="0"/>
                <a:cs typeface="Arial" charset="0"/>
              </a:rPr>
              <a:t> input)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More information </a:t>
            </a:r>
            <a:r>
              <a:rPr lang="nl-BE" dirty="0" err="1" smtClean="0">
                <a:latin typeface="Arial" charset="0"/>
                <a:cs typeface="Arial" charset="0"/>
              </a:rPr>
              <a:t>compared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with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deterministic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results</a:t>
            </a:r>
            <a:endParaRPr lang="nl-BE" dirty="0" smtClean="0">
              <a:latin typeface="Arial" charset="0"/>
              <a:cs typeface="Arial" charset="0"/>
            </a:endParaRPr>
          </a:p>
          <a:p>
            <a:r>
              <a:rPr lang="nl-BE" dirty="0" smtClean="0">
                <a:latin typeface="Arial" charset="0"/>
                <a:cs typeface="Arial" charset="0"/>
              </a:rPr>
              <a:t>Different </a:t>
            </a:r>
            <a:r>
              <a:rPr lang="nl-BE" dirty="0" err="1" smtClean="0">
                <a:latin typeface="Arial" charset="0"/>
                <a:cs typeface="Arial" charset="0"/>
              </a:rPr>
              <a:t>communication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strategies</a:t>
            </a:r>
            <a:endParaRPr lang="nl-BE" dirty="0" smtClean="0">
              <a:latin typeface="Arial" charset="0"/>
              <a:cs typeface="Arial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720725" y="1260475"/>
            <a:ext cx="7920038" cy="5048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l-BE" dirty="0" err="1" smtClean="0">
                <a:latin typeface="Arial" charset="0"/>
                <a:cs typeface="Arial" charset="0"/>
              </a:rPr>
              <a:t>Questions</a:t>
            </a:r>
            <a:r>
              <a:rPr lang="nl-BE" dirty="0" smtClean="0">
                <a:latin typeface="Arial" charset="0"/>
                <a:cs typeface="Arial" charset="0"/>
              </a:rPr>
              <a:t>??</a:t>
            </a: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nl-BE" dirty="0" smtClean="0">
                <a:latin typeface="Arial" charset="0"/>
                <a:cs typeface="Arial" charset="0"/>
              </a:rPr>
              <a:t>Contact: </a:t>
            </a:r>
            <a:r>
              <a:rPr lang="nl-BE" dirty="0" smtClean="0">
                <a:latin typeface="Arial" charset="0"/>
                <a:cs typeface="Arial" charset="0"/>
                <a:hlinkClick r:id="rId2"/>
              </a:rPr>
              <a:t>niels.vansteenbergen@bwk.kuleuven.be</a:t>
            </a:r>
            <a:endParaRPr lang="nl-BE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nl-BE" dirty="0" smtClean="0">
                <a:latin typeface="Arial" charset="0"/>
                <a:cs typeface="Arial" charset="0"/>
              </a:rPr>
              <a:t>For more information: </a:t>
            </a:r>
            <a:r>
              <a:rPr lang="nl-BE" sz="1800" dirty="0" smtClean="0">
                <a:latin typeface="Arial" charset="0"/>
                <a:cs typeface="Arial" charset="0"/>
              </a:rPr>
              <a:t>Van Steenbergen N., </a:t>
            </a:r>
            <a:r>
              <a:rPr lang="nl-BE" sz="1800" dirty="0" err="1" smtClean="0">
                <a:latin typeface="Arial" charset="0"/>
                <a:cs typeface="Arial" charset="0"/>
              </a:rPr>
              <a:t>Ronsyn</a:t>
            </a:r>
            <a:r>
              <a:rPr lang="nl-BE" sz="1800" dirty="0" smtClean="0">
                <a:latin typeface="Arial" charset="0"/>
                <a:cs typeface="Arial" charset="0"/>
              </a:rPr>
              <a:t> J., Willems </a:t>
            </a:r>
            <a:r>
              <a:rPr lang="nl-BE" sz="1800" dirty="0" smtClean="0">
                <a:latin typeface="Arial" charset="0"/>
                <a:cs typeface="Arial" charset="0"/>
              </a:rPr>
              <a:t>P. (2012). A non-</a:t>
            </a:r>
            <a:r>
              <a:rPr lang="nl-BE" sz="1800" dirty="0" err="1" smtClean="0">
                <a:latin typeface="Arial" charset="0"/>
                <a:cs typeface="Arial" charset="0"/>
              </a:rPr>
              <a:t>parametric</a:t>
            </a:r>
            <a:r>
              <a:rPr lang="nl-BE" sz="1800" dirty="0" smtClean="0">
                <a:latin typeface="Arial" charset="0"/>
                <a:cs typeface="Arial" charset="0"/>
              </a:rPr>
              <a:t> data-</a:t>
            </a:r>
            <a:r>
              <a:rPr lang="nl-BE" sz="1800" dirty="0" err="1" smtClean="0">
                <a:latin typeface="Arial" charset="0"/>
                <a:cs typeface="Arial" charset="0"/>
              </a:rPr>
              <a:t>based</a:t>
            </a:r>
            <a:r>
              <a:rPr lang="nl-BE" sz="1800" dirty="0" smtClean="0">
                <a:latin typeface="Arial" charset="0"/>
                <a:cs typeface="Arial" charset="0"/>
              </a:rPr>
              <a:t> approach </a:t>
            </a:r>
            <a:r>
              <a:rPr lang="nl-BE" sz="1800" dirty="0" err="1" smtClean="0">
                <a:latin typeface="Arial" charset="0"/>
                <a:cs typeface="Arial" charset="0"/>
              </a:rPr>
              <a:t>for</a:t>
            </a:r>
            <a:r>
              <a:rPr lang="nl-BE" sz="1800" dirty="0" smtClean="0">
                <a:latin typeface="Arial" charset="0"/>
                <a:cs typeface="Arial" charset="0"/>
              </a:rPr>
              <a:t> </a:t>
            </a:r>
            <a:r>
              <a:rPr lang="nl-BE" sz="1800" dirty="0" err="1" smtClean="0">
                <a:latin typeface="Arial" charset="0"/>
                <a:cs typeface="Arial" charset="0"/>
              </a:rPr>
              <a:t>probabilistic</a:t>
            </a:r>
            <a:r>
              <a:rPr lang="nl-BE" sz="1800" dirty="0" smtClean="0">
                <a:latin typeface="Arial" charset="0"/>
                <a:cs typeface="Arial" charset="0"/>
              </a:rPr>
              <a:t> </a:t>
            </a:r>
            <a:r>
              <a:rPr lang="nl-BE" sz="1800" dirty="0" err="1" smtClean="0">
                <a:latin typeface="Arial" charset="0"/>
                <a:cs typeface="Arial" charset="0"/>
              </a:rPr>
              <a:t>flood</a:t>
            </a:r>
            <a:r>
              <a:rPr lang="nl-BE" sz="1800" dirty="0" smtClean="0">
                <a:latin typeface="Arial" charset="0"/>
                <a:cs typeface="Arial" charset="0"/>
              </a:rPr>
              <a:t> </a:t>
            </a:r>
            <a:r>
              <a:rPr lang="nl-BE" sz="1800" dirty="0" err="1" smtClean="0">
                <a:latin typeface="Arial" charset="0"/>
                <a:cs typeface="Arial" charset="0"/>
              </a:rPr>
              <a:t>forecasting</a:t>
            </a:r>
            <a:r>
              <a:rPr lang="nl-BE" sz="1800" dirty="0" smtClean="0">
                <a:latin typeface="Arial" charset="0"/>
                <a:cs typeface="Arial" charset="0"/>
              </a:rPr>
              <a:t> in support of </a:t>
            </a:r>
            <a:r>
              <a:rPr lang="nl-BE" sz="1800" dirty="0" err="1" smtClean="0">
                <a:latin typeface="Arial" charset="0"/>
                <a:cs typeface="Arial" charset="0"/>
              </a:rPr>
              <a:t>uncertainty</a:t>
            </a:r>
            <a:r>
              <a:rPr lang="nl-BE" sz="1800" dirty="0" smtClean="0">
                <a:latin typeface="Arial" charset="0"/>
                <a:cs typeface="Arial" charset="0"/>
              </a:rPr>
              <a:t> </a:t>
            </a:r>
            <a:r>
              <a:rPr lang="nl-BE" sz="1800" dirty="0" err="1" smtClean="0">
                <a:latin typeface="Arial" charset="0"/>
                <a:cs typeface="Arial" charset="0"/>
              </a:rPr>
              <a:t>communication</a:t>
            </a:r>
            <a:r>
              <a:rPr lang="nl-BE" sz="1800" dirty="0" smtClean="0">
                <a:latin typeface="Arial" charset="0"/>
                <a:cs typeface="Arial" charset="0"/>
              </a:rPr>
              <a:t>. </a:t>
            </a:r>
            <a:r>
              <a:rPr lang="nl-BE" sz="1800" dirty="0" err="1" smtClean="0">
                <a:latin typeface="Arial" charset="0"/>
                <a:cs typeface="Arial" charset="0"/>
              </a:rPr>
              <a:t>Environmental</a:t>
            </a:r>
            <a:r>
              <a:rPr lang="nl-BE" sz="1800" dirty="0" smtClean="0">
                <a:latin typeface="Arial" charset="0"/>
                <a:cs typeface="Arial" charset="0"/>
              </a:rPr>
              <a:t> </a:t>
            </a:r>
            <a:r>
              <a:rPr lang="nl-BE" sz="1800" dirty="0" err="1" smtClean="0">
                <a:latin typeface="Arial" charset="0"/>
                <a:cs typeface="Arial" charset="0"/>
              </a:rPr>
              <a:t>Modelling</a:t>
            </a:r>
            <a:r>
              <a:rPr lang="nl-BE" sz="1800" dirty="0" smtClean="0">
                <a:latin typeface="Arial" charset="0"/>
                <a:cs typeface="Arial" charset="0"/>
              </a:rPr>
              <a:t> &amp; Software 33, 92-105.</a:t>
            </a:r>
          </a:p>
          <a:p>
            <a:pPr>
              <a:lnSpc>
                <a:spcPct val="90000"/>
              </a:lnSpc>
            </a:pPr>
            <a:endParaRPr lang="nl-NL" dirty="0" smtClean="0">
              <a:latin typeface="Arial" charset="0"/>
              <a:cs typeface="Arial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9" t="10524" r="18333" b="6667"/>
          <a:stretch>
            <a:fillRect/>
          </a:stretch>
        </p:blipFill>
        <p:spPr bwMode="auto">
          <a:xfrm>
            <a:off x="4572000" y="115888"/>
            <a:ext cx="3313113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Introduction</a:t>
            </a:r>
          </a:p>
        </p:txBody>
      </p:sp>
      <p:sp>
        <p:nvSpPr>
          <p:cNvPr id="6147" name="Rectangle 3"/>
          <p:cNvSpPr>
            <a:spLocks noGrp="1"/>
          </p:cNvSpPr>
          <p:nvPr>
            <p:ph idx="4294967295"/>
          </p:nvPr>
        </p:nvSpPr>
        <p:spPr>
          <a:xfrm>
            <a:off x="720725" y="1412875"/>
            <a:ext cx="7920038" cy="4527550"/>
          </a:xfrm>
        </p:spPr>
        <p:txBody>
          <a:bodyPr/>
          <a:lstStyle/>
          <a:p>
            <a:r>
              <a:rPr lang="nl-BE" dirty="0" err="1" smtClean="0">
                <a:latin typeface="Arial" charset="0"/>
                <a:cs typeface="Arial" charset="0"/>
              </a:rPr>
              <a:t>Flood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forecasting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models</a:t>
            </a:r>
            <a:r>
              <a:rPr lang="nl-BE" dirty="0" smtClean="0">
                <a:latin typeface="Arial" charset="0"/>
                <a:cs typeface="Arial" charset="0"/>
              </a:rPr>
              <a:t> of </a:t>
            </a:r>
            <a:r>
              <a:rPr lang="nl-BE" dirty="0" err="1" smtClean="0">
                <a:latin typeface="Arial" charset="0"/>
                <a:cs typeface="Arial" charset="0"/>
              </a:rPr>
              <a:t>Flanders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Hydraulics</a:t>
            </a:r>
            <a:r>
              <a:rPr lang="nl-BE" dirty="0" smtClean="0">
                <a:latin typeface="Arial" charset="0"/>
                <a:cs typeface="Arial" charset="0"/>
              </a:rPr>
              <a:t> Research</a:t>
            </a:r>
          </a:p>
          <a:p>
            <a:r>
              <a:rPr lang="nl-BE" dirty="0" err="1" smtClean="0">
                <a:latin typeface="Arial" charset="0"/>
                <a:cs typeface="Arial" charset="0"/>
              </a:rPr>
              <a:t>Navigable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waterways</a:t>
            </a:r>
            <a:r>
              <a:rPr lang="nl-BE" dirty="0" smtClean="0">
                <a:latin typeface="Arial" charset="0"/>
                <a:cs typeface="Arial" charset="0"/>
              </a:rPr>
              <a:t> in </a:t>
            </a:r>
            <a:r>
              <a:rPr lang="nl-BE" dirty="0" err="1" smtClean="0">
                <a:latin typeface="Arial" charset="0"/>
                <a:cs typeface="Arial" charset="0"/>
              </a:rPr>
              <a:t>Flanders</a:t>
            </a:r>
            <a:r>
              <a:rPr lang="nl-BE" dirty="0" smtClean="0">
                <a:latin typeface="Arial" charset="0"/>
                <a:cs typeface="Arial" charset="0"/>
              </a:rPr>
              <a:t>, Belgium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48h time horizon</a:t>
            </a:r>
          </a:p>
          <a:p>
            <a:r>
              <a:rPr lang="nl-BE" dirty="0" err="1" smtClean="0">
                <a:latin typeface="Arial" charset="0"/>
                <a:cs typeface="Arial" charset="0"/>
              </a:rPr>
              <a:t>Deterministic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results</a:t>
            </a:r>
            <a:r>
              <a:rPr lang="nl-BE" dirty="0" smtClean="0">
                <a:latin typeface="Arial" charset="0"/>
                <a:cs typeface="Arial" charset="0"/>
              </a:rPr>
              <a:t> (water levels &amp; discharges)</a:t>
            </a:r>
          </a:p>
          <a:p>
            <a:r>
              <a:rPr lang="nl-BE" dirty="0" err="1" smtClean="0">
                <a:latin typeface="Arial" charset="0"/>
                <a:cs typeface="Arial" charset="0"/>
              </a:rPr>
              <a:t>Hydrological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smtClean="0">
                <a:latin typeface="Arial" charset="0"/>
                <a:cs typeface="Arial" charset="0"/>
              </a:rPr>
              <a:t>(NAM), </a:t>
            </a:r>
            <a:r>
              <a:rPr lang="nl-BE" dirty="0" err="1" smtClean="0">
                <a:latin typeface="Arial" charset="0"/>
                <a:cs typeface="Arial" charset="0"/>
              </a:rPr>
              <a:t>hydrodynamic</a:t>
            </a:r>
            <a:r>
              <a:rPr lang="nl-BE" dirty="0" smtClean="0">
                <a:latin typeface="Arial" charset="0"/>
                <a:cs typeface="Arial" charset="0"/>
              </a:rPr>
              <a:t> (Mike11) &amp; </a:t>
            </a:r>
            <a:r>
              <a:rPr lang="nl-BE" dirty="0" err="1" smtClean="0">
                <a:latin typeface="Arial" charset="0"/>
                <a:cs typeface="Arial" charset="0"/>
              </a:rPr>
              <a:t>rainfall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forecasts</a:t>
            </a:r>
            <a:r>
              <a:rPr lang="nl-BE" dirty="0" smtClean="0">
                <a:latin typeface="Arial" charset="0"/>
                <a:cs typeface="Arial" charset="0"/>
              </a:rPr>
              <a:t> =&gt; subject </a:t>
            </a:r>
            <a:r>
              <a:rPr lang="nl-BE" dirty="0" err="1" smtClean="0">
                <a:latin typeface="Arial" charset="0"/>
                <a:cs typeface="Arial" charset="0"/>
              </a:rPr>
              <a:t>to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uncertainties</a:t>
            </a:r>
            <a:endParaRPr lang="nl-BE" dirty="0" smtClean="0">
              <a:latin typeface="Arial" charset="0"/>
              <a:cs typeface="Arial" charset="0"/>
            </a:endParaRPr>
          </a:p>
          <a:p>
            <a:r>
              <a:rPr lang="nl-BE" dirty="0" smtClean="0">
                <a:latin typeface="Arial" charset="0"/>
                <a:cs typeface="Arial" charset="0"/>
              </a:rPr>
              <a:t>=&gt; </a:t>
            </a:r>
            <a:r>
              <a:rPr lang="nl-BE" dirty="0" err="1" smtClean="0">
                <a:latin typeface="Arial" charset="0"/>
                <a:cs typeface="Arial" charset="0"/>
              </a:rPr>
              <a:t>Methodology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to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quantify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and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visualise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uncertainty</a:t>
            </a:r>
            <a:endParaRPr lang="nl-BE" dirty="0" smtClean="0">
              <a:latin typeface="Arial" charset="0"/>
              <a:cs typeface="Arial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Methodology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4294967295"/>
          </p:nvPr>
        </p:nvSpPr>
        <p:spPr>
          <a:xfrm>
            <a:off x="720725" y="1052736"/>
            <a:ext cx="7920038" cy="4527550"/>
          </a:xfrm>
        </p:spPr>
        <p:txBody>
          <a:bodyPr/>
          <a:lstStyle/>
          <a:p>
            <a:r>
              <a:rPr lang="nl-BE" dirty="0" smtClean="0">
                <a:latin typeface="Arial" charset="0"/>
                <a:cs typeface="Arial" charset="0"/>
              </a:rPr>
              <a:t>Statistical analysis of model error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Non-</a:t>
            </a:r>
            <a:r>
              <a:rPr lang="nl-BE" dirty="0" err="1" smtClean="0">
                <a:latin typeface="Arial" charset="0"/>
                <a:cs typeface="Arial" charset="0"/>
              </a:rPr>
              <a:t>parametric</a:t>
            </a:r>
            <a:r>
              <a:rPr lang="nl-BE" dirty="0" smtClean="0">
                <a:latin typeface="Arial" charset="0"/>
                <a:cs typeface="Arial" charset="0"/>
              </a:rPr>
              <a:t> approach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Data-</a:t>
            </a:r>
            <a:r>
              <a:rPr lang="nl-BE" dirty="0" err="1" smtClean="0">
                <a:latin typeface="Arial" charset="0"/>
                <a:cs typeface="Arial" charset="0"/>
              </a:rPr>
              <a:t>based</a:t>
            </a:r>
            <a:r>
              <a:rPr lang="nl-BE" dirty="0" smtClean="0">
                <a:latin typeface="Arial" charset="0"/>
                <a:cs typeface="Arial" charset="0"/>
              </a:rPr>
              <a:t> (</a:t>
            </a:r>
            <a:r>
              <a:rPr lang="nl-BE" dirty="0" err="1" smtClean="0">
                <a:latin typeface="Arial" charset="0"/>
                <a:cs typeface="Arial" charset="0"/>
              </a:rPr>
              <a:t>historical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simulation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results</a:t>
            </a:r>
            <a:r>
              <a:rPr lang="nl-BE" dirty="0" smtClean="0">
                <a:latin typeface="Arial" charset="0"/>
                <a:cs typeface="Arial" charset="0"/>
              </a:rPr>
              <a:t>)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Case </a:t>
            </a:r>
            <a:r>
              <a:rPr lang="nl-BE" dirty="0" err="1" smtClean="0">
                <a:latin typeface="Arial" charset="0"/>
                <a:cs typeface="Arial" charset="0"/>
              </a:rPr>
              <a:t>study</a:t>
            </a:r>
            <a:r>
              <a:rPr lang="nl-BE" dirty="0" smtClean="0">
                <a:latin typeface="Arial" charset="0"/>
                <a:cs typeface="Arial" charset="0"/>
              </a:rPr>
              <a:t>: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4150863" y="2348880"/>
            <a:ext cx="4927173" cy="4154983"/>
            <a:chOff x="1072" y="1081"/>
            <a:chExt cx="3079" cy="2593"/>
          </a:xfrm>
        </p:grpSpPr>
        <p:pic>
          <p:nvPicPr>
            <p:cNvPr id="13" name="Picture 31" descr="DenderDemerIJz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8" t="12570" r="3395" b="6285"/>
            <a:stretch>
              <a:fillRect/>
            </a:stretch>
          </p:blipFill>
          <p:spPr bwMode="auto">
            <a:xfrm>
              <a:off x="1072" y="1131"/>
              <a:ext cx="3079" cy="2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32"/>
            <p:cNvSpPr txBox="1">
              <a:spLocks noChangeArrowheads="1"/>
            </p:cNvSpPr>
            <p:nvPr/>
          </p:nvSpPr>
          <p:spPr bwMode="auto">
            <a:xfrm>
              <a:off x="2778" y="1474"/>
              <a:ext cx="52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1pPr>
              <a:lvl2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12" charset="-128"/>
                </a:defRPr>
              </a:lvl9pPr>
            </a:lstStyle>
            <a:p>
              <a:pPr defTabSz="914400" eaLnBrk="1" hangingPunct="1">
                <a:spcBef>
                  <a:spcPct val="50000"/>
                </a:spcBef>
              </a:pPr>
              <a:r>
                <a:rPr lang="nl-BE" sz="1400" b="1">
                  <a:solidFill>
                    <a:srgbClr val="000000"/>
                  </a:solidFill>
                </a:rPr>
                <a:t>Nete</a:t>
              </a: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5" name="Text Box 33"/>
            <p:cNvSpPr txBox="1">
              <a:spLocks noChangeArrowheads="1"/>
            </p:cNvSpPr>
            <p:nvPr/>
          </p:nvSpPr>
          <p:spPr bwMode="auto">
            <a:xfrm>
              <a:off x="2235" y="1422"/>
              <a:ext cx="528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400" b="1" dirty="0">
                  <a:solidFill>
                    <a:srgbClr val="000000"/>
                  </a:solidFill>
                </a:rPr>
                <a:t>Scheldt</a:t>
              </a:r>
              <a:endParaRPr lang="nl-NL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1574" y="2127"/>
              <a:ext cx="528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400" b="1">
                  <a:solidFill>
                    <a:srgbClr val="000000"/>
                  </a:solidFill>
                </a:rPr>
                <a:t>Upper Scheldt</a:t>
              </a: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7" name="Text Box 35"/>
            <p:cNvSpPr txBox="1">
              <a:spLocks noChangeArrowheads="1"/>
            </p:cNvSpPr>
            <p:nvPr/>
          </p:nvSpPr>
          <p:spPr bwMode="auto">
            <a:xfrm>
              <a:off x="1495" y="1824"/>
              <a:ext cx="527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400" b="1">
                  <a:solidFill>
                    <a:srgbClr val="000000"/>
                  </a:solidFill>
                </a:rPr>
                <a:t>Lys</a:t>
              </a: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8" name="Text Box 36"/>
            <p:cNvSpPr txBox="1">
              <a:spLocks noChangeArrowheads="1"/>
            </p:cNvSpPr>
            <p:nvPr/>
          </p:nvSpPr>
          <p:spPr bwMode="auto">
            <a:xfrm>
              <a:off x="1433" y="1378"/>
              <a:ext cx="527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400" b="1">
                  <a:solidFill>
                    <a:srgbClr val="000000"/>
                  </a:solidFill>
                </a:rPr>
                <a:t>Bruges Polders</a:t>
              </a: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1795" y="1081"/>
              <a:ext cx="67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400" b="1">
                  <a:solidFill>
                    <a:srgbClr val="000000"/>
                  </a:solidFill>
                </a:rPr>
                <a:t>Ghent Channels</a:t>
              </a:r>
              <a:endParaRPr lang="nl-NL" sz="1400" b="1">
                <a:solidFill>
                  <a:srgbClr val="000000"/>
                </a:solidFill>
              </a:endParaRPr>
            </a:p>
          </p:txBody>
        </p:sp>
        <p:sp>
          <p:nvSpPr>
            <p:cNvPr id="20" name="Line 38"/>
            <p:cNvSpPr>
              <a:spLocks noChangeShapeType="1"/>
            </p:cNvSpPr>
            <p:nvPr/>
          </p:nvSpPr>
          <p:spPr bwMode="auto">
            <a:xfrm flipV="1">
              <a:off x="1824" y="1920"/>
              <a:ext cx="197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 flipH="1">
              <a:off x="2007" y="1402"/>
              <a:ext cx="57" cy="23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aphicFrame>
        <p:nvGraphicFramePr>
          <p:cNvPr id="23" name="Group 38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83017"/>
              </p:ext>
            </p:extLst>
          </p:nvPr>
        </p:nvGraphicFramePr>
        <p:xfrm>
          <a:off x="1041993" y="2900888"/>
          <a:ext cx="3096344" cy="3840480"/>
        </p:xfrm>
        <a:graphic>
          <a:graphicData uri="http://schemas.openxmlformats.org/drawingml/2006/table">
            <a:tbl>
              <a:tblPr/>
              <a:tblGrid>
                <a:gridCol w="936588"/>
                <a:gridCol w="936589"/>
                <a:gridCol w="1223167"/>
              </a:tblGrid>
              <a:tr h="421548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Catchment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River / Channel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Location</a:t>
                      </a:r>
                      <a:endParaRPr kumimoji="0" lang="nl-N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96723">
                <a:tc row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Demer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Demer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Aarschot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Demer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Zichem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 row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Yser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Yser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Lo-Fintele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21548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Channel Nieuwpoort - Duinkerke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Veurne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Dender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Dender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Overboelare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9136">
                <a:tc rowSpan="3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Bruges</a:t>
                      </a:r>
                      <a:r>
                        <a:rPr kumimoji="0" lang="nl-B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 Polders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Channel Ghent-Ostend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Steenbrugge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913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Channel </a:t>
                      </a: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Ghent-Ostend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Varsenare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0913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Channel Ghent-Ostend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Plassendale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 rowSpan="2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Ghent</a:t>
                      </a:r>
                      <a:r>
                        <a:rPr kumimoji="0" lang="nl-B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 </a:t>
                      </a: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Channels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Lys Channel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Deinze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Ringvaart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Evergem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Lys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Lys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Menen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Nete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Grote Nete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Hulshout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9672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Scheldt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Scheldt</a:t>
                      </a:r>
                      <a:endParaRPr kumimoji="0" lang="nl-NL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BE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ＭＳ Ｐゴシック" pitchFamily="-112" charset="-128"/>
                        </a:rPr>
                        <a:t>Antwerp</a:t>
                      </a:r>
                      <a:endParaRPr kumimoji="0" lang="nl-NL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>
          <a:xfrm>
            <a:off x="720725" y="0"/>
            <a:ext cx="7920038" cy="1050925"/>
          </a:xfrm>
        </p:spPr>
        <p:txBody>
          <a:bodyPr/>
          <a:lstStyle/>
          <a:p>
            <a:pPr eaLnBrk="1" hangingPunct="1"/>
            <a:r>
              <a:rPr lang="nl-BE" smtClean="0">
                <a:latin typeface="Arial" charset="0"/>
                <a:cs typeface="Arial" charset="0"/>
              </a:rPr>
              <a:t>Methodology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4294967295"/>
          </p:nvPr>
        </p:nvSpPr>
        <p:spPr>
          <a:xfrm>
            <a:off x="720725" y="1412875"/>
            <a:ext cx="7920038" cy="4527550"/>
          </a:xfrm>
        </p:spPr>
        <p:txBody>
          <a:bodyPr/>
          <a:lstStyle/>
          <a:p>
            <a:r>
              <a:rPr lang="nl-BE" dirty="0" smtClean="0">
                <a:latin typeface="Arial" charset="0"/>
                <a:cs typeface="Arial" charset="0"/>
              </a:rPr>
              <a:t>Statistical analysis of model error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Non-</a:t>
            </a:r>
            <a:r>
              <a:rPr lang="nl-BE" dirty="0" err="1" smtClean="0">
                <a:latin typeface="Arial" charset="0"/>
                <a:cs typeface="Arial" charset="0"/>
              </a:rPr>
              <a:t>parametric</a:t>
            </a:r>
            <a:r>
              <a:rPr lang="nl-BE" dirty="0" smtClean="0">
                <a:latin typeface="Arial" charset="0"/>
                <a:cs typeface="Arial" charset="0"/>
              </a:rPr>
              <a:t> approach (no </a:t>
            </a:r>
            <a:r>
              <a:rPr lang="nl-BE" dirty="0" err="1" smtClean="0">
                <a:latin typeface="Arial" charset="0"/>
                <a:cs typeface="Arial" charset="0"/>
              </a:rPr>
              <a:t>predef</a:t>
            </a:r>
            <a:r>
              <a:rPr lang="nl-BE" dirty="0" smtClean="0">
                <a:latin typeface="Arial" charset="0"/>
                <a:cs typeface="Arial" charset="0"/>
              </a:rPr>
              <a:t>. </a:t>
            </a:r>
            <a:r>
              <a:rPr lang="nl-BE" dirty="0" err="1" smtClean="0">
                <a:latin typeface="Arial" charset="0"/>
                <a:cs typeface="Arial" charset="0"/>
              </a:rPr>
              <a:t>prob</a:t>
            </a:r>
            <a:r>
              <a:rPr lang="nl-BE" dirty="0" smtClean="0">
                <a:latin typeface="Arial" charset="0"/>
                <a:cs typeface="Arial" charset="0"/>
              </a:rPr>
              <a:t>. distr.)</a:t>
            </a:r>
          </a:p>
          <a:p>
            <a:r>
              <a:rPr lang="nl-BE" dirty="0" smtClean="0">
                <a:latin typeface="Arial" charset="0"/>
                <a:cs typeface="Arial" charset="0"/>
              </a:rPr>
              <a:t>Data-</a:t>
            </a:r>
            <a:r>
              <a:rPr lang="nl-BE" dirty="0" err="1" smtClean="0">
                <a:latin typeface="Arial" charset="0"/>
                <a:cs typeface="Arial" charset="0"/>
              </a:rPr>
              <a:t>based</a:t>
            </a:r>
            <a:r>
              <a:rPr lang="nl-BE" dirty="0" smtClean="0">
                <a:latin typeface="Arial" charset="0"/>
                <a:cs typeface="Arial" charset="0"/>
              </a:rPr>
              <a:t> (</a:t>
            </a:r>
            <a:r>
              <a:rPr lang="nl-BE" dirty="0" err="1" smtClean="0">
                <a:latin typeface="Arial" charset="0"/>
                <a:cs typeface="Arial" charset="0"/>
              </a:rPr>
              <a:t>historical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simulation</a:t>
            </a:r>
            <a:r>
              <a:rPr lang="nl-BE" dirty="0" smtClean="0">
                <a:latin typeface="Arial" charset="0"/>
                <a:cs typeface="Arial" charset="0"/>
              </a:rPr>
              <a:t> </a:t>
            </a:r>
            <a:r>
              <a:rPr lang="nl-BE" dirty="0" err="1" smtClean="0">
                <a:latin typeface="Arial" charset="0"/>
                <a:cs typeface="Arial" charset="0"/>
              </a:rPr>
              <a:t>results</a:t>
            </a:r>
            <a:r>
              <a:rPr lang="nl-BE" dirty="0" smtClean="0">
                <a:latin typeface="Arial" charset="0"/>
                <a:cs typeface="Arial" charset="0"/>
              </a:rPr>
              <a:t>)</a:t>
            </a:r>
          </a:p>
          <a:p>
            <a:endParaRPr lang="nl-BE" dirty="0" smtClean="0">
              <a:latin typeface="Arial" charset="0"/>
              <a:cs typeface="Arial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2786063" y="4348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86752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0243" name="Freeform 4"/>
          <p:cNvSpPr>
            <a:spLocks/>
          </p:cNvSpPr>
          <p:nvPr/>
        </p:nvSpPr>
        <p:spPr bwMode="auto">
          <a:xfrm>
            <a:off x="2095500" y="2933700"/>
            <a:ext cx="5989638" cy="2087563"/>
          </a:xfrm>
          <a:custGeom>
            <a:avLst/>
            <a:gdLst>
              <a:gd name="T0" fmla="*/ 0 w 3773"/>
              <a:gd name="T1" fmla="*/ 2147483647 h 1315"/>
              <a:gd name="T2" fmla="*/ 1136591357 w 3773"/>
              <a:gd name="T3" fmla="*/ 2147483647 h 1315"/>
              <a:gd name="T4" fmla="*/ 1983363928 w 3773"/>
              <a:gd name="T5" fmla="*/ 2147483647 h 1315"/>
              <a:gd name="T6" fmla="*/ 2147483647 w 3773"/>
              <a:gd name="T7" fmla="*/ 2147483647 h 1315"/>
              <a:gd name="T8" fmla="*/ 2147483647 w 3773"/>
              <a:gd name="T9" fmla="*/ 1318042828 h 1315"/>
              <a:gd name="T10" fmla="*/ 2147483647 w 3773"/>
              <a:gd name="T11" fmla="*/ 229335067 h 1315"/>
              <a:gd name="T12" fmla="*/ 2147483647 w 3773"/>
              <a:gd name="T13" fmla="*/ 12601578 h 1315"/>
              <a:gd name="T14" fmla="*/ 2147483647 w 3773"/>
              <a:gd name="T15" fmla="*/ 156249725 h 1315"/>
              <a:gd name="T16" fmla="*/ 2147483647 w 3773"/>
              <a:gd name="T17" fmla="*/ 277217254 h 1315"/>
              <a:gd name="T18" fmla="*/ 2147483647 w 3773"/>
              <a:gd name="T19" fmla="*/ 448587920 h 1315"/>
              <a:gd name="T20" fmla="*/ 2147483647 w 3773"/>
              <a:gd name="T21" fmla="*/ 435987929 h 1315"/>
              <a:gd name="T22" fmla="*/ 2147483647 w 3773"/>
              <a:gd name="T23" fmla="*/ 556955458 h 1315"/>
              <a:gd name="T24" fmla="*/ 2147483647 w 3773"/>
              <a:gd name="T25" fmla="*/ 786288938 h 1315"/>
              <a:gd name="T26" fmla="*/ 2147483647 w 3773"/>
              <a:gd name="T27" fmla="*/ 1295360623 h 1315"/>
              <a:gd name="T28" fmla="*/ 2147483647 w 3773"/>
              <a:gd name="T29" fmla="*/ 1849795131 h 1315"/>
              <a:gd name="T30" fmla="*/ 2147483647 w 3773"/>
              <a:gd name="T31" fmla="*/ 2147483647 h 1315"/>
              <a:gd name="T32" fmla="*/ 2147483647 w 3773"/>
              <a:gd name="T33" fmla="*/ 2147483647 h 1315"/>
              <a:gd name="T34" fmla="*/ 2147483647 w 3773"/>
              <a:gd name="T35" fmla="*/ 2147483647 h 13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73"/>
              <a:gd name="T55" fmla="*/ 0 h 1315"/>
              <a:gd name="T56" fmla="*/ 3773 w 3773"/>
              <a:gd name="T57" fmla="*/ 1315 h 13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73" h="1315">
                <a:moveTo>
                  <a:pt x="0" y="1315"/>
                </a:moveTo>
                <a:cubicBezTo>
                  <a:pt x="160" y="1311"/>
                  <a:pt x="320" y="1307"/>
                  <a:pt x="451" y="1277"/>
                </a:cubicBezTo>
                <a:cubicBezTo>
                  <a:pt x="582" y="1247"/>
                  <a:pt x="693" y="1194"/>
                  <a:pt x="787" y="1133"/>
                </a:cubicBezTo>
                <a:cubicBezTo>
                  <a:pt x="881" y="1072"/>
                  <a:pt x="932" y="1014"/>
                  <a:pt x="1013" y="912"/>
                </a:cubicBezTo>
                <a:cubicBezTo>
                  <a:pt x="1094" y="810"/>
                  <a:pt x="1196" y="660"/>
                  <a:pt x="1272" y="523"/>
                </a:cubicBezTo>
                <a:cubicBezTo>
                  <a:pt x="1348" y="386"/>
                  <a:pt x="1395" y="177"/>
                  <a:pt x="1469" y="91"/>
                </a:cubicBezTo>
                <a:cubicBezTo>
                  <a:pt x="1543" y="5"/>
                  <a:pt x="1648" y="10"/>
                  <a:pt x="1714" y="5"/>
                </a:cubicBezTo>
                <a:cubicBezTo>
                  <a:pt x="1780" y="0"/>
                  <a:pt x="1826" y="44"/>
                  <a:pt x="1867" y="62"/>
                </a:cubicBezTo>
                <a:cubicBezTo>
                  <a:pt x="1908" y="80"/>
                  <a:pt x="1911" y="91"/>
                  <a:pt x="1958" y="110"/>
                </a:cubicBezTo>
                <a:cubicBezTo>
                  <a:pt x="2005" y="129"/>
                  <a:pt x="2073" y="168"/>
                  <a:pt x="2150" y="178"/>
                </a:cubicBezTo>
                <a:cubicBezTo>
                  <a:pt x="2227" y="188"/>
                  <a:pt x="2336" y="166"/>
                  <a:pt x="2419" y="173"/>
                </a:cubicBezTo>
                <a:cubicBezTo>
                  <a:pt x="2502" y="180"/>
                  <a:pt x="2583" y="198"/>
                  <a:pt x="2645" y="221"/>
                </a:cubicBezTo>
                <a:cubicBezTo>
                  <a:pt x="2707" y="244"/>
                  <a:pt x="2743" y="263"/>
                  <a:pt x="2789" y="312"/>
                </a:cubicBezTo>
                <a:cubicBezTo>
                  <a:pt x="2835" y="361"/>
                  <a:pt x="2862" y="444"/>
                  <a:pt x="2923" y="514"/>
                </a:cubicBezTo>
                <a:cubicBezTo>
                  <a:pt x="2984" y="584"/>
                  <a:pt x="3090" y="673"/>
                  <a:pt x="3158" y="734"/>
                </a:cubicBezTo>
                <a:cubicBezTo>
                  <a:pt x="3226" y="795"/>
                  <a:pt x="3260" y="833"/>
                  <a:pt x="3331" y="878"/>
                </a:cubicBezTo>
                <a:cubicBezTo>
                  <a:pt x="3402" y="923"/>
                  <a:pt x="3512" y="973"/>
                  <a:pt x="3586" y="1003"/>
                </a:cubicBezTo>
                <a:cubicBezTo>
                  <a:pt x="3660" y="1033"/>
                  <a:pt x="3737" y="1046"/>
                  <a:pt x="3773" y="1056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V="1">
            <a:off x="1774825" y="24844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>
            <a:off x="1768475" y="5364163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46" name="Text Box 7"/>
          <p:cNvSpPr txBox="1">
            <a:spLocks noChangeArrowheads="1"/>
          </p:cNvSpPr>
          <p:nvPr/>
        </p:nvSpPr>
        <p:spPr bwMode="auto">
          <a:xfrm rot="-5400000">
            <a:off x="343694" y="3134519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Water Level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7834313" y="5430838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6180138" y="2400300"/>
            <a:ext cx="350837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6554788" y="2232025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Observation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pic>
        <p:nvPicPr>
          <p:cNvPr id="1025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1267" name="Freeform 4"/>
          <p:cNvSpPr>
            <a:spLocks/>
          </p:cNvSpPr>
          <p:nvPr/>
        </p:nvSpPr>
        <p:spPr bwMode="auto">
          <a:xfrm>
            <a:off x="2095500" y="2933700"/>
            <a:ext cx="5989638" cy="2087563"/>
          </a:xfrm>
          <a:custGeom>
            <a:avLst/>
            <a:gdLst>
              <a:gd name="T0" fmla="*/ 0 w 3773"/>
              <a:gd name="T1" fmla="*/ 2147483647 h 1315"/>
              <a:gd name="T2" fmla="*/ 1136591357 w 3773"/>
              <a:gd name="T3" fmla="*/ 2147483647 h 1315"/>
              <a:gd name="T4" fmla="*/ 1983363928 w 3773"/>
              <a:gd name="T5" fmla="*/ 2147483647 h 1315"/>
              <a:gd name="T6" fmla="*/ 2147483647 w 3773"/>
              <a:gd name="T7" fmla="*/ 2147483647 h 1315"/>
              <a:gd name="T8" fmla="*/ 2147483647 w 3773"/>
              <a:gd name="T9" fmla="*/ 1318042828 h 1315"/>
              <a:gd name="T10" fmla="*/ 2147483647 w 3773"/>
              <a:gd name="T11" fmla="*/ 229335067 h 1315"/>
              <a:gd name="T12" fmla="*/ 2147483647 w 3773"/>
              <a:gd name="T13" fmla="*/ 12601578 h 1315"/>
              <a:gd name="T14" fmla="*/ 2147483647 w 3773"/>
              <a:gd name="T15" fmla="*/ 156249725 h 1315"/>
              <a:gd name="T16" fmla="*/ 2147483647 w 3773"/>
              <a:gd name="T17" fmla="*/ 277217254 h 1315"/>
              <a:gd name="T18" fmla="*/ 2147483647 w 3773"/>
              <a:gd name="T19" fmla="*/ 448587920 h 1315"/>
              <a:gd name="T20" fmla="*/ 2147483647 w 3773"/>
              <a:gd name="T21" fmla="*/ 435987929 h 1315"/>
              <a:gd name="T22" fmla="*/ 2147483647 w 3773"/>
              <a:gd name="T23" fmla="*/ 556955458 h 1315"/>
              <a:gd name="T24" fmla="*/ 2147483647 w 3773"/>
              <a:gd name="T25" fmla="*/ 786288938 h 1315"/>
              <a:gd name="T26" fmla="*/ 2147483647 w 3773"/>
              <a:gd name="T27" fmla="*/ 1295360623 h 1315"/>
              <a:gd name="T28" fmla="*/ 2147483647 w 3773"/>
              <a:gd name="T29" fmla="*/ 1849795131 h 1315"/>
              <a:gd name="T30" fmla="*/ 2147483647 w 3773"/>
              <a:gd name="T31" fmla="*/ 2147483647 h 1315"/>
              <a:gd name="T32" fmla="*/ 2147483647 w 3773"/>
              <a:gd name="T33" fmla="*/ 2147483647 h 1315"/>
              <a:gd name="T34" fmla="*/ 2147483647 w 3773"/>
              <a:gd name="T35" fmla="*/ 2147483647 h 13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73"/>
              <a:gd name="T55" fmla="*/ 0 h 1315"/>
              <a:gd name="T56" fmla="*/ 3773 w 3773"/>
              <a:gd name="T57" fmla="*/ 1315 h 13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73" h="1315">
                <a:moveTo>
                  <a:pt x="0" y="1315"/>
                </a:moveTo>
                <a:cubicBezTo>
                  <a:pt x="160" y="1311"/>
                  <a:pt x="320" y="1307"/>
                  <a:pt x="451" y="1277"/>
                </a:cubicBezTo>
                <a:cubicBezTo>
                  <a:pt x="582" y="1247"/>
                  <a:pt x="693" y="1194"/>
                  <a:pt x="787" y="1133"/>
                </a:cubicBezTo>
                <a:cubicBezTo>
                  <a:pt x="881" y="1072"/>
                  <a:pt x="932" y="1014"/>
                  <a:pt x="1013" y="912"/>
                </a:cubicBezTo>
                <a:cubicBezTo>
                  <a:pt x="1094" y="810"/>
                  <a:pt x="1196" y="660"/>
                  <a:pt x="1272" y="523"/>
                </a:cubicBezTo>
                <a:cubicBezTo>
                  <a:pt x="1348" y="386"/>
                  <a:pt x="1395" y="177"/>
                  <a:pt x="1469" y="91"/>
                </a:cubicBezTo>
                <a:cubicBezTo>
                  <a:pt x="1543" y="5"/>
                  <a:pt x="1648" y="10"/>
                  <a:pt x="1714" y="5"/>
                </a:cubicBezTo>
                <a:cubicBezTo>
                  <a:pt x="1780" y="0"/>
                  <a:pt x="1826" y="44"/>
                  <a:pt x="1867" y="62"/>
                </a:cubicBezTo>
                <a:cubicBezTo>
                  <a:pt x="1908" y="80"/>
                  <a:pt x="1911" y="91"/>
                  <a:pt x="1958" y="110"/>
                </a:cubicBezTo>
                <a:cubicBezTo>
                  <a:pt x="2005" y="129"/>
                  <a:pt x="2073" y="168"/>
                  <a:pt x="2150" y="178"/>
                </a:cubicBezTo>
                <a:cubicBezTo>
                  <a:pt x="2227" y="188"/>
                  <a:pt x="2336" y="166"/>
                  <a:pt x="2419" y="173"/>
                </a:cubicBezTo>
                <a:cubicBezTo>
                  <a:pt x="2502" y="180"/>
                  <a:pt x="2583" y="198"/>
                  <a:pt x="2645" y="221"/>
                </a:cubicBezTo>
                <a:cubicBezTo>
                  <a:pt x="2707" y="244"/>
                  <a:pt x="2743" y="263"/>
                  <a:pt x="2789" y="312"/>
                </a:cubicBezTo>
                <a:cubicBezTo>
                  <a:pt x="2835" y="361"/>
                  <a:pt x="2862" y="444"/>
                  <a:pt x="2923" y="514"/>
                </a:cubicBezTo>
                <a:cubicBezTo>
                  <a:pt x="2984" y="584"/>
                  <a:pt x="3090" y="673"/>
                  <a:pt x="3158" y="734"/>
                </a:cubicBezTo>
                <a:cubicBezTo>
                  <a:pt x="3226" y="795"/>
                  <a:pt x="3260" y="833"/>
                  <a:pt x="3331" y="878"/>
                </a:cubicBezTo>
                <a:cubicBezTo>
                  <a:pt x="3402" y="923"/>
                  <a:pt x="3512" y="973"/>
                  <a:pt x="3586" y="1003"/>
                </a:cubicBezTo>
                <a:cubicBezTo>
                  <a:pt x="3660" y="1033"/>
                  <a:pt x="3737" y="1046"/>
                  <a:pt x="3773" y="1056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 flipV="1">
            <a:off x="1774825" y="24844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768475" y="5364163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 rot="-5400000">
            <a:off x="343694" y="3134519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Water Level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834313" y="5430838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6180138" y="2154238"/>
            <a:ext cx="350837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6554788" y="1985963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Observation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74" name="Freeform 11"/>
          <p:cNvSpPr>
            <a:spLocks/>
          </p:cNvSpPr>
          <p:nvPr/>
        </p:nvSpPr>
        <p:spPr bwMode="auto">
          <a:xfrm>
            <a:off x="2103438" y="3114675"/>
            <a:ext cx="2574925" cy="1825625"/>
          </a:xfrm>
          <a:custGeom>
            <a:avLst/>
            <a:gdLst>
              <a:gd name="T0" fmla="*/ 0 w 1622"/>
              <a:gd name="T1" fmla="*/ 2147483647 h 1150"/>
              <a:gd name="T2" fmla="*/ 544353750 w 1622"/>
              <a:gd name="T3" fmla="*/ 2147483647 h 1150"/>
              <a:gd name="T4" fmla="*/ 1486892188 w 1622"/>
              <a:gd name="T5" fmla="*/ 2147483647 h 1150"/>
              <a:gd name="T6" fmla="*/ 2116931250 w 1622"/>
              <a:gd name="T7" fmla="*/ 2119452200 h 1150"/>
              <a:gd name="T8" fmla="*/ 2147483647 w 1622"/>
              <a:gd name="T9" fmla="*/ 1030744700 h 1150"/>
              <a:gd name="T10" fmla="*/ 2147483647 w 1622"/>
              <a:gd name="T11" fmla="*/ 161290000 h 1150"/>
              <a:gd name="T12" fmla="*/ 2147483647 w 1622"/>
              <a:gd name="T13" fmla="*/ 63004700 h 1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2"/>
              <a:gd name="T22" fmla="*/ 0 h 1150"/>
              <a:gd name="T23" fmla="*/ 1622 w 1622"/>
              <a:gd name="T24" fmla="*/ 1150 h 1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2" h="1150">
                <a:moveTo>
                  <a:pt x="0" y="1139"/>
                </a:moveTo>
                <a:cubicBezTo>
                  <a:pt x="59" y="1144"/>
                  <a:pt x="118" y="1150"/>
                  <a:pt x="216" y="1139"/>
                </a:cubicBezTo>
                <a:cubicBezTo>
                  <a:pt x="314" y="1128"/>
                  <a:pt x="486" y="1122"/>
                  <a:pt x="590" y="1072"/>
                </a:cubicBezTo>
                <a:cubicBezTo>
                  <a:pt x="694" y="1022"/>
                  <a:pt x="749" y="951"/>
                  <a:pt x="840" y="841"/>
                </a:cubicBezTo>
                <a:cubicBezTo>
                  <a:pt x="931" y="731"/>
                  <a:pt x="1047" y="538"/>
                  <a:pt x="1137" y="409"/>
                </a:cubicBezTo>
                <a:cubicBezTo>
                  <a:pt x="1227" y="280"/>
                  <a:pt x="1296" y="128"/>
                  <a:pt x="1377" y="64"/>
                </a:cubicBezTo>
                <a:cubicBezTo>
                  <a:pt x="1458" y="0"/>
                  <a:pt x="1567" y="32"/>
                  <a:pt x="1622" y="2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5" name="Freeform 12"/>
          <p:cNvSpPr>
            <a:spLocks/>
          </p:cNvSpPr>
          <p:nvPr/>
        </p:nvSpPr>
        <p:spPr bwMode="auto">
          <a:xfrm>
            <a:off x="3733800" y="2892425"/>
            <a:ext cx="2416175" cy="1443038"/>
          </a:xfrm>
          <a:custGeom>
            <a:avLst/>
            <a:gdLst>
              <a:gd name="T0" fmla="*/ 0 w 1522"/>
              <a:gd name="T1" fmla="*/ 2147483647 h 909"/>
              <a:gd name="T2" fmla="*/ 592237513 w 1522"/>
              <a:gd name="T3" fmla="*/ 1383567054 h 909"/>
              <a:gd name="T4" fmla="*/ 955140013 w 1522"/>
              <a:gd name="T5" fmla="*/ 514112053 h 909"/>
              <a:gd name="T6" fmla="*/ 1499493763 w 1522"/>
              <a:gd name="T7" fmla="*/ 52924093 h 909"/>
              <a:gd name="T8" fmla="*/ 2147483647 w 1522"/>
              <a:gd name="T9" fmla="*/ 199093206 h 909"/>
              <a:gd name="T10" fmla="*/ 2147483647 w 1522"/>
              <a:gd name="T11" fmla="*/ 803930916 h 909"/>
              <a:gd name="T12" fmla="*/ 2147483647 w 1522"/>
              <a:gd name="T13" fmla="*/ 997982221 h 9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2"/>
              <a:gd name="T22" fmla="*/ 0 h 909"/>
              <a:gd name="T23" fmla="*/ 1522 w 1522"/>
              <a:gd name="T24" fmla="*/ 909 h 9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2" h="909">
                <a:moveTo>
                  <a:pt x="0" y="909"/>
                </a:moveTo>
                <a:cubicBezTo>
                  <a:pt x="86" y="787"/>
                  <a:pt x="172" y="666"/>
                  <a:pt x="235" y="549"/>
                </a:cubicBezTo>
                <a:cubicBezTo>
                  <a:pt x="298" y="432"/>
                  <a:pt x="319" y="292"/>
                  <a:pt x="379" y="204"/>
                </a:cubicBezTo>
                <a:cubicBezTo>
                  <a:pt x="439" y="116"/>
                  <a:pt x="484" y="42"/>
                  <a:pt x="595" y="21"/>
                </a:cubicBezTo>
                <a:cubicBezTo>
                  <a:pt x="706" y="0"/>
                  <a:pt x="917" y="29"/>
                  <a:pt x="1046" y="79"/>
                </a:cubicBezTo>
                <a:cubicBezTo>
                  <a:pt x="1175" y="129"/>
                  <a:pt x="1289" y="266"/>
                  <a:pt x="1368" y="319"/>
                </a:cubicBezTo>
                <a:cubicBezTo>
                  <a:pt x="1447" y="372"/>
                  <a:pt x="1490" y="383"/>
                  <a:pt x="1522" y="396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>
            <a:off x="2089150" y="2544763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3709988" y="2538413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5330825" y="2547938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6973888" y="2547938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5349875" y="3170238"/>
            <a:ext cx="2247900" cy="792162"/>
          </a:xfrm>
          <a:custGeom>
            <a:avLst/>
            <a:gdLst>
              <a:gd name="T0" fmla="*/ 0 w 1416"/>
              <a:gd name="T1" fmla="*/ 0 h 499"/>
              <a:gd name="T2" fmla="*/ 640119688 w 1416"/>
              <a:gd name="T3" fmla="*/ 60483712 h 499"/>
              <a:gd name="T4" fmla="*/ 1149191250 w 1416"/>
              <a:gd name="T5" fmla="*/ 60483712 h 499"/>
              <a:gd name="T6" fmla="*/ 1668343438 w 1416"/>
              <a:gd name="T7" fmla="*/ 229333280 h 499"/>
              <a:gd name="T8" fmla="*/ 2147483647 w 1416"/>
              <a:gd name="T9" fmla="*/ 604837118 h 499"/>
              <a:gd name="T10" fmla="*/ 2147483647 w 1416"/>
              <a:gd name="T11" fmla="*/ 652719263 h 499"/>
              <a:gd name="T12" fmla="*/ 2147483647 w 1416"/>
              <a:gd name="T13" fmla="*/ 929936276 h 499"/>
              <a:gd name="T14" fmla="*/ 2147483647 w 1416"/>
              <a:gd name="T15" fmla="*/ 1257556381 h 4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6"/>
              <a:gd name="T25" fmla="*/ 0 h 499"/>
              <a:gd name="T26" fmla="*/ 1416 w 1416"/>
              <a:gd name="T27" fmla="*/ 499 h 4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6" h="499">
                <a:moveTo>
                  <a:pt x="0" y="0"/>
                </a:moveTo>
                <a:cubicBezTo>
                  <a:pt x="89" y="10"/>
                  <a:pt x="178" y="20"/>
                  <a:pt x="254" y="24"/>
                </a:cubicBezTo>
                <a:cubicBezTo>
                  <a:pt x="330" y="28"/>
                  <a:pt x="388" y="13"/>
                  <a:pt x="456" y="24"/>
                </a:cubicBezTo>
                <a:cubicBezTo>
                  <a:pt x="524" y="35"/>
                  <a:pt x="593" y="55"/>
                  <a:pt x="662" y="91"/>
                </a:cubicBezTo>
                <a:cubicBezTo>
                  <a:pt x="731" y="127"/>
                  <a:pt x="798" y="212"/>
                  <a:pt x="868" y="240"/>
                </a:cubicBezTo>
                <a:cubicBezTo>
                  <a:pt x="938" y="268"/>
                  <a:pt x="1019" y="238"/>
                  <a:pt x="1080" y="259"/>
                </a:cubicBezTo>
                <a:cubicBezTo>
                  <a:pt x="1141" y="280"/>
                  <a:pt x="1177" y="329"/>
                  <a:pt x="1233" y="369"/>
                </a:cubicBezTo>
                <a:cubicBezTo>
                  <a:pt x="1289" y="409"/>
                  <a:pt x="1359" y="479"/>
                  <a:pt x="1416" y="499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81" name="Freeform 18"/>
          <p:cNvSpPr>
            <a:spLocks/>
          </p:cNvSpPr>
          <p:nvPr/>
        </p:nvSpPr>
        <p:spPr bwMode="auto">
          <a:xfrm>
            <a:off x="6972300" y="3984625"/>
            <a:ext cx="1181100" cy="549275"/>
          </a:xfrm>
          <a:custGeom>
            <a:avLst/>
            <a:gdLst>
              <a:gd name="T0" fmla="*/ 0 w 744"/>
              <a:gd name="T1" fmla="*/ 0 h 346"/>
              <a:gd name="T2" fmla="*/ 579635938 w 744"/>
              <a:gd name="T3" fmla="*/ 496471575 h 346"/>
              <a:gd name="T4" fmla="*/ 1355844063 w 744"/>
              <a:gd name="T5" fmla="*/ 725805000 h 346"/>
              <a:gd name="T6" fmla="*/ 1874996250 w 744"/>
              <a:gd name="T7" fmla="*/ 871974063 h 346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46"/>
              <a:gd name="T14" fmla="*/ 744 w 744"/>
              <a:gd name="T15" fmla="*/ 346 h 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46">
                <a:moveTo>
                  <a:pt x="0" y="0"/>
                </a:moveTo>
                <a:cubicBezTo>
                  <a:pt x="70" y="74"/>
                  <a:pt x="140" y="149"/>
                  <a:pt x="230" y="197"/>
                </a:cubicBezTo>
                <a:cubicBezTo>
                  <a:pt x="320" y="245"/>
                  <a:pt x="452" y="263"/>
                  <a:pt x="538" y="288"/>
                </a:cubicBezTo>
                <a:cubicBezTo>
                  <a:pt x="624" y="313"/>
                  <a:pt x="696" y="337"/>
                  <a:pt x="744" y="346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82" name="Text Box 19"/>
          <p:cNvSpPr txBox="1">
            <a:spLocks noChangeArrowheads="1"/>
          </p:cNvSpPr>
          <p:nvPr/>
        </p:nvSpPr>
        <p:spPr bwMode="auto">
          <a:xfrm>
            <a:off x="6542088" y="2216150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Simulation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83" name="Line 20"/>
          <p:cNvSpPr>
            <a:spLocks noChangeShapeType="1"/>
          </p:cNvSpPr>
          <p:nvPr/>
        </p:nvSpPr>
        <p:spPr bwMode="auto">
          <a:xfrm>
            <a:off x="6183313" y="2400300"/>
            <a:ext cx="350837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1284" name="Text Box 21"/>
          <p:cNvSpPr txBox="1">
            <a:spLocks noChangeArrowheads="1"/>
          </p:cNvSpPr>
          <p:nvPr/>
        </p:nvSpPr>
        <p:spPr bwMode="auto">
          <a:xfrm>
            <a:off x="1776413" y="531653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TOF1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85" name="Text Box 22"/>
          <p:cNvSpPr txBox="1">
            <a:spLocks noChangeArrowheads="1"/>
          </p:cNvSpPr>
          <p:nvPr/>
        </p:nvSpPr>
        <p:spPr bwMode="auto">
          <a:xfrm>
            <a:off x="3402013" y="53101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TOF2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86" name="Text Box 23"/>
          <p:cNvSpPr txBox="1">
            <a:spLocks noChangeArrowheads="1"/>
          </p:cNvSpPr>
          <p:nvPr/>
        </p:nvSpPr>
        <p:spPr bwMode="auto">
          <a:xfrm>
            <a:off x="5011738" y="5305425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TOF3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1287" name="Text Box 24"/>
          <p:cNvSpPr txBox="1">
            <a:spLocks noChangeArrowheads="1"/>
          </p:cNvSpPr>
          <p:nvPr/>
        </p:nvSpPr>
        <p:spPr bwMode="auto">
          <a:xfrm>
            <a:off x="6654800" y="5308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TOF4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pic>
        <p:nvPicPr>
          <p:cNvPr id="11288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sp>
        <p:nvSpPr>
          <p:cNvPr id="12291" name="Freeform 4"/>
          <p:cNvSpPr>
            <a:spLocks/>
          </p:cNvSpPr>
          <p:nvPr/>
        </p:nvSpPr>
        <p:spPr bwMode="auto">
          <a:xfrm>
            <a:off x="2095500" y="2933700"/>
            <a:ext cx="5989638" cy="2087563"/>
          </a:xfrm>
          <a:custGeom>
            <a:avLst/>
            <a:gdLst>
              <a:gd name="T0" fmla="*/ 0 w 3773"/>
              <a:gd name="T1" fmla="*/ 2147483647 h 1315"/>
              <a:gd name="T2" fmla="*/ 1136591357 w 3773"/>
              <a:gd name="T3" fmla="*/ 2147483647 h 1315"/>
              <a:gd name="T4" fmla="*/ 1983363928 w 3773"/>
              <a:gd name="T5" fmla="*/ 2147483647 h 1315"/>
              <a:gd name="T6" fmla="*/ 2147483647 w 3773"/>
              <a:gd name="T7" fmla="*/ 2147483647 h 1315"/>
              <a:gd name="T8" fmla="*/ 2147483647 w 3773"/>
              <a:gd name="T9" fmla="*/ 1318042828 h 1315"/>
              <a:gd name="T10" fmla="*/ 2147483647 w 3773"/>
              <a:gd name="T11" fmla="*/ 229335067 h 1315"/>
              <a:gd name="T12" fmla="*/ 2147483647 w 3773"/>
              <a:gd name="T13" fmla="*/ 12601578 h 1315"/>
              <a:gd name="T14" fmla="*/ 2147483647 w 3773"/>
              <a:gd name="T15" fmla="*/ 156249725 h 1315"/>
              <a:gd name="T16" fmla="*/ 2147483647 w 3773"/>
              <a:gd name="T17" fmla="*/ 277217254 h 1315"/>
              <a:gd name="T18" fmla="*/ 2147483647 w 3773"/>
              <a:gd name="T19" fmla="*/ 448587920 h 1315"/>
              <a:gd name="T20" fmla="*/ 2147483647 w 3773"/>
              <a:gd name="T21" fmla="*/ 435987929 h 1315"/>
              <a:gd name="T22" fmla="*/ 2147483647 w 3773"/>
              <a:gd name="T23" fmla="*/ 556955458 h 1315"/>
              <a:gd name="T24" fmla="*/ 2147483647 w 3773"/>
              <a:gd name="T25" fmla="*/ 786288938 h 1315"/>
              <a:gd name="T26" fmla="*/ 2147483647 w 3773"/>
              <a:gd name="T27" fmla="*/ 1295360623 h 1315"/>
              <a:gd name="T28" fmla="*/ 2147483647 w 3773"/>
              <a:gd name="T29" fmla="*/ 1849795131 h 1315"/>
              <a:gd name="T30" fmla="*/ 2147483647 w 3773"/>
              <a:gd name="T31" fmla="*/ 2147483647 h 1315"/>
              <a:gd name="T32" fmla="*/ 2147483647 w 3773"/>
              <a:gd name="T33" fmla="*/ 2147483647 h 1315"/>
              <a:gd name="T34" fmla="*/ 2147483647 w 3773"/>
              <a:gd name="T35" fmla="*/ 2147483647 h 13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73"/>
              <a:gd name="T55" fmla="*/ 0 h 1315"/>
              <a:gd name="T56" fmla="*/ 3773 w 3773"/>
              <a:gd name="T57" fmla="*/ 1315 h 13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73" h="1315">
                <a:moveTo>
                  <a:pt x="0" y="1315"/>
                </a:moveTo>
                <a:cubicBezTo>
                  <a:pt x="160" y="1311"/>
                  <a:pt x="320" y="1307"/>
                  <a:pt x="451" y="1277"/>
                </a:cubicBezTo>
                <a:cubicBezTo>
                  <a:pt x="582" y="1247"/>
                  <a:pt x="693" y="1194"/>
                  <a:pt x="787" y="1133"/>
                </a:cubicBezTo>
                <a:cubicBezTo>
                  <a:pt x="881" y="1072"/>
                  <a:pt x="932" y="1014"/>
                  <a:pt x="1013" y="912"/>
                </a:cubicBezTo>
                <a:cubicBezTo>
                  <a:pt x="1094" y="810"/>
                  <a:pt x="1196" y="660"/>
                  <a:pt x="1272" y="523"/>
                </a:cubicBezTo>
                <a:cubicBezTo>
                  <a:pt x="1348" y="386"/>
                  <a:pt x="1395" y="177"/>
                  <a:pt x="1469" y="91"/>
                </a:cubicBezTo>
                <a:cubicBezTo>
                  <a:pt x="1543" y="5"/>
                  <a:pt x="1648" y="10"/>
                  <a:pt x="1714" y="5"/>
                </a:cubicBezTo>
                <a:cubicBezTo>
                  <a:pt x="1780" y="0"/>
                  <a:pt x="1826" y="44"/>
                  <a:pt x="1867" y="62"/>
                </a:cubicBezTo>
                <a:cubicBezTo>
                  <a:pt x="1908" y="80"/>
                  <a:pt x="1911" y="91"/>
                  <a:pt x="1958" y="110"/>
                </a:cubicBezTo>
                <a:cubicBezTo>
                  <a:pt x="2005" y="129"/>
                  <a:pt x="2073" y="168"/>
                  <a:pt x="2150" y="178"/>
                </a:cubicBezTo>
                <a:cubicBezTo>
                  <a:pt x="2227" y="188"/>
                  <a:pt x="2336" y="166"/>
                  <a:pt x="2419" y="173"/>
                </a:cubicBezTo>
                <a:cubicBezTo>
                  <a:pt x="2502" y="180"/>
                  <a:pt x="2583" y="198"/>
                  <a:pt x="2645" y="221"/>
                </a:cubicBezTo>
                <a:cubicBezTo>
                  <a:pt x="2707" y="244"/>
                  <a:pt x="2743" y="263"/>
                  <a:pt x="2789" y="312"/>
                </a:cubicBezTo>
                <a:cubicBezTo>
                  <a:pt x="2835" y="361"/>
                  <a:pt x="2862" y="444"/>
                  <a:pt x="2923" y="514"/>
                </a:cubicBezTo>
                <a:cubicBezTo>
                  <a:pt x="2984" y="584"/>
                  <a:pt x="3090" y="673"/>
                  <a:pt x="3158" y="734"/>
                </a:cubicBezTo>
                <a:cubicBezTo>
                  <a:pt x="3226" y="795"/>
                  <a:pt x="3260" y="833"/>
                  <a:pt x="3331" y="878"/>
                </a:cubicBezTo>
                <a:cubicBezTo>
                  <a:pt x="3402" y="923"/>
                  <a:pt x="3512" y="973"/>
                  <a:pt x="3586" y="1003"/>
                </a:cubicBezTo>
                <a:cubicBezTo>
                  <a:pt x="3660" y="1033"/>
                  <a:pt x="3737" y="1046"/>
                  <a:pt x="3773" y="1056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1774825" y="24844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1768475" y="5364163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 rot="-5400000">
            <a:off x="343694" y="3134519"/>
            <a:ext cx="23034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Water Level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7834313" y="5430838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6180138" y="2154238"/>
            <a:ext cx="350837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554788" y="1985963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Observation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298" name="Freeform 11"/>
          <p:cNvSpPr>
            <a:spLocks/>
          </p:cNvSpPr>
          <p:nvPr/>
        </p:nvSpPr>
        <p:spPr bwMode="auto">
          <a:xfrm>
            <a:off x="2103438" y="3114675"/>
            <a:ext cx="2574925" cy="1825625"/>
          </a:xfrm>
          <a:custGeom>
            <a:avLst/>
            <a:gdLst>
              <a:gd name="T0" fmla="*/ 0 w 1622"/>
              <a:gd name="T1" fmla="*/ 2147483647 h 1150"/>
              <a:gd name="T2" fmla="*/ 544353750 w 1622"/>
              <a:gd name="T3" fmla="*/ 2147483647 h 1150"/>
              <a:gd name="T4" fmla="*/ 1486892188 w 1622"/>
              <a:gd name="T5" fmla="*/ 2147483647 h 1150"/>
              <a:gd name="T6" fmla="*/ 2116931250 w 1622"/>
              <a:gd name="T7" fmla="*/ 2119452200 h 1150"/>
              <a:gd name="T8" fmla="*/ 2147483647 w 1622"/>
              <a:gd name="T9" fmla="*/ 1030744700 h 1150"/>
              <a:gd name="T10" fmla="*/ 2147483647 w 1622"/>
              <a:gd name="T11" fmla="*/ 161290000 h 1150"/>
              <a:gd name="T12" fmla="*/ 2147483647 w 1622"/>
              <a:gd name="T13" fmla="*/ 63004700 h 1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2"/>
              <a:gd name="T22" fmla="*/ 0 h 1150"/>
              <a:gd name="T23" fmla="*/ 1622 w 1622"/>
              <a:gd name="T24" fmla="*/ 1150 h 1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2" h="1150">
                <a:moveTo>
                  <a:pt x="0" y="1139"/>
                </a:moveTo>
                <a:cubicBezTo>
                  <a:pt x="59" y="1144"/>
                  <a:pt x="118" y="1150"/>
                  <a:pt x="216" y="1139"/>
                </a:cubicBezTo>
                <a:cubicBezTo>
                  <a:pt x="314" y="1128"/>
                  <a:pt x="486" y="1122"/>
                  <a:pt x="590" y="1072"/>
                </a:cubicBezTo>
                <a:cubicBezTo>
                  <a:pt x="694" y="1022"/>
                  <a:pt x="749" y="951"/>
                  <a:pt x="840" y="841"/>
                </a:cubicBezTo>
                <a:cubicBezTo>
                  <a:pt x="931" y="731"/>
                  <a:pt x="1047" y="538"/>
                  <a:pt x="1137" y="409"/>
                </a:cubicBezTo>
                <a:cubicBezTo>
                  <a:pt x="1227" y="280"/>
                  <a:pt x="1296" y="128"/>
                  <a:pt x="1377" y="64"/>
                </a:cubicBezTo>
                <a:cubicBezTo>
                  <a:pt x="1458" y="0"/>
                  <a:pt x="1567" y="32"/>
                  <a:pt x="1622" y="2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299" name="Freeform 12"/>
          <p:cNvSpPr>
            <a:spLocks/>
          </p:cNvSpPr>
          <p:nvPr/>
        </p:nvSpPr>
        <p:spPr bwMode="auto">
          <a:xfrm>
            <a:off x="3733800" y="2892425"/>
            <a:ext cx="2416175" cy="1443038"/>
          </a:xfrm>
          <a:custGeom>
            <a:avLst/>
            <a:gdLst>
              <a:gd name="T0" fmla="*/ 0 w 1522"/>
              <a:gd name="T1" fmla="*/ 2147483647 h 909"/>
              <a:gd name="T2" fmla="*/ 592237513 w 1522"/>
              <a:gd name="T3" fmla="*/ 1383567054 h 909"/>
              <a:gd name="T4" fmla="*/ 955140013 w 1522"/>
              <a:gd name="T5" fmla="*/ 514112053 h 909"/>
              <a:gd name="T6" fmla="*/ 1499493763 w 1522"/>
              <a:gd name="T7" fmla="*/ 52924093 h 909"/>
              <a:gd name="T8" fmla="*/ 2147483647 w 1522"/>
              <a:gd name="T9" fmla="*/ 199093206 h 909"/>
              <a:gd name="T10" fmla="*/ 2147483647 w 1522"/>
              <a:gd name="T11" fmla="*/ 803930916 h 909"/>
              <a:gd name="T12" fmla="*/ 2147483647 w 1522"/>
              <a:gd name="T13" fmla="*/ 997982221 h 90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22"/>
              <a:gd name="T22" fmla="*/ 0 h 909"/>
              <a:gd name="T23" fmla="*/ 1522 w 1522"/>
              <a:gd name="T24" fmla="*/ 909 h 90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22" h="909">
                <a:moveTo>
                  <a:pt x="0" y="909"/>
                </a:moveTo>
                <a:cubicBezTo>
                  <a:pt x="86" y="787"/>
                  <a:pt x="172" y="666"/>
                  <a:pt x="235" y="549"/>
                </a:cubicBezTo>
                <a:cubicBezTo>
                  <a:pt x="298" y="432"/>
                  <a:pt x="319" y="292"/>
                  <a:pt x="379" y="204"/>
                </a:cubicBezTo>
                <a:cubicBezTo>
                  <a:pt x="439" y="116"/>
                  <a:pt x="484" y="42"/>
                  <a:pt x="595" y="21"/>
                </a:cubicBezTo>
                <a:cubicBezTo>
                  <a:pt x="706" y="0"/>
                  <a:pt x="917" y="29"/>
                  <a:pt x="1046" y="79"/>
                </a:cubicBezTo>
                <a:cubicBezTo>
                  <a:pt x="1175" y="129"/>
                  <a:pt x="1289" y="266"/>
                  <a:pt x="1368" y="319"/>
                </a:cubicBezTo>
                <a:cubicBezTo>
                  <a:pt x="1447" y="372"/>
                  <a:pt x="1490" y="383"/>
                  <a:pt x="1522" y="396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0" name="Line 13"/>
          <p:cNvSpPr>
            <a:spLocks noChangeShapeType="1"/>
          </p:cNvSpPr>
          <p:nvPr/>
        </p:nvSpPr>
        <p:spPr bwMode="auto">
          <a:xfrm>
            <a:off x="2089150" y="2544763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3709988" y="2538413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5330825" y="2547938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6973888" y="2547938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>
            <a:off x="5349875" y="3170238"/>
            <a:ext cx="2247900" cy="792162"/>
          </a:xfrm>
          <a:custGeom>
            <a:avLst/>
            <a:gdLst>
              <a:gd name="T0" fmla="*/ 0 w 1416"/>
              <a:gd name="T1" fmla="*/ 0 h 499"/>
              <a:gd name="T2" fmla="*/ 640119688 w 1416"/>
              <a:gd name="T3" fmla="*/ 60483712 h 499"/>
              <a:gd name="T4" fmla="*/ 1149191250 w 1416"/>
              <a:gd name="T5" fmla="*/ 60483712 h 499"/>
              <a:gd name="T6" fmla="*/ 1668343438 w 1416"/>
              <a:gd name="T7" fmla="*/ 229333280 h 499"/>
              <a:gd name="T8" fmla="*/ 2147483647 w 1416"/>
              <a:gd name="T9" fmla="*/ 604837118 h 499"/>
              <a:gd name="T10" fmla="*/ 2147483647 w 1416"/>
              <a:gd name="T11" fmla="*/ 652719263 h 499"/>
              <a:gd name="T12" fmla="*/ 2147483647 w 1416"/>
              <a:gd name="T13" fmla="*/ 929936276 h 499"/>
              <a:gd name="T14" fmla="*/ 2147483647 w 1416"/>
              <a:gd name="T15" fmla="*/ 1257556381 h 4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16"/>
              <a:gd name="T25" fmla="*/ 0 h 499"/>
              <a:gd name="T26" fmla="*/ 1416 w 1416"/>
              <a:gd name="T27" fmla="*/ 499 h 4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16" h="499">
                <a:moveTo>
                  <a:pt x="0" y="0"/>
                </a:moveTo>
                <a:cubicBezTo>
                  <a:pt x="89" y="10"/>
                  <a:pt x="178" y="20"/>
                  <a:pt x="254" y="24"/>
                </a:cubicBezTo>
                <a:cubicBezTo>
                  <a:pt x="330" y="28"/>
                  <a:pt x="388" y="13"/>
                  <a:pt x="456" y="24"/>
                </a:cubicBezTo>
                <a:cubicBezTo>
                  <a:pt x="524" y="35"/>
                  <a:pt x="593" y="55"/>
                  <a:pt x="662" y="91"/>
                </a:cubicBezTo>
                <a:cubicBezTo>
                  <a:pt x="731" y="127"/>
                  <a:pt x="798" y="212"/>
                  <a:pt x="868" y="240"/>
                </a:cubicBezTo>
                <a:cubicBezTo>
                  <a:pt x="938" y="268"/>
                  <a:pt x="1019" y="238"/>
                  <a:pt x="1080" y="259"/>
                </a:cubicBezTo>
                <a:cubicBezTo>
                  <a:pt x="1141" y="280"/>
                  <a:pt x="1177" y="329"/>
                  <a:pt x="1233" y="369"/>
                </a:cubicBezTo>
                <a:cubicBezTo>
                  <a:pt x="1289" y="409"/>
                  <a:pt x="1359" y="479"/>
                  <a:pt x="1416" y="499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5" name="Freeform 18"/>
          <p:cNvSpPr>
            <a:spLocks/>
          </p:cNvSpPr>
          <p:nvPr/>
        </p:nvSpPr>
        <p:spPr bwMode="auto">
          <a:xfrm>
            <a:off x="6972300" y="3984625"/>
            <a:ext cx="1181100" cy="549275"/>
          </a:xfrm>
          <a:custGeom>
            <a:avLst/>
            <a:gdLst>
              <a:gd name="T0" fmla="*/ 0 w 744"/>
              <a:gd name="T1" fmla="*/ 0 h 346"/>
              <a:gd name="T2" fmla="*/ 579635938 w 744"/>
              <a:gd name="T3" fmla="*/ 496471575 h 346"/>
              <a:gd name="T4" fmla="*/ 1355844063 w 744"/>
              <a:gd name="T5" fmla="*/ 725805000 h 346"/>
              <a:gd name="T6" fmla="*/ 1874996250 w 744"/>
              <a:gd name="T7" fmla="*/ 871974063 h 346"/>
              <a:gd name="T8" fmla="*/ 0 60000 65536"/>
              <a:gd name="T9" fmla="*/ 0 60000 65536"/>
              <a:gd name="T10" fmla="*/ 0 60000 65536"/>
              <a:gd name="T11" fmla="*/ 0 60000 65536"/>
              <a:gd name="T12" fmla="*/ 0 w 744"/>
              <a:gd name="T13" fmla="*/ 0 h 346"/>
              <a:gd name="T14" fmla="*/ 744 w 744"/>
              <a:gd name="T15" fmla="*/ 346 h 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44" h="346">
                <a:moveTo>
                  <a:pt x="0" y="0"/>
                </a:moveTo>
                <a:cubicBezTo>
                  <a:pt x="70" y="74"/>
                  <a:pt x="140" y="149"/>
                  <a:pt x="230" y="197"/>
                </a:cubicBezTo>
                <a:cubicBezTo>
                  <a:pt x="320" y="245"/>
                  <a:pt x="452" y="263"/>
                  <a:pt x="538" y="288"/>
                </a:cubicBezTo>
                <a:cubicBezTo>
                  <a:pt x="624" y="313"/>
                  <a:pt x="696" y="337"/>
                  <a:pt x="744" y="346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6" name="Text Box 19"/>
          <p:cNvSpPr txBox="1">
            <a:spLocks noChangeArrowheads="1"/>
          </p:cNvSpPr>
          <p:nvPr/>
        </p:nvSpPr>
        <p:spPr bwMode="auto">
          <a:xfrm>
            <a:off x="6542088" y="2216150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Simulation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7" name="Line 20"/>
          <p:cNvSpPr>
            <a:spLocks noChangeShapeType="1"/>
          </p:cNvSpPr>
          <p:nvPr/>
        </p:nvSpPr>
        <p:spPr bwMode="auto">
          <a:xfrm>
            <a:off x="6183313" y="2400300"/>
            <a:ext cx="350837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2308" name="Text Box 21"/>
          <p:cNvSpPr txBox="1">
            <a:spLocks noChangeArrowheads="1"/>
          </p:cNvSpPr>
          <p:nvPr/>
        </p:nvSpPr>
        <p:spPr bwMode="auto">
          <a:xfrm>
            <a:off x="1776413" y="531653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TOF1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09" name="Text Box 22"/>
          <p:cNvSpPr txBox="1">
            <a:spLocks noChangeArrowheads="1"/>
          </p:cNvSpPr>
          <p:nvPr/>
        </p:nvSpPr>
        <p:spPr bwMode="auto">
          <a:xfrm>
            <a:off x="3402013" y="53101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TOF2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10" name="Text Box 23"/>
          <p:cNvSpPr txBox="1">
            <a:spLocks noChangeArrowheads="1"/>
          </p:cNvSpPr>
          <p:nvPr/>
        </p:nvSpPr>
        <p:spPr bwMode="auto">
          <a:xfrm>
            <a:off x="5011738" y="5305425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TOF3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2311" name="Text Box 24"/>
          <p:cNvSpPr txBox="1">
            <a:spLocks noChangeArrowheads="1"/>
          </p:cNvSpPr>
          <p:nvPr/>
        </p:nvSpPr>
        <p:spPr bwMode="auto">
          <a:xfrm>
            <a:off x="6654800" y="5308600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TOF4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grpSp>
        <p:nvGrpSpPr>
          <p:cNvPr id="12312" name="Group 25"/>
          <p:cNvGrpSpPr>
            <a:grpSpLocks/>
          </p:cNvGrpSpPr>
          <p:nvPr/>
        </p:nvGrpSpPr>
        <p:grpSpPr bwMode="auto">
          <a:xfrm>
            <a:off x="2233613" y="4922838"/>
            <a:ext cx="130175" cy="106362"/>
            <a:chOff x="701" y="3758"/>
            <a:chExt cx="102" cy="149"/>
          </a:xfrm>
        </p:grpSpPr>
        <p:sp>
          <p:nvSpPr>
            <p:cNvPr id="12347" name="Line 26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8" name="Line 27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9" name="Line 28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3" name="Group 29"/>
          <p:cNvGrpSpPr>
            <a:grpSpLocks/>
          </p:cNvGrpSpPr>
          <p:nvPr/>
        </p:nvGrpSpPr>
        <p:grpSpPr bwMode="auto">
          <a:xfrm>
            <a:off x="2592388" y="4903788"/>
            <a:ext cx="130175" cy="90487"/>
            <a:chOff x="701" y="3758"/>
            <a:chExt cx="102" cy="149"/>
          </a:xfrm>
        </p:grpSpPr>
        <p:sp>
          <p:nvSpPr>
            <p:cNvPr id="12344" name="Line 30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5" name="Line 31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6" name="Line 32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4" name="Group 33"/>
          <p:cNvGrpSpPr>
            <a:grpSpLocks/>
          </p:cNvGrpSpPr>
          <p:nvPr/>
        </p:nvGrpSpPr>
        <p:grpSpPr bwMode="auto">
          <a:xfrm>
            <a:off x="2928938" y="4826000"/>
            <a:ext cx="122237" cy="82550"/>
            <a:chOff x="701" y="3758"/>
            <a:chExt cx="102" cy="149"/>
          </a:xfrm>
        </p:grpSpPr>
        <p:sp>
          <p:nvSpPr>
            <p:cNvPr id="12341" name="Line 34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2" name="Line 35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3" name="Line 36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5" name="Group 37"/>
          <p:cNvGrpSpPr>
            <a:grpSpLocks/>
          </p:cNvGrpSpPr>
          <p:nvPr/>
        </p:nvGrpSpPr>
        <p:grpSpPr bwMode="auto">
          <a:xfrm>
            <a:off x="3217863" y="4627563"/>
            <a:ext cx="144462" cy="142875"/>
            <a:chOff x="701" y="3758"/>
            <a:chExt cx="102" cy="149"/>
          </a:xfrm>
        </p:grpSpPr>
        <p:sp>
          <p:nvSpPr>
            <p:cNvPr id="12338" name="Line 38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9" name="Line 39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40" name="Line 40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6" name="Group 41"/>
          <p:cNvGrpSpPr>
            <a:grpSpLocks/>
          </p:cNvGrpSpPr>
          <p:nvPr/>
        </p:nvGrpSpPr>
        <p:grpSpPr bwMode="auto">
          <a:xfrm>
            <a:off x="3463925" y="4332288"/>
            <a:ext cx="136525" cy="242887"/>
            <a:chOff x="701" y="3758"/>
            <a:chExt cx="102" cy="149"/>
          </a:xfrm>
        </p:grpSpPr>
        <p:sp>
          <p:nvSpPr>
            <p:cNvPr id="12335" name="Line 42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6" name="Line 43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7" name="Line 44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7" name="Group 45"/>
          <p:cNvGrpSpPr>
            <a:grpSpLocks/>
          </p:cNvGrpSpPr>
          <p:nvPr/>
        </p:nvGrpSpPr>
        <p:grpSpPr bwMode="auto">
          <a:xfrm>
            <a:off x="3824288" y="3808413"/>
            <a:ext cx="136525" cy="319087"/>
            <a:chOff x="701" y="3758"/>
            <a:chExt cx="102" cy="149"/>
          </a:xfrm>
        </p:grpSpPr>
        <p:sp>
          <p:nvSpPr>
            <p:cNvPr id="12332" name="Line 46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3" name="Line 47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4" name="Line 48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8" name="Group 49"/>
          <p:cNvGrpSpPr>
            <a:grpSpLocks/>
          </p:cNvGrpSpPr>
          <p:nvPr/>
        </p:nvGrpSpPr>
        <p:grpSpPr bwMode="auto">
          <a:xfrm>
            <a:off x="4086225" y="3392488"/>
            <a:ext cx="136525" cy="319087"/>
            <a:chOff x="701" y="3758"/>
            <a:chExt cx="102" cy="149"/>
          </a:xfrm>
        </p:grpSpPr>
        <p:sp>
          <p:nvSpPr>
            <p:cNvPr id="12329" name="Line 50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0" name="Line 51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31" name="Line 52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19" name="Group 53"/>
          <p:cNvGrpSpPr>
            <a:grpSpLocks/>
          </p:cNvGrpSpPr>
          <p:nvPr/>
        </p:nvGrpSpPr>
        <p:grpSpPr bwMode="auto">
          <a:xfrm>
            <a:off x="4527550" y="2987675"/>
            <a:ext cx="112713" cy="158750"/>
            <a:chOff x="701" y="3758"/>
            <a:chExt cx="102" cy="149"/>
          </a:xfrm>
        </p:grpSpPr>
        <p:sp>
          <p:nvSpPr>
            <p:cNvPr id="12326" name="Line 54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27" name="Line 55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28" name="Line 56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320" name="Group 57"/>
          <p:cNvGrpSpPr>
            <a:grpSpLocks/>
          </p:cNvGrpSpPr>
          <p:nvPr/>
        </p:nvGrpSpPr>
        <p:grpSpPr bwMode="auto">
          <a:xfrm>
            <a:off x="4843463" y="2082800"/>
            <a:ext cx="112712" cy="158750"/>
            <a:chOff x="701" y="3758"/>
            <a:chExt cx="102" cy="149"/>
          </a:xfrm>
        </p:grpSpPr>
        <p:sp>
          <p:nvSpPr>
            <p:cNvPr id="12323" name="Line 58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24" name="Line 59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2325" name="Line 60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2321" name="Text Box 61"/>
          <p:cNvSpPr txBox="1">
            <a:spLocks noChangeArrowheads="1"/>
          </p:cNvSpPr>
          <p:nvPr/>
        </p:nvSpPr>
        <p:spPr bwMode="auto">
          <a:xfrm>
            <a:off x="4918075" y="2003425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Residuals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pic>
        <p:nvPicPr>
          <p:cNvPr id="12322" name="Picture 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>
                <a:latin typeface="Arial" charset="0"/>
                <a:cs typeface="Arial" charset="0"/>
              </a:rPr>
              <a:t>Methodology</a:t>
            </a:r>
            <a:endParaRPr lang="nl-NL" smtClean="0">
              <a:latin typeface="Arial" charset="0"/>
              <a:cs typeface="Arial" charset="0"/>
            </a:endParaRPr>
          </a:p>
        </p:txBody>
      </p:sp>
      <p:pic>
        <p:nvPicPr>
          <p:cNvPr id="13315" name="Picture 3" descr="K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227013"/>
            <a:ext cx="10779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reeform 4"/>
          <p:cNvSpPr>
            <a:spLocks/>
          </p:cNvSpPr>
          <p:nvPr/>
        </p:nvSpPr>
        <p:spPr bwMode="auto">
          <a:xfrm>
            <a:off x="2095500" y="2933700"/>
            <a:ext cx="5989638" cy="2087563"/>
          </a:xfrm>
          <a:custGeom>
            <a:avLst/>
            <a:gdLst>
              <a:gd name="T0" fmla="*/ 0 w 3773"/>
              <a:gd name="T1" fmla="*/ 2147483647 h 1315"/>
              <a:gd name="T2" fmla="*/ 1136591357 w 3773"/>
              <a:gd name="T3" fmla="*/ 2147483647 h 1315"/>
              <a:gd name="T4" fmla="*/ 1983363928 w 3773"/>
              <a:gd name="T5" fmla="*/ 2147483647 h 1315"/>
              <a:gd name="T6" fmla="*/ 2147483647 w 3773"/>
              <a:gd name="T7" fmla="*/ 2147483647 h 1315"/>
              <a:gd name="T8" fmla="*/ 2147483647 w 3773"/>
              <a:gd name="T9" fmla="*/ 1318042828 h 1315"/>
              <a:gd name="T10" fmla="*/ 2147483647 w 3773"/>
              <a:gd name="T11" fmla="*/ 229335067 h 1315"/>
              <a:gd name="T12" fmla="*/ 2147483647 w 3773"/>
              <a:gd name="T13" fmla="*/ 12601578 h 1315"/>
              <a:gd name="T14" fmla="*/ 2147483647 w 3773"/>
              <a:gd name="T15" fmla="*/ 156249725 h 1315"/>
              <a:gd name="T16" fmla="*/ 2147483647 w 3773"/>
              <a:gd name="T17" fmla="*/ 277217254 h 1315"/>
              <a:gd name="T18" fmla="*/ 2147483647 w 3773"/>
              <a:gd name="T19" fmla="*/ 448587920 h 1315"/>
              <a:gd name="T20" fmla="*/ 2147483647 w 3773"/>
              <a:gd name="T21" fmla="*/ 435987929 h 1315"/>
              <a:gd name="T22" fmla="*/ 2147483647 w 3773"/>
              <a:gd name="T23" fmla="*/ 556955458 h 1315"/>
              <a:gd name="T24" fmla="*/ 2147483647 w 3773"/>
              <a:gd name="T25" fmla="*/ 786288938 h 1315"/>
              <a:gd name="T26" fmla="*/ 2147483647 w 3773"/>
              <a:gd name="T27" fmla="*/ 1295360623 h 1315"/>
              <a:gd name="T28" fmla="*/ 2147483647 w 3773"/>
              <a:gd name="T29" fmla="*/ 1849795131 h 1315"/>
              <a:gd name="T30" fmla="*/ 2147483647 w 3773"/>
              <a:gd name="T31" fmla="*/ 2147483647 h 1315"/>
              <a:gd name="T32" fmla="*/ 2147483647 w 3773"/>
              <a:gd name="T33" fmla="*/ 2147483647 h 1315"/>
              <a:gd name="T34" fmla="*/ 2147483647 w 3773"/>
              <a:gd name="T35" fmla="*/ 2147483647 h 131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773"/>
              <a:gd name="T55" fmla="*/ 0 h 1315"/>
              <a:gd name="T56" fmla="*/ 3773 w 3773"/>
              <a:gd name="T57" fmla="*/ 1315 h 131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773" h="1315">
                <a:moveTo>
                  <a:pt x="0" y="1315"/>
                </a:moveTo>
                <a:cubicBezTo>
                  <a:pt x="160" y="1311"/>
                  <a:pt x="320" y="1307"/>
                  <a:pt x="451" y="1277"/>
                </a:cubicBezTo>
                <a:cubicBezTo>
                  <a:pt x="582" y="1247"/>
                  <a:pt x="693" y="1194"/>
                  <a:pt x="787" y="1133"/>
                </a:cubicBezTo>
                <a:cubicBezTo>
                  <a:pt x="881" y="1072"/>
                  <a:pt x="932" y="1014"/>
                  <a:pt x="1013" y="912"/>
                </a:cubicBezTo>
                <a:cubicBezTo>
                  <a:pt x="1094" y="810"/>
                  <a:pt x="1196" y="660"/>
                  <a:pt x="1272" y="523"/>
                </a:cubicBezTo>
                <a:cubicBezTo>
                  <a:pt x="1348" y="386"/>
                  <a:pt x="1395" y="177"/>
                  <a:pt x="1469" y="91"/>
                </a:cubicBezTo>
                <a:cubicBezTo>
                  <a:pt x="1543" y="5"/>
                  <a:pt x="1648" y="10"/>
                  <a:pt x="1714" y="5"/>
                </a:cubicBezTo>
                <a:cubicBezTo>
                  <a:pt x="1780" y="0"/>
                  <a:pt x="1826" y="44"/>
                  <a:pt x="1867" y="62"/>
                </a:cubicBezTo>
                <a:cubicBezTo>
                  <a:pt x="1908" y="80"/>
                  <a:pt x="1911" y="91"/>
                  <a:pt x="1958" y="110"/>
                </a:cubicBezTo>
                <a:cubicBezTo>
                  <a:pt x="2005" y="129"/>
                  <a:pt x="2073" y="168"/>
                  <a:pt x="2150" y="178"/>
                </a:cubicBezTo>
                <a:cubicBezTo>
                  <a:pt x="2227" y="188"/>
                  <a:pt x="2336" y="166"/>
                  <a:pt x="2419" y="173"/>
                </a:cubicBezTo>
                <a:cubicBezTo>
                  <a:pt x="2502" y="180"/>
                  <a:pt x="2583" y="198"/>
                  <a:pt x="2645" y="221"/>
                </a:cubicBezTo>
                <a:cubicBezTo>
                  <a:pt x="2707" y="244"/>
                  <a:pt x="2743" y="263"/>
                  <a:pt x="2789" y="312"/>
                </a:cubicBezTo>
                <a:cubicBezTo>
                  <a:pt x="2835" y="361"/>
                  <a:pt x="2862" y="444"/>
                  <a:pt x="2923" y="514"/>
                </a:cubicBezTo>
                <a:cubicBezTo>
                  <a:pt x="2984" y="584"/>
                  <a:pt x="3090" y="673"/>
                  <a:pt x="3158" y="734"/>
                </a:cubicBezTo>
                <a:cubicBezTo>
                  <a:pt x="3226" y="795"/>
                  <a:pt x="3260" y="833"/>
                  <a:pt x="3331" y="878"/>
                </a:cubicBezTo>
                <a:cubicBezTo>
                  <a:pt x="3402" y="923"/>
                  <a:pt x="3512" y="973"/>
                  <a:pt x="3586" y="1003"/>
                </a:cubicBezTo>
                <a:cubicBezTo>
                  <a:pt x="3660" y="1033"/>
                  <a:pt x="3737" y="1046"/>
                  <a:pt x="3773" y="1056"/>
                </a:cubicBezTo>
              </a:path>
            </a:pathLst>
          </a:custGeom>
          <a:noFill/>
          <a:ln w="28575" cmpd="sng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1774825" y="2484438"/>
            <a:ext cx="0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1768475" y="5364163"/>
            <a:ext cx="655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834313" y="5430838"/>
            <a:ext cx="809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180138" y="2154238"/>
            <a:ext cx="350837" cy="0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554788" y="1985963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Observation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2103438" y="3114675"/>
            <a:ext cx="2574925" cy="1825625"/>
          </a:xfrm>
          <a:custGeom>
            <a:avLst/>
            <a:gdLst>
              <a:gd name="T0" fmla="*/ 0 w 1622"/>
              <a:gd name="T1" fmla="*/ 2147483647 h 1150"/>
              <a:gd name="T2" fmla="*/ 544353750 w 1622"/>
              <a:gd name="T3" fmla="*/ 2147483647 h 1150"/>
              <a:gd name="T4" fmla="*/ 1486892188 w 1622"/>
              <a:gd name="T5" fmla="*/ 2147483647 h 1150"/>
              <a:gd name="T6" fmla="*/ 2116931250 w 1622"/>
              <a:gd name="T7" fmla="*/ 2119452200 h 1150"/>
              <a:gd name="T8" fmla="*/ 2147483647 w 1622"/>
              <a:gd name="T9" fmla="*/ 1030744700 h 1150"/>
              <a:gd name="T10" fmla="*/ 2147483647 w 1622"/>
              <a:gd name="T11" fmla="*/ 161290000 h 1150"/>
              <a:gd name="T12" fmla="*/ 2147483647 w 1622"/>
              <a:gd name="T13" fmla="*/ 63004700 h 11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22"/>
              <a:gd name="T22" fmla="*/ 0 h 1150"/>
              <a:gd name="T23" fmla="*/ 1622 w 1622"/>
              <a:gd name="T24" fmla="*/ 1150 h 11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22" h="1150">
                <a:moveTo>
                  <a:pt x="0" y="1139"/>
                </a:moveTo>
                <a:cubicBezTo>
                  <a:pt x="59" y="1144"/>
                  <a:pt x="118" y="1150"/>
                  <a:pt x="216" y="1139"/>
                </a:cubicBezTo>
                <a:cubicBezTo>
                  <a:pt x="314" y="1128"/>
                  <a:pt x="486" y="1122"/>
                  <a:pt x="590" y="1072"/>
                </a:cubicBezTo>
                <a:cubicBezTo>
                  <a:pt x="694" y="1022"/>
                  <a:pt x="749" y="951"/>
                  <a:pt x="840" y="841"/>
                </a:cubicBezTo>
                <a:cubicBezTo>
                  <a:pt x="931" y="731"/>
                  <a:pt x="1047" y="538"/>
                  <a:pt x="1137" y="409"/>
                </a:cubicBezTo>
                <a:cubicBezTo>
                  <a:pt x="1227" y="280"/>
                  <a:pt x="1296" y="128"/>
                  <a:pt x="1377" y="64"/>
                </a:cubicBezTo>
                <a:cubicBezTo>
                  <a:pt x="1458" y="0"/>
                  <a:pt x="1567" y="32"/>
                  <a:pt x="1622" y="2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2089150" y="2544763"/>
            <a:ext cx="0" cy="2773362"/>
          </a:xfrm>
          <a:prstGeom prst="lin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6542088" y="2216150"/>
            <a:ext cx="1233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Simulation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6183313" y="2400300"/>
            <a:ext cx="350837" cy="0"/>
          </a:xfrm>
          <a:prstGeom prst="line">
            <a:avLst/>
          </a:prstGeom>
          <a:noFill/>
          <a:ln w="285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grpSp>
        <p:nvGrpSpPr>
          <p:cNvPr id="13326" name="Group 14"/>
          <p:cNvGrpSpPr>
            <a:grpSpLocks/>
          </p:cNvGrpSpPr>
          <p:nvPr/>
        </p:nvGrpSpPr>
        <p:grpSpPr bwMode="auto">
          <a:xfrm>
            <a:off x="2233613" y="4922838"/>
            <a:ext cx="130175" cy="106362"/>
            <a:chOff x="701" y="3758"/>
            <a:chExt cx="102" cy="149"/>
          </a:xfrm>
        </p:grpSpPr>
        <p:sp>
          <p:nvSpPr>
            <p:cNvPr id="13375" name="Line 15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76" name="Line 16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77" name="Line 17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27" name="Group 18"/>
          <p:cNvGrpSpPr>
            <a:grpSpLocks/>
          </p:cNvGrpSpPr>
          <p:nvPr/>
        </p:nvGrpSpPr>
        <p:grpSpPr bwMode="auto">
          <a:xfrm>
            <a:off x="2592388" y="4903788"/>
            <a:ext cx="130175" cy="90487"/>
            <a:chOff x="701" y="3758"/>
            <a:chExt cx="102" cy="149"/>
          </a:xfrm>
        </p:grpSpPr>
        <p:sp>
          <p:nvSpPr>
            <p:cNvPr id="13372" name="Line 19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73" name="Line 20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74" name="Line 21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28" name="Group 22"/>
          <p:cNvGrpSpPr>
            <a:grpSpLocks/>
          </p:cNvGrpSpPr>
          <p:nvPr/>
        </p:nvGrpSpPr>
        <p:grpSpPr bwMode="auto">
          <a:xfrm>
            <a:off x="2928938" y="4826000"/>
            <a:ext cx="122237" cy="82550"/>
            <a:chOff x="701" y="3758"/>
            <a:chExt cx="102" cy="149"/>
          </a:xfrm>
        </p:grpSpPr>
        <p:sp>
          <p:nvSpPr>
            <p:cNvPr id="13369" name="Line 23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70" name="Line 24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71" name="Line 25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29" name="Group 26"/>
          <p:cNvGrpSpPr>
            <a:grpSpLocks/>
          </p:cNvGrpSpPr>
          <p:nvPr/>
        </p:nvGrpSpPr>
        <p:grpSpPr bwMode="auto">
          <a:xfrm>
            <a:off x="3217863" y="4627563"/>
            <a:ext cx="144462" cy="142875"/>
            <a:chOff x="701" y="3758"/>
            <a:chExt cx="102" cy="149"/>
          </a:xfrm>
        </p:grpSpPr>
        <p:sp>
          <p:nvSpPr>
            <p:cNvPr id="13366" name="Line 27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67" name="Line 28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68" name="Line 29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30" name="Group 30"/>
          <p:cNvGrpSpPr>
            <a:grpSpLocks/>
          </p:cNvGrpSpPr>
          <p:nvPr/>
        </p:nvGrpSpPr>
        <p:grpSpPr bwMode="auto">
          <a:xfrm>
            <a:off x="3463925" y="4332288"/>
            <a:ext cx="136525" cy="242887"/>
            <a:chOff x="701" y="3758"/>
            <a:chExt cx="102" cy="149"/>
          </a:xfrm>
        </p:grpSpPr>
        <p:sp>
          <p:nvSpPr>
            <p:cNvPr id="13363" name="Line 31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64" name="Line 32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65" name="Line 33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31" name="Group 34"/>
          <p:cNvGrpSpPr>
            <a:grpSpLocks/>
          </p:cNvGrpSpPr>
          <p:nvPr/>
        </p:nvGrpSpPr>
        <p:grpSpPr bwMode="auto">
          <a:xfrm>
            <a:off x="3824288" y="3808413"/>
            <a:ext cx="136525" cy="319087"/>
            <a:chOff x="701" y="3758"/>
            <a:chExt cx="102" cy="149"/>
          </a:xfrm>
        </p:grpSpPr>
        <p:sp>
          <p:nvSpPr>
            <p:cNvPr id="13360" name="Line 35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61" name="Line 36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62" name="Line 37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32" name="Group 38"/>
          <p:cNvGrpSpPr>
            <a:grpSpLocks/>
          </p:cNvGrpSpPr>
          <p:nvPr/>
        </p:nvGrpSpPr>
        <p:grpSpPr bwMode="auto">
          <a:xfrm>
            <a:off x="4086225" y="3392488"/>
            <a:ext cx="136525" cy="319087"/>
            <a:chOff x="701" y="3758"/>
            <a:chExt cx="102" cy="149"/>
          </a:xfrm>
        </p:grpSpPr>
        <p:sp>
          <p:nvSpPr>
            <p:cNvPr id="13357" name="Line 39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58" name="Line 40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59" name="Line 41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33" name="Group 42"/>
          <p:cNvGrpSpPr>
            <a:grpSpLocks/>
          </p:cNvGrpSpPr>
          <p:nvPr/>
        </p:nvGrpSpPr>
        <p:grpSpPr bwMode="auto">
          <a:xfrm>
            <a:off x="4527550" y="2987675"/>
            <a:ext cx="112713" cy="158750"/>
            <a:chOff x="701" y="3758"/>
            <a:chExt cx="102" cy="149"/>
          </a:xfrm>
        </p:grpSpPr>
        <p:sp>
          <p:nvSpPr>
            <p:cNvPr id="13354" name="Line 43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55" name="Line 44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56" name="Line 45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334" name="Group 46"/>
          <p:cNvGrpSpPr>
            <a:grpSpLocks/>
          </p:cNvGrpSpPr>
          <p:nvPr/>
        </p:nvGrpSpPr>
        <p:grpSpPr bwMode="auto">
          <a:xfrm>
            <a:off x="4843463" y="2082800"/>
            <a:ext cx="112712" cy="158750"/>
            <a:chOff x="701" y="3758"/>
            <a:chExt cx="102" cy="149"/>
          </a:xfrm>
        </p:grpSpPr>
        <p:sp>
          <p:nvSpPr>
            <p:cNvPr id="13351" name="Line 47"/>
            <p:cNvSpPr>
              <a:spLocks noChangeShapeType="1"/>
            </p:cNvSpPr>
            <p:nvPr/>
          </p:nvSpPr>
          <p:spPr bwMode="auto">
            <a:xfrm>
              <a:off x="749" y="3758"/>
              <a:ext cx="0" cy="149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52" name="Line 48"/>
            <p:cNvSpPr>
              <a:spLocks noChangeShapeType="1"/>
            </p:cNvSpPr>
            <p:nvPr/>
          </p:nvSpPr>
          <p:spPr bwMode="auto">
            <a:xfrm>
              <a:off x="701" y="3758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  <p:sp>
          <p:nvSpPr>
            <p:cNvPr id="13353" name="Line 49"/>
            <p:cNvSpPr>
              <a:spLocks noChangeShapeType="1"/>
            </p:cNvSpPr>
            <p:nvPr/>
          </p:nvSpPr>
          <p:spPr bwMode="auto">
            <a:xfrm>
              <a:off x="702" y="3904"/>
              <a:ext cx="101" cy="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3335" name="Text Box 50"/>
          <p:cNvSpPr txBox="1">
            <a:spLocks noChangeArrowheads="1"/>
          </p:cNvSpPr>
          <p:nvPr/>
        </p:nvSpPr>
        <p:spPr bwMode="auto">
          <a:xfrm>
            <a:off x="4918075" y="2003425"/>
            <a:ext cx="1233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Residuals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3336" name="Line 51"/>
          <p:cNvSpPr>
            <a:spLocks noChangeShapeType="1"/>
          </p:cNvSpPr>
          <p:nvPr/>
        </p:nvSpPr>
        <p:spPr bwMode="auto">
          <a:xfrm>
            <a:off x="1768475" y="5219700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37" name="Line 52"/>
          <p:cNvSpPr>
            <a:spLocks noChangeShapeType="1"/>
          </p:cNvSpPr>
          <p:nvPr/>
        </p:nvSpPr>
        <p:spPr bwMode="auto">
          <a:xfrm>
            <a:off x="1771650" y="4651375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38" name="Line 53"/>
          <p:cNvSpPr>
            <a:spLocks noChangeShapeType="1"/>
          </p:cNvSpPr>
          <p:nvPr/>
        </p:nvSpPr>
        <p:spPr bwMode="auto">
          <a:xfrm>
            <a:off x="1781175" y="3938588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39" name="Line 54"/>
          <p:cNvSpPr>
            <a:spLocks noChangeShapeType="1"/>
          </p:cNvSpPr>
          <p:nvPr/>
        </p:nvSpPr>
        <p:spPr bwMode="auto">
          <a:xfrm>
            <a:off x="1781175" y="3206750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0" name="Line 55"/>
          <p:cNvSpPr>
            <a:spLocks noChangeShapeType="1"/>
          </p:cNvSpPr>
          <p:nvPr/>
        </p:nvSpPr>
        <p:spPr bwMode="auto">
          <a:xfrm>
            <a:off x="1766888" y="2557463"/>
            <a:ext cx="64992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1" name="Line 56"/>
          <p:cNvSpPr>
            <a:spLocks noChangeShapeType="1"/>
          </p:cNvSpPr>
          <p:nvPr/>
        </p:nvSpPr>
        <p:spPr bwMode="auto">
          <a:xfrm flipV="1">
            <a:off x="2522538" y="2552700"/>
            <a:ext cx="0" cy="2811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2" name="Line 57"/>
          <p:cNvSpPr>
            <a:spLocks noChangeShapeType="1"/>
          </p:cNvSpPr>
          <p:nvPr/>
        </p:nvSpPr>
        <p:spPr bwMode="auto">
          <a:xfrm flipV="1">
            <a:off x="3049588" y="2540000"/>
            <a:ext cx="0" cy="281146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3" name="Line 58"/>
          <p:cNvSpPr>
            <a:spLocks noChangeShapeType="1"/>
          </p:cNvSpPr>
          <p:nvPr/>
        </p:nvSpPr>
        <p:spPr bwMode="auto">
          <a:xfrm flipV="1">
            <a:off x="3597275" y="2554288"/>
            <a:ext cx="0" cy="2811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4" name="Line 59"/>
          <p:cNvSpPr>
            <a:spLocks noChangeShapeType="1"/>
          </p:cNvSpPr>
          <p:nvPr/>
        </p:nvSpPr>
        <p:spPr bwMode="auto">
          <a:xfrm flipV="1">
            <a:off x="4146550" y="2547938"/>
            <a:ext cx="0" cy="2811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5" name="Line 60"/>
          <p:cNvSpPr>
            <a:spLocks noChangeShapeType="1"/>
          </p:cNvSpPr>
          <p:nvPr/>
        </p:nvSpPr>
        <p:spPr bwMode="auto">
          <a:xfrm flipV="1">
            <a:off x="4635500" y="2547938"/>
            <a:ext cx="0" cy="28114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BE"/>
          </a:p>
        </p:txBody>
      </p:sp>
      <p:sp>
        <p:nvSpPr>
          <p:cNvPr id="13346" name="Text Box 61"/>
          <p:cNvSpPr txBox="1">
            <a:spLocks noChangeArrowheads="1"/>
          </p:cNvSpPr>
          <p:nvPr/>
        </p:nvSpPr>
        <p:spPr bwMode="auto">
          <a:xfrm>
            <a:off x="2147888" y="5364163"/>
            <a:ext cx="25765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lain"/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2        3         4         5</a:t>
            </a: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Time Horizon Class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3347" name="Text Box 62"/>
          <p:cNvSpPr txBox="1">
            <a:spLocks noChangeArrowheads="1"/>
          </p:cNvSpPr>
          <p:nvPr/>
        </p:nvSpPr>
        <p:spPr bwMode="auto">
          <a:xfrm rot="-5400000">
            <a:off x="221457" y="3283744"/>
            <a:ext cx="21256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Value Class</a:t>
            </a: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sp>
        <p:nvSpPr>
          <p:cNvPr id="13348" name="Rectangle 63"/>
          <p:cNvSpPr>
            <a:spLocks noChangeArrowheads="1"/>
          </p:cNvSpPr>
          <p:nvPr/>
        </p:nvSpPr>
        <p:spPr bwMode="auto">
          <a:xfrm>
            <a:off x="4640263" y="2544763"/>
            <a:ext cx="3711575" cy="2728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9" name="Text Box 65"/>
          <p:cNvSpPr txBox="1">
            <a:spLocks noChangeArrowheads="1"/>
          </p:cNvSpPr>
          <p:nvPr/>
        </p:nvSpPr>
        <p:spPr bwMode="auto">
          <a:xfrm>
            <a:off x="1458913" y="2782888"/>
            <a:ext cx="349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3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nl-BE" sz="1400">
                <a:solidFill>
                  <a:schemeClr val="tx1"/>
                </a:solidFill>
                <a:ea typeface="ＭＳ Ｐゴシック" pitchFamily="-112" charset="-128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endParaRPr lang="nl-BE" sz="1400">
              <a:solidFill>
                <a:schemeClr val="tx1"/>
              </a:solidFill>
              <a:ea typeface="ＭＳ Ｐゴシック" pitchFamily="-112" charset="-128"/>
            </a:endParaRPr>
          </a:p>
          <a:p>
            <a:pPr eaLnBrk="1" hangingPunct="1">
              <a:spcBef>
                <a:spcPct val="50000"/>
              </a:spcBef>
            </a:pPr>
            <a:endParaRPr lang="nl-NL" sz="1400">
              <a:solidFill>
                <a:schemeClr val="tx1"/>
              </a:solidFill>
              <a:ea typeface="ＭＳ Ｐゴシック" pitchFamily="-112" charset="-128"/>
            </a:endParaRPr>
          </a:p>
        </p:txBody>
      </p:sp>
      <p:pic>
        <p:nvPicPr>
          <p:cNvPr id="13350" name="Picture 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0"/>
            <a:ext cx="39528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Corporate_Kuleuven_liggend_blauwe achtergrond">
  <a:themeElements>
    <a:clrScheme name="corporate_kuleuven_ligge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_kuleuven_ligge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rporate_kuleuven_ligge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_kuleuven_ligge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_kuleuven_ligge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09-Corporate_Kuleuven_liggend_witte achtergrond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2009-corporate_kuleuven_liggend-versie2007-9sept</Template>
  <TotalTime>446</TotalTime>
  <Words>435</Words>
  <Application>Microsoft Office PowerPoint</Application>
  <PresentationFormat>Diavoorstelling (4:3)</PresentationFormat>
  <Paragraphs>221</Paragraphs>
  <Slides>22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2009-Corporate_Kuleuven_liggend_blauwe achtergrond</vt:lpstr>
      <vt:lpstr>2009-Corporate_Kuleuven_liggend_witte achtergrond</vt:lpstr>
      <vt:lpstr>Non-parametric data-based approach for the quantification and communication of uncertainties in river flood forecasts  Niels Van Steenbergen Patrick Willems KULeuven – Hydraulics Division  EGU General Assembly, Vienna, April 2012 Session NH1.6/HS4.7</vt:lpstr>
      <vt:lpstr>Outline</vt:lpstr>
      <vt:lpstr>Introduction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Communication</vt:lpstr>
      <vt:lpstr>Communication</vt:lpstr>
      <vt:lpstr>Communication</vt:lpstr>
      <vt:lpstr>Communication</vt:lpstr>
      <vt:lpstr>Communication</vt:lpstr>
      <vt:lpstr>Conclusion</vt:lpstr>
      <vt:lpstr>PowerPoint-presentatie</vt:lpstr>
    </vt:vector>
  </TitlesOfParts>
  <Company>KUL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standaard</dc:creator>
  <cp:lastModifiedBy>0</cp:lastModifiedBy>
  <cp:revision>48</cp:revision>
  <dcterms:created xsi:type="dcterms:W3CDTF">2009-09-09T12:26:47Z</dcterms:created>
  <dcterms:modified xsi:type="dcterms:W3CDTF">2012-04-23T06:37:39Z</dcterms:modified>
</cp:coreProperties>
</file>