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6" r:id="rId5"/>
    <p:sldId id="259" r:id="rId6"/>
    <p:sldId id="260" r:id="rId7"/>
    <p:sldId id="262" r:id="rId8"/>
    <p:sldId id="274" r:id="rId9"/>
    <p:sldId id="265" r:id="rId10"/>
    <p:sldId id="264" r:id="rId11"/>
    <p:sldId id="267" r:id="rId12"/>
    <p:sldId id="268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89027" autoAdjust="0"/>
  </p:normalViewPr>
  <p:slideViewPr>
    <p:cSldViewPr>
      <p:cViewPr varScale="1">
        <p:scale>
          <a:sx n="94" d="100"/>
          <a:sy n="94" d="100"/>
        </p:scale>
        <p:origin x="-39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56"/>
    </p:cViewPr>
  </p:sorterViewPr>
  <p:notesViewPr>
    <p:cSldViewPr>
      <p:cViewPr varScale="1">
        <p:scale>
          <a:sx n="36" d="100"/>
          <a:sy n="36" d="100"/>
        </p:scale>
        <p:origin x="-215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E826A-94BF-4E7E-91FB-DABC46AA62F2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981DB-D756-4135-B6E0-833C94254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35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95884-5028-4A58-98FC-526A912563AE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47D97-E002-4906-B192-BAD06AB33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33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47D97-E002-4906-B192-BAD06AB336E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07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47D97-E002-4906-B192-BAD06AB336E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623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7164288"/>
            <a:ext cx="5486400" cy="129391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47D97-E002-4906-B192-BAD06AB336E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022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Graph of average discharge for 10 day periods using 2010 data.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Shows lack of a diurnal cycle, except during July.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Statistical analysis of discharge with air temperature can be used to give the lag time between melt and discharge.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47D97-E002-4906-B192-BAD06AB336E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64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47D97-E002-4906-B192-BAD06AB336E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813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47D97-E002-4906-B192-BAD06AB336E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731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The </a:t>
            </a:r>
            <a:r>
              <a:rPr lang="en-GB" sz="1200" dirty="0" err="1" smtClean="0"/>
              <a:t>Miage</a:t>
            </a:r>
            <a:r>
              <a:rPr lang="en-GB" sz="1200" dirty="0" smtClean="0"/>
              <a:t> Glacier is situated in the Western Italian Alps and drains the western side of Mont Blanc. It has an area of 10.5 km</a:t>
            </a:r>
            <a:r>
              <a:rPr lang="en-GB" sz="1200" baseline="30000" dirty="0" smtClean="0"/>
              <a:t>2 </a:t>
            </a:r>
            <a:r>
              <a:rPr lang="en-GB" sz="1200" dirty="0" smtClean="0"/>
              <a:t>and a thick debris cover over its main tongue (mean thickness 0.25 m, Foster </a:t>
            </a:r>
            <a:r>
              <a:rPr lang="en-GB" sz="1200" i="1" dirty="0" smtClean="0"/>
              <a:t>et al. </a:t>
            </a:r>
            <a:r>
              <a:rPr lang="en-GB" sz="1200" dirty="0" smtClean="0"/>
              <a:t>(in press)). Left hand map shows dye injection points and met stations, right hand map shows GPS points.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47D97-E002-4906-B192-BAD06AB336E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20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47D97-E002-4906-B192-BAD06AB336E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15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47D97-E002-4906-B192-BAD06AB336E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834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200" dirty="0" smtClean="0"/>
              <a:t>On Haut Glacier </a:t>
            </a:r>
            <a:r>
              <a:rPr lang="en-GB" sz="1200" dirty="0" err="1" smtClean="0"/>
              <a:t>d’Arolla</a:t>
            </a:r>
            <a:r>
              <a:rPr lang="en-GB" sz="1200" dirty="0" smtClean="0"/>
              <a:t>, trace velocity decreased up-glacier, most steeply at the channel head in between the conduit and  up-glacier distributed system, which is marked by the snowline and follows its retreat up-glacier (</a:t>
            </a:r>
            <a:r>
              <a:rPr lang="en-GB" sz="1200" dirty="0" err="1" smtClean="0"/>
              <a:t>Nienow</a:t>
            </a:r>
            <a:r>
              <a:rPr lang="en-GB" sz="1200" dirty="0" smtClean="0"/>
              <a:t> </a:t>
            </a:r>
            <a:r>
              <a:rPr lang="en-GB" sz="1200" i="1" dirty="0" smtClean="0"/>
              <a:t>et al.,</a:t>
            </a:r>
            <a:r>
              <a:rPr lang="en-GB" sz="1200" dirty="0" smtClean="0"/>
              <a:t> 1998).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 smtClean="0"/>
              <a:t>On the </a:t>
            </a:r>
            <a:r>
              <a:rPr lang="en-GB" sz="1200" dirty="0" err="1" smtClean="0"/>
              <a:t>Miage</a:t>
            </a:r>
            <a:r>
              <a:rPr lang="en-GB" sz="1200" dirty="0" smtClean="0"/>
              <a:t>,  the upper glacier is channelized early, with trace velocities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200" dirty="0" err="1" smtClean="0"/>
              <a:t>Channelised</a:t>
            </a:r>
            <a:r>
              <a:rPr lang="en-GB" sz="1200" dirty="0" smtClean="0"/>
              <a:t> systems are efficient and have high percentage dye recovery whereas distributed systems have a lower percentage dye recovery. This may be accentuated by the sediment layer beneath the lower glacier, allowing water to be lost to storage. 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47D97-E002-4906-B192-BAD06AB336E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99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47D97-E002-4906-B192-BAD06AB336E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81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/>
              <a:t>Overall glacier velocity pattern due to changes in the width of the valley</a:t>
            </a:r>
          </a:p>
          <a:p>
            <a:r>
              <a:rPr lang="en-GB" sz="1200" dirty="0" smtClean="0"/>
              <a:t>Summer velocities greater than winter velocities</a:t>
            </a:r>
          </a:p>
          <a:p>
            <a:r>
              <a:rPr lang="en-GB" sz="1200" dirty="0" smtClean="0"/>
              <a:t>Greater difference between summer and winter, and greater variability in velocity on upper glacier, similar to other debris-covered glaciers (</a:t>
            </a:r>
            <a:r>
              <a:rPr lang="en-GB" sz="1200" dirty="0" err="1" smtClean="0"/>
              <a:t>Baltoro</a:t>
            </a:r>
            <a:r>
              <a:rPr lang="en-GB" sz="1200" dirty="0" smtClean="0"/>
              <a:t> Glacier, (Mayer </a:t>
            </a:r>
            <a:r>
              <a:rPr lang="en-GB" sz="1200" i="1" dirty="0" smtClean="0"/>
              <a:t>et al,</a:t>
            </a:r>
            <a:r>
              <a:rPr lang="en-GB" sz="1200" dirty="0" smtClean="0"/>
              <a:t> 2006); </a:t>
            </a:r>
            <a:r>
              <a:rPr lang="en-GB" sz="1200" dirty="0" err="1" smtClean="0"/>
              <a:t>Khumbu</a:t>
            </a:r>
            <a:r>
              <a:rPr lang="en-GB" sz="1200" dirty="0" smtClean="0"/>
              <a:t> Glacier (</a:t>
            </a:r>
            <a:r>
              <a:rPr lang="en-GB" sz="1200" dirty="0" err="1" smtClean="0"/>
              <a:t>Scherler</a:t>
            </a:r>
            <a:r>
              <a:rPr lang="en-GB" sz="1200" dirty="0" smtClean="0"/>
              <a:t> </a:t>
            </a:r>
            <a:r>
              <a:rPr lang="en-GB" sz="1200" i="1" dirty="0" smtClean="0"/>
              <a:t>et al.,</a:t>
            </a:r>
            <a:r>
              <a:rPr lang="en-GB" sz="1200" dirty="0" smtClean="0"/>
              <a:t> 2008))</a:t>
            </a:r>
          </a:p>
          <a:p>
            <a:r>
              <a:rPr lang="en-GB" sz="1200" dirty="0" smtClean="0"/>
              <a:t>Low velocities and lower variability on lower glacier despite distributed system which usually results in faster velocities. Due to small inputs which can be accommodated without a speed up. </a:t>
            </a:r>
          </a:p>
          <a:p>
            <a:r>
              <a:rPr lang="en-GB" sz="1200" dirty="0" smtClean="0"/>
              <a:t>Only on day 158 2010 did the lower glacier speed up by as much as the upper glacier can. Upper glacier system may not have been </a:t>
            </a:r>
            <a:r>
              <a:rPr lang="en-GB" sz="1200" dirty="0" err="1" smtClean="0"/>
              <a:t>channelised</a:t>
            </a:r>
            <a:r>
              <a:rPr lang="en-GB" sz="1200" dirty="0" smtClean="0"/>
              <a:t> yet, or inputs v. large = influx of water through distributed system all the way to lower glacier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47D97-E002-4906-B192-BAD06AB336E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56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B01A-B75A-4D23-947F-ACD46AF48F5A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2296-2B3D-4763-9CF0-36BCF5EAB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06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B01A-B75A-4D23-947F-ACD46AF48F5A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2296-2B3D-4763-9CF0-36BCF5EAB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58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B01A-B75A-4D23-947F-ACD46AF48F5A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2296-2B3D-4763-9CF0-36BCF5EAB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083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B01A-B75A-4D23-947F-ACD46AF48F5A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2296-2B3D-4763-9CF0-36BCF5EAB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24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B01A-B75A-4D23-947F-ACD46AF48F5A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2296-2B3D-4763-9CF0-36BCF5EAB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49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B01A-B75A-4D23-947F-ACD46AF48F5A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2296-2B3D-4763-9CF0-36BCF5EAB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20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B01A-B75A-4D23-947F-ACD46AF48F5A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2296-2B3D-4763-9CF0-36BCF5EAB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09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B01A-B75A-4D23-947F-ACD46AF48F5A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2296-2B3D-4763-9CF0-36BCF5EAB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30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B01A-B75A-4D23-947F-ACD46AF48F5A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2296-2B3D-4763-9CF0-36BCF5EAB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62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B01A-B75A-4D23-947F-ACD46AF48F5A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2296-2B3D-4763-9CF0-36BCF5EAB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3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B01A-B75A-4D23-947F-ACD46AF48F5A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2296-2B3D-4763-9CF0-36BCF5EAB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37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5B01A-B75A-4D23-947F-ACD46AF48F5A}" type="datetimeFigureOut">
              <a:rPr lang="en-GB" smtClean="0"/>
              <a:t>08/05/2012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22296-2B3D-4763-9CF0-36BCF5EAB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71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7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ti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121" y="4112505"/>
            <a:ext cx="7486600" cy="1326009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influence of </a:t>
            </a:r>
            <a:r>
              <a:rPr lang="en-GB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supraglacial</a:t>
            </a:r>
            <a:r>
              <a:rPr lang="en-GB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debris cover on glacier </a:t>
            </a:r>
            <a:r>
              <a:rPr lang="en-GB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hydrology</a:t>
            </a:r>
            <a:r>
              <a:rPr lang="en-GB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GB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Miage</a:t>
            </a:r>
            <a:r>
              <a:rPr lang="en-GB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Glacier, Italy.</a:t>
            </a:r>
            <a:r>
              <a:rPr lang="en-GB" dirty="0"/>
              <a:t/>
            </a:r>
            <a:br>
              <a:rPr lang="en-GB" dirty="0"/>
            </a:br>
            <a:endParaRPr lang="en-GB" dirty="0">
              <a:solidFill>
                <a:schemeClr val="bg1"/>
              </a:solidFill>
              <a:latin typeface="Microsoft Sans Serif" pitchFamily="34" charset="0"/>
              <a:ea typeface="Arial Unicode MS" pitchFamily="34" charset="-128"/>
              <a:cs typeface="Microsoft Sans Serif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38514"/>
            <a:ext cx="6400800" cy="1052736"/>
          </a:xfrm>
        </p:spPr>
        <p:txBody>
          <a:bodyPr>
            <a:normAutofit fontScale="77500" lnSpcReduction="20000"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Catriona Fyffe</a:t>
            </a:r>
          </a:p>
          <a:p>
            <a:endParaRPr lang="en-GB" sz="2000" dirty="0" smtClean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  <a:p>
            <a:r>
              <a:rPr lang="en-GB" sz="26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Ben Brock, Martin Kirkbride and Doug </a:t>
            </a:r>
            <a:r>
              <a:rPr lang="en-GB" sz="2600" dirty="0" err="1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Mair</a:t>
            </a:r>
            <a:endParaRPr lang="en-GB" sz="26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5517" y="5677437"/>
            <a:ext cx="1152108" cy="107007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7" y="5794938"/>
            <a:ext cx="961927" cy="88978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58706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83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6"/>
          <a:stretch/>
        </p:blipFill>
        <p:spPr>
          <a:xfrm rot="16200000">
            <a:off x="1063553" y="-1158382"/>
            <a:ext cx="7016892" cy="9333656"/>
          </a:xfrm>
          <a:prstGeom prst="rect">
            <a:avLst/>
          </a:prstGeom>
        </p:spPr>
      </p:pic>
      <p:pic>
        <p:nvPicPr>
          <p:cNvPr id="4098" name="Picture 2" descr="C:\Documents and Settings\Catriona\My Documents\MATLAB\Water Chemistry\Water Chemistry 2010, corrected Q and pCO2\June10, all5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r="3133"/>
          <a:stretch/>
        </p:blipFill>
        <p:spPr bwMode="auto">
          <a:xfrm>
            <a:off x="-18712" y="151896"/>
            <a:ext cx="9127216" cy="42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" y="4638035"/>
            <a:ext cx="9144001" cy="2031325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On day 160 (when discharges fall after speed-up on day 158): marked increase in conductivity, SSC, Bicarbonate and Sulphate, along with low C-ratio. Shows a pulse of ion and sediment rich water.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Evidence for flushing out of </a:t>
            </a:r>
            <a:r>
              <a:rPr lang="en-GB" dirty="0" err="1" smtClean="0"/>
              <a:t>subglacial</a:t>
            </a:r>
            <a:r>
              <a:rPr lang="en-GB" dirty="0" smtClean="0"/>
              <a:t> water in the distributed system by </a:t>
            </a:r>
            <a:r>
              <a:rPr lang="en-GB" dirty="0" err="1" smtClean="0"/>
              <a:t>meltwater</a:t>
            </a:r>
            <a:r>
              <a:rPr lang="en-GB" dirty="0" smtClean="0"/>
              <a:t>, which is most evident when peak flow falls and distributed system drains. Indicates water flowed though a large area of the bed, mobilised sediment and came into contact with basal water with a long residence time.</a:t>
            </a:r>
          </a:p>
        </p:txBody>
      </p:sp>
      <p:pic>
        <p:nvPicPr>
          <p:cNvPr id="5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16635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5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" t="2513" r="1464" b="2481"/>
          <a:stretch/>
        </p:blipFill>
        <p:spPr bwMode="auto">
          <a:xfrm>
            <a:off x="145504" y="890787"/>
            <a:ext cx="8839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16635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15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6"/>
          <a:stretch/>
        </p:blipFill>
        <p:spPr>
          <a:xfrm rot="16200000">
            <a:off x="1063553" y="-1158382"/>
            <a:ext cx="7016892" cy="9333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064896" cy="90872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Runoff characteristics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04" y="5229200"/>
            <a:ext cx="9144000" cy="1477328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The lag time ranged from </a:t>
            </a:r>
            <a:r>
              <a:rPr lang="en-GB" dirty="0"/>
              <a:t>7 hours during </a:t>
            </a:r>
            <a:r>
              <a:rPr lang="en-GB" dirty="0" smtClean="0"/>
              <a:t>July when </a:t>
            </a:r>
            <a:r>
              <a:rPr lang="en-GB" dirty="0"/>
              <a:t>there was a diurnal signal and discharges were </a:t>
            </a:r>
            <a:r>
              <a:rPr lang="en-GB" dirty="0" smtClean="0"/>
              <a:t>high, to 24 hours in August when no diurnal cycle was apparent.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These lag times are longer than that calculated similarly for the Haut Glacier </a:t>
            </a:r>
            <a:r>
              <a:rPr lang="en-GB" dirty="0" err="1" smtClean="0"/>
              <a:t>d’Arolla</a:t>
            </a:r>
            <a:r>
              <a:rPr lang="en-GB" dirty="0" smtClean="0"/>
              <a:t> (Swift </a:t>
            </a:r>
            <a:r>
              <a:rPr lang="en-GB" i="1" dirty="0" smtClean="0"/>
              <a:t>et al., </a:t>
            </a:r>
            <a:r>
              <a:rPr lang="en-GB" dirty="0" smtClean="0"/>
              <a:t>2005) and may be due to the attenuation of the diurnal signal by the debris, longer </a:t>
            </a:r>
            <a:r>
              <a:rPr lang="en-GB" dirty="0" err="1" smtClean="0"/>
              <a:t>supraglacial</a:t>
            </a:r>
            <a:r>
              <a:rPr lang="en-GB" dirty="0" smtClean="0"/>
              <a:t> and  </a:t>
            </a:r>
            <a:r>
              <a:rPr lang="en-GB" dirty="0" err="1" smtClean="0"/>
              <a:t>subglacial</a:t>
            </a:r>
            <a:r>
              <a:rPr lang="en-GB" dirty="0" smtClean="0"/>
              <a:t> travel times.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r="4785"/>
          <a:stretch/>
        </p:blipFill>
        <p:spPr>
          <a:xfrm>
            <a:off x="563286" y="908720"/>
            <a:ext cx="8060836" cy="4099727"/>
          </a:xfrm>
          <a:prstGeom prst="rect">
            <a:avLst/>
          </a:prstGeom>
        </p:spPr>
      </p:pic>
      <p:pic>
        <p:nvPicPr>
          <p:cNvPr id="7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16635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56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35476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Conclusions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268760"/>
            <a:ext cx="7560840" cy="5262979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2400" b="1" dirty="0" smtClean="0"/>
              <a:t>Influence of debris on structure of the hydrological system?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2400" b="1" dirty="0" smtClean="0"/>
              <a:t>On lower glacier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GB" sz="2400" b="1" dirty="0" smtClean="0"/>
              <a:t>thick debris reduces melt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GB" sz="2400" b="1" dirty="0" err="1" smtClean="0"/>
              <a:t>Supraglacial</a:t>
            </a:r>
            <a:r>
              <a:rPr lang="en-GB" sz="2400" b="1" dirty="0" smtClean="0"/>
              <a:t> stream formation is inhibited</a:t>
            </a:r>
            <a:endParaRPr lang="en-GB" sz="2400" b="1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GB" sz="2400" b="1" dirty="0" err="1" smtClean="0"/>
              <a:t>Supraglacial</a:t>
            </a:r>
            <a:r>
              <a:rPr lang="en-GB" sz="2400" b="1" dirty="0" smtClean="0"/>
              <a:t> </a:t>
            </a:r>
            <a:r>
              <a:rPr lang="en-GB" sz="2400" b="1" dirty="0"/>
              <a:t>streams are small and slow </a:t>
            </a:r>
            <a:r>
              <a:rPr lang="en-GB" sz="2400" b="1" dirty="0" smtClean="0"/>
              <a:t>flowing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GB" sz="2400" b="1" dirty="0" smtClean="0"/>
              <a:t>The </a:t>
            </a:r>
            <a:r>
              <a:rPr lang="en-GB" sz="2400" b="1" dirty="0" err="1"/>
              <a:t>englacial</a:t>
            </a:r>
            <a:r>
              <a:rPr lang="en-GB" sz="2400" b="1" dirty="0"/>
              <a:t> and </a:t>
            </a:r>
            <a:r>
              <a:rPr lang="en-GB" sz="2400" b="1" dirty="0" err="1"/>
              <a:t>subglacial</a:t>
            </a:r>
            <a:r>
              <a:rPr lang="en-GB" sz="2400" b="1" dirty="0"/>
              <a:t> network is slower and less </a:t>
            </a:r>
            <a:r>
              <a:rPr lang="en-GB" sz="2400" b="1" dirty="0" smtClean="0"/>
              <a:t>efficient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2400" b="1" dirty="0" smtClean="0"/>
              <a:t>But higher on the glacier clean ice melt is still routed efficiently because stream inputs are large even early in the season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b="1" dirty="0" smtClean="0"/>
              <a:t>Impact on runoff?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2400" b="1" dirty="0" smtClean="0"/>
              <a:t>Less clear diurnal signal, and longer lag times</a:t>
            </a:r>
            <a:endParaRPr lang="en-GB" sz="2400" b="1" dirty="0"/>
          </a:p>
        </p:txBody>
      </p:sp>
      <p:pic>
        <p:nvPicPr>
          <p:cNvPr id="6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16635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7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9890"/>
          <a:stretch/>
        </p:blipFill>
        <p:spPr>
          <a:xfrm>
            <a:off x="0" y="1268760"/>
            <a:ext cx="2868168" cy="268156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00" y="993220"/>
            <a:ext cx="3585308" cy="26889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9" y="1"/>
            <a:ext cx="2897666" cy="2173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793599"/>
            <a:ext cx="2699792" cy="2024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0"/>
            <a:ext cx="2729292" cy="20469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3682201"/>
            <a:ext cx="9143999" cy="31757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Thanks to:</a:t>
            </a:r>
          </a:p>
          <a:p>
            <a:r>
              <a:rPr lang="en-GB" dirty="0" smtClean="0"/>
              <a:t>The department of Geography and Environmental Science for their studentship, J. Holden for the loan of a </a:t>
            </a:r>
            <a:r>
              <a:rPr lang="en-GB" dirty="0" err="1" smtClean="0"/>
              <a:t>fluorometer</a:t>
            </a:r>
            <a:r>
              <a:rPr lang="en-GB" dirty="0" smtClean="0"/>
              <a:t>, D. </a:t>
            </a:r>
            <a:r>
              <a:rPr lang="en-GB" dirty="0" err="1" smtClean="0"/>
              <a:t>Mair</a:t>
            </a:r>
            <a:r>
              <a:rPr lang="en-GB" dirty="0" smtClean="0"/>
              <a:t> and P. </a:t>
            </a:r>
            <a:r>
              <a:rPr lang="en-GB" dirty="0" err="1" smtClean="0"/>
              <a:t>Nienow</a:t>
            </a:r>
            <a:r>
              <a:rPr lang="en-GB" dirty="0" smtClean="0"/>
              <a:t> for the  loan of a </a:t>
            </a:r>
            <a:r>
              <a:rPr lang="en-GB" dirty="0" err="1" smtClean="0"/>
              <a:t>Kovax</a:t>
            </a:r>
            <a:r>
              <a:rPr lang="en-GB" dirty="0" smtClean="0"/>
              <a:t> ice drill, F. </a:t>
            </a:r>
            <a:r>
              <a:rPr lang="en-GB" dirty="0" err="1" smtClean="0"/>
              <a:t>Brunier</a:t>
            </a:r>
            <a:r>
              <a:rPr lang="en-GB" dirty="0" smtClean="0"/>
              <a:t> from </a:t>
            </a:r>
            <a:r>
              <a:rPr lang="en-GB" dirty="0" err="1" smtClean="0"/>
              <a:t>Regione</a:t>
            </a:r>
            <a:r>
              <a:rPr lang="en-GB" dirty="0" smtClean="0"/>
              <a:t> </a:t>
            </a:r>
            <a:r>
              <a:rPr lang="en-GB" dirty="0" err="1" smtClean="0"/>
              <a:t>Autonoma</a:t>
            </a:r>
            <a:r>
              <a:rPr lang="en-GB" dirty="0" smtClean="0"/>
              <a:t> Valle d'Aosta for providing air pressure data, F. </a:t>
            </a:r>
            <a:r>
              <a:rPr lang="en-GB" dirty="0" err="1" smtClean="0"/>
              <a:t>Diotri</a:t>
            </a:r>
            <a:r>
              <a:rPr lang="en-GB" dirty="0" smtClean="0"/>
              <a:t> from </a:t>
            </a:r>
            <a:r>
              <a:rPr lang="en-GB" dirty="0" err="1" smtClean="0"/>
              <a:t>Agenzia</a:t>
            </a:r>
            <a:r>
              <a:rPr lang="en-GB" dirty="0" smtClean="0"/>
              <a:t> </a:t>
            </a:r>
            <a:r>
              <a:rPr lang="en-GB" dirty="0" err="1" smtClean="0"/>
              <a:t>Regionale</a:t>
            </a:r>
            <a:r>
              <a:rPr lang="en-GB" dirty="0" smtClean="0"/>
              <a:t> per la </a:t>
            </a:r>
            <a:r>
              <a:rPr lang="en-GB" dirty="0" err="1" smtClean="0"/>
              <a:t>Protezione</a:t>
            </a:r>
            <a:r>
              <a:rPr lang="en-GB" dirty="0" smtClean="0"/>
              <a:t> </a:t>
            </a:r>
            <a:r>
              <a:rPr lang="en-GB" dirty="0" err="1" smtClean="0"/>
              <a:t>dell’Ambiente</a:t>
            </a:r>
            <a:r>
              <a:rPr lang="en-GB" dirty="0" smtClean="0"/>
              <a:t> for providing a 2005 DEM of the glacier, NERC GEF loan 917 for the loan of 2 </a:t>
            </a:r>
            <a:r>
              <a:rPr lang="en-GB" dirty="0" err="1" smtClean="0"/>
              <a:t>dGPS</a:t>
            </a:r>
            <a:r>
              <a:rPr lang="en-GB" dirty="0" smtClean="0"/>
              <a:t> receivers in June 2010, Northumbria University for the loan of loggers and a </a:t>
            </a:r>
            <a:r>
              <a:rPr lang="en-GB" dirty="0" err="1" smtClean="0"/>
              <a:t>fluorometer</a:t>
            </a:r>
            <a:r>
              <a:rPr lang="en-GB" dirty="0" smtClean="0"/>
              <a:t>, </a:t>
            </a:r>
            <a:r>
              <a:rPr lang="it-IT" dirty="0" smtClean="0"/>
              <a:t>Marco Vagliasindi from the Fondazione Montagna Sicura, La Palud, for logistical support, </a:t>
            </a:r>
            <a:r>
              <a:rPr lang="en-US" dirty="0"/>
              <a:t>Scottish Crop Research Institute for the loan </a:t>
            </a:r>
            <a:r>
              <a:rPr lang="en-US" dirty="0" smtClean="0"/>
              <a:t>of </a:t>
            </a:r>
            <a:r>
              <a:rPr lang="en-US" dirty="0"/>
              <a:t>a Campbell </a:t>
            </a:r>
            <a:r>
              <a:rPr lang="en-US" dirty="0" smtClean="0"/>
              <a:t>logger, Milan University for the use of their stake network and ablation data, students from the Universities of Dundee, </a:t>
            </a:r>
            <a:r>
              <a:rPr lang="en-US" dirty="0" err="1" smtClean="0"/>
              <a:t>Northumbria</a:t>
            </a:r>
            <a:r>
              <a:rPr lang="en-US" dirty="0" smtClean="0"/>
              <a:t>, Aberdeen, and Cambridge, and L. Gilbert for fieldwork support, T. Reid for being a fieldwork and </a:t>
            </a:r>
            <a:r>
              <a:rPr lang="en-US" dirty="0" err="1" smtClean="0"/>
              <a:t>Matlab</a:t>
            </a:r>
            <a:r>
              <a:rPr lang="en-US" dirty="0" smtClean="0"/>
              <a:t> guru…and of course my supervisors Ben Brock and Martin </a:t>
            </a:r>
            <a:r>
              <a:rPr lang="en-US" dirty="0" err="1" smtClean="0"/>
              <a:t>Kirkbirde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3" y="0"/>
            <a:ext cx="4248471" cy="1136915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pic>
        <p:nvPicPr>
          <p:cNvPr id="9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577571"/>
            <a:ext cx="545973" cy="1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26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Aims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2620888"/>
          </a:xfrm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GB" dirty="0" smtClean="0">
                <a:solidFill>
                  <a:schemeClr val="bg1"/>
                </a:solidFill>
                <a:effectLst/>
                <a:latin typeface="Arial Unicode MS" pitchFamily="34" charset="-128"/>
              </a:rPr>
              <a:t>1.	Understand the influence of the debris 	on the structure and evolution of the 	hydrological drainage network.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GB" dirty="0" smtClean="0">
                <a:solidFill>
                  <a:schemeClr val="bg1"/>
                </a:solidFill>
                <a:effectLst/>
                <a:latin typeface="Arial Unicode MS" pitchFamily="34" charset="-128"/>
              </a:rPr>
              <a:t>2.	Understand the influence of the debris 	the water balance of the glacier.</a:t>
            </a:r>
          </a:p>
          <a:p>
            <a:endParaRPr lang="en-GB" dirty="0"/>
          </a:p>
        </p:txBody>
      </p:sp>
      <p:pic>
        <p:nvPicPr>
          <p:cNvPr id="6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16635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9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80000"/>
            </a:schemeClr>
          </a:solidFill>
        </p:spPr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Methodology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989039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lvl="1"/>
            <a:endParaRPr lang="en-GB" sz="2000" dirty="0" smtClean="0">
              <a:solidFill>
                <a:schemeClr val="tx2"/>
              </a:solidFill>
              <a:effectLst/>
              <a:latin typeface="Arial Unicode MS" pitchFamily="34" charset="-128"/>
            </a:endParaRPr>
          </a:p>
          <a:p>
            <a:pPr lvl="1"/>
            <a:r>
              <a:rPr lang="en-GB" sz="2000" dirty="0" smtClean="0">
                <a:solidFill>
                  <a:schemeClr val="tx2"/>
                </a:solidFill>
                <a:effectLst/>
                <a:latin typeface="Arial Unicode MS" pitchFamily="34" charset="-128"/>
              </a:rPr>
              <a:t>Glacier velocity measurements using a Leica differential GPS 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effectLst/>
                <a:latin typeface="Arial Unicode MS" pitchFamily="34" charset="-128"/>
              </a:rPr>
              <a:t>Dye tracing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effectLst/>
                <a:latin typeface="Arial Unicode MS" pitchFamily="34" charset="-128"/>
              </a:rPr>
              <a:t>Analysis of </a:t>
            </a:r>
            <a:r>
              <a:rPr lang="en-GB" sz="2000" dirty="0" err="1" smtClean="0">
                <a:solidFill>
                  <a:schemeClr val="tx2"/>
                </a:solidFill>
                <a:effectLst/>
                <a:latin typeface="Arial Unicode MS" pitchFamily="34" charset="-128"/>
              </a:rPr>
              <a:t>proglacial</a:t>
            </a:r>
            <a:r>
              <a:rPr lang="en-GB" sz="2000" dirty="0" smtClean="0">
                <a:solidFill>
                  <a:schemeClr val="tx2"/>
                </a:solidFill>
                <a:effectLst/>
                <a:latin typeface="Arial Unicode MS" pitchFamily="34" charset="-128"/>
              </a:rPr>
              <a:t> stream water (for suspended sediment concentration, pH, conductivity, temperature, bicarbonate and sulphate ion concentration)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effectLst/>
                <a:latin typeface="Arial Unicode MS" pitchFamily="34" charset="-128"/>
              </a:rPr>
              <a:t>Weather data from three automatic weather stations, with a rain gauge  at upper and lower, and a </a:t>
            </a:r>
            <a:r>
              <a:rPr lang="en-GB" sz="2000" dirty="0" err="1" smtClean="0">
                <a:solidFill>
                  <a:schemeClr val="tx2"/>
                </a:solidFill>
                <a:effectLst/>
                <a:latin typeface="Arial Unicode MS" pitchFamily="34" charset="-128"/>
              </a:rPr>
              <a:t>lysimeter</a:t>
            </a:r>
            <a:r>
              <a:rPr lang="en-GB" sz="2000" dirty="0" smtClean="0">
                <a:solidFill>
                  <a:schemeClr val="tx2"/>
                </a:solidFill>
                <a:effectLst/>
                <a:latin typeface="Arial Unicode MS" pitchFamily="34" charset="-128"/>
              </a:rPr>
              <a:t> at the lower station 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effectLst/>
                <a:latin typeface="Arial Unicode MS" pitchFamily="34" charset="-128"/>
              </a:rPr>
              <a:t>Ablation stake measurements and melt modelling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effectLst/>
                <a:latin typeface="Arial Unicode MS" pitchFamily="34" charset="-128"/>
              </a:rPr>
              <a:t>Pressure transducer on the </a:t>
            </a:r>
            <a:r>
              <a:rPr lang="en-GB" sz="2000" dirty="0" err="1" smtClean="0">
                <a:solidFill>
                  <a:schemeClr val="tx2"/>
                </a:solidFill>
                <a:effectLst/>
                <a:latin typeface="Arial Unicode MS" pitchFamily="34" charset="-128"/>
              </a:rPr>
              <a:t>proglacial</a:t>
            </a:r>
            <a:r>
              <a:rPr lang="en-GB" sz="2000" dirty="0" smtClean="0">
                <a:solidFill>
                  <a:schemeClr val="tx2"/>
                </a:solidFill>
                <a:effectLst/>
                <a:latin typeface="Arial Unicode MS" pitchFamily="34" charset="-128"/>
              </a:rPr>
              <a:t> stream</a:t>
            </a:r>
            <a:r>
              <a:rPr lang="en-GB" sz="2000" dirty="0" smtClean="0">
                <a:solidFill>
                  <a:schemeClr val="tx2"/>
                </a:solidFill>
                <a:latin typeface="Arial Unicode MS" pitchFamily="34" charset="-128"/>
              </a:rPr>
              <a:t> </a:t>
            </a:r>
          </a:p>
          <a:p>
            <a:endParaRPr lang="en-GB" dirty="0"/>
          </a:p>
        </p:txBody>
      </p:sp>
      <p:pic>
        <p:nvPicPr>
          <p:cNvPr id="7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16635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83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t="12500" r="3289" b="11111"/>
          <a:stretch/>
        </p:blipFill>
        <p:spPr>
          <a:xfrm>
            <a:off x="1" y="1152128"/>
            <a:ext cx="4506621" cy="522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26413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Instrument Setup</a:t>
            </a:r>
            <a:endParaRPr lang="en-GB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11838" r="2079" b="12328"/>
          <a:stretch/>
        </p:blipFill>
        <p:spPr>
          <a:xfrm>
            <a:off x="4516122" y="1108670"/>
            <a:ext cx="4552950" cy="5200650"/>
          </a:xfrm>
          <a:prstGeom prst="rect">
            <a:avLst/>
          </a:prstGeom>
        </p:spPr>
      </p:pic>
      <p:pic>
        <p:nvPicPr>
          <p:cNvPr id="6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16635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6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17436" r="4624" b="16581"/>
          <a:stretch/>
        </p:blipFill>
        <p:spPr>
          <a:xfrm>
            <a:off x="2145132" y="1844824"/>
            <a:ext cx="4629026" cy="4831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332656"/>
            <a:ext cx="2232248" cy="1282154"/>
          </a:xfrm>
        </p:spPr>
        <p:txBody>
          <a:bodyPr>
            <a:normAutofit/>
          </a:bodyPr>
          <a:lstStyle/>
          <a:p>
            <a:r>
              <a:rPr lang="en-GB" sz="3200" dirty="0" err="1" smtClean="0">
                <a:solidFill>
                  <a:schemeClr val="accent1"/>
                </a:solidFill>
              </a:rPr>
              <a:t>Supraglacial</a:t>
            </a:r>
            <a:r>
              <a:rPr lang="en-GB" sz="3200" dirty="0" smtClean="0">
                <a:solidFill>
                  <a:schemeClr val="accent1"/>
                </a:solidFill>
              </a:rPr>
              <a:t/>
            </a:r>
            <a:br>
              <a:rPr lang="en-GB" sz="3200" dirty="0" smtClean="0">
                <a:solidFill>
                  <a:schemeClr val="accent1"/>
                </a:solidFill>
              </a:rPr>
            </a:br>
            <a:r>
              <a:rPr lang="en-GB" sz="3200" dirty="0" smtClean="0">
                <a:solidFill>
                  <a:schemeClr val="accent1"/>
                </a:solidFill>
              </a:rPr>
              <a:t> hydrology</a:t>
            </a:r>
            <a:endParaRPr lang="en-GB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55" y="3501007"/>
            <a:ext cx="2411423" cy="1808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44853"/>
            <a:ext cx="3293244" cy="2469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01008"/>
            <a:ext cx="2160240" cy="303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41" y="144853"/>
            <a:ext cx="2922513" cy="2469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774158" y="270814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S12: 0.18 m</a:t>
            </a:r>
            <a:r>
              <a:rPr lang="en-GB" baseline="30000" dirty="0" smtClean="0">
                <a:solidFill>
                  <a:schemeClr val="accent1"/>
                </a:solidFill>
              </a:rPr>
              <a:t>3</a:t>
            </a:r>
            <a:r>
              <a:rPr lang="en-GB" dirty="0" smtClean="0">
                <a:solidFill>
                  <a:schemeClr val="accent1"/>
                </a:solidFill>
              </a:rPr>
              <a:t>s</a:t>
            </a:r>
            <a:r>
              <a:rPr lang="en-GB" baseline="30000" dirty="0" smtClean="0">
                <a:solidFill>
                  <a:schemeClr val="accent1"/>
                </a:solidFill>
              </a:rPr>
              <a:t>-1</a:t>
            </a:r>
            <a:r>
              <a:rPr lang="en-GB" dirty="0" smtClean="0">
                <a:solidFill>
                  <a:schemeClr val="accent1"/>
                </a:solidFill>
              </a:rPr>
              <a:t>, </a:t>
            </a:r>
            <a:r>
              <a:rPr lang="en-GB" dirty="0">
                <a:solidFill>
                  <a:schemeClr val="accent1"/>
                </a:solidFill>
              </a:rPr>
              <a:t>0.46 ms</a:t>
            </a:r>
            <a:r>
              <a:rPr lang="en-GB" baseline="30000" dirty="0">
                <a:solidFill>
                  <a:schemeClr val="accent1"/>
                </a:solidFill>
              </a:rPr>
              <a:t>-1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1" y="271902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S14: </a:t>
            </a:r>
            <a:r>
              <a:rPr lang="en-GB" dirty="0">
                <a:solidFill>
                  <a:schemeClr val="accent1"/>
                </a:solidFill>
              </a:rPr>
              <a:t>0.62 </a:t>
            </a:r>
            <a:r>
              <a:rPr lang="en-GB" dirty="0" smtClean="0">
                <a:solidFill>
                  <a:schemeClr val="accent1"/>
                </a:solidFill>
              </a:rPr>
              <a:t>m</a:t>
            </a:r>
            <a:r>
              <a:rPr lang="en-GB" baseline="30000" dirty="0" smtClean="0">
                <a:solidFill>
                  <a:schemeClr val="accent1"/>
                </a:solidFill>
              </a:rPr>
              <a:t>3</a:t>
            </a:r>
            <a:r>
              <a:rPr lang="en-GB" dirty="0" smtClean="0">
                <a:solidFill>
                  <a:schemeClr val="accent1"/>
                </a:solidFill>
              </a:rPr>
              <a:t>s</a:t>
            </a:r>
            <a:r>
              <a:rPr lang="en-GB" baseline="30000" dirty="0" smtClean="0">
                <a:solidFill>
                  <a:schemeClr val="accent1"/>
                </a:solidFill>
              </a:rPr>
              <a:t>-1</a:t>
            </a:r>
            <a:r>
              <a:rPr lang="en-GB" dirty="0" smtClean="0">
                <a:solidFill>
                  <a:schemeClr val="accent1"/>
                </a:solidFill>
              </a:rPr>
              <a:t>, </a:t>
            </a:r>
            <a:r>
              <a:rPr lang="en-GB" dirty="0">
                <a:solidFill>
                  <a:schemeClr val="accent1"/>
                </a:solidFill>
              </a:rPr>
              <a:t>1.52 ms</a:t>
            </a:r>
            <a:r>
              <a:rPr lang="en-GB" baseline="30000" dirty="0">
                <a:solidFill>
                  <a:schemeClr val="accent1"/>
                </a:solidFill>
              </a:rPr>
              <a:t>-1</a:t>
            </a:r>
            <a:r>
              <a:rPr lang="en-GB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0555" y="5445224"/>
            <a:ext cx="2603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1"/>
                </a:solidFill>
              </a:rPr>
              <a:t>S5 (above):  0.030 m</a:t>
            </a:r>
            <a:r>
              <a:rPr lang="en-GB" sz="1600" baseline="30000" dirty="0" smtClean="0">
                <a:solidFill>
                  <a:schemeClr val="accent1"/>
                </a:solidFill>
              </a:rPr>
              <a:t>3</a:t>
            </a:r>
            <a:r>
              <a:rPr lang="en-GB" sz="1600" dirty="0" smtClean="0">
                <a:solidFill>
                  <a:schemeClr val="accent1"/>
                </a:solidFill>
              </a:rPr>
              <a:t>s</a:t>
            </a:r>
            <a:r>
              <a:rPr lang="en-GB" sz="1600" baseline="30000" dirty="0" smtClean="0">
                <a:solidFill>
                  <a:schemeClr val="accent1"/>
                </a:solidFill>
              </a:rPr>
              <a:t>-1</a:t>
            </a:r>
            <a:r>
              <a:rPr lang="en-GB" sz="1600" dirty="0" smtClean="0">
                <a:solidFill>
                  <a:schemeClr val="accent1"/>
                </a:solidFill>
              </a:rPr>
              <a:t>, </a:t>
            </a:r>
          </a:p>
          <a:p>
            <a:r>
              <a:rPr lang="en-GB" sz="1600" dirty="0" smtClean="0">
                <a:solidFill>
                  <a:schemeClr val="accent1"/>
                </a:solidFill>
              </a:rPr>
              <a:t>0.19 </a:t>
            </a:r>
            <a:r>
              <a:rPr lang="en-GB" sz="1600" dirty="0">
                <a:solidFill>
                  <a:schemeClr val="accent1"/>
                </a:solidFill>
              </a:rPr>
              <a:t>ms</a:t>
            </a:r>
            <a:r>
              <a:rPr lang="en-GB" sz="1600" baseline="30000" dirty="0">
                <a:solidFill>
                  <a:schemeClr val="accent1"/>
                </a:solidFill>
              </a:rPr>
              <a:t>-1</a:t>
            </a:r>
            <a:r>
              <a:rPr lang="en-GB" sz="1600" dirty="0">
                <a:solidFill>
                  <a:schemeClr val="accent1"/>
                </a:solidFill>
              </a:rPr>
              <a:t> </a:t>
            </a:r>
            <a:endParaRPr lang="en-GB" sz="1600" dirty="0" smtClean="0">
              <a:solidFill>
                <a:schemeClr val="accent1"/>
              </a:solidFill>
            </a:endParaRPr>
          </a:p>
          <a:p>
            <a:endParaRPr lang="en-GB" sz="1600" dirty="0" smtClean="0">
              <a:solidFill>
                <a:schemeClr val="accent1"/>
              </a:solidFill>
            </a:endParaRPr>
          </a:p>
          <a:p>
            <a:r>
              <a:rPr lang="en-GB" sz="1600" dirty="0" smtClean="0">
                <a:solidFill>
                  <a:schemeClr val="accent1"/>
                </a:solidFill>
              </a:rPr>
              <a:t>S7 (left): </a:t>
            </a:r>
            <a:r>
              <a:rPr lang="en-GB" sz="1600" dirty="0">
                <a:solidFill>
                  <a:schemeClr val="accent1"/>
                </a:solidFill>
              </a:rPr>
              <a:t>0.019 m</a:t>
            </a:r>
            <a:r>
              <a:rPr lang="en-GB" sz="1600" baseline="30000" dirty="0">
                <a:solidFill>
                  <a:schemeClr val="accent1"/>
                </a:solidFill>
              </a:rPr>
              <a:t>3</a:t>
            </a:r>
            <a:r>
              <a:rPr lang="en-GB" sz="1600" dirty="0">
                <a:solidFill>
                  <a:schemeClr val="accent1"/>
                </a:solidFill>
              </a:rPr>
              <a:t>s</a:t>
            </a:r>
            <a:r>
              <a:rPr lang="en-GB" sz="1600" baseline="30000" dirty="0">
                <a:solidFill>
                  <a:schemeClr val="accent1"/>
                </a:solidFill>
              </a:rPr>
              <a:t>-1</a:t>
            </a:r>
            <a:r>
              <a:rPr lang="en-GB" sz="1600" dirty="0">
                <a:solidFill>
                  <a:schemeClr val="accent1"/>
                </a:solidFill>
              </a:rPr>
              <a:t> </a:t>
            </a:r>
            <a:r>
              <a:rPr lang="en-GB" sz="1600" dirty="0" smtClean="0">
                <a:solidFill>
                  <a:schemeClr val="accent1"/>
                </a:solidFill>
              </a:rPr>
              <a:t>, </a:t>
            </a:r>
            <a:r>
              <a:rPr lang="en-GB" sz="1600" dirty="0">
                <a:solidFill>
                  <a:schemeClr val="accent1"/>
                </a:solidFill>
              </a:rPr>
              <a:t>0.24 ms</a:t>
            </a:r>
            <a:r>
              <a:rPr lang="en-GB" sz="1600" baseline="30000" dirty="0">
                <a:solidFill>
                  <a:schemeClr val="accent1"/>
                </a:solidFill>
              </a:rPr>
              <a:t>-1</a:t>
            </a:r>
            <a:r>
              <a:rPr lang="en-GB" sz="16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1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16635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019"/>
            <a:ext cx="9144000" cy="1143000"/>
          </a:xfrm>
        </p:spPr>
        <p:txBody>
          <a:bodyPr>
            <a:normAutofit/>
          </a:bodyPr>
          <a:lstStyle/>
          <a:p>
            <a:r>
              <a:rPr lang="en-GB" dirty="0" err="1" smtClean="0"/>
              <a:t>Englacial</a:t>
            </a:r>
            <a:r>
              <a:rPr lang="en-GB" dirty="0" smtClean="0"/>
              <a:t> and </a:t>
            </a:r>
            <a:r>
              <a:rPr lang="en-GB" dirty="0" err="1" smtClean="0"/>
              <a:t>subglacial</a:t>
            </a:r>
            <a:r>
              <a:rPr lang="en-GB" dirty="0" smtClean="0"/>
              <a:t> system in June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3" y="1090699"/>
            <a:ext cx="4587353" cy="284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3" y="4109263"/>
            <a:ext cx="4587353" cy="263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63493" y="1070734"/>
            <a:ext cx="3903860" cy="2862322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 err="1" smtClean="0"/>
              <a:t>Upglacier</a:t>
            </a:r>
            <a:r>
              <a:rPr lang="en-GB" sz="2000" dirty="0" smtClean="0"/>
              <a:t> traces fast and peaked, even in early June when upper glacier snow covered – indicative of conduit system:</a:t>
            </a:r>
          </a:p>
          <a:p>
            <a:endParaRPr lang="en-GB" sz="2000" dirty="0" smtClean="0"/>
          </a:p>
          <a:p>
            <a:r>
              <a:rPr lang="en-GB" sz="2000" b="1" dirty="0"/>
              <a:t>S12: </a:t>
            </a:r>
            <a:r>
              <a:rPr lang="en-GB" sz="2000" dirty="0"/>
              <a:t>0.52 ms</a:t>
            </a:r>
            <a:r>
              <a:rPr lang="en-GB" sz="2000" baseline="30000" dirty="0"/>
              <a:t>-1</a:t>
            </a:r>
            <a:r>
              <a:rPr lang="en-GB" sz="2000" dirty="0"/>
              <a:t>, 87% </a:t>
            </a:r>
          </a:p>
          <a:p>
            <a:r>
              <a:rPr lang="en-GB" sz="2000" b="1" dirty="0" smtClean="0"/>
              <a:t>S13: </a:t>
            </a:r>
            <a:r>
              <a:rPr lang="en-GB" sz="2000" dirty="0" smtClean="0"/>
              <a:t>0.83 ms</a:t>
            </a:r>
            <a:r>
              <a:rPr lang="en-GB" sz="2000" baseline="30000" dirty="0" smtClean="0"/>
              <a:t>-1</a:t>
            </a:r>
            <a:r>
              <a:rPr lang="en-GB" sz="2000" dirty="0" smtClean="0"/>
              <a:t>,  86% </a:t>
            </a:r>
          </a:p>
          <a:p>
            <a:r>
              <a:rPr lang="en-GB" sz="2000" b="1" dirty="0" smtClean="0"/>
              <a:t>S14</a:t>
            </a:r>
            <a:r>
              <a:rPr lang="en-GB" sz="2000" b="1" dirty="0"/>
              <a:t>: </a:t>
            </a:r>
            <a:r>
              <a:rPr lang="en-GB" sz="2000" dirty="0"/>
              <a:t>0.48 ms</a:t>
            </a:r>
            <a:r>
              <a:rPr lang="en-GB" sz="2000" baseline="30000" dirty="0"/>
              <a:t>-1</a:t>
            </a:r>
            <a:r>
              <a:rPr lang="en-GB" sz="2000" dirty="0"/>
              <a:t>, 84</a:t>
            </a:r>
            <a:r>
              <a:rPr lang="en-GB" sz="2000" dirty="0" smtClean="0"/>
              <a:t>%</a:t>
            </a:r>
          </a:p>
          <a:p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063493" y="4186823"/>
            <a:ext cx="3903860" cy="2554545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Lower glacier </a:t>
            </a:r>
            <a:r>
              <a:rPr lang="en-GB" sz="2000" dirty="0" smtClean="0"/>
              <a:t>traces, slower than upper glacier, some </a:t>
            </a:r>
            <a:r>
              <a:rPr lang="en-GB" sz="2000" dirty="0" err="1" smtClean="0"/>
              <a:t>multipeaked</a:t>
            </a:r>
            <a:r>
              <a:rPr lang="en-GB" sz="2000" dirty="0" smtClean="0"/>
              <a:t> – indicative of distributed system:</a:t>
            </a:r>
          </a:p>
          <a:p>
            <a:endParaRPr lang="en-GB" sz="2000" dirty="0" smtClean="0"/>
          </a:p>
          <a:p>
            <a:r>
              <a:rPr lang="en-GB" sz="2000" b="1" dirty="0" smtClean="0"/>
              <a:t>S1: </a:t>
            </a:r>
            <a:r>
              <a:rPr lang="en-GB" sz="2000" dirty="0" smtClean="0"/>
              <a:t>0.067 ms</a:t>
            </a:r>
            <a:r>
              <a:rPr lang="en-GB" sz="2000" baseline="30000" dirty="0" smtClean="0"/>
              <a:t>-1</a:t>
            </a:r>
            <a:r>
              <a:rPr lang="en-GB" sz="2000" dirty="0" smtClean="0"/>
              <a:t>, 17% </a:t>
            </a:r>
          </a:p>
          <a:p>
            <a:r>
              <a:rPr lang="en-GB" sz="2000" b="1" dirty="0" smtClean="0"/>
              <a:t>S3</a:t>
            </a:r>
            <a:r>
              <a:rPr lang="en-GB" sz="2000" b="1" dirty="0"/>
              <a:t>: </a:t>
            </a:r>
            <a:r>
              <a:rPr lang="en-GB" sz="2000" dirty="0"/>
              <a:t>0.19 ms</a:t>
            </a:r>
            <a:r>
              <a:rPr lang="en-GB" sz="2000" baseline="30000" dirty="0"/>
              <a:t>-1</a:t>
            </a:r>
            <a:r>
              <a:rPr lang="en-GB" sz="2000" dirty="0"/>
              <a:t>, 3.9</a:t>
            </a:r>
            <a:r>
              <a:rPr lang="en-GB" sz="2000" dirty="0" smtClean="0"/>
              <a:t>%</a:t>
            </a:r>
          </a:p>
          <a:p>
            <a:r>
              <a:rPr lang="en-GB" sz="2000" b="1" dirty="0" smtClean="0"/>
              <a:t>S5: </a:t>
            </a:r>
            <a:r>
              <a:rPr lang="en-GB" sz="2000" dirty="0" smtClean="0"/>
              <a:t>0.070 ms</a:t>
            </a:r>
            <a:r>
              <a:rPr lang="en-GB" sz="2000" baseline="30000" dirty="0" smtClean="0"/>
              <a:t>-1</a:t>
            </a:r>
            <a:r>
              <a:rPr lang="en-GB" sz="2000" dirty="0" smtClean="0"/>
              <a:t>, 37% </a:t>
            </a:r>
          </a:p>
          <a:p>
            <a:r>
              <a:rPr lang="en-GB" sz="2000" b="1" dirty="0" smtClean="0"/>
              <a:t>S7</a:t>
            </a:r>
            <a:r>
              <a:rPr lang="en-GB" sz="2000" b="1" dirty="0"/>
              <a:t>: </a:t>
            </a:r>
            <a:r>
              <a:rPr lang="en-GB" sz="2000" dirty="0"/>
              <a:t>0.073 ms</a:t>
            </a:r>
            <a:r>
              <a:rPr lang="en-GB" sz="2000" baseline="30000" dirty="0"/>
              <a:t>-1</a:t>
            </a:r>
            <a:r>
              <a:rPr lang="en-GB" sz="2000" dirty="0"/>
              <a:t>, 16</a:t>
            </a:r>
            <a:r>
              <a:rPr lang="en-GB" sz="2000" dirty="0" smtClean="0"/>
              <a:t>%</a:t>
            </a:r>
            <a:endParaRPr lang="en-GB" sz="2000" dirty="0"/>
          </a:p>
        </p:txBody>
      </p:sp>
      <p:pic>
        <p:nvPicPr>
          <p:cNvPr id="8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16635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13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9" t="46348" r="4302" b="16853"/>
          <a:stretch/>
        </p:blipFill>
        <p:spPr>
          <a:xfrm>
            <a:off x="0" y="0"/>
            <a:ext cx="9144000" cy="6880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4371019" cy="1080120"/>
          </a:xfrm>
          <a:solidFill>
            <a:schemeClr val="accent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/>
              <a:t>Overall structure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" y="1570847"/>
            <a:ext cx="441517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46" y="1570847"/>
            <a:ext cx="4477866" cy="284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4547" y="4797152"/>
            <a:ext cx="4176464" cy="1815882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800" b="1" dirty="0" smtClean="0"/>
              <a:t>Percentage dye recovery high for top 5 </a:t>
            </a:r>
            <a:r>
              <a:rPr lang="en-GB" sz="2800" b="1" dirty="0" err="1" smtClean="0"/>
              <a:t>moulins</a:t>
            </a:r>
            <a:r>
              <a:rPr lang="en-GB" sz="2800" b="1" dirty="0"/>
              <a:t> </a:t>
            </a:r>
            <a:r>
              <a:rPr lang="en-GB" sz="2800" b="1" dirty="0" smtClean="0"/>
              <a:t>(</a:t>
            </a:r>
            <a:r>
              <a:rPr lang="en-GB" sz="2800" b="1" dirty="0">
                <a:latin typeface="Times New Roman"/>
                <a:cs typeface="Times New Roman"/>
              </a:rPr>
              <a:t>~</a:t>
            </a:r>
            <a:r>
              <a:rPr lang="en-GB" sz="2800" b="1" dirty="0" smtClean="0">
                <a:cs typeface="Times New Roman"/>
              </a:rPr>
              <a:t>80%)</a:t>
            </a:r>
            <a:r>
              <a:rPr lang="en-GB" sz="2800" b="1" dirty="0" smtClean="0"/>
              <a:t>, and lower (</a:t>
            </a:r>
            <a:r>
              <a:rPr lang="en-GB" sz="2800" b="1" dirty="0" smtClean="0">
                <a:latin typeface="Times New Roman"/>
                <a:cs typeface="Times New Roman"/>
              </a:rPr>
              <a:t>~</a:t>
            </a:r>
            <a:r>
              <a:rPr lang="en-GB" sz="2800" b="1" dirty="0" smtClean="0"/>
              <a:t>40%) on lower glacier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4797152"/>
            <a:ext cx="4176464" cy="1569660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3200" b="1" dirty="0" smtClean="0"/>
              <a:t>Clear increase in trace velocity with distance up-glacier</a:t>
            </a:r>
          </a:p>
        </p:txBody>
      </p:sp>
      <p:pic>
        <p:nvPicPr>
          <p:cNvPr id="9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16635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417638"/>
          </a:xfrm>
          <a:solidFill>
            <a:schemeClr val="accent1">
              <a:alpha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Why </a:t>
            </a:r>
            <a:r>
              <a:rPr lang="en-GB" dirty="0" err="1" smtClean="0"/>
              <a:t>channelised</a:t>
            </a:r>
            <a:r>
              <a:rPr lang="en-GB" dirty="0" smtClean="0"/>
              <a:t> early </a:t>
            </a:r>
            <a:r>
              <a:rPr lang="en-GB" dirty="0" err="1" smtClean="0"/>
              <a:t>upglacier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038600" cy="4525963"/>
          </a:xfrm>
          <a:solidFill>
            <a:schemeClr val="bg2">
              <a:alpha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On the </a:t>
            </a:r>
            <a:r>
              <a:rPr lang="en-GB" b="1" dirty="0" smtClean="0"/>
              <a:t>upper glacier:</a:t>
            </a:r>
          </a:p>
          <a:p>
            <a:r>
              <a:rPr lang="en-GB" dirty="0" smtClean="0"/>
              <a:t>Larger melt inputs, even early in season</a:t>
            </a:r>
          </a:p>
          <a:p>
            <a:r>
              <a:rPr lang="en-GB" dirty="0" smtClean="0"/>
              <a:t>Focussed by valley systems</a:t>
            </a:r>
          </a:p>
          <a:p>
            <a:r>
              <a:rPr lang="en-GB" dirty="0" smtClean="0"/>
              <a:t>Larger input streams</a:t>
            </a:r>
          </a:p>
          <a:p>
            <a:r>
              <a:rPr lang="en-GB" dirty="0" smtClean="0"/>
              <a:t>Able to cause channelization early in the season</a:t>
            </a:r>
          </a:p>
          <a:p>
            <a:r>
              <a:rPr lang="en-GB" dirty="0" smtClean="0"/>
              <a:t>Evidence of </a:t>
            </a:r>
            <a:r>
              <a:rPr lang="en-GB" dirty="0" err="1" smtClean="0"/>
              <a:t>supraglacial</a:t>
            </a:r>
            <a:r>
              <a:rPr lang="en-GB" dirty="0" smtClean="0"/>
              <a:t> lake drainage accelerating opening of conduit system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853880" y="1600200"/>
            <a:ext cx="4038600" cy="4525963"/>
          </a:xfrm>
          <a:solidFill>
            <a:schemeClr val="bg2">
              <a:alpha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On the </a:t>
            </a:r>
            <a:r>
              <a:rPr lang="en-GB" b="1" dirty="0" smtClean="0"/>
              <a:t>lower glacier:</a:t>
            </a:r>
          </a:p>
          <a:p>
            <a:r>
              <a:rPr lang="en-GB" dirty="0" smtClean="0"/>
              <a:t>Melt inputs lower</a:t>
            </a:r>
          </a:p>
          <a:p>
            <a:r>
              <a:rPr lang="en-GB" dirty="0" smtClean="0"/>
              <a:t>Hummocky topography</a:t>
            </a:r>
          </a:p>
          <a:p>
            <a:r>
              <a:rPr lang="en-GB" dirty="0" smtClean="0"/>
              <a:t>Gives small, slow streams</a:t>
            </a:r>
          </a:p>
          <a:p>
            <a:r>
              <a:rPr lang="en-GB" dirty="0" smtClean="0"/>
              <a:t>Inputs at any given point are not large enough to create an efficient link between the local inputs and the main channel system</a:t>
            </a:r>
            <a:endParaRPr lang="en-GB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4525108" y="0"/>
            <a:ext cx="4618892" cy="1417638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Why less efficient </a:t>
            </a:r>
            <a:r>
              <a:rPr lang="en-GB" dirty="0" err="1" smtClean="0"/>
              <a:t>downglacier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9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16635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873" y="260648"/>
            <a:ext cx="3466727" cy="1210146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Overall Glacier Dynamics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754" y="260648"/>
            <a:ext cx="5112570" cy="288032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10704"/>
            <a:ext cx="5112568" cy="32773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1700808"/>
            <a:ext cx="3384376" cy="1477328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On the upper glacier velocities are faster and there is greater variation in velocity and in the difference between summer and winter velocities.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724129" y="3618215"/>
            <a:ext cx="3024336" cy="2862322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On the lower glacier, velocities are slower, with smaller difference between summer and winter, and smaller variability in velocity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Only on day 158 2010 did the lower glacier speed up by as much as the upper glacier can.</a:t>
            </a:r>
          </a:p>
        </p:txBody>
      </p:sp>
      <p:pic>
        <p:nvPicPr>
          <p:cNvPr id="9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4" y="6516635"/>
            <a:ext cx="720079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7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1863</TotalTime>
  <Words>1189</Words>
  <Application>Microsoft Office PowerPoint</Application>
  <PresentationFormat>On-screen Show (4:3)</PresentationFormat>
  <Paragraphs>98</Paragraphs>
  <Slides>14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The influence of supraglacial debris cover on glacier hydrology:  Miage Glacier, Italy. </vt:lpstr>
      <vt:lpstr>Aims</vt:lpstr>
      <vt:lpstr>Methodology</vt:lpstr>
      <vt:lpstr>PowerPoint Presentation</vt:lpstr>
      <vt:lpstr>Supraglacial  hydrology</vt:lpstr>
      <vt:lpstr>Englacial and subglacial system in June</vt:lpstr>
      <vt:lpstr>Overall structure</vt:lpstr>
      <vt:lpstr>Why channelised early upglacier?</vt:lpstr>
      <vt:lpstr>Overall Glacier Dynamics</vt:lpstr>
      <vt:lpstr>PowerPoint Presentation</vt:lpstr>
      <vt:lpstr>PowerPoint Presentation</vt:lpstr>
      <vt:lpstr>Runoff characteristics</vt:lpstr>
      <vt:lpstr>Conclusions</vt:lpstr>
      <vt:lpstr>Acknowledgements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hydrology of the Miage Glacier</dc:title>
  <dc:creator>Catriona</dc:creator>
  <cp:lastModifiedBy>Catriona</cp:lastModifiedBy>
  <cp:revision>87</cp:revision>
  <dcterms:created xsi:type="dcterms:W3CDTF">2012-03-23T15:20:03Z</dcterms:created>
  <dcterms:modified xsi:type="dcterms:W3CDTF">2012-05-08T13:29:04Z</dcterms:modified>
</cp:coreProperties>
</file>