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51127025" cy="3384391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EBF5"/>
    <a:srgbClr val="8064A2"/>
    <a:srgbClr val="385D8A"/>
    <a:srgbClr val="000000"/>
    <a:srgbClr val="CC0000"/>
    <a:srgbClr val="C0504D"/>
    <a:srgbClr val="9900FF"/>
  </p:clrMru>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Στυλ με θέμα 2 - Έμφαση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Φωτεινό στυλ 2 - Έμφαση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000" autoAdjust="0"/>
  </p:normalViewPr>
  <p:slideViewPr>
    <p:cSldViewPr>
      <p:cViewPr>
        <p:scale>
          <a:sx n="14" d="100"/>
          <a:sy n="14" d="100"/>
        </p:scale>
        <p:origin x="-1038" y="-270"/>
      </p:cViewPr>
      <p:guideLst>
        <p:guide orient="horz" pos="10660"/>
        <p:guide pos="16103"/>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gif"/></Relationships>
</file>

<file path=ppt/diagrams/_rels/drawing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gif"/></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562B51-CCA5-434B-AA20-F2E39580C9A3}" type="doc">
      <dgm:prSet loTypeId="urn:microsoft.com/office/officeart/2005/8/layout/vList3" loCatId="list" qsTypeId="urn:microsoft.com/office/officeart/2005/8/quickstyle/simple1" qsCatId="simple" csTypeId="urn:microsoft.com/office/officeart/2005/8/colors/colorful1" csCatId="colorful" phldr="1"/>
      <dgm:spPr/>
    </dgm:pt>
    <dgm:pt modelId="{D43ECBE9-5A30-42CB-B979-5DAC915011B1}">
      <dgm:prSet phldrT="[Κείμενο]"/>
      <dgm:spPr/>
      <dgm:t>
        <a:bodyPr/>
        <a:lstStyle/>
        <a:p>
          <a:r>
            <a:rPr lang="en-US" b="1" dirty="0" smtClean="0"/>
            <a:t>Domestic</a:t>
          </a:r>
          <a:endParaRPr lang="el-GR" b="1" dirty="0"/>
        </a:p>
      </dgm:t>
    </dgm:pt>
    <dgm:pt modelId="{94F5BA6B-8CF5-46FF-A7A5-CB0C95E34DD9}" type="parTrans" cxnId="{8359DB74-EC9E-4540-996F-D52ED2DC116F}">
      <dgm:prSet/>
      <dgm:spPr/>
      <dgm:t>
        <a:bodyPr/>
        <a:lstStyle/>
        <a:p>
          <a:endParaRPr lang="el-GR" b="1"/>
        </a:p>
      </dgm:t>
    </dgm:pt>
    <dgm:pt modelId="{78B5AE8F-D345-41A5-8DA9-50211656046F}" type="sibTrans" cxnId="{8359DB74-EC9E-4540-996F-D52ED2DC116F}">
      <dgm:prSet/>
      <dgm:spPr/>
      <dgm:t>
        <a:bodyPr/>
        <a:lstStyle/>
        <a:p>
          <a:endParaRPr lang="el-GR" b="1"/>
        </a:p>
      </dgm:t>
    </dgm:pt>
    <dgm:pt modelId="{D3AD5ED7-7310-47C6-BE67-773ADB4B006C}">
      <dgm:prSet phldrT="[Κείμενο]"/>
      <dgm:spPr/>
      <dgm:t>
        <a:bodyPr/>
        <a:lstStyle/>
        <a:p>
          <a:r>
            <a:rPr lang="en-US" b="1" dirty="0" smtClean="0"/>
            <a:t>Irrigational</a:t>
          </a:r>
          <a:endParaRPr lang="el-GR" b="1" dirty="0"/>
        </a:p>
      </dgm:t>
    </dgm:pt>
    <dgm:pt modelId="{99B7B175-3DB7-4786-BDD8-CCE7107D6B64}" type="parTrans" cxnId="{C5B3E3C1-FEA0-4410-A3D1-DF5E1783F731}">
      <dgm:prSet/>
      <dgm:spPr/>
      <dgm:t>
        <a:bodyPr/>
        <a:lstStyle/>
        <a:p>
          <a:endParaRPr lang="el-GR" b="1"/>
        </a:p>
      </dgm:t>
    </dgm:pt>
    <dgm:pt modelId="{C691FD85-B00C-4BA9-9E8B-C61CD279D9A6}" type="sibTrans" cxnId="{C5B3E3C1-FEA0-4410-A3D1-DF5E1783F731}">
      <dgm:prSet/>
      <dgm:spPr/>
      <dgm:t>
        <a:bodyPr/>
        <a:lstStyle/>
        <a:p>
          <a:endParaRPr lang="el-GR" b="1"/>
        </a:p>
      </dgm:t>
    </dgm:pt>
    <dgm:pt modelId="{7D8E128A-3BF0-4989-B961-4B2F809D7B61}">
      <dgm:prSet phldrT="[Κείμενο]"/>
      <dgm:spPr/>
      <dgm:t>
        <a:bodyPr/>
        <a:lstStyle/>
        <a:p>
          <a:r>
            <a:rPr lang="en-US" b="1" dirty="0" smtClean="0"/>
            <a:t>Livestock</a:t>
          </a:r>
          <a:endParaRPr lang="el-GR" b="1" dirty="0"/>
        </a:p>
      </dgm:t>
    </dgm:pt>
    <dgm:pt modelId="{2D39A535-0A8C-4E82-9EF6-BC5A7BE941FB}" type="parTrans" cxnId="{257BFCE8-85D1-42FB-B9F4-20B7B085D75E}">
      <dgm:prSet/>
      <dgm:spPr/>
      <dgm:t>
        <a:bodyPr/>
        <a:lstStyle/>
        <a:p>
          <a:endParaRPr lang="el-GR" b="1"/>
        </a:p>
      </dgm:t>
    </dgm:pt>
    <dgm:pt modelId="{FD3FB88D-9BE8-48FF-BD3E-CE7236414176}" type="sibTrans" cxnId="{257BFCE8-85D1-42FB-B9F4-20B7B085D75E}">
      <dgm:prSet/>
      <dgm:spPr/>
      <dgm:t>
        <a:bodyPr/>
        <a:lstStyle/>
        <a:p>
          <a:endParaRPr lang="el-GR" b="1"/>
        </a:p>
      </dgm:t>
    </dgm:pt>
    <dgm:pt modelId="{ABE7CD00-4226-470B-84E5-46ECFCC32EE4}">
      <dgm:prSet phldrT="[Κείμενο]"/>
      <dgm:spPr/>
      <dgm:t>
        <a:bodyPr/>
        <a:lstStyle/>
        <a:p>
          <a:r>
            <a:rPr lang="en-US" b="1" dirty="0" smtClean="0"/>
            <a:t>Aquaculture</a:t>
          </a:r>
          <a:endParaRPr lang="el-GR" b="1" dirty="0"/>
        </a:p>
      </dgm:t>
    </dgm:pt>
    <dgm:pt modelId="{12AC4FDA-973B-4D15-BCA9-3A13AEEFFF8B}" type="parTrans" cxnId="{3165FD01-E62E-433B-945D-1C029E604687}">
      <dgm:prSet/>
      <dgm:spPr/>
      <dgm:t>
        <a:bodyPr/>
        <a:lstStyle/>
        <a:p>
          <a:endParaRPr lang="el-GR" b="1"/>
        </a:p>
      </dgm:t>
    </dgm:pt>
    <dgm:pt modelId="{EB18FC60-1C8E-478D-A1DB-FD5845B44F17}" type="sibTrans" cxnId="{3165FD01-E62E-433B-945D-1C029E604687}">
      <dgm:prSet/>
      <dgm:spPr/>
      <dgm:t>
        <a:bodyPr/>
        <a:lstStyle/>
        <a:p>
          <a:endParaRPr lang="el-GR" b="1"/>
        </a:p>
      </dgm:t>
    </dgm:pt>
    <dgm:pt modelId="{13932A32-75A1-4942-896A-EA32711B0646}">
      <dgm:prSet phldrT="[Κείμενο]"/>
      <dgm:spPr/>
      <dgm:t>
        <a:bodyPr/>
        <a:lstStyle/>
        <a:p>
          <a:r>
            <a:rPr lang="en-US" b="1" dirty="0" smtClean="0"/>
            <a:t>Agro-industrial</a:t>
          </a:r>
          <a:endParaRPr lang="el-GR" b="1" dirty="0"/>
        </a:p>
      </dgm:t>
    </dgm:pt>
    <dgm:pt modelId="{A4ABD7B0-561D-4E85-895A-EF18EE151A46}" type="parTrans" cxnId="{84CAB26B-0C32-42AB-8C4E-30CE706CBC9B}">
      <dgm:prSet/>
      <dgm:spPr/>
      <dgm:t>
        <a:bodyPr/>
        <a:lstStyle/>
        <a:p>
          <a:endParaRPr lang="el-GR" b="1"/>
        </a:p>
      </dgm:t>
    </dgm:pt>
    <dgm:pt modelId="{EED9C57E-7FDA-4581-8423-FE0D8B546A4C}" type="sibTrans" cxnId="{84CAB26B-0C32-42AB-8C4E-30CE706CBC9B}">
      <dgm:prSet/>
      <dgm:spPr/>
      <dgm:t>
        <a:bodyPr/>
        <a:lstStyle/>
        <a:p>
          <a:endParaRPr lang="el-GR" b="1"/>
        </a:p>
      </dgm:t>
    </dgm:pt>
    <dgm:pt modelId="{F3536BD3-09EE-4636-A5F0-C23EC030FC42}">
      <dgm:prSet phldrT="[Κείμενο]"/>
      <dgm:spPr/>
      <dgm:t>
        <a:bodyPr/>
        <a:lstStyle/>
        <a:p>
          <a:r>
            <a:rPr lang="en-US" b="1" smtClean="0"/>
            <a:t>Recreational</a:t>
          </a:r>
          <a:endParaRPr lang="el-GR" b="1" dirty="0"/>
        </a:p>
      </dgm:t>
    </dgm:pt>
    <dgm:pt modelId="{C4413589-5A58-4C97-8E4B-8ED4FFFA5E1D}" type="parTrans" cxnId="{8DFB2CD5-17C6-4951-B8E1-51A5B8B87036}">
      <dgm:prSet/>
      <dgm:spPr/>
      <dgm:t>
        <a:bodyPr/>
        <a:lstStyle/>
        <a:p>
          <a:endParaRPr lang="el-GR" b="1"/>
        </a:p>
      </dgm:t>
    </dgm:pt>
    <dgm:pt modelId="{D3DB4974-13E6-449C-8AFF-A02F080A363F}" type="sibTrans" cxnId="{8DFB2CD5-17C6-4951-B8E1-51A5B8B87036}">
      <dgm:prSet/>
      <dgm:spPr/>
      <dgm:t>
        <a:bodyPr/>
        <a:lstStyle/>
        <a:p>
          <a:endParaRPr lang="el-GR" b="1"/>
        </a:p>
      </dgm:t>
    </dgm:pt>
    <dgm:pt modelId="{E15B1682-5750-42F1-8C95-DEF1E22DA640}" type="pres">
      <dgm:prSet presAssocID="{88562B51-CCA5-434B-AA20-F2E39580C9A3}" presName="linearFlow" presStyleCnt="0">
        <dgm:presLayoutVars>
          <dgm:dir/>
          <dgm:resizeHandles val="exact"/>
        </dgm:presLayoutVars>
      </dgm:prSet>
      <dgm:spPr/>
    </dgm:pt>
    <dgm:pt modelId="{8908B637-ABA5-47D5-B891-31F25AF23592}" type="pres">
      <dgm:prSet presAssocID="{D43ECBE9-5A30-42CB-B979-5DAC915011B1}" presName="composite" presStyleCnt="0"/>
      <dgm:spPr/>
    </dgm:pt>
    <dgm:pt modelId="{855BFF91-B05F-4CC0-BA61-92D653DE3FCC}" type="pres">
      <dgm:prSet presAssocID="{D43ECBE9-5A30-42CB-B979-5DAC915011B1}" presName="imgShp" presStyleLbl="fgImgPlace1" presStyleIdx="0" presStyleCnt="6"/>
      <dgm:spPr>
        <a:blipFill rotWithShape="0">
          <a:blip xmlns:r="http://schemas.openxmlformats.org/officeDocument/2006/relationships" r:embed="rId1"/>
          <a:stretch>
            <a:fillRect/>
          </a:stretch>
        </a:blipFill>
      </dgm:spPr>
    </dgm:pt>
    <dgm:pt modelId="{7794F1B8-1138-4CEB-A23A-7B1013E9DB1F}" type="pres">
      <dgm:prSet presAssocID="{D43ECBE9-5A30-42CB-B979-5DAC915011B1}" presName="txShp" presStyleLbl="node1" presStyleIdx="0" presStyleCnt="6">
        <dgm:presLayoutVars>
          <dgm:bulletEnabled val="1"/>
        </dgm:presLayoutVars>
      </dgm:prSet>
      <dgm:spPr/>
      <dgm:t>
        <a:bodyPr/>
        <a:lstStyle/>
        <a:p>
          <a:endParaRPr lang="el-GR"/>
        </a:p>
      </dgm:t>
    </dgm:pt>
    <dgm:pt modelId="{E9BF6A8D-DF55-4878-85B6-7B9BEFD104DC}" type="pres">
      <dgm:prSet presAssocID="{78B5AE8F-D345-41A5-8DA9-50211656046F}" presName="spacing" presStyleCnt="0"/>
      <dgm:spPr/>
    </dgm:pt>
    <dgm:pt modelId="{17FD8064-48BF-43DC-A573-782E03731A11}" type="pres">
      <dgm:prSet presAssocID="{D3AD5ED7-7310-47C6-BE67-773ADB4B006C}" presName="composite" presStyleCnt="0"/>
      <dgm:spPr/>
    </dgm:pt>
    <dgm:pt modelId="{AB762919-E613-4A44-BB51-23D1B49434A9}" type="pres">
      <dgm:prSet presAssocID="{D3AD5ED7-7310-47C6-BE67-773ADB4B006C}" presName="imgShp" presStyleLbl="fgImgPlace1" presStyleIdx="1" presStyleCnt="6"/>
      <dgm:spPr>
        <a:blipFill rotWithShape="0">
          <a:blip xmlns:r="http://schemas.openxmlformats.org/officeDocument/2006/relationships" r:embed="rId2"/>
          <a:stretch>
            <a:fillRect/>
          </a:stretch>
        </a:blipFill>
      </dgm:spPr>
    </dgm:pt>
    <dgm:pt modelId="{D21C4B16-E3C3-4D81-91AA-92FA44B5303C}" type="pres">
      <dgm:prSet presAssocID="{D3AD5ED7-7310-47C6-BE67-773ADB4B006C}" presName="txShp" presStyleLbl="node1" presStyleIdx="1" presStyleCnt="6">
        <dgm:presLayoutVars>
          <dgm:bulletEnabled val="1"/>
        </dgm:presLayoutVars>
      </dgm:prSet>
      <dgm:spPr/>
      <dgm:t>
        <a:bodyPr/>
        <a:lstStyle/>
        <a:p>
          <a:endParaRPr lang="el-GR"/>
        </a:p>
      </dgm:t>
    </dgm:pt>
    <dgm:pt modelId="{E14587E9-F06C-419D-B1E8-333DE6350738}" type="pres">
      <dgm:prSet presAssocID="{C691FD85-B00C-4BA9-9E8B-C61CD279D9A6}" presName="spacing" presStyleCnt="0"/>
      <dgm:spPr/>
    </dgm:pt>
    <dgm:pt modelId="{A95E0A10-D365-4F0C-BCFC-13FF9829F742}" type="pres">
      <dgm:prSet presAssocID="{7D8E128A-3BF0-4989-B961-4B2F809D7B61}" presName="composite" presStyleCnt="0"/>
      <dgm:spPr/>
    </dgm:pt>
    <dgm:pt modelId="{52B64CFC-BA81-4816-9964-A8965C0F3695}" type="pres">
      <dgm:prSet presAssocID="{7D8E128A-3BF0-4989-B961-4B2F809D7B61}" presName="imgShp" presStyleLbl="fgImgPlace1" presStyleIdx="2" presStyleCnt="6"/>
      <dgm:spPr>
        <a:blipFill rotWithShape="0">
          <a:blip xmlns:r="http://schemas.openxmlformats.org/officeDocument/2006/relationships" r:embed="rId3"/>
          <a:stretch>
            <a:fillRect/>
          </a:stretch>
        </a:blipFill>
      </dgm:spPr>
    </dgm:pt>
    <dgm:pt modelId="{B20E145E-4AB3-4CE3-BB37-4BCE35761A95}" type="pres">
      <dgm:prSet presAssocID="{7D8E128A-3BF0-4989-B961-4B2F809D7B61}" presName="txShp" presStyleLbl="node1" presStyleIdx="2" presStyleCnt="6">
        <dgm:presLayoutVars>
          <dgm:bulletEnabled val="1"/>
        </dgm:presLayoutVars>
      </dgm:prSet>
      <dgm:spPr/>
      <dgm:t>
        <a:bodyPr/>
        <a:lstStyle/>
        <a:p>
          <a:endParaRPr lang="el-GR"/>
        </a:p>
      </dgm:t>
    </dgm:pt>
    <dgm:pt modelId="{E40AEA63-AF54-4B9B-9504-EE4B6A4C9C93}" type="pres">
      <dgm:prSet presAssocID="{FD3FB88D-9BE8-48FF-BD3E-CE7236414176}" presName="spacing" presStyleCnt="0"/>
      <dgm:spPr/>
    </dgm:pt>
    <dgm:pt modelId="{193E9604-7024-4467-9252-B19A5721BCD6}" type="pres">
      <dgm:prSet presAssocID="{ABE7CD00-4226-470B-84E5-46ECFCC32EE4}" presName="composite" presStyleCnt="0"/>
      <dgm:spPr/>
    </dgm:pt>
    <dgm:pt modelId="{0A5CC46F-BA3B-4E26-A733-B93B7E8521EB}" type="pres">
      <dgm:prSet presAssocID="{ABE7CD00-4226-470B-84E5-46ECFCC32EE4}" presName="imgShp" presStyleLbl="fgImgPlace1" presStyleIdx="3" presStyleCnt="6"/>
      <dgm:spPr>
        <a:blipFill rotWithShape="0">
          <a:blip xmlns:r="http://schemas.openxmlformats.org/officeDocument/2006/relationships" r:embed="rId4"/>
          <a:stretch>
            <a:fillRect/>
          </a:stretch>
        </a:blipFill>
      </dgm:spPr>
    </dgm:pt>
    <dgm:pt modelId="{02841CF8-3A56-416F-8E89-D0B86EF32054}" type="pres">
      <dgm:prSet presAssocID="{ABE7CD00-4226-470B-84E5-46ECFCC32EE4}" presName="txShp" presStyleLbl="node1" presStyleIdx="3" presStyleCnt="6">
        <dgm:presLayoutVars>
          <dgm:bulletEnabled val="1"/>
        </dgm:presLayoutVars>
      </dgm:prSet>
      <dgm:spPr/>
      <dgm:t>
        <a:bodyPr/>
        <a:lstStyle/>
        <a:p>
          <a:endParaRPr lang="el-GR"/>
        </a:p>
      </dgm:t>
    </dgm:pt>
    <dgm:pt modelId="{5E208C48-B0A8-48C0-85A2-248230D19045}" type="pres">
      <dgm:prSet presAssocID="{EB18FC60-1C8E-478D-A1DB-FD5845B44F17}" presName="spacing" presStyleCnt="0"/>
      <dgm:spPr/>
    </dgm:pt>
    <dgm:pt modelId="{2BB23807-3808-45DE-B12E-58241D1A0827}" type="pres">
      <dgm:prSet presAssocID="{13932A32-75A1-4942-896A-EA32711B0646}" presName="composite" presStyleCnt="0"/>
      <dgm:spPr/>
    </dgm:pt>
    <dgm:pt modelId="{EFBBC9FA-BDB8-438B-8072-858D47B7D5E3}" type="pres">
      <dgm:prSet presAssocID="{13932A32-75A1-4942-896A-EA32711B0646}" presName="imgShp" presStyleLbl="fgImgPlace1" presStyleIdx="4" presStyleCnt="6"/>
      <dgm:spPr>
        <a:blipFill rotWithShape="0">
          <a:blip xmlns:r="http://schemas.openxmlformats.org/officeDocument/2006/relationships" r:embed="rId5"/>
          <a:stretch>
            <a:fillRect/>
          </a:stretch>
        </a:blipFill>
      </dgm:spPr>
    </dgm:pt>
    <dgm:pt modelId="{1DB4F1E5-05BE-480D-9C73-C63140C9FC0F}" type="pres">
      <dgm:prSet presAssocID="{13932A32-75A1-4942-896A-EA32711B0646}" presName="txShp" presStyleLbl="node1" presStyleIdx="4" presStyleCnt="6">
        <dgm:presLayoutVars>
          <dgm:bulletEnabled val="1"/>
        </dgm:presLayoutVars>
      </dgm:prSet>
      <dgm:spPr/>
      <dgm:t>
        <a:bodyPr/>
        <a:lstStyle/>
        <a:p>
          <a:endParaRPr lang="el-GR"/>
        </a:p>
      </dgm:t>
    </dgm:pt>
    <dgm:pt modelId="{EF8FBA6C-3109-4025-A2C5-55A31EFBA643}" type="pres">
      <dgm:prSet presAssocID="{EED9C57E-7FDA-4581-8423-FE0D8B546A4C}" presName="spacing" presStyleCnt="0"/>
      <dgm:spPr/>
    </dgm:pt>
    <dgm:pt modelId="{F4E87247-C2EE-4D76-B944-8A8468B8DE10}" type="pres">
      <dgm:prSet presAssocID="{F3536BD3-09EE-4636-A5F0-C23EC030FC42}" presName="composite" presStyleCnt="0"/>
      <dgm:spPr/>
    </dgm:pt>
    <dgm:pt modelId="{648E3347-449B-401B-A822-85121EAFB9CD}" type="pres">
      <dgm:prSet presAssocID="{F3536BD3-09EE-4636-A5F0-C23EC030FC42}" presName="imgShp" presStyleLbl="fgImgPlace1" presStyleIdx="5" presStyleCnt="6"/>
      <dgm:spPr>
        <a:blipFill rotWithShape="0">
          <a:blip xmlns:r="http://schemas.openxmlformats.org/officeDocument/2006/relationships" r:embed="rId6"/>
          <a:stretch>
            <a:fillRect/>
          </a:stretch>
        </a:blipFill>
      </dgm:spPr>
    </dgm:pt>
    <dgm:pt modelId="{45ED13CE-F959-41A3-8F15-E21375483C3C}" type="pres">
      <dgm:prSet presAssocID="{F3536BD3-09EE-4636-A5F0-C23EC030FC42}" presName="txShp" presStyleLbl="node1" presStyleIdx="5" presStyleCnt="6">
        <dgm:presLayoutVars>
          <dgm:bulletEnabled val="1"/>
        </dgm:presLayoutVars>
      </dgm:prSet>
      <dgm:spPr/>
      <dgm:t>
        <a:bodyPr/>
        <a:lstStyle/>
        <a:p>
          <a:endParaRPr lang="el-GR"/>
        </a:p>
      </dgm:t>
    </dgm:pt>
  </dgm:ptLst>
  <dgm:cxnLst>
    <dgm:cxn modelId="{8DFB2CD5-17C6-4951-B8E1-51A5B8B87036}" srcId="{88562B51-CCA5-434B-AA20-F2E39580C9A3}" destId="{F3536BD3-09EE-4636-A5F0-C23EC030FC42}" srcOrd="5" destOrd="0" parTransId="{C4413589-5A58-4C97-8E4B-8ED4FFFA5E1D}" sibTransId="{D3DB4974-13E6-449C-8AFF-A02F080A363F}"/>
    <dgm:cxn modelId="{B5EEFA2C-2D12-49DA-91AD-0D8256931D9A}" type="presOf" srcId="{F3536BD3-09EE-4636-A5F0-C23EC030FC42}" destId="{45ED13CE-F959-41A3-8F15-E21375483C3C}" srcOrd="0" destOrd="0" presId="urn:microsoft.com/office/officeart/2005/8/layout/vList3"/>
    <dgm:cxn modelId="{3165FD01-E62E-433B-945D-1C029E604687}" srcId="{88562B51-CCA5-434B-AA20-F2E39580C9A3}" destId="{ABE7CD00-4226-470B-84E5-46ECFCC32EE4}" srcOrd="3" destOrd="0" parTransId="{12AC4FDA-973B-4D15-BCA9-3A13AEEFFF8B}" sibTransId="{EB18FC60-1C8E-478D-A1DB-FD5845B44F17}"/>
    <dgm:cxn modelId="{D13930F3-A68F-49FA-8BDE-131721ADB861}" type="presOf" srcId="{88562B51-CCA5-434B-AA20-F2E39580C9A3}" destId="{E15B1682-5750-42F1-8C95-DEF1E22DA640}" srcOrd="0" destOrd="0" presId="urn:microsoft.com/office/officeart/2005/8/layout/vList3"/>
    <dgm:cxn modelId="{84CAB26B-0C32-42AB-8C4E-30CE706CBC9B}" srcId="{88562B51-CCA5-434B-AA20-F2E39580C9A3}" destId="{13932A32-75A1-4942-896A-EA32711B0646}" srcOrd="4" destOrd="0" parTransId="{A4ABD7B0-561D-4E85-895A-EF18EE151A46}" sibTransId="{EED9C57E-7FDA-4581-8423-FE0D8B546A4C}"/>
    <dgm:cxn modelId="{CDE57491-3661-4E4A-B952-0D73D8C328BC}" type="presOf" srcId="{7D8E128A-3BF0-4989-B961-4B2F809D7B61}" destId="{B20E145E-4AB3-4CE3-BB37-4BCE35761A95}" srcOrd="0" destOrd="0" presId="urn:microsoft.com/office/officeart/2005/8/layout/vList3"/>
    <dgm:cxn modelId="{8359DB74-EC9E-4540-996F-D52ED2DC116F}" srcId="{88562B51-CCA5-434B-AA20-F2E39580C9A3}" destId="{D43ECBE9-5A30-42CB-B979-5DAC915011B1}" srcOrd="0" destOrd="0" parTransId="{94F5BA6B-8CF5-46FF-A7A5-CB0C95E34DD9}" sibTransId="{78B5AE8F-D345-41A5-8DA9-50211656046F}"/>
    <dgm:cxn modelId="{DEE35110-0EC2-4A52-98C3-B378BFFA68C5}" type="presOf" srcId="{ABE7CD00-4226-470B-84E5-46ECFCC32EE4}" destId="{02841CF8-3A56-416F-8E89-D0B86EF32054}" srcOrd="0" destOrd="0" presId="urn:microsoft.com/office/officeart/2005/8/layout/vList3"/>
    <dgm:cxn modelId="{77BCCFCD-8660-419C-8EF7-B28CA19F2F6F}" type="presOf" srcId="{D43ECBE9-5A30-42CB-B979-5DAC915011B1}" destId="{7794F1B8-1138-4CEB-A23A-7B1013E9DB1F}" srcOrd="0" destOrd="0" presId="urn:microsoft.com/office/officeart/2005/8/layout/vList3"/>
    <dgm:cxn modelId="{C5B3E3C1-FEA0-4410-A3D1-DF5E1783F731}" srcId="{88562B51-CCA5-434B-AA20-F2E39580C9A3}" destId="{D3AD5ED7-7310-47C6-BE67-773ADB4B006C}" srcOrd="1" destOrd="0" parTransId="{99B7B175-3DB7-4786-BDD8-CCE7107D6B64}" sibTransId="{C691FD85-B00C-4BA9-9E8B-C61CD279D9A6}"/>
    <dgm:cxn modelId="{257BFCE8-85D1-42FB-B9F4-20B7B085D75E}" srcId="{88562B51-CCA5-434B-AA20-F2E39580C9A3}" destId="{7D8E128A-3BF0-4989-B961-4B2F809D7B61}" srcOrd="2" destOrd="0" parTransId="{2D39A535-0A8C-4E82-9EF6-BC5A7BE941FB}" sibTransId="{FD3FB88D-9BE8-48FF-BD3E-CE7236414176}"/>
    <dgm:cxn modelId="{55220015-C23A-4F26-84E1-27E9255F7C0C}" type="presOf" srcId="{13932A32-75A1-4942-896A-EA32711B0646}" destId="{1DB4F1E5-05BE-480D-9C73-C63140C9FC0F}" srcOrd="0" destOrd="0" presId="urn:microsoft.com/office/officeart/2005/8/layout/vList3"/>
    <dgm:cxn modelId="{183BEBAD-6470-49C8-A388-ABEEDE5E3962}" type="presOf" srcId="{D3AD5ED7-7310-47C6-BE67-773ADB4B006C}" destId="{D21C4B16-E3C3-4D81-91AA-92FA44B5303C}" srcOrd="0" destOrd="0" presId="urn:microsoft.com/office/officeart/2005/8/layout/vList3"/>
    <dgm:cxn modelId="{D0B6ED2E-40E8-4C85-A6F7-43E6DF38DB86}" type="presParOf" srcId="{E15B1682-5750-42F1-8C95-DEF1E22DA640}" destId="{8908B637-ABA5-47D5-B891-31F25AF23592}" srcOrd="0" destOrd="0" presId="urn:microsoft.com/office/officeart/2005/8/layout/vList3"/>
    <dgm:cxn modelId="{960CD769-41E4-42DF-901E-6EF684378262}" type="presParOf" srcId="{8908B637-ABA5-47D5-B891-31F25AF23592}" destId="{855BFF91-B05F-4CC0-BA61-92D653DE3FCC}" srcOrd="0" destOrd="0" presId="urn:microsoft.com/office/officeart/2005/8/layout/vList3"/>
    <dgm:cxn modelId="{731232EC-FDBA-4AB4-81E4-8EE5FDA5CD8A}" type="presParOf" srcId="{8908B637-ABA5-47D5-B891-31F25AF23592}" destId="{7794F1B8-1138-4CEB-A23A-7B1013E9DB1F}" srcOrd="1" destOrd="0" presId="urn:microsoft.com/office/officeart/2005/8/layout/vList3"/>
    <dgm:cxn modelId="{D427723A-AC7A-484A-AE2B-4C2C620BC09F}" type="presParOf" srcId="{E15B1682-5750-42F1-8C95-DEF1E22DA640}" destId="{E9BF6A8D-DF55-4878-85B6-7B9BEFD104DC}" srcOrd="1" destOrd="0" presId="urn:microsoft.com/office/officeart/2005/8/layout/vList3"/>
    <dgm:cxn modelId="{DF14151A-EB02-418F-ADD4-0D8003DE768C}" type="presParOf" srcId="{E15B1682-5750-42F1-8C95-DEF1E22DA640}" destId="{17FD8064-48BF-43DC-A573-782E03731A11}" srcOrd="2" destOrd="0" presId="urn:microsoft.com/office/officeart/2005/8/layout/vList3"/>
    <dgm:cxn modelId="{D8FEEED6-12EB-4918-9499-B559CB97ECB9}" type="presParOf" srcId="{17FD8064-48BF-43DC-A573-782E03731A11}" destId="{AB762919-E613-4A44-BB51-23D1B49434A9}" srcOrd="0" destOrd="0" presId="urn:microsoft.com/office/officeart/2005/8/layout/vList3"/>
    <dgm:cxn modelId="{F886A1BB-1FF9-4089-93DB-42146E7C0E18}" type="presParOf" srcId="{17FD8064-48BF-43DC-A573-782E03731A11}" destId="{D21C4B16-E3C3-4D81-91AA-92FA44B5303C}" srcOrd="1" destOrd="0" presId="urn:microsoft.com/office/officeart/2005/8/layout/vList3"/>
    <dgm:cxn modelId="{3396976C-A8C3-4AEE-ADA8-E2958535A517}" type="presParOf" srcId="{E15B1682-5750-42F1-8C95-DEF1E22DA640}" destId="{E14587E9-F06C-419D-B1E8-333DE6350738}" srcOrd="3" destOrd="0" presId="urn:microsoft.com/office/officeart/2005/8/layout/vList3"/>
    <dgm:cxn modelId="{34AE2ADA-DB84-4AEF-9362-56883A955569}" type="presParOf" srcId="{E15B1682-5750-42F1-8C95-DEF1E22DA640}" destId="{A95E0A10-D365-4F0C-BCFC-13FF9829F742}" srcOrd="4" destOrd="0" presId="urn:microsoft.com/office/officeart/2005/8/layout/vList3"/>
    <dgm:cxn modelId="{AD767A2C-1F70-42C6-BA1B-19DBB1D57172}" type="presParOf" srcId="{A95E0A10-D365-4F0C-BCFC-13FF9829F742}" destId="{52B64CFC-BA81-4816-9964-A8965C0F3695}" srcOrd="0" destOrd="0" presId="urn:microsoft.com/office/officeart/2005/8/layout/vList3"/>
    <dgm:cxn modelId="{44B37059-8D25-431A-A873-4A9C9F384466}" type="presParOf" srcId="{A95E0A10-D365-4F0C-BCFC-13FF9829F742}" destId="{B20E145E-4AB3-4CE3-BB37-4BCE35761A95}" srcOrd="1" destOrd="0" presId="urn:microsoft.com/office/officeart/2005/8/layout/vList3"/>
    <dgm:cxn modelId="{D36FF888-6AAA-4152-A785-D3E5547C3C75}" type="presParOf" srcId="{E15B1682-5750-42F1-8C95-DEF1E22DA640}" destId="{E40AEA63-AF54-4B9B-9504-EE4B6A4C9C93}" srcOrd="5" destOrd="0" presId="urn:microsoft.com/office/officeart/2005/8/layout/vList3"/>
    <dgm:cxn modelId="{E5C02101-6C19-47B0-B77B-3372A902D323}" type="presParOf" srcId="{E15B1682-5750-42F1-8C95-DEF1E22DA640}" destId="{193E9604-7024-4467-9252-B19A5721BCD6}" srcOrd="6" destOrd="0" presId="urn:microsoft.com/office/officeart/2005/8/layout/vList3"/>
    <dgm:cxn modelId="{8C3C65C4-D3CD-4500-A87B-D61D4516F634}" type="presParOf" srcId="{193E9604-7024-4467-9252-B19A5721BCD6}" destId="{0A5CC46F-BA3B-4E26-A733-B93B7E8521EB}" srcOrd="0" destOrd="0" presId="urn:microsoft.com/office/officeart/2005/8/layout/vList3"/>
    <dgm:cxn modelId="{33BA9996-856B-4FE8-BCEF-8548F8F0FDE2}" type="presParOf" srcId="{193E9604-7024-4467-9252-B19A5721BCD6}" destId="{02841CF8-3A56-416F-8E89-D0B86EF32054}" srcOrd="1" destOrd="0" presId="urn:microsoft.com/office/officeart/2005/8/layout/vList3"/>
    <dgm:cxn modelId="{8AC794F7-74A5-4C0C-8D52-972496D78D0D}" type="presParOf" srcId="{E15B1682-5750-42F1-8C95-DEF1E22DA640}" destId="{5E208C48-B0A8-48C0-85A2-248230D19045}" srcOrd="7" destOrd="0" presId="urn:microsoft.com/office/officeart/2005/8/layout/vList3"/>
    <dgm:cxn modelId="{54C9EE34-85D7-4843-A2BD-9701D04F8A1C}" type="presParOf" srcId="{E15B1682-5750-42F1-8C95-DEF1E22DA640}" destId="{2BB23807-3808-45DE-B12E-58241D1A0827}" srcOrd="8" destOrd="0" presId="urn:microsoft.com/office/officeart/2005/8/layout/vList3"/>
    <dgm:cxn modelId="{5D684B93-A42A-4793-B521-0DB75511C1CF}" type="presParOf" srcId="{2BB23807-3808-45DE-B12E-58241D1A0827}" destId="{EFBBC9FA-BDB8-438B-8072-858D47B7D5E3}" srcOrd="0" destOrd="0" presId="urn:microsoft.com/office/officeart/2005/8/layout/vList3"/>
    <dgm:cxn modelId="{F3B3E0C5-72E3-4EB8-9711-0E96183BFE6A}" type="presParOf" srcId="{2BB23807-3808-45DE-B12E-58241D1A0827}" destId="{1DB4F1E5-05BE-480D-9C73-C63140C9FC0F}" srcOrd="1" destOrd="0" presId="urn:microsoft.com/office/officeart/2005/8/layout/vList3"/>
    <dgm:cxn modelId="{059A7F48-BA1B-45F8-915B-C975372B0D8E}" type="presParOf" srcId="{E15B1682-5750-42F1-8C95-DEF1E22DA640}" destId="{EF8FBA6C-3109-4025-A2C5-55A31EFBA643}" srcOrd="9" destOrd="0" presId="urn:microsoft.com/office/officeart/2005/8/layout/vList3"/>
    <dgm:cxn modelId="{1F739310-5C80-4187-8F5E-CDA8E136091E}" type="presParOf" srcId="{E15B1682-5750-42F1-8C95-DEF1E22DA640}" destId="{F4E87247-C2EE-4D76-B944-8A8468B8DE10}" srcOrd="10" destOrd="0" presId="urn:microsoft.com/office/officeart/2005/8/layout/vList3"/>
    <dgm:cxn modelId="{B93E1E98-B23B-40DF-81A3-F8FD07719E67}" type="presParOf" srcId="{F4E87247-C2EE-4D76-B944-8A8468B8DE10}" destId="{648E3347-449B-401B-A822-85121EAFB9CD}" srcOrd="0" destOrd="0" presId="urn:microsoft.com/office/officeart/2005/8/layout/vList3"/>
    <dgm:cxn modelId="{3D889201-4367-4323-B5DC-543BD151CE42}" type="presParOf" srcId="{F4E87247-C2EE-4D76-B944-8A8468B8DE10}" destId="{45ED13CE-F959-41A3-8F15-E21375483C3C}" srcOrd="1" destOrd="0" presId="urn:microsoft.com/office/officeart/2005/8/layout/vList3"/>
  </dgm:cxnLst>
  <dgm:bg/>
  <dgm:whole/>
  <dgm:extLst>
    <a:ext uri="http://schemas.microsoft.com/office/drawing/2008/diagram">
      <dsp:dataModelExt xmlns:dsp="http://schemas.microsoft.com/office/drawing/2008/diagram" xmlns="" relId="rId3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794F1B8-1138-4CEB-A23A-7B1013E9DB1F}">
      <dsp:nvSpPr>
        <dsp:cNvPr id="0" name=""/>
        <dsp:cNvSpPr/>
      </dsp:nvSpPr>
      <dsp:spPr>
        <a:xfrm rot="10800000">
          <a:off x="1082264" y="188"/>
          <a:ext cx="3591000" cy="711057"/>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3556" tIns="118110" rIns="220472" bIns="118110" numCol="1" spcCol="1270" anchor="ctr" anchorCtr="0">
          <a:noAutofit/>
        </a:bodyPr>
        <a:lstStyle/>
        <a:p>
          <a:pPr lvl="0" algn="ctr" defTabSz="1377950">
            <a:lnSpc>
              <a:spcPct val="90000"/>
            </a:lnSpc>
            <a:spcBef>
              <a:spcPct val="0"/>
            </a:spcBef>
            <a:spcAft>
              <a:spcPct val="35000"/>
            </a:spcAft>
          </a:pPr>
          <a:r>
            <a:rPr lang="en-US" sz="3100" b="1" kern="1200" dirty="0" smtClean="0"/>
            <a:t>Domestic</a:t>
          </a:r>
          <a:endParaRPr lang="el-GR" sz="3100" b="1" kern="1200" dirty="0"/>
        </a:p>
      </dsp:txBody>
      <dsp:txXfrm rot="10800000">
        <a:off x="1082264" y="188"/>
        <a:ext cx="3591000" cy="711057"/>
      </dsp:txXfrm>
    </dsp:sp>
    <dsp:sp modelId="{855BFF91-B05F-4CC0-BA61-92D653DE3FCC}">
      <dsp:nvSpPr>
        <dsp:cNvPr id="0" name=""/>
        <dsp:cNvSpPr/>
      </dsp:nvSpPr>
      <dsp:spPr>
        <a:xfrm>
          <a:off x="726735" y="188"/>
          <a:ext cx="711057" cy="711057"/>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1C4B16-E3C3-4D81-91AA-92FA44B5303C}">
      <dsp:nvSpPr>
        <dsp:cNvPr id="0" name=""/>
        <dsp:cNvSpPr/>
      </dsp:nvSpPr>
      <dsp:spPr>
        <a:xfrm rot="10800000">
          <a:off x="1082264" y="923501"/>
          <a:ext cx="3591000" cy="711057"/>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3556" tIns="118110" rIns="220472" bIns="118110" numCol="1" spcCol="1270" anchor="ctr" anchorCtr="0">
          <a:noAutofit/>
        </a:bodyPr>
        <a:lstStyle/>
        <a:p>
          <a:pPr lvl="0" algn="ctr" defTabSz="1377950">
            <a:lnSpc>
              <a:spcPct val="90000"/>
            </a:lnSpc>
            <a:spcBef>
              <a:spcPct val="0"/>
            </a:spcBef>
            <a:spcAft>
              <a:spcPct val="35000"/>
            </a:spcAft>
          </a:pPr>
          <a:r>
            <a:rPr lang="en-US" sz="3100" b="1" kern="1200" dirty="0" smtClean="0"/>
            <a:t>Irrigational</a:t>
          </a:r>
          <a:endParaRPr lang="el-GR" sz="3100" b="1" kern="1200" dirty="0"/>
        </a:p>
      </dsp:txBody>
      <dsp:txXfrm rot="10800000">
        <a:off x="1082264" y="923501"/>
        <a:ext cx="3591000" cy="711057"/>
      </dsp:txXfrm>
    </dsp:sp>
    <dsp:sp modelId="{AB762919-E613-4A44-BB51-23D1B49434A9}">
      <dsp:nvSpPr>
        <dsp:cNvPr id="0" name=""/>
        <dsp:cNvSpPr/>
      </dsp:nvSpPr>
      <dsp:spPr>
        <a:xfrm>
          <a:off x="726735" y="923501"/>
          <a:ext cx="711057" cy="711057"/>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0E145E-4AB3-4CE3-BB37-4BCE35761A95}">
      <dsp:nvSpPr>
        <dsp:cNvPr id="0" name=""/>
        <dsp:cNvSpPr/>
      </dsp:nvSpPr>
      <dsp:spPr>
        <a:xfrm rot="10800000">
          <a:off x="1082264" y="1846814"/>
          <a:ext cx="3591000" cy="711057"/>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3556" tIns="118110" rIns="220472" bIns="118110" numCol="1" spcCol="1270" anchor="ctr" anchorCtr="0">
          <a:noAutofit/>
        </a:bodyPr>
        <a:lstStyle/>
        <a:p>
          <a:pPr lvl="0" algn="ctr" defTabSz="1377950">
            <a:lnSpc>
              <a:spcPct val="90000"/>
            </a:lnSpc>
            <a:spcBef>
              <a:spcPct val="0"/>
            </a:spcBef>
            <a:spcAft>
              <a:spcPct val="35000"/>
            </a:spcAft>
          </a:pPr>
          <a:r>
            <a:rPr lang="en-US" sz="3100" b="1" kern="1200" dirty="0" smtClean="0"/>
            <a:t>Livestock</a:t>
          </a:r>
          <a:endParaRPr lang="el-GR" sz="3100" b="1" kern="1200" dirty="0"/>
        </a:p>
      </dsp:txBody>
      <dsp:txXfrm rot="10800000">
        <a:off x="1082264" y="1846814"/>
        <a:ext cx="3591000" cy="711057"/>
      </dsp:txXfrm>
    </dsp:sp>
    <dsp:sp modelId="{52B64CFC-BA81-4816-9964-A8965C0F3695}">
      <dsp:nvSpPr>
        <dsp:cNvPr id="0" name=""/>
        <dsp:cNvSpPr/>
      </dsp:nvSpPr>
      <dsp:spPr>
        <a:xfrm>
          <a:off x="726735" y="1846814"/>
          <a:ext cx="711057" cy="711057"/>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841CF8-3A56-416F-8E89-D0B86EF32054}">
      <dsp:nvSpPr>
        <dsp:cNvPr id="0" name=""/>
        <dsp:cNvSpPr/>
      </dsp:nvSpPr>
      <dsp:spPr>
        <a:xfrm rot="10800000">
          <a:off x="1082264" y="2770127"/>
          <a:ext cx="3591000" cy="711057"/>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3556" tIns="118110" rIns="220472" bIns="118110" numCol="1" spcCol="1270" anchor="ctr" anchorCtr="0">
          <a:noAutofit/>
        </a:bodyPr>
        <a:lstStyle/>
        <a:p>
          <a:pPr lvl="0" algn="ctr" defTabSz="1377950">
            <a:lnSpc>
              <a:spcPct val="90000"/>
            </a:lnSpc>
            <a:spcBef>
              <a:spcPct val="0"/>
            </a:spcBef>
            <a:spcAft>
              <a:spcPct val="35000"/>
            </a:spcAft>
          </a:pPr>
          <a:r>
            <a:rPr lang="en-US" sz="3100" b="1" kern="1200" dirty="0" smtClean="0"/>
            <a:t>Aquaculture</a:t>
          </a:r>
          <a:endParaRPr lang="el-GR" sz="3100" b="1" kern="1200" dirty="0"/>
        </a:p>
      </dsp:txBody>
      <dsp:txXfrm rot="10800000">
        <a:off x="1082264" y="2770127"/>
        <a:ext cx="3591000" cy="711057"/>
      </dsp:txXfrm>
    </dsp:sp>
    <dsp:sp modelId="{0A5CC46F-BA3B-4E26-A733-B93B7E8521EB}">
      <dsp:nvSpPr>
        <dsp:cNvPr id="0" name=""/>
        <dsp:cNvSpPr/>
      </dsp:nvSpPr>
      <dsp:spPr>
        <a:xfrm>
          <a:off x="726735" y="2770127"/>
          <a:ext cx="711057" cy="711057"/>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B4F1E5-05BE-480D-9C73-C63140C9FC0F}">
      <dsp:nvSpPr>
        <dsp:cNvPr id="0" name=""/>
        <dsp:cNvSpPr/>
      </dsp:nvSpPr>
      <dsp:spPr>
        <a:xfrm rot="10800000">
          <a:off x="1082264" y="3693440"/>
          <a:ext cx="3591000" cy="711057"/>
        </a:xfrm>
        <a:prstGeom prst="homePlat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3556" tIns="118110" rIns="220472" bIns="118110" numCol="1" spcCol="1270" anchor="ctr" anchorCtr="0">
          <a:noAutofit/>
        </a:bodyPr>
        <a:lstStyle/>
        <a:p>
          <a:pPr lvl="0" algn="ctr" defTabSz="1377950">
            <a:lnSpc>
              <a:spcPct val="90000"/>
            </a:lnSpc>
            <a:spcBef>
              <a:spcPct val="0"/>
            </a:spcBef>
            <a:spcAft>
              <a:spcPct val="35000"/>
            </a:spcAft>
          </a:pPr>
          <a:r>
            <a:rPr lang="en-US" sz="3100" b="1" kern="1200" dirty="0" smtClean="0"/>
            <a:t>Agro-industrial</a:t>
          </a:r>
          <a:endParaRPr lang="el-GR" sz="3100" b="1" kern="1200" dirty="0"/>
        </a:p>
      </dsp:txBody>
      <dsp:txXfrm rot="10800000">
        <a:off x="1082264" y="3693440"/>
        <a:ext cx="3591000" cy="711057"/>
      </dsp:txXfrm>
    </dsp:sp>
    <dsp:sp modelId="{EFBBC9FA-BDB8-438B-8072-858D47B7D5E3}">
      <dsp:nvSpPr>
        <dsp:cNvPr id="0" name=""/>
        <dsp:cNvSpPr/>
      </dsp:nvSpPr>
      <dsp:spPr>
        <a:xfrm>
          <a:off x="726735" y="3693440"/>
          <a:ext cx="711057" cy="711057"/>
        </a:xfrm>
        <a:prstGeom prst="ellipse">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ED13CE-F959-41A3-8F15-E21375483C3C}">
      <dsp:nvSpPr>
        <dsp:cNvPr id="0" name=""/>
        <dsp:cNvSpPr/>
      </dsp:nvSpPr>
      <dsp:spPr>
        <a:xfrm rot="10800000">
          <a:off x="1082264" y="4616753"/>
          <a:ext cx="3591000" cy="711057"/>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3556" tIns="118110" rIns="220472" bIns="118110" numCol="1" spcCol="1270" anchor="ctr" anchorCtr="0">
          <a:noAutofit/>
        </a:bodyPr>
        <a:lstStyle/>
        <a:p>
          <a:pPr lvl="0" algn="ctr" defTabSz="1377950">
            <a:lnSpc>
              <a:spcPct val="90000"/>
            </a:lnSpc>
            <a:spcBef>
              <a:spcPct val="0"/>
            </a:spcBef>
            <a:spcAft>
              <a:spcPct val="35000"/>
            </a:spcAft>
          </a:pPr>
          <a:r>
            <a:rPr lang="en-US" sz="3100" b="1" kern="1200" smtClean="0"/>
            <a:t>Recreational</a:t>
          </a:r>
          <a:endParaRPr lang="el-GR" sz="3100" b="1" kern="1200" dirty="0"/>
        </a:p>
      </dsp:txBody>
      <dsp:txXfrm rot="10800000">
        <a:off x="1082264" y="4616753"/>
        <a:ext cx="3591000" cy="711057"/>
      </dsp:txXfrm>
    </dsp:sp>
    <dsp:sp modelId="{648E3347-449B-401B-A822-85121EAFB9CD}">
      <dsp:nvSpPr>
        <dsp:cNvPr id="0" name=""/>
        <dsp:cNvSpPr/>
      </dsp:nvSpPr>
      <dsp:spPr>
        <a:xfrm>
          <a:off x="726735" y="4616753"/>
          <a:ext cx="711057" cy="711057"/>
        </a:xfrm>
        <a:prstGeom prst="ellipse">
          <a:avLst/>
        </a:prstGeom>
        <a:blipFill rotWithShape="0">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DF067E-5A21-476A-BA91-112C45ED6921}" type="datetimeFigureOut">
              <a:rPr lang="el-GR" smtClean="0"/>
              <a:pPr/>
              <a:t>28/5/2012</a:t>
            </a:fld>
            <a:endParaRPr lang="el-GR"/>
          </a:p>
        </p:txBody>
      </p:sp>
      <p:sp>
        <p:nvSpPr>
          <p:cNvPr id="4" name="3 - Θέση εικόνας διαφάνειας"/>
          <p:cNvSpPr>
            <a:spLocks noGrp="1" noRot="1" noChangeAspect="1"/>
          </p:cNvSpPr>
          <p:nvPr>
            <p:ph type="sldImg" idx="2"/>
          </p:nvPr>
        </p:nvSpPr>
        <p:spPr>
          <a:xfrm>
            <a:off x="839788" y="685800"/>
            <a:ext cx="5178425"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76A2E4-D40B-48C6-AB3D-85FA4155307C}"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C76A2E4-D40B-48C6-AB3D-85FA4155307C}" type="slidenum">
              <a:rPr lang="el-GR" smtClean="0"/>
              <a:pPr/>
              <a:t>1</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834529" y="10513551"/>
            <a:ext cx="43457971" cy="7254506"/>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7669054" y="19178220"/>
            <a:ext cx="35788918" cy="8649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79F48B6F-9413-4EFA-A3AB-5264E0F5D61D}" type="datetimeFigureOut">
              <a:rPr lang="el-GR" smtClean="0"/>
              <a:pPr/>
              <a:t>28/5/2012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7B4C3F0-EDE4-45A2-8503-99DF9E598E9B}"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79F48B6F-9413-4EFA-A3AB-5264E0F5D61D}" type="datetimeFigureOut">
              <a:rPr lang="el-GR" smtClean="0"/>
              <a:pPr/>
              <a:t>28/5/2012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7B4C3F0-EDE4-45A2-8503-99DF9E598E9B}"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37067094" y="1355330"/>
            <a:ext cx="11503581" cy="2887700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2556352" y="1355330"/>
            <a:ext cx="33658625" cy="2887700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79F48B6F-9413-4EFA-A3AB-5264E0F5D61D}" type="datetimeFigureOut">
              <a:rPr lang="el-GR" smtClean="0"/>
              <a:pPr/>
              <a:t>28/5/2012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7B4C3F0-EDE4-45A2-8503-99DF9E598E9B}"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79F48B6F-9413-4EFA-A3AB-5264E0F5D61D}" type="datetimeFigureOut">
              <a:rPr lang="el-GR" smtClean="0"/>
              <a:pPr/>
              <a:t>28/5/2012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7B4C3F0-EDE4-45A2-8503-99DF9E598E9B}"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4038684" y="21747853"/>
            <a:ext cx="43457971" cy="6721777"/>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038684" y="14344499"/>
            <a:ext cx="43457971" cy="740335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79F48B6F-9413-4EFA-A3AB-5264E0F5D61D}" type="datetimeFigureOut">
              <a:rPr lang="el-GR" smtClean="0"/>
              <a:pPr/>
              <a:t>28/5/2012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7B4C3F0-EDE4-45A2-8503-99DF9E598E9B}"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2556353" y="7896915"/>
            <a:ext cx="22581103" cy="2233541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25989572" y="7896915"/>
            <a:ext cx="22581103" cy="2233541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79F48B6F-9413-4EFA-A3AB-5264E0F5D61D}" type="datetimeFigureOut">
              <a:rPr lang="el-GR" smtClean="0"/>
              <a:pPr/>
              <a:t>28/5/2012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7B4C3F0-EDE4-45A2-8503-99DF9E598E9B}"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2556351" y="7575714"/>
            <a:ext cx="22589981" cy="315719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2556351" y="10732910"/>
            <a:ext cx="22589981" cy="194994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25971828" y="7575714"/>
            <a:ext cx="22598855" cy="315719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25971828" y="10732910"/>
            <a:ext cx="22598855" cy="194994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79F48B6F-9413-4EFA-A3AB-5264E0F5D61D}" type="datetimeFigureOut">
              <a:rPr lang="el-GR" smtClean="0"/>
              <a:pPr/>
              <a:t>28/5/2012</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87B4C3F0-EDE4-45A2-8503-99DF9E598E9B}"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79F48B6F-9413-4EFA-A3AB-5264E0F5D61D}" type="datetimeFigureOut">
              <a:rPr lang="el-GR" smtClean="0"/>
              <a:pPr/>
              <a:t>28/5/2012</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87B4C3F0-EDE4-45A2-8503-99DF9E598E9B}"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79F48B6F-9413-4EFA-A3AB-5264E0F5D61D}" type="datetimeFigureOut">
              <a:rPr lang="el-GR" smtClean="0"/>
              <a:pPr/>
              <a:t>28/5/2012</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87B4C3F0-EDE4-45A2-8503-99DF9E598E9B}"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556361" y="1347489"/>
            <a:ext cx="16820439" cy="5734663"/>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19989248" y="1347494"/>
            <a:ext cx="28581427" cy="2888484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2556361" y="7082158"/>
            <a:ext cx="16820439" cy="231501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9F48B6F-9413-4EFA-A3AB-5264E0F5D61D}" type="datetimeFigureOut">
              <a:rPr lang="el-GR" smtClean="0"/>
              <a:pPr/>
              <a:t>28/5/2012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7B4C3F0-EDE4-45A2-8503-99DF9E598E9B}"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0021256" y="23690739"/>
            <a:ext cx="30676215" cy="2796826"/>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0021256" y="3024018"/>
            <a:ext cx="30676215" cy="2030634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0021256" y="26487567"/>
            <a:ext cx="30676215" cy="397195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9F48B6F-9413-4EFA-A3AB-5264E0F5D61D}" type="datetimeFigureOut">
              <a:rPr lang="el-GR" smtClean="0"/>
              <a:pPr/>
              <a:t>28/5/2012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7B4C3F0-EDE4-45A2-8503-99DF9E598E9B}"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2556352" y="1355328"/>
            <a:ext cx="46014323" cy="5640653"/>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2556352" y="7896915"/>
            <a:ext cx="46014323" cy="22335418"/>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2556352" y="31368298"/>
            <a:ext cx="11929639" cy="1801875"/>
          </a:xfrm>
          <a:prstGeom prst="rect">
            <a:avLst/>
          </a:prstGeom>
        </p:spPr>
        <p:txBody>
          <a:bodyPr vert="horz" lIns="91440" tIns="45720" rIns="91440" bIns="45720" rtlCol="0" anchor="ctr"/>
          <a:lstStyle>
            <a:lvl1pPr algn="l">
              <a:defRPr sz="1200">
                <a:solidFill>
                  <a:schemeClr val="tx1">
                    <a:tint val="75000"/>
                  </a:schemeClr>
                </a:solidFill>
              </a:defRPr>
            </a:lvl1pPr>
          </a:lstStyle>
          <a:p>
            <a:fld id="{79F48B6F-9413-4EFA-A3AB-5264E0F5D61D}" type="datetimeFigureOut">
              <a:rPr lang="el-GR" smtClean="0"/>
              <a:pPr/>
              <a:t>28/5/2012</a:t>
            </a:fld>
            <a:endParaRPr lang="el-GR"/>
          </a:p>
        </p:txBody>
      </p:sp>
      <p:sp>
        <p:nvSpPr>
          <p:cNvPr id="5" name="4 - Θέση υποσέλιδου"/>
          <p:cNvSpPr>
            <a:spLocks noGrp="1"/>
          </p:cNvSpPr>
          <p:nvPr>
            <p:ph type="ftr" sz="quarter" idx="3"/>
          </p:nvPr>
        </p:nvSpPr>
        <p:spPr>
          <a:xfrm>
            <a:off x="17468402" y="31368298"/>
            <a:ext cx="16190225" cy="18018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36641036" y="31368298"/>
            <a:ext cx="11929639" cy="1801875"/>
          </a:xfrm>
          <a:prstGeom prst="rect">
            <a:avLst/>
          </a:prstGeom>
        </p:spPr>
        <p:txBody>
          <a:bodyPr vert="horz" lIns="91440" tIns="45720" rIns="91440" bIns="45720" rtlCol="0" anchor="ctr"/>
          <a:lstStyle>
            <a:lvl1pPr algn="r">
              <a:defRPr sz="1200">
                <a:solidFill>
                  <a:schemeClr val="tx1">
                    <a:tint val="75000"/>
                  </a:schemeClr>
                </a:solidFill>
              </a:defRPr>
            </a:lvl1pPr>
          </a:lstStyle>
          <a:p>
            <a:fld id="{87B4C3F0-EDE4-45A2-8503-99DF9E598E9B}"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1.jpeg"/><Relationship Id="rId18" Type="http://schemas.openxmlformats.org/officeDocument/2006/relationships/image" Target="../media/image16.gif"/><Relationship Id="rId26" Type="http://schemas.openxmlformats.org/officeDocument/2006/relationships/image" Target="../media/image24.png"/><Relationship Id="rId39" Type="http://schemas.openxmlformats.org/officeDocument/2006/relationships/image" Target="../media/image38.jpeg"/><Relationship Id="rId21" Type="http://schemas.openxmlformats.org/officeDocument/2006/relationships/image" Target="../media/image19.jpeg"/><Relationship Id="rId34" Type="http://schemas.openxmlformats.org/officeDocument/2006/relationships/image" Target="../media/image33.gif"/><Relationship Id="rId42" Type="http://schemas.openxmlformats.org/officeDocument/2006/relationships/hyperlink" Target="http://www.hydrocrites.upatras.gr/" TargetMode="External"/><Relationship Id="rId47" Type="http://schemas.openxmlformats.org/officeDocument/2006/relationships/image" Target="../media/image45.png"/><Relationship Id="rId50" Type="http://schemas.openxmlformats.org/officeDocument/2006/relationships/image" Target="../media/image48.png"/><Relationship Id="rId55" Type="http://schemas.openxmlformats.org/officeDocument/2006/relationships/image" Target="../media/image53.png"/><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gif"/><Relationship Id="rId25" Type="http://schemas.openxmlformats.org/officeDocument/2006/relationships/image" Target="../media/image23.jpeg"/><Relationship Id="rId33" Type="http://schemas.openxmlformats.org/officeDocument/2006/relationships/image" Target="../media/image32.gif"/><Relationship Id="rId38" Type="http://schemas.openxmlformats.org/officeDocument/2006/relationships/image" Target="../media/image37.jpeg"/><Relationship Id="rId46" Type="http://schemas.openxmlformats.org/officeDocument/2006/relationships/image" Target="../media/image44.gif"/><Relationship Id="rId59" Type="http://schemas.openxmlformats.org/officeDocument/2006/relationships/image" Target="../media/image57.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gif"/><Relationship Id="rId29" Type="http://schemas.openxmlformats.org/officeDocument/2006/relationships/diagramQuickStyle" Target="../diagrams/quickStyle1.xml"/><Relationship Id="rId41" Type="http://schemas.openxmlformats.org/officeDocument/2006/relationships/image" Target="../media/image40.jpeg"/><Relationship Id="rId54"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4.gif"/><Relationship Id="rId11" Type="http://schemas.openxmlformats.org/officeDocument/2006/relationships/image" Target="../media/image9.jpeg"/><Relationship Id="rId24" Type="http://schemas.openxmlformats.org/officeDocument/2006/relationships/image" Target="../media/image22.jpeg"/><Relationship Id="rId32" Type="http://schemas.openxmlformats.org/officeDocument/2006/relationships/image" Target="../media/image31.jpeg"/><Relationship Id="rId37" Type="http://schemas.openxmlformats.org/officeDocument/2006/relationships/image" Target="../media/image36.jpeg"/><Relationship Id="rId40" Type="http://schemas.openxmlformats.org/officeDocument/2006/relationships/image" Target="../media/image39.jpeg"/><Relationship Id="rId45" Type="http://schemas.openxmlformats.org/officeDocument/2006/relationships/image" Target="../media/image43.gif"/><Relationship Id="rId53" Type="http://schemas.openxmlformats.org/officeDocument/2006/relationships/image" Target="../media/image51.png"/><Relationship Id="rId58" Type="http://schemas.openxmlformats.org/officeDocument/2006/relationships/image" Target="../media/image56.gif"/><Relationship Id="rId5" Type="http://schemas.openxmlformats.org/officeDocument/2006/relationships/image" Target="../media/image3.jpeg"/><Relationship Id="rId15" Type="http://schemas.openxmlformats.org/officeDocument/2006/relationships/image" Target="../media/image13.gif"/><Relationship Id="rId23" Type="http://schemas.openxmlformats.org/officeDocument/2006/relationships/image" Target="../media/image21.jpeg"/><Relationship Id="rId28" Type="http://schemas.openxmlformats.org/officeDocument/2006/relationships/diagramLayout" Target="../diagrams/layout1.xml"/><Relationship Id="rId36" Type="http://schemas.openxmlformats.org/officeDocument/2006/relationships/image" Target="../media/image35.gif"/><Relationship Id="rId49" Type="http://schemas.openxmlformats.org/officeDocument/2006/relationships/image" Target="../media/image47.gif"/><Relationship Id="rId57" Type="http://schemas.openxmlformats.org/officeDocument/2006/relationships/image" Target="../media/image55.gif"/><Relationship Id="rId10" Type="http://schemas.openxmlformats.org/officeDocument/2006/relationships/image" Target="../media/image8.jpeg"/><Relationship Id="rId19" Type="http://schemas.openxmlformats.org/officeDocument/2006/relationships/image" Target="../media/image17.jpeg"/><Relationship Id="rId31" Type="http://schemas.microsoft.com/office/2007/relationships/diagramDrawing" Target="../diagrams/drawing1.xml"/><Relationship Id="rId44" Type="http://schemas.openxmlformats.org/officeDocument/2006/relationships/image" Target="../media/image42.png"/><Relationship Id="rId52" Type="http://schemas.openxmlformats.org/officeDocument/2006/relationships/image" Target="../media/image50.pn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 Id="rId22" Type="http://schemas.openxmlformats.org/officeDocument/2006/relationships/image" Target="../media/image20.jpeg"/><Relationship Id="rId27" Type="http://schemas.openxmlformats.org/officeDocument/2006/relationships/diagramData" Target="../diagrams/data1.xml"/><Relationship Id="rId30" Type="http://schemas.openxmlformats.org/officeDocument/2006/relationships/diagramColors" Target="../diagrams/colors1.xml"/><Relationship Id="rId35" Type="http://schemas.openxmlformats.org/officeDocument/2006/relationships/image" Target="../media/image34.gif"/><Relationship Id="rId43" Type="http://schemas.openxmlformats.org/officeDocument/2006/relationships/image" Target="../media/image41.jpeg"/><Relationship Id="rId48" Type="http://schemas.openxmlformats.org/officeDocument/2006/relationships/image" Target="../media/image46.gif"/><Relationship Id="rId56" Type="http://schemas.openxmlformats.org/officeDocument/2006/relationships/image" Target="../media/image54.png"/><Relationship Id="rId8" Type="http://schemas.openxmlformats.org/officeDocument/2006/relationships/image" Target="../media/image6.jpeg"/><Relationship Id="rId51" Type="http://schemas.openxmlformats.org/officeDocument/2006/relationships/image" Target="../media/image49.png"/><Relationship Id="rId3"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110 - Στρογγυλεμένο ορθογώνιο"/>
          <p:cNvSpPr/>
          <p:nvPr/>
        </p:nvSpPr>
        <p:spPr>
          <a:xfrm>
            <a:off x="15842432" y="5688708"/>
            <a:ext cx="19730192" cy="26714967"/>
          </a:xfrm>
          <a:prstGeom prst="roundRect">
            <a:avLst/>
          </a:prstGeom>
          <a:solidFill>
            <a:schemeClr val="accent1">
              <a:lumMod val="20000"/>
              <a:lumOff val="80000"/>
            </a:schemeClr>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1" name="90 - Στρογγυλεμένο ορθογώνιο"/>
          <p:cNvSpPr/>
          <p:nvPr/>
        </p:nvSpPr>
        <p:spPr>
          <a:xfrm>
            <a:off x="1008784" y="5832724"/>
            <a:ext cx="14329592" cy="65880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0" name="TextBox 51"/>
          <p:cNvSpPr txBox="1">
            <a:spLocks noChangeArrowheads="1"/>
          </p:cNvSpPr>
          <p:nvPr/>
        </p:nvSpPr>
        <p:spPr bwMode="auto">
          <a:xfrm>
            <a:off x="3097016" y="5616700"/>
            <a:ext cx="12097344" cy="7025879"/>
          </a:xfrm>
          <a:prstGeom prst="rect">
            <a:avLst/>
          </a:prstGeom>
          <a:noFill/>
          <a:ln w="25400">
            <a:noFill/>
            <a:miter lim="800000"/>
            <a:headEnd/>
            <a:tailEnd/>
          </a:ln>
        </p:spPr>
        <p:txBody>
          <a:bodyPr wrap="square" lIns="248085" tIns="248085" rIns="248085" bIns="248085">
            <a:spAutoFit/>
          </a:bodyPr>
          <a:lstStyle/>
          <a:p>
            <a:pPr algn="ctr"/>
            <a:r>
              <a:rPr lang="en-US" sz="4000" b="1" dirty="0" smtClean="0">
                <a:solidFill>
                  <a:schemeClr val="bg1"/>
                </a:solidFill>
                <a:latin typeface="Calibri" pitchFamily="34" charset="0"/>
              </a:rPr>
              <a:t>SUMMARY</a:t>
            </a:r>
            <a:endParaRPr lang="en-US" sz="4000" b="1" dirty="0">
              <a:solidFill>
                <a:schemeClr val="bg1"/>
              </a:solidFill>
              <a:latin typeface="Calibri" pitchFamily="34" charset="0"/>
            </a:endParaRPr>
          </a:p>
          <a:p>
            <a:pPr indent="457200" algn="just"/>
            <a:r>
              <a:rPr lang="en-US" sz="3200" dirty="0" smtClean="0">
                <a:solidFill>
                  <a:schemeClr val="bg1"/>
                </a:solidFill>
                <a:latin typeface="Calibri" pitchFamily="34" charset="0"/>
                <a:cs typeface="Times New Roman" pitchFamily="18" charset="0"/>
              </a:rPr>
              <a:t> Alfeios River Basin (ARB) constitutes one of the major hydrologic basins of </a:t>
            </a:r>
            <a:r>
              <a:rPr lang="en-US" sz="3200" dirty="0" err="1" smtClean="0">
                <a:solidFill>
                  <a:schemeClr val="bg1"/>
                </a:solidFill>
                <a:latin typeface="Calibri" pitchFamily="34" charset="0"/>
                <a:cs typeface="Times New Roman" pitchFamily="18" charset="0"/>
              </a:rPr>
              <a:t>Peloponnisos</a:t>
            </a:r>
            <a:r>
              <a:rPr lang="en-US" sz="3200" dirty="0" smtClean="0">
                <a:solidFill>
                  <a:schemeClr val="bg1"/>
                </a:solidFill>
                <a:latin typeface="Calibri" pitchFamily="34" charset="0"/>
                <a:cs typeface="Times New Roman" pitchFamily="18" charset="0"/>
              </a:rPr>
              <a:t> Peninsula in Southern Greece. It is drained by Alfeios River and its tributaries, such as </a:t>
            </a:r>
            <a:r>
              <a:rPr lang="en-US" sz="3200" dirty="0" err="1" smtClean="0">
                <a:solidFill>
                  <a:schemeClr val="bg1"/>
                </a:solidFill>
                <a:latin typeface="Calibri" pitchFamily="34" charset="0"/>
                <a:cs typeface="Times New Roman" pitchFamily="18" charset="0"/>
              </a:rPr>
              <a:t>Lousios</a:t>
            </a:r>
            <a:r>
              <a:rPr lang="en-US" sz="3200" dirty="0" smtClean="0">
                <a:solidFill>
                  <a:schemeClr val="bg1"/>
                </a:solidFill>
                <a:latin typeface="Calibri" pitchFamily="34" charset="0"/>
                <a:cs typeface="Times New Roman" pitchFamily="18" charset="0"/>
              </a:rPr>
              <a:t>, </a:t>
            </a:r>
            <a:r>
              <a:rPr lang="en-US" sz="3200" dirty="0" err="1" smtClean="0">
                <a:solidFill>
                  <a:schemeClr val="bg1"/>
                </a:solidFill>
                <a:latin typeface="Calibri" pitchFamily="34" charset="0"/>
                <a:cs typeface="Times New Roman" pitchFamily="18" charset="0"/>
              </a:rPr>
              <a:t>Ladhon</a:t>
            </a:r>
            <a:r>
              <a:rPr lang="en-US" sz="3200" dirty="0" smtClean="0">
                <a:solidFill>
                  <a:schemeClr val="bg1"/>
                </a:solidFill>
                <a:latin typeface="Calibri" pitchFamily="34" charset="0"/>
                <a:cs typeface="Times New Roman" pitchFamily="18" charset="0"/>
              </a:rPr>
              <a:t>, Erymanthos, </a:t>
            </a:r>
            <a:r>
              <a:rPr lang="en-US" sz="3200" dirty="0" err="1" smtClean="0">
                <a:solidFill>
                  <a:schemeClr val="bg1"/>
                </a:solidFill>
                <a:latin typeface="Calibri" pitchFamily="34" charset="0"/>
                <a:cs typeface="Times New Roman" pitchFamily="18" charset="0"/>
              </a:rPr>
              <a:t>Kladheos</a:t>
            </a:r>
            <a:r>
              <a:rPr lang="en-US" sz="3200" dirty="0" smtClean="0">
                <a:solidFill>
                  <a:schemeClr val="bg1"/>
                </a:solidFill>
                <a:latin typeface="Calibri" pitchFamily="34" charset="0"/>
                <a:cs typeface="Times New Roman" pitchFamily="18" charset="0"/>
              </a:rPr>
              <a:t>, </a:t>
            </a:r>
            <a:r>
              <a:rPr lang="en-US" sz="3200" dirty="0" err="1" smtClean="0">
                <a:solidFill>
                  <a:schemeClr val="bg1"/>
                </a:solidFill>
                <a:latin typeface="Calibri" pitchFamily="34" charset="0"/>
                <a:cs typeface="Times New Roman" pitchFamily="18" charset="0"/>
              </a:rPr>
              <a:t>Selinous</a:t>
            </a:r>
            <a:r>
              <a:rPr lang="en-US" sz="3200" dirty="0" smtClean="0">
                <a:solidFill>
                  <a:schemeClr val="bg1"/>
                </a:solidFill>
                <a:latin typeface="Calibri" pitchFamily="34" charset="0"/>
                <a:cs typeface="Times New Roman" pitchFamily="18" charset="0"/>
              </a:rPr>
              <a:t>, </a:t>
            </a:r>
            <a:r>
              <a:rPr lang="en-US" sz="3200" dirty="0" err="1" smtClean="0">
                <a:solidFill>
                  <a:schemeClr val="bg1"/>
                </a:solidFill>
                <a:latin typeface="Calibri" pitchFamily="34" charset="0"/>
                <a:cs typeface="Times New Roman" pitchFamily="18" charset="0"/>
              </a:rPr>
              <a:t>Enipeus</a:t>
            </a:r>
            <a:r>
              <a:rPr lang="en-US" sz="3200" dirty="0" smtClean="0">
                <a:solidFill>
                  <a:schemeClr val="bg1"/>
                </a:solidFill>
                <a:latin typeface="Calibri" pitchFamily="34" charset="0"/>
                <a:cs typeface="Times New Roman" pitchFamily="18" charset="0"/>
              </a:rPr>
              <a:t>, etc. The present study focuses on Erymanthos sub-basin, since Ileia Prefecture is dependent on Erymanthos River for its community water supply. Erymanthos R. is vulnerable to pollution due to pressures provoked by human activities. The basin settlements lack of wastewater treatment and disposal systems. Recognizing the importance of clean water for a healthy community, a developing economy, and a sustainable environment, buffer zones and small technical works could be integrated as cost-effective and health-safeguarding solutions.</a:t>
            </a:r>
          </a:p>
        </p:txBody>
      </p:sp>
      <p:pic>
        <p:nvPicPr>
          <p:cNvPr id="93" name="92 - Εικόνα" descr="SUMMARY.jpg"/>
          <p:cNvPicPr>
            <a:picLocks noChangeAspect="1"/>
          </p:cNvPicPr>
          <p:nvPr/>
        </p:nvPicPr>
        <p:blipFill>
          <a:blip r:embed="rId3" cstate="print"/>
          <a:stretch>
            <a:fillRect/>
          </a:stretch>
        </p:blipFill>
        <p:spPr>
          <a:xfrm>
            <a:off x="72680" y="7704932"/>
            <a:ext cx="3186884" cy="2160000"/>
          </a:xfrm>
          <a:prstGeom prst="rect">
            <a:avLst/>
          </a:prstGeom>
          <a:ln>
            <a:noFill/>
          </a:ln>
          <a:effectLst>
            <a:softEdge rad="112500"/>
          </a:effectLst>
        </p:spPr>
      </p:pic>
      <p:sp>
        <p:nvSpPr>
          <p:cNvPr id="7" name="Title 87"/>
          <p:cNvSpPr txBox="1">
            <a:spLocks/>
          </p:cNvSpPr>
          <p:nvPr/>
        </p:nvSpPr>
        <p:spPr>
          <a:xfrm>
            <a:off x="1" y="0"/>
            <a:ext cx="51198360" cy="5256660"/>
          </a:xfrm>
          <a:prstGeom prst="rect">
            <a:avLst/>
          </a:prstGeom>
          <a:solidFill>
            <a:srgbClr val="002060"/>
          </a:solidFill>
          <a:ln>
            <a:noFill/>
          </a:ln>
        </p:spPr>
        <p:txBody>
          <a:bodyPr lIns="82695" tIns="41348" rIns="82695" bIns="41348"/>
          <a:lstStyle/>
          <a:p>
            <a:pPr algn="ctr" eaLnBrk="1" hangingPunct="1">
              <a:defRPr/>
            </a:pPr>
            <a:r>
              <a:rPr lang="en-US" sz="8900" b="1" dirty="0">
                <a:solidFill>
                  <a:schemeClr val="bg1"/>
                </a:solidFill>
                <a:latin typeface="Calibri" pitchFamily="34" charset="0"/>
                <a:cs typeface="Times New Roman" pitchFamily="18" charset="0"/>
              </a:rPr>
              <a:t>Proposing buffer zones and simple technical solutions</a:t>
            </a:r>
            <a:br>
              <a:rPr lang="en-US" sz="8900" b="1" dirty="0">
                <a:solidFill>
                  <a:schemeClr val="bg1"/>
                </a:solidFill>
                <a:latin typeface="Calibri" pitchFamily="34" charset="0"/>
                <a:cs typeface="Times New Roman" pitchFamily="18" charset="0"/>
              </a:rPr>
            </a:br>
            <a:r>
              <a:rPr lang="en-US" sz="8900" b="1" dirty="0">
                <a:solidFill>
                  <a:schemeClr val="bg1"/>
                </a:solidFill>
                <a:latin typeface="Calibri" pitchFamily="34" charset="0"/>
                <a:cs typeface="Times New Roman" pitchFamily="18" charset="0"/>
              </a:rPr>
              <a:t>for safeguarding river water quality and public health</a:t>
            </a:r>
            <a:br>
              <a:rPr lang="en-US" sz="8900" b="1" dirty="0">
                <a:solidFill>
                  <a:schemeClr val="bg1"/>
                </a:solidFill>
                <a:latin typeface="Calibri" pitchFamily="34" charset="0"/>
                <a:cs typeface="Times New Roman" pitchFamily="18" charset="0"/>
              </a:rPr>
            </a:br>
            <a:r>
              <a:rPr lang="en-US" sz="4500" b="1" kern="0" dirty="0">
                <a:solidFill>
                  <a:schemeClr val="bg1"/>
                </a:solidFill>
                <a:latin typeface="Calibri" pitchFamily="34" charset="0"/>
                <a:ea typeface="+mj-ea"/>
                <a:cs typeface="+mj-cs"/>
              </a:rPr>
              <a:t>M.V. </a:t>
            </a:r>
            <a:r>
              <a:rPr lang="en-US" sz="4500" b="1" kern="0" dirty="0" err="1">
                <a:solidFill>
                  <a:schemeClr val="bg1"/>
                </a:solidFill>
                <a:latin typeface="Calibri" pitchFamily="34" charset="0"/>
                <a:ea typeface="+mj-ea"/>
                <a:cs typeface="+mj-cs"/>
              </a:rPr>
              <a:t>Podimata</a:t>
            </a:r>
            <a:r>
              <a:rPr lang="en-US" sz="4500" b="1" kern="0" dirty="0">
                <a:solidFill>
                  <a:schemeClr val="bg1"/>
                </a:solidFill>
                <a:latin typeface="Calibri" pitchFamily="34" charset="0"/>
                <a:ea typeface="+mj-ea"/>
                <a:cs typeface="+mj-cs"/>
              </a:rPr>
              <a:t> , E.S. </a:t>
            </a:r>
            <a:r>
              <a:rPr lang="en-US" sz="4500" b="1" kern="0" dirty="0" err="1">
                <a:solidFill>
                  <a:schemeClr val="bg1"/>
                </a:solidFill>
                <a:latin typeface="Calibri" pitchFamily="34" charset="0"/>
                <a:ea typeface="+mj-ea"/>
                <a:cs typeface="+mj-cs"/>
              </a:rPr>
              <a:t>Bekri</a:t>
            </a:r>
            <a:r>
              <a:rPr lang="en-US" sz="4500" b="1" kern="0" dirty="0">
                <a:solidFill>
                  <a:schemeClr val="bg1"/>
                </a:solidFill>
                <a:latin typeface="Calibri" pitchFamily="34" charset="0"/>
                <a:ea typeface="+mj-ea"/>
                <a:cs typeface="+mj-cs"/>
              </a:rPr>
              <a:t>  and P.C. </a:t>
            </a:r>
            <a:r>
              <a:rPr lang="en-US" sz="4500" b="1" kern="0" dirty="0" err="1" smtClean="0">
                <a:solidFill>
                  <a:schemeClr val="bg1"/>
                </a:solidFill>
                <a:latin typeface="Calibri" pitchFamily="34" charset="0"/>
                <a:ea typeface="+mj-ea"/>
                <a:cs typeface="+mj-cs"/>
              </a:rPr>
              <a:t>Yannopoulos</a:t>
            </a:r>
            <a:r>
              <a:rPr lang="en-US" sz="4500" b="1" kern="0" dirty="0" smtClean="0">
                <a:solidFill>
                  <a:schemeClr val="bg1"/>
                </a:solidFill>
                <a:latin typeface="Calibri" pitchFamily="34" charset="0"/>
                <a:ea typeface="+mj-ea"/>
                <a:cs typeface="+mj-cs"/>
              </a:rPr>
              <a:t> </a:t>
            </a:r>
            <a:r>
              <a:rPr lang="en-US" sz="4500" b="1" kern="0" dirty="0">
                <a:solidFill>
                  <a:schemeClr val="bg1"/>
                </a:solidFill>
                <a:latin typeface="Calibri" pitchFamily="34" charset="0"/>
                <a:ea typeface="+mj-ea"/>
                <a:cs typeface="+mj-cs"/>
              </a:rPr>
              <a:t/>
            </a:r>
            <a:br>
              <a:rPr lang="en-US" sz="4500" b="1" kern="0" dirty="0">
                <a:solidFill>
                  <a:schemeClr val="bg1"/>
                </a:solidFill>
                <a:latin typeface="Calibri" pitchFamily="34" charset="0"/>
                <a:ea typeface="+mj-ea"/>
                <a:cs typeface="+mj-cs"/>
              </a:rPr>
            </a:br>
            <a:r>
              <a:rPr lang="en-US" sz="4000" b="1" kern="0" dirty="0" smtClean="0">
                <a:solidFill>
                  <a:schemeClr val="bg1"/>
                </a:solidFill>
                <a:latin typeface="Calibri" pitchFamily="34" charset="0"/>
                <a:ea typeface="+mj-ea"/>
                <a:cs typeface="+mj-cs"/>
              </a:rPr>
              <a:t>Environmental Engineering Laboratory</a:t>
            </a:r>
          </a:p>
          <a:p>
            <a:pPr algn="ctr" eaLnBrk="1" hangingPunct="1">
              <a:defRPr/>
            </a:pPr>
            <a:r>
              <a:rPr lang="en-US" sz="4000" b="1" kern="0" dirty="0" smtClean="0">
                <a:solidFill>
                  <a:schemeClr val="bg1"/>
                </a:solidFill>
                <a:latin typeface="Calibri" pitchFamily="34" charset="0"/>
                <a:ea typeface="+mj-ea"/>
                <a:cs typeface="+mj-cs"/>
              </a:rPr>
              <a:t>Department </a:t>
            </a:r>
            <a:r>
              <a:rPr lang="en-US" sz="4000" b="1" kern="0" dirty="0">
                <a:solidFill>
                  <a:schemeClr val="bg1"/>
                </a:solidFill>
                <a:latin typeface="Calibri" pitchFamily="34" charset="0"/>
                <a:ea typeface="+mj-ea"/>
                <a:cs typeface="+mj-cs"/>
              </a:rPr>
              <a:t>of Civil Engineering, University of </a:t>
            </a:r>
            <a:r>
              <a:rPr lang="en-US" sz="4000" b="1" kern="0" dirty="0" err="1">
                <a:solidFill>
                  <a:schemeClr val="bg1"/>
                </a:solidFill>
                <a:latin typeface="Calibri" pitchFamily="34" charset="0"/>
                <a:ea typeface="+mj-ea"/>
                <a:cs typeface="+mj-cs"/>
              </a:rPr>
              <a:t>Patras</a:t>
            </a:r>
            <a:r>
              <a:rPr lang="en-US" sz="4000" b="1" kern="0" dirty="0">
                <a:solidFill>
                  <a:schemeClr val="bg1"/>
                </a:solidFill>
                <a:latin typeface="Calibri" pitchFamily="34" charset="0"/>
                <a:ea typeface="+mj-ea"/>
                <a:cs typeface="+mj-cs"/>
              </a:rPr>
              <a:t>, Greece</a:t>
            </a:r>
          </a:p>
          <a:p>
            <a:pPr algn="ctr" eaLnBrk="1" hangingPunct="1">
              <a:lnSpc>
                <a:spcPts val="4600"/>
              </a:lnSpc>
              <a:defRPr/>
            </a:pPr>
            <a:r>
              <a:rPr lang="en-US" sz="4000" b="1" kern="0" dirty="0">
                <a:solidFill>
                  <a:schemeClr val="bg1"/>
                </a:solidFill>
                <a:latin typeface="Calibri" pitchFamily="34" charset="0"/>
                <a:ea typeface="+mj-ea"/>
                <a:cs typeface="+mj-cs"/>
              </a:rPr>
              <a:t>yannopp@upatras.gr</a:t>
            </a:r>
            <a:endParaRPr lang="en-US" sz="4000" b="1" i="1" kern="0" dirty="0">
              <a:solidFill>
                <a:schemeClr val="bg1"/>
              </a:solidFill>
              <a:latin typeface="Calibri" pitchFamily="34" charset="0"/>
              <a:ea typeface="+mj-ea"/>
              <a:cs typeface="+mj-cs"/>
            </a:endParaRPr>
          </a:p>
        </p:txBody>
      </p:sp>
      <p:pic>
        <p:nvPicPr>
          <p:cNvPr id="9" name="8 - Εικόνα" descr="LOGO upatras_official.JPG"/>
          <p:cNvPicPr>
            <a:picLocks noChangeAspect="1"/>
          </p:cNvPicPr>
          <p:nvPr/>
        </p:nvPicPr>
        <p:blipFill>
          <a:blip r:embed="rId4" cstate="print">
            <a:clrChange>
              <a:clrFrom>
                <a:srgbClr val="FEFEFE"/>
              </a:clrFrom>
              <a:clrTo>
                <a:srgbClr val="FEFEFE">
                  <a:alpha val="0"/>
                </a:srgbClr>
              </a:clrTo>
            </a:clrChange>
          </a:blip>
          <a:stretch>
            <a:fillRect/>
          </a:stretch>
        </p:blipFill>
        <p:spPr>
          <a:xfrm>
            <a:off x="792760" y="216100"/>
            <a:ext cx="5472000" cy="5472000"/>
          </a:xfrm>
          <a:prstGeom prst="ellipse">
            <a:avLst/>
          </a:prstGeom>
          <a:solidFill>
            <a:schemeClr val="bg1"/>
          </a:solidFill>
        </p:spPr>
      </p:pic>
      <p:grpSp>
        <p:nvGrpSpPr>
          <p:cNvPr id="49" name="48 - Ομάδα"/>
          <p:cNvGrpSpPr/>
          <p:nvPr/>
        </p:nvGrpSpPr>
        <p:grpSpPr>
          <a:xfrm>
            <a:off x="40829208" y="1584646"/>
            <a:ext cx="7888383" cy="4032054"/>
            <a:chOff x="7844582" y="12853877"/>
            <a:chExt cx="7888383" cy="4710357"/>
          </a:xfrm>
        </p:grpSpPr>
        <p:pic>
          <p:nvPicPr>
            <p:cNvPr id="48" name="47 - Εικόνα" descr="drop1.jpg"/>
            <p:cNvPicPr>
              <a:picLocks noChangeAspect="1"/>
            </p:cNvPicPr>
            <p:nvPr/>
          </p:nvPicPr>
          <p:blipFill>
            <a:blip r:embed="rId5" cstate="print"/>
            <a:stretch>
              <a:fillRect/>
            </a:stretch>
          </p:blipFill>
          <p:spPr>
            <a:xfrm>
              <a:off x="9793777" y="13442726"/>
              <a:ext cx="4045189" cy="4121508"/>
            </a:xfrm>
            <a:prstGeom prst="ellipse">
              <a:avLst/>
            </a:prstGeom>
            <a:ln>
              <a:noFill/>
            </a:ln>
            <a:effectLst>
              <a:softEdge rad="112500"/>
            </a:effectLst>
          </p:spPr>
        </p:pic>
        <p:sp>
          <p:nvSpPr>
            <p:cNvPr id="41" name="40 - TextBox"/>
            <p:cNvSpPr txBox="1"/>
            <p:nvPr/>
          </p:nvSpPr>
          <p:spPr>
            <a:xfrm rot="21215767">
              <a:off x="7844582" y="12853877"/>
              <a:ext cx="7888383" cy="1865126"/>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lvl="0"/>
              <a:r>
                <a:rPr lang="en-US" sz="3200" dirty="0" smtClean="0">
                  <a:solidFill>
                    <a:srgbClr val="002060"/>
                  </a:solidFill>
                </a:rPr>
                <a:t>Case study:</a:t>
              </a:r>
              <a:r>
                <a:rPr lang="en-US" sz="3200" dirty="0" smtClean="0">
                  <a:solidFill>
                    <a:srgbClr val="C00000"/>
                  </a:solidFill>
                </a:rPr>
                <a:t>   Erymanthos sub-basin</a:t>
              </a:r>
              <a:br>
                <a:rPr lang="en-US" sz="3200" dirty="0" smtClean="0">
                  <a:solidFill>
                    <a:srgbClr val="C00000"/>
                  </a:solidFill>
                </a:rPr>
              </a:br>
              <a:r>
                <a:rPr lang="en-US" sz="3200" dirty="0" smtClean="0">
                  <a:solidFill>
                    <a:srgbClr val="002060"/>
                  </a:solidFill>
                </a:rPr>
                <a:t>Location:</a:t>
              </a:r>
              <a:r>
                <a:rPr lang="en-US" sz="3200" dirty="0" smtClean="0">
                  <a:solidFill>
                    <a:srgbClr val="C00000"/>
                  </a:solidFill>
                </a:rPr>
                <a:t>	    </a:t>
              </a:r>
              <a:r>
                <a:rPr lang="en-US" sz="3200" dirty="0" smtClean="0">
                  <a:solidFill>
                    <a:schemeClr val="accent3">
                      <a:lumMod val="50000"/>
                    </a:schemeClr>
                  </a:solidFill>
                </a:rPr>
                <a:t>Alfeios River Basin</a:t>
              </a:r>
            </a:p>
            <a:p>
              <a:pPr lvl="0"/>
              <a:r>
                <a:rPr lang="en-US" sz="3200" dirty="0">
                  <a:solidFill>
                    <a:schemeClr val="accent3">
                      <a:lumMod val="50000"/>
                    </a:schemeClr>
                  </a:solidFill>
                </a:rPr>
                <a:t>	</a:t>
              </a:r>
              <a:r>
                <a:rPr lang="en-US" sz="3200" dirty="0" smtClean="0">
                  <a:solidFill>
                    <a:schemeClr val="accent3">
                      <a:lumMod val="50000"/>
                    </a:schemeClr>
                  </a:solidFill>
                </a:rPr>
                <a:t>	    Peloponnisos Peninsula, Greece</a:t>
              </a:r>
              <a:endParaRPr lang="el-GR" sz="3200" dirty="0">
                <a:solidFill>
                  <a:schemeClr val="accent3">
                    <a:lumMod val="50000"/>
                  </a:schemeClr>
                </a:solidFill>
              </a:endParaRPr>
            </a:p>
          </p:txBody>
        </p:sp>
      </p:grpSp>
      <p:pic>
        <p:nvPicPr>
          <p:cNvPr id="58" name="57 - Εικόνα" descr="ERYMANTHOS_WATERSHED1_FINAL1.gif"/>
          <p:cNvPicPr>
            <a:picLocks noChangeAspect="1"/>
          </p:cNvPicPr>
          <p:nvPr/>
        </p:nvPicPr>
        <p:blipFill>
          <a:blip r:embed="rId6" cstate="print">
            <a:clrChange>
              <a:clrFrom>
                <a:srgbClr val="FFFFFF"/>
              </a:clrFrom>
              <a:clrTo>
                <a:srgbClr val="FFFFFF">
                  <a:alpha val="0"/>
                </a:srgbClr>
              </a:clrTo>
            </a:clrChange>
          </a:blip>
          <a:stretch>
            <a:fillRect/>
          </a:stretch>
        </p:blipFill>
        <p:spPr>
          <a:xfrm>
            <a:off x="16542416" y="13177540"/>
            <a:ext cx="9597160" cy="7416000"/>
          </a:xfrm>
          <a:prstGeom prst="rect">
            <a:avLst/>
          </a:prstGeom>
          <a:ln>
            <a:noFill/>
          </a:ln>
        </p:spPr>
      </p:pic>
      <p:pic>
        <p:nvPicPr>
          <p:cNvPr id="61" name="60 - Εικόνα" descr="eymanthos.jpg"/>
          <p:cNvPicPr>
            <a:picLocks noChangeAspect="1"/>
          </p:cNvPicPr>
          <p:nvPr/>
        </p:nvPicPr>
        <p:blipFill>
          <a:blip r:embed="rId7" cstate="print"/>
          <a:stretch>
            <a:fillRect/>
          </a:stretch>
        </p:blipFill>
        <p:spPr>
          <a:xfrm>
            <a:off x="8137576" y="13321836"/>
            <a:ext cx="3789474" cy="2520000"/>
          </a:xfrm>
          <a:prstGeom prst="rect">
            <a:avLst/>
          </a:prstGeom>
          <a:ln>
            <a:noFill/>
          </a:ln>
          <a:effectLst>
            <a:softEdge rad="112500"/>
          </a:effectLst>
        </p:spPr>
      </p:pic>
      <p:pic>
        <p:nvPicPr>
          <p:cNvPr id="63" name="62 - Εικόνα" descr="re_08.jpg"/>
          <p:cNvPicPr>
            <a:picLocks noChangeAspect="1"/>
          </p:cNvPicPr>
          <p:nvPr/>
        </p:nvPicPr>
        <p:blipFill>
          <a:blip r:embed="rId8" cstate="print"/>
          <a:stretch>
            <a:fillRect/>
          </a:stretch>
        </p:blipFill>
        <p:spPr>
          <a:xfrm>
            <a:off x="11978376" y="13322116"/>
            <a:ext cx="3360000" cy="2520000"/>
          </a:xfrm>
          <a:prstGeom prst="rect">
            <a:avLst/>
          </a:prstGeom>
          <a:ln>
            <a:noFill/>
          </a:ln>
          <a:effectLst>
            <a:softEdge rad="112500"/>
          </a:effectLst>
        </p:spPr>
      </p:pic>
      <p:pic>
        <p:nvPicPr>
          <p:cNvPr id="65" name="64 - Εικόνα" descr="Erymanthos_Apr11_Scouting@Gorge's_Entrance_DownriverView.JPG"/>
          <p:cNvPicPr>
            <a:picLocks noChangeAspect="1"/>
          </p:cNvPicPr>
          <p:nvPr/>
        </p:nvPicPr>
        <p:blipFill>
          <a:blip r:embed="rId9" cstate="print"/>
          <a:stretch>
            <a:fillRect/>
          </a:stretch>
        </p:blipFill>
        <p:spPr>
          <a:xfrm>
            <a:off x="8137576" y="15770108"/>
            <a:ext cx="1890000" cy="2520000"/>
          </a:xfrm>
          <a:prstGeom prst="rect">
            <a:avLst/>
          </a:prstGeom>
          <a:ln>
            <a:noFill/>
          </a:ln>
          <a:effectLst>
            <a:softEdge rad="112500"/>
          </a:effectLst>
        </p:spPr>
      </p:pic>
      <p:sp>
        <p:nvSpPr>
          <p:cNvPr id="67" name="TextBox 51"/>
          <p:cNvSpPr txBox="1">
            <a:spLocks noChangeArrowheads="1"/>
          </p:cNvSpPr>
          <p:nvPr/>
        </p:nvSpPr>
        <p:spPr bwMode="auto">
          <a:xfrm>
            <a:off x="9217696" y="12385732"/>
            <a:ext cx="4032448" cy="1236099"/>
          </a:xfrm>
          <a:prstGeom prst="rect">
            <a:avLst/>
          </a:prstGeom>
          <a:noFill/>
          <a:ln w="25400">
            <a:noFill/>
            <a:miter lim="800000"/>
            <a:headEnd/>
            <a:tailEnd/>
          </a:ln>
        </p:spPr>
        <p:txBody>
          <a:bodyPr wrap="square" lIns="246312" tIns="246312" rIns="246312" bIns="246312">
            <a:spAutoFit/>
          </a:bodyPr>
          <a:lstStyle/>
          <a:p>
            <a:r>
              <a:rPr lang="en-US" sz="2400" i="1" dirty="0" smtClean="0">
                <a:solidFill>
                  <a:schemeClr val="accent6">
                    <a:lumMod val="50000"/>
                  </a:schemeClr>
                </a:solidFill>
                <a:latin typeface="Calibri" pitchFamily="34" charset="0"/>
              </a:rPr>
              <a:t>Aspects of  Erymanthos R.</a:t>
            </a:r>
          </a:p>
          <a:p>
            <a:r>
              <a:rPr lang="en-US" sz="2400" i="1" dirty="0" smtClean="0">
                <a:solidFill>
                  <a:schemeClr val="accent6">
                    <a:lumMod val="50000"/>
                  </a:schemeClr>
                </a:solidFill>
                <a:latin typeface="Calibri" pitchFamily="34" charset="0"/>
              </a:rPr>
              <a:t>	by NGO Erymanthos</a:t>
            </a:r>
            <a:endParaRPr lang="en-US" sz="2400" i="1" dirty="0">
              <a:solidFill>
                <a:schemeClr val="accent6">
                  <a:lumMod val="50000"/>
                </a:schemeClr>
              </a:solidFill>
              <a:latin typeface="Calibri" pitchFamily="34" charset="0"/>
            </a:endParaRPr>
          </a:p>
        </p:txBody>
      </p:sp>
      <p:sp>
        <p:nvSpPr>
          <p:cNvPr id="69" name="TextBox 51"/>
          <p:cNvSpPr txBox="1">
            <a:spLocks noChangeArrowheads="1"/>
          </p:cNvSpPr>
          <p:nvPr/>
        </p:nvSpPr>
        <p:spPr bwMode="auto">
          <a:xfrm>
            <a:off x="3025008" y="18586250"/>
            <a:ext cx="12169352" cy="4071224"/>
          </a:xfrm>
          <a:prstGeom prst="rect">
            <a:avLst/>
          </a:prstGeom>
          <a:noFill/>
          <a:ln w="25400">
            <a:noFill/>
            <a:miter lim="800000"/>
            <a:headEnd/>
            <a:tailEnd/>
          </a:ln>
        </p:spPr>
        <p:txBody>
          <a:bodyPr wrap="square" lIns="248085" tIns="248085" rIns="248085" bIns="248085">
            <a:spAutoFit/>
          </a:bodyPr>
          <a:lstStyle/>
          <a:p>
            <a:pPr algn="ctr"/>
            <a:r>
              <a:rPr lang="en-US" sz="4000" b="1" dirty="0" smtClean="0">
                <a:solidFill>
                  <a:srgbClr val="002060"/>
                </a:solidFill>
                <a:latin typeface="Calibri" pitchFamily="34" charset="0"/>
              </a:rPr>
              <a:t>AIMS</a:t>
            </a:r>
            <a:endParaRPr lang="en-US" sz="4000" b="1" dirty="0">
              <a:solidFill>
                <a:srgbClr val="002060"/>
              </a:solidFill>
              <a:latin typeface="Calibri" pitchFamily="34" charset="0"/>
            </a:endParaRPr>
          </a:p>
          <a:p>
            <a:pPr indent="457200" algn="just"/>
            <a:r>
              <a:rPr lang="en-US" sz="3200" dirty="0" smtClean="0">
                <a:solidFill>
                  <a:srgbClr val="002060"/>
                </a:solidFill>
                <a:latin typeface="Calibri" pitchFamily="34" charset="0"/>
                <a:cs typeface="Times New Roman" pitchFamily="18" charset="0"/>
              </a:rPr>
              <a:t>The goal of this study is to detect areas with high pollution risk and suggest a) the location of suitable buffer zones and b) simple technical works in order to prevent direct polluting discharges into the main channel of Erymanthos R. The above systems could also act supportively in groundwater enrichment, forest protection and soil erosion prevention [1].</a:t>
            </a:r>
          </a:p>
        </p:txBody>
      </p:sp>
      <p:sp>
        <p:nvSpPr>
          <p:cNvPr id="79" name="78 - Στρογγυλεμένο ορθογώνιο"/>
          <p:cNvSpPr/>
          <p:nvPr/>
        </p:nvSpPr>
        <p:spPr>
          <a:xfrm>
            <a:off x="1008784" y="18585818"/>
            <a:ext cx="14329592" cy="3960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0" name="79 - Εικόνα" descr="goals.jpg"/>
          <p:cNvPicPr>
            <a:picLocks noChangeAspect="1"/>
          </p:cNvPicPr>
          <p:nvPr/>
        </p:nvPicPr>
        <p:blipFill>
          <a:blip r:embed="rId10" cstate="print">
            <a:clrChange>
              <a:clrFrom>
                <a:srgbClr val="FFFFFF"/>
              </a:clrFrom>
              <a:clrTo>
                <a:srgbClr val="FFFFFF">
                  <a:alpha val="0"/>
                </a:srgbClr>
              </a:clrTo>
            </a:clrChange>
          </a:blip>
          <a:stretch>
            <a:fillRect/>
          </a:stretch>
        </p:blipFill>
        <p:spPr>
          <a:xfrm>
            <a:off x="648744" y="19017866"/>
            <a:ext cx="2886075" cy="3152775"/>
          </a:xfrm>
          <a:prstGeom prst="rect">
            <a:avLst/>
          </a:prstGeom>
        </p:spPr>
      </p:pic>
      <p:sp>
        <p:nvSpPr>
          <p:cNvPr id="83" name="TextBox 51"/>
          <p:cNvSpPr txBox="1">
            <a:spLocks noChangeArrowheads="1"/>
          </p:cNvSpPr>
          <p:nvPr/>
        </p:nvSpPr>
        <p:spPr bwMode="auto">
          <a:xfrm>
            <a:off x="3169024" y="22754604"/>
            <a:ext cx="12097344" cy="6533436"/>
          </a:xfrm>
          <a:prstGeom prst="rect">
            <a:avLst/>
          </a:prstGeom>
          <a:noFill/>
          <a:ln w="25400">
            <a:noFill/>
            <a:miter lim="800000"/>
            <a:headEnd/>
            <a:tailEnd/>
          </a:ln>
        </p:spPr>
        <p:txBody>
          <a:bodyPr wrap="square" lIns="248085" tIns="248085" rIns="248085" bIns="248085">
            <a:spAutoFit/>
          </a:bodyPr>
          <a:lstStyle/>
          <a:p>
            <a:pPr algn="ctr"/>
            <a:r>
              <a:rPr lang="en-US" sz="4000" b="1" dirty="0" smtClean="0">
                <a:solidFill>
                  <a:srgbClr val="002060"/>
                </a:solidFill>
                <a:latin typeface="Calibri" pitchFamily="34" charset="0"/>
              </a:rPr>
              <a:t>APPROACH</a:t>
            </a:r>
            <a:endParaRPr lang="en-US" sz="4000" b="1" dirty="0">
              <a:solidFill>
                <a:srgbClr val="002060"/>
              </a:solidFill>
              <a:latin typeface="Calibri" pitchFamily="34" charset="0"/>
            </a:endParaRPr>
          </a:p>
          <a:p>
            <a:pPr indent="457200" algn="just"/>
            <a:r>
              <a:rPr lang="en-US" sz="3200" dirty="0" smtClean="0">
                <a:solidFill>
                  <a:srgbClr val="002060"/>
                </a:solidFill>
                <a:latin typeface="Calibri" pitchFamily="34" charset="0"/>
                <a:cs typeface="Times New Roman" pitchFamily="18" charset="0"/>
              </a:rPr>
              <a:t>In Greece, small communities and rural areas cannot afford the costs of advanced and specialized centralized wastewater systems, which require a trained and qualified staff and increased cost of maintenance, whereas their populations may be too spread out to make this solution a realistic option.</a:t>
            </a:r>
          </a:p>
          <a:p>
            <a:pPr indent="457200" algn="just"/>
            <a:r>
              <a:rPr lang="en-US" sz="3200" dirty="0" smtClean="0">
                <a:solidFill>
                  <a:srgbClr val="002060"/>
                </a:solidFill>
                <a:latin typeface="Calibri" pitchFamily="34" charset="0"/>
                <a:cs typeface="Times New Roman" pitchFamily="18" charset="0"/>
              </a:rPr>
              <a:t>A viable and interesting alternative could be the decentralized natural systems that use relatively more land and require lower energy use and labor costs [2]. Based on previous studies [3], buffer zones are proposed in order to overcome the problem of contaminating water supply in the catchment that lacks of wastewater treatment and disposal systems.</a:t>
            </a:r>
          </a:p>
        </p:txBody>
      </p:sp>
      <p:sp>
        <p:nvSpPr>
          <p:cNvPr id="84" name="83 - Στρογγυλεμένο ορθογώνιο"/>
          <p:cNvSpPr/>
          <p:nvPr/>
        </p:nvSpPr>
        <p:spPr>
          <a:xfrm>
            <a:off x="1008784" y="22978306"/>
            <a:ext cx="14329592" cy="6048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7" name="86 - Εικόνα" descr="goal.jpg"/>
          <p:cNvPicPr>
            <a:picLocks noChangeAspect="1"/>
          </p:cNvPicPr>
          <p:nvPr/>
        </p:nvPicPr>
        <p:blipFill>
          <a:blip r:embed="rId11" cstate="print">
            <a:clrChange>
              <a:clrFrom>
                <a:srgbClr val="FFFFFF"/>
              </a:clrFrom>
              <a:clrTo>
                <a:srgbClr val="FFFFFF">
                  <a:alpha val="0"/>
                </a:srgbClr>
              </a:clrTo>
            </a:clrChange>
          </a:blip>
          <a:stretch>
            <a:fillRect/>
          </a:stretch>
        </p:blipFill>
        <p:spPr>
          <a:xfrm>
            <a:off x="1008785" y="23842403"/>
            <a:ext cx="2376000" cy="2201049"/>
          </a:xfrm>
          <a:prstGeom prst="rect">
            <a:avLst/>
          </a:prstGeom>
        </p:spPr>
      </p:pic>
      <p:graphicFrame>
        <p:nvGraphicFramePr>
          <p:cNvPr id="99" name="98 - Πίνακας"/>
          <p:cNvGraphicFramePr>
            <a:graphicFrameLocks noGrp="1"/>
          </p:cNvGraphicFramePr>
          <p:nvPr/>
        </p:nvGraphicFramePr>
        <p:xfrm>
          <a:off x="1296816" y="12817780"/>
          <a:ext cx="6084000" cy="5387280"/>
        </p:xfrm>
        <a:graphic>
          <a:graphicData uri="http://schemas.openxmlformats.org/drawingml/2006/table">
            <a:tbl>
              <a:tblPr firstRow="1" bandRow="1">
                <a:effectLst>
                  <a:innerShdw blurRad="63500" dist="50800" dir="16200000">
                    <a:prstClr val="black">
                      <a:alpha val="50000"/>
                    </a:prstClr>
                  </a:innerShdw>
                </a:effectLst>
                <a:tableStyleId>{69012ECD-51FC-41F1-AA8D-1B2483CD663E}</a:tableStyleId>
              </a:tblPr>
              <a:tblGrid>
                <a:gridCol w="3042000"/>
                <a:gridCol w="3042000"/>
              </a:tblGrid>
              <a:tr h="720080">
                <a:tc gridSpan="2">
                  <a:txBody>
                    <a:bodyPr/>
                    <a:lstStyle/>
                    <a:p>
                      <a:pPr algn="ctr"/>
                      <a:r>
                        <a:rPr lang="en-US" sz="3200" b="1" dirty="0" smtClean="0">
                          <a:solidFill>
                            <a:schemeClr val="bg1"/>
                          </a:solidFill>
                        </a:rPr>
                        <a:t>GENERAL DESCRIPTION OF ERYMANTHOS</a:t>
                      </a:r>
                      <a:r>
                        <a:rPr lang="en-US" sz="3200" b="1" baseline="0" dirty="0" smtClean="0">
                          <a:solidFill>
                            <a:schemeClr val="bg1"/>
                          </a:solidFill>
                        </a:rPr>
                        <a:t> SUB-BASIN</a:t>
                      </a:r>
                      <a:endParaRPr lang="el-GR" sz="3200" b="1" dirty="0">
                        <a:solidFill>
                          <a:schemeClr val="bg1"/>
                        </a:solidFill>
                      </a:endParaRPr>
                    </a:p>
                  </a:txBody>
                  <a:tcPr anchor="ctr">
                    <a:solidFill>
                      <a:srgbClr val="002060"/>
                    </a:solidFill>
                  </a:tcPr>
                </a:tc>
                <a:tc hMerge="1">
                  <a:txBody>
                    <a:bodyPr/>
                    <a:lstStyle/>
                    <a:p>
                      <a:endParaRPr lang="el-GR" sz="3200" b="1" dirty="0">
                        <a:solidFill>
                          <a:srgbClr val="002060"/>
                        </a:solidFill>
                      </a:endParaRPr>
                    </a:p>
                  </a:txBody>
                  <a:tcPr/>
                </a:tc>
              </a:tr>
              <a:tr h="720080">
                <a:tc>
                  <a:txBody>
                    <a:bodyPr/>
                    <a:lstStyle/>
                    <a:p>
                      <a:pPr algn="ctr"/>
                      <a:r>
                        <a:rPr lang="en-US" sz="2800" b="1" dirty="0" smtClean="0">
                          <a:solidFill>
                            <a:srgbClr val="002060"/>
                          </a:solidFill>
                        </a:rPr>
                        <a:t>AREA</a:t>
                      </a:r>
                      <a:endParaRPr lang="el-GR" sz="2800" b="1" dirty="0">
                        <a:solidFill>
                          <a:srgbClr val="002060"/>
                        </a:solidFill>
                      </a:endParaRPr>
                    </a:p>
                  </a:txBody>
                  <a:tcPr anchor="ctr"/>
                </a:tc>
                <a:tc>
                  <a:txBody>
                    <a:bodyPr/>
                    <a:lstStyle/>
                    <a:p>
                      <a:pPr algn="ctr"/>
                      <a:r>
                        <a:rPr lang="en-US" sz="2800" b="1" dirty="0" smtClean="0">
                          <a:solidFill>
                            <a:srgbClr val="002060"/>
                          </a:solidFill>
                        </a:rPr>
                        <a:t>361.42 Km</a:t>
                      </a:r>
                      <a:r>
                        <a:rPr lang="en-US" sz="2800" b="1" baseline="30000" dirty="0" smtClean="0">
                          <a:solidFill>
                            <a:srgbClr val="002060"/>
                          </a:solidFill>
                        </a:rPr>
                        <a:t>2</a:t>
                      </a:r>
                      <a:endParaRPr lang="el-GR" sz="2800" b="1" baseline="30000" dirty="0">
                        <a:solidFill>
                          <a:srgbClr val="002060"/>
                        </a:solidFill>
                      </a:endParaRPr>
                    </a:p>
                  </a:txBody>
                  <a:tcPr anchor="ctr"/>
                </a:tc>
              </a:tr>
              <a:tr h="720080">
                <a:tc>
                  <a:txBody>
                    <a:bodyPr/>
                    <a:lstStyle/>
                    <a:p>
                      <a:pPr algn="ctr"/>
                      <a:r>
                        <a:rPr lang="en-US" sz="2800" b="1" dirty="0" smtClean="0">
                          <a:solidFill>
                            <a:srgbClr val="002060"/>
                          </a:solidFill>
                        </a:rPr>
                        <a:t>POPULATION</a:t>
                      </a:r>
                      <a:endParaRPr lang="el-GR" sz="2800" b="1" dirty="0">
                        <a:solidFill>
                          <a:srgbClr val="002060"/>
                        </a:solidFill>
                      </a:endParaRPr>
                    </a:p>
                  </a:txBody>
                  <a:tcPr anchor="ctr"/>
                </a:tc>
                <a:tc>
                  <a:txBody>
                    <a:bodyPr/>
                    <a:lstStyle/>
                    <a:p>
                      <a:pPr algn="ctr"/>
                      <a:r>
                        <a:rPr lang="en-US" sz="2800" b="1" dirty="0" smtClean="0">
                          <a:solidFill>
                            <a:srgbClr val="002060"/>
                          </a:solidFill>
                        </a:rPr>
                        <a:t>7,273 </a:t>
                      </a:r>
                      <a:r>
                        <a:rPr lang="en-US" sz="2800" b="1" dirty="0" err="1" smtClean="0">
                          <a:solidFill>
                            <a:srgbClr val="002060"/>
                          </a:solidFill>
                        </a:rPr>
                        <a:t>inh</a:t>
                      </a:r>
                      <a:r>
                        <a:rPr lang="en-US" sz="2800" b="1" dirty="0" smtClean="0">
                          <a:solidFill>
                            <a:srgbClr val="002060"/>
                          </a:solidFill>
                        </a:rPr>
                        <a:t>.</a:t>
                      </a:r>
                      <a:endParaRPr lang="el-GR" sz="2800" b="1" dirty="0">
                        <a:solidFill>
                          <a:srgbClr val="002060"/>
                        </a:solidFill>
                      </a:endParaRPr>
                    </a:p>
                  </a:txBody>
                  <a:tcPr anchor="ctr"/>
                </a:tc>
              </a:tr>
              <a:tr h="720080">
                <a:tc>
                  <a:txBody>
                    <a:bodyPr/>
                    <a:lstStyle/>
                    <a:p>
                      <a:pPr algn="ctr"/>
                      <a:r>
                        <a:rPr lang="en-US" sz="2800" b="1" dirty="0" smtClean="0">
                          <a:solidFill>
                            <a:srgbClr val="002060"/>
                          </a:solidFill>
                        </a:rPr>
                        <a:t>DISCHARGE</a:t>
                      </a:r>
                      <a:endParaRPr lang="el-GR" sz="2800" b="1" dirty="0">
                        <a:solidFill>
                          <a:srgbClr val="002060"/>
                        </a:solidFill>
                      </a:endParaRPr>
                    </a:p>
                  </a:txBody>
                  <a:tcPr anchor="ctr"/>
                </a:tc>
                <a:tc>
                  <a:txBody>
                    <a:bodyPr/>
                    <a:lstStyle/>
                    <a:p>
                      <a:pPr algn="ctr"/>
                      <a:r>
                        <a:rPr lang="en-US" sz="2800" b="1" dirty="0" smtClean="0">
                          <a:solidFill>
                            <a:srgbClr val="002060"/>
                          </a:solidFill>
                        </a:rPr>
                        <a:t>10 m</a:t>
                      </a:r>
                      <a:r>
                        <a:rPr lang="en-US" sz="2800" b="1" baseline="30000" dirty="0" smtClean="0">
                          <a:solidFill>
                            <a:srgbClr val="002060"/>
                          </a:solidFill>
                        </a:rPr>
                        <a:t>3</a:t>
                      </a:r>
                      <a:r>
                        <a:rPr lang="en-US" sz="2800" b="1" dirty="0" smtClean="0">
                          <a:solidFill>
                            <a:srgbClr val="002060"/>
                          </a:solidFill>
                        </a:rPr>
                        <a:t>/sec (winter)</a:t>
                      </a:r>
                      <a:endParaRPr lang="el-GR" sz="2800" b="1" dirty="0">
                        <a:solidFill>
                          <a:srgbClr val="002060"/>
                        </a:solidFill>
                      </a:endParaRPr>
                    </a:p>
                  </a:txBody>
                  <a:tcPr anchor="ctr"/>
                </a:tc>
              </a:tr>
              <a:tr h="720080">
                <a:tc>
                  <a:txBody>
                    <a:bodyPr/>
                    <a:lstStyle/>
                    <a:p>
                      <a:pPr algn="ctr"/>
                      <a:r>
                        <a:rPr lang="en-US" sz="2800" b="1" dirty="0" smtClean="0">
                          <a:solidFill>
                            <a:srgbClr val="002060"/>
                          </a:solidFill>
                        </a:rPr>
                        <a:t>MEAN ALTITUDE</a:t>
                      </a:r>
                      <a:endParaRPr lang="el-GR" sz="2800" b="1" dirty="0">
                        <a:solidFill>
                          <a:srgbClr val="002060"/>
                        </a:solidFill>
                      </a:endParaRPr>
                    </a:p>
                  </a:txBody>
                  <a:tcPr anchor="ctr"/>
                </a:tc>
                <a:tc>
                  <a:txBody>
                    <a:bodyPr/>
                    <a:lstStyle/>
                    <a:p>
                      <a:pPr algn="ctr"/>
                      <a:r>
                        <a:rPr lang="en-US" sz="2800" b="1" dirty="0" smtClean="0">
                          <a:solidFill>
                            <a:srgbClr val="002060"/>
                          </a:solidFill>
                        </a:rPr>
                        <a:t>861 m</a:t>
                      </a:r>
                      <a:endParaRPr lang="el-GR" sz="2800" b="1" dirty="0">
                        <a:solidFill>
                          <a:srgbClr val="002060"/>
                        </a:solidFill>
                      </a:endParaRPr>
                    </a:p>
                  </a:txBody>
                  <a:tcPr anchor="ctr"/>
                </a:tc>
              </a:tr>
              <a:tr h="720080">
                <a:tc>
                  <a:txBody>
                    <a:bodyPr/>
                    <a:lstStyle/>
                    <a:p>
                      <a:pPr algn="ctr"/>
                      <a:r>
                        <a:rPr lang="en-US" sz="2800" b="1" dirty="0" smtClean="0">
                          <a:solidFill>
                            <a:srgbClr val="002060"/>
                          </a:solidFill>
                        </a:rPr>
                        <a:t>MEAN</a:t>
                      </a:r>
                      <a:r>
                        <a:rPr lang="en-US" sz="2800" b="1" baseline="0" dirty="0" smtClean="0">
                          <a:solidFill>
                            <a:srgbClr val="002060"/>
                          </a:solidFill>
                        </a:rPr>
                        <a:t> SLOPE</a:t>
                      </a:r>
                      <a:endParaRPr lang="el-GR" sz="2800" b="1" dirty="0">
                        <a:solidFill>
                          <a:srgbClr val="002060"/>
                        </a:solidFill>
                      </a:endParaRPr>
                    </a:p>
                  </a:txBody>
                  <a:tcPr anchor="ctr"/>
                </a:tc>
                <a:tc>
                  <a:txBody>
                    <a:bodyPr/>
                    <a:lstStyle/>
                    <a:p>
                      <a:pPr algn="ctr"/>
                      <a:r>
                        <a:rPr lang="en-US" sz="2800" b="1" dirty="0" smtClean="0">
                          <a:solidFill>
                            <a:srgbClr val="002060"/>
                          </a:solidFill>
                        </a:rPr>
                        <a:t>35.3 %</a:t>
                      </a:r>
                      <a:endParaRPr lang="el-GR" sz="2800" b="1" dirty="0">
                        <a:solidFill>
                          <a:srgbClr val="002060"/>
                        </a:solidFill>
                      </a:endParaRPr>
                    </a:p>
                  </a:txBody>
                  <a:tcPr anchor="ctr"/>
                </a:tc>
              </a:tr>
              <a:tr h="7200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rgbClr val="002060"/>
                          </a:solidFill>
                        </a:rPr>
                        <a:t>PRECIPITATION</a:t>
                      </a:r>
                      <a:endParaRPr lang="el-GR" sz="2800" b="1" dirty="0">
                        <a:solidFill>
                          <a:srgbClr val="002060"/>
                        </a:solidFill>
                      </a:endParaRPr>
                    </a:p>
                  </a:txBody>
                  <a:tcPr anchor="ctr"/>
                </a:tc>
                <a:tc>
                  <a:txBody>
                    <a:bodyPr/>
                    <a:lstStyle/>
                    <a:p>
                      <a:pPr algn="ctr"/>
                      <a:r>
                        <a:rPr lang="en-US" sz="2800" b="1" dirty="0" smtClean="0">
                          <a:solidFill>
                            <a:srgbClr val="002060"/>
                          </a:solidFill>
                        </a:rPr>
                        <a:t>1,200 mm</a:t>
                      </a:r>
                      <a:endParaRPr lang="el-GR" sz="2800" b="1" dirty="0">
                        <a:solidFill>
                          <a:srgbClr val="002060"/>
                        </a:solidFill>
                      </a:endParaRPr>
                    </a:p>
                  </a:txBody>
                  <a:tcPr anchor="ctr"/>
                </a:tc>
              </a:tr>
            </a:tbl>
          </a:graphicData>
        </a:graphic>
      </p:graphicFrame>
      <p:pic>
        <p:nvPicPr>
          <p:cNvPr id="102" name="101 - Εικόνα" descr="re_20.jpg"/>
          <p:cNvPicPr>
            <a:picLocks noChangeAspect="1"/>
          </p:cNvPicPr>
          <p:nvPr/>
        </p:nvPicPr>
        <p:blipFill>
          <a:blip r:embed="rId12" cstate="print"/>
          <a:srcRect t="15688" r="3592" b="23521"/>
          <a:stretch>
            <a:fillRect/>
          </a:stretch>
        </p:blipFill>
        <p:spPr>
          <a:xfrm>
            <a:off x="10009784" y="15770108"/>
            <a:ext cx="5328592" cy="2520000"/>
          </a:xfrm>
          <a:prstGeom prst="rect">
            <a:avLst/>
          </a:prstGeom>
          <a:ln>
            <a:noFill/>
          </a:ln>
          <a:effectLst>
            <a:softEdge rad="112500"/>
          </a:effectLst>
        </p:spPr>
      </p:pic>
      <p:pic>
        <p:nvPicPr>
          <p:cNvPr id="103" name="102 - Εικόνα" descr="GOOGLE_EARTH.jpg"/>
          <p:cNvPicPr>
            <a:picLocks noChangeAspect="1"/>
          </p:cNvPicPr>
          <p:nvPr/>
        </p:nvPicPr>
        <p:blipFill>
          <a:blip r:embed="rId13" cstate="print"/>
          <a:stretch>
            <a:fillRect/>
          </a:stretch>
        </p:blipFill>
        <p:spPr>
          <a:xfrm>
            <a:off x="17231791" y="5760716"/>
            <a:ext cx="9843889" cy="5580000"/>
          </a:xfrm>
          <a:prstGeom prst="roundRect">
            <a:avLst>
              <a:gd name="adj" fmla="val 8594"/>
            </a:avLst>
          </a:prstGeom>
          <a:solidFill>
            <a:srgbClr val="FFFFFF">
              <a:shade val="85000"/>
            </a:srgbClr>
          </a:solidFill>
          <a:ln>
            <a:noFill/>
          </a:ln>
          <a:effectLst/>
        </p:spPr>
      </p:pic>
      <p:pic>
        <p:nvPicPr>
          <p:cNvPr id="104" name="103 - Εικόνα" descr="PINAKIDA_PANORAMIO.jpg"/>
          <p:cNvPicPr>
            <a:picLocks noChangeAspect="1"/>
          </p:cNvPicPr>
          <p:nvPr/>
        </p:nvPicPr>
        <p:blipFill>
          <a:blip r:embed="rId14" cstate="print"/>
          <a:stretch>
            <a:fillRect/>
          </a:stretch>
        </p:blipFill>
        <p:spPr>
          <a:xfrm>
            <a:off x="18218696" y="10310607"/>
            <a:ext cx="3878831" cy="2578901"/>
          </a:xfrm>
          <a:prstGeom prst="rect">
            <a:avLst/>
          </a:prstGeom>
          <a:solidFill>
            <a:srgbClr val="FFFFFF">
              <a:shade val="85000"/>
            </a:srgbClr>
          </a:solidFill>
          <a:ln w="57150" cap="rnd">
            <a:solidFill>
              <a:srgbClr val="CC000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5" name="104 - Εικόνα" descr="ERYMANTHOS_ADMINISTRATION.gif"/>
          <p:cNvPicPr>
            <a:picLocks noChangeAspect="1"/>
          </p:cNvPicPr>
          <p:nvPr/>
        </p:nvPicPr>
        <p:blipFill>
          <a:blip r:embed="rId15" cstate="print">
            <a:clrChange>
              <a:clrFrom>
                <a:srgbClr val="FFFFFF"/>
              </a:clrFrom>
              <a:clrTo>
                <a:srgbClr val="FFFFFF">
                  <a:alpha val="0"/>
                </a:srgbClr>
              </a:clrTo>
            </a:clrChange>
          </a:blip>
          <a:srcRect t="6873"/>
          <a:stretch>
            <a:fillRect/>
          </a:stretch>
        </p:blipFill>
        <p:spPr>
          <a:xfrm>
            <a:off x="16385282" y="20932600"/>
            <a:ext cx="4857750" cy="5854452"/>
          </a:xfrm>
          <a:prstGeom prst="rect">
            <a:avLst/>
          </a:prstGeom>
        </p:spPr>
      </p:pic>
      <p:graphicFrame>
        <p:nvGraphicFramePr>
          <p:cNvPr id="106" name="105 - Πίνακας"/>
          <p:cNvGraphicFramePr>
            <a:graphicFrameLocks noGrp="1"/>
          </p:cNvGraphicFramePr>
          <p:nvPr/>
        </p:nvGraphicFramePr>
        <p:xfrm>
          <a:off x="21027008" y="21314444"/>
          <a:ext cx="6264000" cy="5318720"/>
        </p:xfrm>
        <a:graphic>
          <a:graphicData uri="http://schemas.openxmlformats.org/drawingml/2006/table">
            <a:tbl>
              <a:tblPr firstRow="1" bandRow="1">
                <a:effectLst>
                  <a:innerShdw blurRad="63500" dist="50800" dir="16200000">
                    <a:prstClr val="black">
                      <a:alpha val="50000"/>
                    </a:prstClr>
                  </a:innerShdw>
                </a:effectLst>
                <a:tableStyleId>{69012ECD-51FC-41F1-AA8D-1B2483CD663E}</a:tableStyleId>
              </a:tblPr>
              <a:tblGrid>
                <a:gridCol w="741385"/>
                <a:gridCol w="5522615"/>
              </a:tblGrid>
              <a:tr h="720080">
                <a:tc gridSpan="2">
                  <a:txBody>
                    <a:bodyPr/>
                    <a:lstStyle/>
                    <a:p>
                      <a:pPr algn="ctr"/>
                      <a:r>
                        <a:rPr lang="en-US" sz="3200" b="1" dirty="0" smtClean="0">
                          <a:solidFill>
                            <a:schemeClr val="bg1"/>
                          </a:solidFill>
                        </a:rPr>
                        <a:t>ADMINISTRATIVE</a:t>
                      </a:r>
                      <a:r>
                        <a:rPr lang="en-US" sz="3200" b="1" baseline="0" dirty="0" smtClean="0">
                          <a:solidFill>
                            <a:schemeClr val="bg1"/>
                          </a:solidFill>
                        </a:rPr>
                        <a:t>  REFORM OF ERYM</a:t>
                      </a:r>
                      <a:r>
                        <a:rPr lang="en-US" sz="3200" b="1" dirty="0" smtClean="0">
                          <a:solidFill>
                            <a:schemeClr val="bg1"/>
                          </a:solidFill>
                        </a:rPr>
                        <a:t>ANTHOS</a:t>
                      </a:r>
                      <a:r>
                        <a:rPr lang="en-US" sz="3200" b="1" baseline="0" dirty="0" smtClean="0">
                          <a:solidFill>
                            <a:schemeClr val="bg1"/>
                          </a:solidFill>
                        </a:rPr>
                        <a:t> SUB-BASIN</a:t>
                      </a:r>
                      <a:endParaRPr lang="el-GR" sz="3200" b="1" dirty="0">
                        <a:solidFill>
                          <a:schemeClr val="bg1"/>
                        </a:solidFill>
                      </a:endParaRPr>
                    </a:p>
                  </a:txBody>
                  <a:tcPr anchor="ctr">
                    <a:solidFill>
                      <a:srgbClr val="002060"/>
                    </a:solidFill>
                  </a:tcPr>
                </a:tc>
                <a:tc hMerge="1">
                  <a:txBody>
                    <a:bodyPr/>
                    <a:lstStyle/>
                    <a:p>
                      <a:endParaRPr lang="el-GR" sz="3200" b="1" dirty="0">
                        <a:solidFill>
                          <a:srgbClr val="002060"/>
                        </a:solidFill>
                      </a:endParaRPr>
                    </a:p>
                  </a:txBody>
                  <a:tcPr/>
                </a:tc>
              </a:tr>
              <a:tr h="720080">
                <a:tc>
                  <a:txBody>
                    <a:bodyPr/>
                    <a:lstStyle/>
                    <a:p>
                      <a:pPr algn="ctr"/>
                      <a:r>
                        <a:rPr lang="en-US" sz="2800" b="1" dirty="0" smtClean="0">
                          <a:solidFill>
                            <a:srgbClr val="002060"/>
                          </a:solidFill>
                        </a:rPr>
                        <a:t>1</a:t>
                      </a:r>
                      <a:endParaRPr lang="el-GR" sz="2800" b="1" dirty="0">
                        <a:solidFill>
                          <a:srgbClr val="002060"/>
                        </a:solidFill>
                      </a:endParaRPr>
                    </a:p>
                  </a:txBody>
                  <a:tcPr anchor="ctr"/>
                </a:tc>
                <a:tc>
                  <a:txBody>
                    <a:bodyPr/>
                    <a:lstStyle/>
                    <a:p>
                      <a:pPr algn="l"/>
                      <a:r>
                        <a:rPr lang="en-US" sz="2800" b="1" dirty="0" smtClean="0">
                          <a:solidFill>
                            <a:srgbClr val="002060"/>
                          </a:solidFill>
                        </a:rPr>
                        <a:t>DECENTRALIZED  ADMINISTRATION OF PELOPONNISOS,</a:t>
                      </a:r>
                      <a:r>
                        <a:rPr lang="en-US" sz="2800" b="1" baseline="0" dirty="0" smtClean="0">
                          <a:solidFill>
                            <a:srgbClr val="002060"/>
                          </a:solidFill>
                        </a:rPr>
                        <a:t> WESTERN GREECE &amp; IONION ISLANDS</a:t>
                      </a:r>
                      <a:endParaRPr lang="el-GR" sz="2800" b="1" baseline="30000" dirty="0">
                        <a:solidFill>
                          <a:srgbClr val="002060"/>
                        </a:solidFill>
                      </a:endParaRPr>
                    </a:p>
                  </a:txBody>
                  <a:tcPr anchor="ctr"/>
                </a:tc>
              </a:tr>
              <a:tr h="720080">
                <a:tc>
                  <a:txBody>
                    <a:bodyPr/>
                    <a:lstStyle/>
                    <a:p>
                      <a:pPr algn="ctr"/>
                      <a:r>
                        <a:rPr lang="en-US" sz="2800" b="1" dirty="0" smtClean="0">
                          <a:solidFill>
                            <a:srgbClr val="002060"/>
                          </a:solidFill>
                        </a:rPr>
                        <a:t>2</a:t>
                      </a:r>
                      <a:endParaRPr lang="el-GR" sz="2800" b="1" dirty="0">
                        <a:solidFill>
                          <a:srgbClr val="002060"/>
                        </a:solidFill>
                      </a:endParaRPr>
                    </a:p>
                  </a:txBody>
                  <a:tcPr anchor="ctr"/>
                </a:tc>
                <a:tc>
                  <a:txBody>
                    <a:bodyPr/>
                    <a:lstStyle/>
                    <a:p>
                      <a:pPr algn="l"/>
                      <a:r>
                        <a:rPr lang="en-US" sz="2800" b="1" dirty="0" smtClean="0">
                          <a:solidFill>
                            <a:srgbClr val="002060"/>
                          </a:solidFill>
                        </a:rPr>
                        <a:t>REGIONS</a:t>
                      </a:r>
                      <a:endParaRPr lang="el-GR" sz="2800" b="1" dirty="0">
                        <a:solidFill>
                          <a:srgbClr val="002060"/>
                        </a:solidFill>
                      </a:endParaRPr>
                    </a:p>
                  </a:txBody>
                  <a:tcPr anchor="ctr"/>
                </a:tc>
              </a:tr>
              <a:tr h="720080">
                <a:tc>
                  <a:txBody>
                    <a:bodyPr/>
                    <a:lstStyle/>
                    <a:p>
                      <a:pPr algn="ctr"/>
                      <a:r>
                        <a:rPr lang="en-US" sz="2800" b="1" dirty="0" smtClean="0">
                          <a:solidFill>
                            <a:srgbClr val="002060"/>
                          </a:solidFill>
                        </a:rPr>
                        <a:t>3</a:t>
                      </a:r>
                      <a:endParaRPr lang="el-GR" sz="2800" b="1" dirty="0">
                        <a:solidFill>
                          <a:srgbClr val="002060"/>
                        </a:solidFill>
                      </a:endParaRPr>
                    </a:p>
                  </a:txBody>
                  <a:tcPr anchor="ctr"/>
                </a:tc>
                <a:tc>
                  <a:txBody>
                    <a:bodyPr/>
                    <a:lstStyle/>
                    <a:p>
                      <a:pPr algn="l"/>
                      <a:r>
                        <a:rPr lang="en-US" sz="2800" b="1" dirty="0" smtClean="0">
                          <a:solidFill>
                            <a:srgbClr val="002060"/>
                          </a:solidFill>
                        </a:rPr>
                        <a:t>REGIONAL UNITIES</a:t>
                      </a:r>
                      <a:endParaRPr lang="el-GR" sz="2800" b="1" dirty="0">
                        <a:solidFill>
                          <a:srgbClr val="002060"/>
                        </a:solidFill>
                      </a:endParaRPr>
                    </a:p>
                  </a:txBody>
                  <a:tcPr anchor="ctr"/>
                </a:tc>
              </a:tr>
              <a:tr h="720080">
                <a:tc>
                  <a:txBody>
                    <a:bodyPr/>
                    <a:lstStyle/>
                    <a:p>
                      <a:pPr algn="ctr"/>
                      <a:r>
                        <a:rPr lang="en-US" sz="2800" b="1" dirty="0" smtClean="0">
                          <a:solidFill>
                            <a:srgbClr val="002060"/>
                          </a:solidFill>
                        </a:rPr>
                        <a:t>3</a:t>
                      </a:r>
                      <a:endParaRPr lang="el-GR" sz="2800" b="1" dirty="0">
                        <a:solidFill>
                          <a:srgbClr val="002060"/>
                        </a:solidFill>
                      </a:endParaRPr>
                    </a:p>
                  </a:txBody>
                  <a:tcPr anchor="ctr"/>
                </a:tc>
                <a:tc>
                  <a:txBody>
                    <a:bodyPr/>
                    <a:lstStyle/>
                    <a:p>
                      <a:pPr algn="l"/>
                      <a:r>
                        <a:rPr lang="en-US" sz="2800" b="1" dirty="0" smtClean="0">
                          <a:solidFill>
                            <a:srgbClr val="002060"/>
                          </a:solidFill>
                        </a:rPr>
                        <a:t>MUNICIPALITIES</a:t>
                      </a:r>
                      <a:endParaRPr lang="el-GR" sz="2800" b="1" dirty="0">
                        <a:solidFill>
                          <a:srgbClr val="002060"/>
                        </a:solidFill>
                      </a:endParaRPr>
                    </a:p>
                  </a:txBody>
                  <a:tcPr anchor="ctr"/>
                </a:tc>
              </a:tr>
              <a:tr h="720080">
                <a:tc>
                  <a:txBody>
                    <a:bodyPr/>
                    <a:lstStyle/>
                    <a:p>
                      <a:pPr algn="ctr"/>
                      <a:r>
                        <a:rPr lang="en-US" sz="2800" b="1" dirty="0" smtClean="0">
                          <a:solidFill>
                            <a:srgbClr val="002060"/>
                          </a:solidFill>
                        </a:rPr>
                        <a:t>28</a:t>
                      </a:r>
                      <a:endParaRPr lang="el-GR" sz="2800" b="1" dirty="0">
                        <a:solidFill>
                          <a:srgbClr val="002060"/>
                        </a:solidFill>
                      </a:endParaRPr>
                    </a:p>
                  </a:txBody>
                  <a:tcPr anchor="ctr"/>
                </a:tc>
                <a:tc>
                  <a:txBody>
                    <a:bodyPr/>
                    <a:lstStyle/>
                    <a:p>
                      <a:pPr algn="l"/>
                      <a:r>
                        <a:rPr lang="en-US" sz="2800" b="1" dirty="0" smtClean="0">
                          <a:solidFill>
                            <a:srgbClr val="002060"/>
                          </a:solidFill>
                        </a:rPr>
                        <a:t>MUNICIPAL APARTMENTS</a:t>
                      </a:r>
                      <a:endParaRPr lang="el-GR" sz="2800" b="1" dirty="0">
                        <a:solidFill>
                          <a:srgbClr val="002060"/>
                        </a:solidFill>
                      </a:endParaRPr>
                    </a:p>
                  </a:txBody>
                  <a:tcPr anchor="ctr"/>
                </a:tc>
              </a:tr>
            </a:tbl>
          </a:graphicData>
        </a:graphic>
      </p:graphicFrame>
      <p:sp>
        <p:nvSpPr>
          <p:cNvPr id="107" name="TextBox 51"/>
          <p:cNvSpPr txBox="1">
            <a:spLocks noChangeArrowheads="1"/>
          </p:cNvSpPr>
          <p:nvPr/>
        </p:nvSpPr>
        <p:spPr bwMode="auto">
          <a:xfrm>
            <a:off x="29091904" y="14113644"/>
            <a:ext cx="1764000" cy="1719811"/>
          </a:xfrm>
          <a:prstGeom prst="rect">
            <a:avLst/>
          </a:prstGeom>
          <a:noFill/>
          <a:ln w="25400">
            <a:noFill/>
            <a:miter lim="800000"/>
            <a:headEnd/>
            <a:tailEnd/>
          </a:ln>
        </p:spPr>
        <p:txBody>
          <a:bodyPr wrap="square" lIns="248085" tIns="248085" rIns="248085" bIns="248085">
            <a:spAutoFit/>
          </a:bodyPr>
          <a:lstStyle/>
          <a:p>
            <a:pPr>
              <a:lnSpc>
                <a:spcPct val="110000"/>
              </a:lnSpc>
            </a:pPr>
            <a:r>
              <a:rPr lang="pt-BR" sz="2400" i="1" dirty="0" smtClean="0">
                <a:latin typeface="Calibri" pitchFamily="34" charset="0"/>
              </a:rPr>
              <a:t>Corine Land Uses</a:t>
            </a:r>
            <a:endParaRPr lang="en-US" sz="2400" dirty="0">
              <a:latin typeface="Calibri" pitchFamily="34" charset="0"/>
            </a:endParaRPr>
          </a:p>
        </p:txBody>
      </p:sp>
      <p:pic>
        <p:nvPicPr>
          <p:cNvPr id="110" name="Picture 2"/>
          <p:cNvPicPr>
            <a:picLocks noChangeAspect="1" noChangeArrowheads="1"/>
          </p:cNvPicPr>
          <p:nvPr/>
        </p:nvPicPr>
        <p:blipFill>
          <a:blip r:embed="rId16" cstate="print">
            <a:clrChange>
              <a:clrFrom>
                <a:srgbClr val="FFFFFF"/>
              </a:clrFrom>
              <a:clrTo>
                <a:srgbClr val="FFFFFF">
                  <a:alpha val="0"/>
                </a:srgbClr>
              </a:clrTo>
            </a:clrChange>
          </a:blip>
          <a:srcRect l="6630" t="917" r="17127" b="5505"/>
          <a:stretch>
            <a:fillRect/>
          </a:stretch>
        </p:blipFill>
        <p:spPr bwMode="auto">
          <a:xfrm>
            <a:off x="27579736" y="16993964"/>
            <a:ext cx="3505200" cy="2590800"/>
          </a:xfrm>
          <a:prstGeom prst="rect">
            <a:avLst/>
          </a:prstGeom>
          <a:noFill/>
          <a:ln w="9525">
            <a:noFill/>
            <a:miter lim="800000"/>
            <a:headEnd/>
            <a:tailEnd/>
          </a:ln>
          <a:effectLst/>
        </p:spPr>
      </p:pic>
      <p:pic>
        <p:nvPicPr>
          <p:cNvPr id="112" name="111 - Εικόνα" descr="ERYMANTHOS_population_2.gif"/>
          <p:cNvPicPr>
            <a:picLocks noChangeAspect="1"/>
          </p:cNvPicPr>
          <p:nvPr/>
        </p:nvPicPr>
        <p:blipFill>
          <a:blip r:embed="rId17" cstate="print">
            <a:clrChange>
              <a:clrFrom>
                <a:srgbClr val="FFFFFF"/>
              </a:clrFrom>
              <a:clrTo>
                <a:srgbClr val="FFFFFF">
                  <a:alpha val="0"/>
                </a:srgbClr>
              </a:clrTo>
            </a:clrChange>
          </a:blip>
          <a:srcRect l="16610" r="36724"/>
          <a:stretch>
            <a:fillRect/>
          </a:stretch>
        </p:blipFill>
        <p:spPr>
          <a:xfrm>
            <a:off x="27435720" y="6048748"/>
            <a:ext cx="4248472" cy="5619600"/>
          </a:xfrm>
          <a:prstGeom prst="rect">
            <a:avLst/>
          </a:prstGeom>
        </p:spPr>
      </p:pic>
      <p:sp>
        <p:nvSpPr>
          <p:cNvPr id="113" name="TextBox 51"/>
          <p:cNvSpPr txBox="1">
            <a:spLocks noChangeArrowheads="1"/>
          </p:cNvSpPr>
          <p:nvPr/>
        </p:nvSpPr>
        <p:spPr bwMode="auto">
          <a:xfrm>
            <a:off x="28875880" y="8785052"/>
            <a:ext cx="2016032" cy="1313546"/>
          </a:xfrm>
          <a:prstGeom prst="rect">
            <a:avLst/>
          </a:prstGeom>
          <a:noFill/>
          <a:ln w="25400">
            <a:noFill/>
            <a:miter lim="800000"/>
            <a:headEnd/>
            <a:tailEnd/>
          </a:ln>
        </p:spPr>
        <p:txBody>
          <a:bodyPr wrap="square" lIns="248085" tIns="248085" rIns="248085" bIns="248085">
            <a:spAutoFit/>
          </a:bodyPr>
          <a:lstStyle/>
          <a:p>
            <a:pPr>
              <a:lnSpc>
                <a:spcPct val="110000"/>
              </a:lnSpc>
            </a:pPr>
            <a:r>
              <a:rPr lang="pt-BR" sz="2400" i="1" dirty="0" smtClean="0">
                <a:latin typeface="Calibri" pitchFamily="34" charset="0"/>
              </a:rPr>
              <a:t>Population distribution</a:t>
            </a:r>
            <a:endParaRPr lang="en-US" sz="2400" dirty="0">
              <a:latin typeface="Calibri" pitchFamily="34" charset="0"/>
            </a:endParaRPr>
          </a:p>
        </p:txBody>
      </p:sp>
      <p:pic>
        <p:nvPicPr>
          <p:cNvPr id="115" name="114 - Εικόνα" descr="ERYMANTHOS_springs_uses.gif"/>
          <p:cNvPicPr>
            <a:picLocks noChangeAspect="1"/>
          </p:cNvPicPr>
          <p:nvPr/>
        </p:nvPicPr>
        <p:blipFill>
          <a:blip r:embed="rId18" cstate="print">
            <a:clrChange>
              <a:clrFrom>
                <a:srgbClr val="FFFFFF"/>
              </a:clrFrom>
              <a:clrTo>
                <a:srgbClr val="FFFFFF">
                  <a:alpha val="0"/>
                </a:srgbClr>
              </a:clrTo>
            </a:clrChange>
          </a:blip>
          <a:srcRect l="19078" r="39693"/>
          <a:stretch>
            <a:fillRect/>
          </a:stretch>
        </p:blipFill>
        <p:spPr>
          <a:xfrm>
            <a:off x="31396160" y="11377340"/>
            <a:ext cx="3962400" cy="5781675"/>
          </a:xfrm>
          <a:prstGeom prst="rect">
            <a:avLst/>
          </a:prstGeom>
        </p:spPr>
      </p:pic>
      <p:pic>
        <p:nvPicPr>
          <p:cNvPr id="116" name="115 - Εικόνα" descr="springs_percentage.jpg"/>
          <p:cNvPicPr>
            <a:picLocks noChangeAspect="1"/>
          </p:cNvPicPr>
          <p:nvPr/>
        </p:nvPicPr>
        <p:blipFill>
          <a:blip r:embed="rId19" cstate="print">
            <a:clrChange>
              <a:clrFrom>
                <a:srgbClr val="FFFFFF"/>
              </a:clrFrom>
              <a:clrTo>
                <a:srgbClr val="FFFFFF">
                  <a:alpha val="0"/>
                </a:srgbClr>
              </a:clrTo>
            </a:clrChange>
          </a:blip>
          <a:stretch>
            <a:fillRect/>
          </a:stretch>
        </p:blipFill>
        <p:spPr>
          <a:xfrm>
            <a:off x="31972224" y="16993964"/>
            <a:ext cx="2791385" cy="2772000"/>
          </a:xfrm>
          <a:prstGeom prst="rect">
            <a:avLst/>
          </a:prstGeom>
        </p:spPr>
      </p:pic>
      <p:sp>
        <p:nvSpPr>
          <p:cNvPr id="117" name="TextBox 51"/>
          <p:cNvSpPr txBox="1">
            <a:spLocks noChangeArrowheads="1"/>
          </p:cNvSpPr>
          <p:nvPr/>
        </p:nvSpPr>
        <p:spPr bwMode="auto">
          <a:xfrm>
            <a:off x="33196360" y="14545692"/>
            <a:ext cx="1728000" cy="907280"/>
          </a:xfrm>
          <a:prstGeom prst="rect">
            <a:avLst/>
          </a:prstGeom>
          <a:noFill/>
          <a:ln w="25400">
            <a:noFill/>
            <a:miter lim="800000"/>
            <a:headEnd/>
            <a:tailEnd/>
          </a:ln>
        </p:spPr>
        <p:txBody>
          <a:bodyPr wrap="square" lIns="248085" tIns="248085" rIns="248085" bIns="248085">
            <a:spAutoFit/>
          </a:bodyPr>
          <a:lstStyle/>
          <a:p>
            <a:pPr>
              <a:lnSpc>
                <a:spcPct val="110000"/>
              </a:lnSpc>
            </a:pPr>
            <a:r>
              <a:rPr lang="pt-BR" sz="2400" i="1" dirty="0" smtClean="0">
                <a:latin typeface="Calibri" pitchFamily="34" charset="0"/>
              </a:rPr>
              <a:t>Springs</a:t>
            </a:r>
            <a:endParaRPr lang="en-US" sz="2400" dirty="0">
              <a:latin typeface="Calibri" pitchFamily="34" charset="0"/>
            </a:endParaRPr>
          </a:p>
        </p:txBody>
      </p:sp>
      <p:pic>
        <p:nvPicPr>
          <p:cNvPr id="118" name="117 - Εικόνα" descr="ERYMANTHOS_septic tanks.gif"/>
          <p:cNvPicPr>
            <a:picLocks noChangeAspect="1"/>
          </p:cNvPicPr>
          <p:nvPr/>
        </p:nvPicPr>
        <p:blipFill>
          <a:blip r:embed="rId20" cstate="print">
            <a:clrChange>
              <a:clrFrom>
                <a:srgbClr val="FFFFFF"/>
              </a:clrFrom>
              <a:clrTo>
                <a:srgbClr val="FFFFFF">
                  <a:alpha val="0"/>
                </a:srgbClr>
              </a:clrTo>
            </a:clrChange>
          </a:blip>
          <a:srcRect l="19871" r="42071"/>
          <a:stretch>
            <a:fillRect/>
          </a:stretch>
        </p:blipFill>
        <p:spPr>
          <a:xfrm>
            <a:off x="27738560" y="20234324"/>
            <a:ext cx="3657600" cy="5781675"/>
          </a:xfrm>
          <a:prstGeom prst="rect">
            <a:avLst/>
          </a:prstGeom>
        </p:spPr>
      </p:pic>
      <p:pic>
        <p:nvPicPr>
          <p:cNvPr id="119" name="118 - Εικόνα" descr="legend_land_uses.jpg"/>
          <p:cNvPicPr>
            <a:picLocks noChangeAspect="1"/>
          </p:cNvPicPr>
          <p:nvPr/>
        </p:nvPicPr>
        <p:blipFill>
          <a:blip r:embed="rId21" cstate="print">
            <a:clrChange>
              <a:clrFrom>
                <a:srgbClr val="FFFFFF"/>
              </a:clrFrom>
              <a:clrTo>
                <a:srgbClr val="FFFFFF">
                  <a:alpha val="0"/>
                </a:srgbClr>
              </a:clrTo>
            </a:clrChange>
          </a:blip>
          <a:stretch>
            <a:fillRect/>
          </a:stretch>
        </p:blipFill>
        <p:spPr>
          <a:xfrm>
            <a:off x="29307928" y="24626812"/>
            <a:ext cx="1724025" cy="1552575"/>
          </a:xfrm>
          <a:prstGeom prst="rect">
            <a:avLst/>
          </a:prstGeom>
        </p:spPr>
      </p:pic>
      <p:sp>
        <p:nvSpPr>
          <p:cNvPr id="120" name="TextBox 51"/>
          <p:cNvSpPr txBox="1">
            <a:spLocks noChangeArrowheads="1"/>
          </p:cNvSpPr>
          <p:nvPr/>
        </p:nvSpPr>
        <p:spPr bwMode="auto">
          <a:xfrm>
            <a:off x="29307928" y="23042636"/>
            <a:ext cx="1728000" cy="1719811"/>
          </a:xfrm>
          <a:prstGeom prst="rect">
            <a:avLst/>
          </a:prstGeom>
          <a:noFill/>
          <a:ln w="25400">
            <a:noFill/>
            <a:miter lim="800000"/>
            <a:headEnd/>
            <a:tailEnd/>
          </a:ln>
        </p:spPr>
        <p:txBody>
          <a:bodyPr wrap="square" lIns="248085" tIns="248085" rIns="248085" bIns="248085">
            <a:spAutoFit/>
          </a:bodyPr>
          <a:lstStyle/>
          <a:p>
            <a:pPr>
              <a:lnSpc>
                <a:spcPct val="110000"/>
              </a:lnSpc>
            </a:pPr>
            <a:r>
              <a:rPr lang="pt-BR" sz="2400" i="1" dirty="0" smtClean="0">
                <a:latin typeface="Calibri" pitchFamily="34" charset="0"/>
              </a:rPr>
              <a:t>Point pollution</a:t>
            </a:r>
            <a:endParaRPr lang="en-US" sz="2400" dirty="0" smtClean="0">
              <a:latin typeface="Calibri" pitchFamily="34" charset="0"/>
            </a:endParaRPr>
          </a:p>
          <a:p>
            <a:pPr>
              <a:lnSpc>
                <a:spcPct val="110000"/>
              </a:lnSpc>
            </a:pPr>
            <a:r>
              <a:rPr lang="pt-BR" sz="2400" i="1" dirty="0" smtClean="0">
                <a:latin typeface="Calibri" pitchFamily="34" charset="0"/>
              </a:rPr>
              <a:t>sources</a:t>
            </a:r>
            <a:endParaRPr lang="en-US" sz="2400" dirty="0">
              <a:latin typeface="Calibri" pitchFamily="34" charset="0"/>
            </a:endParaRPr>
          </a:p>
        </p:txBody>
      </p:sp>
      <p:pic>
        <p:nvPicPr>
          <p:cNvPr id="60" name="59 - Εικόνα" descr="Erymanthos_mountain.jpg"/>
          <p:cNvPicPr>
            <a:picLocks noChangeAspect="1"/>
          </p:cNvPicPr>
          <p:nvPr/>
        </p:nvPicPr>
        <p:blipFill>
          <a:blip r:embed="rId22" cstate="print"/>
          <a:stretch>
            <a:fillRect/>
          </a:stretch>
        </p:blipFill>
        <p:spPr>
          <a:xfrm>
            <a:off x="1656856" y="29595684"/>
            <a:ext cx="5810844" cy="2880000"/>
          </a:xfrm>
          <a:prstGeom prst="rect">
            <a:avLst/>
          </a:prstGeom>
          <a:ln>
            <a:noFill/>
          </a:ln>
          <a:effectLst>
            <a:softEdge rad="112500"/>
          </a:effectLst>
        </p:spPr>
      </p:pic>
      <p:sp>
        <p:nvSpPr>
          <p:cNvPr id="66" name="TextBox 51"/>
          <p:cNvSpPr txBox="1">
            <a:spLocks noChangeArrowheads="1"/>
          </p:cNvSpPr>
          <p:nvPr/>
        </p:nvSpPr>
        <p:spPr bwMode="auto">
          <a:xfrm>
            <a:off x="2501749" y="28875284"/>
            <a:ext cx="5059763" cy="2344094"/>
          </a:xfrm>
          <a:prstGeom prst="rect">
            <a:avLst/>
          </a:prstGeom>
          <a:noFill/>
          <a:ln w="25400">
            <a:noFill/>
            <a:miter lim="800000"/>
            <a:headEnd/>
            <a:tailEnd/>
          </a:ln>
        </p:spPr>
        <p:txBody>
          <a:bodyPr wrap="square" lIns="246312" tIns="246312" rIns="246312" bIns="246312">
            <a:spAutoFit/>
          </a:bodyPr>
          <a:lstStyle/>
          <a:p>
            <a:pPr>
              <a:lnSpc>
                <a:spcPct val="150000"/>
              </a:lnSpc>
            </a:pPr>
            <a:r>
              <a:rPr lang="en-US" sz="2400" i="1" dirty="0">
                <a:solidFill>
                  <a:schemeClr val="accent6">
                    <a:lumMod val="50000"/>
                  </a:schemeClr>
                </a:solidFill>
                <a:latin typeface="Calibri" pitchFamily="34" charset="0"/>
              </a:rPr>
              <a:t>Erymanthos </a:t>
            </a:r>
            <a:r>
              <a:rPr lang="en-US" sz="2400" i="1" dirty="0" smtClean="0">
                <a:solidFill>
                  <a:schemeClr val="accent6">
                    <a:lumMod val="50000"/>
                  </a:schemeClr>
                </a:solidFill>
                <a:latin typeface="Calibri" pitchFamily="34" charset="0"/>
              </a:rPr>
              <a:t>Mt</a:t>
            </a:r>
            <a:r>
              <a:rPr lang="pt-BR" sz="2400" i="1" dirty="0" smtClean="0">
                <a:solidFill>
                  <a:srgbClr val="C00000"/>
                </a:solidFill>
                <a:latin typeface="Calibri" pitchFamily="34" charset="0"/>
              </a:rPr>
              <a:t/>
            </a:r>
            <a:br>
              <a:rPr lang="pt-BR" sz="2400" i="1" dirty="0" smtClean="0">
                <a:solidFill>
                  <a:srgbClr val="C00000"/>
                </a:solidFill>
                <a:latin typeface="Calibri" pitchFamily="34" charset="0"/>
              </a:rPr>
            </a:br>
            <a:r>
              <a:rPr lang="pt-BR" sz="2400" i="1" dirty="0" smtClean="0">
                <a:solidFill>
                  <a:schemeClr val="tx2"/>
                </a:solidFill>
                <a:latin typeface="Calibri" pitchFamily="34" charset="0"/>
              </a:rPr>
              <a:t>(</a:t>
            </a:r>
            <a:r>
              <a:rPr lang="pt-BR" sz="2400" i="1" dirty="0">
                <a:solidFill>
                  <a:schemeClr val="tx2"/>
                </a:solidFill>
                <a:latin typeface="Calibri" pitchFamily="34" charset="0"/>
              </a:rPr>
              <a:t>L) Mougila peak 2100m </a:t>
            </a:r>
          </a:p>
          <a:p>
            <a:r>
              <a:rPr lang="pt-BR" sz="2400" i="1" dirty="0">
                <a:solidFill>
                  <a:schemeClr val="tx2"/>
                </a:solidFill>
                <a:latin typeface="Calibri" pitchFamily="34" charset="0"/>
              </a:rPr>
              <a:t>(R) Olenos peak 2224m</a:t>
            </a:r>
            <a:br>
              <a:rPr lang="pt-BR" sz="2400" i="1" dirty="0">
                <a:solidFill>
                  <a:schemeClr val="tx2"/>
                </a:solidFill>
                <a:latin typeface="Calibri" pitchFamily="34" charset="0"/>
              </a:rPr>
            </a:br>
            <a:r>
              <a:rPr lang="pt-BR" sz="2400" i="1" dirty="0">
                <a:solidFill>
                  <a:schemeClr val="tx2"/>
                </a:solidFill>
                <a:latin typeface="Calibri" pitchFamily="34" charset="0"/>
              </a:rPr>
              <a:t>        </a:t>
            </a:r>
            <a:r>
              <a:rPr lang="pt-BR" sz="2400" i="1" dirty="0" smtClean="0">
                <a:solidFill>
                  <a:schemeClr val="tx2"/>
                </a:solidFill>
                <a:latin typeface="Calibri" pitchFamily="34" charset="0"/>
              </a:rPr>
              <a:t>by </a:t>
            </a:r>
            <a:r>
              <a:rPr lang="pt-BR" sz="2400" i="1" dirty="0">
                <a:solidFill>
                  <a:schemeClr val="tx2"/>
                </a:solidFill>
                <a:latin typeface="Calibri" pitchFamily="34" charset="0"/>
              </a:rPr>
              <a:t>S. Kalogeropoulos</a:t>
            </a:r>
            <a:r>
              <a:rPr lang="en-US" sz="2400" i="1" dirty="0">
                <a:solidFill>
                  <a:schemeClr val="tx2"/>
                </a:solidFill>
                <a:latin typeface="Calibri" pitchFamily="34" charset="0"/>
              </a:rPr>
              <a:t>                                                                                                                                         </a:t>
            </a:r>
          </a:p>
        </p:txBody>
      </p:sp>
      <p:pic>
        <p:nvPicPr>
          <p:cNvPr id="121" name="Picture 2" descr="C:\Users\abdelaziz\Desktop\nile photos\sugar 5.jpg"/>
          <p:cNvPicPr>
            <a:picLocks noChangeAspect="1" noChangeArrowheads="1"/>
          </p:cNvPicPr>
          <p:nvPr/>
        </p:nvPicPr>
        <p:blipFill>
          <a:blip r:embed="rId23" cstate="print"/>
          <a:srcRect l="6029" r="3534"/>
          <a:stretch>
            <a:fillRect/>
          </a:stretch>
        </p:blipFill>
        <p:spPr bwMode="auto">
          <a:xfrm>
            <a:off x="7345488" y="29595684"/>
            <a:ext cx="3897680" cy="2880000"/>
          </a:xfrm>
          <a:prstGeom prst="rect">
            <a:avLst/>
          </a:prstGeom>
          <a:ln>
            <a:noFill/>
          </a:ln>
          <a:effectLst>
            <a:softEdge rad="112500"/>
          </a:effectLst>
        </p:spPr>
      </p:pic>
      <p:pic>
        <p:nvPicPr>
          <p:cNvPr id="123" name="122 - Εικόνα" descr="40r_Erymanthos_raftying.jpg"/>
          <p:cNvPicPr>
            <a:picLocks noChangeAspect="1"/>
          </p:cNvPicPr>
          <p:nvPr/>
        </p:nvPicPr>
        <p:blipFill>
          <a:blip r:embed="rId24" cstate="print"/>
          <a:stretch>
            <a:fillRect/>
          </a:stretch>
        </p:blipFill>
        <p:spPr>
          <a:xfrm>
            <a:off x="11131776" y="29595684"/>
            <a:ext cx="3846560" cy="2880000"/>
          </a:xfrm>
          <a:prstGeom prst="rect">
            <a:avLst/>
          </a:prstGeom>
          <a:ln>
            <a:noFill/>
          </a:ln>
          <a:effectLst>
            <a:softEdge rad="112500"/>
          </a:effectLst>
        </p:spPr>
      </p:pic>
      <p:pic>
        <p:nvPicPr>
          <p:cNvPr id="124" name="123 - Εικόνα" descr="erymanthos veluchensis 2.JPG"/>
          <p:cNvPicPr>
            <a:picLocks noChangeAspect="1"/>
          </p:cNvPicPr>
          <p:nvPr/>
        </p:nvPicPr>
        <p:blipFill>
          <a:blip r:embed="rId25" cstate="print"/>
          <a:srcRect t="14929" b="14692"/>
          <a:stretch>
            <a:fillRect/>
          </a:stretch>
        </p:blipFill>
        <p:spPr>
          <a:xfrm>
            <a:off x="39765549" y="29595364"/>
            <a:ext cx="2725920" cy="2880000"/>
          </a:xfrm>
          <a:prstGeom prst="rect">
            <a:avLst/>
          </a:prstGeom>
          <a:ln>
            <a:noFill/>
          </a:ln>
          <a:effectLst>
            <a:softEdge rad="112500"/>
          </a:effectLst>
        </p:spPr>
      </p:pic>
      <p:grpSp>
        <p:nvGrpSpPr>
          <p:cNvPr id="152" name="151 - Ομάδα"/>
          <p:cNvGrpSpPr/>
          <p:nvPr/>
        </p:nvGrpSpPr>
        <p:grpSpPr>
          <a:xfrm>
            <a:off x="16274480" y="4536580"/>
            <a:ext cx="3384376" cy="3384376"/>
            <a:chOff x="16346488" y="4536580"/>
            <a:chExt cx="3384376" cy="3384376"/>
          </a:xfrm>
        </p:grpSpPr>
        <p:pic>
          <p:nvPicPr>
            <p:cNvPr id="50" name="49 - Εικόνα" descr="150px-Europe_(orthographic_projection).svg.png"/>
            <p:cNvPicPr>
              <a:picLocks noChangeAspect="1"/>
            </p:cNvPicPr>
            <p:nvPr/>
          </p:nvPicPr>
          <p:blipFill>
            <a:blip r:embed="rId26" cstate="print"/>
            <a:stretch>
              <a:fillRect/>
            </a:stretch>
          </p:blipFill>
          <p:spPr>
            <a:xfrm>
              <a:off x="16346488" y="4536580"/>
              <a:ext cx="3384376" cy="3384376"/>
            </a:xfrm>
            <a:prstGeom prst="rect">
              <a:avLst/>
            </a:prstGeom>
          </p:spPr>
        </p:pic>
        <p:sp>
          <p:nvSpPr>
            <p:cNvPr id="51" name="50 - Ορθογώνιο"/>
            <p:cNvSpPr/>
            <p:nvPr/>
          </p:nvSpPr>
          <p:spPr>
            <a:xfrm>
              <a:off x="18002672" y="6624812"/>
              <a:ext cx="144000" cy="144000"/>
            </a:xfrm>
            <a:prstGeom prst="rect">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aphicFrame>
        <p:nvGraphicFramePr>
          <p:cNvPr id="53" name="52 - Διάγραμμα"/>
          <p:cNvGraphicFramePr/>
          <p:nvPr/>
        </p:nvGraphicFramePr>
        <p:xfrm>
          <a:off x="22683192" y="27003076"/>
          <a:ext cx="5400000" cy="5328000"/>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pic>
        <p:nvPicPr>
          <p:cNvPr id="89" name="88 - Εικόνα" descr="erymanthian-boar.jpg"/>
          <p:cNvPicPr>
            <a:picLocks noChangeAspect="1"/>
          </p:cNvPicPr>
          <p:nvPr/>
        </p:nvPicPr>
        <p:blipFill>
          <a:blip r:embed="rId32" cstate="print"/>
          <a:stretch>
            <a:fillRect/>
          </a:stretch>
        </p:blipFill>
        <p:spPr>
          <a:xfrm>
            <a:off x="23189397" y="8497020"/>
            <a:ext cx="2950179" cy="2160240"/>
          </a:xfrm>
          <a:prstGeom prst="rect">
            <a:avLst/>
          </a:prstGeom>
          <a:ln w="57150">
            <a:solidFill>
              <a:srgbClr val="CC0000"/>
            </a:solidFill>
          </a:ln>
        </p:spPr>
      </p:pic>
      <p:cxnSp>
        <p:nvCxnSpPr>
          <p:cNvPr id="97" name="96 - Ευθεία γραμμή σύνδεσης"/>
          <p:cNvCxnSpPr/>
          <p:nvPr/>
        </p:nvCxnSpPr>
        <p:spPr>
          <a:xfrm>
            <a:off x="21963112" y="7776940"/>
            <a:ext cx="1296144" cy="360040"/>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sp>
        <p:nvSpPr>
          <p:cNvPr id="98" name="TextBox 51"/>
          <p:cNvSpPr txBox="1">
            <a:spLocks noChangeArrowheads="1"/>
          </p:cNvSpPr>
          <p:nvPr/>
        </p:nvSpPr>
        <p:spPr bwMode="auto">
          <a:xfrm>
            <a:off x="23259256" y="6963598"/>
            <a:ext cx="3312368" cy="1605430"/>
          </a:xfrm>
          <a:prstGeom prst="rect">
            <a:avLst/>
          </a:prstGeom>
          <a:noFill/>
          <a:ln w="25400">
            <a:noFill/>
            <a:miter lim="800000"/>
            <a:headEnd/>
            <a:tailEnd/>
          </a:ln>
        </p:spPr>
        <p:txBody>
          <a:bodyPr wrap="square" lIns="246312" tIns="246312" rIns="246312" bIns="246312">
            <a:spAutoFit/>
          </a:bodyPr>
          <a:lstStyle/>
          <a:p>
            <a:r>
              <a:rPr lang="en-US" sz="2400" i="1" dirty="0" smtClean="0">
                <a:solidFill>
                  <a:schemeClr val="bg1"/>
                </a:solidFill>
                <a:latin typeface="Calibri" pitchFamily="34" charset="0"/>
              </a:rPr>
              <a:t>Hercules capturing</a:t>
            </a:r>
            <a:br>
              <a:rPr lang="en-US" sz="2400" i="1" dirty="0" smtClean="0">
                <a:solidFill>
                  <a:schemeClr val="bg1"/>
                </a:solidFill>
                <a:latin typeface="Calibri" pitchFamily="34" charset="0"/>
              </a:rPr>
            </a:br>
            <a:r>
              <a:rPr lang="en-US" sz="2400" i="1" dirty="0" smtClean="0">
                <a:solidFill>
                  <a:schemeClr val="bg1"/>
                </a:solidFill>
                <a:latin typeface="Calibri" pitchFamily="34" charset="0"/>
              </a:rPr>
              <a:t>the </a:t>
            </a:r>
            <a:r>
              <a:rPr lang="en-US" sz="2400" i="1" dirty="0" err="1" smtClean="0">
                <a:solidFill>
                  <a:schemeClr val="bg1"/>
                </a:solidFill>
                <a:latin typeface="Calibri" pitchFamily="34" charset="0"/>
              </a:rPr>
              <a:t>Erymanthian</a:t>
            </a:r>
            <a:r>
              <a:rPr lang="en-US" sz="2400" i="1" dirty="0" smtClean="0">
                <a:solidFill>
                  <a:schemeClr val="bg1"/>
                </a:solidFill>
                <a:latin typeface="Calibri" pitchFamily="34" charset="0"/>
              </a:rPr>
              <a:t> Boar</a:t>
            </a:r>
          </a:p>
          <a:p>
            <a:r>
              <a:rPr lang="en-US" sz="2400" i="1" dirty="0" smtClean="0">
                <a:solidFill>
                  <a:schemeClr val="bg1"/>
                </a:solidFill>
                <a:latin typeface="Calibri" pitchFamily="34" charset="0"/>
              </a:rPr>
              <a:t> (4</a:t>
            </a:r>
            <a:r>
              <a:rPr lang="en-US" sz="2400" i="1" baseline="30000" dirty="0" smtClean="0">
                <a:solidFill>
                  <a:schemeClr val="bg1"/>
                </a:solidFill>
                <a:latin typeface="Calibri" pitchFamily="34" charset="0"/>
              </a:rPr>
              <a:t>th</a:t>
            </a:r>
            <a:r>
              <a:rPr lang="en-US" sz="2400" i="1" dirty="0" smtClean="0">
                <a:solidFill>
                  <a:schemeClr val="bg1"/>
                </a:solidFill>
                <a:latin typeface="Calibri" pitchFamily="34" charset="0"/>
              </a:rPr>
              <a:t> Labor)</a:t>
            </a:r>
            <a:endParaRPr lang="en-US" sz="2400" i="1" dirty="0">
              <a:solidFill>
                <a:schemeClr val="bg1"/>
              </a:solidFill>
              <a:latin typeface="Calibri" pitchFamily="34" charset="0"/>
            </a:endParaRPr>
          </a:p>
        </p:txBody>
      </p:sp>
      <p:sp>
        <p:nvSpPr>
          <p:cNvPr id="108" name="TextBox 51"/>
          <p:cNvSpPr txBox="1">
            <a:spLocks noChangeArrowheads="1"/>
          </p:cNvSpPr>
          <p:nvPr/>
        </p:nvSpPr>
        <p:spPr bwMode="auto">
          <a:xfrm>
            <a:off x="32800512" y="23940896"/>
            <a:ext cx="1764000" cy="2126076"/>
          </a:xfrm>
          <a:prstGeom prst="rect">
            <a:avLst/>
          </a:prstGeom>
          <a:noFill/>
          <a:ln w="25400">
            <a:noFill/>
            <a:miter lim="800000"/>
            <a:headEnd/>
            <a:tailEnd/>
          </a:ln>
        </p:spPr>
        <p:txBody>
          <a:bodyPr wrap="square" lIns="248085" tIns="248085" rIns="248085" bIns="248085">
            <a:spAutoFit/>
          </a:bodyPr>
          <a:lstStyle/>
          <a:p>
            <a:pPr>
              <a:lnSpc>
                <a:spcPct val="110000"/>
              </a:lnSpc>
            </a:pPr>
            <a:r>
              <a:rPr lang="pt-BR" sz="2400" i="1" dirty="0" smtClean="0">
                <a:latin typeface="Calibri" pitchFamily="34" charset="0"/>
              </a:rPr>
              <a:t>Non-point pollution</a:t>
            </a:r>
            <a:endParaRPr lang="en-US" sz="2400" dirty="0" smtClean="0">
              <a:latin typeface="Calibri" pitchFamily="34" charset="0"/>
            </a:endParaRPr>
          </a:p>
          <a:p>
            <a:pPr>
              <a:lnSpc>
                <a:spcPct val="110000"/>
              </a:lnSpc>
            </a:pPr>
            <a:r>
              <a:rPr lang="pt-BR" sz="2400" i="1" dirty="0" smtClean="0">
                <a:latin typeface="Calibri" pitchFamily="34" charset="0"/>
              </a:rPr>
              <a:t>sources</a:t>
            </a:r>
            <a:endParaRPr lang="en-US" sz="2400" dirty="0">
              <a:latin typeface="Calibri" pitchFamily="34" charset="0"/>
            </a:endParaRPr>
          </a:p>
        </p:txBody>
      </p:sp>
      <p:pic>
        <p:nvPicPr>
          <p:cNvPr id="114" name="113 - Εικόνα" descr="ERYMANTHOS_diaxiti_ripansi.gif"/>
          <p:cNvPicPr>
            <a:picLocks noChangeAspect="1"/>
          </p:cNvPicPr>
          <p:nvPr/>
        </p:nvPicPr>
        <p:blipFill>
          <a:blip r:embed="rId33" cstate="print">
            <a:clrChange>
              <a:clrFrom>
                <a:srgbClr val="FFFFFF"/>
              </a:clrFrom>
              <a:clrTo>
                <a:srgbClr val="FFFFFF">
                  <a:alpha val="0"/>
                </a:srgbClr>
              </a:clrTo>
            </a:clrChange>
          </a:blip>
          <a:srcRect l="18177" r="42774"/>
          <a:stretch>
            <a:fillRect/>
          </a:stretch>
        </p:blipFill>
        <p:spPr>
          <a:xfrm>
            <a:off x="31324152" y="20234324"/>
            <a:ext cx="3672408" cy="5805069"/>
          </a:xfrm>
          <a:prstGeom prst="rect">
            <a:avLst/>
          </a:prstGeom>
        </p:spPr>
      </p:pic>
      <p:pic>
        <p:nvPicPr>
          <p:cNvPr id="1027" name="Picture 3"/>
          <p:cNvPicPr>
            <a:picLocks noChangeAspect="1" noChangeArrowheads="1"/>
          </p:cNvPicPr>
          <p:nvPr/>
        </p:nvPicPr>
        <p:blipFill>
          <a:blip r:embed="rId34" cstate="print">
            <a:clrChange>
              <a:clrFrom>
                <a:srgbClr val="FFFFFF"/>
              </a:clrFrom>
              <a:clrTo>
                <a:srgbClr val="FFFFFF">
                  <a:alpha val="0"/>
                </a:srgbClr>
              </a:clrTo>
            </a:clrChange>
          </a:blip>
          <a:srcRect l="11342" t="2353" r="2174" b="3519"/>
          <a:stretch>
            <a:fillRect/>
          </a:stretch>
        </p:blipFill>
        <p:spPr bwMode="auto">
          <a:xfrm>
            <a:off x="27867768" y="29307332"/>
            <a:ext cx="4392488" cy="2880320"/>
          </a:xfrm>
          <a:prstGeom prst="rect">
            <a:avLst/>
          </a:prstGeom>
          <a:noFill/>
          <a:ln w="9525">
            <a:noFill/>
            <a:miter lim="800000"/>
            <a:headEnd/>
            <a:tailEnd/>
          </a:ln>
          <a:effectLst/>
        </p:spPr>
      </p:pic>
      <p:pic>
        <p:nvPicPr>
          <p:cNvPr id="1028" name="Picture 4"/>
          <p:cNvPicPr>
            <a:picLocks noChangeAspect="1" noChangeArrowheads="1"/>
          </p:cNvPicPr>
          <p:nvPr/>
        </p:nvPicPr>
        <p:blipFill>
          <a:blip r:embed="rId35" cstate="print">
            <a:clrChange>
              <a:clrFrom>
                <a:srgbClr val="FFFFFF"/>
              </a:clrFrom>
              <a:clrTo>
                <a:srgbClr val="FFFFFF">
                  <a:alpha val="0"/>
                </a:srgbClr>
              </a:clrTo>
            </a:clrChange>
          </a:blip>
          <a:srcRect l="10956" t="2598" r="4523" b="3878"/>
          <a:stretch>
            <a:fillRect/>
          </a:stretch>
        </p:blipFill>
        <p:spPr bwMode="auto">
          <a:xfrm>
            <a:off x="30676560" y="26355324"/>
            <a:ext cx="4320000" cy="2880000"/>
          </a:xfrm>
          <a:prstGeom prst="rect">
            <a:avLst/>
          </a:prstGeom>
          <a:noFill/>
          <a:ln w="9525">
            <a:noFill/>
            <a:miter lim="800000"/>
            <a:headEnd/>
            <a:tailEnd/>
          </a:ln>
          <a:effectLst/>
        </p:spPr>
      </p:pic>
      <p:sp>
        <p:nvSpPr>
          <p:cNvPr id="122" name="TextBox 51"/>
          <p:cNvSpPr txBox="1">
            <a:spLocks noChangeArrowheads="1"/>
          </p:cNvSpPr>
          <p:nvPr/>
        </p:nvSpPr>
        <p:spPr bwMode="auto">
          <a:xfrm>
            <a:off x="27723752" y="26715044"/>
            <a:ext cx="2664296" cy="2938606"/>
          </a:xfrm>
          <a:prstGeom prst="rect">
            <a:avLst/>
          </a:prstGeom>
          <a:noFill/>
          <a:ln w="25400">
            <a:noFill/>
            <a:miter lim="800000"/>
            <a:headEnd/>
            <a:tailEnd/>
          </a:ln>
        </p:spPr>
        <p:txBody>
          <a:bodyPr wrap="square" lIns="248085" tIns="248085" rIns="248085" bIns="248085">
            <a:spAutoFit/>
          </a:bodyPr>
          <a:lstStyle/>
          <a:p>
            <a:pPr>
              <a:lnSpc>
                <a:spcPct val="110000"/>
              </a:lnSpc>
            </a:pPr>
            <a:r>
              <a:rPr lang="en-US" sz="2400" i="1" dirty="0" smtClean="0">
                <a:solidFill>
                  <a:schemeClr val="accent6">
                    <a:lumMod val="50000"/>
                  </a:schemeClr>
                </a:solidFill>
                <a:latin typeface="Calibri" pitchFamily="34" charset="0"/>
              </a:rPr>
              <a:t>Nitrogen </a:t>
            </a:r>
            <a:r>
              <a:rPr lang="en-US" sz="2400" i="1" dirty="0" smtClean="0">
                <a:latin typeface="Calibri" pitchFamily="34" charset="0"/>
              </a:rPr>
              <a:t>[3,4]</a:t>
            </a:r>
          </a:p>
          <a:p>
            <a:pPr>
              <a:lnSpc>
                <a:spcPct val="110000"/>
              </a:lnSpc>
              <a:buSzPct val="57000"/>
              <a:buBlip>
                <a:blip r:embed="rId36"/>
              </a:buBlip>
            </a:pPr>
            <a:r>
              <a:rPr lang="en-US" sz="2400" i="1" dirty="0" smtClean="0">
                <a:latin typeface="Calibri" pitchFamily="34" charset="0"/>
              </a:rPr>
              <a:t> Pollution load </a:t>
            </a:r>
            <a:br>
              <a:rPr lang="en-US" sz="2400" i="1" dirty="0" smtClean="0">
                <a:latin typeface="Calibri" pitchFamily="34" charset="0"/>
              </a:rPr>
            </a:br>
            <a:r>
              <a:rPr lang="en-US" sz="2400" i="1" dirty="0" smtClean="0">
                <a:latin typeface="Calibri" pitchFamily="34" charset="0"/>
              </a:rPr>
              <a:t>2,554.4 ∙ 10</a:t>
            </a:r>
            <a:r>
              <a:rPr lang="en-US" sz="2400" i="1" baseline="30000" dirty="0" smtClean="0">
                <a:latin typeface="Calibri" pitchFamily="34" charset="0"/>
              </a:rPr>
              <a:t>3</a:t>
            </a:r>
            <a:r>
              <a:rPr lang="en-US" sz="2400" i="1" dirty="0" smtClean="0">
                <a:latin typeface="Calibri" pitchFamily="34" charset="0"/>
              </a:rPr>
              <a:t> kg/y</a:t>
            </a:r>
          </a:p>
          <a:p>
            <a:pPr>
              <a:lnSpc>
                <a:spcPct val="110000"/>
              </a:lnSpc>
              <a:buSzPct val="57000"/>
              <a:buBlip>
                <a:blip r:embed="rId36"/>
              </a:buBlip>
            </a:pPr>
            <a:r>
              <a:rPr lang="en-US" sz="2400" i="1" dirty="0" smtClean="0">
                <a:latin typeface="Calibri" pitchFamily="34" charset="0"/>
              </a:rPr>
              <a:t> Pollution factor C</a:t>
            </a:r>
            <a:r>
              <a:rPr lang="en-US" sz="2400" i="1" baseline="-25000" dirty="0" smtClean="0">
                <a:latin typeface="Calibri" pitchFamily="34" charset="0"/>
              </a:rPr>
              <a:t>N</a:t>
            </a:r>
            <a:r>
              <a:rPr lang="en-US" sz="2400" i="1" dirty="0" smtClean="0">
                <a:latin typeface="Calibri" pitchFamily="34" charset="0"/>
              </a:rPr>
              <a:t>= 0.015</a:t>
            </a:r>
          </a:p>
          <a:p>
            <a:pPr>
              <a:lnSpc>
                <a:spcPct val="110000"/>
              </a:lnSpc>
              <a:buSzPct val="57000"/>
            </a:pPr>
            <a:endParaRPr lang="en-US" sz="2400" dirty="0">
              <a:latin typeface="Calibri" pitchFamily="34" charset="0"/>
            </a:endParaRPr>
          </a:p>
        </p:txBody>
      </p:sp>
      <p:sp>
        <p:nvSpPr>
          <p:cNvPr id="126" name="TextBox 51"/>
          <p:cNvSpPr txBox="1">
            <a:spLocks noChangeArrowheads="1"/>
          </p:cNvSpPr>
          <p:nvPr/>
        </p:nvSpPr>
        <p:spPr bwMode="auto">
          <a:xfrm>
            <a:off x="32188248" y="29595364"/>
            <a:ext cx="2664296" cy="2938606"/>
          </a:xfrm>
          <a:prstGeom prst="rect">
            <a:avLst/>
          </a:prstGeom>
          <a:noFill/>
          <a:ln w="25400">
            <a:noFill/>
            <a:miter lim="800000"/>
            <a:headEnd/>
            <a:tailEnd/>
          </a:ln>
        </p:spPr>
        <p:txBody>
          <a:bodyPr wrap="square" lIns="248085" tIns="248085" rIns="248085" bIns="248085">
            <a:spAutoFit/>
          </a:bodyPr>
          <a:lstStyle/>
          <a:p>
            <a:pPr>
              <a:lnSpc>
                <a:spcPct val="110000"/>
              </a:lnSpc>
              <a:buSzPct val="57000"/>
            </a:pPr>
            <a:r>
              <a:rPr lang="en-US" sz="2400" i="1" dirty="0" smtClean="0">
                <a:solidFill>
                  <a:schemeClr val="accent6">
                    <a:lumMod val="50000"/>
                  </a:schemeClr>
                </a:solidFill>
                <a:latin typeface="Calibri" pitchFamily="34" charset="0"/>
              </a:rPr>
              <a:t>Phosphorus </a:t>
            </a:r>
            <a:r>
              <a:rPr lang="en-US" sz="2400" i="1" dirty="0" smtClean="0">
                <a:latin typeface="Calibri" pitchFamily="34" charset="0"/>
              </a:rPr>
              <a:t>[3,4]</a:t>
            </a:r>
            <a:endParaRPr lang="en-US" sz="2400" i="1" dirty="0" smtClean="0">
              <a:solidFill>
                <a:schemeClr val="accent6">
                  <a:lumMod val="50000"/>
                </a:schemeClr>
              </a:solidFill>
              <a:latin typeface="Calibri" pitchFamily="34" charset="0"/>
            </a:endParaRPr>
          </a:p>
          <a:p>
            <a:pPr>
              <a:lnSpc>
                <a:spcPct val="110000"/>
              </a:lnSpc>
              <a:buSzPct val="57000"/>
              <a:buBlip>
                <a:blip r:embed="rId36"/>
              </a:buBlip>
            </a:pPr>
            <a:r>
              <a:rPr lang="en-US" sz="2400" i="1" dirty="0" smtClean="0">
                <a:latin typeface="Calibri" pitchFamily="34" charset="0"/>
              </a:rPr>
              <a:t> Pollution load </a:t>
            </a:r>
            <a:br>
              <a:rPr lang="en-US" sz="2400" i="1" dirty="0" smtClean="0">
                <a:latin typeface="Calibri" pitchFamily="34" charset="0"/>
              </a:rPr>
            </a:br>
            <a:r>
              <a:rPr lang="en-US" sz="2400" i="1" dirty="0" smtClean="0">
                <a:latin typeface="Calibri" pitchFamily="34" charset="0"/>
              </a:rPr>
              <a:t>567.8 ∙ 10</a:t>
            </a:r>
            <a:r>
              <a:rPr lang="en-US" sz="2400" i="1" baseline="30000" dirty="0" smtClean="0">
                <a:latin typeface="Calibri" pitchFamily="34" charset="0"/>
              </a:rPr>
              <a:t>3</a:t>
            </a:r>
            <a:r>
              <a:rPr lang="en-US" sz="2400" i="1" dirty="0" smtClean="0">
                <a:latin typeface="Calibri" pitchFamily="34" charset="0"/>
              </a:rPr>
              <a:t> kg/y</a:t>
            </a:r>
          </a:p>
          <a:p>
            <a:pPr>
              <a:lnSpc>
                <a:spcPct val="110000"/>
              </a:lnSpc>
              <a:buSzPct val="57000"/>
              <a:buBlip>
                <a:blip r:embed="rId36"/>
              </a:buBlip>
            </a:pPr>
            <a:r>
              <a:rPr lang="en-US" sz="2400" i="1" dirty="0" smtClean="0">
                <a:latin typeface="Calibri" pitchFamily="34" charset="0"/>
              </a:rPr>
              <a:t> Pollution factor C</a:t>
            </a:r>
            <a:r>
              <a:rPr lang="en-US" sz="2400" i="1" baseline="-25000" dirty="0" smtClean="0">
                <a:latin typeface="Calibri" pitchFamily="34" charset="0"/>
              </a:rPr>
              <a:t>P</a:t>
            </a:r>
            <a:r>
              <a:rPr lang="en-US" sz="2400" i="1" dirty="0" smtClean="0">
                <a:latin typeface="Calibri" pitchFamily="34" charset="0"/>
              </a:rPr>
              <a:t>= 0.111</a:t>
            </a:r>
            <a:endParaRPr lang="en-US" sz="2400" dirty="0" smtClean="0">
              <a:latin typeface="Calibri" pitchFamily="34" charset="0"/>
            </a:endParaRPr>
          </a:p>
          <a:p>
            <a:pPr>
              <a:lnSpc>
                <a:spcPct val="110000"/>
              </a:lnSpc>
            </a:pPr>
            <a:endParaRPr lang="en-US" sz="2400" dirty="0">
              <a:latin typeface="Calibri" pitchFamily="34" charset="0"/>
            </a:endParaRPr>
          </a:p>
        </p:txBody>
      </p:sp>
      <p:pic>
        <p:nvPicPr>
          <p:cNvPr id="64" name="63 - Εικόνα" descr="Erymanthos_Apr11_LeaningRock_DownriverView.JPG"/>
          <p:cNvPicPr>
            <a:picLocks noChangeAspect="1"/>
          </p:cNvPicPr>
          <p:nvPr/>
        </p:nvPicPr>
        <p:blipFill>
          <a:blip r:embed="rId37" cstate="print"/>
          <a:stretch>
            <a:fillRect/>
          </a:stretch>
        </p:blipFill>
        <p:spPr>
          <a:xfrm>
            <a:off x="42419461" y="29595684"/>
            <a:ext cx="4314607" cy="2880000"/>
          </a:xfrm>
          <a:prstGeom prst="rect">
            <a:avLst/>
          </a:prstGeom>
          <a:ln>
            <a:noFill/>
          </a:ln>
          <a:effectLst>
            <a:softEdge rad="112500"/>
          </a:effectLst>
        </p:spPr>
      </p:pic>
      <p:pic>
        <p:nvPicPr>
          <p:cNvPr id="70" name="69 - Εικόνα" descr="Erymanthos_total.jpg"/>
          <p:cNvPicPr>
            <a:picLocks noChangeAspect="1"/>
          </p:cNvPicPr>
          <p:nvPr/>
        </p:nvPicPr>
        <p:blipFill>
          <a:blip r:embed="rId38" cstate="print"/>
          <a:stretch>
            <a:fillRect/>
          </a:stretch>
        </p:blipFill>
        <p:spPr>
          <a:xfrm>
            <a:off x="46667933" y="29595364"/>
            <a:ext cx="4302521" cy="2880000"/>
          </a:xfrm>
          <a:prstGeom prst="rect">
            <a:avLst/>
          </a:prstGeom>
          <a:ln>
            <a:noFill/>
          </a:ln>
          <a:effectLst>
            <a:softEdge rad="112500"/>
          </a:effectLst>
        </p:spPr>
      </p:pic>
      <p:pic>
        <p:nvPicPr>
          <p:cNvPr id="71" name="70 - Εικόνα" descr="Erymanthos_bird.jpg"/>
          <p:cNvPicPr>
            <a:picLocks noChangeAspect="1"/>
          </p:cNvPicPr>
          <p:nvPr/>
        </p:nvPicPr>
        <p:blipFill>
          <a:blip r:embed="rId39" cstate="print"/>
          <a:stretch>
            <a:fillRect/>
          </a:stretch>
        </p:blipFill>
        <p:spPr>
          <a:xfrm>
            <a:off x="36102032" y="29595364"/>
            <a:ext cx="3725141" cy="2880000"/>
          </a:xfrm>
          <a:prstGeom prst="rect">
            <a:avLst/>
          </a:prstGeom>
          <a:ln>
            <a:noFill/>
          </a:ln>
          <a:effectLst>
            <a:softEdge rad="112500"/>
          </a:effectLst>
        </p:spPr>
      </p:pic>
      <p:sp>
        <p:nvSpPr>
          <p:cNvPr id="74" name="TextBox 51"/>
          <p:cNvSpPr txBox="1">
            <a:spLocks noChangeArrowheads="1"/>
          </p:cNvSpPr>
          <p:nvPr/>
        </p:nvSpPr>
        <p:spPr bwMode="auto">
          <a:xfrm>
            <a:off x="38020896" y="21814565"/>
            <a:ext cx="12169352" cy="5548551"/>
          </a:xfrm>
          <a:prstGeom prst="rect">
            <a:avLst/>
          </a:prstGeom>
          <a:noFill/>
          <a:ln w="25400">
            <a:noFill/>
            <a:miter lim="800000"/>
            <a:headEnd/>
            <a:tailEnd/>
          </a:ln>
        </p:spPr>
        <p:txBody>
          <a:bodyPr wrap="square" lIns="248085" tIns="248085" rIns="248085" bIns="248085">
            <a:spAutoFit/>
          </a:bodyPr>
          <a:lstStyle/>
          <a:p>
            <a:pPr algn="ctr"/>
            <a:r>
              <a:rPr lang="en-US" sz="4000" b="1" dirty="0" smtClean="0">
                <a:solidFill>
                  <a:srgbClr val="002060"/>
                </a:solidFill>
                <a:latin typeface="Calibri" pitchFamily="34" charset="0"/>
              </a:rPr>
              <a:t>REFERENCES</a:t>
            </a:r>
            <a:endParaRPr lang="en-US" sz="4000" b="1" dirty="0">
              <a:solidFill>
                <a:srgbClr val="002060"/>
              </a:solidFill>
              <a:latin typeface="Calibri" pitchFamily="34" charset="0"/>
            </a:endParaRPr>
          </a:p>
          <a:p>
            <a:pPr marL="180000" indent="-177800" algn="just"/>
            <a:r>
              <a:rPr lang="en-US" sz="2400" dirty="0" smtClean="0">
                <a:solidFill>
                  <a:srgbClr val="002060"/>
                </a:solidFill>
                <a:latin typeface="Calibri" pitchFamily="34" charset="0"/>
                <a:cs typeface="Times New Roman" pitchFamily="18" charset="0"/>
              </a:rPr>
              <a:t>1. Haycock, N., Burt, T., </a:t>
            </a:r>
            <a:r>
              <a:rPr lang="en-US" sz="2400" dirty="0" err="1" smtClean="0">
                <a:solidFill>
                  <a:srgbClr val="002060"/>
                </a:solidFill>
                <a:latin typeface="Calibri" pitchFamily="34" charset="0"/>
                <a:cs typeface="Times New Roman" pitchFamily="18" charset="0"/>
              </a:rPr>
              <a:t>Goulding</a:t>
            </a:r>
            <a:r>
              <a:rPr lang="en-US" sz="2400" dirty="0" smtClean="0">
                <a:solidFill>
                  <a:srgbClr val="002060"/>
                </a:solidFill>
                <a:latin typeface="Calibri" pitchFamily="34" charset="0"/>
                <a:cs typeface="Times New Roman" pitchFamily="18" charset="0"/>
              </a:rPr>
              <a:t>, K., </a:t>
            </a:r>
            <a:r>
              <a:rPr lang="en-US" sz="2400" dirty="0" err="1" smtClean="0">
                <a:solidFill>
                  <a:srgbClr val="002060"/>
                </a:solidFill>
                <a:latin typeface="Calibri" pitchFamily="34" charset="0"/>
                <a:cs typeface="Times New Roman" pitchFamily="18" charset="0"/>
              </a:rPr>
              <a:t>Pinay</a:t>
            </a:r>
            <a:r>
              <a:rPr lang="en-US" sz="2400" dirty="0" smtClean="0">
                <a:solidFill>
                  <a:srgbClr val="002060"/>
                </a:solidFill>
                <a:latin typeface="Calibri" pitchFamily="34" charset="0"/>
                <a:cs typeface="Times New Roman" pitchFamily="18" charset="0"/>
              </a:rPr>
              <a:t>, G. (2001) Buffer zones; their processes and potential in water protection, Haycock Associated Limited, Hertfordshire, UK.</a:t>
            </a:r>
          </a:p>
          <a:p>
            <a:pPr marL="180000" indent="-177800" algn="just"/>
            <a:r>
              <a:rPr lang="en-US" sz="2400" dirty="0" smtClean="0">
                <a:solidFill>
                  <a:srgbClr val="002060"/>
                </a:solidFill>
                <a:latin typeface="Calibri" pitchFamily="34" charset="0"/>
                <a:cs typeface="Times New Roman" pitchFamily="18" charset="0"/>
              </a:rPr>
              <a:t>2. U.S. Environmental Protection Agency, (1988), Design Manual: Constructed Wetlands and Aquatic Plant Systems for Municipal Wastewater Treatment (available on-line), http://www.epa.gov/owow/wetlands/pdf/design.pdf  Accessed 10.02.2012.</a:t>
            </a:r>
          </a:p>
          <a:p>
            <a:pPr marL="180000" indent="-177800" algn="just"/>
            <a:r>
              <a:rPr lang="en-US" sz="2400" dirty="0" smtClean="0">
                <a:solidFill>
                  <a:srgbClr val="002060"/>
                </a:solidFill>
                <a:latin typeface="Calibri" pitchFamily="34" charset="0"/>
                <a:cs typeface="Times New Roman" pitchFamily="18" charset="0"/>
              </a:rPr>
              <a:t>3. Pythagoras II - Category 2.6.1.xiii, Environment (2008) Development of Low Cost Methodologies for Quick Prediction and Monitoring of River Pollution, funded by the European Social Fund (ESF) and the Operational Program for Educational and Vocational Training II (EPEAEK II), period 2005-2007, Principal Investigator  P.C. </a:t>
            </a:r>
            <a:r>
              <a:rPr lang="en-US" sz="2400" dirty="0" err="1" smtClean="0">
                <a:solidFill>
                  <a:srgbClr val="002060"/>
                </a:solidFill>
                <a:latin typeface="Calibri" pitchFamily="34" charset="0"/>
                <a:cs typeface="Times New Roman" pitchFamily="18" charset="0"/>
              </a:rPr>
              <a:t>Yannopoulos</a:t>
            </a:r>
            <a:r>
              <a:rPr lang="en-US" sz="2400" dirty="0" smtClean="0">
                <a:solidFill>
                  <a:srgbClr val="002060"/>
                </a:solidFill>
                <a:latin typeface="Calibri" pitchFamily="34" charset="0"/>
                <a:cs typeface="Times New Roman" pitchFamily="18" charset="0"/>
              </a:rPr>
              <a:t>.</a:t>
            </a:r>
          </a:p>
          <a:p>
            <a:pPr marL="180000" indent="-177800" algn="just"/>
            <a:r>
              <a:rPr lang="en-US" sz="2400" dirty="0" smtClean="0">
                <a:solidFill>
                  <a:srgbClr val="002060"/>
                </a:solidFill>
                <a:latin typeface="Calibri" pitchFamily="34" charset="0"/>
                <a:cs typeface="Times New Roman" pitchFamily="18" charset="0"/>
              </a:rPr>
              <a:t>4. </a:t>
            </a:r>
            <a:r>
              <a:rPr lang="en-US" sz="2400" dirty="0" err="1" smtClean="0">
                <a:solidFill>
                  <a:srgbClr val="002060"/>
                </a:solidFill>
                <a:latin typeface="Calibri" pitchFamily="34" charset="0"/>
                <a:cs typeface="Times New Roman" pitchFamily="18" charset="0"/>
              </a:rPr>
              <a:t>Yannopoulos</a:t>
            </a:r>
            <a:r>
              <a:rPr lang="en-US" sz="2400" dirty="0" smtClean="0">
                <a:solidFill>
                  <a:srgbClr val="002060"/>
                </a:solidFill>
                <a:latin typeface="Calibri" pitchFamily="34" charset="0"/>
                <a:cs typeface="Times New Roman" pitchFamily="18" charset="0"/>
              </a:rPr>
              <a:t>, P.C., </a:t>
            </a:r>
            <a:r>
              <a:rPr lang="en-US" sz="2400" dirty="0" err="1" smtClean="0">
                <a:solidFill>
                  <a:srgbClr val="002060"/>
                </a:solidFill>
                <a:latin typeface="Calibri" pitchFamily="34" charset="0"/>
                <a:cs typeface="Times New Roman" pitchFamily="18" charset="0"/>
              </a:rPr>
              <a:t>Manariotis</a:t>
            </a:r>
            <a:r>
              <a:rPr lang="en-US" sz="2400" dirty="0" smtClean="0">
                <a:solidFill>
                  <a:srgbClr val="002060"/>
                </a:solidFill>
                <a:latin typeface="Calibri" pitchFamily="34" charset="0"/>
                <a:cs typeface="Times New Roman" pitchFamily="18" charset="0"/>
              </a:rPr>
              <a:t>, I.D., </a:t>
            </a:r>
            <a:r>
              <a:rPr lang="en-US" sz="2400" dirty="0" err="1" smtClean="0">
                <a:solidFill>
                  <a:srgbClr val="002060"/>
                </a:solidFill>
                <a:latin typeface="Calibri" pitchFamily="34" charset="0"/>
                <a:cs typeface="Times New Roman" pitchFamily="18" charset="0"/>
              </a:rPr>
              <a:t>Ziogas</a:t>
            </a:r>
            <a:r>
              <a:rPr lang="en-US" sz="2400" dirty="0" smtClean="0">
                <a:solidFill>
                  <a:srgbClr val="002060"/>
                </a:solidFill>
                <a:latin typeface="Calibri" pitchFamily="34" charset="0"/>
                <a:cs typeface="Times New Roman" pitchFamily="18" charset="0"/>
              </a:rPr>
              <a:t>, A.I., </a:t>
            </a:r>
            <a:r>
              <a:rPr lang="en-US" sz="2400" dirty="0" err="1" smtClean="0">
                <a:solidFill>
                  <a:srgbClr val="002060"/>
                </a:solidFill>
                <a:latin typeface="Calibri" pitchFamily="34" charset="0"/>
                <a:cs typeface="Times New Roman" pitchFamily="18" charset="0"/>
              </a:rPr>
              <a:t>Kaleris</a:t>
            </a:r>
            <a:r>
              <a:rPr lang="en-US" sz="2400" dirty="0" smtClean="0">
                <a:solidFill>
                  <a:srgbClr val="002060"/>
                </a:solidFill>
                <a:latin typeface="Calibri" pitchFamily="34" charset="0"/>
                <a:cs typeface="Times New Roman" pitchFamily="18" charset="0"/>
              </a:rPr>
              <a:t>, V.K. (2007) Methodology of river pollution assessment and preliminary results, in Proc. of 32nd IAHR Congress on Harmonizing the Demands of Art and Nature in Hydraulics, 1 -6/07/2007, Venice, Italy.</a:t>
            </a:r>
          </a:p>
        </p:txBody>
      </p:sp>
      <p:sp>
        <p:nvSpPr>
          <p:cNvPr id="75" name="74 - Στρογγυλεμένο ορθογώνιο"/>
          <p:cNvSpPr/>
          <p:nvPr/>
        </p:nvSpPr>
        <p:spPr>
          <a:xfrm>
            <a:off x="36010749" y="22031029"/>
            <a:ext cx="14329592" cy="511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76" name="75 - Εικόνα" descr="goals.jpg"/>
          <p:cNvPicPr>
            <a:picLocks noChangeAspect="1"/>
          </p:cNvPicPr>
          <p:nvPr/>
        </p:nvPicPr>
        <p:blipFill>
          <a:blip r:embed="rId40" cstate="print">
            <a:clrChange>
              <a:clrFrom>
                <a:srgbClr val="FFFFFF"/>
              </a:clrFrom>
              <a:clrTo>
                <a:srgbClr val="FFFFFF">
                  <a:alpha val="0"/>
                </a:srgbClr>
              </a:clrTo>
            </a:clrChange>
          </a:blip>
          <a:stretch>
            <a:fillRect/>
          </a:stretch>
        </p:blipFill>
        <p:spPr>
          <a:xfrm>
            <a:off x="36174843" y="22826812"/>
            <a:ext cx="1924138" cy="1800000"/>
          </a:xfrm>
          <a:prstGeom prst="rect">
            <a:avLst/>
          </a:prstGeom>
        </p:spPr>
      </p:pic>
      <p:sp>
        <p:nvSpPr>
          <p:cNvPr id="85" name="84 - Στρογγυλεμένο ορθογώνιο"/>
          <p:cNvSpPr/>
          <p:nvPr/>
        </p:nvSpPr>
        <p:spPr>
          <a:xfrm>
            <a:off x="36004672" y="27363116"/>
            <a:ext cx="14488069" cy="1764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6" name="85 - Εικόνα" descr="goals.jpg"/>
          <p:cNvPicPr>
            <a:picLocks noChangeAspect="1"/>
          </p:cNvPicPr>
          <p:nvPr/>
        </p:nvPicPr>
        <p:blipFill>
          <a:blip r:embed="rId41" cstate="print"/>
          <a:srcRect l="6232"/>
          <a:stretch>
            <a:fillRect/>
          </a:stretch>
        </p:blipFill>
        <p:spPr>
          <a:xfrm>
            <a:off x="36076680" y="27507132"/>
            <a:ext cx="2166786" cy="1525129"/>
          </a:xfrm>
          <a:prstGeom prst="rect">
            <a:avLst/>
          </a:prstGeom>
        </p:spPr>
      </p:pic>
      <p:sp>
        <p:nvSpPr>
          <p:cNvPr id="82" name="TextBox 51"/>
          <p:cNvSpPr txBox="1">
            <a:spLocks noChangeArrowheads="1"/>
          </p:cNvSpPr>
          <p:nvPr/>
        </p:nvSpPr>
        <p:spPr bwMode="auto">
          <a:xfrm>
            <a:off x="37804872" y="27147092"/>
            <a:ext cx="12385376" cy="2563118"/>
          </a:xfrm>
          <a:prstGeom prst="rect">
            <a:avLst/>
          </a:prstGeom>
          <a:noFill/>
          <a:ln w="25400">
            <a:noFill/>
            <a:miter lim="800000"/>
            <a:headEnd/>
            <a:tailEnd/>
          </a:ln>
        </p:spPr>
        <p:txBody>
          <a:bodyPr wrap="square" lIns="248085" tIns="248085" rIns="248085" bIns="248085">
            <a:spAutoFit/>
          </a:bodyPr>
          <a:lstStyle/>
          <a:p>
            <a:pPr algn="ctr"/>
            <a:r>
              <a:rPr lang="en-US" sz="4000" b="1" dirty="0" smtClean="0">
                <a:solidFill>
                  <a:srgbClr val="002060"/>
                </a:solidFill>
                <a:latin typeface="Calibri" pitchFamily="34" charset="0"/>
              </a:rPr>
              <a:t>ACKNOWLEDGMENTS</a:t>
            </a:r>
            <a:endParaRPr lang="en-US" sz="4000" b="1" dirty="0">
              <a:solidFill>
                <a:srgbClr val="002060"/>
              </a:solidFill>
              <a:latin typeface="Calibri" pitchFamily="34" charset="0"/>
            </a:endParaRPr>
          </a:p>
          <a:p>
            <a:pPr marL="261938" algn="just"/>
            <a:r>
              <a:rPr lang="en-US" sz="2350" dirty="0" smtClean="0">
                <a:solidFill>
                  <a:srgbClr val="002060"/>
                </a:solidFill>
                <a:latin typeface="Calibri" pitchFamily="34" charset="0"/>
                <a:cs typeface="Times New Roman" pitchFamily="18" charset="0"/>
              </a:rPr>
              <a:t>We would like to make statement of gratitude for assistance in producing the present work to the Greek Scholarship Foundation and </a:t>
            </a:r>
            <a:r>
              <a:rPr lang="en-US" sz="2350" dirty="0" err="1" smtClean="0">
                <a:solidFill>
                  <a:srgbClr val="002060"/>
                </a:solidFill>
                <a:latin typeface="Calibri" pitchFamily="34" charset="0"/>
                <a:cs typeface="Times New Roman" pitchFamily="18" charset="0"/>
              </a:rPr>
              <a:t>Heracleitus</a:t>
            </a:r>
            <a:r>
              <a:rPr lang="en-US" sz="2350" dirty="0" smtClean="0">
                <a:solidFill>
                  <a:srgbClr val="002060"/>
                </a:solidFill>
                <a:latin typeface="Calibri" pitchFamily="34" charset="0"/>
                <a:cs typeface="Times New Roman" pitchFamily="18" charset="0"/>
              </a:rPr>
              <a:t> II. The present work is supported by HYDROCRITES University Network. For further details visit </a:t>
            </a:r>
            <a:r>
              <a:rPr lang="en-US" sz="2350" dirty="0" smtClean="0">
                <a:solidFill>
                  <a:srgbClr val="002060"/>
                </a:solidFill>
                <a:latin typeface="Calibri" pitchFamily="34" charset="0"/>
                <a:cs typeface="Times New Roman" pitchFamily="18" charset="0"/>
                <a:hlinkClick r:id="rId42"/>
              </a:rPr>
              <a:t>http://www.hydrocrites.upatras.gr</a:t>
            </a:r>
            <a:endParaRPr lang="en-US" sz="2350" dirty="0" smtClean="0">
              <a:solidFill>
                <a:srgbClr val="002060"/>
              </a:solidFill>
              <a:latin typeface="Calibri" pitchFamily="34" charset="0"/>
              <a:cs typeface="Times New Roman" pitchFamily="18" charset="0"/>
            </a:endParaRPr>
          </a:p>
          <a:p>
            <a:pPr marL="261938" algn="just"/>
            <a:endParaRPr lang="en-US" sz="2350" dirty="0" smtClean="0">
              <a:solidFill>
                <a:srgbClr val="002060"/>
              </a:solidFill>
              <a:latin typeface="Calibri" pitchFamily="34" charset="0"/>
              <a:cs typeface="Times New Roman" pitchFamily="18" charset="0"/>
            </a:endParaRPr>
          </a:p>
        </p:txBody>
      </p:sp>
      <p:pic>
        <p:nvPicPr>
          <p:cNvPr id="92" name="91 - Εικόνα" descr="hydrocrites_white_fond.jpg"/>
          <p:cNvPicPr>
            <a:picLocks noChangeAspect="1"/>
          </p:cNvPicPr>
          <p:nvPr/>
        </p:nvPicPr>
        <p:blipFill>
          <a:blip r:embed="rId43" cstate="print"/>
          <a:stretch>
            <a:fillRect/>
          </a:stretch>
        </p:blipFill>
        <p:spPr>
          <a:xfrm>
            <a:off x="49692269" y="28755254"/>
            <a:ext cx="1362075" cy="1200150"/>
          </a:xfrm>
          <a:prstGeom prst="rect">
            <a:avLst/>
          </a:prstGeom>
          <a:ln>
            <a:noFill/>
          </a:ln>
        </p:spPr>
      </p:pic>
      <p:sp>
        <p:nvSpPr>
          <p:cNvPr id="127" name="126 - Στρογγυλεμένο ορθογώνιο"/>
          <p:cNvSpPr/>
          <p:nvPr/>
        </p:nvSpPr>
        <p:spPr>
          <a:xfrm>
            <a:off x="36010749" y="17182826"/>
            <a:ext cx="14329592" cy="45360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1" name="TextBox 51"/>
          <p:cNvSpPr txBox="1">
            <a:spLocks noChangeArrowheads="1"/>
          </p:cNvSpPr>
          <p:nvPr/>
        </p:nvSpPr>
        <p:spPr bwMode="auto">
          <a:xfrm>
            <a:off x="38098981" y="16921956"/>
            <a:ext cx="12169352" cy="2593896"/>
          </a:xfrm>
          <a:prstGeom prst="rect">
            <a:avLst/>
          </a:prstGeom>
          <a:noFill/>
          <a:ln w="25400">
            <a:noFill/>
            <a:miter lim="800000"/>
            <a:headEnd/>
            <a:tailEnd/>
          </a:ln>
        </p:spPr>
        <p:txBody>
          <a:bodyPr wrap="square" lIns="248085" tIns="248085" rIns="248085" bIns="248085">
            <a:spAutoFit/>
          </a:bodyPr>
          <a:lstStyle/>
          <a:p>
            <a:pPr algn="ctr"/>
            <a:r>
              <a:rPr lang="en-US" sz="4000" b="1" dirty="0" smtClean="0">
                <a:solidFill>
                  <a:schemeClr val="bg1"/>
                </a:solidFill>
                <a:latin typeface="Calibri" pitchFamily="34" charset="0"/>
              </a:rPr>
              <a:t>CONCLUSIONS</a:t>
            </a:r>
            <a:endParaRPr lang="en-US" sz="4000" b="1" dirty="0">
              <a:solidFill>
                <a:schemeClr val="bg1"/>
              </a:solidFill>
              <a:latin typeface="Calibri" pitchFamily="34" charset="0"/>
            </a:endParaRPr>
          </a:p>
          <a:p>
            <a:pPr indent="457200" algn="just"/>
            <a:r>
              <a:rPr lang="en-US" sz="3200" dirty="0" smtClean="0">
                <a:solidFill>
                  <a:schemeClr val="bg1"/>
                </a:solidFill>
                <a:latin typeface="Calibri" pitchFamily="34" charset="0"/>
                <a:cs typeface="Times New Roman" pitchFamily="18" charset="0"/>
              </a:rPr>
              <a:t>This study suggests:</a:t>
            </a:r>
          </a:p>
          <a:p>
            <a:pPr indent="457200" algn="just">
              <a:buAutoNum type="alphaLcParenR"/>
            </a:pPr>
            <a:r>
              <a:rPr lang="en-US" sz="3200" dirty="0" smtClean="0">
                <a:solidFill>
                  <a:schemeClr val="bg1"/>
                </a:solidFill>
                <a:latin typeface="Calibri" pitchFamily="34" charset="0"/>
                <a:cs typeface="Times New Roman" pitchFamily="18" charset="0"/>
              </a:rPr>
              <a:t>suitable buffer zones in areas with high pollution risk, and</a:t>
            </a:r>
          </a:p>
          <a:p>
            <a:pPr indent="457200" algn="just">
              <a:buAutoNum type="alphaLcParenR"/>
            </a:pPr>
            <a:r>
              <a:rPr lang="en-US" sz="3200" dirty="0" smtClean="0">
                <a:solidFill>
                  <a:schemeClr val="bg1"/>
                </a:solidFill>
                <a:latin typeface="Calibri" pitchFamily="34" charset="0"/>
                <a:cs typeface="Times New Roman" pitchFamily="18" charset="0"/>
              </a:rPr>
              <a:t>simple technical works</a:t>
            </a:r>
          </a:p>
        </p:txBody>
      </p:sp>
      <p:sp>
        <p:nvSpPr>
          <p:cNvPr id="130" name="TextBox 51"/>
          <p:cNvSpPr txBox="1">
            <a:spLocks noChangeArrowheads="1"/>
          </p:cNvSpPr>
          <p:nvPr/>
        </p:nvSpPr>
        <p:spPr bwMode="auto">
          <a:xfrm>
            <a:off x="37444832" y="5454345"/>
            <a:ext cx="12607477" cy="7075123"/>
          </a:xfrm>
          <a:prstGeom prst="rect">
            <a:avLst/>
          </a:prstGeom>
          <a:noFill/>
          <a:ln w="25400">
            <a:noFill/>
            <a:miter lim="800000"/>
            <a:headEnd/>
            <a:tailEnd/>
          </a:ln>
        </p:spPr>
        <p:txBody>
          <a:bodyPr wrap="square" lIns="248085" tIns="248085" rIns="248085" bIns="248085">
            <a:spAutoFit/>
          </a:bodyPr>
          <a:lstStyle/>
          <a:p>
            <a:pPr algn="ctr"/>
            <a:r>
              <a:rPr lang="en-US" sz="4000" b="1" dirty="0" smtClean="0">
                <a:solidFill>
                  <a:srgbClr val="002060"/>
                </a:solidFill>
                <a:latin typeface="Calibri" pitchFamily="34" charset="0"/>
              </a:rPr>
              <a:t>FINDINGS AND MEASURES</a:t>
            </a:r>
            <a:endParaRPr lang="en-US" sz="4000" b="1" dirty="0">
              <a:solidFill>
                <a:srgbClr val="002060"/>
              </a:solidFill>
              <a:latin typeface="Calibri" pitchFamily="34" charset="0"/>
            </a:endParaRPr>
          </a:p>
          <a:p>
            <a:pPr indent="360363" algn="just">
              <a:lnSpc>
                <a:spcPct val="110000"/>
              </a:lnSpc>
            </a:pPr>
            <a:r>
              <a:rPr lang="en-US" sz="3200" dirty="0" smtClean="0">
                <a:solidFill>
                  <a:srgbClr val="002060"/>
                </a:solidFill>
                <a:latin typeface="Calibri" pitchFamily="34" charset="0"/>
              </a:rPr>
              <a:t>Riparian buffer zones are intended to delay run-off and prevent direct movement of nutrients and other pollution factors into the surface water. Buffer zones are formed after constructing small-case ditch blocks.</a:t>
            </a:r>
          </a:p>
          <a:p>
            <a:pPr indent="360363" algn="just">
              <a:lnSpc>
                <a:spcPct val="110000"/>
              </a:lnSpc>
            </a:pPr>
            <a:r>
              <a:rPr lang="en-US" sz="3200" dirty="0" smtClean="0">
                <a:solidFill>
                  <a:srgbClr val="002060"/>
                </a:solidFill>
                <a:latin typeface="Calibri" pitchFamily="34" charset="0"/>
              </a:rPr>
              <a:t>The preferred size of a buffer zone is variable, depending on each case. The real size of a buffer zone is often the result of negotiations between the various stakeholders and depends on the availability of land. It is therefore crucial that all stakeholders are fully involved in defining the buffer zone area [1].</a:t>
            </a:r>
          </a:p>
          <a:p>
            <a:pPr indent="360363" algn="just">
              <a:lnSpc>
                <a:spcPct val="110000"/>
              </a:lnSpc>
            </a:pPr>
            <a:r>
              <a:rPr lang="en-US" sz="3200" dirty="0" smtClean="0">
                <a:solidFill>
                  <a:srgbClr val="002060"/>
                </a:solidFill>
                <a:latin typeface="Calibri" pitchFamily="34" charset="0"/>
              </a:rPr>
              <a:t>Riparian fencing (constructing fence along streams to limit or eliminate</a:t>
            </a:r>
            <a:br>
              <a:rPr lang="en-US" sz="3200" dirty="0" smtClean="0">
                <a:solidFill>
                  <a:srgbClr val="002060"/>
                </a:solidFill>
                <a:latin typeface="Calibri" pitchFamily="34" charset="0"/>
              </a:rPr>
            </a:br>
            <a:r>
              <a:rPr lang="en-US" sz="3200" dirty="0" smtClean="0">
                <a:solidFill>
                  <a:srgbClr val="002060"/>
                </a:solidFill>
                <a:latin typeface="Calibri" pitchFamily="34" charset="0"/>
              </a:rPr>
              <a:t>			the access of sheep or other livestock to waterways) is</a:t>
            </a:r>
            <a:br>
              <a:rPr lang="en-US" sz="3200" dirty="0" smtClean="0">
                <a:solidFill>
                  <a:srgbClr val="002060"/>
                </a:solidFill>
                <a:latin typeface="Calibri" pitchFamily="34" charset="0"/>
              </a:rPr>
            </a:br>
            <a:r>
              <a:rPr lang="en-US" sz="3200" dirty="0" smtClean="0">
                <a:solidFill>
                  <a:srgbClr val="002060"/>
                </a:solidFill>
                <a:latin typeface="Calibri" pitchFamily="34" charset="0"/>
              </a:rPr>
              <a:t>			an alternative / supplementary option.</a:t>
            </a:r>
          </a:p>
        </p:txBody>
      </p:sp>
      <p:sp>
        <p:nvSpPr>
          <p:cNvPr id="131" name="130 - Στρογγυλεμένο ορθογώνιο"/>
          <p:cNvSpPr/>
          <p:nvPr/>
        </p:nvSpPr>
        <p:spPr>
          <a:xfrm>
            <a:off x="36010749" y="5688708"/>
            <a:ext cx="14329592" cy="111612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32" name="131 - Εικόνα" descr="SUMMARY.jpg"/>
          <p:cNvPicPr>
            <a:picLocks noChangeAspect="1"/>
          </p:cNvPicPr>
          <p:nvPr/>
        </p:nvPicPr>
        <p:blipFill>
          <a:blip r:embed="rId44" cstate="print"/>
          <a:stretch>
            <a:fillRect/>
          </a:stretch>
        </p:blipFill>
        <p:spPr>
          <a:xfrm>
            <a:off x="35766357" y="7776940"/>
            <a:ext cx="2254539" cy="2232000"/>
          </a:xfrm>
          <a:prstGeom prst="rect">
            <a:avLst/>
          </a:prstGeom>
        </p:spPr>
      </p:pic>
      <p:sp>
        <p:nvSpPr>
          <p:cNvPr id="133" name="TextBox 51"/>
          <p:cNvSpPr txBox="1">
            <a:spLocks noChangeArrowheads="1"/>
          </p:cNvSpPr>
          <p:nvPr/>
        </p:nvSpPr>
        <p:spPr bwMode="auto">
          <a:xfrm>
            <a:off x="35932664" y="7975562"/>
            <a:ext cx="1728000" cy="1313546"/>
          </a:xfrm>
          <a:prstGeom prst="rect">
            <a:avLst/>
          </a:prstGeom>
          <a:noFill/>
          <a:ln w="25400">
            <a:noFill/>
            <a:miter lim="800000"/>
            <a:headEnd/>
            <a:tailEnd/>
          </a:ln>
        </p:spPr>
        <p:txBody>
          <a:bodyPr wrap="square" lIns="248085" tIns="248085" rIns="248085" bIns="248085">
            <a:spAutoFit/>
          </a:bodyPr>
          <a:lstStyle/>
          <a:p>
            <a:pPr>
              <a:lnSpc>
                <a:spcPct val="110000"/>
              </a:lnSpc>
            </a:pPr>
            <a:r>
              <a:rPr lang="pt-BR" sz="2400" i="1" dirty="0" smtClean="0">
                <a:solidFill>
                  <a:schemeClr val="accent6">
                    <a:lumMod val="50000"/>
                  </a:schemeClr>
                </a:solidFill>
                <a:latin typeface="Calibri" pitchFamily="34" charset="0"/>
              </a:rPr>
              <a:t>Proposed solutions</a:t>
            </a:r>
            <a:endParaRPr lang="en-US" sz="2400" dirty="0">
              <a:solidFill>
                <a:schemeClr val="accent6">
                  <a:lumMod val="50000"/>
                </a:schemeClr>
              </a:solidFill>
              <a:latin typeface="Calibri" pitchFamily="34" charset="0"/>
            </a:endParaRPr>
          </a:p>
        </p:txBody>
      </p:sp>
      <p:sp>
        <p:nvSpPr>
          <p:cNvPr id="81" name="TextBox 51"/>
          <p:cNvSpPr txBox="1">
            <a:spLocks noChangeArrowheads="1"/>
          </p:cNvSpPr>
          <p:nvPr/>
        </p:nvSpPr>
        <p:spPr bwMode="auto">
          <a:xfrm>
            <a:off x="7417497" y="28947292"/>
            <a:ext cx="3672408" cy="907280"/>
          </a:xfrm>
          <a:prstGeom prst="rect">
            <a:avLst/>
          </a:prstGeom>
          <a:noFill/>
          <a:ln w="25400">
            <a:noFill/>
            <a:miter lim="800000"/>
            <a:headEnd/>
            <a:tailEnd/>
          </a:ln>
        </p:spPr>
        <p:txBody>
          <a:bodyPr wrap="square" lIns="248085" tIns="248085" rIns="248085" bIns="248085">
            <a:spAutoFit/>
          </a:bodyPr>
          <a:lstStyle/>
          <a:p>
            <a:pPr algn="ctr">
              <a:lnSpc>
                <a:spcPct val="110000"/>
              </a:lnSpc>
            </a:pPr>
            <a:r>
              <a:rPr lang="en-US" sz="2400" i="1" dirty="0" err="1">
                <a:solidFill>
                  <a:schemeClr val="accent6">
                    <a:lumMod val="50000"/>
                  </a:schemeClr>
                </a:solidFill>
                <a:latin typeface="Calibri" pitchFamily="34" charset="0"/>
              </a:rPr>
              <a:t>Tsapournia's</a:t>
            </a:r>
            <a:r>
              <a:rPr lang="en-US" sz="2400" i="1" dirty="0">
                <a:solidFill>
                  <a:schemeClr val="accent6">
                    <a:lumMod val="50000"/>
                  </a:schemeClr>
                </a:solidFill>
                <a:latin typeface="Calibri" pitchFamily="34" charset="0"/>
              </a:rPr>
              <a:t> </a:t>
            </a:r>
            <a:r>
              <a:rPr lang="en-US" sz="2400" i="1" dirty="0" smtClean="0">
                <a:solidFill>
                  <a:schemeClr val="accent6">
                    <a:lumMod val="50000"/>
                  </a:schemeClr>
                </a:solidFill>
                <a:latin typeface="Calibri" pitchFamily="34" charset="0"/>
              </a:rPr>
              <a:t>waterfalls </a:t>
            </a:r>
            <a:endParaRPr lang="en-US" sz="2400" i="1" dirty="0">
              <a:solidFill>
                <a:schemeClr val="accent6">
                  <a:lumMod val="50000"/>
                </a:schemeClr>
              </a:solidFill>
              <a:latin typeface="Calibri" pitchFamily="34" charset="0"/>
            </a:endParaRPr>
          </a:p>
        </p:txBody>
      </p:sp>
      <p:sp>
        <p:nvSpPr>
          <p:cNvPr id="100" name="TextBox 51"/>
          <p:cNvSpPr txBox="1">
            <a:spLocks noChangeArrowheads="1"/>
          </p:cNvSpPr>
          <p:nvPr/>
        </p:nvSpPr>
        <p:spPr bwMode="auto">
          <a:xfrm>
            <a:off x="11161913" y="28947292"/>
            <a:ext cx="3744416" cy="907280"/>
          </a:xfrm>
          <a:prstGeom prst="rect">
            <a:avLst/>
          </a:prstGeom>
          <a:noFill/>
          <a:ln w="25400">
            <a:noFill/>
            <a:miter lim="800000"/>
            <a:headEnd/>
            <a:tailEnd/>
          </a:ln>
        </p:spPr>
        <p:txBody>
          <a:bodyPr wrap="square" lIns="248085" tIns="248085" rIns="248085" bIns="248085">
            <a:spAutoFit/>
          </a:bodyPr>
          <a:lstStyle/>
          <a:p>
            <a:pPr algn="ctr">
              <a:lnSpc>
                <a:spcPct val="110000"/>
              </a:lnSpc>
            </a:pPr>
            <a:r>
              <a:rPr lang="en-US" sz="2400" i="1" dirty="0">
                <a:solidFill>
                  <a:schemeClr val="accent6">
                    <a:lumMod val="50000"/>
                  </a:schemeClr>
                </a:solidFill>
                <a:latin typeface="Calibri" pitchFamily="34" charset="0"/>
              </a:rPr>
              <a:t>Rafting in Erymanthos </a:t>
            </a:r>
            <a:r>
              <a:rPr lang="en-US" sz="2400" i="1" dirty="0" smtClean="0">
                <a:solidFill>
                  <a:schemeClr val="accent6">
                    <a:lumMod val="50000"/>
                  </a:schemeClr>
                </a:solidFill>
                <a:latin typeface="Calibri" pitchFamily="34" charset="0"/>
              </a:rPr>
              <a:t>R.</a:t>
            </a:r>
            <a:endParaRPr lang="en-US" sz="2400" i="1" dirty="0">
              <a:solidFill>
                <a:schemeClr val="accent6">
                  <a:lumMod val="50000"/>
                </a:schemeClr>
              </a:solidFill>
              <a:latin typeface="Calibri" pitchFamily="34" charset="0"/>
            </a:endParaRPr>
          </a:p>
        </p:txBody>
      </p:sp>
      <p:sp>
        <p:nvSpPr>
          <p:cNvPr id="125" name="TextBox 51"/>
          <p:cNvSpPr txBox="1">
            <a:spLocks noChangeArrowheads="1"/>
          </p:cNvSpPr>
          <p:nvPr/>
        </p:nvSpPr>
        <p:spPr bwMode="auto">
          <a:xfrm>
            <a:off x="39971189" y="28947292"/>
            <a:ext cx="2467550" cy="907280"/>
          </a:xfrm>
          <a:prstGeom prst="rect">
            <a:avLst/>
          </a:prstGeom>
          <a:noFill/>
          <a:ln w="25400">
            <a:noFill/>
            <a:miter lim="800000"/>
            <a:headEnd/>
            <a:tailEnd/>
          </a:ln>
        </p:spPr>
        <p:txBody>
          <a:bodyPr wrap="square" lIns="248085" tIns="248085" rIns="248085" bIns="248085">
            <a:spAutoFit/>
          </a:bodyPr>
          <a:lstStyle/>
          <a:p>
            <a:pPr>
              <a:lnSpc>
                <a:spcPct val="110000"/>
              </a:lnSpc>
            </a:pPr>
            <a:r>
              <a:rPr lang="en-US" sz="2400" i="1" dirty="0" smtClean="0">
                <a:solidFill>
                  <a:schemeClr val="accent6">
                    <a:lumMod val="50000"/>
                  </a:schemeClr>
                </a:solidFill>
                <a:latin typeface="Calibri" pitchFamily="34" charset="0"/>
              </a:rPr>
              <a:t>Crocus </a:t>
            </a:r>
            <a:r>
              <a:rPr lang="en-US" sz="2400" i="1" dirty="0" err="1">
                <a:solidFill>
                  <a:schemeClr val="accent6">
                    <a:lumMod val="50000"/>
                  </a:schemeClr>
                </a:solidFill>
                <a:latin typeface="Calibri" pitchFamily="34" charset="0"/>
              </a:rPr>
              <a:t>sieberi</a:t>
            </a:r>
            <a:r>
              <a:rPr lang="en-US" sz="2400" i="1" dirty="0">
                <a:solidFill>
                  <a:schemeClr val="accent6">
                    <a:lumMod val="50000"/>
                  </a:schemeClr>
                </a:solidFill>
                <a:latin typeface="Calibri" pitchFamily="34" charset="0"/>
              </a:rPr>
              <a:t> </a:t>
            </a:r>
          </a:p>
        </p:txBody>
      </p:sp>
      <p:sp>
        <p:nvSpPr>
          <p:cNvPr id="129" name="TextBox 51"/>
          <p:cNvSpPr txBox="1">
            <a:spLocks noChangeArrowheads="1"/>
          </p:cNvSpPr>
          <p:nvPr/>
        </p:nvSpPr>
        <p:spPr bwMode="auto">
          <a:xfrm>
            <a:off x="36010749" y="28947292"/>
            <a:ext cx="3816424" cy="870347"/>
          </a:xfrm>
          <a:prstGeom prst="rect">
            <a:avLst/>
          </a:prstGeom>
          <a:noFill/>
          <a:ln w="25400">
            <a:noFill/>
            <a:miter lim="800000"/>
            <a:headEnd/>
            <a:tailEnd/>
          </a:ln>
        </p:spPr>
        <p:txBody>
          <a:bodyPr wrap="square" lIns="248085" tIns="248085" rIns="248085" bIns="248085">
            <a:spAutoFit/>
          </a:bodyPr>
          <a:lstStyle/>
          <a:p>
            <a:r>
              <a:rPr lang="en-US" sz="2400" i="1" dirty="0" err="1">
                <a:solidFill>
                  <a:schemeClr val="accent6">
                    <a:lumMod val="50000"/>
                  </a:schemeClr>
                </a:solidFill>
                <a:latin typeface="Calibri" pitchFamily="34" charset="0"/>
              </a:rPr>
              <a:t>Macroglossum</a:t>
            </a:r>
            <a:r>
              <a:rPr lang="en-US" sz="2400" i="1" dirty="0">
                <a:solidFill>
                  <a:schemeClr val="accent6">
                    <a:lumMod val="50000"/>
                  </a:schemeClr>
                </a:solidFill>
                <a:latin typeface="Calibri" pitchFamily="34" charset="0"/>
              </a:rPr>
              <a:t> </a:t>
            </a:r>
            <a:r>
              <a:rPr lang="en-US" sz="2400" i="1" dirty="0" err="1" smtClean="0">
                <a:solidFill>
                  <a:schemeClr val="accent6">
                    <a:lumMod val="50000"/>
                  </a:schemeClr>
                </a:solidFill>
                <a:latin typeface="Calibri" pitchFamily="34" charset="0"/>
              </a:rPr>
              <a:t>stellatarum</a:t>
            </a:r>
            <a:r>
              <a:rPr lang="en-US" sz="2400" i="1" dirty="0" smtClean="0">
                <a:solidFill>
                  <a:schemeClr val="accent6">
                    <a:lumMod val="50000"/>
                  </a:schemeClr>
                </a:solidFill>
                <a:latin typeface="Calibri" pitchFamily="34" charset="0"/>
              </a:rPr>
              <a:t> </a:t>
            </a:r>
            <a:endParaRPr lang="en-US" sz="2400" i="1" dirty="0">
              <a:solidFill>
                <a:schemeClr val="accent6">
                  <a:lumMod val="50000"/>
                </a:schemeClr>
              </a:solidFill>
              <a:latin typeface="Calibri" pitchFamily="34" charset="0"/>
            </a:endParaRPr>
          </a:p>
        </p:txBody>
      </p:sp>
      <p:sp>
        <p:nvSpPr>
          <p:cNvPr id="135" name="134 - Ορθογώνιο"/>
          <p:cNvSpPr/>
          <p:nvPr/>
        </p:nvSpPr>
        <p:spPr>
          <a:xfrm>
            <a:off x="-287360" y="32907732"/>
            <a:ext cx="51768000" cy="172811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7" name="136 - Δεξιό βέλος"/>
          <p:cNvSpPr/>
          <p:nvPr/>
        </p:nvSpPr>
        <p:spPr>
          <a:xfrm>
            <a:off x="22395160" y="28371228"/>
            <a:ext cx="720080" cy="2160000"/>
          </a:xfrm>
          <a:prstGeom prst="rightArrow">
            <a:avLst>
              <a:gd name="adj1" fmla="val 40495"/>
              <a:gd name="adj2" fmla="val 74099"/>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8" name="137 - Στρογγυλεμένο ορθογώνιο"/>
          <p:cNvSpPr/>
          <p:nvPr/>
        </p:nvSpPr>
        <p:spPr>
          <a:xfrm>
            <a:off x="16778536" y="27075084"/>
            <a:ext cx="5688632" cy="4608512"/>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4" name="TextBox 51"/>
          <p:cNvSpPr txBox="1">
            <a:spLocks noChangeArrowheads="1"/>
          </p:cNvSpPr>
          <p:nvPr/>
        </p:nvSpPr>
        <p:spPr bwMode="auto">
          <a:xfrm>
            <a:off x="16922552" y="26787052"/>
            <a:ext cx="5328592" cy="5056109"/>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wrap="square" lIns="248085" tIns="248085" rIns="248085" bIns="248085">
            <a:spAutoFit/>
          </a:bodyPr>
          <a:lstStyle/>
          <a:p>
            <a:pPr algn="ctr"/>
            <a:r>
              <a:rPr lang="en-US" sz="4000" b="1" dirty="0" smtClean="0">
                <a:solidFill>
                  <a:schemeClr val="bg1"/>
                </a:solidFill>
                <a:latin typeface="Calibri" pitchFamily="34" charset="0"/>
              </a:rPr>
              <a:t>Water uses</a:t>
            </a:r>
          </a:p>
          <a:p>
            <a:pPr algn="just"/>
            <a:r>
              <a:rPr lang="en-US" sz="3200" dirty="0" smtClean="0">
                <a:solidFill>
                  <a:schemeClr val="bg1"/>
                </a:solidFill>
                <a:latin typeface="Calibri" pitchFamily="34" charset="0"/>
              </a:rPr>
              <a:t>     </a:t>
            </a:r>
            <a:r>
              <a:rPr lang="en-US" sz="3200" i="1" dirty="0" smtClean="0">
                <a:solidFill>
                  <a:schemeClr val="bg1"/>
                </a:solidFill>
                <a:latin typeface="Calibri" pitchFamily="34" charset="0"/>
              </a:rPr>
              <a:t>The water supply project for Ileia Prefecture from Erymanthos  R. (started on May 2011) covers the needs of 51,600 people. It includes a central piping network of 107 km, a water treatment refinery and storage tanks. </a:t>
            </a:r>
            <a:endParaRPr lang="en-US" sz="3200" i="1" dirty="0" smtClean="0">
              <a:solidFill>
                <a:schemeClr val="bg1"/>
              </a:solidFill>
              <a:latin typeface="Calibri" pitchFamily="34" charset="0"/>
              <a:cs typeface="Times New Roman" pitchFamily="18" charset="0"/>
            </a:endParaRPr>
          </a:p>
        </p:txBody>
      </p:sp>
      <p:pic>
        <p:nvPicPr>
          <p:cNvPr id="94" name="93 - Εικόνα" descr="clipart-blob-with-magnifying-glass.gif"/>
          <p:cNvPicPr>
            <a:picLocks noChangeAspect="1"/>
          </p:cNvPicPr>
          <p:nvPr/>
        </p:nvPicPr>
        <p:blipFill>
          <a:blip r:embed="rId45" cstate="print"/>
          <a:srcRect b="10629"/>
          <a:stretch>
            <a:fillRect/>
          </a:stretch>
        </p:blipFill>
        <p:spPr>
          <a:xfrm>
            <a:off x="36190957" y="17830898"/>
            <a:ext cx="1692000" cy="1512168"/>
          </a:xfrm>
          <a:prstGeom prst="rect">
            <a:avLst/>
          </a:prstGeom>
        </p:spPr>
      </p:pic>
      <p:grpSp>
        <p:nvGrpSpPr>
          <p:cNvPr id="144" name="143 - Ομάδα"/>
          <p:cNvGrpSpPr/>
          <p:nvPr/>
        </p:nvGrpSpPr>
        <p:grpSpPr>
          <a:xfrm>
            <a:off x="40325152" y="14257924"/>
            <a:ext cx="4032448" cy="2731646"/>
            <a:chOff x="40613184" y="12457460"/>
            <a:chExt cx="4032448" cy="3245362"/>
          </a:xfrm>
        </p:grpSpPr>
        <p:sp>
          <p:nvSpPr>
            <p:cNvPr id="134" name="133 - TextBox"/>
            <p:cNvSpPr txBox="1"/>
            <p:nvPr/>
          </p:nvSpPr>
          <p:spPr>
            <a:xfrm>
              <a:off x="40613184" y="13033523"/>
              <a:ext cx="3744416" cy="2669299"/>
            </a:xfrm>
            <a:prstGeom prst="rect">
              <a:avLst/>
            </a:prstGeom>
            <a:noFill/>
          </p:spPr>
          <p:txBody>
            <a:bodyPr wrap="square" rtlCol="0">
              <a:spAutoFit/>
            </a:bodyPr>
            <a:lstStyle/>
            <a:p>
              <a:pPr>
                <a:buFont typeface="Wingdings" pitchFamily="2" charset="2"/>
                <a:buChar char="ü"/>
              </a:pPr>
              <a:r>
                <a:rPr lang="en-US" sz="2800" dirty="0" smtClean="0">
                  <a:solidFill>
                    <a:schemeClr val="accent6">
                      <a:lumMod val="50000"/>
                    </a:schemeClr>
                  </a:solidFill>
                </a:rPr>
                <a:t> geomorphology</a:t>
              </a:r>
            </a:p>
            <a:p>
              <a:pPr>
                <a:buFont typeface="Wingdings" pitchFamily="2" charset="2"/>
                <a:buChar char="ü"/>
              </a:pPr>
              <a:r>
                <a:rPr lang="en-US" sz="2800" dirty="0" smtClean="0">
                  <a:solidFill>
                    <a:schemeClr val="accent6">
                      <a:lumMod val="50000"/>
                    </a:schemeClr>
                  </a:solidFill>
                </a:rPr>
                <a:t> technology</a:t>
              </a:r>
            </a:p>
            <a:p>
              <a:pPr>
                <a:buFont typeface="Wingdings" pitchFamily="2" charset="2"/>
                <a:buChar char="ü"/>
              </a:pPr>
              <a:r>
                <a:rPr lang="en-US" sz="2800" dirty="0" smtClean="0">
                  <a:solidFill>
                    <a:schemeClr val="accent6">
                      <a:lumMod val="50000"/>
                    </a:schemeClr>
                  </a:solidFill>
                </a:rPr>
                <a:t>feasibility</a:t>
              </a:r>
            </a:p>
            <a:p>
              <a:pPr>
                <a:buFont typeface="Wingdings" pitchFamily="2" charset="2"/>
                <a:buChar char="ü"/>
              </a:pPr>
              <a:r>
                <a:rPr lang="en-US" sz="2800" dirty="0" smtClean="0">
                  <a:solidFill>
                    <a:schemeClr val="accent6">
                      <a:lumMod val="50000"/>
                    </a:schemeClr>
                  </a:solidFill>
                </a:rPr>
                <a:t>sustainability</a:t>
              </a:r>
            </a:p>
            <a:p>
              <a:endParaRPr lang="el-GR" sz="2800" dirty="0">
                <a:solidFill>
                  <a:schemeClr val="accent6">
                    <a:lumMod val="50000"/>
                  </a:schemeClr>
                </a:solidFill>
              </a:endParaRPr>
            </a:p>
          </p:txBody>
        </p:sp>
        <p:sp>
          <p:nvSpPr>
            <p:cNvPr id="139" name="138 - TextBox"/>
            <p:cNvSpPr txBox="1"/>
            <p:nvPr/>
          </p:nvSpPr>
          <p:spPr>
            <a:xfrm>
              <a:off x="40901216" y="12457460"/>
              <a:ext cx="3744416" cy="612000"/>
            </a:xfrm>
            <a:prstGeom prst="rect">
              <a:avLst/>
            </a:prstGeom>
            <a:noFill/>
          </p:spPr>
          <p:txBody>
            <a:bodyPr wrap="square" rtlCol="0">
              <a:spAutoFit/>
            </a:bodyPr>
            <a:lstStyle/>
            <a:p>
              <a:r>
                <a:rPr lang="en-US" sz="2800" u="sng" dirty="0" smtClean="0">
                  <a:solidFill>
                    <a:schemeClr val="accent6">
                      <a:lumMod val="50000"/>
                    </a:schemeClr>
                  </a:solidFill>
                </a:rPr>
                <a:t>Criteria</a:t>
              </a:r>
            </a:p>
            <a:p>
              <a:endParaRPr lang="el-GR" sz="2800" u="sng" dirty="0">
                <a:solidFill>
                  <a:schemeClr val="accent6">
                    <a:lumMod val="50000"/>
                  </a:schemeClr>
                </a:solidFill>
              </a:endParaRPr>
            </a:p>
          </p:txBody>
        </p:sp>
      </p:grpSp>
      <p:sp>
        <p:nvSpPr>
          <p:cNvPr id="136" name="TextBox 51"/>
          <p:cNvSpPr txBox="1">
            <a:spLocks noChangeArrowheads="1"/>
          </p:cNvSpPr>
          <p:nvPr/>
        </p:nvSpPr>
        <p:spPr bwMode="auto">
          <a:xfrm>
            <a:off x="33124544" y="8929068"/>
            <a:ext cx="2016032" cy="886955"/>
          </a:xfrm>
          <a:prstGeom prst="rect">
            <a:avLst/>
          </a:prstGeom>
          <a:noFill/>
          <a:ln w="25400">
            <a:noFill/>
            <a:miter lim="800000"/>
            <a:headEnd/>
            <a:tailEnd/>
          </a:ln>
        </p:spPr>
        <p:txBody>
          <a:bodyPr wrap="square" lIns="248085" tIns="248085" rIns="248085" bIns="248085">
            <a:spAutoFit/>
          </a:bodyPr>
          <a:lstStyle/>
          <a:p>
            <a:pPr>
              <a:lnSpc>
                <a:spcPct val="110000"/>
              </a:lnSpc>
            </a:pPr>
            <a:r>
              <a:rPr lang="pt-BR" sz="2400" i="1" dirty="0" smtClean="0">
                <a:latin typeface="Calibri" pitchFamily="34" charset="0"/>
              </a:rPr>
              <a:t>Topography</a:t>
            </a:r>
            <a:endParaRPr lang="en-US" sz="2400" dirty="0">
              <a:latin typeface="Calibri" pitchFamily="34" charset="0"/>
            </a:endParaRPr>
          </a:p>
        </p:txBody>
      </p:sp>
      <p:pic>
        <p:nvPicPr>
          <p:cNvPr id="141" name="140 - Εικόνα" descr="ERYMANTHOS_buffer.gif"/>
          <p:cNvPicPr>
            <a:picLocks noChangeAspect="1"/>
          </p:cNvPicPr>
          <p:nvPr/>
        </p:nvPicPr>
        <p:blipFill>
          <a:blip r:embed="rId46" cstate="print">
            <a:clrChange>
              <a:clrFrom>
                <a:srgbClr val="FFFFFF"/>
              </a:clrFrom>
              <a:clrTo>
                <a:srgbClr val="FFFFFF">
                  <a:alpha val="0"/>
                </a:srgbClr>
              </a:clrTo>
            </a:clrChange>
          </a:blip>
          <a:srcRect l="14345" r="42442"/>
          <a:stretch>
            <a:fillRect/>
          </a:stretch>
        </p:blipFill>
        <p:spPr>
          <a:xfrm>
            <a:off x="36652745" y="11485988"/>
            <a:ext cx="4007245" cy="5724000"/>
          </a:xfrm>
          <a:prstGeom prst="rect">
            <a:avLst/>
          </a:prstGeom>
        </p:spPr>
      </p:pic>
      <p:pic>
        <p:nvPicPr>
          <p:cNvPr id="1026" name="Picture 2"/>
          <p:cNvPicPr>
            <a:picLocks noChangeAspect="1" noChangeArrowheads="1"/>
          </p:cNvPicPr>
          <p:nvPr/>
        </p:nvPicPr>
        <p:blipFill>
          <a:blip r:embed="rId47" cstate="print">
            <a:clrChange>
              <a:clrFrom>
                <a:srgbClr val="FFFFFF"/>
              </a:clrFrom>
              <a:clrTo>
                <a:srgbClr val="FFFFFF">
                  <a:alpha val="0"/>
                </a:srgbClr>
              </a:clrTo>
            </a:clrChange>
          </a:blip>
          <a:srcRect/>
          <a:stretch>
            <a:fillRect/>
          </a:stretch>
        </p:blipFill>
        <p:spPr bwMode="auto">
          <a:xfrm>
            <a:off x="38236920" y="14545692"/>
            <a:ext cx="1969447" cy="1066031"/>
          </a:xfrm>
          <a:prstGeom prst="rect">
            <a:avLst/>
          </a:prstGeom>
          <a:noFill/>
        </p:spPr>
      </p:pic>
      <p:sp>
        <p:nvSpPr>
          <p:cNvPr id="150" name="TextBox 51"/>
          <p:cNvSpPr txBox="1">
            <a:spLocks noChangeArrowheads="1"/>
          </p:cNvSpPr>
          <p:nvPr/>
        </p:nvSpPr>
        <p:spPr bwMode="auto">
          <a:xfrm>
            <a:off x="42557400" y="28947292"/>
            <a:ext cx="4032448" cy="907280"/>
          </a:xfrm>
          <a:prstGeom prst="rect">
            <a:avLst/>
          </a:prstGeom>
          <a:noFill/>
          <a:ln w="25400">
            <a:noFill/>
            <a:miter lim="800000"/>
            <a:headEnd/>
            <a:tailEnd/>
          </a:ln>
        </p:spPr>
        <p:txBody>
          <a:bodyPr wrap="square" lIns="248085" tIns="248085" rIns="248085" bIns="248085">
            <a:spAutoFit/>
          </a:bodyPr>
          <a:lstStyle/>
          <a:p>
            <a:pPr algn="ctr">
              <a:lnSpc>
                <a:spcPct val="110000"/>
              </a:lnSpc>
            </a:pPr>
            <a:r>
              <a:rPr lang="en-US" sz="2400" i="1" dirty="0" smtClean="0">
                <a:solidFill>
                  <a:schemeClr val="accent6">
                    <a:lumMod val="50000"/>
                  </a:schemeClr>
                </a:solidFill>
                <a:latin typeface="Calibri" pitchFamily="34" charset="0"/>
              </a:rPr>
              <a:t>Erymanthos R.</a:t>
            </a:r>
            <a:endParaRPr lang="en-US" sz="2400" i="1" dirty="0">
              <a:solidFill>
                <a:schemeClr val="accent6">
                  <a:lumMod val="50000"/>
                </a:schemeClr>
              </a:solidFill>
              <a:latin typeface="Calibri" pitchFamily="34" charset="0"/>
            </a:endParaRPr>
          </a:p>
        </p:txBody>
      </p:sp>
      <p:sp>
        <p:nvSpPr>
          <p:cNvPr id="151" name="TextBox 51"/>
          <p:cNvSpPr txBox="1">
            <a:spLocks noChangeArrowheads="1"/>
          </p:cNvSpPr>
          <p:nvPr/>
        </p:nvSpPr>
        <p:spPr bwMode="auto">
          <a:xfrm>
            <a:off x="46805872" y="28947292"/>
            <a:ext cx="2808312" cy="907280"/>
          </a:xfrm>
          <a:prstGeom prst="rect">
            <a:avLst/>
          </a:prstGeom>
          <a:noFill/>
          <a:ln w="25400">
            <a:noFill/>
            <a:miter lim="800000"/>
            <a:headEnd/>
            <a:tailEnd/>
          </a:ln>
        </p:spPr>
        <p:txBody>
          <a:bodyPr wrap="square" lIns="248085" tIns="248085" rIns="248085" bIns="248085">
            <a:spAutoFit/>
          </a:bodyPr>
          <a:lstStyle/>
          <a:p>
            <a:pPr algn="ctr">
              <a:lnSpc>
                <a:spcPct val="110000"/>
              </a:lnSpc>
            </a:pPr>
            <a:r>
              <a:rPr lang="en-US" sz="2400" i="1" dirty="0" smtClean="0">
                <a:solidFill>
                  <a:schemeClr val="accent6">
                    <a:lumMod val="50000"/>
                  </a:schemeClr>
                </a:solidFill>
                <a:latin typeface="Calibri" pitchFamily="34" charset="0"/>
              </a:rPr>
              <a:t>Erymanthos area</a:t>
            </a:r>
            <a:endParaRPr lang="en-US" sz="2400" i="1" dirty="0">
              <a:solidFill>
                <a:schemeClr val="accent6">
                  <a:lumMod val="50000"/>
                </a:schemeClr>
              </a:solidFill>
              <a:latin typeface="Calibri" pitchFamily="34" charset="0"/>
            </a:endParaRPr>
          </a:p>
        </p:txBody>
      </p:sp>
      <p:sp>
        <p:nvSpPr>
          <p:cNvPr id="3108" name="Rectangle 36"/>
          <p:cNvSpPr>
            <a:spLocks noChangeArrowheads="1"/>
          </p:cNvSpPr>
          <p:nvPr/>
        </p:nvSpPr>
        <p:spPr bwMode="auto">
          <a:xfrm>
            <a:off x="-72008" y="0"/>
            <a:ext cx="5112702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3149" name="Rectangle 77"/>
          <p:cNvSpPr>
            <a:spLocks noChangeArrowheads="1"/>
          </p:cNvSpPr>
          <p:nvPr/>
        </p:nvSpPr>
        <p:spPr bwMode="auto">
          <a:xfrm>
            <a:off x="-72008" y="0"/>
            <a:ext cx="5112702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3148" name="AutoShape 76"/>
          <p:cNvSpPr>
            <a:spLocks noChangeAspect="1" noChangeArrowheads="1" noTextEdit="1"/>
          </p:cNvSpPr>
          <p:nvPr/>
        </p:nvSpPr>
        <p:spPr bwMode="auto">
          <a:xfrm>
            <a:off x="43205472" y="12457453"/>
            <a:ext cx="7884000" cy="4790552"/>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147" name="Freeform 75"/>
          <p:cNvSpPr>
            <a:spLocks/>
          </p:cNvSpPr>
          <p:nvPr/>
        </p:nvSpPr>
        <p:spPr bwMode="auto">
          <a:xfrm>
            <a:off x="43342086" y="13224016"/>
            <a:ext cx="4493821" cy="2513710"/>
          </a:xfrm>
          <a:custGeom>
            <a:avLst/>
            <a:gdLst/>
            <a:ahLst/>
            <a:cxnLst>
              <a:cxn ang="0">
                <a:pos x="5655" y="0"/>
              </a:cxn>
              <a:cxn ang="0">
                <a:pos x="9630" y="4363"/>
              </a:cxn>
              <a:cxn ang="0">
                <a:pos x="9638" y="4355"/>
              </a:cxn>
              <a:cxn ang="0">
                <a:pos x="7769" y="5075"/>
              </a:cxn>
              <a:cxn ang="0">
                <a:pos x="6995" y="4708"/>
              </a:cxn>
              <a:cxn ang="0">
                <a:pos x="7401" y="5336"/>
              </a:cxn>
              <a:cxn ang="0">
                <a:pos x="6827" y="5037"/>
              </a:cxn>
              <a:cxn ang="0">
                <a:pos x="6296" y="4846"/>
              </a:cxn>
              <a:cxn ang="0">
                <a:pos x="0" y="2822"/>
              </a:cxn>
              <a:cxn ang="0">
                <a:pos x="519" y="2066"/>
              </a:cxn>
              <a:cxn ang="0">
                <a:pos x="5655" y="0"/>
              </a:cxn>
            </a:cxnLst>
            <a:rect l="0" t="0" r="r" b="b"/>
            <a:pathLst>
              <a:path w="9638" h="5391">
                <a:moveTo>
                  <a:pt x="5655" y="0"/>
                </a:moveTo>
                <a:lnTo>
                  <a:pt x="9630" y="4363"/>
                </a:lnTo>
                <a:lnTo>
                  <a:pt x="9638" y="4355"/>
                </a:lnTo>
                <a:lnTo>
                  <a:pt x="7769" y="5075"/>
                </a:lnTo>
                <a:lnTo>
                  <a:pt x="6995" y="4708"/>
                </a:lnTo>
                <a:cubicBezTo>
                  <a:pt x="6934" y="4752"/>
                  <a:pt x="7429" y="5281"/>
                  <a:pt x="7401" y="5336"/>
                </a:cubicBezTo>
                <a:cubicBezTo>
                  <a:pt x="7373" y="5391"/>
                  <a:pt x="7011" y="5119"/>
                  <a:pt x="6827" y="5037"/>
                </a:cubicBezTo>
                <a:cubicBezTo>
                  <a:pt x="6643" y="4955"/>
                  <a:pt x="7434" y="5215"/>
                  <a:pt x="6296" y="4846"/>
                </a:cubicBezTo>
                <a:lnTo>
                  <a:pt x="0" y="2822"/>
                </a:lnTo>
                <a:lnTo>
                  <a:pt x="519" y="2066"/>
                </a:lnTo>
                <a:lnTo>
                  <a:pt x="5655" y="0"/>
                </a:lnTo>
                <a:close/>
              </a:path>
            </a:pathLst>
          </a:custGeom>
          <a:gradFill rotWithShape="1">
            <a:gsLst>
              <a:gs pos="0">
                <a:srgbClr val="76923C"/>
              </a:gs>
              <a:gs pos="100000">
                <a:srgbClr val="76923C">
                  <a:gamma/>
                  <a:shade val="46275"/>
                  <a:invGamma/>
                </a:srgbClr>
              </a:gs>
            </a:gsLst>
            <a:lin ang="5400000" scaled="1"/>
          </a:gra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3146" name="Freeform 74"/>
          <p:cNvSpPr>
            <a:spLocks/>
          </p:cNvSpPr>
          <p:nvPr/>
        </p:nvSpPr>
        <p:spPr bwMode="auto">
          <a:xfrm>
            <a:off x="45760114" y="13099986"/>
            <a:ext cx="4476570" cy="2214359"/>
          </a:xfrm>
          <a:custGeom>
            <a:avLst/>
            <a:gdLst/>
            <a:ahLst/>
            <a:cxnLst>
              <a:cxn ang="0">
                <a:pos x="4511" y="4749"/>
              </a:cxn>
              <a:cxn ang="0">
                <a:pos x="6825" y="3247"/>
              </a:cxn>
              <a:cxn ang="0">
                <a:pos x="8563" y="1292"/>
              </a:cxn>
              <a:cxn ang="0">
                <a:pos x="8632" y="171"/>
              </a:cxn>
              <a:cxn ang="0">
                <a:pos x="2750" y="268"/>
              </a:cxn>
              <a:cxn ang="0">
                <a:pos x="1095" y="267"/>
              </a:cxn>
              <a:cxn ang="0">
                <a:pos x="429" y="289"/>
              </a:cxn>
              <a:cxn ang="0">
                <a:pos x="237" y="848"/>
              </a:cxn>
              <a:cxn ang="0">
                <a:pos x="1852" y="2438"/>
              </a:cxn>
              <a:cxn ang="0">
                <a:pos x="2199" y="2767"/>
              </a:cxn>
              <a:cxn ang="0">
                <a:pos x="2268" y="3114"/>
              </a:cxn>
              <a:cxn ang="0">
                <a:pos x="2199" y="3461"/>
              </a:cxn>
              <a:cxn ang="0">
                <a:pos x="2320" y="3548"/>
              </a:cxn>
              <a:cxn ang="0">
                <a:pos x="2632" y="3444"/>
              </a:cxn>
              <a:cxn ang="0">
                <a:pos x="3188" y="3635"/>
              </a:cxn>
              <a:cxn ang="0">
                <a:pos x="4367" y="4572"/>
              </a:cxn>
              <a:cxn ang="0">
                <a:pos x="4511" y="4749"/>
              </a:cxn>
            </a:cxnLst>
            <a:rect l="0" t="0" r="r" b="b"/>
            <a:pathLst>
              <a:path w="9601" h="4749">
                <a:moveTo>
                  <a:pt x="4511" y="4749"/>
                </a:moveTo>
                <a:cubicBezTo>
                  <a:pt x="4898" y="4499"/>
                  <a:pt x="6150" y="3823"/>
                  <a:pt x="6825" y="3247"/>
                </a:cubicBezTo>
                <a:cubicBezTo>
                  <a:pt x="7500" y="2671"/>
                  <a:pt x="8262" y="1805"/>
                  <a:pt x="8563" y="1292"/>
                </a:cubicBezTo>
                <a:cubicBezTo>
                  <a:pt x="8864" y="779"/>
                  <a:pt x="9601" y="342"/>
                  <a:pt x="8632" y="171"/>
                </a:cubicBezTo>
                <a:cubicBezTo>
                  <a:pt x="7663" y="0"/>
                  <a:pt x="4006" y="252"/>
                  <a:pt x="2750" y="268"/>
                </a:cubicBezTo>
                <a:cubicBezTo>
                  <a:pt x="1494" y="284"/>
                  <a:pt x="1482" y="264"/>
                  <a:pt x="1095" y="267"/>
                </a:cubicBezTo>
                <a:cubicBezTo>
                  <a:pt x="708" y="270"/>
                  <a:pt x="572" y="192"/>
                  <a:pt x="429" y="289"/>
                </a:cubicBezTo>
                <a:cubicBezTo>
                  <a:pt x="286" y="386"/>
                  <a:pt x="0" y="490"/>
                  <a:pt x="237" y="848"/>
                </a:cubicBezTo>
                <a:cubicBezTo>
                  <a:pt x="474" y="1206"/>
                  <a:pt x="1525" y="2118"/>
                  <a:pt x="1852" y="2438"/>
                </a:cubicBezTo>
                <a:cubicBezTo>
                  <a:pt x="2179" y="2758"/>
                  <a:pt x="2130" y="2654"/>
                  <a:pt x="2199" y="2767"/>
                </a:cubicBezTo>
                <a:cubicBezTo>
                  <a:pt x="2268" y="2880"/>
                  <a:pt x="2268" y="2998"/>
                  <a:pt x="2268" y="3114"/>
                </a:cubicBezTo>
                <a:cubicBezTo>
                  <a:pt x="2268" y="3230"/>
                  <a:pt x="2190" y="3389"/>
                  <a:pt x="2199" y="3461"/>
                </a:cubicBezTo>
                <a:cubicBezTo>
                  <a:pt x="2208" y="3533"/>
                  <a:pt x="2248" y="3551"/>
                  <a:pt x="2320" y="3548"/>
                </a:cubicBezTo>
                <a:cubicBezTo>
                  <a:pt x="2392" y="3545"/>
                  <a:pt x="2487" y="3429"/>
                  <a:pt x="2632" y="3444"/>
                </a:cubicBezTo>
                <a:cubicBezTo>
                  <a:pt x="2777" y="3459"/>
                  <a:pt x="2899" y="3447"/>
                  <a:pt x="3188" y="3635"/>
                </a:cubicBezTo>
                <a:cubicBezTo>
                  <a:pt x="3477" y="3823"/>
                  <a:pt x="4121" y="4377"/>
                  <a:pt x="4367" y="4572"/>
                </a:cubicBezTo>
                <a:cubicBezTo>
                  <a:pt x="4367" y="4572"/>
                  <a:pt x="4511" y="4749"/>
                  <a:pt x="4511" y="4749"/>
                </a:cubicBezTo>
                <a:close/>
              </a:path>
            </a:pathLst>
          </a:custGeom>
          <a:gradFill rotWithShape="1">
            <a:gsLst>
              <a:gs pos="0">
                <a:srgbClr val="76923C"/>
              </a:gs>
              <a:gs pos="100000">
                <a:srgbClr val="76923C">
                  <a:gamma/>
                  <a:shade val="46275"/>
                  <a:invGamma/>
                </a:srgbClr>
              </a:gs>
            </a:gsLst>
            <a:lin ang="5400000" scaled="1"/>
          </a:gra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grpSp>
        <p:nvGrpSpPr>
          <p:cNvPr id="3114" name="Group 42"/>
          <p:cNvGrpSpPr>
            <a:grpSpLocks/>
          </p:cNvGrpSpPr>
          <p:nvPr/>
        </p:nvGrpSpPr>
        <p:grpSpPr bwMode="auto">
          <a:xfrm>
            <a:off x="43355608" y="12714373"/>
            <a:ext cx="6708094" cy="3451863"/>
            <a:chOff x="1776" y="-1112"/>
            <a:chExt cx="14387" cy="7403"/>
          </a:xfrm>
        </p:grpSpPr>
        <p:sp>
          <p:nvSpPr>
            <p:cNvPr id="3145" name="AutoShape 73"/>
            <p:cNvSpPr>
              <a:spLocks noChangeShapeType="1"/>
            </p:cNvSpPr>
            <p:nvPr/>
          </p:nvSpPr>
          <p:spPr bwMode="auto">
            <a:xfrm flipV="1">
              <a:off x="9477" y="374"/>
              <a:ext cx="2767" cy="2804"/>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3144" name="AutoShape 72"/>
            <p:cNvSpPr>
              <a:spLocks noChangeShapeType="1"/>
            </p:cNvSpPr>
            <p:nvPr/>
          </p:nvSpPr>
          <p:spPr bwMode="auto">
            <a:xfrm flipV="1">
              <a:off x="9203" y="374"/>
              <a:ext cx="2519" cy="2554"/>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3143" name="Freeform 71"/>
            <p:cNvSpPr>
              <a:spLocks/>
            </p:cNvSpPr>
            <p:nvPr/>
          </p:nvSpPr>
          <p:spPr bwMode="auto">
            <a:xfrm>
              <a:off x="6841" y="2289"/>
              <a:ext cx="3348" cy="2451"/>
            </a:xfrm>
            <a:custGeom>
              <a:avLst/>
              <a:gdLst/>
              <a:ahLst/>
              <a:cxnLst>
                <a:cxn ang="0">
                  <a:pos x="2383" y="633"/>
                </a:cxn>
                <a:cxn ang="0">
                  <a:pos x="2299" y="911"/>
                </a:cxn>
                <a:cxn ang="0">
                  <a:pos x="2412" y="985"/>
                </a:cxn>
                <a:cxn ang="0">
                  <a:pos x="2673" y="883"/>
                </a:cxn>
                <a:cxn ang="0">
                  <a:pos x="2786" y="1154"/>
                </a:cxn>
                <a:cxn ang="0">
                  <a:pos x="2945" y="1313"/>
                </a:cxn>
                <a:cxn ang="0">
                  <a:pos x="3178" y="1631"/>
                </a:cxn>
                <a:cxn ang="0">
                  <a:pos x="3281" y="1836"/>
                </a:cxn>
                <a:cxn ang="0">
                  <a:pos x="3328" y="2033"/>
                </a:cxn>
                <a:cxn ang="0">
                  <a:pos x="3160" y="2089"/>
                </a:cxn>
                <a:cxn ang="0">
                  <a:pos x="2907" y="2276"/>
                </a:cxn>
                <a:cxn ang="0">
                  <a:pos x="2556" y="2385"/>
                </a:cxn>
                <a:cxn ang="0">
                  <a:pos x="2234" y="2425"/>
                </a:cxn>
                <a:cxn ang="0">
                  <a:pos x="1966" y="2350"/>
                </a:cxn>
                <a:cxn ang="0">
                  <a:pos x="1505" y="1818"/>
                </a:cxn>
                <a:cxn ang="0">
                  <a:pos x="1149" y="1687"/>
                </a:cxn>
                <a:cxn ang="0">
                  <a:pos x="822" y="1453"/>
                </a:cxn>
                <a:cxn ang="0">
                  <a:pos x="579" y="1210"/>
                </a:cxn>
                <a:cxn ang="0">
                  <a:pos x="326" y="1098"/>
                </a:cxn>
                <a:cxn ang="0">
                  <a:pos x="27" y="714"/>
                </a:cxn>
                <a:cxn ang="0">
                  <a:pos x="162" y="303"/>
                </a:cxn>
                <a:cxn ang="0">
                  <a:pos x="422" y="43"/>
                </a:cxn>
                <a:cxn ang="0">
                  <a:pos x="769" y="43"/>
                </a:cxn>
                <a:cxn ang="0">
                  <a:pos x="1225" y="43"/>
                </a:cxn>
                <a:cxn ang="0">
                  <a:pos x="1550" y="182"/>
                </a:cxn>
                <a:cxn ang="0">
                  <a:pos x="1862" y="407"/>
                </a:cxn>
                <a:cxn ang="0">
                  <a:pos x="2018" y="505"/>
                </a:cxn>
                <a:cxn ang="0">
                  <a:pos x="2174" y="639"/>
                </a:cxn>
                <a:cxn ang="0">
                  <a:pos x="2362" y="639"/>
                </a:cxn>
              </a:cxnLst>
              <a:rect l="0" t="0" r="r" b="b"/>
              <a:pathLst>
                <a:path w="3348" h="2451">
                  <a:moveTo>
                    <a:pt x="2383" y="633"/>
                  </a:moveTo>
                  <a:cubicBezTo>
                    <a:pt x="2369" y="679"/>
                    <a:pt x="2294" y="852"/>
                    <a:pt x="2299" y="911"/>
                  </a:cubicBezTo>
                  <a:cubicBezTo>
                    <a:pt x="2304" y="970"/>
                    <a:pt x="2350" y="990"/>
                    <a:pt x="2412" y="985"/>
                  </a:cubicBezTo>
                  <a:cubicBezTo>
                    <a:pt x="2474" y="980"/>
                    <a:pt x="2611" y="855"/>
                    <a:pt x="2673" y="883"/>
                  </a:cubicBezTo>
                  <a:cubicBezTo>
                    <a:pt x="2735" y="911"/>
                    <a:pt x="2741" y="1082"/>
                    <a:pt x="2786" y="1154"/>
                  </a:cubicBezTo>
                  <a:cubicBezTo>
                    <a:pt x="2831" y="1226"/>
                    <a:pt x="2880" y="1234"/>
                    <a:pt x="2945" y="1313"/>
                  </a:cubicBezTo>
                  <a:cubicBezTo>
                    <a:pt x="3010" y="1392"/>
                    <a:pt x="3122" y="1544"/>
                    <a:pt x="3178" y="1631"/>
                  </a:cubicBezTo>
                  <a:cubicBezTo>
                    <a:pt x="3234" y="1718"/>
                    <a:pt x="3256" y="1769"/>
                    <a:pt x="3281" y="1836"/>
                  </a:cubicBezTo>
                  <a:cubicBezTo>
                    <a:pt x="3306" y="1903"/>
                    <a:pt x="3348" y="1991"/>
                    <a:pt x="3328" y="2033"/>
                  </a:cubicBezTo>
                  <a:cubicBezTo>
                    <a:pt x="3308" y="2075"/>
                    <a:pt x="3230" y="2048"/>
                    <a:pt x="3160" y="2089"/>
                  </a:cubicBezTo>
                  <a:cubicBezTo>
                    <a:pt x="3090" y="2130"/>
                    <a:pt x="3008" y="2227"/>
                    <a:pt x="2907" y="2276"/>
                  </a:cubicBezTo>
                  <a:cubicBezTo>
                    <a:pt x="2806" y="2325"/>
                    <a:pt x="2668" y="2360"/>
                    <a:pt x="2556" y="2385"/>
                  </a:cubicBezTo>
                  <a:cubicBezTo>
                    <a:pt x="2444" y="2410"/>
                    <a:pt x="2332" y="2431"/>
                    <a:pt x="2234" y="2425"/>
                  </a:cubicBezTo>
                  <a:cubicBezTo>
                    <a:pt x="2136" y="2419"/>
                    <a:pt x="2088" y="2451"/>
                    <a:pt x="1966" y="2350"/>
                  </a:cubicBezTo>
                  <a:cubicBezTo>
                    <a:pt x="1844" y="2249"/>
                    <a:pt x="1641" y="1928"/>
                    <a:pt x="1505" y="1818"/>
                  </a:cubicBezTo>
                  <a:cubicBezTo>
                    <a:pt x="1369" y="1708"/>
                    <a:pt x="1263" y="1748"/>
                    <a:pt x="1149" y="1687"/>
                  </a:cubicBezTo>
                  <a:cubicBezTo>
                    <a:pt x="1035" y="1626"/>
                    <a:pt x="917" y="1532"/>
                    <a:pt x="822" y="1453"/>
                  </a:cubicBezTo>
                  <a:cubicBezTo>
                    <a:pt x="727" y="1374"/>
                    <a:pt x="662" y="1269"/>
                    <a:pt x="579" y="1210"/>
                  </a:cubicBezTo>
                  <a:cubicBezTo>
                    <a:pt x="496" y="1151"/>
                    <a:pt x="418" y="1181"/>
                    <a:pt x="326" y="1098"/>
                  </a:cubicBezTo>
                  <a:cubicBezTo>
                    <a:pt x="234" y="1015"/>
                    <a:pt x="54" y="846"/>
                    <a:pt x="27" y="714"/>
                  </a:cubicBezTo>
                  <a:cubicBezTo>
                    <a:pt x="0" y="582"/>
                    <a:pt x="96" y="415"/>
                    <a:pt x="162" y="303"/>
                  </a:cubicBezTo>
                  <a:cubicBezTo>
                    <a:pt x="228" y="191"/>
                    <a:pt x="321" y="86"/>
                    <a:pt x="422" y="43"/>
                  </a:cubicBezTo>
                  <a:cubicBezTo>
                    <a:pt x="523" y="0"/>
                    <a:pt x="635" y="43"/>
                    <a:pt x="769" y="43"/>
                  </a:cubicBezTo>
                  <a:cubicBezTo>
                    <a:pt x="903" y="43"/>
                    <a:pt x="1095" y="20"/>
                    <a:pt x="1225" y="43"/>
                  </a:cubicBezTo>
                  <a:cubicBezTo>
                    <a:pt x="1355" y="66"/>
                    <a:pt x="1444" y="121"/>
                    <a:pt x="1550" y="182"/>
                  </a:cubicBezTo>
                  <a:cubicBezTo>
                    <a:pt x="1656" y="243"/>
                    <a:pt x="1784" y="353"/>
                    <a:pt x="1862" y="407"/>
                  </a:cubicBezTo>
                  <a:cubicBezTo>
                    <a:pt x="1940" y="461"/>
                    <a:pt x="1966" y="466"/>
                    <a:pt x="2018" y="505"/>
                  </a:cubicBezTo>
                  <a:cubicBezTo>
                    <a:pt x="2070" y="544"/>
                    <a:pt x="2117" y="617"/>
                    <a:pt x="2174" y="639"/>
                  </a:cubicBezTo>
                  <a:cubicBezTo>
                    <a:pt x="2231" y="661"/>
                    <a:pt x="2331" y="661"/>
                    <a:pt x="2362" y="639"/>
                  </a:cubicBezTo>
                </a:path>
              </a:pathLst>
            </a:custGeom>
            <a:gradFill rotWithShape="1">
              <a:gsLst>
                <a:gs pos="0">
                  <a:srgbClr val="00B0F0"/>
                </a:gs>
                <a:gs pos="100000">
                  <a:srgbClr val="00B0F0">
                    <a:gamma/>
                    <a:shade val="38039"/>
                    <a:invGamma/>
                  </a:srgbClr>
                </a:gs>
              </a:gsLst>
              <a:lin ang="5400000" scaled="1"/>
            </a:gra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3142" name="AutoShape 70"/>
            <p:cNvSpPr>
              <a:spLocks noChangeShapeType="1"/>
            </p:cNvSpPr>
            <p:nvPr/>
          </p:nvSpPr>
          <p:spPr bwMode="auto">
            <a:xfrm flipV="1">
              <a:off x="8807" y="4322"/>
              <a:ext cx="1362" cy="317"/>
            </a:xfrm>
            <a:prstGeom prst="straightConnector1">
              <a:avLst/>
            </a:prstGeom>
            <a:noFill/>
            <a:ln w="9525">
              <a:solidFill>
                <a:srgbClr val="0F243E"/>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3141" name="Freeform 69"/>
            <p:cNvSpPr>
              <a:spLocks/>
            </p:cNvSpPr>
            <p:nvPr/>
          </p:nvSpPr>
          <p:spPr bwMode="auto">
            <a:xfrm>
              <a:off x="9224" y="469"/>
              <a:ext cx="2581" cy="2703"/>
            </a:xfrm>
            <a:custGeom>
              <a:avLst/>
              <a:gdLst/>
              <a:ahLst/>
              <a:cxnLst>
                <a:cxn ang="0">
                  <a:pos x="2581" y="0"/>
                </a:cxn>
                <a:cxn ang="0">
                  <a:pos x="2422" y="112"/>
                </a:cxn>
                <a:cxn ang="0">
                  <a:pos x="2404" y="296"/>
                </a:cxn>
                <a:cxn ang="0">
                  <a:pos x="2263" y="487"/>
                </a:cxn>
                <a:cxn ang="0">
                  <a:pos x="2093" y="458"/>
                </a:cxn>
                <a:cxn ang="0">
                  <a:pos x="1880" y="702"/>
                </a:cxn>
                <a:cxn ang="0">
                  <a:pos x="1833" y="879"/>
                </a:cxn>
                <a:cxn ang="0">
                  <a:pos x="1712" y="1057"/>
                </a:cxn>
                <a:cxn ang="0">
                  <a:pos x="1562" y="1122"/>
                </a:cxn>
                <a:cxn ang="0">
                  <a:pos x="1375" y="1272"/>
                </a:cxn>
                <a:cxn ang="0">
                  <a:pos x="1235" y="1337"/>
                </a:cxn>
                <a:cxn ang="0">
                  <a:pos x="1207" y="1422"/>
                </a:cxn>
                <a:cxn ang="0">
                  <a:pos x="1132" y="1403"/>
                </a:cxn>
                <a:cxn ang="0">
                  <a:pos x="1048" y="1571"/>
                </a:cxn>
                <a:cxn ang="0">
                  <a:pos x="945" y="1711"/>
                </a:cxn>
                <a:cxn ang="0">
                  <a:pos x="795" y="1859"/>
                </a:cxn>
                <a:cxn ang="0">
                  <a:pos x="749" y="1936"/>
                </a:cxn>
                <a:cxn ang="0">
                  <a:pos x="618" y="2076"/>
                </a:cxn>
                <a:cxn ang="0">
                  <a:pos x="431" y="2132"/>
                </a:cxn>
                <a:cxn ang="0">
                  <a:pos x="365" y="2317"/>
                </a:cxn>
                <a:cxn ang="0">
                  <a:pos x="288" y="2367"/>
                </a:cxn>
                <a:cxn ang="0">
                  <a:pos x="288" y="2459"/>
                </a:cxn>
                <a:cxn ang="0">
                  <a:pos x="0" y="2703"/>
                </a:cxn>
              </a:cxnLst>
              <a:rect l="0" t="0" r="r" b="b"/>
              <a:pathLst>
                <a:path w="2581" h="2703">
                  <a:moveTo>
                    <a:pt x="2581" y="0"/>
                  </a:moveTo>
                  <a:cubicBezTo>
                    <a:pt x="2516" y="31"/>
                    <a:pt x="2451" y="63"/>
                    <a:pt x="2422" y="112"/>
                  </a:cubicBezTo>
                  <a:cubicBezTo>
                    <a:pt x="2393" y="161"/>
                    <a:pt x="2430" y="234"/>
                    <a:pt x="2404" y="296"/>
                  </a:cubicBezTo>
                  <a:cubicBezTo>
                    <a:pt x="2378" y="358"/>
                    <a:pt x="2315" y="460"/>
                    <a:pt x="2263" y="487"/>
                  </a:cubicBezTo>
                  <a:cubicBezTo>
                    <a:pt x="2211" y="514"/>
                    <a:pt x="2157" y="422"/>
                    <a:pt x="2093" y="458"/>
                  </a:cubicBezTo>
                  <a:cubicBezTo>
                    <a:pt x="2029" y="494"/>
                    <a:pt x="1923" y="632"/>
                    <a:pt x="1880" y="702"/>
                  </a:cubicBezTo>
                  <a:cubicBezTo>
                    <a:pt x="1837" y="772"/>
                    <a:pt x="1861" y="820"/>
                    <a:pt x="1833" y="879"/>
                  </a:cubicBezTo>
                  <a:cubicBezTo>
                    <a:pt x="1805" y="938"/>
                    <a:pt x="1757" y="1016"/>
                    <a:pt x="1712" y="1057"/>
                  </a:cubicBezTo>
                  <a:cubicBezTo>
                    <a:pt x="1667" y="1098"/>
                    <a:pt x="1618" y="1086"/>
                    <a:pt x="1562" y="1122"/>
                  </a:cubicBezTo>
                  <a:cubicBezTo>
                    <a:pt x="1506" y="1158"/>
                    <a:pt x="1430" y="1236"/>
                    <a:pt x="1375" y="1272"/>
                  </a:cubicBezTo>
                  <a:cubicBezTo>
                    <a:pt x="1320" y="1308"/>
                    <a:pt x="1263" y="1312"/>
                    <a:pt x="1235" y="1337"/>
                  </a:cubicBezTo>
                  <a:cubicBezTo>
                    <a:pt x="1207" y="1362"/>
                    <a:pt x="1224" y="1411"/>
                    <a:pt x="1207" y="1422"/>
                  </a:cubicBezTo>
                  <a:cubicBezTo>
                    <a:pt x="1190" y="1433"/>
                    <a:pt x="1158" y="1378"/>
                    <a:pt x="1132" y="1403"/>
                  </a:cubicBezTo>
                  <a:cubicBezTo>
                    <a:pt x="1106" y="1428"/>
                    <a:pt x="1079" y="1520"/>
                    <a:pt x="1048" y="1571"/>
                  </a:cubicBezTo>
                  <a:cubicBezTo>
                    <a:pt x="1017" y="1622"/>
                    <a:pt x="987" y="1663"/>
                    <a:pt x="945" y="1711"/>
                  </a:cubicBezTo>
                  <a:cubicBezTo>
                    <a:pt x="903" y="1759"/>
                    <a:pt x="828" y="1822"/>
                    <a:pt x="795" y="1859"/>
                  </a:cubicBezTo>
                  <a:cubicBezTo>
                    <a:pt x="762" y="1896"/>
                    <a:pt x="778" y="1900"/>
                    <a:pt x="749" y="1936"/>
                  </a:cubicBezTo>
                  <a:cubicBezTo>
                    <a:pt x="720" y="1972"/>
                    <a:pt x="671" y="2043"/>
                    <a:pt x="618" y="2076"/>
                  </a:cubicBezTo>
                  <a:cubicBezTo>
                    <a:pt x="565" y="2109"/>
                    <a:pt x="473" y="2092"/>
                    <a:pt x="431" y="2132"/>
                  </a:cubicBezTo>
                  <a:cubicBezTo>
                    <a:pt x="389" y="2172"/>
                    <a:pt x="389" y="2278"/>
                    <a:pt x="365" y="2317"/>
                  </a:cubicBezTo>
                  <a:cubicBezTo>
                    <a:pt x="341" y="2356"/>
                    <a:pt x="301" y="2343"/>
                    <a:pt x="288" y="2367"/>
                  </a:cubicBezTo>
                  <a:cubicBezTo>
                    <a:pt x="275" y="2391"/>
                    <a:pt x="336" y="2403"/>
                    <a:pt x="288" y="2459"/>
                  </a:cubicBezTo>
                  <a:cubicBezTo>
                    <a:pt x="240" y="2515"/>
                    <a:pt x="60" y="2652"/>
                    <a:pt x="0" y="2703"/>
                  </a:cubicBezTo>
                </a:path>
              </a:pathLst>
            </a:custGeom>
            <a:noFill/>
            <a:ln w="76200">
              <a:solidFill>
                <a:srgbClr val="00B0F0"/>
              </a:solidFill>
              <a:round/>
              <a:headEnd/>
              <a:tailEnd type="stealth" w="med" len="med"/>
            </a:ln>
          </p:spPr>
          <p:txBody>
            <a:bodyPr vert="horz" wrap="square" lIns="91440" tIns="45720" rIns="91440" bIns="45720" numCol="1" anchor="t" anchorCtr="0" compatLnSpc="1">
              <a:prstTxWarp prst="textNoShape">
                <a:avLst/>
              </a:prstTxWarp>
            </a:bodyPr>
            <a:lstStyle/>
            <a:p>
              <a:endParaRPr lang="el-GR"/>
            </a:p>
          </p:txBody>
        </p:sp>
        <p:sp>
          <p:nvSpPr>
            <p:cNvPr id="3140" name="Freeform 68"/>
            <p:cNvSpPr>
              <a:spLocks/>
            </p:cNvSpPr>
            <p:nvPr/>
          </p:nvSpPr>
          <p:spPr bwMode="auto">
            <a:xfrm>
              <a:off x="1776" y="2786"/>
              <a:ext cx="2844" cy="3401"/>
            </a:xfrm>
            <a:custGeom>
              <a:avLst/>
              <a:gdLst/>
              <a:ahLst/>
              <a:cxnLst>
                <a:cxn ang="0">
                  <a:pos x="7" y="0"/>
                </a:cxn>
                <a:cxn ang="0">
                  <a:pos x="2844" y="2024"/>
                </a:cxn>
                <a:cxn ang="0">
                  <a:pos x="2842" y="3401"/>
                </a:cxn>
                <a:cxn ang="0">
                  <a:pos x="2493" y="3148"/>
                </a:cxn>
                <a:cxn ang="0">
                  <a:pos x="0" y="1388"/>
                </a:cxn>
              </a:cxnLst>
              <a:rect l="0" t="0" r="r" b="b"/>
              <a:pathLst>
                <a:path w="2844" h="3401">
                  <a:moveTo>
                    <a:pt x="7" y="0"/>
                  </a:moveTo>
                  <a:lnTo>
                    <a:pt x="2844" y="2024"/>
                  </a:lnTo>
                  <a:lnTo>
                    <a:pt x="2842" y="3401"/>
                  </a:lnTo>
                  <a:lnTo>
                    <a:pt x="2493" y="3148"/>
                  </a:lnTo>
                  <a:lnTo>
                    <a:pt x="0" y="1388"/>
                  </a:lnTo>
                </a:path>
              </a:pathLst>
            </a:custGeom>
            <a:solidFill>
              <a:srgbClr val="5C2C04"/>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3139" name="Freeform 67"/>
            <p:cNvSpPr>
              <a:spLocks/>
            </p:cNvSpPr>
            <p:nvPr/>
          </p:nvSpPr>
          <p:spPr bwMode="auto">
            <a:xfrm>
              <a:off x="4535" y="49"/>
              <a:ext cx="11628" cy="6242"/>
            </a:xfrm>
            <a:custGeom>
              <a:avLst/>
              <a:gdLst/>
              <a:ahLst/>
              <a:cxnLst>
                <a:cxn ang="0">
                  <a:pos x="84" y="4785"/>
                </a:cxn>
                <a:cxn ang="0">
                  <a:pos x="585" y="4687"/>
                </a:cxn>
                <a:cxn ang="0">
                  <a:pos x="1059" y="4785"/>
                </a:cxn>
                <a:cxn ang="0">
                  <a:pos x="1861" y="5360"/>
                </a:cxn>
                <a:cxn ang="0">
                  <a:pos x="2403" y="5515"/>
                </a:cxn>
                <a:cxn ang="0">
                  <a:pos x="3147" y="5015"/>
                </a:cxn>
                <a:cxn ang="0">
                  <a:pos x="3318" y="4873"/>
                </a:cxn>
                <a:cxn ang="0">
                  <a:pos x="3475" y="4784"/>
                </a:cxn>
                <a:cxn ang="0">
                  <a:pos x="3531" y="4793"/>
                </a:cxn>
                <a:cxn ang="0">
                  <a:pos x="4185" y="4640"/>
                </a:cxn>
                <a:cxn ang="0">
                  <a:pos x="4553" y="4668"/>
                </a:cxn>
                <a:cxn ang="0">
                  <a:pos x="5143" y="4549"/>
                </a:cxn>
                <a:cxn ang="0">
                  <a:pos x="5585" y="4302"/>
                </a:cxn>
                <a:cxn ang="0">
                  <a:pos x="6833" y="4282"/>
                </a:cxn>
                <a:cxn ang="0">
                  <a:pos x="8397" y="2949"/>
                </a:cxn>
                <a:cxn ang="0">
                  <a:pos x="9600" y="1478"/>
                </a:cxn>
                <a:cxn ang="0">
                  <a:pos x="10624" y="1066"/>
                </a:cxn>
                <a:cxn ang="0">
                  <a:pos x="11503" y="38"/>
                </a:cxn>
                <a:cxn ang="0">
                  <a:pos x="11372" y="836"/>
                </a:cxn>
                <a:cxn ang="0">
                  <a:pos x="11204" y="1721"/>
                </a:cxn>
                <a:cxn ang="0">
                  <a:pos x="11224" y="5516"/>
                </a:cxn>
                <a:cxn ang="0">
                  <a:pos x="11223" y="6080"/>
                </a:cxn>
                <a:cxn ang="0">
                  <a:pos x="10947" y="6110"/>
                </a:cxn>
                <a:cxn ang="0">
                  <a:pos x="10658" y="6106"/>
                </a:cxn>
                <a:cxn ang="0">
                  <a:pos x="9743" y="6116"/>
                </a:cxn>
                <a:cxn ang="0">
                  <a:pos x="6542" y="6116"/>
                </a:cxn>
                <a:cxn ang="0">
                  <a:pos x="1264" y="6127"/>
                </a:cxn>
                <a:cxn ang="0">
                  <a:pos x="251" y="6145"/>
                </a:cxn>
                <a:cxn ang="0">
                  <a:pos x="83" y="5959"/>
                </a:cxn>
                <a:cxn ang="0">
                  <a:pos x="83" y="4791"/>
                </a:cxn>
                <a:cxn ang="0">
                  <a:pos x="84" y="4785"/>
                </a:cxn>
              </a:cxnLst>
              <a:rect l="0" t="0" r="r" b="b"/>
              <a:pathLst>
                <a:path w="11628" h="6242">
                  <a:moveTo>
                    <a:pt x="84" y="4785"/>
                  </a:moveTo>
                  <a:cubicBezTo>
                    <a:pt x="168" y="4768"/>
                    <a:pt x="423" y="4687"/>
                    <a:pt x="585" y="4687"/>
                  </a:cubicBezTo>
                  <a:cubicBezTo>
                    <a:pt x="747" y="4687"/>
                    <a:pt x="846" y="4673"/>
                    <a:pt x="1059" y="4785"/>
                  </a:cubicBezTo>
                  <a:cubicBezTo>
                    <a:pt x="1272" y="4897"/>
                    <a:pt x="1637" y="5238"/>
                    <a:pt x="1861" y="5360"/>
                  </a:cubicBezTo>
                  <a:cubicBezTo>
                    <a:pt x="2085" y="5482"/>
                    <a:pt x="2189" y="5572"/>
                    <a:pt x="2403" y="5515"/>
                  </a:cubicBezTo>
                  <a:cubicBezTo>
                    <a:pt x="2617" y="5458"/>
                    <a:pt x="2995" y="5122"/>
                    <a:pt x="3147" y="5015"/>
                  </a:cubicBezTo>
                  <a:cubicBezTo>
                    <a:pt x="3299" y="4908"/>
                    <a:pt x="3263" y="4911"/>
                    <a:pt x="3318" y="4873"/>
                  </a:cubicBezTo>
                  <a:cubicBezTo>
                    <a:pt x="3373" y="4835"/>
                    <a:pt x="3440" y="4797"/>
                    <a:pt x="3475" y="4784"/>
                  </a:cubicBezTo>
                  <a:cubicBezTo>
                    <a:pt x="3510" y="4771"/>
                    <a:pt x="3413" y="4817"/>
                    <a:pt x="3531" y="4793"/>
                  </a:cubicBezTo>
                  <a:cubicBezTo>
                    <a:pt x="3649" y="4769"/>
                    <a:pt x="4015" y="4661"/>
                    <a:pt x="4185" y="4640"/>
                  </a:cubicBezTo>
                  <a:cubicBezTo>
                    <a:pt x="4355" y="4619"/>
                    <a:pt x="4393" y="4683"/>
                    <a:pt x="4553" y="4668"/>
                  </a:cubicBezTo>
                  <a:cubicBezTo>
                    <a:pt x="4713" y="4653"/>
                    <a:pt x="4971" y="4610"/>
                    <a:pt x="5143" y="4549"/>
                  </a:cubicBezTo>
                  <a:cubicBezTo>
                    <a:pt x="5315" y="4488"/>
                    <a:pt x="5303" y="4346"/>
                    <a:pt x="5585" y="4302"/>
                  </a:cubicBezTo>
                  <a:cubicBezTo>
                    <a:pt x="5867" y="4258"/>
                    <a:pt x="6364" y="4508"/>
                    <a:pt x="6833" y="4282"/>
                  </a:cubicBezTo>
                  <a:cubicBezTo>
                    <a:pt x="7302" y="4056"/>
                    <a:pt x="7936" y="3416"/>
                    <a:pt x="8397" y="2949"/>
                  </a:cubicBezTo>
                  <a:cubicBezTo>
                    <a:pt x="8858" y="2482"/>
                    <a:pt x="9229" y="1792"/>
                    <a:pt x="9600" y="1478"/>
                  </a:cubicBezTo>
                  <a:cubicBezTo>
                    <a:pt x="9971" y="1164"/>
                    <a:pt x="10307" y="1306"/>
                    <a:pt x="10624" y="1066"/>
                  </a:cubicBezTo>
                  <a:cubicBezTo>
                    <a:pt x="10941" y="826"/>
                    <a:pt x="11378" y="76"/>
                    <a:pt x="11503" y="38"/>
                  </a:cubicBezTo>
                  <a:cubicBezTo>
                    <a:pt x="11628" y="0"/>
                    <a:pt x="11422" y="556"/>
                    <a:pt x="11372" y="836"/>
                  </a:cubicBezTo>
                  <a:cubicBezTo>
                    <a:pt x="11322" y="1116"/>
                    <a:pt x="11229" y="941"/>
                    <a:pt x="11204" y="1721"/>
                  </a:cubicBezTo>
                  <a:cubicBezTo>
                    <a:pt x="11179" y="2501"/>
                    <a:pt x="11221" y="4790"/>
                    <a:pt x="11224" y="5516"/>
                  </a:cubicBezTo>
                  <a:cubicBezTo>
                    <a:pt x="11227" y="6242"/>
                    <a:pt x="11269" y="5981"/>
                    <a:pt x="11223" y="6080"/>
                  </a:cubicBezTo>
                  <a:cubicBezTo>
                    <a:pt x="11177" y="6179"/>
                    <a:pt x="11041" y="6106"/>
                    <a:pt x="10947" y="6110"/>
                  </a:cubicBezTo>
                  <a:cubicBezTo>
                    <a:pt x="10853" y="6114"/>
                    <a:pt x="10859" y="6105"/>
                    <a:pt x="10658" y="6106"/>
                  </a:cubicBezTo>
                  <a:cubicBezTo>
                    <a:pt x="10457" y="6107"/>
                    <a:pt x="10429" y="6114"/>
                    <a:pt x="9743" y="6116"/>
                  </a:cubicBezTo>
                  <a:cubicBezTo>
                    <a:pt x="9057" y="6118"/>
                    <a:pt x="7955" y="6114"/>
                    <a:pt x="6542" y="6116"/>
                  </a:cubicBezTo>
                  <a:cubicBezTo>
                    <a:pt x="5129" y="6118"/>
                    <a:pt x="2312" y="6122"/>
                    <a:pt x="1264" y="6127"/>
                  </a:cubicBezTo>
                  <a:cubicBezTo>
                    <a:pt x="216" y="6132"/>
                    <a:pt x="448" y="6173"/>
                    <a:pt x="251" y="6145"/>
                  </a:cubicBezTo>
                  <a:cubicBezTo>
                    <a:pt x="54" y="6117"/>
                    <a:pt x="111" y="6185"/>
                    <a:pt x="83" y="5959"/>
                  </a:cubicBezTo>
                  <a:cubicBezTo>
                    <a:pt x="55" y="5733"/>
                    <a:pt x="83" y="5034"/>
                    <a:pt x="83" y="4791"/>
                  </a:cubicBezTo>
                  <a:cubicBezTo>
                    <a:pt x="83" y="4791"/>
                    <a:pt x="0" y="4794"/>
                    <a:pt x="84" y="4785"/>
                  </a:cubicBezTo>
                  <a:close/>
                </a:path>
              </a:pathLst>
            </a:custGeom>
            <a:solidFill>
              <a:srgbClr val="996633"/>
            </a:solidFill>
            <a:ln w="9525">
              <a:solidFill>
                <a:srgbClr val="996633"/>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3138" name="Freeform 66"/>
            <p:cNvSpPr>
              <a:spLocks/>
            </p:cNvSpPr>
            <p:nvPr/>
          </p:nvSpPr>
          <p:spPr bwMode="auto">
            <a:xfrm>
              <a:off x="1776" y="2153"/>
              <a:ext cx="3830" cy="2681"/>
            </a:xfrm>
            <a:custGeom>
              <a:avLst/>
              <a:gdLst/>
              <a:ahLst/>
              <a:cxnLst>
                <a:cxn ang="0">
                  <a:pos x="0" y="633"/>
                </a:cxn>
                <a:cxn ang="0">
                  <a:pos x="2844" y="2681"/>
                </a:cxn>
                <a:cxn ang="0">
                  <a:pos x="3067" y="2651"/>
                </a:cxn>
                <a:cxn ang="0">
                  <a:pos x="3249" y="2624"/>
                </a:cxn>
                <a:cxn ang="0">
                  <a:pos x="3438" y="2617"/>
                </a:cxn>
                <a:cxn ang="0">
                  <a:pos x="3623" y="2641"/>
                </a:cxn>
                <a:cxn ang="0">
                  <a:pos x="3830" y="2668"/>
                </a:cxn>
                <a:cxn ang="0">
                  <a:pos x="270" y="0"/>
                </a:cxn>
                <a:cxn ang="0">
                  <a:pos x="53" y="487"/>
                </a:cxn>
                <a:cxn ang="0">
                  <a:pos x="0" y="633"/>
                </a:cxn>
              </a:cxnLst>
              <a:rect l="0" t="0" r="r" b="b"/>
              <a:pathLst>
                <a:path w="3830" h="2681">
                  <a:moveTo>
                    <a:pt x="0" y="633"/>
                  </a:moveTo>
                  <a:lnTo>
                    <a:pt x="2844" y="2681"/>
                  </a:lnTo>
                  <a:lnTo>
                    <a:pt x="3067" y="2651"/>
                  </a:lnTo>
                  <a:lnTo>
                    <a:pt x="3249" y="2624"/>
                  </a:lnTo>
                  <a:lnTo>
                    <a:pt x="3438" y="2617"/>
                  </a:lnTo>
                  <a:lnTo>
                    <a:pt x="3623" y="2641"/>
                  </a:lnTo>
                  <a:lnTo>
                    <a:pt x="3830" y="2668"/>
                  </a:lnTo>
                  <a:lnTo>
                    <a:pt x="270" y="0"/>
                  </a:lnTo>
                  <a:lnTo>
                    <a:pt x="53" y="487"/>
                  </a:lnTo>
                  <a:lnTo>
                    <a:pt x="0" y="633"/>
                  </a:lnTo>
                  <a:close/>
                </a:path>
              </a:pathLst>
            </a:custGeom>
            <a:gradFill rotWithShape="1">
              <a:gsLst>
                <a:gs pos="0">
                  <a:srgbClr val="76923C">
                    <a:gamma/>
                    <a:shade val="50196"/>
                    <a:invGamma/>
                  </a:srgbClr>
                </a:gs>
                <a:gs pos="50000">
                  <a:srgbClr val="76923C"/>
                </a:gs>
                <a:gs pos="100000">
                  <a:srgbClr val="76923C">
                    <a:gamma/>
                    <a:shade val="50196"/>
                    <a:invGamma/>
                  </a:srgbClr>
                </a:gs>
              </a:gsLst>
              <a:lin ang="18900000" scaled="1"/>
            </a:gra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3137" name="Freeform 65"/>
            <p:cNvSpPr>
              <a:spLocks/>
            </p:cNvSpPr>
            <p:nvPr/>
          </p:nvSpPr>
          <p:spPr bwMode="auto">
            <a:xfrm>
              <a:off x="1986" y="1452"/>
              <a:ext cx="6035" cy="4154"/>
            </a:xfrm>
            <a:custGeom>
              <a:avLst/>
              <a:gdLst/>
              <a:ahLst/>
              <a:cxnLst>
                <a:cxn ang="0">
                  <a:pos x="18" y="700"/>
                </a:cxn>
                <a:cxn ang="0">
                  <a:pos x="3576" y="3359"/>
                </a:cxn>
                <a:cxn ang="0">
                  <a:pos x="4481" y="4025"/>
                </a:cxn>
                <a:cxn ang="0">
                  <a:pos x="4776" y="4134"/>
                </a:cxn>
                <a:cxn ang="0">
                  <a:pos x="4974" y="4099"/>
                </a:cxn>
                <a:cxn ang="0">
                  <a:pos x="5221" y="3983"/>
                </a:cxn>
                <a:cxn ang="0">
                  <a:pos x="5599" y="3692"/>
                </a:cxn>
                <a:cxn ang="0">
                  <a:pos x="5921" y="3442"/>
                </a:cxn>
                <a:cxn ang="0">
                  <a:pos x="6025" y="3369"/>
                </a:cxn>
                <a:cxn ang="0">
                  <a:pos x="5861" y="3222"/>
                </a:cxn>
                <a:cxn ang="0">
                  <a:pos x="5730" y="3139"/>
                </a:cxn>
                <a:cxn ang="0">
                  <a:pos x="5314" y="2835"/>
                </a:cxn>
                <a:cxn ang="0">
                  <a:pos x="4784" y="2472"/>
                </a:cxn>
                <a:cxn ang="0">
                  <a:pos x="794" y="295"/>
                </a:cxn>
                <a:cxn ang="0">
                  <a:pos x="18" y="700"/>
                </a:cxn>
              </a:cxnLst>
              <a:rect l="0" t="0" r="r" b="b"/>
              <a:pathLst>
                <a:path w="6035" h="4154">
                  <a:moveTo>
                    <a:pt x="18" y="700"/>
                  </a:moveTo>
                  <a:cubicBezTo>
                    <a:pt x="458" y="1220"/>
                    <a:pt x="2832" y="2805"/>
                    <a:pt x="3576" y="3359"/>
                  </a:cubicBezTo>
                  <a:cubicBezTo>
                    <a:pt x="4320" y="3913"/>
                    <a:pt x="4281" y="3896"/>
                    <a:pt x="4481" y="4025"/>
                  </a:cubicBezTo>
                  <a:cubicBezTo>
                    <a:pt x="4681" y="4154"/>
                    <a:pt x="4694" y="4122"/>
                    <a:pt x="4776" y="4134"/>
                  </a:cubicBezTo>
                  <a:cubicBezTo>
                    <a:pt x="4858" y="4146"/>
                    <a:pt x="4900" y="4124"/>
                    <a:pt x="4974" y="4099"/>
                  </a:cubicBezTo>
                  <a:cubicBezTo>
                    <a:pt x="5048" y="4074"/>
                    <a:pt x="5117" y="4051"/>
                    <a:pt x="5221" y="3983"/>
                  </a:cubicBezTo>
                  <a:cubicBezTo>
                    <a:pt x="5325" y="3915"/>
                    <a:pt x="5482" y="3782"/>
                    <a:pt x="5599" y="3692"/>
                  </a:cubicBezTo>
                  <a:cubicBezTo>
                    <a:pt x="5716" y="3602"/>
                    <a:pt x="5850" y="3496"/>
                    <a:pt x="5921" y="3442"/>
                  </a:cubicBezTo>
                  <a:cubicBezTo>
                    <a:pt x="5992" y="3388"/>
                    <a:pt x="6035" y="3406"/>
                    <a:pt x="6025" y="3369"/>
                  </a:cubicBezTo>
                  <a:cubicBezTo>
                    <a:pt x="6015" y="3332"/>
                    <a:pt x="5910" y="3260"/>
                    <a:pt x="5861" y="3222"/>
                  </a:cubicBezTo>
                  <a:cubicBezTo>
                    <a:pt x="5812" y="3184"/>
                    <a:pt x="5821" y="3203"/>
                    <a:pt x="5730" y="3139"/>
                  </a:cubicBezTo>
                  <a:cubicBezTo>
                    <a:pt x="5639" y="3075"/>
                    <a:pt x="5472" y="2946"/>
                    <a:pt x="5314" y="2835"/>
                  </a:cubicBezTo>
                  <a:cubicBezTo>
                    <a:pt x="5156" y="2724"/>
                    <a:pt x="5537" y="2895"/>
                    <a:pt x="4784" y="2472"/>
                  </a:cubicBezTo>
                  <a:cubicBezTo>
                    <a:pt x="4031" y="2049"/>
                    <a:pt x="1588" y="590"/>
                    <a:pt x="794" y="295"/>
                  </a:cubicBezTo>
                  <a:cubicBezTo>
                    <a:pt x="0" y="0"/>
                    <a:pt x="180" y="616"/>
                    <a:pt x="18" y="700"/>
                  </a:cubicBezTo>
                  <a:close/>
                </a:path>
              </a:pathLst>
            </a:custGeom>
            <a:gradFill rotWithShape="1">
              <a:gsLst>
                <a:gs pos="0">
                  <a:srgbClr val="00B0F0"/>
                </a:gs>
                <a:gs pos="100000">
                  <a:srgbClr val="00B0F0">
                    <a:gamma/>
                    <a:shade val="0"/>
                    <a:invGamma/>
                  </a:srgbClr>
                </a:gs>
              </a:gsLst>
              <a:lin ang="5400000" scaled="1"/>
            </a:gra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3136" name="AutoShape 64"/>
            <p:cNvSpPr>
              <a:spLocks noChangeShapeType="1"/>
            </p:cNvSpPr>
            <p:nvPr/>
          </p:nvSpPr>
          <p:spPr bwMode="auto">
            <a:xfrm>
              <a:off x="5594" y="4826"/>
              <a:ext cx="2472" cy="8"/>
            </a:xfrm>
            <a:prstGeom prst="straightConnector1">
              <a:avLst/>
            </a:prstGeom>
            <a:noFill/>
            <a:ln w="9525">
              <a:solidFill>
                <a:srgbClr val="0F243E"/>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3135" name="Freeform 63"/>
            <p:cNvSpPr>
              <a:spLocks/>
            </p:cNvSpPr>
            <p:nvPr/>
          </p:nvSpPr>
          <p:spPr bwMode="auto">
            <a:xfrm>
              <a:off x="6678" y="2877"/>
              <a:ext cx="2036" cy="1811"/>
            </a:xfrm>
            <a:custGeom>
              <a:avLst/>
              <a:gdLst/>
              <a:ahLst/>
              <a:cxnLst>
                <a:cxn ang="0">
                  <a:pos x="35" y="0"/>
                </a:cxn>
                <a:cxn ang="0">
                  <a:pos x="29" y="161"/>
                </a:cxn>
                <a:cxn ang="0">
                  <a:pos x="209" y="555"/>
                </a:cxn>
                <a:cxn ang="0">
                  <a:pos x="571" y="783"/>
                </a:cxn>
                <a:cxn ang="0">
                  <a:pos x="974" y="1152"/>
                </a:cxn>
                <a:cxn ang="0">
                  <a:pos x="1446" y="1371"/>
                </a:cxn>
                <a:cxn ang="0">
                  <a:pos x="1820" y="1684"/>
                </a:cxn>
                <a:cxn ang="0">
                  <a:pos x="2036" y="1811"/>
                </a:cxn>
              </a:cxnLst>
              <a:rect l="0" t="0" r="r" b="b"/>
              <a:pathLst>
                <a:path w="2036" h="1811">
                  <a:moveTo>
                    <a:pt x="35" y="0"/>
                  </a:moveTo>
                  <a:cubicBezTo>
                    <a:pt x="34" y="27"/>
                    <a:pt x="0" y="69"/>
                    <a:pt x="29" y="161"/>
                  </a:cubicBezTo>
                  <a:cubicBezTo>
                    <a:pt x="58" y="253"/>
                    <a:pt x="119" y="451"/>
                    <a:pt x="209" y="555"/>
                  </a:cubicBezTo>
                  <a:cubicBezTo>
                    <a:pt x="299" y="659"/>
                    <a:pt x="444" y="684"/>
                    <a:pt x="571" y="783"/>
                  </a:cubicBezTo>
                  <a:cubicBezTo>
                    <a:pt x="698" y="882"/>
                    <a:pt x="828" y="1054"/>
                    <a:pt x="974" y="1152"/>
                  </a:cubicBezTo>
                  <a:cubicBezTo>
                    <a:pt x="1120" y="1250"/>
                    <a:pt x="1305" y="1282"/>
                    <a:pt x="1446" y="1371"/>
                  </a:cubicBezTo>
                  <a:cubicBezTo>
                    <a:pt x="1587" y="1460"/>
                    <a:pt x="1722" y="1611"/>
                    <a:pt x="1820" y="1684"/>
                  </a:cubicBezTo>
                  <a:cubicBezTo>
                    <a:pt x="1918" y="1757"/>
                    <a:pt x="2001" y="1790"/>
                    <a:pt x="2036" y="1811"/>
                  </a:cubicBezTo>
                </a:path>
              </a:pathLst>
            </a:custGeom>
            <a:noFill/>
            <a:ln w="762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pic>
          <p:nvPicPr>
            <p:cNvPr id="3130" name="Picture 58" descr="tree2"/>
            <p:cNvPicPr>
              <a:picLocks noChangeAspect="1" noChangeArrowheads="1"/>
            </p:cNvPicPr>
            <p:nvPr/>
          </p:nvPicPr>
          <p:blipFill>
            <a:blip r:embed="rId48" cstate="print"/>
            <a:srcRect/>
            <a:stretch>
              <a:fillRect/>
            </a:stretch>
          </p:blipFill>
          <p:spPr bwMode="auto">
            <a:xfrm flipH="1">
              <a:off x="3751" y="490"/>
              <a:ext cx="1005" cy="1134"/>
            </a:xfrm>
            <a:prstGeom prst="rect">
              <a:avLst/>
            </a:prstGeom>
            <a:noFill/>
          </p:spPr>
        </p:pic>
        <p:pic>
          <p:nvPicPr>
            <p:cNvPr id="3129" name="Picture 57" descr="tree2"/>
            <p:cNvPicPr>
              <a:picLocks noChangeAspect="1" noChangeArrowheads="1"/>
            </p:cNvPicPr>
            <p:nvPr/>
          </p:nvPicPr>
          <p:blipFill>
            <a:blip r:embed="rId48" cstate="print"/>
            <a:srcRect b="7495"/>
            <a:stretch>
              <a:fillRect/>
            </a:stretch>
          </p:blipFill>
          <p:spPr bwMode="auto">
            <a:xfrm flipH="1">
              <a:off x="3911" y="1155"/>
              <a:ext cx="1005" cy="1049"/>
            </a:xfrm>
            <a:prstGeom prst="rect">
              <a:avLst/>
            </a:prstGeom>
            <a:noFill/>
          </p:spPr>
        </p:pic>
        <p:pic>
          <p:nvPicPr>
            <p:cNvPr id="3128" name="Picture 56" descr="tree2"/>
            <p:cNvPicPr>
              <a:picLocks noChangeAspect="1" noChangeArrowheads="1"/>
            </p:cNvPicPr>
            <p:nvPr/>
          </p:nvPicPr>
          <p:blipFill>
            <a:blip r:embed="rId48" cstate="print"/>
            <a:srcRect b="5379"/>
            <a:stretch>
              <a:fillRect/>
            </a:stretch>
          </p:blipFill>
          <p:spPr bwMode="auto">
            <a:xfrm flipH="1">
              <a:off x="5836" y="1855"/>
              <a:ext cx="1005" cy="1073"/>
            </a:xfrm>
            <a:prstGeom prst="rect">
              <a:avLst/>
            </a:prstGeom>
            <a:noFill/>
          </p:spPr>
        </p:pic>
        <p:pic>
          <p:nvPicPr>
            <p:cNvPr id="3127" name="Picture 55" descr="tree2"/>
            <p:cNvPicPr>
              <a:picLocks noChangeAspect="1" noChangeArrowheads="1"/>
            </p:cNvPicPr>
            <p:nvPr/>
          </p:nvPicPr>
          <p:blipFill>
            <a:blip r:embed="rId48" cstate="print"/>
            <a:srcRect b="5379"/>
            <a:stretch>
              <a:fillRect/>
            </a:stretch>
          </p:blipFill>
          <p:spPr bwMode="auto">
            <a:xfrm flipH="1">
              <a:off x="7061" y="1013"/>
              <a:ext cx="1005" cy="1073"/>
            </a:xfrm>
            <a:prstGeom prst="rect">
              <a:avLst/>
            </a:prstGeom>
            <a:noFill/>
          </p:spPr>
        </p:pic>
        <p:pic>
          <p:nvPicPr>
            <p:cNvPr id="3126" name="Picture 54" descr="Pine-Trees"/>
            <p:cNvPicPr>
              <a:picLocks noChangeAspect="1" noChangeArrowheads="1"/>
            </p:cNvPicPr>
            <p:nvPr/>
          </p:nvPicPr>
          <p:blipFill>
            <a:blip r:embed="rId49" cstate="print"/>
            <a:srcRect r="4138"/>
            <a:stretch>
              <a:fillRect/>
            </a:stretch>
          </p:blipFill>
          <p:spPr bwMode="auto">
            <a:xfrm>
              <a:off x="11242" y="-1112"/>
              <a:ext cx="2772" cy="2835"/>
            </a:xfrm>
            <a:prstGeom prst="rect">
              <a:avLst/>
            </a:prstGeom>
            <a:noFill/>
          </p:spPr>
        </p:pic>
        <p:pic>
          <p:nvPicPr>
            <p:cNvPr id="3125" name="Picture 53" descr="tree2"/>
            <p:cNvPicPr>
              <a:picLocks noChangeAspect="1" noChangeArrowheads="1"/>
            </p:cNvPicPr>
            <p:nvPr/>
          </p:nvPicPr>
          <p:blipFill>
            <a:blip r:embed="rId48" cstate="print"/>
            <a:srcRect b="4964"/>
            <a:stretch>
              <a:fillRect/>
            </a:stretch>
          </p:blipFill>
          <p:spPr bwMode="auto">
            <a:xfrm flipH="1">
              <a:off x="11638" y="1723"/>
              <a:ext cx="1360" cy="1455"/>
            </a:xfrm>
            <a:prstGeom prst="rect">
              <a:avLst/>
            </a:prstGeom>
            <a:noFill/>
          </p:spPr>
        </p:pic>
        <p:pic>
          <p:nvPicPr>
            <p:cNvPr id="3124" name="Picture 52" descr="tree2"/>
            <p:cNvPicPr>
              <a:picLocks noChangeAspect="1" noChangeArrowheads="1"/>
            </p:cNvPicPr>
            <p:nvPr/>
          </p:nvPicPr>
          <p:blipFill>
            <a:blip r:embed="rId48" cstate="print"/>
            <a:srcRect b="5379"/>
            <a:stretch>
              <a:fillRect/>
            </a:stretch>
          </p:blipFill>
          <p:spPr bwMode="auto">
            <a:xfrm flipH="1">
              <a:off x="8807" y="782"/>
              <a:ext cx="1005" cy="1073"/>
            </a:xfrm>
            <a:prstGeom prst="rect">
              <a:avLst/>
            </a:prstGeom>
            <a:noFill/>
          </p:spPr>
        </p:pic>
        <p:pic>
          <p:nvPicPr>
            <p:cNvPr id="3123" name="Picture 51" descr="tree2"/>
            <p:cNvPicPr>
              <a:picLocks noChangeAspect="1" noChangeArrowheads="1"/>
            </p:cNvPicPr>
            <p:nvPr/>
          </p:nvPicPr>
          <p:blipFill>
            <a:blip r:embed="rId48" cstate="print"/>
            <a:srcRect b="4964"/>
            <a:stretch>
              <a:fillRect/>
            </a:stretch>
          </p:blipFill>
          <p:spPr bwMode="auto">
            <a:xfrm flipH="1">
              <a:off x="10780" y="1053"/>
              <a:ext cx="1360" cy="1455"/>
            </a:xfrm>
            <a:prstGeom prst="rect">
              <a:avLst/>
            </a:prstGeom>
            <a:noFill/>
          </p:spPr>
        </p:pic>
        <p:pic>
          <p:nvPicPr>
            <p:cNvPr id="3122" name="Picture 50" descr="tree2"/>
            <p:cNvPicPr>
              <a:picLocks noChangeAspect="1" noChangeArrowheads="1"/>
            </p:cNvPicPr>
            <p:nvPr/>
          </p:nvPicPr>
          <p:blipFill>
            <a:blip r:embed="rId48" cstate="print"/>
            <a:srcRect b="8435"/>
            <a:stretch>
              <a:fillRect/>
            </a:stretch>
          </p:blipFill>
          <p:spPr bwMode="auto">
            <a:xfrm flipH="1">
              <a:off x="10292" y="2131"/>
              <a:ext cx="1613" cy="1661"/>
            </a:xfrm>
            <a:prstGeom prst="rect">
              <a:avLst/>
            </a:prstGeom>
            <a:noFill/>
          </p:spPr>
        </p:pic>
        <p:pic>
          <p:nvPicPr>
            <p:cNvPr id="3115" name="Picture 43" descr="tree2"/>
            <p:cNvPicPr>
              <a:picLocks noChangeAspect="1" noChangeArrowheads="1"/>
            </p:cNvPicPr>
            <p:nvPr/>
          </p:nvPicPr>
          <p:blipFill>
            <a:blip r:embed="rId48" cstate="print"/>
            <a:srcRect b="8289"/>
            <a:stretch>
              <a:fillRect/>
            </a:stretch>
          </p:blipFill>
          <p:spPr bwMode="auto">
            <a:xfrm flipH="1">
              <a:off x="4916" y="1395"/>
              <a:ext cx="1005" cy="1040"/>
            </a:xfrm>
            <a:prstGeom prst="rect">
              <a:avLst/>
            </a:prstGeom>
            <a:noFill/>
          </p:spPr>
        </p:pic>
      </p:grpSp>
      <p:pic>
        <p:nvPicPr>
          <p:cNvPr id="3112" name="Picture 40"/>
          <p:cNvPicPr>
            <a:picLocks noChangeAspect="1" noChangeArrowheads="1"/>
          </p:cNvPicPr>
          <p:nvPr/>
        </p:nvPicPr>
        <p:blipFill>
          <a:blip r:embed="rId50" cstate="print"/>
          <a:srcRect/>
          <a:stretch>
            <a:fillRect/>
          </a:stretch>
        </p:blipFill>
        <p:spPr bwMode="auto">
          <a:xfrm>
            <a:off x="44879347" y="12781983"/>
            <a:ext cx="1007123" cy="989444"/>
          </a:xfrm>
          <a:prstGeom prst="rect">
            <a:avLst/>
          </a:prstGeom>
          <a:noFill/>
        </p:spPr>
      </p:pic>
      <p:pic>
        <p:nvPicPr>
          <p:cNvPr id="3111" name="Picture 39"/>
          <p:cNvPicPr>
            <a:picLocks noChangeAspect="1" noChangeArrowheads="1"/>
          </p:cNvPicPr>
          <p:nvPr/>
        </p:nvPicPr>
        <p:blipFill>
          <a:blip r:embed="rId51" cstate="print"/>
          <a:srcRect/>
          <a:stretch>
            <a:fillRect/>
          </a:stretch>
        </p:blipFill>
        <p:spPr bwMode="auto">
          <a:xfrm>
            <a:off x="46191404" y="12457453"/>
            <a:ext cx="1015982" cy="989444"/>
          </a:xfrm>
          <a:prstGeom prst="rect">
            <a:avLst/>
          </a:prstGeom>
          <a:noFill/>
        </p:spPr>
      </p:pic>
      <p:sp>
        <p:nvSpPr>
          <p:cNvPr id="146" name="145 - TextBox"/>
          <p:cNvSpPr txBox="1"/>
          <p:nvPr/>
        </p:nvSpPr>
        <p:spPr>
          <a:xfrm rot="1862034">
            <a:off x="43537003" y="14520641"/>
            <a:ext cx="2282859" cy="523220"/>
          </a:xfrm>
          <a:prstGeom prst="rect">
            <a:avLst/>
          </a:prstGeom>
          <a:noFill/>
        </p:spPr>
        <p:txBody>
          <a:bodyPr wrap="square" rtlCol="0">
            <a:spAutoFit/>
          </a:bodyPr>
          <a:lstStyle/>
          <a:p>
            <a:r>
              <a:rPr lang="en-US" sz="2800" dirty="0" smtClean="0"/>
              <a:t>Erymanthos R.</a:t>
            </a:r>
            <a:endParaRPr lang="el-GR" sz="2800" dirty="0"/>
          </a:p>
        </p:txBody>
      </p:sp>
      <p:sp>
        <p:nvSpPr>
          <p:cNvPr id="143" name="142 - TextBox"/>
          <p:cNvSpPr txBox="1"/>
          <p:nvPr/>
        </p:nvSpPr>
        <p:spPr>
          <a:xfrm>
            <a:off x="43277480" y="12745492"/>
            <a:ext cx="1944216" cy="523220"/>
          </a:xfrm>
          <a:prstGeom prst="rect">
            <a:avLst/>
          </a:prstGeom>
          <a:noFill/>
        </p:spPr>
        <p:txBody>
          <a:bodyPr wrap="square" rtlCol="0">
            <a:spAutoFit/>
          </a:bodyPr>
          <a:lstStyle/>
          <a:p>
            <a:r>
              <a:rPr lang="en-US" sz="2800" dirty="0" smtClean="0">
                <a:solidFill>
                  <a:schemeClr val="accent6">
                    <a:lumMod val="50000"/>
                  </a:schemeClr>
                </a:solidFill>
              </a:rPr>
              <a:t>Buffer zone</a:t>
            </a:r>
            <a:endParaRPr lang="el-GR" sz="2800" dirty="0">
              <a:solidFill>
                <a:schemeClr val="accent6">
                  <a:lumMod val="50000"/>
                </a:schemeClr>
              </a:solidFill>
            </a:endParaRPr>
          </a:p>
        </p:txBody>
      </p:sp>
      <p:cxnSp>
        <p:nvCxnSpPr>
          <p:cNvPr id="145" name="144 - Ευθύγραμμο βέλος σύνδεσης"/>
          <p:cNvCxnSpPr/>
          <p:nvPr/>
        </p:nvCxnSpPr>
        <p:spPr>
          <a:xfrm>
            <a:off x="44501616" y="13249548"/>
            <a:ext cx="1584176" cy="1224136"/>
          </a:xfrm>
          <a:prstGeom prst="straightConnector1">
            <a:avLst/>
          </a:prstGeom>
          <a:ln w="381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40" name="139 - TextBox"/>
          <p:cNvSpPr txBox="1"/>
          <p:nvPr/>
        </p:nvSpPr>
        <p:spPr>
          <a:xfrm>
            <a:off x="46157800" y="16201876"/>
            <a:ext cx="2088232" cy="523220"/>
          </a:xfrm>
          <a:prstGeom prst="rect">
            <a:avLst/>
          </a:prstGeom>
          <a:noFill/>
        </p:spPr>
        <p:txBody>
          <a:bodyPr wrap="square" rtlCol="0">
            <a:spAutoFit/>
          </a:bodyPr>
          <a:lstStyle/>
          <a:p>
            <a:r>
              <a:rPr lang="en-US" sz="2800" dirty="0" smtClean="0"/>
              <a:t>Ditch block</a:t>
            </a:r>
            <a:endParaRPr lang="el-GR" sz="2800" dirty="0"/>
          </a:p>
        </p:txBody>
      </p:sp>
      <p:cxnSp>
        <p:nvCxnSpPr>
          <p:cNvPr id="178" name="177 - Ευθύγραμμο βέλος σύνδεσης"/>
          <p:cNvCxnSpPr>
            <a:stCxn id="140" idx="0"/>
          </p:cNvCxnSpPr>
          <p:nvPr/>
        </p:nvCxnSpPr>
        <p:spPr>
          <a:xfrm flipH="1" flipV="1">
            <a:off x="46589848" y="15481796"/>
            <a:ext cx="612068" cy="72008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90" name="189 - Εικόνα" descr="Wooden_Fence.png"/>
          <p:cNvPicPr>
            <a:picLocks noChangeAspect="1"/>
          </p:cNvPicPr>
          <p:nvPr/>
        </p:nvPicPr>
        <p:blipFill>
          <a:blip r:embed="rId52" cstate="print"/>
          <a:stretch>
            <a:fillRect/>
          </a:stretch>
        </p:blipFill>
        <p:spPr>
          <a:xfrm rot="1680000">
            <a:off x="44535558" y="14219594"/>
            <a:ext cx="216024" cy="216024"/>
          </a:xfrm>
          <a:prstGeom prst="rect">
            <a:avLst/>
          </a:prstGeom>
        </p:spPr>
      </p:pic>
      <p:pic>
        <p:nvPicPr>
          <p:cNvPr id="191" name="190 - Εικόνα" descr="Wooden_Fence.png"/>
          <p:cNvPicPr>
            <a:picLocks noChangeAspect="1"/>
          </p:cNvPicPr>
          <p:nvPr/>
        </p:nvPicPr>
        <p:blipFill>
          <a:blip r:embed="rId52" cstate="print"/>
          <a:stretch>
            <a:fillRect/>
          </a:stretch>
        </p:blipFill>
        <p:spPr>
          <a:xfrm rot="1680000">
            <a:off x="44683697" y="14295725"/>
            <a:ext cx="216024" cy="216024"/>
          </a:xfrm>
          <a:prstGeom prst="rect">
            <a:avLst/>
          </a:prstGeom>
        </p:spPr>
      </p:pic>
      <p:pic>
        <p:nvPicPr>
          <p:cNvPr id="192" name="191 - Εικόνα" descr="Wooden_Fence.png"/>
          <p:cNvPicPr>
            <a:picLocks noChangeAspect="1"/>
          </p:cNvPicPr>
          <p:nvPr/>
        </p:nvPicPr>
        <p:blipFill>
          <a:blip r:embed="rId52" cstate="print"/>
          <a:stretch>
            <a:fillRect/>
          </a:stretch>
        </p:blipFill>
        <p:spPr>
          <a:xfrm rot="1680000">
            <a:off x="44827713" y="14367734"/>
            <a:ext cx="216024" cy="216024"/>
          </a:xfrm>
          <a:prstGeom prst="rect">
            <a:avLst/>
          </a:prstGeom>
        </p:spPr>
      </p:pic>
      <p:pic>
        <p:nvPicPr>
          <p:cNvPr id="193" name="192 - Εικόνα" descr="Wooden_Fence.png"/>
          <p:cNvPicPr>
            <a:picLocks noChangeAspect="1"/>
          </p:cNvPicPr>
          <p:nvPr/>
        </p:nvPicPr>
        <p:blipFill>
          <a:blip r:embed="rId52" cstate="print"/>
          <a:stretch>
            <a:fillRect/>
          </a:stretch>
        </p:blipFill>
        <p:spPr>
          <a:xfrm rot="1680000">
            <a:off x="44971731" y="14439740"/>
            <a:ext cx="216024" cy="216024"/>
          </a:xfrm>
          <a:prstGeom prst="rect">
            <a:avLst/>
          </a:prstGeom>
        </p:spPr>
      </p:pic>
      <p:pic>
        <p:nvPicPr>
          <p:cNvPr id="194" name="193 - Εικόνα" descr="Wooden_Fence.png"/>
          <p:cNvPicPr>
            <a:picLocks noChangeAspect="1"/>
          </p:cNvPicPr>
          <p:nvPr/>
        </p:nvPicPr>
        <p:blipFill>
          <a:blip r:embed="rId52" cstate="print"/>
          <a:stretch>
            <a:fillRect/>
          </a:stretch>
        </p:blipFill>
        <p:spPr>
          <a:xfrm rot="1680000">
            <a:off x="45115747" y="14511750"/>
            <a:ext cx="216024" cy="216024"/>
          </a:xfrm>
          <a:prstGeom prst="rect">
            <a:avLst/>
          </a:prstGeom>
        </p:spPr>
      </p:pic>
      <p:pic>
        <p:nvPicPr>
          <p:cNvPr id="195" name="194 - Εικόνα" descr="plant_reed_gmv-555px.png"/>
          <p:cNvPicPr>
            <a:picLocks noChangeAspect="1"/>
          </p:cNvPicPr>
          <p:nvPr/>
        </p:nvPicPr>
        <p:blipFill>
          <a:blip r:embed="rId53" cstate="print"/>
          <a:srcRect l="35238" b="43951"/>
          <a:stretch>
            <a:fillRect/>
          </a:stretch>
        </p:blipFill>
        <p:spPr>
          <a:xfrm>
            <a:off x="45725752" y="14257660"/>
            <a:ext cx="205856" cy="251992"/>
          </a:xfrm>
          <a:prstGeom prst="rect">
            <a:avLst/>
          </a:prstGeom>
        </p:spPr>
      </p:pic>
      <p:pic>
        <p:nvPicPr>
          <p:cNvPr id="196" name="195 - Εικόνα" descr="plant_reed_gmv-555px.png"/>
          <p:cNvPicPr>
            <a:picLocks noChangeAspect="1"/>
          </p:cNvPicPr>
          <p:nvPr/>
        </p:nvPicPr>
        <p:blipFill>
          <a:blip r:embed="rId53" cstate="print"/>
          <a:srcRect l="35238" b="43951"/>
          <a:stretch>
            <a:fillRect/>
          </a:stretch>
        </p:blipFill>
        <p:spPr>
          <a:xfrm>
            <a:off x="45725752" y="14329668"/>
            <a:ext cx="205856" cy="251992"/>
          </a:xfrm>
          <a:prstGeom prst="rect">
            <a:avLst/>
          </a:prstGeom>
        </p:spPr>
      </p:pic>
      <p:pic>
        <p:nvPicPr>
          <p:cNvPr id="197" name="196 - Εικόνα" descr="plant_reed_gmv-555px.png"/>
          <p:cNvPicPr>
            <a:picLocks noChangeAspect="1"/>
          </p:cNvPicPr>
          <p:nvPr/>
        </p:nvPicPr>
        <p:blipFill>
          <a:blip r:embed="rId54" cstate="print"/>
          <a:srcRect l="35238" b="43951"/>
          <a:stretch>
            <a:fillRect/>
          </a:stretch>
        </p:blipFill>
        <p:spPr>
          <a:xfrm>
            <a:off x="46085792" y="14185652"/>
            <a:ext cx="147045" cy="180000"/>
          </a:xfrm>
          <a:prstGeom prst="rect">
            <a:avLst/>
          </a:prstGeom>
        </p:spPr>
      </p:pic>
      <p:pic>
        <p:nvPicPr>
          <p:cNvPr id="198" name="197 - Εικόνα" descr="plant_reed_gmv-555px.png"/>
          <p:cNvPicPr>
            <a:picLocks noChangeAspect="1"/>
          </p:cNvPicPr>
          <p:nvPr/>
        </p:nvPicPr>
        <p:blipFill>
          <a:blip r:embed="rId55" cstate="print"/>
          <a:srcRect l="35238" b="43951"/>
          <a:stretch>
            <a:fillRect/>
          </a:stretch>
        </p:blipFill>
        <p:spPr>
          <a:xfrm>
            <a:off x="46229808" y="14113644"/>
            <a:ext cx="176454" cy="216000"/>
          </a:xfrm>
          <a:prstGeom prst="rect">
            <a:avLst/>
          </a:prstGeom>
        </p:spPr>
      </p:pic>
      <p:pic>
        <p:nvPicPr>
          <p:cNvPr id="199" name="198 - Εικόνα" descr="plant_reed_gmv-555px.png"/>
          <p:cNvPicPr>
            <a:picLocks noChangeAspect="1"/>
          </p:cNvPicPr>
          <p:nvPr/>
        </p:nvPicPr>
        <p:blipFill>
          <a:blip r:embed="rId54" cstate="print"/>
          <a:srcRect l="35238" b="43951"/>
          <a:stretch>
            <a:fillRect/>
          </a:stretch>
        </p:blipFill>
        <p:spPr>
          <a:xfrm flipH="1">
            <a:off x="46373824" y="14257660"/>
            <a:ext cx="147045" cy="180000"/>
          </a:xfrm>
          <a:prstGeom prst="rect">
            <a:avLst/>
          </a:prstGeom>
        </p:spPr>
      </p:pic>
      <p:pic>
        <p:nvPicPr>
          <p:cNvPr id="200" name="199 - Εικόνα" descr="plant_reed_gmv-555px.png"/>
          <p:cNvPicPr>
            <a:picLocks noChangeAspect="1"/>
          </p:cNvPicPr>
          <p:nvPr/>
        </p:nvPicPr>
        <p:blipFill>
          <a:blip r:embed="rId53" cstate="print"/>
          <a:srcRect l="35238" b="43951"/>
          <a:stretch>
            <a:fillRect/>
          </a:stretch>
        </p:blipFill>
        <p:spPr>
          <a:xfrm>
            <a:off x="46157799" y="14833724"/>
            <a:ext cx="205863" cy="252000"/>
          </a:xfrm>
          <a:prstGeom prst="rect">
            <a:avLst/>
          </a:prstGeom>
        </p:spPr>
      </p:pic>
      <p:pic>
        <p:nvPicPr>
          <p:cNvPr id="201" name="200 - Εικόνα" descr="plant_reed_gmv-555px.png"/>
          <p:cNvPicPr>
            <a:picLocks noChangeAspect="1"/>
          </p:cNvPicPr>
          <p:nvPr/>
        </p:nvPicPr>
        <p:blipFill>
          <a:blip r:embed="rId54" cstate="print"/>
          <a:srcRect l="35238" b="43951"/>
          <a:stretch>
            <a:fillRect/>
          </a:stretch>
        </p:blipFill>
        <p:spPr>
          <a:xfrm>
            <a:off x="46301816" y="14941756"/>
            <a:ext cx="147045" cy="180000"/>
          </a:xfrm>
          <a:prstGeom prst="rect">
            <a:avLst/>
          </a:prstGeom>
        </p:spPr>
      </p:pic>
      <p:pic>
        <p:nvPicPr>
          <p:cNvPr id="202" name="201 - Εικόνα" descr="plant_reed_gmv-555px.png"/>
          <p:cNvPicPr>
            <a:picLocks noChangeAspect="1"/>
          </p:cNvPicPr>
          <p:nvPr/>
        </p:nvPicPr>
        <p:blipFill>
          <a:blip r:embed="rId56" cstate="print"/>
          <a:srcRect l="35238" b="43951"/>
          <a:stretch>
            <a:fillRect/>
          </a:stretch>
        </p:blipFill>
        <p:spPr>
          <a:xfrm>
            <a:off x="47218672" y="14833724"/>
            <a:ext cx="235272" cy="288000"/>
          </a:xfrm>
          <a:prstGeom prst="rect">
            <a:avLst/>
          </a:prstGeom>
        </p:spPr>
      </p:pic>
      <p:pic>
        <p:nvPicPr>
          <p:cNvPr id="203" name="202 - Εικόνα" descr="plant_reed_gmv-555px.png"/>
          <p:cNvPicPr>
            <a:picLocks noChangeAspect="1"/>
          </p:cNvPicPr>
          <p:nvPr/>
        </p:nvPicPr>
        <p:blipFill>
          <a:blip r:embed="rId55" cstate="print"/>
          <a:srcRect l="35238" b="43951"/>
          <a:stretch>
            <a:fillRect/>
          </a:stretch>
        </p:blipFill>
        <p:spPr>
          <a:xfrm flipH="1">
            <a:off x="47090874" y="14833724"/>
            <a:ext cx="176454" cy="216000"/>
          </a:xfrm>
          <a:prstGeom prst="rect">
            <a:avLst/>
          </a:prstGeom>
        </p:spPr>
      </p:pic>
      <p:sp>
        <p:nvSpPr>
          <p:cNvPr id="204" name="203 - TextBox"/>
          <p:cNvSpPr txBox="1"/>
          <p:nvPr/>
        </p:nvSpPr>
        <p:spPr>
          <a:xfrm>
            <a:off x="41981336" y="13393564"/>
            <a:ext cx="2520280" cy="523220"/>
          </a:xfrm>
          <a:prstGeom prst="rect">
            <a:avLst/>
          </a:prstGeom>
          <a:noFill/>
        </p:spPr>
        <p:txBody>
          <a:bodyPr wrap="square" rtlCol="0">
            <a:spAutoFit/>
          </a:bodyPr>
          <a:lstStyle/>
          <a:p>
            <a:r>
              <a:rPr lang="en-US" sz="2800" dirty="0" smtClean="0">
                <a:solidFill>
                  <a:schemeClr val="accent4">
                    <a:lumMod val="75000"/>
                  </a:schemeClr>
                </a:solidFill>
              </a:rPr>
              <a:t>Riparian fence</a:t>
            </a:r>
            <a:endParaRPr lang="el-GR" sz="2800" dirty="0">
              <a:solidFill>
                <a:schemeClr val="accent4">
                  <a:lumMod val="75000"/>
                </a:schemeClr>
              </a:solidFill>
            </a:endParaRPr>
          </a:p>
        </p:txBody>
      </p:sp>
      <p:cxnSp>
        <p:nvCxnSpPr>
          <p:cNvPr id="205" name="204 - Ευθύγραμμο βέλος σύνδεσης"/>
          <p:cNvCxnSpPr/>
          <p:nvPr/>
        </p:nvCxnSpPr>
        <p:spPr>
          <a:xfrm>
            <a:off x="43709528" y="13897620"/>
            <a:ext cx="720080" cy="360040"/>
          </a:xfrm>
          <a:prstGeom prst="straightConnector1">
            <a:avLst/>
          </a:prstGeom>
          <a:ln w="381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209" name="208 - Εικόνα" descr="plant_reed_gmv-555px.png"/>
          <p:cNvPicPr>
            <a:picLocks noChangeAspect="1"/>
          </p:cNvPicPr>
          <p:nvPr/>
        </p:nvPicPr>
        <p:blipFill>
          <a:blip r:embed="rId54" cstate="print"/>
          <a:srcRect l="35238" b="43951"/>
          <a:stretch>
            <a:fillRect/>
          </a:stretch>
        </p:blipFill>
        <p:spPr>
          <a:xfrm flipH="1">
            <a:off x="46514811" y="14365692"/>
            <a:ext cx="147045" cy="180000"/>
          </a:xfrm>
          <a:prstGeom prst="rect">
            <a:avLst/>
          </a:prstGeom>
        </p:spPr>
      </p:pic>
      <p:pic>
        <p:nvPicPr>
          <p:cNvPr id="142" name="141 - Εικόνα" descr="ERYMANTHOS_ypsometro_4.gif"/>
          <p:cNvPicPr>
            <a:picLocks noChangeAspect="1"/>
          </p:cNvPicPr>
          <p:nvPr/>
        </p:nvPicPr>
        <p:blipFill>
          <a:blip r:embed="rId57" cstate="print">
            <a:clrChange>
              <a:clrFrom>
                <a:srgbClr val="FFFFFF"/>
              </a:clrFrom>
              <a:clrTo>
                <a:srgbClr val="FFFFFF">
                  <a:alpha val="0"/>
                </a:srgbClr>
              </a:clrTo>
            </a:clrChange>
          </a:blip>
          <a:srcRect l="18520" r="41353"/>
          <a:stretch>
            <a:fillRect/>
          </a:stretch>
        </p:blipFill>
        <p:spPr>
          <a:xfrm>
            <a:off x="31540176" y="6120756"/>
            <a:ext cx="3744416" cy="5760000"/>
          </a:xfrm>
          <a:prstGeom prst="rect">
            <a:avLst/>
          </a:prstGeom>
        </p:spPr>
      </p:pic>
      <p:sp>
        <p:nvSpPr>
          <p:cNvPr id="148" name="147 - TextBox"/>
          <p:cNvSpPr txBox="1"/>
          <p:nvPr/>
        </p:nvSpPr>
        <p:spPr>
          <a:xfrm>
            <a:off x="42268695" y="33195764"/>
            <a:ext cx="8929665" cy="707886"/>
          </a:xfrm>
          <a:prstGeom prst="rect">
            <a:avLst/>
          </a:prstGeom>
          <a:noFill/>
        </p:spPr>
        <p:txBody>
          <a:bodyPr wrap="square" rtlCol="0">
            <a:spAutoFit/>
          </a:bodyPr>
          <a:lstStyle/>
          <a:p>
            <a:r>
              <a:rPr lang="en-US" sz="4000" dirty="0" smtClean="0">
                <a:solidFill>
                  <a:schemeClr val="bg1"/>
                </a:solidFill>
              </a:rPr>
              <a:t>EGU 2012    SESSION: HS7.3/CL2.9/NP1.3</a:t>
            </a:r>
            <a:endParaRPr lang="el-GR" sz="4000" dirty="0">
              <a:solidFill>
                <a:schemeClr val="bg1"/>
              </a:solidFill>
            </a:endParaRPr>
          </a:p>
        </p:txBody>
      </p:sp>
      <p:pic>
        <p:nvPicPr>
          <p:cNvPr id="147" name="108 - Εικόνα" descr="ERYMANTHOS_land_uses_total_2.gif"/>
          <p:cNvPicPr>
            <a:picLocks noChangeAspect="1"/>
          </p:cNvPicPr>
          <p:nvPr/>
        </p:nvPicPr>
        <p:blipFill>
          <a:blip r:embed="rId58" cstate="print">
            <a:clrChange>
              <a:clrFrom>
                <a:srgbClr val="FFFFFF"/>
              </a:clrFrom>
              <a:clrTo>
                <a:srgbClr val="FFFFFF">
                  <a:alpha val="0"/>
                </a:srgbClr>
              </a:clrTo>
            </a:clrChange>
          </a:blip>
          <a:srcRect l="20968" r="39516"/>
          <a:stretch>
            <a:fillRect/>
          </a:stretch>
        </p:blipFill>
        <p:spPr>
          <a:xfrm>
            <a:off x="27363712" y="11377340"/>
            <a:ext cx="3733800" cy="5619750"/>
          </a:xfrm>
          <a:prstGeom prst="rect">
            <a:avLst/>
          </a:prstGeom>
        </p:spPr>
      </p:pic>
      <p:sp>
        <p:nvSpPr>
          <p:cNvPr id="149" name="TextBox 148"/>
          <p:cNvSpPr txBox="1"/>
          <p:nvPr/>
        </p:nvSpPr>
        <p:spPr>
          <a:xfrm>
            <a:off x="38236920" y="19191947"/>
            <a:ext cx="11809312" cy="2554545"/>
          </a:xfrm>
          <a:prstGeom prst="rect">
            <a:avLst/>
          </a:prstGeom>
          <a:noFill/>
        </p:spPr>
        <p:txBody>
          <a:bodyPr wrap="square" rtlCol="0">
            <a:spAutoFit/>
          </a:bodyPr>
          <a:lstStyle/>
          <a:p>
            <a:pPr algn="just"/>
            <a:r>
              <a:rPr lang="en-US" sz="3200" dirty="0" smtClean="0">
                <a:solidFill>
                  <a:schemeClr val="bg1"/>
                </a:solidFill>
                <a:latin typeface="Calibri" pitchFamily="34" charset="0"/>
                <a:cs typeface="Times New Roman" pitchFamily="18" charset="0"/>
              </a:rPr>
              <a:t>in order to prevent the main channel of Erymanthos R. from direct polluting discharges. Authors believe that the results of the study could assist authorities and engineers to design and develop strategies of improving river water quality and safeguarding public health. The proposed measures may be applicable to other catchments, as well.</a:t>
            </a:r>
            <a:endParaRPr lang="el-GR" sz="3200" dirty="0"/>
          </a:p>
        </p:txBody>
      </p:sp>
      <p:pic>
        <p:nvPicPr>
          <p:cNvPr id="153" name="152 - Εικόνα" descr="CreativeCommons_Attribution_License.png"/>
          <p:cNvPicPr>
            <a:picLocks noChangeAspect="1"/>
          </p:cNvPicPr>
          <p:nvPr/>
        </p:nvPicPr>
        <p:blipFill>
          <a:blip r:embed="rId59" cstate="print"/>
          <a:stretch>
            <a:fillRect/>
          </a:stretch>
        </p:blipFill>
        <p:spPr>
          <a:xfrm>
            <a:off x="39441653" y="32979740"/>
            <a:ext cx="2539683" cy="88888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1801</TotalTime>
  <Words>913</Words>
  <Application>Microsoft Office PowerPoint</Application>
  <PresentationFormat>Προσαρμογή</PresentationFormat>
  <Paragraphs>98</Paragraphs>
  <Slides>1</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1</vt:i4>
      </vt:variant>
    </vt:vector>
  </HeadingPairs>
  <TitlesOfParts>
    <vt:vector size="2" baseType="lpstr">
      <vt:lpstr>Θέμα του Office</vt:lpstr>
      <vt:lpstr>Διαφάνεια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Sony Center</dc:creator>
  <cp:lastModifiedBy>Sony Center</cp:lastModifiedBy>
  <cp:revision>130</cp:revision>
  <dcterms:created xsi:type="dcterms:W3CDTF">2012-04-20T10:46:26Z</dcterms:created>
  <dcterms:modified xsi:type="dcterms:W3CDTF">2012-05-28T10:21:49Z</dcterms:modified>
</cp:coreProperties>
</file>