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318" r:id="rId2"/>
    <p:sldId id="356" r:id="rId3"/>
    <p:sldId id="389" r:id="rId4"/>
    <p:sldId id="390" r:id="rId5"/>
    <p:sldId id="391" r:id="rId6"/>
    <p:sldId id="392" r:id="rId7"/>
    <p:sldId id="400" r:id="rId8"/>
    <p:sldId id="393" r:id="rId9"/>
    <p:sldId id="401" r:id="rId10"/>
    <p:sldId id="394" r:id="rId11"/>
    <p:sldId id="396" r:id="rId12"/>
    <p:sldId id="398" r:id="rId13"/>
    <p:sldId id="399" r:id="rId14"/>
  </p:sldIdLst>
  <p:sldSz cx="9144000" cy="6858000" type="screen4x3"/>
  <p:notesSz cx="6834188" cy="99790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F0F"/>
    <a:srgbClr val="1B1B1B"/>
    <a:srgbClr val="1D1D1D"/>
    <a:srgbClr val="0D0D0D"/>
    <a:srgbClr val="131313"/>
    <a:srgbClr val="151515"/>
    <a:srgbClr val="3333FF"/>
    <a:srgbClr val="C0C0C0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24" autoAdjust="0"/>
  </p:normalViewPr>
  <p:slideViewPr>
    <p:cSldViewPr snapToGrid="0">
      <p:cViewPr>
        <p:scale>
          <a:sx n="90" d="100"/>
          <a:sy n="90" d="100"/>
        </p:scale>
        <p:origin x="-27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noProof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l-BE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noProof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noProof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l-BE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noProof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7D824C0-BC17-4E76-BD98-7E4682EAB551}" type="slidenum">
              <a:rPr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881FCB8-BF5A-4BAE-A5A0-2BFEB9BEB310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21D85-59EF-46E1-91B2-E7A0441B41F3}" type="slidenum">
              <a:rPr lang="de-DE"/>
              <a:pPr/>
              <a:t>1</a:t>
            </a:fld>
            <a:endParaRPr lang="de-DE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" y="-14288"/>
            <a:ext cx="6794500" cy="5095876"/>
          </a:xfrm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5329238"/>
            <a:ext cx="6408738" cy="4111625"/>
          </a:xfrm>
          <a:ln/>
        </p:spPr>
        <p:txBody>
          <a:bodyPr lIns="89715" tIns="44860" rIns="89715" bIns="44860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82600" y="3103563"/>
            <a:ext cx="4513263" cy="1463675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82600" y="4502150"/>
            <a:ext cx="4513263" cy="1068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2200" b="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gray">
          <a:xfrm>
            <a:off x="7188200" y="6184900"/>
            <a:ext cx="1646238" cy="37782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700">
                <a:solidFill>
                  <a:schemeClr val="bg1"/>
                </a:solidFill>
              </a:rPr>
              <a:t>YOUR</a:t>
            </a:r>
            <a:r>
              <a:rPr lang="de-DE" sz="1700">
                <a:solidFill>
                  <a:schemeClr val="tx1"/>
                </a:solidFill>
              </a:rPr>
              <a:t> </a:t>
            </a:r>
            <a:r>
              <a:rPr lang="de-DE" sz="1700">
                <a:solidFill>
                  <a:schemeClr val="hlink"/>
                </a:solidFill>
              </a:rPr>
              <a:t>LOGO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08775" y="271463"/>
            <a:ext cx="2130425" cy="58547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14325" y="271463"/>
            <a:ext cx="6242050" cy="5854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325" y="271463"/>
            <a:ext cx="8524875" cy="6000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1993900" y="6408738"/>
            <a:ext cx="53070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1000" b="0">
                <a:solidFill>
                  <a:schemeClr val="tx1"/>
                </a:solidFill>
              </a:rPr>
              <a:t>Modelling xylem-phloem flow coupling </a:t>
            </a:r>
            <a:r>
              <a:rPr lang="de-DE" sz="1000" b="0">
                <a:solidFill>
                  <a:schemeClr val="tx1"/>
                </a:solidFill>
                <a:cs typeface="Arial" charset="0"/>
              </a:rPr>
              <a:t>▪ Kathy Steppe ▪ 11 October 2011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271463"/>
            <a:ext cx="8524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11298" name="Picture 34" descr="logoPE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24838" y="5903913"/>
            <a:ext cx="862012" cy="906462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 spd="med">
    <p:fade/>
  </p:transition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tif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3" name="Picture 3" descr="Bild_groß"/>
          <p:cNvPicPr>
            <a:picLocks noChangeAspect="1" noChangeArrowheads="1"/>
          </p:cNvPicPr>
          <p:nvPr/>
        </p:nvPicPr>
        <p:blipFill>
          <a:blip r:embed="rId4" cstate="print"/>
          <a:srcRect l="12473"/>
          <a:stretch>
            <a:fillRect/>
          </a:stretch>
        </p:blipFill>
        <p:spPr bwMode="auto">
          <a:xfrm>
            <a:off x="180975" y="615950"/>
            <a:ext cx="8756650" cy="4987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4486" name="Rectangle 6"/>
          <p:cNvSpPr>
            <a:spLocks noChangeArrowheads="1"/>
          </p:cNvSpPr>
          <p:nvPr/>
        </p:nvSpPr>
        <p:spPr bwMode="gray">
          <a:xfrm>
            <a:off x="588010" y="679631"/>
            <a:ext cx="79724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l" eaLnBrk="0" hangingPunct="0">
              <a:lnSpc>
                <a:spcPct val="95000"/>
              </a:lnSpc>
            </a:pPr>
            <a:r>
              <a:rPr lang="en-GB" sz="3200" dirty="0" smtClean="0">
                <a:solidFill>
                  <a:schemeClr val="tx1"/>
                </a:solidFill>
              </a:rPr>
              <a:t>Transport of root-derived CO</a:t>
            </a:r>
            <a:r>
              <a:rPr lang="en-GB" sz="3200" baseline="-25000" dirty="0" smtClean="0">
                <a:solidFill>
                  <a:schemeClr val="tx1"/>
                </a:solidFill>
              </a:rPr>
              <a:t>2</a:t>
            </a:r>
            <a:r>
              <a:rPr lang="en-GB" sz="3200" dirty="0" smtClean="0">
                <a:solidFill>
                  <a:schemeClr val="tx1"/>
                </a:solidFill>
              </a:rPr>
              <a:t> via the transpiration stream affects aboveground tree physiology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04487" name="Rectangle 7"/>
          <p:cNvSpPr>
            <a:spLocks noChangeArrowheads="1"/>
          </p:cNvSpPr>
          <p:nvPr/>
        </p:nvSpPr>
        <p:spPr bwMode="gray">
          <a:xfrm>
            <a:off x="588009" y="2104117"/>
            <a:ext cx="7186613" cy="80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nl-BE" sz="2200" b="0" dirty="0" smtClean="0">
                <a:solidFill>
                  <a:schemeClr val="tx1"/>
                </a:solidFill>
              </a:rPr>
              <a:t>Jasper Bloemen, Mary Anne McGuire, Doug P. Aubrey, Robert O. Teskey and Kathy Steppe</a:t>
            </a:r>
            <a:endParaRPr lang="nl-BE" sz="2200" b="0" noProof="1">
              <a:solidFill>
                <a:schemeClr val="tx1"/>
              </a:solidFill>
            </a:endParaRPr>
          </a:p>
        </p:txBody>
      </p:sp>
      <p:sp>
        <p:nvSpPr>
          <p:cNvPr id="404489" name="Rectangle 9"/>
          <p:cNvSpPr>
            <a:spLocks noChangeArrowheads="1"/>
          </p:cNvSpPr>
          <p:nvPr/>
        </p:nvSpPr>
        <p:spPr bwMode="gray">
          <a:xfrm>
            <a:off x="700088" y="4687888"/>
            <a:ext cx="81692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0" dirty="0">
                <a:solidFill>
                  <a:schemeClr val="tx1"/>
                </a:solidFill>
              </a:rPr>
              <a:t>Laboratory of Plant Ecology, Ghent University</a:t>
            </a:r>
          </a:p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0" dirty="0" err="1">
                <a:solidFill>
                  <a:schemeClr val="tx1"/>
                </a:solidFill>
              </a:rPr>
              <a:t>Coupure</a:t>
            </a:r>
            <a:r>
              <a:rPr lang="en-US" sz="1600" b="0" dirty="0">
                <a:solidFill>
                  <a:schemeClr val="tx1"/>
                </a:solidFill>
              </a:rPr>
              <a:t> links 653, B-9000 Ghent, Belgium</a:t>
            </a:r>
          </a:p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Jasper.Bloemen@UGent.be</a:t>
            </a:r>
            <a:endParaRPr lang="nl-NL" sz="1600" b="0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38000" y="6300000"/>
            <a:ext cx="59174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EGU 2012  - Jasper Bloemen  - 25 April 2012</a:t>
            </a:r>
          </a:p>
          <a:p>
            <a:endParaRPr lang="en-US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0" y="173380"/>
            <a:ext cx="9144000" cy="531904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2"/>
                </a:solidFill>
              </a:rPr>
              <a:t> Results</a:t>
            </a:r>
            <a:r>
              <a:rPr lang="en-US" sz="2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	</a:t>
            </a:r>
            <a:endParaRPr lang="en-US" sz="2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638000" y="6300000"/>
            <a:ext cx="59174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EGU 2012  - Jasper Bloemen  - 25 April 2012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10/13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31159" name="Object 23"/>
          <p:cNvGraphicFramePr>
            <a:graphicFrameLocks noChangeAspect="1"/>
          </p:cNvGraphicFramePr>
          <p:nvPr/>
        </p:nvGraphicFramePr>
        <p:xfrm>
          <a:off x="0" y="1314705"/>
          <a:ext cx="9144000" cy="4129165"/>
        </p:xfrm>
        <a:graphic>
          <a:graphicData uri="http://schemas.openxmlformats.org/presentationml/2006/ole">
            <p:oleObj spid="_x0000_s731159" name="SPW 11.0 Graph" r:id="rId3" imgW="10076040" imgH="4376160" progId="SigmaPlotGraphicObject.10">
              <p:embed/>
            </p:oleObj>
          </a:graphicData>
        </a:graphic>
      </p:graphicFrame>
      <p:sp>
        <p:nvSpPr>
          <p:cNvPr id="32" name="Tekstvak 31"/>
          <p:cNvSpPr txBox="1"/>
          <p:nvPr/>
        </p:nvSpPr>
        <p:spPr>
          <a:xfrm>
            <a:off x="0" y="70658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Diffusion of </a:t>
            </a:r>
            <a:r>
              <a:rPr lang="en-US" baseline="30000" dirty="0" smtClean="0">
                <a:solidFill>
                  <a:schemeClr val="tx1"/>
                </a:solidFill>
              </a:rPr>
              <a:t>13</a:t>
            </a:r>
            <a:r>
              <a:rPr lang="en-US" dirty="0" smtClean="0">
                <a:solidFill>
                  <a:schemeClr val="tx1"/>
                </a:solidFill>
              </a:rPr>
              <a:t>C via stem and branch 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efflux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5117806" y="1991832"/>
            <a:ext cx="244549" cy="223284"/>
          </a:xfrm>
          <a:prstGeom prst="rect">
            <a:avLst/>
          </a:prstGeom>
          <a:solidFill>
            <a:srgbClr val="0F0F0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953387" y="1984744"/>
            <a:ext cx="244549" cy="223284"/>
          </a:xfrm>
          <a:prstGeom prst="rect">
            <a:avLst/>
          </a:prstGeom>
          <a:solidFill>
            <a:srgbClr val="1B1B1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0" y="173380"/>
            <a:ext cx="9144000" cy="531904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2"/>
                </a:solidFill>
              </a:rPr>
              <a:t> Results</a:t>
            </a:r>
            <a:endParaRPr lang="en-US" sz="2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638000" y="6300000"/>
            <a:ext cx="59174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EGU 2012  - Jasper Bloemen  - 25 April 2012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11/13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0" y="70658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Assimilation and efflux of </a:t>
            </a:r>
            <a:r>
              <a:rPr lang="en-US" baseline="30000" dirty="0" smtClean="0">
                <a:solidFill>
                  <a:schemeClr val="tx1"/>
                </a:solidFill>
              </a:rPr>
              <a:t>13</a:t>
            </a:r>
            <a:r>
              <a:rPr lang="en-US" dirty="0" smtClean="0">
                <a:solidFill>
                  <a:schemeClr val="tx1"/>
                </a:solidFill>
              </a:rPr>
              <a:t>C relative to </a:t>
            </a:r>
            <a:r>
              <a:rPr lang="en-US" baseline="30000" dirty="0" smtClean="0">
                <a:solidFill>
                  <a:schemeClr val="tx1"/>
                </a:solidFill>
              </a:rPr>
              <a:t>13</a:t>
            </a:r>
            <a:r>
              <a:rPr lang="en-US" dirty="0" smtClean="0">
                <a:solidFill>
                  <a:schemeClr val="tx1"/>
                </a:solidFill>
              </a:rPr>
              <a:t>C uptake: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Mass balance approach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pic>
        <p:nvPicPr>
          <p:cNvPr id="7" name="Afbeelding 6" descr="mass_balance_HL_LL_final_4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762" y="1509822"/>
            <a:ext cx="6365359" cy="47740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0" y="173380"/>
            <a:ext cx="9144000" cy="531904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2"/>
                </a:solidFill>
              </a:rPr>
              <a:t> Conclusions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638000" y="6300000"/>
            <a:ext cx="59174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EGU 2012  - Jasper Bloemen  - 25 April 2012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12/13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140124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Transport of root-derived 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in tree stems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35934" y="1881964"/>
            <a:ext cx="8559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Impact on plant carbon assimilation and CO</a:t>
            </a:r>
            <a:r>
              <a:rPr lang="en-US" b="0" baseline="-25000" dirty="0" smtClean="0">
                <a:solidFill>
                  <a:schemeClr val="tx1"/>
                </a:solidFill>
              </a:rPr>
              <a:t>2</a:t>
            </a:r>
            <a:r>
              <a:rPr lang="en-US" b="0" dirty="0" smtClean="0">
                <a:solidFill>
                  <a:schemeClr val="tx1"/>
                </a:solidFill>
              </a:rPr>
              <a:t> efflux to the atmosphere</a:t>
            </a:r>
            <a:endParaRPr lang="en-US" b="0" dirty="0"/>
          </a:p>
        </p:txBody>
      </p:sp>
      <p:sp>
        <p:nvSpPr>
          <p:cNvPr id="6" name="Tekstvak 5"/>
          <p:cNvSpPr txBox="1"/>
          <p:nvPr/>
        </p:nvSpPr>
        <p:spPr>
          <a:xfrm>
            <a:off x="0" y="238298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Assimilation of root-derived 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96948" y="2948763"/>
            <a:ext cx="8559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>
              <a:buFont typeface="Wingdings" pitchFamily="2" charset="2"/>
              <a:buChar char="Ø"/>
            </a:pPr>
            <a:r>
              <a:rPr lang="en-US" b="0" dirty="0" smtClean="0">
                <a:solidFill>
                  <a:schemeClr val="tx1"/>
                </a:solidFill>
              </a:rPr>
              <a:t> Internal recycling of respired CO</a:t>
            </a:r>
            <a:r>
              <a:rPr lang="en-US" b="0" baseline="-25000" dirty="0" smtClean="0">
                <a:solidFill>
                  <a:schemeClr val="tx1"/>
                </a:solidFill>
              </a:rPr>
              <a:t>2</a:t>
            </a:r>
            <a:r>
              <a:rPr lang="en-US" b="0" dirty="0" smtClean="0">
                <a:solidFill>
                  <a:schemeClr val="tx1"/>
                </a:solidFill>
              </a:rPr>
              <a:t> in stem, branches and leaves</a:t>
            </a:r>
            <a:endParaRPr lang="en-US" b="0" dirty="0"/>
          </a:p>
        </p:txBody>
      </p:sp>
      <p:sp>
        <p:nvSpPr>
          <p:cNvPr id="8" name="Tekstvak 7"/>
          <p:cNvSpPr txBox="1"/>
          <p:nvPr/>
        </p:nvSpPr>
        <p:spPr>
          <a:xfrm>
            <a:off x="421757" y="3473303"/>
            <a:ext cx="8559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Results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underestimate the assimilation of internally transported CO</a:t>
            </a:r>
            <a:r>
              <a:rPr lang="en-US" b="0" baseline="-25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404520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Aboveground efflux of root-derived 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00492" y="5057554"/>
            <a:ext cx="8559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Up to </a:t>
            </a:r>
            <a:r>
              <a:rPr lang="en-US" dirty="0" smtClean="0">
                <a:solidFill>
                  <a:schemeClr val="tx1"/>
                </a:solidFill>
              </a:rPr>
              <a:t>47% </a:t>
            </a:r>
            <a:r>
              <a:rPr lang="en-US" b="0" dirty="0" smtClean="0">
                <a:solidFill>
                  <a:schemeClr val="tx1"/>
                </a:solidFill>
              </a:rPr>
              <a:t>of root-derived CO</a:t>
            </a:r>
            <a:r>
              <a:rPr lang="en-US" b="0" baseline="-25000" dirty="0" smtClean="0">
                <a:solidFill>
                  <a:schemeClr val="tx1"/>
                </a:solidFill>
              </a:rPr>
              <a:t>2</a:t>
            </a:r>
            <a:r>
              <a:rPr lang="en-US" b="0" dirty="0" smtClean="0">
                <a:solidFill>
                  <a:schemeClr val="tx1"/>
                </a:solidFill>
              </a:rPr>
              <a:t> diffuses from aboveground tissues </a:t>
            </a:r>
            <a:endParaRPr lang="en-US" b="0" dirty="0"/>
          </a:p>
        </p:txBody>
      </p:sp>
      <p:sp>
        <p:nvSpPr>
          <p:cNvPr id="13" name="Tekstvak 12"/>
          <p:cNvSpPr txBox="1"/>
          <p:nvPr/>
        </p:nvSpPr>
        <p:spPr>
          <a:xfrm>
            <a:off x="350874" y="5582094"/>
            <a:ext cx="8559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>
              <a:buFont typeface="Wingdings" pitchFamily="2" charset="2"/>
              <a:buChar char="Ø"/>
            </a:pPr>
            <a:r>
              <a:rPr lang="en-US" b="0" dirty="0" smtClean="0">
                <a:solidFill>
                  <a:schemeClr val="tx1"/>
                </a:solidFill>
              </a:rPr>
              <a:t> Efflux-based estimates of above- </a:t>
            </a:r>
            <a:r>
              <a:rPr lang="en-US" b="0" smtClean="0">
                <a:solidFill>
                  <a:schemeClr val="tx1"/>
                </a:solidFill>
              </a:rPr>
              <a:t>and belowground </a:t>
            </a:r>
            <a:r>
              <a:rPr lang="en-US" b="0" dirty="0" smtClean="0">
                <a:solidFill>
                  <a:schemeClr val="tx1"/>
                </a:solidFill>
              </a:rPr>
              <a:t>respiration are inaccurate</a:t>
            </a:r>
            <a:endParaRPr lang="en-US" b="0" dirty="0"/>
          </a:p>
        </p:txBody>
      </p:sp>
      <p:sp>
        <p:nvSpPr>
          <p:cNvPr id="14" name="Tekstvak 13"/>
          <p:cNvSpPr txBox="1"/>
          <p:nvPr/>
        </p:nvSpPr>
        <p:spPr>
          <a:xfrm>
            <a:off x="0" y="70658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Conclusions on internal transport of root-derived 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25301" y="4540103"/>
            <a:ext cx="8559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Most of the root-derived CO</a:t>
            </a:r>
            <a:r>
              <a:rPr lang="en-US" b="0" baseline="-25000" dirty="0" smtClean="0">
                <a:solidFill>
                  <a:schemeClr val="tx1"/>
                </a:solidFill>
              </a:rPr>
              <a:t>2</a:t>
            </a:r>
            <a:r>
              <a:rPr lang="en-US" b="0" dirty="0" smtClean="0">
                <a:solidFill>
                  <a:schemeClr val="tx1"/>
                </a:solidFill>
              </a:rPr>
              <a:t> is expected to diffuse to the atmosphere</a:t>
            </a:r>
            <a:endParaRPr lang="en-US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638000" y="6300000"/>
            <a:ext cx="59174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EGU 2012  - Jasper Bloemen  - 25 April 2012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13/13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Bild_groß"/>
          <p:cNvPicPr>
            <a:picLocks noChangeAspect="1" noChangeArrowheads="1"/>
          </p:cNvPicPr>
          <p:nvPr/>
        </p:nvPicPr>
        <p:blipFill>
          <a:blip r:embed="rId2" cstate="print"/>
          <a:srcRect l="12473"/>
          <a:stretch>
            <a:fillRect/>
          </a:stretch>
        </p:blipFill>
        <p:spPr bwMode="auto">
          <a:xfrm>
            <a:off x="180975" y="615950"/>
            <a:ext cx="8756650" cy="4987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183973" y="626468"/>
            <a:ext cx="79724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l" eaLnBrk="0" hangingPunct="0">
              <a:lnSpc>
                <a:spcPct val="95000"/>
              </a:lnSpc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221623" y="966492"/>
            <a:ext cx="81692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US" b="0" dirty="0" smtClean="0">
                <a:solidFill>
                  <a:schemeClr val="tx1"/>
                </a:solidFill>
              </a:rPr>
              <a:t>Thank you for your </a:t>
            </a:r>
            <a:r>
              <a:rPr lang="en-US" b="0" dirty="0" smtClean="0">
                <a:solidFill>
                  <a:schemeClr val="tx1"/>
                </a:solidFill>
              </a:rPr>
              <a:t>attention</a:t>
            </a:r>
            <a:endParaRPr lang="en-US" b="0" dirty="0" smtClean="0">
              <a:solidFill>
                <a:schemeClr val="tx1"/>
              </a:solidFill>
            </a:endParaRPr>
          </a:p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endParaRPr lang="en-US" b="0" dirty="0" smtClean="0">
              <a:solidFill>
                <a:schemeClr val="tx1"/>
              </a:solidFill>
            </a:endParaRPr>
          </a:p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Jasper Bloemen</a:t>
            </a:r>
          </a:p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Laboratory </a:t>
            </a:r>
            <a:r>
              <a:rPr lang="en-US" sz="1600" b="0" dirty="0">
                <a:solidFill>
                  <a:schemeClr val="tx1"/>
                </a:solidFill>
              </a:rPr>
              <a:t>of Plant </a:t>
            </a:r>
            <a:r>
              <a:rPr lang="en-US" sz="1600" b="0" dirty="0" smtClean="0">
                <a:solidFill>
                  <a:schemeClr val="tx1"/>
                </a:solidFill>
              </a:rPr>
              <a:t>Ecology</a:t>
            </a:r>
          </a:p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Ghent </a:t>
            </a:r>
            <a:r>
              <a:rPr lang="en-US" sz="1600" b="0" dirty="0">
                <a:solidFill>
                  <a:schemeClr val="tx1"/>
                </a:solidFill>
              </a:rPr>
              <a:t>University</a:t>
            </a:r>
          </a:p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0" dirty="0" err="1">
                <a:solidFill>
                  <a:schemeClr val="tx1"/>
                </a:solidFill>
              </a:rPr>
              <a:t>Coupure</a:t>
            </a:r>
            <a:r>
              <a:rPr lang="en-US" sz="1600" b="0" dirty="0">
                <a:solidFill>
                  <a:schemeClr val="tx1"/>
                </a:solidFill>
              </a:rPr>
              <a:t> links 653, B-9000 Ghent, </a:t>
            </a:r>
            <a:r>
              <a:rPr lang="en-US" sz="1600" b="0" dirty="0" smtClean="0">
                <a:solidFill>
                  <a:schemeClr val="tx1"/>
                </a:solidFill>
              </a:rPr>
              <a:t>Belgium</a:t>
            </a:r>
          </a:p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www.plantecology.ugent.be</a:t>
            </a:r>
          </a:p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algn="l" eaLnBrk="0" hangingPunct="0"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Jasper.Bloemen@UGent.be</a:t>
            </a:r>
            <a:endParaRPr lang="nl-NL" sz="1600" b="0" dirty="0">
              <a:solidFill>
                <a:schemeClr val="tx1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Fig1_soil_resp_2.png"/>
          <p:cNvPicPr>
            <a:picLocks noChangeAspect="1"/>
          </p:cNvPicPr>
          <p:nvPr/>
        </p:nvPicPr>
        <p:blipFill>
          <a:blip r:embed="rId2" cstate="print"/>
          <a:srcRect l="16784" t="11878"/>
          <a:stretch>
            <a:fillRect/>
          </a:stretch>
        </p:blipFill>
        <p:spPr>
          <a:xfrm>
            <a:off x="276448" y="1892595"/>
            <a:ext cx="4555700" cy="3390303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0" y="173380"/>
            <a:ext cx="9144000" cy="531904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sz="2200" dirty="0" smtClean="0">
                <a:solidFill>
                  <a:schemeClr val="accent2"/>
                </a:solidFill>
              </a:rPr>
              <a:t>Introduction  </a:t>
            </a:r>
            <a:r>
              <a:rPr lang="en-US" sz="2200" dirty="0" smtClean="0"/>
              <a:t>	</a:t>
            </a:r>
            <a:endParaRPr lang="en-US" sz="2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638000" y="6300000"/>
            <a:ext cx="59174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EGU 2012  - Jasper Bloemen  - 25 April 2012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2/13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817418" y="734292"/>
            <a:ext cx="755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accurate are efflux-based estimates of soil respiration?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733646" y="4497572"/>
            <a:ext cx="1286539" cy="57415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64525" y="5287452"/>
            <a:ext cx="4281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i="1" dirty="0" smtClean="0">
                <a:solidFill>
                  <a:schemeClr val="tx1"/>
                </a:solidFill>
              </a:rPr>
              <a:t>Adapted from </a:t>
            </a:r>
            <a:r>
              <a:rPr lang="en-US" sz="900" i="1" dirty="0" err="1" smtClean="0">
                <a:solidFill>
                  <a:schemeClr val="tx1"/>
                </a:solidFill>
              </a:rPr>
              <a:t>Trumbore</a:t>
            </a:r>
            <a:r>
              <a:rPr lang="en-US" sz="900" i="1" dirty="0" smtClean="0">
                <a:solidFill>
                  <a:schemeClr val="tx1"/>
                </a:solidFill>
              </a:rPr>
              <a:t> (2006)</a:t>
            </a:r>
            <a:endParaRPr lang="en-US" sz="900" i="1" dirty="0">
              <a:solidFill>
                <a:schemeClr val="tx1"/>
              </a:solidFill>
            </a:endParaRPr>
          </a:p>
        </p:txBody>
      </p:sp>
      <p:pic>
        <p:nvPicPr>
          <p:cNvPr id="22" name="Afbeelding 21" descr="Fig2_soil_resp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9634" y="1620983"/>
            <a:ext cx="3759567" cy="3893042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27" name="Tekstvak 26"/>
          <p:cNvSpPr txBox="1"/>
          <p:nvPr/>
        </p:nvSpPr>
        <p:spPr>
          <a:xfrm>
            <a:off x="4946073" y="5624946"/>
            <a:ext cx="4197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i="1" dirty="0" smtClean="0">
                <a:solidFill>
                  <a:schemeClr val="tx1"/>
                </a:solidFill>
              </a:rPr>
              <a:t>Aubrey &amp; Teskey (2009)</a:t>
            </a:r>
            <a:endParaRPr lang="en-US" sz="900" i="1" dirty="0">
              <a:solidFill>
                <a:schemeClr val="tx1"/>
              </a:solidFill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5720316" y="1860698"/>
            <a:ext cx="244549" cy="180753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5734492" y="3533554"/>
            <a:ext cx="244549" cy="180753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8" name="PIJL-OMHOOG 17"/>
          <p:cNvSpPr/>
          <p:nvPr/>
        </p:nvSpPr>
        <p:spPr bwMode="auto">
          <a:xfrm>
            <a:off x="1233379" y="3785190"/>
            <a:ext cx="361506" cy="701749"/>
          </a:xfrm>
          <a:prstGeom prst="upArrow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3" name="Rechte verbindingslijn 22"/>
          <p:cNvCxnSpPr/>
          <p:nvPr/>
        </p:nvCxnSpPr>
        <p:spPr bwMode="auto">
          <a:xfrm flipV="1">
            <a:off x="1488558" y="1616149"/>
            <a:ext cx="3583172" cy="2541181"/>
          </a:xfrm>
          <a:prstGeom prst="line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18039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Rechte verbindingslijn 23"/>
          <p:cNvCxnSpPr/>
          <p:nvPr/>
        </p:nvCxnSpPr>
        <p:spPr bwMode="auto">
          <a:xfrm>
            <a:off x="1488558" y="4210493"/>
            <a:ext cx="3583172" cy="1318437"/>
          </a:xfrm>
          <a:prstGeom prst="line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18039"/>
                  <a:invGamma/>
                </a:srgbClr>
              </a:gs>
            </a:gsLst>
            <a:lin ang="5400000" scaled="1"/>
          </a:gradFill>
          <a:ln w="317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/>
      <p:bldP spid="27" grpId="0"/>
      <p:bldP spid="13" grpId="0" animBg="1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0" y="173380"/>
            <a:ext cx="9144000" cy="531904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sz="2200" dirty="0" smtClean="0">
                <a:solidFill>
                  <a:schemeClr val="accent2"/>
                </a:solidFill>
              </a:rPr>
              <a:t>Introduction  </a:t>
            </a:r>
            <a:r>
              <a:rPr lang="en-US" sz="2200" dirty="0" smtClean="0"/>
              <a:t>	</a:t>
            </a:r>
            <a:endParaRPr lang="en-US" sz="2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638000" y="6300000"/>
            <a:ext cx="59174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EGU 2012  - Jasper Bloemen  - 25 April 2012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3/13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75853" y="775857"/>
            <a:ext cx="755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Internal transport of root-derived 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60216" y="1579419"/>
            <a:ext cx="8589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Contributes to high 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concentrations observed inside </a:t>
            </a:r>
            <a:r>
              <a:rPr lang="en-US" dirty="0" smtClean="0">
                <a:solidFill>
                  <a:schemeClr val="tx1"/>
                </a:solidFill>
              </a:rPr>
              <a:t>trees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Range: &lt;1-26 % (atmospheric 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concentration </a:t>
            </a:r>
            <a:r>
              <a:rPr lang="en-US" i="1" dirty="0" smtClean="0">
                <a:solidFill>
                  <a:schemeClr val="tx1"/>
                </a:solidFill>
              </a:rPr>
              <a:t>C. </a:t>
            </a:r>
            <a:r>
              <a:rPr lang="en-US" dirty="0" smtClean="0">
                <a:solidFill>
                  <a:schemeClr val="tx1"/>
                </a:solidFill>
              </a:rPr>
              <a:t>0.04%)</a:t>
            </a: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3" name="Afbeelding 12" descr="Fig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6917" y="2682628"/>
            <a:ext cx="3326006" cy="3133381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360217" y="2798619"/>
            <a:ext cx="40870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Impact on tree physiology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Assimilation internally</a:t>
            </a: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Efflux to the atmosphere</a:t>
            </a: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Transport with the transpiration stream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0" y="5447414"/>
            <a:ext cx="4455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Fate of internally transported root-derived 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391247" y="5805377"/>
            <a:ext cx="35193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i="1" dirty="0" smtClean="0">
                <a:solidFill>
                  <a:schemeClr val="tx1"/>
                </a:solidFill>
              </a:rPr>
              <a:t>Teskey et al. (2008)</a:t>
            </a:r>
            <a:endParaRPr lang="en-US" sz="9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638000" y="6300000"/>
            <a:ext cx="59174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EGU 2012  - Jasper Bloemen  - 25 April 2012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4/13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Afbeelding 8" descr="DSC05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5576" y="1440230"/>
            <a:ext cx="3329682" cy="4439575"/>
          </a:xfrm>
          <a:prstGeom prst="rect">
            <a:avLst/>
          </a:prstGeom>
        </p:spPr>
      </p:pic>
      <p:pic>
        <p:nvPicPr>
          <p:cNvPr id="14" name="Afbeelding 13" descr="DSC05055.JPG"/>
          <p:cNvPicPr>
            <a:picLocks noChangeAspect="1"/>
          </p:cNvPicPr>
          <p:nvPr/>
        </p:nvPicPr>
        <p:blipFill>
          <a:blip r:embed="rId3" cstate="print"/>
          <a:srcRect l="11061" t="21010"/>
          <a:stretch>
            <a:fillRect/>
          </a:stretch>
        </p:blipFill>
        <p:spPr>
          <a:xfrm>
            <a:off x="263235" y="1439262"/>
            <a:ext cx="4702169" cy="2920041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0" y="74814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infusion of </a:t>
            </a:r>
            <a:r>
              <a:rPr lang="en-US" baseline="30000" dirty="0" smtClean="0">
                <a:solidFill>
                  <a:schemeClr val="tx1"/>
                </a:solidFill>
              </a:rPr>
              <a:t>13</a:t>
            </a:r>
            <a:r>
              <a:rPr lang="en-US" dirty="0" smtClean="0">
                <a:solidFill>
                  <a:schemeClr val="tx1"/>
                </a:solidFill>
              </a:rPr>
              <a:t>C labeled solution as a surrogate for root-derived 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transport in </a:t>
            </a:r>
            <a:r>
              <a:rPr lang="en-US" dirty="0" smtClean="0">
                <a:solidFill>
                  <a:schemeClr val="tx1"/>
                </a:solidFill>
              </a:rPr>
              <a:t>trees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aphicFrame>
        <p:nvGraphicFramePr>
          <p:cNvPr id="15" name="Tabel 14"/>
          <p:cNvGraphicFramePr>
            <a:graphicFrameLocks noGrp="1"/>
          </p:cNvGraphicFramePr>
          <p:nvPr/>
        </p:nvGraphicFramePr>
        <p:xfrm>
          <a:off x="248092" y="4582632"/>
          <a:ext cx="4749210" cy="1417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6004"/>
                <a:gridCol w="1022667"/>
                <a:gridCol w="937614"/>
                <a:gridCol w="1852925"/>
              </a:tblGrid>
              <a:tr h="74225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n-lt"/>
                        </a:rPr>
                        <a:t>Label</a:t>
                      </a:r>
                      <a:r>
                        <a:rPr lang="en-US" sz="1500" b="1" baseline="0" dirty="0" smtClean="0">
                          <a:latin typeface="+mn-lt"/>
                        </a:rPr>
                        <a:t> infusion</a:t>
                      </a:r>
                    </a:p>
                    <a:p>
                      <a:pPr algn="ctr"/>
                      <a:r>
                        <a:rPr lang="en-US" sz="1500" b="1" baseline="0" dirty="0" smtClean="0">
                          <a:latin typeface="+mn-lt"/>
                        </a:rPr>
                        <a:t>conc.</a:t>
                      </a:r>
                      <a:endParaRPr lang="en-US" sz="15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n-lt"/>
                        </a:rPr>
                        <a:t>Solution</a:t>
                      </a:r>
                      <a:r>
                        <a:rPr lang="en-US" sz="1500" b="1" baseline="0" dirty="0" smtClean="0">
                          <a:latin typeface="+mn-lt"/>
                        </a:rPr>
                        <a:t> infused</a:t>
                      </a:r>
                    </a:p>
                    <a:p>
                      <a:pPr algn="ctr"/>
                      <a:r>
                        <a:rPr lang="en-US" sz="1500" b="1" baseline="0" dirty="0" smtClean="0">
                          <a:latin typeface="+mn-lt"/>
                        </a:rPr>
                        <a:t>(l)</a:t>
                      </a:r>
                      <a:endParaRPr lang="en-US" sz="15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30000" dirty="0" smtClean="0">
                          <a:latin typeface="+mn-lt"/>
                        </a:rPr>
                        <a:t>13</a:t>
                      </a:r>
                      <a:r>
                        <a:rPr lang="en-US" sz="1500" b="1" dirty="0" smtClean="0">
                          <a:latin typeface="+mn-lt"/>
                        </a:rPr>
                        <a:t>C </a:t>
                      </a:r>
                    </a:p>
                    <a:p>
                      <a:pPr algn="ctr"/>
                      <a:r>
                        <a:rPr lang="en-US" sz="1500" b="1" dirty="0" smtClean="0">
                          <a:latin typeface="+mn-lt"/>
                        </a:rPr>
                        <a:t>uptake </a:t>
                      </a:r>
                    </a:p>
                    <a:p>
                      <a:pPr algn="ctr"/>
                      <a:r>
                        <a:rPr lang="en-US" sz="1500" b="1" dirty="0" smtClean="0">
                          <a:latin typeface="+mn-lt"/>
                        </a:rPr>
                        <a:t>(g)</a:t>
                      </a:r>
                      <a:endParaRPr lang="en-US" sz="15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n-lt"/>
                        </a:rPr>
                        <a:t>Solution infused/</a:t>
                      </a:r>
                    </a:p>
                    <a:p>
                      <a:pPr algn="ctr"/>
                      <a:r>
                        <a:rPr lang="en-US" sz="1500" b="1" dirty="0" smtClean="0">
                          <a:latin typeface="+mn-lt"/>
                        </a:rPr>
                        <a:t>Total</a:t>
                      </a:r>
                      <a:r>
                        <a:rPr lang="en-US" sz="1500" b="1" baseline="0" dirty="0" smtClean="0">
                          <a:latin typeface="+mn-lt"/>
                        </a:rPr>
                        <a:t> sap flow </a:t>
                      </a:r>
                    </a:p>
                    <a:p>
                      <a:pPr algn="ctr"/>
                      <a:r>
                        <a:rPr lang="en-US" sz="1500" b="1" baseline="0" dirty="0" smtClean="0">
                          <a:latin typeface="+mn-lt"/>
                        </a:rPr>
                        <a:t>(%)</a:t>
                      </a:r>
                      <a:endParaRPr lang="en-US" sz="1500" b="1" dirty="0">
                        <a:latin typeface="+mn-lt"/>
                      </a:endParaRPr>
                    </a:p>
                  </a:txBody>
                  <a:tcPr/>
                </a:tc>
              </a:tr>
              <a:tr h="30563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Low</a:t>
                      </a:r>
                      <a:endParaRPr lang="en-US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40.5</a:t>
                      </a:r>
                      <a:endParaRPr lang="en-US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0.7</a:t>
                      </a:r>
                      <a:endParaRPr lang="en-US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26.1</a:t>
                      </a:r>
                      <a:endParaRPr lang="en-US" sz="1500" dirty="0">
                        <a:latin typeface="+mn-lt"/>
                      </a:endParaRPr>
                    </a:p>
                  </a:txBody>
                  <a:tcPr/>
                </a:tc>
              </a:tr>
              <a:tr h="30563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High</a:t>
                      </a:r>
                      <a:endParaRPr lang="en-US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45.0</a:t>
                      </a:r>
                      <a:endParaRPr lang="en-US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6.8</a:t>
                      </a:r>
                      <a:endParaRPr lang="en-US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25.5</a:t>
                      </a:r>
                      <a:endParaRPr lang="en-US" sz="15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el 9"/>
          <p:cNvSpPr txBox="1">
            <a:spLocks/>
          </p:cNvSpPr>
          <p:nvPr/>
        </p:nvSpPr>
        <p:spPr bwMode="gray">
          <a:xfrm>
            <a:off x="0" y="173380"/>
            <a:ext cx="9144000" cy="53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22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0" y="173380"/>
            <a:ext cx="9144000" cy="531904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baseline="30000" dirty="0" smtClean="0">
                <a:solidFill>
                  <a:schemeClr val="accent2"/>
                </a:solidFill>
              </a:rPr>
              <a:t>13</a:t>
            </a:r>
            <a:r>
              <a:rPr lang="en-US" sz="2200" dirty="0" smtClean="0">
                <a:solidFill>
                  <a:schemeClr val="accent2"/>
                </a:solidFill>
              </a:rPr>
              <a:t>C </a:t>
            </a:r>
            <a:r>
              <a:rPr lang="en-US" sz="2200" dirty="0" smtClean="0">
                <a:solidFill>
                  <a:schemeClr val="accent2"/>
                </a:solidFill>
              </a:rPr>
              <a:t>experiment</a:t>
            </a:r>
            <a:r>
              <a:rPr lang="en-US" sz="2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	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638000" y="6300000"/>
            <a:ext cx="59174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EGU 2012  - Jasper Bloemen  - 25 April 2012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5/13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Afbeelding 13" descr="DSC05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2115" y="1660291"/>
            <a:ext cx="4488872" cy="3366655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0" y="7204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Gas and tissue sampling for </a:t>
            </a:r>
            <a:r>
              <a:rPr lang="en-US" baseline="30000" dirty="0" smtClean="0">
                <a:solidFill>
                  <a:schemeClr val="tx1"/>
                </a:solidFill>
              </a:rPr>
              <a:t>13</a:t>
            </a:r>
            <a:r>
              <a:rPr lang="en-US" dirty="0" smtClean="0">
                <a:solidFill>
                  <a:schemeClr val="tx1"/>
                </a:solidFill>
              </a:rPr>
              <a:t>C analysis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pic>
        <p:nvPicPr>
          <p:cNvPr id="20" name="Afbeelding 19" descr="DSC05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98922"/>
            <a:ext cx="3033823" cy="2275367"/>
          </a:xfrm>
          <a:prstGeom prst="rect">
            <a:avLst/>
          </a:prstGeom>
        </p:spPr>
      </p:pic>
      <p:pic>
        <p:nvPicPr>
          <p:cNvPr id="22" name="Afbeelding 21" descr="DSC050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753314" y="2077815"/>
            <a:ext cx="2914361" cy="2190306"/>
          </a:xfrm>
          <a:prstGeom prst="rect">
            <a:avLst/>
          </a:prstGeom>
        </p:spPr>
      </p:pic>
      <p:pic>
        <p:nvPicPr>
          <p:cNvPr id="24" name="Afbeelding 23" descr="DSC049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085" y="1222744"/>
            <a:ext cx="3141921" cy="4189228"/>
          </a:xfrm>
          <a:prstGeom prst="rect">
            <a:avLst/>
          </a:prstGeom>
        </p:spPr>
      </p:pic>
      <p:pic>
        <p:nvPicPr>
          <p:cNvPr id="12" name="Afbeelding 11" descr="results_2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4481" y="4668498"/>
            <a:ext cx="1376218" cy="1032163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13" name="Afbeelding 12" descr="results_2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1252" y="4672042"/>
            <a:ext cx="1376218" cy="1032163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cxnSp>
        <p:nvCxnSpPr>
          <p:cNvPr id="18" name="Rechte verbindingslijn met pijl 17"/>
          <p:cNvCxnSpPr/>
          <p:nvPr/>
        </p:nvCxnSpPr>
        <p:spPr bwMode="auto">
          <a:xfrm flipV="1">
            <a:off x="6847368" y="4727625"/>
            <a:ext cx="1" cy="748143"/>
          </a:xfrm>
          <a:prstGeom prst="straightConnector1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18039"/>
                  <a:invGamma/>
                </a:srgbClr>
              </a:gs>
            </a:gsLst>
            <a:lin ang="5400000" scaled="1"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Rechte verbindingslijn met pijl 18"/>
          <p:cNvCxnSpPr/>
          <p:nvPr/>
        </p:nvCxnSpPr>
        <p:spPr bwMode="auto">
          <a:xfrm>
            <a:off x="8240233" y="5598000"/>
            <a:ext cx="489097" cy="0"/>
          </a:xfrm>
          <a:prstGeom prst="straightConnector1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18039"/>
                  <a:invGamma/>
                </a:srgbClr>
              </a:gs>
            </a:gsLst>
            <a:lin ang="5400000" scaled="1"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Afbeelding 14" descr="Tree_scheme_graph_1_V3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0707" y="1780657"/>
            <a:ext cx="3753293" cy="28019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 descr="results_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346" y="5604163"/>
            <a:ext cx="1376218" cy="1032163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0" y="173380"/>
            <a:ext cx="9144000" cy="531904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2"/>
                </a:solidFill>
              </a:rPr>
              <a:t> Results</a:t>
            </a:r>
            <a:r>
              <a:rPr lang="en-US" sz="2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	</a:t>
            </a:r>
            <a:endParaRPr lang="en-US" sz="2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638933" y="6300000"/>
            <a:ext cx="59174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EGU 2012  - Jasper Bloemen  - 25 April 2012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6/13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77585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tx1"/>
                </a:solidFill>
              </a:rPr>
              <a:t>13</a:t>
            </a:r>
            <a:r>
              <a:rPr lang="en-US" dirty="0" smtClean="0">
                <a:solidFill>
                  <a:schemeClr val="tx1"/>
                </a:solidFill>
              </a:rPr>
              <a:t>C enrichment of the different tree organs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22" name="Rechte verbindingslijn met pijl 21"/>
          <p:cNvCxnSpPr/>
          <p:nvPr/>
        </p:nvCxnSpPr>
        <p:spPr bwMode="auto">
          <a:xfrm flipV="1">
            <a:off x="1371600" y="5652657"/>
            <a:ext cx="1" cy="748143"/>
          </a:xfrm>
          <a:prstGeom prst="straightConnector1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18039"/>
                  <a:invGamma/>
                </a:srgbClr>
              </a:gs>
            </a:gsLst>
            <a:lin ang="5400000" scaled="1"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34221" name="Object 13"/>
          <p:cNvGraphicFramePr>
            <a:graphicFrameLocks noChangeAspect="1"/>
          </p:cNvGraphicFramePr>
          <p:nvPr/>
        </p:nvGraphicFramePr>
        <p:xfrm>
          <a:off x="1212113" y="921111"/>
          <a:ext cx="6326372" cy="5316983"/>
        </p:xfrm>
        <a:graphic>
          <a:graphicData uri="http://schemas.openxmlformats.org/presentationml/2006/ole">
            <p:oleObj spid="_x0000_s734221" name="SPW 11.0 Graph" r:id="rId4" imgW="5392440" imgH="4532760" progId="SigmaPlotGraphicObject.10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0" y="173380"/>
            <a:ext cx="9144000" cy="531904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2"/>
                </a:solidFill>
              </a:rPr>
              <a:t> Results</a:t>
            </a:r>
            <a:r>
              <a:rPr lang="en-US" sz="2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	</a:t>
            </a:r>
            <a:endParaRPr lang="en-US" sz="2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638000" y="6300000"/>
            <a:ext cx="59174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EGU 2012  - Jasper Bloemen  - 25 April 2012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7/13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70658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tx1"/>
                </a:solidFill>
              </a:rPr>
              <a:t>13</a:t>
            </a:r>
            <a:r>
              <a:rPr lang="en-US" dirty="0" smtClean="0">
                <a:solidFill>
                  <a:schemeClr val="tx1"/>
                </a:solidFill>
              </a:rPr>
              <a:t>C enrichment of stem tissue components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pic>
        <p:nvPicPr>
          <p:cNvPr id="15" name="Afbeelding 14" descr="results_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346" y="5604163"/>
            <a:ext cx="1376218" cy="1032163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cxnSp>
        <p:nvCxnSpPr>
          <p:cNvPr id="16" name="Rechte verbindingslijn met pijl 15"/>
          <p:cNvCxnSpPr/>
          <p:nvPr/>
        </p:nvCxnSpPr>
        <p:spPr bwMode="auto">
          <a:xfrm flipV="1">
            <a:off x="1371600" y="5652658"/>
            <a:ext cx="1" cy="955960"/>
          </a:xfrm>
          <a:prstGeom prst="straightConnector1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18039"/>
                  <a:invGamma/>
                </a:srgbClr>
              </a:gs>
            </a:gsLst>
            <a:lin ang="5400000" scaled="1"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33192" name="Object 8"/>
          <p:cNvGraphicFramePr>
            <a:graphicFrameLocks noChangeAspect="1"/>
          </p:cNvGraphicFramePr>
          <p:nvPr/>
        </p:nvGraphicFramePr>
        <p:xfrm>
          <a:off x="1105785" y="758284"/>
          <a:ext cx="6624829" cy="5376702"/>
        </p:xfrm>
        <a:graphic>
          <a:graphicData uri="http://schemas.openxmlformats.org/presentationml/2006/ole">
            <p:oleObj spid="_x0000_s733192" name="SPW 11.0 Graph" r:id="rId4" imgW="5392440" imgH="4376160" progId="SigmaPlotGraphicObject.10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0" y="173380"/>
            <a:ext cx="9144000" cy="531904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2"/>
                </a:solidFill>
              </a:rPr>
              <a:t> Results</a:t>
            </a:r>
            <a:r>
              <a:rPr lang="en-US" sz="2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	</a:t>
            </a:r>
            <a:endParaRPr lang="en-US" sz="2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638000" y="6300000"/>
            <a:ext cx="59174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EGU 2012  - Jasper Bloemen  - 25 April 2012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8/13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Afbeelding 8" descr="results_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346" y="5604163"/>
            <a:ext cx="1376218" cy="1032163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cxnSp>
        <p:nvCxnSpPr>
          <p:cNvPr id="12" name="Rechte verbindingslijn met pijl 11"/>
          <p:cNvCxnSpPr/>
          <p:nvPr/>
        </p:nvCxnSpPr>
        <p:spPr bwMode="auto">
          <a:xfrm>
            <a:off x="863194" y="6547103"/>
            <a:ext cx="416966" cy="0"/>
          </a:xfrm>
          <a:prstGeom prst="straightConnector1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18039"/>
                  <a:invGamma/>
                </a:srgbClr>
              </a:gs>
            </a:gsLst>
            <a:lin ang="5400000" scaled="1"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kstvak 20"/>
          <p:cNvSpPr txBox="1"/>
          <p:nvPr/>
        </p:nvSpPr>
        <p:spPr>
          <a:xfrm>
            <a:off x="0" y="70658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tx1"/>
                </a:solidFill>
              </a:rPr>
              <a:t>13</a:t>
            </a:r>
            <a:r>
              <a:rPr lang="en-US" dirty="0" smtClean="0">
                <a:solidFill>
                  <a:schemeClr val="tx1"/>
                </a:solidFill>
              </a:rPr>
              <a:t>C enrichment of leaf tissue components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aphicFrame>
        <p:nvGraphicFramePr>
          <p:cNvPr id="732162" name="Object 2"/>
          <p:cNvGraphicFramePr>
            <a:graphicFrameLocks noChangeAspect="1"/>
          </p:cNvGraphicFramePr>
          <p:nvPr/>
        </p:nvGraphicFramePr>
        <p:xfrm>
          <a:off x="1127053" y="805070"/>
          <a:ext cx="6576506" cy="5255488"/>
        </p:xfrm>
        <a:graphic>
          <a:graphicData uri="http://schemas.openxmlformats.org/presentationml/2006/ole">
            <p:oleObj spid="_x0000_s732162" name="SPW 11.0 Graph" r:id="rId4" imgW="5476320" imgH="4376160" progId="SigmaPlotGraphicObject.10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0" y="173380"/>
            <a:ext cx="9144000" cy="531904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2"/>
                </a:solidFill>
              </a:rPr>
              <a:t> Results</a:t>
            </a:r>
            <a:r>
              <a:rPr lang="en-US" sz="2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	</a:t>
            </a:r>
            <a:endParaRPr lang="en-US" sz="2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638000" y="6300000"/>
            <a:ext cx="59174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EGU 2012  - Jasper Bloemen  - 25 April 2012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9/13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0" y="70658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Up scaling of tissue carbon isotope data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158199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Largest amount of </a:t>
            </a:r>
            <a:r>
              <a:rPr lang="en-US" baseline="30000" dirty="0" smtClean="0">
                <a:solidFill>
                  <a:schemeClr val="tx1"/>
                </a:solidFill>
              </a:rPr>
              <a:t>13</a:t>
            </a:r>
            <a:r>
              <a:rPr lang="en-US" dirty="0" smtClean="0">
                <a:solidFill>
                  <a:schemeClr val="tx1"/>
                </a:solidFill>
              </a:rPr>
              <a:t>C  was assimilated in the xylem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396948" y="2275368"/>
          <a:ext cx="4026196" cy="22243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13098"/>
                <a:gridCol w="2013098"/>
              </a:tblGrid>
              <a:tr h="52808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08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Tissue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 smtClean="0"/>
                        <a:t>13</a:t>
                      </a:r>
                      <a:r>
                        <a:rPr lang="en-US" b="1" dirty="0" smtClean="0"/>
                        <a:t>C assimilated</a:t>
                      </a:r>
                    </a:p>
                    <a:p>
                      <a:pPr algn="ctr"/>
                      <a:r>
                        <a:rPr lang="en-US" b="1" dirty="0" smtClean="0"/>
                        <a:t>(g)</a:t>
                      </a:r>
                      <a:endParaRPr lang="en-US" b="1" dirty="0"/>
                    </a:p>
                  </a:txBody>
                  <a:tcPr/>
                </a:tc>
              </a:tr>
              <a:tr h="5280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0.024</a:t>
                      </a:r>
                    </a:p>
                    <a:p>
                      <a:pPr algn="ctr"/>
                      <a:r>
                        <a:rPr lang="en-US" sz="1000" dirty="0" smtClean="0"/>
                        <a:t>(0.001)</a:t>
                      </a:r>
                      <a:endParaRPr lang="en-US" sz="1000" dirty="0"/>
                    </a:p>
                  </a:txBody>
                  <a:tcPr/>
                </a:tc>
              </a:tr>
              <a:tr h="5280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Xylem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0.064</a:t>
                      </a:r>
                    </a:p>
                    <a:p>
                      <a:pPr algn="ctr"/>
                      <a:r>
                        <a:rPr lang="en-US" sz="1000" dirty="0" smtClean="0"/>
                        <a:t>(0.002)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4759842" y="2257648"/>
          <a:ext cx="4026196" cy="22243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13098"/>
                <a:gridCol w="2013098"/>
              </a:tblGrid>
              <a:tr h="52808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Branch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08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Tissue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 smtClean="0"/>
                        <a:t>13</a:t>
                      </a:r>
                      <a:r>
                        <a:rPr lang="en-US" b="1" dirty="0" smtClean="0"/>
                        <a:t>C assimilated</a:t>
                      </a:r>
                    </a:p>
                    <a:p>
                      <a:pPr algn="ctr"/>
                      <a:r>
                        <a:rPr lang="en-US" b="1" dirty="0" smtClean="0"/>
                        <a:t>(g)</a:t>
                      </a:r>
                      <a:endParaRPr lang="en-US" b="1" dirty="0"/>
                    </a:p>
                  </a:txBody>
                  <a:tcPr/>
                </a:tc>
              </a:tr>
              <a:tr h="5280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0.120</a:t>
                      </a:r>
                    </a:p>
                    <a:p>
                      <a:pPr algn="ctr"/>
                      <a:r>
                        <a:rPr lang="en-US" sz="1000" dirty="0" smtClean="0"/>
                        <a:t>(0.003)</a:t>
                      </a:r>
                      <a:endParaRPr lang="en-US" sz="1000" dirty="0"/>
                    </a:p>
                  </a:txBody>
                  <a:tcPr/>
                </a:tc>
              </a:tr>
              <a:tr h="5280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Xylem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0.140</a:t>
                      </a:r>
                    </a:p>
                    <a:p>
                      <a:pPr algn="ctr"/>
                      <a:r>
                        <a:rPr lang="en-US" sz="1000" dirty="0" smtClean="0"/>
                        <a:t>(0.005)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0" y="476467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Smaller amounts of </a:t>
            </a:r>
            <a:r>
              <a:rPr lang="en-US" baseline="30000" dirty="0" smtClean="0">
                <a:solidFill>
                  <a:schemeClr val="tx1"/>
                </a:solidFill>
              </a:rPr>
              <a:t>13</a:t>
            </a:r>
            <a:r>
              <a:rPr lang="en-US" dirty="0" smtClean="0">
                <a:solidFill>
                  <a:schemeClr val="tx1"/>
                </a:solidFill>
              </a:rPr>
              <a:t>C were assimilated in the leaves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0" y="52679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Relative to </a:t>
            </a:r>
            <a:r>
              <a:rPr lang="en-US" baseline="30000" dirty="0" smtClean="0">
                <a:solidFill>
                  <a:schemeClr val="tx1"/>
                </a:solidFill>
              </a:rPr>
              <a:t>13</a:t>
            </a:r>
            <a:r>
              <a:rPr lang="en-US" dirty="0" smtClean="0">
                <a:solidFill>
                  <a:schemeClr val="tx1"/>
                </a:solidFill>
              </a:rPr>
              <a:t>C uptake, more </a:t>
            </a:r>
            <a:r>
              <a:rPr lang="en-US" baseline="30000" dirty="0" smtClean="0">
                <a:solidFill>
                  <a:schemeClr val="tx1"/>
                </a:solidFill>
              </a:rPr>
              <a:t>13</a:t>
            </a:r>
            <a:r>
              <a:rPr lang="en-US" dirty="0" smtClean="0">
                <a:solidFill>
                  <a:schemeClr val="tx1"/>
                </a:solidFill>
              </a:rPr>
              <a:t>C label was assimilated under low label treatment </a:t>
            </a:r>
            <a:endParaRPr lang="en-US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4C7013"/>
      </a:dk1>
      <a:lt1>
        <a:srgbClr val="FFFFFF"/>
      </a:lt1>
      <a:dk2>
        <a:srgbClr val="000000"/>
      </a:dk2>
      <a:lt2>
        <a:srgbClr val="920404"/>
      </a:lt2>
      <a:accent1>
        <a:srgbClr val="E24203"/>
      </a:accent1>
      <a:accent2>
        <a:srgbClr val="FB7303"/>
      </a:accent2>
      <a:accent3>
        <a:srgbClr val="AAAAAA"/>
      </a:accent3>
      <a:accent4>
        <a:srgbClr val="DADADA"/>
      </a:accent4>
      <a:accent5>
        <a:srgbClr val="EEB0AA"/>
      </a:accent5>
      <a:accent6>
        <a:srgbClr val="E36802"/>
      </a:accent6>
      <a:hlink>
        <a:srgbClr val="FEA501"/>
      </a:hlink>
      <a:folHlink>
        <a:srgbClr val="FEC82E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0C0C0"/>
            </a:gs>
            <a:gs pos="100000">
              <a:srgbClr val="C0C0C0">
                <a:gamma/>
                <a:tint val="18039"/>
                <a:invGamma/>
              </a:srgbClr>
            </a:gs>
          </a:gsLst>
          <a:lin ang="54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0C0C0"/>
            </a:gs>
            <a:gs pos="100000">
              <a:srgbClr val="C0C0C0">
                <a:gamma/>
                <a:tint val="18039"/>
                <a:invGamma/>
              </a:srgbClr>
            </a:gs>
          </a:gsLst>
          <a:lin ang="54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4C7013"/>
        </a:dk1>
        <a:lt1>
          <a:srgbClr val="FFFFFF"/>
        </a:lt1>
        <a:dk2>
          <a:srgbClr val="000000"/>
        </a:dk2>
        <a:lt2>
          <a:srgbClr val="920404"/>
        </a:lt2>
        <a:accent1>
          <a:srgbClr val="E24203"/>
        </a:accent1>
        <a:accent2>
          <a:srgbClr val="FB7303"/>
        </a:accent2>
        <a:accent3>
          <a:srgbClr val="AAAAAA"/>
        </a:accent3>
        <a:accent4>
          <a:srgbClr val="DADADA"/>
        </a:accent4>
        <a:accent5>
          <a:srgbClr val="EEB0AA"/>
        </a:accent5>
        <a:accent6>
          <a:srgbClr val="E36802"/>
        </a:accent6>
        <a:hlink>
          <a:srgbClr val="FEA501"/>
        </a:hlink>
        <a:folHlink>
          <a:srgbClr val="FEC82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PresentationLoad</Template>
  <TotalTime>4486</TotalTime>
  <Words>568</Words>
  <Application>Microsoft Office PowerPoint</Application>
  <PresentationFormat>Diavoorstelling (4:3)</PresentationFormat>
  <Paragraphs>132</Paragraphs>
  <Slides>13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5" baseType="lpstr">
      <vt:lpstr>PresentationLoad</vt:lpstr>
      <vt:lpstr>SPW 11.0 Graph</vt:lpstr>
      <vt:lpstr>Dia 1</vt:lpstr>
      <vt:lpstr> Introduction   </vt:lpstr>
      <vt:lpstr> Introduction   </vt:lpstr>
      <vt:lpstr>Dia 4</vt:lpstr>
      <vt:lpstr> 13C experiment </vt:lpstr>
      <vt:lpstr> Results </vt:lpstr>
      <vt:lpstr> Results </vt:lpstr>
      <vt:lpstr> Results </vt:lpstr>
      <vt:lpstr> Results </vt:lpstr>
      <vt:lpstr> Results </vt:lpstr>
      <vt:lpstr> Results</vt:lpstr>
      <vt:lpstr> Conclusions</vt:lpstr>
      <vt:lpstr>Dia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Jasper</dc:creator>
  <dc:description>PresentationLoad.com</dc:description>
  <cp:lastModifiedBy>Jasper Bloemen</cp:lastModifiedBy>
  <cp:revision>435</cp:revision>
  <dcterms:created xsi:type="dcterms:W3CDTF">2007-11-27T23:54:21Z</dcterms:created>
  <dcterms:modified xsi:type="dcterms:W3CDTF">2012-04-25T04:44:54Z</dcterms:modified>
</cp:coreProperties>
</file>