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74264-3079-42F2-BFB4-5D27EA7BC4F6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8D149-4E05-4801-8425-9561469FA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3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 time subscript to X, add free energy – recall </a:t>
            </a:r>
            <a:r>
              <a:rPr lang="en-GB" dirty="0" err="1" smtClean="0"/>
              <a:t>Esde</a:t>
            </a:r>
            <a:r>
              <a:rPr lang="en-GB" dirty="0" smtClean="0"/>
              <a:t> has expectation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D149-4E05-4801-8425-9561469FAA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01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Constraints are built into formulation and no Lagrange multipliers, variance in log space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8D149-4E05-4801-8425-9561469FAA6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90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9A541-973A-4E70-9322-C8A3C567B21D}" type="datetimeFigureOut">
              <a:rPr lang="en-GB" smtClean="0"/>
              <a:pPr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60761-E76E-4FC8-A8BC-925A04E760E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457087"/>
            <a:ext cx="9525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Mean Field Variational Bayesian Data Assimilation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>
                <a:solidFill>
                  <a:schemeClr val="tx2"/>
                </a:solidFill>
              </a:rPr>
              <a:t>EGU 2012, Vienna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061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Michail Vrettas</a:t>
            </a:r>
            <a:r>
              <a:rPr lang="en-GB" baseline="30000" dirty="0" smtClean="0"/>
              <a:t>1</a:t>
            </a:r>
            <a:r>
              <a:rPr lang="en-GB" dirty="0" smtClean="0"/>
              <a:t>, Dan Cornford</a:t>
            </a:r>
            <a:r>
              <a:rPr lang="en-GB" sz="3100" baseline="30000" dirty="0"/>
              <a:t>1</a:t>
            </a:r>
            <a:r>
              <a:rPr lang="en-GB" dirty="0" smtClean="0"/>
              <a:t>, Manfred Opper</a:t>
            </a:r>
            <a:r>
              <a:rPr lang="en-GB" sz="3100" baseline="30000" dirty="0"/>
              <a:t>2</a:t>
            </a:r>
          </a:p>
          <a:p>
            <a:endParaRPr lang="en-GB" dirty="0"/>
          </a:p>
          <a:p>
            <a:r>
              <a:rPr lang="en-GB" baseline="30000" dirty="0" smtClean="0"/>
              <a:t>1</a:t>
            </a:r>
            <a:r>
              <a:rPr lang="en-GB" dirty="0" smtClean="0"/>
              <a:t> NCRG, Computer Science, Aston University, UK</a:t>
            </a:r>
          </a:p>
          <a:p>
            <a:r>
              <a:rPr lang="en-GB" baseline="30000" dirty="0" smtClean="0"/>
              <a:t>2</a:t>
            </a:r>
            <a:r>
              <a:rPr lang="en-GB" dirty="0" smtClean="0"/>
              <a:t> Technical University of Berlin, Germany</a:t>
            </a:r>
            <a:endParaRPr lang="en-GB" dirty="0"/>
          </a:p>
        </p:txBody>
      </p:sp>
      <p:pic>
        <p:nvPicPr>
          <p:cNvPr id="3074" name="Picture 2" descr="C:\Users\Dan Cornford.DEV\Dropbox\research\presentations\Warwick2011\figs\demoKLgmmTypic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5445224"/>
            <a:ext cx="2356932" cy="1412776"/>
          </a:xfrm>
          <a:prstGeom prst="rect">
            <a:avLst/>
          </a:prstGeom>
          <a:noFill/>
        </p:spPr>
      </p:pic>
      <p:pic>
        <p:nvPicPr>
          <p:cNvPr id="3075" name="Picture 3" descr="C:\Users\Dan Cornford.DEV\Dropbox\research\presentations\Warwick2011\figs\sqrt_lorentzpdf_abov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115616" y="5348785"/>
            <a:ext cx="4521994" cy="1509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Mean field =&gt; no correlations!</a:t>
            </a:r>
          </a:p>
          <a:p>
            <a:pPr lvl="1"/>
            <a:r>
              <a:rPr lang="en-GB" dirty="0" smtClean="0"/>
              <a:t>note correlations in model and reality still there, approximation only estimates marginally</a:t>
            </a:r>
          </a:p>
          <a:p>
            <a:r>
              <a:rPr lang="en-GB" dirty="0" err="1" smtClean="0"/>
              <a:t>Variational</a:t>
            </a:r>
            <a:r>
              <a:rPr lang="en-GB" dirty="0" smtClean="0"/>
              <a:t> =&gt; no guarantees on approximation error</a:t>
            </a:r>
          </a:p>
          <a:p>
            <a:pPr lvl="1"/>
            <a:r>
              <a:rPr lang="en-GB" dirty="0" smtClean="0"/>
              <a:t>empirically we see this is not a problem, comparing with very expensive HMC on low dimensional systems</a:t>
            </a:r>
          </a:p>
          <a:p>
            <a:r>
              <a:rPr lang="en-GB" dirty="0" smtClean="0"/>
              <a:t>Parameterisation =&gt; much be chosen</a:t>
            </a:r>
          </a:p>
          <a:p>
            <a:pPr lvl="1"/>
            <a:r>
              <a:rPr lang="en-GB" dirty="0" smtClean="0"/>
              <a:t>Gaussian assumption on approximation, not true posterior</a:t>
            </a:r>
          </a:p>
          <a:p>
            <a:pPr lvl="1"/>
            <a:r>
              <a:rPr lang="en-GB" dirty="0" smtClean="0"/>
              <a:t>quality of approximation depends on closeness to Gaussian</a:t>
            </a:r>
          </a:p>
          <a:p>
            <a:r>
              <a:rPr lang="en-GB" dirty="0" smtClean="0"/>
              <a:t>Implementation =&gt; model specific</a:t>
            </a:r>
          </a:p>
          <a:p>
            <a:pPr lvl="1"/>
            <a:r>
              <a:rPr lang="en-GB" dirty="0" smtClean="0"/>
              <a:t>need to re-derive equations if model changes, but automation possible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Mean field methods make </a:t>
            </a:r>
            <a:r>
              <a:rPr lang="en-GB" dirty="0" err="1" smtClean="0"/>
              <a:t>variational</a:t>
            </a:r>
            <a:r>
              <a:rPr lang="en-GB" dirty="0" smtClean="0"/>
              <a:t> Bayesian approaches to data assimilation possible for large models</a:t>
            </a:r>
          </a:p>
          <a:p>
            <a:pPr lvl="1"/>
            <a:r>
              <a:rPr lang="en-GB" dirty="0" smtClean="0"/>
              <a:t>main benefit is parameter inference with long time windows</a:t>
            </a:r>
          </a:p>
          <a:p>
            <a:pPr lvl="1"/>
            <a:r>
              <a:rPr lang="en-GB" dirty="0" smtClean="0"/>
              <a:t>next steps test for inference of observation errors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58924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Acknowledgement: This work was funded by the EPSRC (</a:t>
            </a:r>
            <a:r>
              <a:rPr lang="en-GB" dirty="0"/>
              <a:t>EP/C005848/1</a:t>
            </a:r>
            <a:r>
              <a:rPr lang="en-GB" dirty="0" smtClean="0"/>
              <a:t>) and EC FP7 under the </a:t>
            </a:r>
            <a:r>
              <a:rPr lang="en-GB" dirty="0" err="1" smtClean="0"/>
              <a:t>GeoViQua</a:t>
            </a:r>
            <a:r>
              <a:rPr lang="en-GB" dirty="0" smtClean="0"/>
              <a:t> project (</a:t>
            </a:r>
            <a:r>
              <a:rPr lang="en-GB" dirty="0"/>
              <a:t>ENV.2010.4.1.2-2; </a:t>
            </a:r>
            <a:r>
              <a:rPr lang="en-GB" dirty="0" smtClean="0"/>
              <a:t>265178)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data assimilation?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Aim of data assimilation is to estimate the posterior distribution of the state of a dynamical model (X) given observations (Y)</a:t>
            </a:r>
          </a:p>
          <a:p>
            <a:pPr lvl="1"/>
            <a:r>
              <a:rPr lang="en-GB" dirty="0" smtClean="0"/>
              <a:t>may also be interested in parameter (</a:t>
            </a:r>
            <a:r>
              <a:rPr lang="el-GR" dirty="0" smtClean="0"/>
              <a:t>θ</a:t>
            </a:r>
            <a:r>
              <a:rPr lang="en-GB" dirty="0" smtClean="0"/>
              <a:t>) inference</a:t>
            </a:r>
          </a:p>
        </p:txBody>
      </p:sp>
      <p:pic>
        <p:nvPicPr>
          <p:cNvPr id="4" name="Picture 1" descr="C:\Users\Dan Cornford.DEV\Dropbox\research\presentations\Warwick2011\figs\DAgraphicalModelPr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748" y="4077072"/>
            <a:ext cx="4217492" cy="2108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Framing the proble</a:t>
            </a:r>
            <a:r>
              <a:rPr lang="en-GB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consider:</a:t>
            </a:r>
          </a:p>
          <a:p>
            <a:pPr lvl="1"/>
            <a:r>
              <a:rPr lang="en-GB" dirty="0" smtClean="0"/>
              <a:t>model equations and model error: </a:t>
            </a:r>
          </a:p>
          <a:p>
            <a:pPr lvl="1"/>
            <a:r>
              <a:rPr lang="en-GB" dirty="0" smtClean="0"/>
              <a:t>observation and </a:t>
            </a:r>
            <a:r>
              <a:rPr lang="en-GB" dirty="0" err="1" smtClean="0"/>
              <a:t>representativity</a:t>
            </a:r>
            <a:r>
              <a:rPr lang="en-GB" dirty="0"/>
              <a:t> </a:t>
            </a:r>
            <a:r>
              <a:rPr lang="en-GB" dirty="0" smtClean="0"/>
              <a:t>error:</a:t>
            </a:r>
          </a:p>
          <a:p>
            <a:r>
              <a:rPr lang="en-GB" dirty="0" smtClean="0"/>
              <a:t>Take a Bayesian approach:</a:t>
            </a:r>
          </a:p>
          <a:p>
            <a:endParaRPr lang="en-GB" dirty="0"/>
          </a:p>
          <a:p>
            <a:r>
              <a:rPr lang="en-GB" dirty="0" smtClean="0"/>
              <a:t>This is an inference problem</a:t>
            </a:r>
          </a:p>
          <a:p>
            <a:pPr lvl="1"/>
            <a:r>
              <a:rPr lang="en-GB" dirty="0" smtClean="0"/>
              <a:t>exact solutions are hard; analytical impossible</a:t>
            </a:r>
          </a:p>
          <a:p>
            <a:pPr lvl="1"/>
            <a:r>
              <a:rPr lang="en-GB" dirty="0" smtClean="0"/>
              <a:t>approximations: MCMC, SMC, sequential (</a:t>
            </a:r>
            <a:r>
              <a:rPr lang="en-GB" dirty="0" err="1" smtClean="0"/>
              <a:t>EnKF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55776" y="3933056"/>
          <a:ext cx="434748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2044440" imgH="203040" progId="Equation.3">
                  <p:embed/>
                </p:oleObj>
              </mc:Choice>
              <mc:Fallback>
                <p:oleObj name="Equation" r:id="rId3" imgW="20444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933056"/>
                        <a:ext cx="4347483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184050"/>
              </p:ext>
            </p:extLst>
          </p:nvPr>
        </p:nvGraphicFramePr>
        <p:xfrm>
          <a:off x="6372200" y="2289696"/>
          <a:ext cx="1152866" cy="41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558720" imgH="203040" progId="Equation.3">
                  <p:embed/>
                </p:oleObj>
              </mc:Choice>
              <mc:Fallback>
                <p:oleObj name="Equation" r:id="rId5" imgW="5587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289696"/>
                        <a:ext cx="1152866" cy="419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364484"/>
              </p:ext>
            </p:extLst>
          </p:nvPr>
        </p:nvGraphicFramePr>
        <p:xfrm>
          <a:off x="7020272" y="2773073"/>
          <a:ext cx="1512168" cy="439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7" imgW="698400" imgH="203040" progId="Equation.3">
                  <p:embed/>
                </p:oleObj>
              </mc:Choice>
              <mc:Fallback>
                <p:oleObj name="Equation" r:id="rId7" imgW="6984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2773073"/>
                        <a:ext cx="1512168" cy="4399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 descr="C:\Users\Dan Cornford.DEV\Dropbox\research\presentations\Warwick2011\figs\samplingExampl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07704" y="0"/>
            <a:ext cx="5240288" cy="1593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Assume the model can be represented by a SDE (diffusion process): </a:t>
            </a:r>
          </a:p>
          <a:p>
            <a:endParaRPr lang="en-GB" dirty="0"/>
          </a:p>
          <a:p>
            <a:r>
              <a:rPr lang="en-GB" dirty="0" smtClean="0"/>
              <a:t>We adopt a </a:t>
            </a:r>
            <a:r>
              <a:rPr lang="en-GB" dirty="0" err="1" smtClean="0"/>
              <a:t>variational</a:t>
            </a:r>
            <a:r>
              <a:rPr lang="en-GB" dirty="0" smtClean="0"/>
              <a:t> Bayesian approach</a:t>
            </a:r>
          </a:p>
          <a:p>
            <a:pPr lvl="1"/>
            <a:r>
              <a:rPr lang="en-GB" dirty="0" smtClean="0"/>
              <a:t>replace inference problem with an optimisation problem: find the best approximating distribution</a:t>
            </a:r>
          </a:p>
          <a:p>
            <a:pPr lvl="1"/>
            <a:r>
              <a:rPr lang="en-GB" dirty="0" smtClean="0"/>
              <a:t>best in sense of minimising the relative entropy (KL divergence) between true and approximating distribution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Question now is choice of approximating distributions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678417"/>
              </p:ext>
            </p:extLst>
          </p:nvPr>
        </p:nvGraphicFramePr>
        <p:xfrm>
          <a:off x="2836863" y="2349500"/>
          <a:ext cx="34940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4" imgW="1587240" imgH="253800" progId="Equation.3">
                  <p:embed/>
                </p:oleObj>
              </mc:Choice>
              <mc:Fallback>
                <p:oleObj name="Equation" r:id="rId4" imgW="158724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2349500"/>
                        <a:ext cx="3494087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C:\Users\Dan Cornford.DEV\Dropbox\research\presentations\Warwick2011\figs\demoKLgmmTypica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09195" y="4799133"/>
            <a:ext cx="3434805" cy="2058867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578633"/>
              </p:ext>
            </p:extLst>
          </p:nvPr>
        </p:nvGraphicFramePr>
        <p:xfrm>
          <a:off x="899592" y="4653136"/>
          <a:ext cx="7560840" cy="99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7" imgW="3873240" imgH="507960" progId="Equation.3">
                  <p:embed/>
                </p:oleObj>
              </mc:Choice>
              <mc:Fallback>
                <p:oleObj name="Equation" r:id="rId7" imgW="387324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9592" y="4653136"/>
                        <a:ext cx="7560840" cy="991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the choice of approximations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 look for a solution in the family of non-stationary Gaussian processes</a:t>
            </a:r>
          </a:p>
          <a:p>
            <a:pPr lvl="1"/>
            <a:r>
              <a:rPr lang="en-GB" dirty="0" smtClean="0"/>
              <a:t>equivalent to time varying linear dynamical system</a:t>
            </a:r>
          </a:p>
          <a:p>
            <a:pPr lvl="1"/>
            <a:r>
              <a:rPr lang="en-GB" dirty="0" smtClean="0"/>
              <a:t>add a mean field assumption, i.e. posterior factorises</a:t>
            </a:r>
          </a:p>
          <a:p>
            <a:pPr lvl="1"/>
            <a:r>
              <a:rPr lang="en-GB" dirty="0" smtClean="0"/>
              <a:t>parameterise the posterior continuous time linear dynamical system using low order polynomials between observation times</a:t>
            </a:r>
          </a:p>
          <a:p>
            <a:r>
              <a:rPr lang="en-GB" dirty="0" smtClean="0"/>
              <a:t>This gives us an analytic expression for cost function (free energy) and gradients</a:t>
            </a:r>
          </a:p>
          <a:p>
            <a:pPr lvl="1"/>
            <a:r>
              <a:rPr lang="en-GB" dirty="0" smtClean="0"/>
              <a:t>no need for forwards / backwards integration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Examples – not another Lorenz!</a:t>
            </a:r>
            <a:endParaRPr lang="en-GB" dirty="0"/>
          </a:p>
        </p:txBody>
      </p:sp>
      <p:pic>
        <p:nvPicPr>
          <p:cNvPr id="3074" name="Picture 2" descr="C:\Users\Dan\Dropbox\research\matlab\Dan_Mean_Field\L3D_100timeUni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6215" y="1484784"/>
            <a:ext cx="9573963" cy="252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an\Dropbox\research\matlab\Dan_Mean_Field\L3Dzo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4226303"/>
            <a:ext cx="8438481" cy="222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899592" y="2747053"/>
            <a:ext cx="2736304" cy="16180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80766" y="2747053"/>
            <a:ext cx="3271554" cy="16180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Examples: on larger systems</a:t>
            </a:r>
            <a:endParaRPr lang="en-GB" dirty="0"/>
          </a:p>
        </p:txBody>
      </p:sp>
      <p:pic>
        <p:nvPicPr>
          <p:cNvPr id="4098" name="Picture 2" descr="C:\Users\Dan\Dropbox\research\matlab\Dan_Mean_Field\L40D_one_v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993" y="1124744"/>
            <a:ext cx="9778430" cy="330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an\Dropbox\research\matlab\Dan_Mean_Field\L40D_dat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651" y="4342332"/>
            <a:ext cx="9360000" cy="158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an\Dropbox\research\matlab\Dan_Mean_Field\L40D_mea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5589241"/>
            <a:ext cx="9360000" cy="158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Dan\Dropbox\research\matlab\Dan_Mean_Field\L40D_va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512" y="5588872"/>
            <a:ext cx="9360000" cy="158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algorithm complexity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Derivation of cost function equations challenging – but much can be automated</a:t>
            </a:r>
          </a:p>
          <a:p>
            <a:r>
              <a:rPr lang="en-GB" dirty="0" smtClean="0"/>
              <a:t>Memory complexity &lt;</a:t>
            </a:r>
            <a:r>
              <a:rPr lang="en-GB" dirty="0"/>
              <a:t> </a:t>
            </a:r>
            <a:r>
              <a:rPr lang="en-GB" dirty="0" smtClean="0"/>
              <a:t>full weak constraint 4D VAR</a:t>
            </a:r>
          </a:p>
          <a:p>
            <a:pPr lvl="1"/>
            <a:r>
              <a:rPr lang="en-GB" dirty="0" smtClean="0"/>
              <a:t>need to store parameterised means and variances</a:t>
            </a:r>
          </a:p>
          <a:p>
            <a:r>
              <a:rPr lang="en-GB" dirty="0" smtClean="0"/>
              <a:t>Time complexity &gt; weak constraint 4D VAR</a:t>
            </a:r>
          </a:p>
          <a:p>
            <a:pPr lvl="1"/>
            <a:r>
              <a:rPr lang="en-GB" dirty="0" smtClean="0"/>
              <a:t>integral equations are complex, but can be solved analytically: no </a:t>
            </a:r>
            <a:r>
              <a:rPr lang="en-GB" dirty="0" err="1" smtClean="0"/>
              <a:t>adjoint</a:t>
            </a:r>
            <a:r>
              <a:rPr lang="en-GB" dirty="0" smtClean="0"/>
              <a:t> integration is needed</a:t>
            </a:r>
          </a:p>
          <a:p>
            <a:r>
              <a:rPr lang="en-GB" dirty="0" smtClean="0"/>
              <a:t>Long time windows are possible</a:t>
            </a:r>
          </a:p>
          <a:p>
            <a:pPr lvl="1"/>
            <a:r>
              <a:rPr lang="en-GB" dirty="0" smtClean="0"/>
              <a:t>provides a bound on marginal likelihood, thus approximate parameter inference is possible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 to other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This is a probabilistic method – targets the posterior, thus mean optimal</a:t>
            </a:r>
          </a:p>
          <a:p>
            <a:pPr lvl="1"/>
            <a:r>
              <a:rPr lang="en-GB" dirty="0" smtClean="0"/>
              <a:t>4D VAR (except </a:t>
            </a:r>
            <a:r>
              <a:rPr lang="en-GB" dirty="0" err="1" smtClean="0"/>
              <a:t>Eyink’s</a:t>
            </a:r>
            <a:r>
              <a:rPr lang="en-GB" dirty="0" smtClean="0"/>
              <a:t> work) targets the mode</a:t>
            </a:r>
          </a:p>
          <a:p>
            <a:r>
              <a:rPr lang="en-GB" dirty="0" smtClean="0"/>
              <a:t>Works on full time window; not sequential like </a:t>
            </a:r>
            <a:r>
              <a:rPr lang="en-GB" dirty="0" err="1" smtClean="0"/>
              <a:t>EnKF</a:t>
            </a:r>
            <a:r>
              <a:rPr lang="en-GB" dirty="0" smtClean="0"/>
              <a:t> and PF approaches</a:t>
            </a:r>
          </a:p>
          <a:p>
            <a:pPr lvl="1"/>
            <a:r>
              <a:rPr lang="en-GB" dirty="0" smtClean="0"/>
              <a:t>no sampling error, but still have approximation error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Probably most suited for parameter estimation</a:t>
            </a:r>
          </a:p>
          <a:p>
            <a:pPr lvl="1"/>
            <a:endParaRPr lang="en-GB" dirty="0"/>
          </a:p>
        </p:txBody>
      </p:sp>
      <p:pic>
        <p:nvPicPr>
          <p:cNvPr id="5122" name="Picture 2" descr="C:\Users\Dan\Dropbox\research\matlab\Dan_Mean_Field\marjLikeSigm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06523"/>
            <a:ext cx="3600000" cy="268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Dan\Dropbox\research\matlab\Dan_Mean_Field\marjLikeTheta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51" y="2503315"/>
            <a:ext cx="3600000" cy="269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550</Words>
  <Application>Microsoft Office PowerPoint</Application>
  <PresentationFormat>On-screen Show (4:3)</PresentationFormat>
  <Paragraphs>72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Mean Field Variational Bayesian Data Assimilation  EGU 2012, Vienna</vt:lpstr>
      <vt:lpstr>Why do data assimilation?</vt:lpstr>
      <vt:lpstr>Framing the problem</vt:lpstr>
      <vt:lpstr>Our solution</vt:lpstr>
      <vt:lpstr>On the choice of approximations</vt:lpstr>
      <vt:lpstr>Examples – not another Lorenz!</vt:lpstr>
      <vt:lpstr>Examples: on larger systems</vt:lpstr>
      <vt:lpstr>On algorithm complexity</vt:lpstr>
      <vt:lpstr>Relation to other methods</vt:lpstr>
      <vt:lpstr>Limitations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Field Variational Bayesian Data Assimilation</dc:title>
  <dc:creator>Dan Cornford</dc:creator>
  <cp:lastModifiedBy>Dan Cornford</cp:lastModifiedBy>
  <cp:revision>20</cp:revision>
  <dcterms:created xsi:type="dcterms:W3CDTF">2012-04-17T07:16:13Z</dcterms:created>
  <dcterms:modified xsi:type="dcterms:W3CDTF">2012-05-03T21:44:07Z</dcterms:modified>
</cp:coreProperties>
</file>