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6" r:id="rId4"/>
    <p:sldId id="259" r:id="rId5"/>
    <p:sldId id="263" r:id="rId6"/>
    <p:sldId id="264" r:id="rId7"/>
    <p:sldId id="268" r:id="rId8"/>
    <p:sldId id="269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60" r:id="rId17"/>
    <p:sldId id="262" r:id="rId18"/>
    <p:sldId id="270" r:id="rId19"/>
    <p:sldId id="273" r:id="rId20"/>
    <p:sldId id="26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76C74-93B6-466A-ABF4-DBC60D5263DE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2B83F-9B47-4E2C-9B9A-E09AA7D946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432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1900D-A632-476E-ABB4-A6DAE8C3C19F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84E21-0619-42E2-8902-D62FD2EA4C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149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9549-BBC1-4D5A-9970-1EA0B5BFB63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7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dirty="0" smtClean="0"/>
              <a:t>Haga clic para modificar el estilo de subtítulo del patrón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711A6F4-4C49-41CA-8C83-F3487160187F}" type="datetime1">
              <a:rPr lang="es-ES" smtClean="0"/>
              <a:t>03/05/2012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zxc</a:t>
            </a: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B2D5-481D-41EB-A28A-156D739F31BF}" type="datetime1">
              <a:rPr lang="es-ES" smtClean="0"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zxc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1DAB6C9-A46F-4523-90E2-CDE10272754C}" type="datetime1">
              <a:rPr lang="es-ES" smtClean="0"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s-ES" smtClean="0"/>
              <a:t>zxc</a:t>
            </a:r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GB" noProof="0" smtClean="0"/>
              <a:t>Haga clic para modificar el estilo de título del patrón</a:t>
            </a:r>
            <a:endParaRPr kumimoji="0" lang="en-GB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583-AC50-4327-926D-FF0FECB95081}" type="datetime1">
              <a:rPr lang="en-GB" noProof="0" smtClean="0"/>
              <a:t>03/05/2012</a:t>
            </a:fld>
            <a:endParaRPr lang="en-GB" noProof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zxc</a:t>
            </a:r>
            <a:endParaRPr lang="en-GB" noProof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GB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n-GB" noProof="0" smtClean="0"/>
              <a:t>Segundo nivel</a:t>
            </a:r>
          </a:p>
          <a:p>
            <a:pPr lvl="2" eaLnBrk="1" latinLnBrk="0" hangingPunct="1"/>
            <a:r>
              <a:rPr lang="en-GB" noProof="0" smtClean="0"/>
              <a:t>Tercer nivel</a:t>
            </a:r>
          </a:p>
          <a:p>
            <a:pPr lvl="3" eaLnBrk="1" latinLnBrk="0" hangingPunct="1"/>
            <a:r>
              <a:rPr lang="en-GB" noProof="0" smtClean="0"/>
              <a:t>Cuarto nivel</a:t>
            </a:r>
          </a:p>
          <a:p>
            <a:pPr lvl="4" eaLnBrk="1" latinLnBrk="0" hangingPunct="1"/>
            <a:r>
              <a:rPr lang="en-GB" noProof="0" smtClean="0"/>
              <a:t>Quinto nivel</a:t>
            </a:r>
            <a:endParaRPr kumimoji="0" lang="en-GB" noProof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E13E-5F46-477B-9421-B126902267B5}" type="datetime1">
              <a:rPr lang="es-ES" smtClean="0"/>
              <a:t>03/05/2012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zxc</a:t>
            </a: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461D5BC-403E-4B46-B3AB-0ABD7DD4B155}" type="datetime1">
              <a:rPr lang="es-ES" smtClean="0"/>
              <a:t>03/05/2012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 smtClean="0"/>
              <a:t>zxc</a:t>
            </a:r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F6F4540-0D18-494E-87FF-FAE45FD13BDC}" type="datetime1">
              <a:rPr lang="es-ES" smtClean="0"/>
              <a:t>03/05/2012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 smtClean="0"/>
              <a:t>zxc</a:t>
            </a:r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D52A-2747-444D-B422-27AE056B662C}" type="datetime1">
              <a:rPr lang="es-ES" smtClean="0"/>
              <a:t>03/05/2012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zxc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79FC-BB9F-4B81-9DD4-567DB38591E4}" type="datetime1">
              <a:rPr lang="es-ES" smtClean="0"/>
              <a:t>03/05/2012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zxc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9D05-EA91-43D5-BDDC-50B597E0A128}" type="datetime1">
              <a:rPr lang="es-ES" smtClean="0"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zxc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8F9D814-A838-443B-8B1B-732F3653F605}" type="datetime1">
              <a:rPr lang="es-ES" smtClean="0"/>
              <a:t>03/05/2012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s-ES" smtClean="0"/>
              <a:t>zxc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C1E80B-279C-4E79-B450-B0C27518EE63}" type="datetime1">
              <a:rPr lang="es-ES" smtClean="0"/>
              <a:t>03/05/2012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6 Rectángulo"/>
          <p:cNvSpPr/>
          <p:nvPr userDrawn="1"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 userDrawn="1"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9 Rectángulo"/>
          <p:cNvSpPr/>
          <p:nvPr userDrawn="1"/>
        </p:nvSpPr>
        <p:spPr>
          <a:xfrm flipV="1">
            <a:off x="590550" y="6472998"/>
            <a:ext cx="8553450" cy="517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956376" y="6503942"/>
            <a:ext cx="1166642" cy="391338"/>
          </a:xfrm>
          <a:prstGeom prst="rect">
            <a:avLst/>
          </a:prstGeom>
          <a:noFill/>
          <a:ln>
            <a:noFill/>
          </a:ln>
          <a:effectLst>
            <a:outerShdw blurRad="50800" dist="35921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https://portal.agbar.net/logosFirma/f9058fb7-ce3a-4922-9ce7-3fb396804f12_firma.jpg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2" y="6102661"/>
            <a:ext cx="410028" cy="7107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 Título"/>
          <p:cNvSpPr txBox="1">
            <a:spLocks/>
          </p:cNvSpPr>
          <p:nvPr userDrawn="1"/>
        </p:nvSpPr>
        <p:spPr>
          <a:xfrm>
            <a:off x="514396" y="6576953"/>
            <a:ext cx="7369971" cy="21602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Application of a rule-based system for flash flood forecasting taking into account climate change scenarios in the Llobregat basin </a:t>
            </a:r>
            <a:endParaRPr lang="es-ES" sz="900" b="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://meetingorganizer.copernicus.org/webfiles/img/CreativeCommons_Attribution_License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38" y="19224"/>
            <a:ext cx="787252" cy="2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92944" y="1844824"/>
            <a:ext cx="4104456" cy="604664"/>
          </a:xfrm>
        </p:spPr>
        <p:txBody>
          <a:bodyPr>
            <a:noAutofit/>
          </a:bodyPr>
          <a:lstStyle/>
          <a:p>
            <a:r>
              <a:rPr lang="en-GB" sz="3600" b="1" cap="none" dirty="0" smtClean="0"/>
              <a:t>EGU 2012, Vienna</a:t>
            </a:r>
            <a:br>
              <a:rPr lang="en-GB" sz="3600" b="1" cap="none" dirty="0" smtClean="0"/>
            </a:br>
            <a:r>
              <a:rPr lang="en-GB" sz="2000" b="1" cap="none" dirty="0" smtClean="0"/>
              <a:t>Session NH1.1/AS1.16</a:t>
            </a:r>
            <a:endParaRPr lang="en-GB" sz="2000" b="1" cap="non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Marc Velasco, </a:t>
            </a:r>
            <a:r>
              <a:rPr lang="en-GB" dirty="0" smtClean="0"/>
              <a:t>CETaqua</a:t>
            </a:r>
            <a:endParaRPr lang="en-GB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350142" y="4149080"/>
            <a:ext cx="7118402" cy="1828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cap="none" dirty="0" smtClean="0"/>
              <a:t>Application of a rule-based system for flash flood forecasting taking into account climate change scenarios in the Llobregat basin </a:t>
            </a:r>
            <a:endParaRPr lang="en-GB" sz="2200" b="1" cap="none" dirty="0"/>
          </a:p>
        </p:txBody>
      </p:sp>
    </p:spTree>
    <p:extLst>
      <p:ext uri="{BB962C8B-B14F-4D97-AF65-F5344CB8AC3E}">
        <p14:creationId xmlns:p14="http://schemas.microsoft.com/office/powerpoint/2010/main" val="23370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Results and discussion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7707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Methodology</a:t>
            </a:r>
          </a:p>
          <a:p>
            <a:pPr lvl="1"/>
            <a:r>
              <a:rPr lang="en-GB" dirty="0" smtClean="0"/>
              <a:t>Running the RBS with future precipitation series</a:t>
            </a:r>
          </a:p>
          <a:p>
            <a:pPr lvl="1"/>
            <a:r>
              <a:rPr lang="en-GB" dirty="0" smtClean="0"/>
              <a:t>Assessment of the discharge series, following a Peak Over Threshold approach</a:t>
            </a:r>
          </a:p>
          <a:p>
            <a:pPr lvl="2"/>
            <a:r>
              <a:rPr lang="en-GB" dirty="0" smtClean="0"/>
              <a:t>Extremes occurrence</a:t>
            </a:r>
          </a:p>
          <a:p>
            <a:pPr lvl="3"/>
            <a:r>
              <a:rPr lang="en-GB" dirty="0" smtClean="0"/>
              <a:t>Number of exceedances</a:t>
            </a:r>
          </a:p>
          <a:p>
            <a:pPr lvl="2"/>
            <a:r>
              <a:rPr lang="en-GB" dirty="0" smtClean="0"/>
              <a:t>Extremes intensity</a:t>
            </a:r>
          </a:p>
          <a:p>
            <a:pPr lvl="3"/>
            <a:r>
              <a:rPr lang="en-GB" dirty="0" smtClean="0"/>
              <a:t>Fitting a Generalized Pareto distribution to the exceedances, and plotting the discharge – return period relationships</a:t>
            </a:r>
          </a:p>
          <a:p>
            <a:pPr lvl="1"/>
            <a:r>
              <a:rPr lang="en-GB" dirty="0" smtClean="0"/>
              <a:t>To compare the control and future exceedances, a fixed threshold is established</a:t>
            </a:r>
          </a:p>
          <a:p>
            <a:pPr marL="685800" lvl="2" indent="0">
              <a:buNone/>
            </a:pPr>
            <a:endParaRPr lang="en-GB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83587"/>
              </p:ext>
            </p:extLst>
          </p:nvPr>
        </p:nvGraphicFramePr>
        <p:xfrm>
          <a:off x="4860032" y="5267300"/>
          <a:ext cx="3168352" cy="10801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37558"/>
                <a:gridCol w="1930794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Sub-basin</a:t>
                      </a:r>
                      <a:endParaRPr lang="es-ES" sz="160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Threshold (</a:t>
                      </a:r>
                      <a:r>
                        <a:rPr lang="en-GB" sz="1600" dirty="0" smtClean="0">
                          <a:effectLst/>
                        </a:rPr>
                        <a:t>m</a:t>
                      </a:r>
                      <a:r>
                        <a:rPr lang="en-GB" sz="1600" baseline="30000" dirty="0" smtClean="0">
                          <a:effectLst/>
                        </a:rPr>
                        <a:t>3</a:t>
                      </a:r>
                      <a:r>
                        <a:rPr lang="en-GB" sz="1600" dirty="0" smtClean="0">
                          <a:effectLst/>
                        </a:rPr>
                        <a:t>/s)</a:t>
                      </a:r>
                      <a:endParaRPr lang="es-ES" sz="160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Alt Llobregat</a:t>
                      </a:r>
                      <a:endParaRPr lang="es-ES" sz="1600" b="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26.5</a:t>
                      </a:r>
                      <a:endParaRPr lang="es-ES" sz="160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 err="1">
                          <a:effectLst/>
                        </a:rPr>
                        <a:t>Anoia</a:t>
                      </a:r>
                      <a:endParaRPr lang="es-ES" sz="1600" b="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11.5</a:t>
                      </a:r>
                      <a:endParaRPr lang="es-ES" sz="160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25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and discussion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23748" y="1600200"/>
            <a:ext cx="3815336" cy="2485800"/>
          </a:xfrm>
        </p:spPr>
        <p:txBody>
          <a:bodyPr vert="horz">
            <a:noAutofit/>
          </a:bodyPr>
          <a:lstStyle/>
          <a:p>
            <a:r>
              <a:rPr lang="en-GB" sz="2700" dirty="0"/>
              <a:t>Alt Llobregat basin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Occurrence</a:t>
            </a:r>
          </a:p>
          <a:p>
            <a:pPr lvl="2">
              <a:spcBef>
                <a:spcPts val="0"/>
              </a:spcBef>
            </a:pPr>
            <a:r>
              <a:rPr lang="en-GB" sz="2000" dirty="0"/>
              <a:t>High generalized increase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Intensity</a:t>
            </a:r>
          </a:p>
          <a:p>
            <a:pPr lvl="2">
              <a:spcBef>
                <a:spcPts val="0"/>
              </a:spcBef>
            </a:pPr>
            <a:r>
              <a:rPr lang="en-GB" sz="2000" dirty="0"/>
              <a:t>A high extreme in the control  makes it difficult to draw conclusions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46725"/>
              </p:ext>
            </p:extLst>
          </p:nvPr>
        </p:nvGraphicFramePr>
        <p:xfrm>
          <a:off x="4284000" y="1857600"/>
          <a:ext cx="4766767" cy="220397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38376"/>
                <a:gridCol w="1440160"/>
                <a:gridCol w="696077"/>
                <a:gridCol w="696077"/>
                <a:gridCol w="696077"/>
              </a:tblGrid>
              <a:tr h="740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Period</a:t>
                      </a:r>
                      <a:endParaRPr lang="es-ES" sz="1600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</a:rPr>
                        <a:t># 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POT </a:t>
                      </a:r>
                      <a:r>
                        <a:rPr lang="en-GB" sz="1600" dirty="0" smtClean="0">
                          <a:effectLst/>
                          <a:latin typeface="+mn-lt"/>
                        </a:rPr>
                        <a:t>per year (for each sub-period)</a:t>
                      </a:r>
                      <a:endParaRPr lang="es-ES" sz="1600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Control (1980-2009)</a:t>
                      </a:r>
                      <a:endParaRPr lang="es-ES" sz="16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0.86</a:t>
                      </a:r>
                      <a:endParaRPr lang="es-ES" sz="16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2011-2040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2041-2070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2071-2100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45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Scenario A2 (2011-2100)</a:t>
                      </a:r>
                      <a:endParaRPr lang="es-ES" sz="16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ctr" rtl="0" eaLnBrk="1" fontAlgn="b" latinLnBrk="0" hangingPunct="1">
                        <a:spcAft>
                          <a:spcPts val="0"/>
                        </a:spcAft>
                      </a:pPr>
                      <a:endParaRPr kumimoji="0" lang="es-ES" sz="1600" b="1" kern="1200" dirty="0">
                        <a:solidFill>
                          <a:srgbClr val="99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1.23</a:t>
                      </a:r>
                      <a:endParaRPr lang="es-ES" sz="1600" b="0" i="0" u="none" strike="noStrike" dirty="0">
                        <a:solidFill>
                          <a:srgbClr val="99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S" sz="1600" b="0" i="0" u="none" strike="noStrike" kern="1200" dirty="0" smtClean="0">
                          <a:solidFill>
                            <a:srgbClr val="99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1.63</a:t>
                      </a:r>
                      <a:endParaRPr kumimoji="0" lang="es-ES" sz="1600" b="0" i="0" u="none" strike="noStrike" kern="1200" dirty="0">
                        <a:solidFill>
                          <a:srgbClr val="99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S" sz="1600" b="0" i="0" u="none" strike="noStrike" kern="1200" dirty="0" smtClean="0">
                          <a:solidFill>
                            <a:srgbClr val="99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</a:t>
                      </a:r>
                      <a:endParaRPr kumimoji="0" lang="es-ES" sz="1600" b="0" i="0" u="none" strike="noStrike" kern="1200" dirty="0">
                        <a:solidFill>
                          <a:srgbClr val="99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Scenario B1 (2011-2100)</a:t>
                      </a:r>
                      <a:endParaRPr lang="es-ES" sz="16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algn="ctr" rtl="0" eaLnBrk="1" fontAlgn="b" latinLnBrk="0" hangingPunct="1">
                        <a:spcAft>
                          <a:spcPts val="0"/>
                        </a:spcAft>
                      </a:pPr>
                      <a:endParaRPr kumimoji="0" lang="es-ES" sz="1600" b="1" kern="1200" dirty="0">
                        <a:solidFill>
                          <a:srgbClr val="99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S" sz="1600" b="0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  <a:endParaRPr kumimoji="0" lang="es-ES" sz="1600" b="0" i="0" u="none" strike="noStrike" kern="1200" dirty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S" sz="1600" b="0" i="0" u="none" strike="noStrike" kern="1200" dirty="0" smtClean="0">
                          <a:solidFill>
                            <a:srgbClr val="99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</a:t>
                      </a:r>
                      <a:endParaRPr kumimoji="0" lang="es-ES" sz="1600" b="0" i="0" u="none" strike="noStrike" kern="1200" dirty="0">
                        <a:solidFill>
                          <a:srgbClr val="99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ES" sz="1600" b="0" i="0" u="none" strike="noStrike" kern="1200" dirty="0" smtClean="0">
                          <a:solidFill>
                            <a:srgbClr val="99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</a:t>
                      </a:r>
                      <a:endParaRPr kumimoji="0" lang="es-ES" sz="1600" b="0" i="0" u="none" strike="noStrike" kern="1200" dirty="0">
                        <a:solidFill>
                          <a:srgbClr val="99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>
            <a:fillRect/>
          </a:stretch>
        </p:blipFill>
        <p:spPr bwMode="auto">
          <a:xfrm>
            <a:off x="277200" y="4086000"/>
            <a:ext cx="3924256" cy="22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00" y="4150800"/>
            <a:ext cx="2378033" cy="190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00" y="4150800"/>
            <a:ext cx="2376000" cy="19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645449" y="6021288"/>
            <a:ext cx="4519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GP distribution fitted to the POT discharge values of the Alt Llobregat sub-basin for the control (1980-2009) and future periods for the A2 (left) and B1 (right) scenarios.</a:t>
            </a:r>
            <a:endParaRPr lang="en-GB" sz="1000" dirty="0"/>
          </a:p>
        </p:txBody>
      </p:sp>
      <p:sp>
        <p:nvSpPr>
          <p:cNvPr id="13" name="12 Rectángulo"/>
          <p:cNvSpPr/>
          <p:nvPr/>
        </p:nvSpPr>
        <p:spPr>
          <a:xfrm>
            <a:off x="277790" y="6173662"/>
            <a:ext cx="39039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 smtClean="0"/>
              <a:t>Time series of the discharge values in the Alt Llobregat sub-basin.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391707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 and discussion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86775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Anoia</a:t>
            </a:r>
            <a:r>
              <a:rPr lang="en-GB" dirty="0" smtClean="0"/>
              <a:t> basin</a:t>
            </a:r>
          </a:p>
          <a:p>
            <a:pPr lvl="1"/>
            <a:r>
              <a:rPr lang="en-GB" dirty="0" err="1" smtClean="0"/>
              <a:t>Ocurrence</a:t>
            </a:r>
            <a:endParaRPr lang="en-GB" dirty="0" smtClean="0"/>
          </a:p>
          <a:p>
            <a:pPr lvl="2"/>
            <a:r>
              <a:rPr lang="en-GB" dirty="0" smtClean="0"/>
              <a:t>Moderate increase</a:t>
            </a:r>
          </a:p>
          <a:p>
            <a:pPr lvl="2"/>
            <a:r>
              <a:rPr lang="en-GB" dirty="0" smtClean="0"/>
              <a:t>Two exceptions</a:t>
            </a:r>
          </a:p>
          <a:p>
            <a:pPr lvl="1"/>
            <a:r>
              <a:rPr lang="en-GB" dirty="0" smtClean="0"/>
              <a:t>Intensity</a:t>
            </a:r>
          </a:p>
          <a:p>
            <a:pPr lvl="2"/>
            <a:r>
              <a:rPr lang="en-GB" dirty="0" smtClean="0"/>
              <a:t>Generalized increase</a:t>
            </a:r>
          </a:p>
          <a:p>
            <a:pPr lvl="2"/>
            <a:r>
              <a:rPr lang="en-GB" dirty="0" smtClean="0"/>
              <a:t>Even for the exceptions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2376000" cy="19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87" y="4149080"/>
            <a:ext cx="2376000" cy="19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0 Imagen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/>
          <a:stretch/>
        </p:blipFill>
        <p:spPr bwMode="auto">
          <a:xfrm>
            <a:off x="277789" y="4086975"/>
            <a:ext cx="3903936" cy="2205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54016"/>
              </p:ext>
            </p:extLst>
          </p:nvPr>
        </p:nvGraphicFramePr>
        <p:xfrm>
          <a:off x="4283968" y="1856842"/>
          <a:ext cx="4766767" cy="220397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38376"/>
                <a:gridCol w="1440160"/>
                <a:gridCol w="696077"/>
                <a:gridCol w="696077"/>
                <a:gridCol w="696077"/>
              </a:tblGrid>
              <a:tr h="740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Period</a:t>
                      </a:r>
                      <a:endParaRPr lang="es-ES" sz="1600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# POT </a:t>
                      </a:r>
                      <a:r>
                        <a:rPr lang="en-GB" sz="1600" dirty="0" smtClean="0">
                          <a:effectLst/>
                          <a:latin typeface="+mn-lt"/>
                        </a:rPr>
                        <a:t>per year (for each sub-period)</a:t>
                      </a:r>
                      <a:endParaRPr lang="es-ES" sz="1600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Control (1980-2009)</a:t>
                      </a:r>
                      <a:endParaRPr lang="es-ES" sz="16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0.86</a:t>
                      </a:r>
                      <a:endParaRPr lang="es-ES" sz="16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2011-2040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2041-2070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2071-2100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45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Scenario A2 (2011-2100)</a:t>
                      </a:r>
                      <a:endParaRPr lang="es-ES" sz="16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ctr" rtl="0" eaLnBrk="1" fontAlgn="b" latinLnBrk="0" hangingPunct="1">
                        <a:spcAft>
                          <a:spcPts val="0"/>
                        </a:spcAft>
                      </a:pPr>
                      <a:endParaRPr kumimoji="0" lang="es-ES" sz="1600" b="1" kern="1200" dirty="0">
                        <a:solidFill>
                          <a:srgbClr val="99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s-ES" sz="1600" kern="1200" dirty="0" smtClean="0">
                          <a:solidFill>
                            <a:srgbClr val="99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0.93</a:t>
                      </a:r>
                      <a:endParaRPr kumimoji="0" lang="es-ES" sz="1600" kern="1200" dirty="0">
                        <a:solidFill>
                          <a:srgbClr val="99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s-ES" sz="1600" kern="1200" dirty="0" smtClean="0">
                          <a:solidFill>
                            <a:srgbClr val="99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0.93</a:t>
                      </a:r>
                      <a:endParaRPr kumimoji="0" lang="es-ES" sz="1600" kern="1200" dirty="0">
                        <a:solidFill>
                          <a:srgbClr val="99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s-ES" sz="1600" b="0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  <a:endParaRPr kumimoji="0" lang="es-ES" sz="1600" b="0" i="0" u="none" strike="noStrike" kern="1200" dirty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Scenario B1 (2011-2100)</a:t>
                      </a:r>
                      <a:endParaRPr lang="es-ES" sz="16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algn="ctr" rtl="0" eaLnBrk="1" fontAlgn="b" latinLnBrk="0" hangingPunct="1">
                        <a:spcAft>
                          <a:spcPts val="0"/>
                        </a:spcAft>
                      </a:pPr>
                      <a:endParaRPr kumimoji="0" lang="es-ES" sz="1600" b="1" kern="1200" dirty="0">
                        <a:solidFill>
                          <a:srgbClr val="99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s-ES" sz="1600" b="0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</a:t>
                      </a:r>
                      <a:endParaRPr kumimoji="0" lang="es-ES" sz="1600" b="0" i="0" u="none" strike="noStrike" kern="1200" dirty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s-ES" sz="1600" kern="1200" dirty="0" smtClean="0">
                          <a:solidFill>
                            <a:srgbClr val="99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</a:t>
                      </a:r>
                      <a:endParaRPr kumimoji="0" lang="es-ES" sz="1600" kern="1200" dirty="0">
                        <a:solidFill>
                          <a:srgbClr val="99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es-ES" sz="1600" kern="1200" dirty="0" smtClean="0">
                          <a:solidFill>
                            <a:srgbClr val="99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0.87</a:t>
                      </a:r>
                      <a:endParaRPr kumimoji="0" lang="es-ES" sz="1600" kern="1200" dirty="0">
                        <a:solidFill>
                          <a:srgbClr val="99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4732533" y="6021288"/>
            <a:ext cx="4519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smtClean="0"/>
              <a:t>GP distribution fitted to the POT discharge values of the Anoia sub-basin for the control (1980-2009) and future periods for the A2 (left) and B1 (right) scenarios.</a:t>
            </a:r>
            <a:endParaRPr lang="en-GB" sz="1000"/>
          </a:p>
        </p:txBody>
      </p:sp>
      <p:sp>
        <p:nvSpPr>
          <p:cNvPr id="16" name="15 Rectángulo"/>
          <p:cNvSpPr/>
          <p:nvPr/>
        </p:nvSpPr>
        <p:spPr>
          <a:xfrm>
            <a:off x="277790" y="6173662"/>
            <a:ext cx="39039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smtClean="0"/>
              <a:t>Time series of the discharge values in the Anoia sub-basin.</a:t>
            </a:r>
            <a:endParaRPr lang="en-GB" sz="1000" b="1"/>
          </a:p>
        </p:txBody>
      </p:sp>
    </p:spTree>
    <p:extLst>
      <p:ext uri="{BB962C8B-B14F-4D97-AF65-F5344CB8AC3E}">
        <p14:creationId xmlns:p14="http://schemas.microsoft.com/office/powerpoint/2010/main" val="207247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 and discussion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4958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Comparing the results of the two sub-basins</a:t>
            </a:r>
          </a:p>
          <a:p>
            <a:pPr lvl="1"/>
            <a:r>
              <a:rPr lang="en-GB" dirty="0" smtClean="0"/>
              <a:t>An increase in both occurrence and intensity of flash floods occurs</a:t>
            </a:r>
          </a:p>
          <a:p>
            <a:pPr lvl="1"/>
            <a:r>
              <a:rPr lang="en-GB" dirty="0" smtClean="0"/>
              <a:t>The trends are slightly different in each sub-basin</a:t>
            </a:r>
          </a:p>
          <a:p>
            <a:pPr lvl="2"/>
            <a:r>
              <a:rPr lang="en-GB" dirty="0" smtClean="0"/>
              <a:t>Alt Llobregat</a:t>
            </a:r>
          </a:p>
          <a:p>
            <a:pPr lvl="3"/>
            <a:r>
              <a:rPr lang="en-GB" dirty="0" smtClean="0"/>
              <a:t>high increase in occurrence, no clear results in intensity</a:t>
            </a:r>
          </a:p>
          <a:p>
            <a:pPr lvl="2"/>
            <a:r>
              <a:rPr lang="en-GB" dirty="0" err="1" smtClean="0"/>
              <a:t>Anoia</a:t>
            </a:r>
            <a:endParaRPr lang="en-GB" dirty="0" smtClean="0"/>
          </a:p>
          <a:p>
            <a:pPr lvl="3"/>
            <a:r>
              <a:rPr lang="en-GB" dirty="0" smtClean="0"/>
              <a:t>Moderate increase in occurrence, high increase in intensity</a:t>
            </a:r>
          </a:p>
          <a:p>
            <a:pPr lvl="1"/>
            <a:r>
              <a:rPr lang="en-GB" dirty="0" smtClean="0"/>
              <a:t>It is not possible to obtain a general trend for the whole </a:t>
            </a:r>
            <a:r>
              <a:rPr lang="en-GB" dirty="0" err="1" smtClean="0"/>
              <a:t>Llobregat</a:t>
            </a:r>
            <a:r>
              <a:rPr lang="en-GB" dirty="0" smtClean="0"/>
              <a:t> basin, in terms of spatial variability</a:t>
            </a:r>
          </a:p>
          <a:p>
            <a:pPr lvl="2"/>
            <a:r>
              <a:rPr lang="en-GB" dirty="0" smtClean="0"/>
              <a:t>FF are very local hazards, and hence should be studied locally</a:t>
            </a:r>
          </a:p>
        </p:txBody>
      </p:sp>
    </p:spTree>
    <p:extLst>
      <p:ext uri="{BB962C8B-B14F-4D97-AF65-F5344CB8AC3E}">
        <p14:creationId xmlns:p14="http://schemas.microsoft.com/office/powerpoint/2010/main" val="1382641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 RBS has been used to assess future scenarios</a:t>
            </a:r>
          </a:p>
          <a:p>
            <a:pPr lvl="1"/>
            <a:r>
              <a:rPr lang="en-GB" dirty="0" smtClean="0"/>
              <a:t>Although its main use is operational, it allows to easily assess the future behaviour of flash floods</a:t>
            </a:r>
          </a:p>
          <a:p>
            <a:r>
              <a:rPr lang="en-GB" dirty="0" smtClean="0"/>
              <a:t>An increase in both occurrence and intensity of FF is obtained for the two sub-basins</a:t>
            </a:r>
          </a:p>
          <a:p>
            <a:pPr lvl="1"/>
            <a:r>
              <a:rPr lang="en-GB" dirty="0" smtClean="0"/>
              <a:t>Discharge values strongly depend on the future precipitation scenarios</a:t>
            </a:r>
          </a:p>
          <a:p>
            <a:pPr lvl="2"/>
            <a:r>
              <a:rPr lang="en-GB" dirty="0" smtClean="0"/>
              <a:t>Uncertainties associated to climate science are transferred to this study</a:t>
            </a:r>
          </a:p>
          <a:p>
            <a:r>
              <a:rPr lang="en-GB" dirty="0" smtClean="0"/>
              <a:t>Results should be used with care. Still, management strategies should take the wide range of plausible scenarios into account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135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smtClean="0"/>
              <a:t>Thank you very much for your attention!</a:t>
            </a:r>
            <a:endParaRPr lang="en-GB" sz="320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Questions?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9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IMPRINTS project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517650" algn="l"/>
              </a:tabLst>
              <a:defRPr/>
            </a:pPr>
            <a:r>
              <a:rPr lang="en-GB" sz="2800" smtClean="0"/>
              <a:t>Floods are the major natural hazard in Europe</a:t>
            </a:r>
          </a:p>
          <a:p>
            <a:pPr>
              <a:tabLst>
                <a:tab pos="1517650" algn="l"/>
              </a:tabLst>
              <a:defRPr/>
            </a:pPr>
            <a:r>
              <a:rPr lang="en-GB" sz="2800" smtClean="0">
                <a:sym typeface="Optima" pitchFamily="-112" charset="0"/>
              </a:rPr>
              <a:t>Mountainous areas and Mediterranean regions have the following aggravating factors:</a:t>
            </a:r>
          </a:p>
          <a:p>
            <a:pPr lvl="1">
              <a:tabLst>
                <a:tab pos="1517650" algn="l"/>
              </a:tabLst>
              <a:defRPr/>
            </a:pPr>
            <a:r>
              <a:rPr lang="en-GB" sz="2500" smtClean="0"/>
              <a:t>Steep slopes </a:t>
            </a:r>
          </a:p>
          <a:p>
            <a:pPr lvl="1">
              <a:tabLst>
                <a:tab pos="1517650" algn="l"/>
              </a:tabLst>
              <a:defRPr/>
            </a:pPr>
            <a:r>
              <a:rPr lang="en-GB" sz="2500" smtClean="0"/>
              <a:t>High spatial and temporal variability </a:t>
            </a:r>
          </a:p>
          <a:p>
            <a:pPr lvl="1">
              <a:tabLst>
                <a:tab pos="1517650" algn="l"/>
              </a:tabLst>
              <a:defRPr/>
            </a:pPr>
            <a:r>
              <a:rPr lang="en-GB" sz="2500" smtClean="0"/>
              <a:t>Heavy rain intensities </a:t>
            </a:r>
          </a:p>
          <a:p>
            <a:pPr lvl="1">
              <a:tabLst>
                <a:tab pos="1517650" algn="l"/>
              </a:tabLst>
              <a:defRPr/>
            </a:pPr>
            <a:r>
              <a:rPr lang="en-GB" sz="2500" smtClean="0"/>
              <a:t>Highly torrential phenomena</a:t>
            </a:r>
            <a:endParaRPr lang="en-GB" sz="250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1295400" y="3517900"/>
            <a:ext cx="11366500" cy="2552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2"/>
              </a:buBlip>
              <a:tabLst>
                <a:tab pos="1517650" algn="l"/>
              </a:tabLst>
              <a:defRPr/>
            </a:pPr>
            <a:endParaRPr lang="en-US" dirty="0" smtClean="0"/>
          </a:p>
        </p:txBody>
      </p:sp>
      <p:sp>
        <p:nvSpPr>
          <p:cNvPr id="25" name="24 Rectángulo redondeado"/>
          <p:cNvSpPr/>
          <p:nvPr/>
        </p:nvSpPr>
        <p:spPr>
          <a:xfrm>
            <a:off x="809836" y="5025448"/>
            <a:ext cx="7524328" cy="1045152"/>
          </a:xfrm>
          <a:prstGeom prst="roundRect">
            <a:avLst>
              <a:gd name="adj" fmla="val 1507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smtClean="0"/>
              <a:t>Mediterranean and Alpine basins are the test-bed basins of the IMPRINTS project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548499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44629" y="281856"/>
            <a:ext cx="7887811" cy="6336704"/>
            <a:chOff x="6" y="0"/>
            <a:chExt cx="7210" cy="5736"/>
          </a:xfrm>
        </p:grpSpPr>
        <p:sp>
          <p:nvSpPr>
            <p:cNvPr id="5" name="AutoShape 2"/>
            <p:cNvSpPr>
              <a:spLocks/>
            </p:cNvSpPr>
            <p:nvPr/>
          </p:nvSpPr>
          <p:spPr bwMode="auto">
            <a:xfrm>
              <a:off x="32" y="0"/>
              <a:ext cx="7184" cy="5736"/>
            </a:xfrm>
            <a:prstGeom prst="roundRect">
              <a:avLst>
                <a:gd name="adj" fmla="val 2088"/>
              </a:avLst>
            </a:prstGeom>
            <a:solidFill>
              <a:schemeClr val="accent1">
                <a:alpha val="58038"/>
              </a:schemeClr>
            </a:solidFill>
            <a:ln w="50800">
              <a:solidFill>
                <a:srgbClr val="000000">
                  <a:alpha val="58038"/>
                </a:srgb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 sz="1200">
                <a:ea typeface="ヒラギノ明朝 ProN W3" pitchFamily="-112" charset="-128"/>
              </a:endParaRPr>
            </a:p>
          </p:txBody>
        </p:sp>
        <p:sp>
          <p:nvSpPr>
            <p:cNvPr id="6" name="Rectangle 3"/>
            <p:cNvSpPr>
              <a:spLocks/>
            </p:cNvSpPr>
            <p:nvPr/>
          </p:nvSpPr>
          <p:spPr bwMode="auto">
            <a:xfrm>
              <a:off x="952" y="5527"/>
              <a:ext cx="534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200" b="1" dirty="0">
                  <a:latin typeface="Helvetica Neue" pitchFamily="-112" charset="0"/>
                  <a:ea typeface="ヒラギノ明朝 ProN W3" pitchFamily="-112" charset="-128"/>
                  <a:sym typeface="Helvetica Neue" pitchFamily="-112" charset="0"/>
                </a:rPr>
                <a:t>WP10 Project Management (UPC-CRAHI)</a:t>
              </a:r>
            </a:p>
          </p:txBody>
        </p:sp>
        <p:sp>
          <p:nvSpPr>
            <p:cNvPr id="7" name="Rectangle 4"/>
            <p:cNvSpPr>
              <a:spLocks/>
            </p:cNvSpPr>
            <p:nvPr/>
          </p:nvSpPr>
          <p:spPr bwMode="auto">
            <a:xfrm rot="16200000">
              <a:off x="-1314" y="2768"/>
              <a:ext cx="284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100" b="1" i="1" dirty="0">
                  <a:latin typeface="Helvetica Neue" pitchFamily="-112" charset="0"/>
                  <a:ea typeface="ヒラギノ明朝 ProN W3" pitchFamily="-112" charset="-128"/>
                  <a:sym typeface="Helvetica Neue" pitchFamily="-112" charset="0"/>
                </a:rPr>
                <a:t>Activity 5: Dissemination and management</a:t>
              </a: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836863" y="580192"/>
            <a:ext cx="7551376" cy="5820625"/>
            <a:chOff x="0" y="0"/>
            <a:chExt cx="6235" cy="5352"/>
          </a:xfrm>
        </p:grpSpPr>
        <p:sp>
          <p:nvSpPr>
            <p:cNvPr id="9" name="AutoShape 6"/>
            <p:cNvSpPr>
              <a:spLocks/>
            </p:cNvSpPr>
            <p:nvPr/>
          </p:nvSpPr>
          <p:spPr bwMode="auto">
            <a:xfrm>
              <a:off x="0" y="0"/>
              <a:ext cx="6235" cy="5352"/>
            </a:xfrm>
            <a:prstGeom prst="roundRect">
              <a:avLst>
                <a:gd name="adj" fmla="val 2241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 sz="1200">
                <a:ea typeface="ヒラギノ明朝 ProN W3" pitchFamily="-112" charset="-128"/>
              </a:endParaRPr>
            </a:p>
          </p:txBody>
        </p:sp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24" y="32"/>
              <a:ext cx="534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200" b="1">
                  <a:latin typeface="Helvetica Neue" pitchFamily="-112" charset="0"/>
                  <a:ea typeface="ヒラギノ明朝 ProN W3" pitchFamily="-112" charset="-128"/>
                  <a:sym typeface="Helvetica Neue" pitchFamily="-112" charset="0"/>
                </a:rPr>
                <a:t>WP9 Dissemination of project results (UPC-CRAHI)</a:t>
              </a: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6000718" y="754738"/>
            <a:ext cx="2233696" cy="4136476"/>
            <a:chOff x="0" y="0"/>
            <a:chExt cx="1944" cy="3600"/>
          </a:xfrm>
        </p:grpSpPr>
        <p:sp>
          <p:nvSpPr>
            <p:cNvPr id="13" name="AutoShape 10"/>
            <p:cNvSpPr>
              <a:spLocks/>
            </p:cNvSpPr>
            <p:nvPr/>
          </p:nvSpPr>
          <p:spPr bwMode="auto">
            <a:xfrm>
              <a:off x="0" y="55"/>
              <a:ext cx="1944" cy="3545"/>
            </a:xfrm>
            <a:prstGeom prst="roundRect">
              <a:avLst>
                <a:gd name="adj" fmla="val 6171"/>
              </a:avLst>
            </a:prstGeom>
            <a:blipFill dpi="0" rotWithShape="0">
              <a:blip r:embed="rId2">
                <a:alphaModFix amt="4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_tradnl" sz="1200">
                <a:ea typeface="ヒラギノ明朝 ProN W3" pitchFamily="-112" charset="-128"/>
              </a:endParaRP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74" y="0"/>
              <a:ext cx="176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100" b="1" i="1" dirty="0">
                  <a:latin typeface="Helvetica Neue" pitchFamily="-112" charset="0"/>
                  <a:ea typeface="ヒラギノ明朝 ProN W3" pitchFamily="-112" charset="-128"/>
                  <a:sym typeface="Helvetica Neue" pitchFamily="-112" charset="0"/>
                </a:rPr>
                <a:t>Activity 3: </a:t>
              </a:r>
            </a:p>
            <a:p>
              <a:pPr algn="l"/>
              <a:r>
                <a:rPr lang="en-US" sz="1100" b="1" i="1" dirty="0">
                  <a:latin typeface="Helvetica Neue" pitchFamily="-112" charset="0"/>
                  <a:ea typeface="ヒラギノ明朝 ProN W3" pitchFamily="-112" charset="-128"/>
                  <a:sym typeface="Helvetica Neue" pitchFamily="-112" charset="0"/>
                </a:rPr>
                <a:t>Practitioners’ tools</a:t>
              </a:r>
            </a:p>
          </p:txBody>
        </p: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219" y="540"/>
              <a:ext cx="1512" cy="1096"/>
              <a:chOff x="0" y="0"/>
              <a:chExt cx="1512" cy="1096"/>
            </a:xfrm>
          </p:grpSpPr>
          <p:sp>
            <p:nvSpPr>
              <p:cNvPr id="16" name="AutoShape 13"/>
              <p:cNvSpPr>
                <a:spLocks/>
              </p:cNvSpPr>
              <p:nvPr/>
            </p:nvSpPr>
            <p:spPr bwMode="auto">
              <a:xfrm>
                <a:off x="0" y="0"/>
                <a:ext cx="1512" cy="1096"/>
              </a:xfrm>
              <a:prstGeom prst="roundRect">
                <a:avLst>
                  <a:gd name="adj" fmla="val 10944"/>
                </a:avLst>
              </a:prstGeom>
              <a:blipFill dpi="0" rotWithShape="0">
                <a:blip r:embed="rId3">
                  <a:alphaModFix amt="61000"/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s-ES_tradnl" sz="1200">
                  <a:ea typeface="ヒラギノ明朝 ProN W3" pitchFamily="-112" charset="-128"/>
                </a:endParaRPr>
              </a:p>
            </p:txBody>
          </p:sp>
          <p:sp>
            <p:nvSpPr>
              <p:cNvPr id="17" name="Rectangle 14"/>
              <p:cNvSpPr>
                <a:spLocks/>
              </p:cNvSpPr>
              <p:nvPr/>
            </p:nvSpPr>
            <p:spPr bwMode="auto">
              <a:xfrm>
                <a:off x="0" y="5"/>
                <a:ext cx="1511" cy="1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200" b="1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rPr>
                  <a:t>WP6</a:t>
                </a:r>
              </a:p>
              <a:p>
                <a:r>
                  <a:rPr lang="en-US" sz="1200" b="1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rPr>
                  <a:t>Specifications for practitioners’ tools</a:t>
                </a:r>
              </a:p>
              <a:p>
                <a:r>
                  <a:rPr lang="en-US" sz="1200" b="1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rPr>
                  <a:t>(SCHAPI)</a:t>
                </a:r>
              </a:p>
            </p:txBody>
          </p:sp>
        </p:grpSp>
      </p:grp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919457" y="781792"/>
            <a:ext cx="4439816" cy="1590244"/>
            <a:chOff x="0" y="0"/>
            <a:chExt cx="3864" cy="1384"/>
          </a:xfrm>
        </p:grpSpPr>
        <p:sp>
          <p:nvSpPr>
            <p:cNvPr id="28" name="AutoShape 25"/>
            <p:cNvSpPr>
              <a:spLocks/>
            </p:cNvSpPr>
            <p:nvPr/>
          </p:nvSpPr>
          <p:spPr bwMode="auto">
            <a:xfrm>
              <a:off x="0" y="25"/>
              <a:ext cx="3864" cy="1359"/>
            </a:xfrm>
            <a:prstGeom prst="roundRect">
              <a:avLst>
                <a:gd name="adj" fmla="val 8833"/>
              </a:avLst>
            </a:prstGeom>
            <a:blipFill dpi="0" rotWithShape="0">
              <a:blip r:embed="rId4">
                <a:alphaModFix amt="3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_tradnl" sz="1200">
                <a:ea typeface="ヒラギノ明朝 ProN W3" pitchFamily="-112" charset="-128"/>
              </a:endParaRPr>
            </a:p>
          </p:txBody>
        </p:sp>
        <p:sp>
          <p:nvSpPr>
            <p:cNvPr id="29" name="Rectangle 26"/>
            <p:cNvSpPr>
              <a:spLocks/>
            </p:cNvSpPr>
            <p:nvPr/>
          </p:nvSpPr>
          <p:spPr bwMode="auto">
            <a:xfrm>
              <a:off x="36" y="0"/>
              <a:ext cx="373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100" b="1" i="1">
                  <a:latin typeface="Helvetica Neue" pitchFamily="-112" charset="0"/>
                  <a:ea typeface="ヒラギノ明朝 ProN W3" pitchFamily="-112" charset="-128"/>
                  <a:sym typeface="Helvetica Neue" pitchFamily="-112" charset="0"/>
                </a:rPr>
                <a:t>Activity 1: Probabilistic early warning systems</a:t>
              </a: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979373" y="1050911"/>
            <a:ext cx="1737318" cy="1259328"/>
            <a:chOff x="0" y="0"/>
            <a:chExt cx="1512" cy="1095"/>
          </a:xfrm>
        </p:grpSpPr>
        <p:sp>
          <p:nvSpPr>
            <p:cNvPr id="31" name="AutoShape 28"/>
            <p:cNvSpPr>
              <a:spLocks/>
            </p:cNvSpPr>
            <p:nvPr/>
          </p:nvSpPr>
          <p:spPr bwMode="auto">
            <a:xfrm>
              <a:off x="0" y="0"/>
              <a:ext cx="1512" cy="1095"/>
            </a:xfrm>
            <a:prstGeom prst="roundRect">
              <a:avLst>
                <a:gd name="adj" fmla="val 10944"/>
              </a:avLst>
            </a:prstGeom>
            <a:blipFill dpi="0" rotWithShape="0">
              <a:blip r:embed="rId5">
                <a:alphaModFix amt="59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_tradnl" sz="1200">
                <a:ea typeface="ヒラギノ明朝 ProN W3" pitchFamily="-112" charset="-128"/>
              </a:endParaRPr>
            </a:p>
          </p:txBody>
        </p:sp>
        <p:sp>
          <p:nvSpPr>
            <p:cNvPr id="32" name="Rectangle 29"/>
            <p:cNvSpPr>
              <a:spLocks/>
            </p:cNvSpPr>
            <p:nvPr/>
          </p:nvSpPr>
          <p:spPr bwMode="auto">
            <a:xfrm>
              <a:off x="41" y="32"/>
              <a:ext cx="1429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200" b="1" dirty="0">
                  <a:latin typeface="Helvetica Neue" pitchFamily="-112" charset="0"/>
                  <a:ea typeface="ヒラギノ明朝 ProN W3" pitchFamily="-112" charset="-128"/>
                  <a:sym typeface="Helvetica Neue" pitchFamily="-112" charset="0"/>
                </a:rPr>
                <a:t>WP1</a:t>
              </a:r>
            </a:p>
            <a:p>
              <a:r>
                <a:rPr lang="en-US" sz="1200" b="1" dirty="0">
                  <a:latin typeface="Helvetica Neue" pitchFamily="-112" charset="0"/>
                  <a:ea typeface="ヒラギノ明朝 ProN W3" pitchFamily="-112" charset="-128"/>
                  <a:sym typeface="Helvetica Neue" pitchFamily="-112" charset="0"/>
                </a:rPr>
                <a:t>Improving </a:t>
              </a:r>
            </a:p>
            <a:p>
              <a:r>
                <a:rPr lang="en-US" sz="1200" b="1" dirty="0">
                  <a:latin typeface="Helvetica Neue" pitchFamily="-112" charset="0"/>
                  <a:ea typeface="ヒラギノ明朝 ProN W3" pitchFamily="-112" charset="-128"/>
                  <a:sym typeface="Helvetica Neue" pitchFamily="-112" charset="0"/>
                </a:rPr>
                <a:t>short-term rainfall forecasting</a:t>
              </a:r>
            </a:p>
            <a:p>
              <a:r>
                <a:rPr lang="en-US" sz="1200" b="1" dirty="0">
                  <a:latin typeface="Helvetica Neue" pitchFamily="-112" charset="0"/>
                  <a:ea typeface="ヒラギノ明朝 ProN W3" pitchFamily="-112" charset="-128"/>
                  <a:sym typeface="Helvetica Neue" pitchFamily="-112" charset="0"/>
                </a:rPr>
                <a:t>(</a:t>
              </a:r>
              <a:r>
                <a:rPr lang="en-US" sz="1200" b="1" dirty="0" err="1">
                  <a:latin typeface="Helvetica Neue" pitchFamily="-112" charset="0"/>
                  <a:ea typeface="ヒラギノ明朝 ProN W3" pitchFamily="-112" charset="-128"/>
                  <a:sym typeface="Helvetica Neue" pitchFamily="-112" charset="0"/>
                </a:rPr>
                <a:t>MeteoSwiss</a:t>
              </a:r>
              <a:r>
                <a:rPr lang="en-US" sz="1200" b="1" dirty="0">
                  <a:latin typeface="Helvetica Neue" pitchFamily="-112" charset="0"/>
                  <a:ea typeface="ヒラギノ明朝 ProN W3" pitchFamily="-112" charset="-128"/>
                  <a:sym typeface="Helvetica Neue" pitchFamily="-112" charset="0"/>
                </a:rPr>
                <a:t>)</a:t>
              </a:r>
            </a:p>
          </p:txBody>
        </p:sp>
      </p:grp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2869262" y="1050350"/>
            <a:ext cx="2445114" cy="1259326"/>
            <a:chOff x="0" y="0"/>
            <a:chExt cx="2127" cy="1096"/>
          </a:xfrm>
        </p:grpSpPr>
        <p:grpSp>
          <p:nvGrpSpPr>
            <p:cNvPr id="34" name="Group 31"/>
            <p:cNvGrpSpPr>
              <a:grpSpLocks/>
            </p:cNvGrpSpPr>
            <p:nvPr/>
          </p:nvGrpSpPr>
          <p:grpSpPr bwMode="auto">
            <a:xfrm>
              <a:off x="480" y="0"/>
              <a:ext cx="1647" cy="1096"/>
              <a:chOff x="0" y="0"/>
              <a:chExt cx="1647" cy="1096"/>
            </a:xfrm>
          </p:grpSpPr>
          <p:sp>
            <p:nvSpPr>
              <p:cNvPr id="36" name="AutoShape 32"/>
              <p:cNvSpPr>
                <a:spLocks/>
              </p:cNvSpPr>
              <p:nvPr/>
            </p:nvSpPr>
            <p:spPr bwMode="auto">
              <a:xfrm>
                <a:off x="0" y="0"/>
                <a:ext cx="1647" cy="1096"/>
              </a:xfrm>
              <a:prstGeom prst="roundRect">
                <a:avLst>
                  <a:gd name="adj" fmla="val 10944"/>
                </a:avLst>
              </a:prstGeom>
              <a:blipFill dpi="0" rotWithShape="0">
                <a:blip r:embed="rId6">
                  <a:alphaModFix amt="82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s-ES_tradnl" sz="1200">
                  <a:ea typeface="ヒラギノ明朝 ProN W3" pitchFamily="-112" charset="-128"/>
                </a:endParaRPr>
              </a:p>
            </p:txBody>
          </p:sp>
          <p:sp>
            <p:nvSpPr>
              <p:cNvPr id="37" name="Rectangle 33"/>
              <p:cNvSpPr>
                <a:spLocks/>
              </p:cNvSpPr>
              <p:nvPr/>
            </p:nvSpPr>
            <p:spPr bwMode="auto">
              <a:xfrm>
                <a:off x="0" y="35"/>
                <a:ext cx="1647" cy="1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200" b="1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rPr>
                  <a:t>WP2</a:t>
                </a:r>
              </a:p>
              <a:p>
                <a:r>
                  <a:rPr lang="en-US" sz="1200" b="1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rPr>
                  <a:t>Developing probabilistic FF &amp; DF early warning systems</a:t>
                </a:r>
              </a:p>
              <a:p>
                <a:r>
                  <a:rPr lang="en-US" sz="1200" b="1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rPr>
                  <a:t>(JRC)</a:t>
                </a:r>
              </a:p>
            </p:txBody>
          </p:sp>
        </p:grpSp>
        <p:sp>
          <p:nvSpPr>
            <p:cNvPr id="35" name="AutoShape 34"/>
            <p:cNvSpPr>
              <a:spLocks/>
            </p:cNvSpPr>
            <p:nvPr/>
          </p:nvSpPr>
          <p:spPr bwMode="auto">
            <a:xfrm>
              <a:off x="0" y="416"/>
              <a:ext cx="464" cy="272"/>
            </a:xfrm>
            <a:prstGeom prst="rightArrow">
              <a:avLst>
                <a:gd name="adj1" fmla="val 27500"/>
                <a:gd name="adj2" fmla="val 83825"/>
              </a:avLst>
            </a:pr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_tradnl" sz="1200">
                <a:ea typeface="ヒラギノ明朝 ProN W3" pitchFamily="-112" charset="-128"/>
              </a:endParaRPr>
            </a:p>
          </p:txBody>
        </p:sp>
      </p:grpSp>
      <p:grpSp>
        <p:nvGrpSpPr>
          <p:cNvPr id="38" name="Group 35"/>
          <p:cNvGrpSpPr>
            <a:grpSpLocks/>
          </p:cNvGrpSpPr>
          <p:nvPr/>
        </p:nvGrpSpPr>
        <p:grpSpPr bwMode="auto">
          <a:xfrm>
            <a:off x="1006312" y="5511048"/>
            <a:ext cx="7228102" cy="991602"/>
            <a:chOff x="0" y="0"/>
            <a:chExt cx="6752" cy="862"/>
          </a:xfrm>
        </p:grpSpPr>
        <p:grpSp>
          <p:nvGrpSpPr>
            <p:cNvPr id="39" name="Group 36"/>
            <p:cNvGrpSpPr>
              <a:grpSpLocks/>
            </p:cNvGrpSpPr>
            <p:nvPr/>
          </p:nvGrpSpPr>
          <p:grpSpPr bwMode="auto">
            <a:xfrm>
              <a:off x="0" y="136"/>
              <a:ext cx="6752" cy="726"/>
              <a:chOff x="0" y="0"/>
              <a:chExt cx="6752" cy="726"/>
            </a:xfrm>
          </p:grpSpPr>
          <p:pic>
            <p:nvPicPr>
              <p:cNvPr id="42" name="Picture 37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752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38"/>
              <p:cNvSpPr>
                <a:spLocks/>
              </p:cNvSpPr>
              <p:nvPr/>
            </p:nvSpPr>
            <p:spPr bwMode="auto">
              <a:xfrm>
                <a:off x="807" y="2"/>
                <a:ext cx="5136" cy="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200" b="1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rPr>
                  <a:t>WP8 Testing the practitioners’ tools</a:t>
                </a:r>
              </a:p>
              <a:p>
                <a:r>
                  <a:rPr lang="en-US" sz="1200" b="1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rPr>
                  <a:t>(UPC-CRAHI)</a:t>
                </a:r>
              </a:p>
            </p:txBody>
          </p:sp>
        </p:grpSp>
        <p:sp>
          <p:nvSpPr>
            <p:cNvPr id="40" name="Rectangle 39"/>
            <p:cNvSpPr>
              <a:spLocks/>
            </p:cNvSpPr>
            <p:nvPr/>
          </p:nvSpPr>
          <p:spPr bwMode="auto">
            <a:xfrm>
              <a:off x="15" y="157"/>
              <a:ext cx="204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100" b="1" i="1">
                  <a:latin typeface="Helvetica Neue" pitchFamily="-112" charset="0"/>
                  <a:ea typeface="ヒラギノ明朝 ProN W3" pitchFamily="-112" charset="-128"/>
                  <a:sym typeface="Helvetica Neue" pitchFamily="-112" charset="0"/>
                </a:rPr>
                <a:t>Activity 4: Verification on the test-beds</a:t>
              </a:r>
            </a:p>
          </p:txBody>
        </p:sp>
        <p:sp>
          <p:nvSpPr>
            <p:cNvPr id="41" name="AutoShape 40"/>
            <p:cNvSpPr>
              <a:spLocks/>
            </p:cNvSpPr>
            <p:nvPr/>
          </p:nvSpPr>
          <p:spPr bwMode="auto">
            <a:xfrm rot="5400000">
              <a:off x="3231" y="4"/>
              <a:ext cx="296" cy="288"/>
            </a:xfrm>
            <a:prstGeom prst="rightArrow">
              <a:avLst>
                <a:gd name="adj1" fmla="val 31824"/>
                <a:gd name="adj2" fmla="val 75042"/>
              </a:avLst>
            </a:prstGeom>
            <a:blipFill dpi="0" rotWithShape="0">
              <a:blip r:embed="rId9"/>
              <a:srcRect/>
              <a:tile tx="0" ty="0" sx="100000" sy="100000" flip="none" algn="tl"/>
            </a:blip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 sz="1200">
                <a:ea typeface="ヒラギノ明朝 ProN W3" pitchFamily="-112" charset="-128"/>
              </a:endParaRPr>
            </a:p>
          </p:txBody>
        </p:sp>
      </p:grpSp>
      <p:grpSp>
        <p:nvGrpSpPr>
          <p:cNvPr id="44" name="Group 41"/>
          <p:cNvGrpSpPr>
            <a:grpSpLocks/>
          </p:cNvGrpSpPr>
          <p:nvPr/>
        </p:nvGrpSpPr>
        <p:grpSpPr bwMode="auto">
          <a:xfrm>
            <a:off x="1014911" y="2100769"/>
            <a:ext cx="4357086" cy="3449358"/>
            <a:chOff x="0" y="0"/>
            <a:chExt cx="3792" cy="3001"/>
          </a:xfrm>
        </p:grpSpPr>
        <p:grpSp>
          <p:nvGrpSpPr>
            <p:cNvPr id="45" name="Group 42"/>
            <p:cNvGrpSpPr>
              <a:grpSpLocks/>
            </p:cNvGrpSpPr>
            <p:nvPr/>
          </p:nvGrpSpPr>
          <p:grpSpPr bwMode="auto">
            <a:xfrm>
              <a:off x="0" y="89"/>
              <a:ext cx="3792" cy="2912"/>
              <a:chOff x="0" y="0"/>
              <a:chExt cx="3792" cy="2911"/>
            </a:xfrm>
          </p:grpSpPr>
          <p:grpSp>
            <p:nvGrpSpPr>
              <p:cNvPr id="47" name="Group 43"/>
              <p:cNvGrpSpPr>
                <a:grpSpLocks/>
              </p:cNvGrpSpPr>
              <p:nvPr/>
            </p:nvGrpSpPr>
            <p:grpSpPr bwMode="auto">
              <a:xfrm>
                <a:off x="0" y="319"/>
                <a:ext cx="3792" cy="2592"/>
                <a:chOff x="0" y="0"/>
                <a:chExt cx="3792" cy="2592"/>
              </a:xfrm>
            </p:grpSpPr>
            <p:sp>
              <p:nvSpPr>
                <p:cNvPr id="52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3792" cy="2592"/>
                </a:xfrm>
                <a:prstGeom prst="roundRect">
                  <a:avLst>
                    <a:gd name="adj" fmla="val 4630"/>
                  </a:avLst>
                </a:prstGeom>
                <a:blipFill dpi="0" rotWithShape="0">
                  <a:blip r:embed="rId10">
                    <a:alphaModFix amt="52000"/>
                  </a:blip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s-ES_tradnl" sz="1200">
                    <a:ea typeface="ヒラギノ明朝 ProN W3" pitchFamily="-112" charset="-128"/>
                  </a:endParaRPr>
                </a:p>
              </p:txBody>
            </p:sp>
            <p:sp>
              <p:nvSpPr>
                <p:cNvPr id="53" name="Rectangle 45"/>
                <p:cNvSpPr>
                  <a:spLocks/>
                </p:cNvSpPr>
                <p:nvPr/>
              </p:nvSpPr>
              <p:spPr bwMode="auto">
                <a:xfrm>
                  <a:off x="59" y="176"/>
                  <a:ext cx="1840" cy="5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l"/>
                  <a:r>
                    <a:rPr lang="en-US" sz="1100" b="1" i="1">
                      <a:latin typeface="Helvetica Neue" pitchFamily="-112" charset="0"/>
                      <a:ea typeface="ヒラギノ明朝 ProN W3" pitchFamily="-112" charset="-128"/>
                      <a:sym typeface="Helvetica Neue" pitchFamily="-112" charset="0"/>
                    </a:rPr>
                    <a:t>Activity 2:</a:t>
                  </a:r>
                </a:p>
                <a:p>
                  <a:pPr algn="l"/>
                  <a:r>
                    <a:rPr lang="en-US" sz="1100" b="1" i="1">
                      <a:latin typeface="Helvetica Neue" pitchFamily="-112" charset="0"/>
                      <a:ea typeface="ヒラギノ明朝 ProN W3" pitchFamily="-112" charset="-128"/>
                      <a:sym typeface="Helvetica Neue" pitchFamily="-112" charset="0"/>
                    </a:rPr>
                    <a:t>Advanced probabilistic forecasting systems</a:t>
                  </a:r>
                </a:p>
              </p:txBody>
            </p:sp>
          </p:grpSp>
          <p:grpSp>
            <p:nvGrpSpPr>
              <p:cNvPr id="48" name="Group 46"/>
              <p:cNvGrpSpPr>
                <a:grpSpLocks/>
              </p:cNvGrpSpPr>
              <p:nvPr/>
            </p:nvGrpSpPr>
            <p:grpSpPr bwMode="auto">
              <a:xfrm>
                <a:off x="2167" y="399"/>
                <a:ext cx="1512" cy="1096"/>
                <a:chOff x="0" y="0"/>
                <a:chExt cx="1512" cy="1096"/>
              </a:xfrm>
            </p:grpSpPr>
            <p:sp>
              <p:nvSpPr>
                <p:cNvPr id="50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1512" cy="1096"/>
                </a:xfrm>
                <a:prstGeom prst="roundRect">
                  <a:avLst>
                    <a:gd name="adj" fmla="val 10944"/>
                  </a:avLst>
                </a:prstGeom>
                <a:blipFill dpi="0" rotWithShape="0">
                  <a:blip r:embed="rId11">
                    <a:alphaModFix amt="59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s-ES_tradnl" sz="1200">
                    <a:ea typeface="ヒラギノ明朝 ProN W3" pitchFamily="-112" charset="-128"/>
                  </a:endParaRPr>
                </a:p>
              </p:txBody>
            </p:sp>
            <p:sp>
              <p:nvSpPr>
                <p:cNvPr id="51" name="Rectangle 48"/>
                <p:cNvSpPr>
                  <a:spLocks/>
                </p:cNvSpPr>
                <p:nvPr/>
              </p:nvSpPr>
              <p:spPr bwMode="auto">
                <a:xfrm>
                  <a:off x="0" y="61"/>
                  <a:ext cx="1511" cy="9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1200" b="1">
                      <a:latin typeface="Helvetica Neue" pitchFamily="-112" charset="0"/>
                      <a:ea typeface="ヒラギノ明朝 ProN W3" pitchFamily="-112" charset="-128"/>
                      <a:sym typeface="Helvetica Neue" pitchFamily="-112" charset="0"/>
                    </a:rPr>
                    <a:t>WP3</a:t>
                  </a:r>
                </a:p>
                <a:p>
                  <a:r>
                    <a:rPr lang="en-US" sz="1200" b="1">
                      <a:latin typeface="Helvetica Neue" pitchFamily="-112" charset="0"/>
                      <a:ea typeface="ヒラギノ明朝 ProN W3" pitchFamily="-112" charset="-128"/>
                      <a:sym typeface="Helvetica Neue" pitchFamily="-112" charset="0"/>
                    </a:rPr>
                    <a:t>Integrated probabilistic FF &amp; DF forecasting system </a:t>
                  </a:r>
                </a:p>
                <a:p>
                  <a:r>
                    <a:rPr lang="en-US" sz="1200" b="1">
                      <a:latin typeface="Helvetica Neue" pitchFamily="-112" charset="0"/>
                      <a:ea typeface="ヒラギノ明朝 ProN W3" pitchFamily="-112" charset="-128"/>
                      <a:sym typeface="Helvetica Neue" pitchFamily="-112" charset="0"/>
                    </a:rPr>
                    <a:t>(ULanc)</a:t>
                  </a:r>
                </a:p>
              </p:txBody>
            </p:sp>
          </p:grpSp>
          <p:sp>
            <p:nvSpPr>
              <p:cNvPr id="49" name="AutoShape 49"/>
              <p:cNvSpPr>
                <a:spLocks/>
              </p:cNvSpPr>
              <p:nvPr/>
            </p:nvSpPr>
            <p:spPr bwMode="auto">
              <a:xfrm rot="5400000">
                <a:off x="2623" y="76"/>
                <a:ext cx="440" cy="288"/>
              </a:xfrm>
              <a:prstGeom prst="rightArrow">
                <a:avLst>
                  <a:gd name="adj1" fmla="val 31824"/>
                  <a:gd name="adj2" fmla="val 75045"/>
                </a:avLst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s-ES_tradnl" sz="1200">
                  <a:ea typeface="ヒラギノ明朝 ProN W3" pitchFamily="-112" charset="-128"/>
                </a:endParaRPr>
              </a:p>
            </p:txBody>
          </p:sp>
        </p:grpSp>
        <p:sp>
          <p:nvSpPr>
            <p:cNvPr id="46" name="AutoShape 50"/>
            <p:cNvSpPr>
              <a:spLocks/>
            </p:cNvSpPr>
            <p:nvPr/>
          </p:nvSpPr>
          <p:spPr bwMode="auto">
            <a:xfrm rot="2890175">
              <a:off x="1443" y="273"/>
              <a:ext cx="864" cy="288"/>
            </a:xfrm>
            <a:prstGeom prst="rightArrow">
              <a:avLst>
                <a:gd name="adj1" fmla="val 31824"/>
                <a:gd name="adj2" fmla="val 75042"/>
              </a:avLst>
            </a:pr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_tradnl" sz="1200">
                <a:ea typeface="ヒラギノ明朝 ProN W3" pitchFamily="-112" charset="-128"/>
              </a:endParaRPr>
            </a:p>
          </p:txBody>
        </p:sp>
      </p:grpSp>
      <p:grpSp>
        <p:nvGrpSpPr>
          <p:cNvPr id="54" name="Group 51"/>
          <p:cNvGrpSpPr>
            <a:grpSpLocks/>
          </p:cNvGrpSpPr>
          <p:nvPr/>
        </p:nvGrpSpPr>
        <p:grpSpPr bwMode="auto">
          <a:xfrm>
            <a:off x="3569291" y="3843191"/>
            <a:ext cx="1737318" cy="1645396"/>
            <a:chOff x="0" y="0"/>
            <a:chExt cx="1511" cy="1432"/>
          </a:xfrm>
        </p:grpSpPr>
        <p:grpSp>
          <p:nvGrpSpPr>
            <p:cNvPr id="56" name="Group 53"/>
            <p:cNvGrpSpPr>
              <a:grpSpLocks/>
            </p:cNvGrpSpPr>
            <p:nvPr/>
          </p:nvGrpSpPr>
          <p:grpSpPr bwMode="auto">
            <a:xfrm>
              <a:off x="0" y="336"/>
              <a:ext cx="1511" cy="1096"/>
              <a:chOff x="0" y="0"/>
              <a:chExt cx="1511" cy="1096"/>
            </a:xfrm>
          </p:grpSpPr>
          <p:sp>
            <p:nvSpPr>
              <p:cNvPr id="57" name="AutoShape 54"/>
              <p:cNvSpPr>
                <a:spLocks/>
              </p:cNvSpPr>
              <p:nvPr/>
            </p:nvSpPr>
            <p:spPr bwMode="auto">
              <a:xfrm>
                <a:off x="0" y="0"/>
                <a:ext cx="1511" cy="1096"/>
              </a:xfrm>
              <a:prstGeom prst="roundRect">
                <a:avLst>
                  <a:gd name="adj" fmla="val 10944"/>
                </a:avLst>
              </a:prstGeom>
              <a:blipFill dpi="0" rotWithShape="0">
                <a:blip r:embed="rId12">
                  <a:alphaModFix amt="63000"/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s-ES_tradnl" sz="1200">
                  <a:ea typeface="ヒラギノ明朝 ProN W3" pitchFamily="-112" charset="-128"/>
                </a:endParaRPr>
              </a:p>
            </p:txBody>
          </p:sp>
          <p:sp>
            <p:nvSpPr>
              <p:cNvPr id="58" name="Rectangle 55"/>
              <p:cNvSpPr>
                <a:spLocks/>
              </p:cNvSpPr>
              <p:nvPr/>
            </p:nvSpPr>
            <p:spPr bwMode="auto">
              <a:xfrm>
                <a:off x="0" y="61"/>
                <a:ext cx="1511" cy="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200" b="1" dirty="0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rPr>
                  <a:t>WP4</a:t>
                </a:r>
              </a:p>
              <a:p>
                <a:r>
                  <a:rPr lang="en-US" sz="1200" b="1" dirty="0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rPr>
                  <a:t>Rule-based probabilistic FF &amp; DF  forecasting system </a:t>
                </a:r>
              </a:p>
              <a:p>
                <a:r>
                  <a:rPr lang="en-US" sz="1200" b="1" dirty="0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rPr>
                  <a:t>(UPC-GITS)</a:t>
                </a:r>
              </a:p>
            </p:txBody>
          </p:sp>
        </p:grpSp>
        <p:sp>
          <p:nvSpPr>
            <p:cNvPr id="55" name="AutoShape 52"/>
            <p:cNvSpPr>
              <a:spLocks/>
            </p:cNvSpPr>
            <p:nvPr/>
          </p:nvSpPr>
          <p:spPr bwMode="auto">
            <a:xfrm rot="-5400000">
              <a:off x="548" y="84"/>
              <a:ext cx="424" cy="256"/>
            </a:xfrm>
            <a:prstGeom prst="leftRightArrow">
              <a:avLst>
                <a:gd name="adj1" fmla="val 31250"/>
                <a:gd name="adj2" fmla="val 68750"/>
              </a:avLst>
            </a:pr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_tradnl" sz="1200">
                <a:ea typeface="ヒラギノ明朝 ProN W3" pitchFamily="-112" charset="-128"/>
              </a:endParaRPr>
            </a:p>
          </p:txBody>
        </p:sp>
      </p:grpSp>
      <p:grpSp>
        <p:nvGrpSpPr>
          <p:cNvPr id="59" name="Group 56"/>
          <p:cNvGrpSpPr>
            <a:grpSpLocks/>
          </p:cNvGrpSpPr>
          <p:nvPr/>
        </p:nvGrpSpPr>
        <p:grpSpPr bwMode="auto">
          <a:xfrm>
            <a:off x="1089435" y="1900633"/>
            <a:ext cx="2449712" cy="3582686"/>
            <a:chOff x="0" y="-111"/>
            <a:chExt cx="2132" cy="3117"/>
          </a:xfrm>
        </p:grpSpPr>
        <p:grpSp>
          <p:nvGrpSpPr>
            <p:cNvPr id="60" name="Group 57"/>
            <p:cNvGrpSpPr>
              <a:grpSpLocks/>
            </p:cNvGrpSpPr>
            <p:nvPr/>
          </p:nvGrpSpPr>
          <p:grpSpPr bwMode="auto">
            <a:xfrm>
              <a:off x="0" y="1910"/>
              <a:ext cx="2132" cy="1096"/>
              <a:chOff x="0" y="0"/>
              <a:chExt cx="2132" cy="1096"/>
            </a:xfrm>
          </p:grpSpPr>
          <p:sp>
            <p:nvSpPr>
              <p:cNvPr id="62" name="AutoShape 58"/>
              <p:cNvSpPr>
                <a:spLocks/>
              </p:cNvSpPr>
              <p:nvPr/>
            </p:nvSpPr>
            <p:spPr bwMode="auto">
              <a:xfrm rot="10745417">
                <a:off x="1516" y="419"/>
                <a:ext cx="616" cy="256"/>
              </a:xfrm>
              <a:prstGeom prst="leftRightArrow">
                <a:avLst>
                  <a:gd name="adj1" fmla="val 31250"/>
                  <a:gd name="adj2" fmla="val 68745"/>
                </a:avLst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s-ES_tradnl" sz="1200">
                  <a:ea typeface="ヒラギノ明朝 ProN W3" pitchFamily="-112" charset="-128"/>
                </a:endParaRPr>
              </a:p>
            </p:txBody>
          </p:sp>
          <p:grpSp>
            <p:nvGrpSpPr>
              <p:cNvPr id="63" name="Group 59"/>
              <p:cNvGrpSpPr>
                <a:grpSpLocks/>
              </p:cNvGrpSpPr>
              <p:nvPr/>
            </p:nvGrpSpPr>
            <p:grpSpPr bwMode="auto">
              <a:xfrm>
                <a:off x="0" y="0"/>
                <a:ext cx="1511" cy="1096"/>
                <a:chOff x="0" y="0"/>
                <a:chExt cx="1511" cy="1096"/>
              </a:xfrm>
            </p:grpSpPr>
            <p:sp>
              <p:nvSpPr>
                <p:cNvPr id="64" name="AutoShape 60"/>
                <p:cNvSpPr>
                  <a:spLocks/>
                </p:cNvSpPr>
                <p:nvPr/>
              </p:nvSpPr>
              <p:spPr bwMode="auto">
                <a:xfrm>
                  <a:off x="0" y="0"/>
                  <a:ext cx="1511" cy="1096"/>
                </a:xfrm>
                <a:prstGeom prst="roundRect">
                  <a:avLst>
                    <a:gd name="adj" fmla="val 10954"/>
                  </a:avLst>
                </a:prstGeom>
                <a:blipFill dpi="0" rotWithShape="0">
                  <a:blip r:embed="rId13">
                    <a:alphaModFix amt="68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s-ES_tradnl" sz="1200">
                    <a:ea typeface="ヒラギノ明朝 ProN W3" pitchFamily="-112" charset="-128"/>
                  </a:endParaRPr>
                </a:p>
              </p:txBody>
            </p:sp>
            <p:sp>
              <p:nvSpPr>
                <p:cNvPr id="65" name="Rectangle 61"/>
                <p:cNvSpPr>
                  <a:spLocks/>
                </p:cNvSpPr>
                <p:nvPr/>
              </p:nvSpPr>
              <p:spPr bwMode="auto">
                <a:xfrm>
                  <a:off x="8" y="0"/>
                  <a:ext cx="1490" cy="10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1200" b="1">
                      <a:latin typeface="Helvetica Neue" pitchFamily="-112" charset="0"/>
                      <a:ea typeface="ヒラギノ明朝 ProN W3" pitchFamily="-112" charset="-128"/>
                      <a:sym typeface="Helvetica Neue" pitchFamily="-112" charset="0"/>
                    </a:rPr>
                    <a:t>WP5</a:t>
                  </a:r>
                </a:p>
                <a:p>
                  <a:r>
                    <a:rPr lang="en-US" sz="1200" b="1">
                      <a:latin typeface="Helvetica Neue" pitchFamily="-112" charset="0"/>
                      <a:ea typeface="ヒラギノ明朝 ProN W3" pitchFamily="-112" charset="-128"/>
                      <a:sym typeface="Helvetica Neue" pitchFamily="-112" charset="0"/>
                    </a:rPr>
                    <a:t>Assessing impact of  future changes</a:t>
                  </a:r>
                  <a:endParaRPr lang="en-US" sz="1600" b="1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endParaRPr>
                </a:p>
                <a:p>
                  <a:r>
                    <a:rPr lang="en-US" sz="1200" b="1">
                      <a:latin typeface="Helvetica Neue" pitchFamily="-112" charset="0"/>
                      <a:ea typeface="ヒラギノ明朝 ProN W3" pitchFamily="-112" charset="-128"/>
                      <a:sym typeface="Helvetica Neue" pitchFamily="-112" charset="0"/>
                    </a:rPr>
                    <a:t>(CETAQUA)</a:t>
                  </a:r>
                </a:p>
              </p:txBody>
            </p:sp>
          </p:grpSp>
        </p:grpSp>
        <p:sp>
          <p:nvSpPr>
            <p:cNvPr id="61" name="AutoShape 62"/>
            <p:cNvSpPr>
              <a:spLocks/>
            </p:cNvSpPr>
            <p:nvPr/>
          </p:nvSpPr>
          <p:spPr bwMode="auto">
            <a:xfrm rot="7444601">
              <a:off x="351" y="857"/>
              <a:ext cx="2224" cy="288"/>
            </a:xfrm>
            <a:prstGeom prst="rightArrow">
              <a:avLst>
                <a:gd name="adj1" fmla="val 31824"/>
                <a:gd name="adj2" fmla="val 75041"/>
              </a:avLst>
            </a:pr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_tradnl" sz="1200">
                <a:ea typeface="ヒラギノ明朝 ProN W3" pitchFamily="-112" charset="-128"/>
              </a:endParaRPr>
            </a:p>
          </p:txBody>
        </p:sp>
      </p:grpSp>
      <p:sp>
        <p:nvSpPr>
          <p:cNvPr id="18" name="AutoShape 15"/>
          <p:cNvSpPr>
            <a:spLocks/>
          </p:cNvSpPr>
          <p:nvPr/>
        </p:nvSpPr>
        <p:spPr bwMode="auto">
          <a:xfrm rot="398996">
            <a:off x="2638986" y="2149852"/>
            <a:ext cx="3648096" cy="330916"/>
          </a:xfrm>
          <a:prstGeom prst="rightArrow">
            <a:avLst>
              <a:gd name="adj1" fmla="val 31824"/>
              <a:gd name="adj2" fmla="val 75062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_tradnl" sz="1200">
              <a:ea typeface="ヒラギノ明朝 ProN W3" pitchFamily="-112" charset="-128"/>
            </a:endParaRPr>
          </a:p>
        </p:txBody>
      </p:sp>
      <p:sp>
        <p:nvSpPr>
          <p:cNvPr id="19" name="AutoShape 16"/>
          <p:cNvSpPr>
            <a:spLocks/>
          </p:cNvSpPr>
          <p:nvPr/>
        </p:nvSpPr>
        <p:spPr bwMode="auto">
          <a:xfrm rot="1409073">
            <a:off x="5058589" y="3519314"/>
            <a:ext cx="1139828" cy="358494"/>
          </a:xfrm>
          <a:prstGeom prst="rightArrow">
            <a:avLst>
              <a:gd name="adj1" fmla="val 31824"/>
              <a:gd name="adj2" fmla="val 61544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_tradnl" sz="1200">
              <a:ea typeface="ヒラギノ明朝 ProN W3" pitchFamily="-112" charset="-128"/>
            </a:endParaRPr>
          </a:p>
        </p:txBody>
      </p:sp>
      <p:sp>
        <p:nvSpPr>
          <p:cNvPr id="21" name="AutoShape 18"/>
          <p:cNvSpPr>
            <a:spLocks/>
          </p:cNvSpPr>
          <p:nvPr/>
        </p:nvSpPr>
        <p:spPr bwMode="auto">
          <a:xfrm rot="20067746">
            <a:off x="5072501" y="4527897"/>
            <a:ext cx="1139830" cy="358494"/>
          </a:xfrm>
          <a:prstGeom prst="rightArrow">
            <a:avLst>
              <a:gd name="adj1" fmla="val 31824"/>
              <a:gd name="adj2" fmla="val 61544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_tradnl" sz="1200">
              <a:ea typeface="ヒラギノ明朝 ProN W3" pitchFamily="-112" charset="-128"/>
            </a:endParaRPr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6232024" y="2733462"/>
            <a:ext cx="1737318" cy="1939546"/>
            <a:chOff x="0" y="0"/>
            <a:chExt cx="1512" cy="1688"/>
          </a:xfrm>
        </p:grpSpPr>
        <p:sp>
          <p:nvSpPr>
            <p:cNvPr id="23" name="AutoShape 20"/>
            <p:cNvSpPr>
              <a:spLocks/>
            </p:cNvSpPr>
            <p:nvPr/>
          </p:nvSpPr>
          <p:spPr bwMode="auto">
            <a:xfrm rot="5400000">
              <a:off x="452" y="144"/>
              <a:ext cx="608" cy="320"/>
            </a:xfrm>
            <a:prstGeom prst="rightArrow">
              <a:avLst>
                <a:gd name="adj1" fmla="val 27500"/>
                <a:gd name="adj2" fmla="val 71250"/>
              </a:avLst>
            </a:pr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_tradnl" sz="1200">
                <a:ea typeface="ヒラギノ明朝 ProN W3" pitchFamily="-112" charset="-128"/>
              </a:endParaRPr>
            </a:p>
          </p:txBody>
        </p:sp>
        <p:grpSp>
          <p:nvGrpSpPr>
            <p:cNvPr id="24" name="Group 21"/>
            <p:cNvGrpSpPr>
              <a:grpSpLocks/>
            </p:cNvGrpSpPr>
            <p:nvPr/>
          </p:nvGrpSpPr>
          <p:grpSpPr bwMode="auto">
            <a:xfrm>
              <a:off x="0" y="591"/>
              <a:ext cx="1512" cy="1097"/>
              <a:chOff x="0" y="0"/>
              <a:chExt cx="1512" cy="1096"/>
            </a:xfrm>
          </p:grpSpPr>
          <p:sp>
            <p:nvSpPr>
              <p:cNvPr id="25" name="AutoShape 22"/>
              <p:cNvSpPr>
                <a:spLocks/>
              </p:cNvSpPr>
              <p:nvPr/>
            </p:nvSpPr>
            <p:spPr bwMode="auto">
              <a:xfrm>
                <a:off x="0" y="0"/>
                <a:ext cx="1512" cy="1096"/>
              </a:xfrm>
              <a:prstGeom prst="roundRect">
                <a:avLst>
                  <a:gd name="adj" fmla="val 10944"/>
                </a:avLst>
              </a:prstGeom>
              <a:blipFill dpi="0" rotWithShape="0">
                <a:blip r:embed="rId14">
                  <a:alphaModFix amt="56000"/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s-ES_tradnl" sz="1200">
                  <a:ea typeface="ヒラギノ明朝 ProN W3" pitchFamily="-112" charset="-128"/>
                </a:endParaRPr>
              </a:p>
            </p:txBody>
          </p:sp>
          <p:sp>
            <p:nvSpPr>
              <p:cNvPr id="26" name="Rectangle 23"/>
              <p:cNvSpPr>
                <a:spLocks/>
              </p:cNvSpPr>
              <p:nvPr/>
            </p:nvSpPr>
            <p:spPr bwMode="auto">
              <a:xfrm>
                <a:off x="0" y="14"/>
                <a:ext cx="1512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200" b="1" dirty="0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rPr>
                  <a:t>WP7</a:t>
                </a:r>
              </a:p>
              <a:p>
                <a:r>
                  <a:rPr lang="en-US" sz="1200" b="1" dirty="0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rPr>
                  <a:t>Developing practitioners’ tools</a:t>
                </a:r>
              </a:p>
              <a:p>
                <a:r>
                  <a:rPr lang="en-US" sz="1200" b="1" dirty="0">
                    <a:latin typeface="Helvetica Neue" pitchFamily="-112" charset="0"/>
                    <a:ea typeface="ヒラギノ明朝 ProN W3" pitchFamily="-112" charset="-128"/>
                    <a:sym typeface="Helvetica Neue" pitchFamily="-112" charset="0"/>
                  </a:rPr>
                  <a:t>(HYDS)</a:t>
                </a:r>
              </a:p>
            </p:txBody>
          </p:sp>
        </p:grpSp>
      </p:grpSp>
      <p:sp>
        <p:nvSpPr>
          <p:cNvPr id="20" name="AutoShape 17"/>
          <p:cNvSpPr>
            <a:spLocks/>
          </p:cNvSpPr>
          <p:nvPr/>
        </p:nvSpPr>
        <p:spPr bwMode="auto">
          <a:xfrm rot="2880868">
            <a:off x="4649664" y="2583543"/>
            <a:ext cx="1985504" cy="358494"/>
          </a:xfrm>
          <a:prstGeom prst="rightArrow">
            <a:avLst>
              <a:gd name="adj1" fmla="val 31824"/>
              <a:gd name="adj2" fmla="val 61538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_tradnl" sz="1200">
              <a:ea typeface="ヒラギノ明朝 ProN W3" pitchFamily="-112" charset="-128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082703" y="4223573"/>
            <a:ext cx="1746355" cy="1258597"/>
          </a:xfrm>
          <a:prstGeom prst="roundRect">
            <a:avLst>
              <a:gd name="adj" fmla="val 11429"/>
            </a:avLst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Rectángulo redondeado"/>
          <p:cNvSpPr/>
          <p:nvPr/>
        </p:nvSpPr>
        <p:spPr>
          <a:xfrm>
            <a:off x="1003143" y="4138593"/>
            <a:ext cx="4356130" cy="1410997"/>
          </a:xfrm>
          <a:prstGeom prst="roundRect">
            <a:avLst>
              <a:gd name="adj" fmla="val 11429"/>
            </a:avLst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282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0" grpId="0" animBg="1"/>
      <p:bldP spid="2" grpId="0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Antecedent soil moisture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PL360</a:t>
            </a:r>
          </a:p>
          <a:p>
            <a:pPr lvl="1"/>
            <a:r>
              <a:rPr lang="en-GB" smtClean="0"/>
              <a:t>Weightning function</a:t>
            </a:r>
          </a:p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 redondeado"/>
              <p:cNvSpPr/>
              <p:nvPr/>
            </p:nvSpPr>
            <p:spPr>
              <a:xfrm>
                <a:off x="2231740" y="2780928"/>
                <a:ext cx="4680520" cy="902651"/>
              </a:xfrm>
              <a:prstGeom prst="roundRect">
                <a:avLst>
                  <a:gd name="adj" fmla="val 15078"/>
                </a:avLst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GB" sz="1600" b="1" i="1"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en-GB" sz="1600" b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16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600" b="1" i="1">
                              <a:latin typeface="Cambria Math"/>
                            </a:rPr>
                            <m:t>𝐦</m:t>
                          </m:r>
                          <m:r>
                            <a:rPr lang="en-GB" sz="1600" b="1">
                              <a:latin typeface="Cambria Math"/>
                            </a:rPr>
                            <m:t>=</m:t>
                          </m:r>
                          <m:r>
                            <a:rPr lang="en-GB" sz="1600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GB" sz="1600" b="1" i="1">
                              <a:latin typeface="Cambria Math"/>
                            </a:rPr>
                            <m:t>𝒅</m:t>
                          </m:r>
                        </m:sup>
                        <m:e>
                          <m:r>
                            <a:rPr lang="en-GB" sz="1600" b="1" i="1">
                              <a:latin typeface="Cambria Math"/>
                            </a:rPr>
                            <m:t>𝐏𝐦</m:t>
                          </m:r>
                          <m:r>
                            <a:rPr lang="en-GB" sz="1600" b="1">
                              <a:latin typeface="Cambria Math"/>
                            </a:rPr>
                            <m:t>·</m:t>
                          </m:r>
                          <m:f>
                            <m:fPr>
                              <m:ctrlPr>
                                <a:rPr lang="en-GB" sz="16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>
                                  <a:latin typeface="Cambria Math"/>
                                </a:rPr>
                                <m:t>𝟐𝟒</m:t>
                              </m:r>
                            </m:den>
                          </m:f>
                          <m:r>
                            <a:rPr lang="en-GB" sz="1600" b="1">
                              <a:latin typeface="Cambria Math"/>
                            </a:rPr>
                            <m:t>·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1600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GB" sz="1600" b="1" i="1"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GB" sz="1600" b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sz="1600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1600" b="1" i="1">
                                  <a:latin typeface="Cambria Math"/>
                                </a:rPr>
                                <m:t>𝟐𝟒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sz="16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600" b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GB" sz="16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GB" sz="1600" b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sz="16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GB" sz="16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600" b="1" i="1">
                                              <a:latin typeface="Cambria Math"/>
                                            </a:rPr>
                                            <m:t>𝐧</m:t>
                                          </m:r>
                                          <m:r>
                                            <a:rPr lang="en-GB" sz="1600" b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GB" sz="1600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  <m:r>
                                        <a:rPr lang="en-GB" sz="1600" b="1">
                                          <a:latin typeface="Cambria Math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n-GB" sz="16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600" b="1" i="1">
                                              <a:latin typeface="Cambria Math"/>
                                            </a:rPr>
                                            <m:t>𝐝</m:t>
                                          </m:r>
                                          <m:r>
                                            <a:rPr lang="en-GB" sz="1600" b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GB" sz="1600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  <m:r>
                                        <a:rPr lang="en-GB" sz="1600" b="1">
                                          <a:latin typeface="Cambria Math"/>
                                        </a:rPr>
                                        <m:t>·</m:t>
                                      </m:r>
                                      <m:r>
                                        <a:rPr lang="en-GB" sz="1600" b="1" i="1">
                                          <a:latin typeface="Cambria Math"/>
                                        </a:rPr>
                                        <m:t>𝟐𝟒</m:t>
                                      </m:r>
                                    </m:num>
                                    <m:den>
                                      <m:r>
                                        <a:rPr lang="en-GB" sz="1600" b="1" i="1">
                                          <a:latin typeface="Cambria Math"/>
                                        </a:rPr>
                                        <m:t>𝟐𝟒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GB" sz="1600" b="1"/>
              </a:p>
            </p:txBody>
          </p:sp>
        </mc:Choice>
        <mc:Fallback xmlns="">
          <p:sp>
            <p:nvSpPr>
              <p:cNvPr id="5" name="4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40" y="2780928"/>
                <a:ext cx="4680520" cy="902651"/>
              </a:xfrm>
              <a:prstGeom prst="roundRect">
                <a:avLst>
                  <a:gd name="adj" fmla="val 15078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1639" r="10261" b="2338"/>
          <a:stretch/>
        </p:blipFill>
        <p:spPr bwMode="auto">
          <a:xfrm>
            <a:off x="247651" y="3975590"/>
            <a:ext cx="5530850" cy="241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:\Projectes CETaqua\U2\03 Projects\IMPRINTS\01 Technical Execution\05 SP5\05 TASK 5.5\03 D5.3\figures\weight functions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80" y="3886690"/>
            <a:ext cx="3844156" cy="23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47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SMC </a:t>
            </a:r>
            <a:r>
              <a:rPr lang="es-ES" dirty="0" err="1" smtClean="0"/>
              <a:t>downscaling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Bias</a:t>
            </a:r>
            <a:r>
              <a:rPr lang="es-ES" dirty="0" smtClean="0"/>
              <a:t> </a:t>
            </a:r>
            <a:r>
              <a:rPr lang="es-ES" dirty="0" err="1" smtClean="0"/>
              <a:t>correction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ARCON </a:t>
            </a:r>
            <a:r>
              <a:rPr lang="es-ES" dirty="0" err="1" smtClean="0"/>
              <a:t>database</a:t>
            </a:r>
            <a:endParaRPr lang="es-ES" dirty="0"/>
          </a:p>
        </p:txBody>
      </p:sp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" b="11612"/>
          <a:stretch>
            <a:fillRect/>
          </a:stretch>
        </p:blipFill>
        <p:spPr bwMode="auto">
          <a:xfrm>
            <a:off x="845840" y="2331567"/>
            <a:ext cx="7452320" cy="2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103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Table of contents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IMPRINTS project</a:t>
            </a:r>
          </a:p>
          <a:p>
            <a:r>
              <a:rPr lang="en-GB" dirty="0" smtClean="0"/>
              <a:t>Llobregat basin</a:t>
            </a:r>
          </a:p>
          <a:p>
            <a:r>
              <a:rPr lang="en-GB" dirty="0" smtClean="0"/>
              <a:t>Data used</a:t>
            </a:r>
          </a:p>
          <a:p>
            <a:r>
              <a:rPr lang="en-GB" dirty="0" smtClean="0"/>
              <a:t>Rule based system</a:t>
            </a:r>
          </a:p>
          <a:p>
            <a:r>
              <a:rPr lang="en-GB" dirty="0" smtClean="0"/>
              <a:t>Results and discussion</a:t>
            </a:r>
          </a:p>
          <a:p>
            <a:r>
              <a:rPr lang="en-GB" dirty="0" smtClean="0"/>
              <a:t>Conclusions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99141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used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Control period (1980 – 2008)</a:t>
            </a:r>
          </a:p>
          <a:p>
            <a:pPr lvl="1"/>
            <a:r>
              <a:rPr lang="en-GB" dirty="0" smtClean="0"/>
              <a:t>Precipitation</a:t>
            </a:r>
          </a:p>
          <a:p>
            <a:pPr lvl="2"/>
            <a:r>
              <a:rPr lang="en-GB" dirty="0" smtClean="0"/>
              <a:t>Observations from local rain gauges</a:t>
            </a:r>
          </a:p>
          <a:p>
            <a:pPr lvl="1"/>
            <a:r>
              <a:rPr lang="en-GB" dirty="0" smtClean="0"/>
              <a:t>Discharge</a:t>
            </a:r>
            <a:endParaRPr lang="en-GB" dirty="0"/>
          </a:p>
          <a:p>
            <a:pPr lvl="2"/>
            <a:r>
              <a:rPr lang="en-GB" dirty="0"/>
              <a:t>HBV hydrological model outputs </a:t>
            </a:r>
            <a:r>
              <a:rPr lang="en-GB" dirty="0" smtClean="0"/>
              <a:t>using the precipitation series as an input</a:t>
            </a:r>
            <a:endParaRPr lang="en-GB" dirty="0"/>
          </a:p>
          <a:p>
            <a:r>
              <a:rPr lang="en-GB" dirty="0" smtClean="0"/>
              <a:t>Future scenarios (2010 – 2100)</a:t>
            </a:r>
          </a:p>
          <a:p>
            <a:pPr lvl="1"/>
            <a:r>
              <a:rPr lang="en-GB" dirty="0" smtClean="0"/>
              <a:t>Precipitation</a:t>
            </a:r>
          </a:p>
          <a:p>
            <a:pPr lvl="2"/>
            <a:r>
              <a:rPr lang="en-GB" dirty="0" smtClean="0"/>
              <a:t>SMC downscaling data corrected using ARCON historical database</a:t>
            </a:r>
          </a:p>
          <a:p>
            <a:pPr marL="685800" lvl="2" indent="0">
              <a:buNone/>
            </a:pPr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3 Rectángulo redondeado"/>
          <p:cNvSpPr/>
          <p:nvPr/>
        </p:nvSpPr>
        <p:spPr>
          <a:xfrm>
            <a:off x="899592" y="2132856"/>
            <a:ext cx="7488832" cy="2160240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5940152" y="1803067"/>
            <a:ext cx="2664296" cy="648072"/>
          </a:xfrm>
          <a:prstGeom prst="roundRect">
            <a:avLst>
              <a:gd name="adj" fmla="val 1507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Used for the calibration and validation of the RBS</a:t>
            </a:r>
            <a:endParaRPr lang="en-GB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899592" y="4797152"/>
            <a:ext cx="7488832" cy="1224136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5940152" y="4473116"/>
            <a:ext cx="2664296" cy="612068"/>
          </a:xfrm>
          <a:prstGeom prst="roundRect">
            <a:avLst>
              <a:gd name="adj" fmla="val 1507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Used as input of the RBS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05998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Generate future discharge series in two sub-basins of the Llobregat river, to assess the changes in terms of occurrence and intensity of flash floods</a:t>
            </a:r>
          </a:p>
          <a:p>
            <a:pPr lvl="1">
              <a:lnSpc>
                <a:spcPct val="110000"/>
              </a:lnSpc>
            </a:pPr>
            <a:r>
              <a:rPr lang="en-GB" sz="2800" dirty="0" smtClean="0"/>
              <a:t>An operational rule-based system </a:t>
            </a:r>
          </a:p>
          <a:p>
            <a:pPr lvl="1">
              <a:lnSpc>
                <a:spcPct val="110000"/>
              </a:lnSpc>
            </a:pPr>
            <a:r>
              <a:rPr lang="en-GB" sz="2800" dirty="0" smtClean="0"/>
              <a:t>Observations and hydrological data to calibrate it</a:t>
            </a:r>
          </a:p>
          <a:p>
            <a:pPr lvl="1">
              <a:lnSpc>
                <a:spcPct val="110000"/>
              </a:lnSpc>
            </a:pPr>
            <a:r>
              <a:rPr lang="en-GB" sz="2800" dirty="0" smtClean="0"/>
              <a:t>A downscaling of future climate scenarios as input data of the system</a:t>
            </a:r>
          </a:p>
          <a:p>
            <a:pPr lvl="1">
              <a:lnSpc>
                <a:spcPct val="110000"/>
              </a:lnSpc>
            </a:pPr>
            <a:r>
              <a:rPr lang="en-GB" sz="2800" dirty="0" smtClean="0"/>
              <a:t>A probabilistic assessment of the exceedances to study the future discharge series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77363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IMPRINTS project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mtClean="0"/>
              <a:t>IMPRINTS project</a:t>
            </a:r>
          </a:p>
          <a:p>
            <a:pPr lvl="1"/>
            <a:r>
              <a:rPr lang="en-GB" sz="2800" smtClean="0">
                <a:sym typeface="Marker Felt" pitchFamily="-112" charset="0"/>
              </a:rPr>
              <a:t>IMproving Preparedness and RIsk maNagemenT for flash floods and debriS flow events</a:t>
            </a:r>
          </a:p>
          <a:p>
            <a:pPr lvl="1"/>
            <a:r>
              <a:rPr lang="en-GB" sz="2800" smtClean="0"/>
              <a:t>EC 7</a:t>
            </a:r>
            <a:r>
              <a:rPr lang="en-GB" sz="2800" baseline="30000" smtClean="0"/>
              <a:t>th</a:t>
            </a:r>
            <a:r>
              <a:rPr lang="en-GB" sz="2800" smtClean="0"/>
              <a:t> Framework Programme project</a:t>
            </a:r>
          </a:p>
          <a:p>
            <a:pPr lvl="1"/>
            <a:r>
              <a:rPr lang="en-GB" sz="2800" smtClean="0"/>
              <a:t>19 partners</a:t>
            </a:r>
          </a:p>
          <a:p>
            <a:pPr lvl="1"/>
            <a:r>
              <a:rPr lang="en-GB" sz="2800" smtClean="0"/>
              <a:t>42 months (it finishes next september) </a:t>
            </a:r>
          </a:p>
          <a:p>
            <a:pPr lvl="1"/>
            <a:r>
              <a:rPr lang="en-GB" sz="2800" smtClean="0">
                <a:sym typeface="Marker Felt" pitchFamily="-112" charset="0"/>
              </a:rPr>
              <a:t>Objectives</a:t>
            </a:r>
          </a:p>
          <a:p>
            <a:pPr lvl="2"/>
            <a:r>
              <a:rPr lang="en-GB" sz="2100" smtClean="0">
                <a:sym typeface="Optima" pitchFamily="-112" charset="0"/>
              </a:rPr>
              <a:t>Improve preparedness and the operational risk management of FF &amp; DF</a:t>
            </a:r>
          </a:p>
          <a:p>
            <a:pPr lvl="2"/>
            <a:r>
              <a:rPr lang="en-GB" sz="2100" smtClean="0">
                <a:sym typeface="Optima" pitchFamily="-112" charset="0"/>
              </a:rPr>
              <a:t>Produce methods and tools to be used by practitioners of the emergency agencies and utility companies</a:t>
            </a:r>
          </a:p>
          <a:p>
            <a:pPr lvl="2"/>
            <a:r>
              <a:rPr lang="en-GB" sz="2100" smtClean="0">
                <a:sym typeface="Optima" pitchFamily="-112" charset="0"/>
              </a:rPr>
              <a:t>Produce a prototype of the operational platform designed to be used around the EU</a:t>
            </a:r>
            <a:endParaRPr lang="en-GB" sz="2800" smtClean="0"/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67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15506" r="2060"/>
          <a:stretch/>
        </p:blipFill>
        <p:spPr bwMode="auto">
          <a:xfrm>
            <a:off x="600409" y="1595628"/>
            <a:ext cx="8113316" cy="481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IMPRINTS project</a:t>
            </a:r>
            <a:endParaRPr lang="es-ES" dirty="0"/>
          </a:p>
        </p:txBody>
      </p:sp>
      <p:grpSp>
        <p:nvGrpSpPr>
          <p:cNvPr id="14" name="13 Grupo"/>
          <p:cNvGrpSpPr/>
          <p:nvPr/>
        </p:nvGrpSpPr>
        <p:grpSpPr>
          <a:xfrm>
            <a:off x="1668518" y="2330520"/>
            <a:ext cx="6472554" cy="3473730"/>
            <a:chOff x="1627703" y="2493131"/>
            <a:chExt cx="6472554" cy="347373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627703" y="2493131"/>
              <a:ext cx="6472554" cy="3473730"/>
              <a:chOff x="75" y="390"/>
              <a:chExt cx="6065" cy="3255"/>
            </a:xfrm>
          </p:grpSpPr>
          <p:sp>
            <p:nvSpPr>
              <p:cNvPr id="6" name="Oval 4"/>
              <p:cNvSpPr>
                <a:spLocks/>
              </p:cNvSpPr>
              <p:nvPr/>
            </p:nvSpPr>
            <p:spPr bwMode="auto">
              <a:xfrm>
                <a:off x="2440" y="976"/>
                <a:ext cx="624" cy="624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50800" dist="35921" dir="2700000" algn="ctr" rotWithShape="0">
                  <a:schemeClr val="bg2">
                    <a:alpha val="75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7" name="Oval 5"/>
              <p:cNvSpPr>
                <a:spLocks/>
              </p:cNvSpPr>
              <p:nvPr/>
            </p:nvSpPr>
            <p:spPr bwMode="auto">
              <a:xfrm>
                <a:off x="1870" y="1643"/>
                <a:ext cx="624" cy="624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50800" dist="35921" dir="2700000" algn="ctr" rotWithShape="0">
                  <a:schemeClr val="bg2">
                    <a:alpha val="75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8" name="Oval 6"/>
              <p:cNvSpPr>
                <a:spLocks/>
              </p:cNvSpPr>
              <p:nvPr/>
            </p:nvSpPr>
            <p:spPr bwMode="auto">
              <a:xfrm>
                <a:off x="75" y="3021"/>
                <a:ext cx="624" cy="624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50800" dist="35921" dir="2700000" algn="ctr" rotWithShape="0">
                  <a:schemeClr val="bg2">
                    <a:alpha val="75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9" name="Oval 7"/>
              <p:cNvSpPr>
                <a:spLocks/>
              </p:cNvSpPr>
              <p:nvPr/>
            </p:nvSpPr>
            <p:spPr bwMode="auto">
              <a:xfrm>
                <a:off x="4064" y="390"/>
                <a:ext cx="254" cy="254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50800" dist="35921" dir="2700000" algn="ctr" rotWithShape="0">
                  <a:schemeClr val="bg2">
                    <a:alpha val="75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s-ES_tradnl"/>
              </a:p>
            </p:txBody>
          </p:sp>
          <p:sp>
            <p:nvSpPr>
              <p:cNvPr id="11" name="Oval 9"/>
              <p:cNvSpPr>
                <a:spLocks/>
              </p:cNvSpPr>
              <p:nvPr/>
            </p:nvSpPr>
            <p:spPr bwMode="auto">
              <a:xfrm>
                <a:off x="5516" y="1942"/>
                <a:ext cx="624" cy="624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50800" dist="35921" dir="2700000" algn="ctr" rotWithShape="0">
                  <a:schemeClr val="bg2">
                    <a:alpha val="75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s-ES_tradnl"/>
              </a:p>
            </p:txBody>
          </p:sp>
        </p:grpSp>
        <p:sp>
          <p:nvSpPr>
            <p:cNvPr id="13" name="Oval 7"/>
            <p:cNvSpPr>
              <a:spLocks/>
            </p:cNvSpPr>
            <p:nvPr/>
          </p:nvSpPr>
          <p:spPr bwMode="auto">
            <a:xfrm>
              <a:off x="5849013" y="2749892"/>
              <a:ext cx="216107" cy="216107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5921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_tradnl"/>
            </a:p>
          </p:txBody>
        </p:sp>
      </p:grpSp>
      <p:pic>
        <p:nvPicPr>
          <p:cNvPr id="12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t="15515" r="2062"/>
          <a:stretch/>
        </p:blipFill>
        <p:spPr bwMode="auto">
          <a:xfrm>
            <a:off x="942515" y="1595347"/>
            <a:ext cx="7771210" cy="48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7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Llobregat basin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Located in the NE of Spain</a:t>
            </a:r>
          </a:p>
          <a:p>
            <a:r>
              <a:rPr lang="en-GB" dirty="0" smtClean="0"/>
              <a:t>Area of the basin: 4958 km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River length</a:t>
            </a:r>
            <a:r>
              <a:rPr lang="en-GB" smtClean="0"/>
              <a:t>: 156,6 </a:t>
            </a:r>
            <a:r>
              <a:rPr lang="en-GB" dirty="0" smtClean="0"/>
              <a:t>km</a:t>
            </a:r>
          </a:p>
          <a:p>
            <a:r>
              <a:rPr lang="en-GB" dirty="0" smtClean="0"/>
              <a:t>Maximum elevation: 1259 m </a:t>
            </a:r>
          </a:p>
          <a:p>
            <a:r>
              <a:rPr lang="en-GB" dirty="0" smtClean="0"/>
              <a:t>Mean discharge of ≈ 20 m</a:t>
            </a:r>
            <a:r>
              <a:rPr lang="en-GB" baseline="30000" dirty="0" smtClean="0"/>
              <a:t>3</a:t>
            </a:r>
            <a:r>
              <a:rPr lang="en-GB" dirty="0" smtClean="0"/>
              <a:t>/s</a:t>
            </a:r>
          </a:p>
          <a:p>
            <a:r>
              <a:rPr lang="en-GB" dirty="0" smtClean="0"/>
              <a:t>Mediterranean climate</a:t>
            </a:r>
          </a:p>
          <a:p>
            <a:pPr lvl="1"/>
            <a:r>
              <a:rPr lang="en-GB" dirty="0" smtClean="0"/>
              <a:t>Annual </a:t>
            </a:r>
            <a:r>
              <a:rPr lang="en-GB" dirty="0"/>
              <a:t>rainfall </a:t>
            </a:r>
            <a:r>
              <a:rPr lang="en-GB" dirty="0" smtClean="0"/>
              <a:t>of ≈ 700 mm</a:t>
            </a:r>
          </a:p>
          <a:p>
            <a:pPr lvl="1"/>
            <a:r>
              <a:rPr lang="en-GB" dirty="0" smtClean="0"/>
              <a:t>Rainfall events of 200 mm in 24 h</a:t>
            </a:r>
          </a:p>
          <a:p>
            <a:pPr lvl="1"/>
            <a:r>
              <a:rPr lang="en-GB" dirty="0" smtClean="0"/>
              <a:t>Floods occur generally in autumn </a:t>
            </a:r>
          </a:p>
          <a:p>
            <a:pPr lvl="1"/>
            <a:endParaRPr lang="en-GB" dirty="0" smtClean="0"/>
          </a:p>
        </p:txBody>
      </p:sp>
      <p:pic>
        <p:nvPicPr>
          <p:cNvPr id="1026" name="Imagen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934" r="900" b="989"/>
          <a:stretch/>
        </p:blipFill>
        <p:spPr bwMode="auto">
          <a:xfrm>
            <a:off x="6122330" y="1584325"/>
            <a:ext cx="2808000" cy="28613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D:\Documents and Settings\larguelles\Escritorio\LlobregatDischarge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r="13868" b="54988"/>
          <a:stretch/>
        </p:blipFill>
        <p:spPr bwMode="auto">
          <a:xfrm>
            <a:off x="6122330" y="4565228"/>
            <a:ext cx="2808000" cy="1818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7" t="17778" r="17396" b="25694"/>
          <a:stretch/>
        </p:blipFill>
        <p:spPr bwMode="auto">
          <a:xfrm>
            <a:off x="6828872" y="1551682"/>
            <a:ext cx="1440000" cy="228937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30" name="0 Imag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t="77368" r="53800" b="11949"/>
          <a:stretch/>
        </p:blipFill>
        <p:spPr bwMode="auto">
          <a:xfrm>
            <a:off x="6167023" y="3573016"/>
            <a:ext cx="74336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382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Data used</a:t>
            </a:r>
            <a:endParaRPr lang="en-GB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Precipitation</a:t>
            </a:r>
          </a:p>
          <a:p>
            <a:pPr lvl="1"/>
            <a:r>
              <a:rPr lang="en-GB" dirty="0" smtClean="0"/>
              <a:t>Observations from local rain gauges</a:t>
            </a:r>
          </a:p>
          <a:p>
            <a:r>
              <a:rPr lang="en-GB" dirty="0" smtClean="0"/>
              <a:t>Discharge</a:t>
            </a:r>
            <a:endParaRPr lang="en-GB" dirty="0"/>
          </a:p>
          <a:p>
            <a:pPr lvl="1"/>
            <a:r>
              <a:rPr lang="en-GB" dirty="0"/>
              <a:t>HBV hydrological model outputs </a:t>
            </a:r>
            <a:r>
              <a:rPr lang="en-GB" dirty="0" smtClean="0"/>
              <a:t>using the precipitation series as an input</a:t>
            </a:r>
            <a:endParaRPr lang="en-GB" dirty="0"/>
          </a:p>
          <a:p>
            <a:pPr marL="685800" lvl="2" indent="0">
              <a:buNone/>
            </a:pPr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2646784"/>
          </a:xfrm>
        </p:spPr>
        <p:txBody>
          <a:bodyPr>
            <a:normAutofit/>
          </a:bodyPr>
          <a:lstStyle/>
          <a:p>
            <a:r>
              <a:rPr lang="en-GB" dirty="0"/>
              <a:t>Precipitation</a:t>
            </a:r>
          </a:p>
          <a:p>
            <a:pPr lvl="1"/>
            <a:r>
              <a:rPr lang="en-GB" dirty="0"/>
              <a:t>SMC downscaling data corrected using ARCON historical </a:t>
            </a:r>
            <a:r>
              <a:rPr lang="en-GB" dirty="0" smtClean="0"/>
              <a:t>database</a:t>
            </a:r>
          </a:p>
          <a:p>
            <a:pPr lvl="2"/>
            <a:r>
              <a:rPr lang="en-GB" dirty="0" smtClean="0"/>
              <a:t>Scenarios A2 and B1</a:t>
            </a:r>
            <a:endParaRPr lang="en-GB" dirty="0"/>
          </a:p>
          <a:p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</p:spPr>
        <p:txBody>
          <a:bodyPr/>
          <a:lstStyle/>
          <a:p>
            <a:r>
              <a:rPr lang="en-GB" dirty="0"/>
              <a:t>Control period (1980 – 2008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>
          <a:xfrm>
            <a:off x="4813589" y="1752600"/>
            <a:ext cx="3888000" cy="640080"/>
          </a:xfrm>
          <a:solidFill>
            <a:schemeClr val="accent1"/>
          </a:solidFill>
        </p:spPr>
        <p:txBody>
          <a:bodyPr/>
          <a:lstStyle/>
          <a:p>
            <a:r>
              <a:rPr lang="en-GB" dirty="0"/>
              <a:t>Future scenarios (</a:t>
            </a:r>
            <a:r>
              <a:rPr lang="en-GB" dirty="0" smtClean="0"/>
              <a:t>2011 </a:t>
            </a:r>
            <a:r>
              <a:rPr lang="en-GB" dirty="0"/>
              <a:t>– 2100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3 Rectángulo redondeado"/>
          <p:cNvSpPr/>
          <p:nvPr/>
        </p:nvSpPr>
        <p:spPr>
          <a:xfrm>
            <a:off x="589258" y="2451138"/>
            <a:ext cx="3888432" cy="3354126"/>
          </a:xfrm>
          <a:prstGeom prst="roundRect">
            <a:avLst>
              <a:gd name="adj" fmla="val 5795"/>
            </a:avLst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2195736" y="5661248"/>
            <a:ext cx="2664296" cy="648072"/>
          </a:xfrm>
          <a:prstGeom prst="roundRect">
            <a:avLst>
              <a:gd name="adj" fmla="val 1507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Used for the calibration and validation of the RBS</a:t>
            </a:r>
            <a:endParaRPr lang="en-GB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4813589" y="2451139"/>
            <a:ext cx="3888000" cy="2634045"/>
          </a:xfrm>
          <a:prstGeom prst="roundRect">
            <a:avLst>
              <a:gd name="adj" fmla="val 6814"/>
            </a:avLst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6283939" y="4990874"/>
            <a:ext cx="2664296" cy="612068"/>
          </a:xfrm>
          <a:prstGeom prst="roundRect">
            <a:avLst>
              <a:gd name="adj" fmla="val 15078"/>
            </a:avLst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Used as input of the RBS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969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Rule based system</a:t>
            </a:r>
            <a:endParaRPr lang="en-GB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010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Forecasting system </a:t>
            </a:r>
            <a:r>
              <a:rPr lang="en-GB" dirty="0"/>
              <a:t>that </a:t>
            </a:r>
            <a:r>
              <a:rPr lang="en-GB" dirty="0" smtClean="0"/>
              <a:t>allows </a:t>
            </a:r>
            <a:r>
              <a:rPr lang="en-GB" dirty="0"/>
              <a:t>to link real-time observed values </a:t>
            </a:r>
            <a:r>
              <a:rPr lang="en-GB" dirty="0" smtClean="0"/>
              <a:t>with </a:t>
            </a:r>
            <a:r>
              <a:rPr lang="en-GB" dirty="0"/>
              <a:t>expected </a:t>
            </a:r>
            <a:r>
              <a:rPr lang="en-GB" dirty="0" smtClean="0"/>
              <a:t>hazard in probabilistic terms</a:t>
            </a:r>
          </a:p>
          <a:p>
            <a:pPr lvl="1"/>
            <a:r>
              <a:rPr lang="en-GB" dirty="0" smtClean="0"/>
              <a:t>Simplification of a hydrological model with shorter lead times</a:t>
            </a:r>
          </a:p>
          <a:p>
            <a:pPr lvl="1"/>
            <a:r>
              <a:rPr lang="en-GB" dirty="0" smtClean="0"/>
              <a:t>Operational use: issue warnings</a:t>
            </a:r>
          </a:p>
          <a:p>
            <a:pPr lvl="1"/>
            <a:r>
              <a:rPr lang="en-GB" dirty="0" smtClean="0"/>
              <a:t>Considering high percentiles to represent extreme events</a:t>
            </a:r>
          </a:p>
          <a:p>
            <a:r>
              <a:rPr lang="en-GB" dirty="0" smtClean="0"/>
              <a:t>Governing variables for FF</a:t>
            </a:r>
          </a:p>
          <a:p>
            <a:pPr lvl="1"/>
            <a:r>
              <a:rPr lang="en-GB" dirty="0" smtClean="0"/>
              <a:t>Antecedent soil moisture</a:t>
            </a:r>
          </a:p>
          <a:p>
            <a:pPr lvl="1"/>
            <a:r>
              <a:rPr lang="en-GB" dirty="0" smtClean="0"/>
              <a:t>Forecasted rainfall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 redondeado"/>
              <p:cNvSpPr/>
              <p:nvPr/>
            </p:nvSpPr>
            <p:spPr>
              <a:xfrm>
                <a:off x="2231740" y="5555787"/>
                <a:ext cx="4680520" cy="792088"/>
              </a:xfrm>
              <a:prstGeom prst="roundRect">
                <a:avLst>
                  <a:gd name="adj" fmla="val 15078"/>
                </a:avLst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latin typeface="Cambria Math"/>
                        </a:rPr>
                        <m:t>𝐐</m:t>
                      </m:r>
                      <m:r>
                        <a:rPr lang="en-GB" sz="2800" b="1" i="0" smtClean="0">
                          <a:latin typeface="Cambria Math"/>
                        </a:rPr>
                        <m:t>=</m:t>
                      </m:r>
                      <m:r>
                        <a:rPr lang="en-GB" sz="2800" b="1" i="0" smtClean="0">
                          <a:latin typeface="Cambria Math"/>
                        </a:rPr>
                        <m:t>𝐚</m:t>
                      </m:r>
                      <m:r>
                        <a:rPr lang="en-GB" sz="2800" b="1" i="0" smtClean="0">
                          <a:latin typeface="Cambria Math"/>
                        </a:rPr>
                        <m:t>·</m:t>
                      </m:r>
                      <m:sSub>
                        <m:sSubPr>
                          <m:ctrlPr>
                            <a:rPr lang="en-GB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1" i="0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GB" sz="2800" b="1" i="0">
                              <a:latin typeface="Cambria Math"/>
                            </a:rPr>
                            <m:t>𝐋𝟑𝟔𝟎</m:t>
                          </m:r>
                        </m:sub>
                      </m:sSub>
                      <m:r>
                        <a:rPr lang="en-GB" sz="2800" b="1" i="0">
                          <a:latin typeface="Cambria Math"/>
                        </a:rPr>
                        <m:t>+</m:t>
                      </m:r>
                      <m:r>
                        <a:rPr lang="es-ES" sz="2800" b="1" i="0" smtClean="0">
                          <a:latin typeface="Cambria Math"/>
                        </a:rPr>
                        <m:t>𝐛</m:t>
                      </m:r>
                      <m:r>
                        <a:rPr lang="en-GB" sz="2800" b="1" i="0">
                          <a:latin typeface="Cambria Math"/>
                        </a:rPr>
                        <m:t>·</m:t>
                      </m:r>
                      <m:sSub>
                        <m:sSubPr>
                          <m:ctrlPr>
                            <a:rPr lang="en-GB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1" i="0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GB" sz="2800" b="1" i="0">
                              <a:latin typeface="Cambria Math"/>
                            </a:rPr>
                            <m:t>𝐍𝟐𝟒</m:t>
                          </m:r>
                        </m:sub>
                      </m:sSub>
                      <m:r>
                        <a:rPr lang="en-GB" sz="2800" b="1" i="0">
                          <a:latin typeface="Cambria Math"/>
                        </a:rPr>
                        <m:t>+</m:t>
                      </m:r>
                      <m:r>
                        <a:rPr lang="en-GB" sz="2800" b="1" i="0">
                          <a:latin typeface="Cambria Math"/>
                        </a:rPr>
                        <m:t>𝐜</m:t>
                      </m:r>
                      <m:r>
                        <a:rPr lang="en-GB" sz="2800" b="1" i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0" name="9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40" y="5555787"/>
                <a:ext cx="4680520" cy="792088"/>
              </a:xfrm>
              <a:prstGeom prst="roundRect">
                <a:avLst>
                  <a:gd name="adj" fmla="val 15078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13 Conector recto de flecha"/>
          <p:cNvCxnSpPr/>
          <p:nvPr/>
        </p:nvCxnSpPr>
        <p:spPr>
          <a:xfrm>
            <a:off x="3887924" y="4797152"/>
            <a:ext cx="0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/>
          <p:nvPr/>
        </p:nvCxnSpPr>
        <p:spPr>
          <a:xfrm>
            <a:off x="3707904" y="4968271"/>
            <a:ext cx="1937866" cy="620969"/>
          </a:xfrm>
          <a:prstGeom prst="bentConnector3">
            <a:avLst>
              <a:gd name="adj1" fmla="val 100063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766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Rule based system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Calibration period</a:t>
            </a:r>
          </a:p>
          <a:p>
            <a:pPr lvl="1"/>
            <a:r>
              <a:rPr lang="en-GB" dirty="0" smtClean="0"/>
              <a:t>1980 – 1999</a:t>
            </a:r>
          </a:p>
          <a:p>
            <a:r>
              <a:rPr lang="en-GB" dirty="0" smtClean="0"/>
              <a:t>Validation period</a:t>
            </a:r>
          </a:p>
          <a:p>
            <a:pPr lvl="1"/>
            <a:r>
              <a:rPr lang="en-GB" dirty="0" smtClean="0"/>
              <a:t>2000 - 2008</a:t>
            </a:r>
            <a:endParaRPr lang="en-GB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75406"/>
              </p:ext>
            </p:extLst>
          </p:nvPr>
        </p:nvGraphicFramePr>
        <p:xfrm>
          <a:off x="3851920" y="1772817"/>
          <a:ext cx="4968552" cy="18002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68152"/>
                <a:gridCol w="900100"/>
                <a:gridCol w="900100"/>
                <a:gridCol w="900100"/>
                <a:gridCol w="900100"/>
              </a:tblGrid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Sub basin</a:t>
                      </a:r>
                      <a:endParaRPr lang="es-ES" sz="1600" b="1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</a:t>
                      </a:r>
                      <a:endParaRPr lang="es-ES" sz="1600" b="1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b</a:t>
                      </a:r>
                      <a:endParaRPr lang="es-ES" sz="1600" b="1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c</a:t>
                      </a:r>
                      <a:endParaRPr lang="es-ES" sz="1600" b="1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r>
                        <a:rPr lang="en-GB" sz="1600" b="1" baseline="30000" dirty="0">
                          <a:effectLst/>
                        </a:rPr>
                        <a:t>2</a:t>
                      </a:r>
                      <a:endParaRPr lang="es-ES" sz="1600" b="1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Alt Llobregat</a:t>
                      </a:r>
                      <a:endParaRPr lang="es-ES" sz="1600" b="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0.377</a:t>
                      </a:r>
                      <a:endParaRPr lang="es-ES" sz="160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0.256</a:t>
                      </a:r>
                      <a:endParaRPr lang="es-ES" sz="160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0.425</a:t>
                      </a:r>
                      <a:endParaRPr lang="es-ES" sz="160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0.833</a:t>
                      </a:r>
                      <a:endParaRPr lang="es-ES" sz="160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effectLst/>
                        </a:rPr>
                        <a:t>Anoia</a:t>
                      </a:r>
                      <a:endParaRPr lang="es-ES" sz="1600" b="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0.128</a:t>
                      </a:r>
                      <a:endParaRPr lang="es-ES" sz="160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0.220</a:t>
                      </a:r>
                      <a:endParaRPr lang="es-ES" sz="160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0.095</a:t>
                      </a:r>
                      <a:endParaRPr lang="es-ES" sz="160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0.881</a:t>
                      </a:r>
                      <a:endParaRPr lang="es-ES" sz="1600" dirty="0">
                        <a:effectLst/>
                        <a:latin typeface="Helvetic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2" r="2298" b="7502"/>
          <a:stretch/>
        </p:blipFill>
        <p:spPr bwMode="auto">
          <a:xfrm>
            <a:off x="1054712" y="3704561"/>
            <a:ext cx="7034576" cy="24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99675" y="6110496"/>
            <a:ext cx="703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Calibration (blue) and verification (red) periods for the Alt Llobregat </a:t>
            </a:r>
            <a:r>
              <a:rPr lang="en-GB" sz="1000" i="1" dirty="0" smtClean="0"/>
              <a:t>sub-basin, </a:t>
            </a:r>
            <a:r>
              <a:rPr lang="en-GB" sz="1000" i="1" dirty="0"/>
              <a:t>considering a 15 days </a:t>
            </a:r>
            <a:r>
              <a:rPr lang="en-GB" sz="1000" i="1" dirty="0" err="1" smtClean="0"/>
              <a:t>backstep</a:t>
            </a:r>
            <a:r>
              <a:rPr lang="en-GB" sz="1000" i="1" dirty="0" smtClean="0"/>
              <a:t>, </a:t>
            </a:r>
            <a:r>
              <a:rPr lang="en-GB" sz="1000" i="1" dirty="0"/>
              <a:t>0.8 </a:t>
            </a:r>
            <a:r>
              <a:rPr lang="en-GB" sz="1000" i="1" dirty="0" err="1"/>
              <a:t>quantile</a:t>
            </a:r>
            <a:r>
              <a:rPr lang="en-GB" sz="1000" i="1" dirty="0"/>
              <a:t> and 20 years of calibration. In </a:t>
            </a:r>
            <a:r>
              <a:rPr lang="en-GB" sz="1000" i="1" dirty="0" smtClean="0"/>
              <a:t>black, </a:t>
            </a:r>
            <a:r>
              <a:rPr lang="en-GB" sz="1000" i="1" dirty="0"/>
              <a:t>the HBV discharge values.</a:t>
            </a:r>
            <a:endParaRPr lang="es-ES" sz="1000" i="1" dirty="0"/>
          </a:p>
        </p:txBody>
      </p:sp>
    </p:spTree>
    <p:extLst>
      <p:ext uri="{BB962C8B-B14F-4D97-AF65-F5344CB8AC3E}">
        <p14:creationId xmlns:p14="http://schemas.microsoft.com/office/powerpoint/2010/main" val="601029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c EGU 2012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923</TotalTime>
  <Words>1152</Words>
  <Application>Microsoft Office PowerPoint</Application>
  <PresentationFormat>Presentación en pantalla (4:3)</PresentationFormat>
  <Paragraphs>221</Paragraphs>
  <Slides>20</Slides>
  <Notes>1</Notes>
  <HiddenSlides>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Intermedio</vt:lpstr>
      <vt:lpstr>EGU 2012, Vienna Session NH1.1/AS1.16</vt:lpstr>
      <vt:lpstr>Table of contents</vt:lpstr>
      <vt:lpstr>Introduction</vt:lpstr>
      <vt:lpstr>IMPRINTS project</vt:lpstr>
      <vt:lpstr>IMPRINTS project</vt:lpstr>
      <vt:lpstr>Llobregat basin</vt:lpstr>
      <vt:lpstr>Data used</vt:lpstr>
      <vt:lpstr>Rule based system</vt:lpstr>
      <vt:lpstr>Rule based system</vt:lpstr>
      <vt:lpstr>Results and discussion</vt:lpstr>
      <vt:lpstr>Results and discussion</vt:lpstr>
      <vt:lpstr>Results and discussion</vt:lpstr>
      <vt:lpstr>Results and discussion</vt:lpstr>
      <vt:lpstr>Conclusions</vt:lpstr>
      <vt:lpstr>Questions?</vt:lpstr>
      <vt:lpstr>IMPRINTS project</vt:lpstr>
      <vt:lpstr>Presentación de PowerPoint</vt:lpstr>
      <vt:lpstr>Antecedent soil moisture</vt:lpstr>
      <vt:lpstr>SMC downscaling</vt:lpstr>
      <vt:lpstr>Data used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EGU 2012, Vienna</dc:title>
  <cp:lastModifiedBy>Marc Velasco i Droguet</cp:lastModifiedBy>
  <cp:revision>51</cp:revision>
  <dcterms:modified xsi:type="dcterms:W3CDTF">2012-05-03T08:13:54Z</dcterms:modified>
</cp:coreProperties>
</file>