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0406300" cy="34204275"/>
  <p:notesSz cx="6953250" cy="9239250"/>
  <p:defaultTextStyle>
    <a:defPPr>
      <a:defRPr lang="en-US"/>
    </a:defPPr>
    <a:lvl1pPr algn="l" rtl="0" fontAlgn="base">
      <a:spcBef>
        <a:spcPct val="0"/>
      </a:spcBef>
      <a:spcAft>
        <a:spcPct val="0"/>
      </a:spcAft>
      <a:defRPr sz="8500" kern="1200">
        <a:solidFill>
          <a:schemeClr val="tx1"/>
        </a:solidFill>
        <a:latin typeface="Arial" charset="0"/>
        <a:ea typeface="+mn-ea"/>
        <a:cs typeface="+mn-cs"/>
      </a:defRPr>
    </a:lvl1pPr>
    <a:lvl2pPr marL="484188" indent="-26988" algn="l" rtl="0" fontAlgn="base">
      <a:spcBef>
        <a:spcPct val="0"/>
      </a:spcBef>
      <a:spcAft>
        <a:spcPct val="0"/>
      </a:spcAft>
      <a:defRPr sz="8500" kern="1200">
        <a:solidFill>
          <a:schemeClr val="tx1"/>
        </a:solidFill>
        <a:latin typeface="Arial" charset="0"/>
        <a:ea typeface="+mn-ea"/>
        <a:cs typeface="+mn-cs"/>
      </a:defRPr>
    </a:lvl2pPr>
    <a:lvl3pPr marL="968375" indent="-53975" algn="l" rtl="0" fontAlgn="base">
      <a:spcBef>
        <a:spcPct val="0"/>
      </a:spcBef>
      <a:spcAft>
        <a:spcPct val="0"/>
      </a:spcAft>
      <a:defRPr sz="8500" kern="1200">
        <a:solidFill>
          <a:schemeClr val="tx1"/>
        </a:solidFill>
        <a:latin typeface="Arial" charset="0"/>
        <a:ea typeface="+mn-ea"/>
        <a:cs typeface="+mn-cs"/>
      </a:defRPr>
    </a:lvl3pPr>
    <a:lvl4pPr marL="1452563" indent="-80963" algn="l" rtl="0" fontAlgn="base">
      <a:spcBef>
        <a:spcPct val="0"/>
      </a:spcBef>
      <a:spcAft>
        <a:spcPct val="0"/>
      </a:spcAft>
      <a:defRPr sz="8500" kern="1200">
        <a:solidFill>
          <a:schemeClr val="tx1"/>
        </a:solidFill>
        <a:latin typeface="Arial" charset="0"/>
        <a:ea typeface="+mn-ea"/>
        <a:cs typeface="+mn-cs"/>
      </a:defRPr>
    </a:lvl4pPr>
    <a:lvl5pPr marL="1936750" indent="-107950" algn="l" rtl="0" fontAlgn="base">
      <a:spcBef>
        <a:spcPct val="0"/>
      </a:spcBef>
      <a:spcAft>
        <a:spcPct val="0"/>
      </a:spcAft>
      <a:defRPr sz="8500" kern="1200">
        <a:solidFill>
          <a:schemeClr val="tx1"/>
        </a:solidFill>
        <a:latin typeface="Arial" charset="0"/>
        <a:ea typeface="+mn-ea"/>
        <a:cs typeface="+mn-cs"/>
      </a:defRPr>
    </a:lvl5pPr>
    <a:lvl6pPr marL="2286000" algn="l" defTabSz="914400" rtl="0" eaLnBrk="1" latinLnBrk="0" hangingPunct="1">
      <a:defRPr sz="8500" kern="1200">
        <a:solidFill>
          <a:schemeClr val="tx1"/>
        </a:solidFill>
        <a:latin typeface="Arial" charset="0"/>
        <a:ea typeface="+mn-ea"/>
        <a:cs typeface="+mn-cs"/>
      </a:defRPr>
    </a:lvl6pPr>
    <a:lvl7pPr marL="2743200" algn="l" defTabSz="914400" rtl="0" eaLnBrk="1" latinLnBrk="0" hangingPunct="1">
      <a:defRPr sz="8500" kern="1200">
        <a:solidFill>
          <a:schemeClr val="tx1"/>
        </a:solidFill>
        <a:latin typeface="Arial" charset="0"/>
        <a:ea typeface="+mn-ea"/>
        <a:cs typeface="+mn-cs"/>
      </a:defRPr>
    </a:lvl7pPr>
    <a:lvl8pPr marL="3200400" algn="l" defTabSz="914400" rtl="0" eaLnBrk="1" latinLnBrk="0" hangingPunct="1">
      <a:defRPr sz="8500" kern="1200">
        <a:solidFill>
          <a:schemeClr val="tx1"/>
        </a:solidFill>
        <a:latin typeface="Arial" charset="0"/>
        <a:ea typeface="+mn-ea"/>
        <a:cs typeface="+mn-cs"/>
      </a:defRPr>
    </a:lvl8pPr>
    <a:lvl9pPr marL="3657600" algn="l" defTabSz="914400" rtl="0" eaLnBrk="1" latinLnBrk="0" hangingPunct="1">
      <a:defRPr sz="85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193"/>
    <a:srgbClr val="5A5A06"/>
    <a:srgbClr val="321797"/>
    <a:srgbClr val="3406A8"/>
    <a:srgbClr val="121662"/>
    <a:srgbClr val="0B18A2"/>
    <a:srgbClr val="003300"/>
    <a:srgbClr val="231E9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7543" autoAdjust="0"/>
  </p:normalViewPr>
  <p:slideViewPr>
    <p:cSldViewPr snapToGrid="0">
      <p:cViewPr varScale="1">
        <p:scale>
          <a:sx n="20" d="100"/>
          <a:sy n="20" d="100"/>
        </p:scale>
        <p:origin x="-300" y="-168"/>
      </p:cViewPr>
      <p:guideLst>
        <p:guide orient="horz" pos="10773"/>
        <p:guide pos="1587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938588" y="0"/>
            <a:ext cx="3013075" cy="461963"/>
          </a:xfrm>
          <a:prstGeom prst="rect">
            <a:avLst/>
          </a:prstGeom>
        </p:spPr>
        <p:txBody>
          <a:bodyPr vert="horz" lIns="91440" tIns="45720" rIns="91440" bIns="45720" rtlCol="0"/>
          <a:lstStyle>
            <a:lvl1pPr algn="r">
              <a:defRPr sz="1200"/>
            </a:lvl1pPr>
          </a:lstStyle>
          <a:p>
            <a:pPr>
              <a:defRPr/>
            </a:pPr>
            <a:fld id="{384643EA-A18F-46E6-8799-93783E36F1B8}" type="datetimeFigureOut">
              <a:rPr lang="tr-TR"/>
              <a:pPr>
                <a:defRPr/>
              </a:pPr>
              <a:t>16.05.2012</a:t>
            </a:fld>
            <a:endParaRPr lang="tr-TR"/>
          </a:p>
        </p:txBody>
      </p:sp>
      <p:sp>
        <p:nvSpPr>
          <p:cNvPr id="4" name="3 Slayt Görüntüsü Yer Tutucusu"/>
          <p:cNvSpPr>
            <a:spLocks noGrp="1" noRot="1" noChangeAspect="1"/>
          </p:cNvSpPr>
          <p:nvPr>
            <p:ph type="sldImg" idx="2"/>
          </p:nvPr>
        </p:nvSpPr>
        <p:spPr>
          <a:xfrm>
            <a:off x="925513" y="693738"/>
            <a:ext cx="5102225" cy="3463925"/>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95325" y="4389438"/>
            <a:ext cx="5562600" cy="4157662"/>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775700"/>
            <a:ext cx="3013075" cy="461963"/>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938588" y="8775700"/>
            <a:ext cx="3013075" cy="461963"/>
          </a:xfrm>
          <a:prstGeom prst="rect">
            <a:avLst/>
          </a:prstGeom>
        </p:spPr>
        <p:txBody>
          <a:bodyPr vert="horz" lIns="91440" tIns="45720" rIns="91440" bIns="45720" rtlCol="0" anchor="b"/>
          <a:lstStyle>
            <a:lvl1pPr algn="r">
              <a:defRPr sz="1200"/>
            </a:lvl1pPr>
          </a:lstStyle>
          <a:p>
            <a:pPr>
              <a:defRPr/>
            </a:pPr>
            <a:fld id="{7274ABBC-4592-44A3-B42B-251C87C06859}"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0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1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A582DA-E7F2-4119-93D5-43E71F24F6C9}" type="slidenum">
              <a:rPr lang="tr-TR" smtClean="0"/>
              <a:pPr/>
              <a:t>1</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0801" y="10626155"/>
            <a:ext cx="42844706" cy="7330430"/>
          </a:xfrm>
        </p:spPr>
        <p:txBody>
          <a:bodyPr/>
          <a:lstStyle/>
          <a:p>
            <a:r>
              <a:rPr lang="en-US" smtClean="0"/>
              <a:t>Click to edit Master title style</a:t>
            </a:r>
            <a:endParaRPr lang="en-US"/>
          </a:p>
        </p:txBody>
      </p:sp>
      <p:sp>
        <p:nvSpPr>
          <p:cNvPr id="3" name="Subtitle 2"/>
          <p:cNvSpPr>
            <a:spLocks noGrp="1"/>
          </p:cNvSpPr>
          <p:nvPr>
            <p:ph type="subTitle" idx="1"/>
          </p:nvPr>
        </p:nvSpPr>
        <p:spPr>
          <a:xfrm>
            <a:off x="7561596" y="19381766"/>
            <a:ext cx="35283114" cy="8742412"/>
          </a:xfrm>
        </p:spPr>
        <p:txBody>
          <a:bodyPr/>
          <a:lstStyle>
            <a:lvl1pPr marL="0" indent="0" algn="ctr">
              <a:buNone/>
              <a:defRPr/>
            </a:lvl1pPr>
            <a:lvl2pPr marL="484495" indent="0" algn="ctr">
              <a:buNone/>
              <a:defRPr/>
            </a:lvl2pPr>
            <a:lvl3pPr marL="968990" indent="0" algn="ctr">
              <a:buNone/>
              <a:defRPr/>
            </a:lvl3pPr>
            <a:lvl4pPr marL="1453485" indent="0" algn="ctr">
              <a:buNone/>
              <a:defRPr/>
            </a:lvl4pPr>
            <a:lvl5pPr marL="1937979" indent="0" algn="ctr">
              <a:buNone/>
              <a:defRPr/>
            </a:lvl5pPr>
            <a:lvl6pPr marL="2422474" indent="0" algn="ctr">
              <a:buNone/>
              <a:defRPr/>
            </a:lvl6pPr>
            <a:lvl7pPr marL="2906969" indent="0" algn="ctr">
              <a:buNone/>
              <a:defRPr/>
            </a:lvl7pPr>
            <a:lvl8pPr marL="3391464" indent="0" algn="ctr">
              <a:buNone/>
              <a:defRPr/>
            </a:lvl8pPr>
            <a:lvl9pPr marL="387595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188CBD5-6FD6-45CA-9DFD-98D4ED8D9B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273D0C38-0FD7-4D38-B206-F82CA50C430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3922" y="1369096"/>
            <a:ext cx="11340769" cy="2918481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21612" y="1369096"/>
            <a:ext cx="33866733" cy="291848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6EC6F87-E9DA-4EE7-9658-EFEA516181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3D7BA375-BB60-460E-B48D-6363C05F6A6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749" y="21979748"/>
            <a:ext cx="42844706" cy="6792689"/>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3981749" y="14497560"/>
            <a:ext cx="42844706" cy="7482185"/>
          </a:xfrm>
        </p:spPr>
        <p:txBody>
          <a:bodyPr anchor="b"/>
          <a:lstStyle>
            <a:lvl1pPr marL="0" indent="0">
              <a:buNone/>
              <a:defRPr sz="2100"/>
            </a:lvl1pPr>
            <a:lvl2pPr marL="484495" indent="0">
              <a:buNone/>
              <a:defRPr sz="1900"/>
            </a:lvl2pPr>
            <a:lvl3pPr marL="968990" indent="0">
              <a:buNone/>
              <a:defRPr sz="1700"/>
            </a:lvl3pPr>
            <a:lvl4pPr marL="1453485" indent="0">
              <a:buNone/>
              <a:defRPr sz="1500"/>
            </a:lvl4pPr>
            <a:lvl5pPr marL="1937979" indent="0">
              <a:buNone/>
              <a:defRPr sz="1500"/>
            </a:lvl5pPr>
            <a:lvl6pPr marL="2422474" indent="0">
              <a:buNone/>
              <a:defRPr sz="1500"/>
            </a:lvl6pPr>
            <a:lvl7pPr marL="2906969" indent="0">
              <a:buNone/>
              <a:defRPr sz="1500"/>
            </a:lvl7pPr>
            <a:lvl8pPr marL="3391464" indent="0">
              <a:buNone/>
              <a:defRPr sz="1500"/>
            </a:lvl8pPr>
            <a:lvl9pPr marL="3875959"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FA82D92-EE03-4717-97B2-4C558D502D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21614" y="7980340"/>
            <a:ext cx="22603751" cy="22573568"/>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280940" y="7980340"/>
            <a:ext cx="22603751" cy="22573568"/>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B87680DE-F730-4CF9-AB15-5C38D68849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994" y="1369095"/>
            <a:ext cx="45366319" cy="570071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19993" y="7657037"/>
            <a:ext cx="22271533" cy="3190156"/>
          </a:xfrm>
        </p:spPr>
        <p:txBody>
          <a:bodyPr anchor="b"/>
          <a:lstStyle>
            <a:lvl1pPr marL="0" indent="0">
              <a:buNone/>
              <a:defRPr sz="2500" b="1"/>
            </a:lvl1pPr>
            <a:lvl2pPr marL="484495" indent="0">
              <a:buNone/>
              <a:defRPr sz="2100" b="1"/>
            </a:lvl2pPr>
            <a:lvl3pPr marL="968990" indent="0">
              <a:buNone/>
              <a:defRPr sz="1900" b="1"/>
            </a:lvl3pPr>
            <a:lvl4pPr marL="1453485" indent="0">
              <a:buNone/>
              <a:defRPr sz="1700" b="1"/>
            </a:lvl4pPr>
            <a:lvl5pPr marL="1937979" indent="0">
              <a:buNone/>
              <a:defRPr sz="1700" b="1"/>
            </a:lvl5pPr>
            <a:lvl6pPr marL="2422474" indent="0">
              <a:buNone/>
              <a:defRPr sz="1700" b="1"/>
            </a:lvl6pPr>
            <a:lvl7pPr marL="2906969" indent="0">
              <a:buNone/>
              <a:defRPr sz="1700" b="1"/>
            </a:lvl7pPr>
            <a:lvl8pPr marL="3391464" indent="0">
              <a:buNone/>
              <a:defRPr sz="1700" b="1"/>
            </a:lvl8pPr>
            <a:lvl9pPr marL="387595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2519993" y="10847193"/>
            <a:ext cx="22271533" cy="1970671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605054" y="7657037"/>
            <a:ext cx="22281257" cy="3190156"/>
          </a:xfrm>
        </p:spPr>
        <p:txBody>
          <a:bodyPr anchor="b"/>
          <a:lstStyle>
            <a:lvl1pPr marL="0" indent="0">
              <a:buNone/>
              <a:defRPr sz="2500" b="1"/>
            </a:lvl1pPr>
            <a:lvl2pPr marL="484495" indent="0">
              <a:buNone/>
              <a:defRPr sz="2100" b="1"/>
            </a:lvl2pPr>
            <a:lvl3pPr marL="968990" indent="0">
              <a:buNone/>
              <a:defRPr sz="1900" b="1"/>
            </a:lvl3pPr>
            <a:lvl4pPr marL="1453485" indent="0">
              <a:buNone/>
              <a:defRPr sz="1700" b="1"/>
            </a:lvl4pPr>
            <a:lvl5pPr marL="1937979" indent="0">
              <a:buNone/>
              <a:defRPr sz="1700" b="1"/>
            </a:lvl5pPr>
            <a:lvl6pPr marL="2422474" indent="0">
              <a:buNone/>
              <a:defRPr sz="1700" b="1"/>
            </a:lvl6pPr>
            <a:lvl7pPr marL="2906969" indent="0">
              <a:buNone/>
              <a:defRPr sz="1700" b="1"/>
            </a:lvl7pPr>
            <a:lvl8pPr marL="3391464" indent="0">
              <a:buNone/>
              <a:defRPr sz="1700" b="1"/>
            </a:lvl8pPr>
            <a:lvl9pPr marL="387595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25605054" y="10847193"/>
            <a:ext cx="22281257" cy="1970671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EE72BA23-846F-44B9-8FE4-028D6F06CFC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DD8A5D32-458A-4B5D-A23F-FD9607E494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C79242F2-3737-47DE-91AE-8B0E8990B5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993" y="1362500"/>
            <a:ext cx="16583322" cy="5794735"/>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19707788" y="1362500"/>
            <a:ext cx="28178522" cy="2919140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19993" y="7157232"/>
            <a:ext cx="16583322" cy="23396674"/>
          </a:xfrm>
        </p:spPr>
        <p:txBody>
          <a:bodyPr/>
          <a:lstStyle>
            <a:lvl1pPr marL="0" indent="0">
              <a:buNone/>
              <a:defRPr sz="1500"/>
            </a:lvl1pPr>
            <a:lvl2pPr marL="484495" indent="0">
              <a:buNone/>
              <a:defRPr sz="1300"/>
            </a:lvl2pPr>
            <a:lvl3pPr marL="968990" indent="0">
              <a:buNone/>
              <a:defRPr sz="1100"/>
            </a:lvl3pPr>
            <a:lvl4pPr marL="1453485" indent="0">
              <a:buNone/>
              <a:defRPr sz="1000"/>
            </a:lvl4pPr>
            <a:lvl5pPr marL="1937979" indent="0">
              <a:buNone/>
              <a:defRPr sz="1000"/>
            </a:lvl5pPr>
            <a:lvl6pPr marL="2422474" indent="0">
              <a:buNone/>
              <a:defRPr sz="1000"/>
            </a:lvl6pPr>
            <a:lvl7pPr marL="2906969" indent="0">
              <a:buNone/>
              <a:defRPr sz="1000"/>
            </a:lvl7pPr>
            <a:lvl8pPr marL="3391464" indent="0">
              <a:buNone/>
              <a:defRPr sz="1000"/>
            </a:lvl8pPr>
            <a:lvl9pPr marL="3875959"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2FCBACC6-7A20-4ADC-ACEC-E8220052E50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80637" y="23942665"/>
            <a:ext cx="30243131" cy="2827263"/>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9880637" y="3056547"/>
            <a:ext cx="30243131" cy="20521575"/>
          </a:xfrm>
        </p:spPr>
        <p:txBody>
          <a:bodyPr/>
          <a:lstStyle>
            <a:lvl1pPr marL="0" indent="0">
              <a:buNone/>
              <a:defRPr sz="3400"/>
            </a:lvl1pPr>
            <a:lvl2pPr marL="484495" indent="0">
              <a:buNone/>
              <a:defRPr sz="3000"/>
            </a:lvl2pPr>
            <a:lvl3pPr marL="968990" indent="0">
              <a:buNone/>
              <a:defRPr sz="2500"/>
            </a:lvl3pPr>
            <a:lvl4pPr marL="1453485" indent="0">
              <a:buNone/>
              <a:defRPr sz="2100"/>
            </a:lvl4pPr>
            <a:lvl5pPr marL="1937979" indent="0">
              <a:buNone/>
              <a:defRPr sz="2100"/>
            </a:lvl5pPr>
            <a:lvl6pPr marL="2422474" indent="0">
              <a:buNone/>
              <a:defRPr sz="2100"/>
            </a:lvl6pPr>
            <a:lvl7pPr marL="2906969" indent="0">
              <a:buNone/>
              <a:defRPr sz="2100"/>
            </a:lvl7pPr>
            <a:lvl8pPr marL="3391464" indent="0">
              <a:buNone/>
              <a:defRPr sz="2100"/>
            </a:lvl8pPr>
            <a:lvl9pPr marL="3875959" indent="0">
              <a:buNone/>
              <a:defRPr sz="2100"/>
            </a:lvl9pPr>
          </a:lstStyle>
          <a:p>
            <a:pPr lvl="0"/>
            <a:endParaRPr lang="en-US" noProof="0" smtClean="0"/>
          </a:p>
        </p:txBody>
      </p:sp>
      <p:sp>
        <p:nvSpPr>
          <p:cNvPr id="4" name="Text Placeholder 3"/>
          <p:cNvSpPr>
            <a:spLocks noGrp="1"/>
          </p:cNvSpPr>
          <p:nvPr>
            <p:ph type="body" sz="half" idx="2"/>
          </p:nvPr>
        </p:nvSpPr>
        <p:spPr>
          <a:xfrm>
            <a:off x="9880637" y="26769926"/>
            <a:ext cx="30243131" cy="4013262"/>
          </a:xfrm>
        </p:spPr>
        <p:txBody>
          <a:bodyPr/>
          <a:lstStyle>
            <a:lvl1pPr marL="0" indent="0">
              <a:buNone/>
              <a:defRPr sz="1500"/>
            </a:lvl1pPr>
            <a:lvl2pPr marL="484495" indent="0">
              <a:buNone/>
              <a:defRPr sz="1300"/>
            </a:lvl2pPr>
            <a:lvl3pPr marL="968990" indent="0">
              <a:buNone/>
              <a:defRPr sz="1100"/>
            </a:lvl3pPr>
            <a:lvl4pPr marL="1453485" indent="0">
              <a:buNone/>
              <a:defRPr sz="1000"/>
            </a:lvl4pPr>
            <a:lvl5pPr marL="1937979" indent="0">
              <a:buNone/>
              <a:defRPr sz="1000"/>
            </a:lvl5pPr>
            <a:lvl6pPr marL="2422474" indent="0">
              <a:buNone/>
              <a:defRPr sz="1000"/>
            </a:lvl6pPr>
            <a:lvl7pPr marL="2906969" indent="0">
              <a:buNone/>
              <a:defRPr sz="1000"/>
            </a:lvl7pPr>
            <a:lvl8pPr marL="3391464" indent="0">
              <a:buNone/>
              <a:defRPr sz="1000"/>
            </a:lvl8pPr>
            <a:lvl9pPr marL="3875959"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F36A88B0-6342-4142-A7FA-ED8AD0E023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22538" y="1370013"/>
            <a:ext cx="45361225" cy="5700712"/>
          </a:xfrm>
          <a:prstGeom prst="rect">
            <a:avLst/>
          </a:prstGeom>
          <a:noFill/>
          <a:ln w="9525">
            <a:noFill/>
            <a:miter lim="800000"/>
            <a:headEnd/>
            <a:tailEnd/>
          </a:ln>
        </p:spPr>
        <p:txBody>
          <a:bodyPr vert="horz" wrap="square" lIns="431771" tIns="215887" rIns="431771" bIns="21588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22538" y="7980363"/>
            <a:ext cx="45361225" cy="22574250"/>
          </a:xfrm>
          <a:prstGeom prst="rect">
            <a:avLst/>
          </a:prstGeom>
          <a:noFill/>
          <a:ln w="9525">
            <a:noFill/>
            <a:miter lim="800000"/>
            <a:headEnd/>
            <a:tailEnd/>
          </a:ln>
        </p:spPr>
        <p:txBody>
          <a:bodyPr vert="horz" wrap="square" lIns="431771" tIns="215887" rIns="431771" bIns="2158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22538" y="31146750"/>
            <a:ext cx="11757025" cy="2376488"/>
          </a:xfrm>
          <a:prstGeom prst="rect">
            <a:avLst/>
          </a:prstGeom>
          <a:noFill/>
          <a:ln>
            <a:noFill/>
          </a:ln>
          <a:effectLst/>
          <a:extLst>
            <a:ext uri="{909E8E84-426E-40DD-AFC4-6F175D3DCCD1}"/>
            <a:ext uri="{91240B29-F687-4F45-9708-019B960494DF}"/>
            <a:ext uri="{AF507438-7753-43E0-B8FC-AC1667EBCBE1}"/>
          </a:extLst>
        </p:spPr>
        <p:txBody>
          <a:bodyPr vert="horz" wrap="square" lIns="431771" tIns="215887" rIns="431771" bIns="215887" numCol="1" anchor="t" anchorCtr="0" compatLnSpc="1">
            <a:prstTxWarp prst="textNoShape">
              <a:avLst/>
            </a:prstTxWarp>
          </a:bodyPr>
          <a:lstStyle>
            <a:lvl1pPr>
              <a:defRPr sz="6600"/>
            </a:lvl1pPr>
          </a:lstStyle>
          <a:p>
            <a:pPr>
              <a:defRPr/>
            </a:pPr>
            <a:endParaRPr lang="tr-TR"/>
          </a:p>
        </p:txBody>
      </p:sp>
      <p:sp>
        <p:nvSpPr>
          <p:cNvPr id="1029" name="Rectangle 5"/>
          <p:cNvSpPr>
            <a:spLocks noGrp="1" noChangeArrowheads="1"/>
          </p:cNvSpPr>
          <p:nvPr>
            <p:ph type="ftr" sz="quarter" idx="3"/>
          </p:nvPr>
        </p:nvSpPr>
        <p:spPr bwMode="auto">
          <a:xfrm>
            <a:off x="17224375" y="31146750"/>
            <a:ext cx="15957550" cy="2376488"/>
          </a:xfrm>
          <a:prstGeom prst="rect">
            <a:avLst/>
          </a:prstGeom>
          <a:noFill/>
          <a:ln>
            <a:noFill/>
          </a:ln>
          <a:effectLst/>
          <a:extLst>
            <a:ext uri="{909E8E84-426E-40DD-AFC4-6F175D3DCCD1}"/>
            <a:ext uri="{91240B29-F687-4F45-9708-019B960494DF}"/>
            <a:ext uri="{AF507438-7753-43E0-B8FC-AC1667EBCBE1}"/>
          </a:extLst>
        </p:spPr>
        <p:txBody>
          <a:bodyPr vert="horz" wrap="square" lIns="431771" tIns="215887" rIns="431771" bIns="215887" numCol="1" anchor="t" anchorCtr="0" compatLnSpc="1">
            <a:prstTxWarp prst="textNoShape">
              <a:avLst/>
            </a:prstTxWarp>
          </a:bodyPr>
          <a:lstStyle>
            <a:lvl1pPr algn="ctr">
              <a:defRPr sz="6600"/>
            </a:lvl1pPr>
          </a:lstStyle>
          <a:p>
            <a:pPr>
              <a:defRPr/>
            </a:pPr>
            <a:endParaRPr lang="tr-TR"/>
          </a:p>
        </p:txBody>
      </p:sp>
      <p:sp>
        <p:nvSpPr>
          <p:cNvPr id="1030" name="Rectangle 6"/>
          <p:cNvSpPr>
            <a:spLocks noGrp="1" noChangeArrowheads="1"/>
          </p:cNvSpPr>
          <p:nvPr>
            <p:ph type="sldNum" sz="quarter" idx="4"/>
          </p:nvPr>
        </p:nvSpPr>
        <p:spPr bwMode="auto">
          <a:xfrm>
            <a:off x="36126738" y="31146750"/>
            <a:ext cx="11757025" cy="2376488"/>
          </a:xfrm>
          <a:prstGeom prst="rect">
            <a:avLst/>
          </a:prstGeom>
          <a:noFill/>
          <a:ln>
            <a:noFill/>
          </a:ln>
          <a:effectLst/>
          <a:extLst>
            <a:ext uri="{909E8E84-426E-40DD-AFC4-6F175D3DCCD1}"/>
            <a:ext uri="{91240B29-F687-4F45-9708-019B960494DF}"/>
            <a:ext uri="{AF507438-7753-43E0-B8FC-AC1667EBCBE1}"/>
          </a:extLst>
        </p:spPr>
        <p:txBody>
          <a:bodyPr vert="horz" wrap="square" lIns="431771" tIns="215887" rIns="431771" bIns="215887" numCol="1" anchor="t" anchorCtr="0" compatLnSpc="1">
            <a:prstTxWarp prst="textNoShape">
              <a:avLst/>
            </a:prstTxWarp>
          </a:bodyPr>
          <a:lstStyle>
            <a:lvl1pPr algn="r">
              <a:defRPr sz="6600"/>
            </a:lvl1pPr>
          </a:lstStyle>
          <a:p>
            <a:pPr>
              <a:defRPr/>
            </a:pPr>
            <a:fld id="{F9854282-87A9-47F7-833D-F3B2D42F3D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8000" rtl="0" eaLnBrk="0" fontAlgn="base" hangingPunct="0">
        <a:spcBef>
          <a:spcPct val="0"/>
        </a:spcBef>
        <a:spcAft>
          <a:spcPct val="0"/>
        </a:spcAft>
        <a:defRPr sz="20800">
          <a:solidFill>
            <a:schemeClr val="tx2"/>
          </a:solidFill>
          <a:latin typeface="+mj-lt"/>
          <a:ea typeface="+mj-ea"/>
          <a:cs typeface="+mj-cs"/>
        </a:defRPr>
      </a:lvl1pPr>
      <a:lvl2pPr algn="ctr" defTabSz="4318000" rtl="0" eaLnBrk="0" fontAlgn="base" hangingPunct="0">
        <a:spcBef>
          <a:spcPct val="0"/>
        </a:spcBef>
        <a:spcAft>
          <a:spcPct val="0"/>
        </a:spcAft>
        <a:defRPr sz="20800">
          <a:solidFill>
            <a:schemeClr val="tx2"/>
          </a:solidFill>
          <a:latin typeface="Arial" charset="0"/>
        </a:defRPr>
      </a:lvl2pPr>
      <a:lvl3pPr algn="ctr" defTabSz="4318000" rtl="0" eaLnBrk="0" fontAlgn="base" hangingPunct="0">
        <a:spcBef>
          <a:spcPct val="0"/>
        </a:spcBef>
        <a:spcAft>
          <a:spcPct val="0"/>
        </a:spcAft>
        <a:defRPr sz="20800">
          <a:solidFill>
            <a:schemeClr val="tx2"/>
          </a:solidFill>
          <a:latin typeface="Arial" charset="0"/>
        </a:defRPr>
      </a:lvl3pPr>
      <a:lvl4pPr algn="ctr" defTabSz="4318000" rtl="0" eaLnBrk="0" fontAlgn="base" hangingPunct="0">
        <a:spcBef>
          <a:spcPct val="0"/>
        </a:spcBef>
        <a:spcAft>
          <a:spcPct val="0"/>
        </a:spcAft>
        <a:defRPr sz="20800">
          <a:solidFill>
            <a:schemeClr val="tx2"/>
          </a:solidFill>
          <a:latin typeface="Arial" charset="0"/>
        </a:defRPr>
      </a:lvl4pPr>
      <a:lvl5pPr algn="ctr" defTabSz="4318000" rtl="0" eaLnBrk="0" fontAlgn="base" hangingPunct="0">
        <a:spcBef>
          <a:spcPct val="0"/>
        </a:spcBef>
        <a:spcAft>
          <a:spcPct val="0"/>
        </a:spcAft>
        <a:defRPr sz="20800">
          <a:solidFill>
            <a:schemeClr val="tx2"/>
          </a:solidFill>
          <a:latin typeface="Arial" charset="0"/>
        </a:defRPr>
      </a:lvl5pPr>
      <a:lvl6pPr marL="484495" algn="ctr" defTabSz="4318397" rtl="0" fontAlgn="base">
        <a:spcBef>
          <a:spcPct val="0"/>
        </a:spcBef>
        <a:spcAft>
          <a:spcPct val="0"/>
        </a:spcAft>
        <a:defRPr sz="20800">
          <a:solidFill>
            <a:schemeClr val="tx2"/>
          </a:solidFill>
          <a:latin typeface="Arial" charset="0"/>
        </a:defRPr>
      </a:lvl6pPr>
      <a:lvl7pPr marL="968990" algn="ctr" defTabSz="4318397" rtl="0" fontAlgn="base">
        <a:spcBef>
          <a:spcPct val="0"/>
        </a:spcBef>
        <a:spcAft>
          <a:spcPct val="0"/>
        </a:spcAft>
        <a:defRPr sz="20800">
          <a:solidFill>
            <a:schemeClr val="tx2"/>
          </a:solidFill>
          <a:latin typeface="Arial" charset="0"/>
        </a:defRPr>
      </a:lvl7pPr>
      <a:lvl8pPr marL="1453485" algn="ctr" defTabSz="4318397" rtl="0" fontAlgn="base">
        <a:spcBef>
          <a:spcPct val="0"/>
        </a:spcBef>
        <a:spcAft>
          <a:spcPct val="0"/>
        </a:spcAft>
        <a:defRPr sz="20800">
          <a:solidFill>
            <a:schemeClr val="tx2"/>
          </a:solidFill>
          <a:latin typeface="Arial" charset="0"/>
        </a:defRPr>
      </a:lvl8pPr>
      <a:lvl9pPr marL="1937979" algn="ctr" defTabSz="4318397" rtl="0" fontAlgn="base">
        <a:spcBef>
          <a:spcPct val="0"/>
        </a:spcBef>
        <a:spcAft>
          <a:spcPct val="0"/>
        </a:spcAft>
        <a:defRPr sz="20800">
          <a:solidFill>
            <a:schemeClr val="tx2"/>
          </a:solidFill>
          <a:latin typeface="Arial" charset="0"/>
        </a:defRPr>
      </a:lvl9pPr>
    </p:titleStyle>
    <p:bodyStyle>
      <a:lvl1pPr marL="1619250" indent="-1619250" algn="l" defTabSz="4318000" rtl="0" eaLnBrk="0" fontAlgn="base" hangingPunct="0">
        <a:spcBef>
          <a:spcPct val="20000"/>
        </a:spcBef>
        <a:spcAft>
          <a:spcPct val="0"/>
        </a:spcAft>
        <a:buChar char="•"/>
        <a:defRPr sz="15200">
          <a:solidFill>
            <a:schemeClr val="tx1"/>
          </a:solidFill>
          <a:latin typeface="+mn-lt"/>
          <a:ea typeface="+mn-ea"/>
          <a:cs typeface="+mn-cs"/>
        </a:defRPr>
      </a:lvl1pPr>
      <a:lvl2pPr marL="3508375" indent="-1347788" algn="l" defTabSz="4318000" rtl="0" eaLnBrk="0" fontAlgn="base" hangingPunct="0">
        <a:spcBef>
          <a:spcPct val="20000"/>
        </a:spcBef>
        <a:spcAft>
          <a:spcPct val="0"/>
        </a:spcAft>
        <a:buChar char="–"/>
        <a:defRPr sz="13200">
          <a:solidFill>
            <a:schemeClr val="tx1"/>
          </a:solidFill>
          <a:latin typeface="+mn-lt"/>
        </a:defRPr>
      </a:lvl2pPr>
      <a:lvl3pPr marL="5397500" indent="-1079500" algn="l" defTabSz="4318000" rtl="0" eaLnBrk="0" fontAlgn="base" hangingPunct="0">
        <a:spcBef>
          <a:spcPct val="20000"/>
        </a:spcBef>
        <a:spcAft>
          <a:spcPct val="0"/>
        </a:spcAft>
        <a:buChar char="•"/>
        <a:defRPr sz="11300">
          <a:solidFill>
            <a:schemeClr val="tx1"/>
          </a:solidFill>
          <a:latin typeface="+mn-lt"/>
        </a:defRPr>
      </a:lvl3pPr>
      <a:lvl4pPr marL="7558088" indent="-1079500" algn="l" defTabSz="4318000" rtl="0" eaLnBrk="0" fontAlgn="base" hangingPunct="0">
        <a:spcBef>
          <a:spcPct val="20000"/>
        </a:spcBef>
        <a:spcAft>
          <a:spcPct val="0"/>
        </a:spcAft>
        <a:buChar char="–"/>
        <a:defRPr sz="9400">
          <a:solidFill>
            <a:schemeClr val="tx1"/>
          </a:solidFill>
          <a:latin typeface="+mn-lt"/>
        </a:defRPr>
      </a:lvl4pPr>
      <a:lvl5pPr marL="9715500" indent="-1077913" algn="l" defTabSz="4318000" rtl="0" eaLnBrk="0" fontAlgn="base" hangingPunct="0">
        <a:spcBef>
          <a:spcPct val="20000"/>
        </a:spcBef>
        <a:spcAft>
          <a:spcPct val="0"/>
        </a:spcAft>
        <a:buChar char="»"/>
        <a:defRPr sz="9400">
          <a:solidFill>
            <a:schemeClr val="tx1"/>
          </a:solidFill>
          <a:latin typeface="+mn-lt"/>
        </a:defRPr>
      </a:lvl5pPr>
      <a:lvl6pPr marL="10201308" indent="-1078338" algn="l" defTabSz="4318397" rtl="0" fontAlgn="base">
        <a:spcBef>
          <a:spcPct val="20000"/>
        </a:spcBef>
        <a:spcAft>
          <a:spcPct val="0"/>
        </a:spcAft>
        <a:buChar char="»"/>
        <a:defRPr sz="9400">
          <a:solidFill>
            <a:schemeClr val="tx1"/>
          </a:solidFill>
          <a:latin typeface="+mn-lt"/>
        </a:defRPr>
      </a:lvl6pPr>
      <a:lvl7pPr marL="10685803" indent="-1078338" algn="l" defTabSz="4318397" rtl="0" fontAlgn="base">
        <a:spcBef>
          <a:spcPct val="20000"/>
        </a:spcBef>
        <a:spcAft>
          <a:spcPct val="0"/>
        </a:spcAft>
        <a:buChar char="»"/>
        <a:defRPr sz="9400">
          <a:solidFill>
            <a:schemeClr val="tx1"/>
          </a:solidFill>
          <a:latin typeface="+mn-lt"/>
        </a:defRPr>
      </a:lvl7pPr>
      <a:lvl8pPr marL="11170298" indent="-1078338" algn="l" defTabSz="4318397" rtl="0" fontAlgn="base">
        <a:spcBef>
          <a:spcPct val="20000"/>
        </a:spcBef>
        <a:spcAft>
          <a:spcPct val="0"/>
        </a:spcAft>
        <a:buChar char="»"/>
        <a:defRPr sz="9400">
          <a:solidFill>
            <a:schemeClr val="tx1"/>
          </a:solidFill>
          <a:latin typeface="+mn-lt"/>
        </a:defRPr>
      </a:lvl8pPr>
      <a:lvl9pPr marL="11654793" indent="-1078338" algn="l" defTabSz="4318397" rtl="0" fontAlgn="base">
        <a:spcBef>
          <a:spcPct val="20000"/>
        </a:spcBef>
        <a:spcAft>
          <a:spcPct val="0"/>
        </a:spcAft>
        <a:buChar char="»"/>
        <a:defRPr sz="9400">
          <a:solidFill>
            <a:schemeClr val="tx1"/>
          </a:solidFill>
          <a:latin typeface="+mn-lt"/>
        </a:defRPr>
      </a:lvl9pPr>
    </p:bodyStyle>
    <p:otherStyle>
      <a:defPPr>
        <a:defRPr lang="en-US"/>
      </a:defPPr>
      <a:lvl1pPr marL="0" algn="l" defTabSz="968990" rtl="0" eaLnBrk="1" latinLnBrk="0" hangingPunct="1">
        <a:defRPr sz="1900" kern="1200">
          <a:solidFill>
            <a:schemeClr val="tx1"/>
          </a:solidFill>
          <a:latin typeface="+mn-lt"/>
          <a:ea typeface="+mn-ea"/>
          <a:cs typeface="+mn-cs"/>
        </a:defRPr>
      </a:lvl1pPr>
      <a:lvl2pPr marL="484495" algn="l" defTabSz="968990" rtl="0" eaLnBrk="1" latinLnBrk="0" hangingPunct="1">
        <a:defRPr sz="1900" kern="1200">
          <a:solidFill>
            <a:schemeClr val="tx1"/>
          </a:solidFill>
          <a:latin typeface="+mn-lt"/>
          <a:ea typeface="+mn-ea"/>
          <a:cs typeface="+mn-cs"/>
        </a:defRPr>
      </a:lvl2pPr>
      <a:lvl3pPr marL="968990" algn="l" defTabSz="968990" rtl="0" eaLnBrk="1" latinLnBrk="0" hangingPunct="1">
        <a:defRPr sz="1900" kern="1200">
          <a:solidFill>
            <a:schemeClr val="tx1"/>
          </a:solidFill>
          <a:latin typeface="+mn-lt"/>
          <a:ea typeface="+mn-ea"/>
          <a:cs typeface="+mn-cs"/>
        </a:defRPr>
      </a:lvl3pPr>
      <a:lvl4pPr marL="1453485" algn="l" defTabSz="968990" rtl="0" eaLnBrk="1" latinLnBrk="0" hangingPunct="1">
        <a:defRPr sz="1900" kern="1200">
          <a:solidFill>
            <a:schemeClr val="tx1"/>
          </a:solidFill>
          <a:latin typeface="+mn-lt"/>
          <a:ea typeface="+mn-ea"/>
          <a:cs typeface="+mn-cs"/>
        </a:defRPr>
      </a:lvl4pPr>
      <a:lvl5pPr marL="1937979" algn="l" defTabSz="968990" rtl="0" eaLnBrk="1" latinLnBrk="0" hangingPunct="1">
        <a:defRPr sz="1900" kern="1200">
          <a:solidFill>
            <a:schemeClr val="tx1"/>
          </a:solidFill>
          <a:latin typeface="+mn-lt"/>
          <a:ea typeface="+mn-ea"/>
          <a:cs typeface="+mn-cs"/>
        </a:defRPr>
      </a:lvl5pPr>
      <a:lvl6pPr marL="2422474" algn="l" defTabSz="968990" rtl="0" eaLnBrk="1" latinLnBrk="0" hangingPunct="1">
        <a:defRPr sz="1900" kern="1200">
          <a:solidFill>
            <a:schemeClr val="tx1"/>
          </a:solidFill>
          <a:latin typeface="+mn-lt"/>
          <a:ea typeface="+mn-ea"/>
          <a:cs typeface="+mn-cs"/>
        </a:defRPr>
      </a:lvl6pPr>
      <a:lvl7pPr marL="2906969" algn="l" defTabSz="968990" rtl="0" eaLnBrk="1" latinLnBrk="0" hangingPunct="1">
        <a:defRPr sz="1900" kern="1200">
          <a:solidFill>
            <a:schemeClr val="tx1"/>
          </a:solidFill>
          <a:latin typeface="+mn-lt"/>
          <a:ea typeface="+mn-ea"/>
          <a:cs typeface="+mn-cs"/>
        </a:defRPr>
      </a:lvl7pPr>
      <a:lvl8pPr marL="3391464" algn="l" defTabSz="968990" rtl="0" eaLnBrk="1" latinLnBrk="0" hangingPunct="1">
        <a:defRPr sz="1900" kern="1200">
          <a:solidFill>
            <a:schemeClr val="tx1"/>
          </a:solidFill>
          <a:latin typeface="+mn-lt"/>
          <a:ea typeface="+mn-ea"/>
          <a:cs typeface="+mn-cs"/>
        </a:defRPr>
      </a:lvl8pPr>
      <a:lvl9pPr marL="3875959" algn="l" defTabSz="96899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1"/>
          <p:cNvPicPr>
            <a:picLocks noChangeAspect="1" noChangeArrowheads="1"/>
          </p:cNvPicPr>
          <p:nvPr/>
        </p:nvPicPr>
        <p:blipFill>
          <a:blip r:embed="rId3" cstate="print"/>
          <a:srcRect/>
          <a:stretch>
            <a:fillRect/>
          </a:stretch>
        </p:blipFill>
        <p:spPr bwMode="auto">
          <a:xfrm>
            <a:off x="25196800" y="5389563"/>
            <a:ext cx="3905250" cy="7907337"/>
          </a:xfrm>
          <a:prstGeom prst="rect">
            <a:avLst/>
          </a:prstGeom>
          <a:noFill/>
          <a:ln w="9525">
            <a:solidFill>
              <a:srgbClr val="5A5A06"/>
            </a:solidFill>
            <a:miter lim="800000"/>
            <a:headEnd/>
            <a:tailEnd/>
          </a:ln>
        </p:spPr>
      </p:pic>
      <p:pic>
        <p:nvPicPr>
          <p:cNvPr id="2051" name="Picture 116"/>
          <p:cNvPicPr>
            <a:picLocks noChangeAspect="1" noChangeArrowheads="1"/>
          </p:cNvPicPr>
          <p:nvPr/>
        </p:nvPicPr>
        <p:blipFill>
          <a:blip r:embed="rId4" cstate="print"/>
          <a:srcRect/>
          <a:stretch>
            <a:fillRect/>
          </a:stretch>
        </p:blipFill>
        <p:spPr bwMode="auto">
          <a:xfrm>
            <a:off x="21002625" y="5411788"/>
            <a:ext cx="3903663" cy="7885112"/>
          </a:xfrm>
          <a:prstGeom prst="rect">
            <a:avLst/>
          </a:prstGeom>
          <a:noFill/>
          <a:ln w="9525">
            <a:solidFill>
              <a:srgbClr val="5A5A06"/>
            </a:solidFill>
            <a:miter lim="800000"/>
            <a:headEnd/>
            <a:tailEnd/>
          </a:ln>
        </p:spPr>
      </p:pic>
      <p:pic>
        <p:nvPicPr>
          <p:cNvPr id="2052" name="Picture 115"/>
          <p:cNvPicPr>
            <a:picLocks noChangeAspect="1" noChangeArrowheads="1"/>
          </p:cNvPicPr>
          <p:nvPr/>
        </p:nvPicPr>
        <p:blipFill>
          <a:blip r:embed="rId5" cstate="print"/>
          <a:srcRect/>
          <a:stretch>
            <a:fillRect/>
          </a:stretch>
        </p:blipFill>
        <p:spPr bwMode="auto">
          <a:xfrm>
            <a:off x="27330400" y="13584238"/>
            <a:ext cx="3906838" cy="7885112"/>
          </a:xfrm>
          <a:prstGeom prst="rect">
            <a:avLst/>
          </a:prstGeom>
          <a:noFill/>
          <a:ln w="9525">
            <a:solidFill>
              <a:srgbClr val="5A5A06"/>
            </a:solidFill>
            <a:miter lim="800000"/>
            <a:headEnd/>
            <a:tailEnd/>
          </a:ln>
        </p:spPr>
      </p:pic>
      <p:pic>
        <p:nvPicPr>
          <p:cNvPr id="2053" name="Picture 114"/>
          <p:cNvPicPr>
            <a:picLocks noChangeAspect="1" noChangeArrowheads="1"/>
          </p:cNvPicPr>
          <p:nvPr/>
        </p:nvPicPr>
        <p:blipFill>
          <a:blip r:embed="rId6" cstate="print"/>
          <a:srcRect/>
          <a:stretch>
            <a:fillRect/>
          </a:stretch>
        </p:blipFill>
        <p:spPr bwMode="auto">
          <a:xfrm>
            <a:off x="23179088" y="13590588"/>
            <a:ext cx="3875087" cy="7883525"/>
          </a:xfrm>
          <a:prstGeom prst="rect">
            <a:avLst/>
          </a:prstGeom>
          <a:noFill/>
          <a:ln w="9525">
            <a:solidFill>
              <a:srgbClr val="5A5A06"/>
            </a:solidFill>
            <a:miter lim="800000"/>
            <a:headEnd/>
            <a:tailEnd/>
          </a:ln>
        </p:spPr>
      </p:pic>
      <p:pic>
        <p:nvPicPr>
          <p:cNvPr id="2054" name="Picture 113"/>
          <p:cNvPicPr>
            <a:picLocks noChangeAspect="1" noChangeArrowheads="1"/>
          </p:cNvPicPr>
          <p:nvPr/>
        </p:nvPicPr>
        <p:blipFill>
          <a:blip r:embed="rId7" cstate="print"/>
          <a:srcRect/>
          <a:stretch>
            <a:fillRect/>
          </a:stretch>
        </p:blipFill>
        <p:spPr bwMode="auto">
          <a:xfrm>
            <a:off x="19013488" y="13585825"/>
            <a:ext cx="3887787" cy="7883525"/>
          </a:xfrm>
          <a:prstGeom prst="rect">
            <a:avLst/>
          </a:prstGeom>
          <a:noFill/>
          <a:ln w="9525">
            <a:solidFill>
              <a:srgbClr val="5A5A06"/>
            </a:solidFill>
            <a:miter lim="800000"/>
            <a:headEnd/>
            <a:tailEnd/>
          </a:ln>
        </p:spPr>
      </p:pic>
      <p:grpSp>
        <p:nvGrpSpPr>
          <p:cNvPr id="2055" name="Group 894"/>
          <p:cNvGrpSpPr>
            <a:grpSpLocks/>
          </p:cNvGrpSpPr>
          <p:nvPr/>
        </p:nvGrpSpPr>
        <p:grpSpPr bwMode="auto">
          <a:xfrm>
            <a:off x="0" y="29789438"/>
            <a:ext cx="50406300" cy="4414837"/>
            <a:chOff x="0" y="15058"/>
            <a:chExt cx="31104" cy="5678"/>
          </a:xfrm>
        </p:grpSpPr>
        <p:pic>
          <p:nvPicPr>
            <p:cNvPr id="2160" name="Picture 15"/>
            <p:cNvPicPr>
              <a:picLocks noChangeAspect="1" noChangeArrowheads="1"/>
            </p:cNvPicPr>
            <p:nvPr/>
          </p:nvPicPr>
          <p:blipFill>
            <a:blip r:embed="rId8" cstate="print"/>
            <a:srcRect/>
            <a:stretch>
              <a:fillRect/>
            </a:stretch>
          </p:blipFill>
          <p:spPr bwMode="auto">
            <a:xfrm>
              <a:off x="0" y="17001"/>
              <a:ext cx="31073" cy="3343"/>
            </a:xfrm>
            <a:prstGeom prst="rect">
              <a:avLst/>
            </a:prstGeom>
            <a:noFill/>
            <a:ln w="9525">
              <a:noFill/>
              <a:miter lim="800000"/>
              <a:headEnd/>
              <a:tailEnd/>
            </a:ln>
          </p:spPr>
        </p:pic>
        <p:sp>
          <p:nvSpPr>
            <p:cNvPr id="2161" name="AutoShape 12"/>
            <p:cNvSpPr>
              <a:spLocks noChangeAspect="1" noChangeArrowheads="1" noTextEdit="1"/>
            </p:cNvSpPr>
            <p:nvPr/>
          </p:nvSpPr>
          <p:spPr bwMode="auto">
            <a:xfrm>
              <a:off x="0" y="16955"/>
              <a:ext cx="31047" cy="3781"/>
            </a:xfrm>
            <a:prstGeom prst="rect">
              <a:avLst/>
            </a:prstGeom>
            <a:noFill/>
            <a:ln w="9525">
              <a:noFill/>
              <a:miter lim="800000"/>
              <a:headEnd/>
              <a:tailEnd/>
            </a:ln>
          </p:spPr>
          <p:txBody>
            <a:bodyPr/>
            <a:lstStyle/>
            <a:p>
              <a:endParaRPr lang="tr-TR"/>
            </a:p>
          </p:txBody>
        </p:sp>
        <p:sp>
          <p:nvSpPr>
            <p:cNvPr id="2162" name="Freeform 14"/>
            <p:cNvSpPr>
              <a:spLocks/>
            </p:cNvSpPr>
            <p:nvPr/>
          </p:nvSpPr>
          <p:spPr bwMode="auto">
            <a:xfrm>
              <a:off x="0" y="15915"/>
              <a:ext cx="31104" cy="4821"/>
            </a:xfrm>
            <a:custGeom>
              <a:avLst/>
              <a:gdLst>
                <a:gd name="T0" fmla="*/ 201611 w 28190"/>
                <a:gd name="T1" fmla="*/ 10435385 h 3166"/>
                <a:gd name="T2" fmla="*/ 0 w 28190"/>
                <a:gd name="T3" fmla="*/ 10435385 h 3166"/>
                <a:gd name="T4" fmla="*/ 0 w 28190"/>
                <a:gd name="T5" fmla="*/ 9871087 h 3166"/>
                <a:gd name="T6" fmla="*/ 0 w 28190"/>
                <a:gd name="T7" fmla="*/ 9407553 h 3166"/>
                <a:gd name="T8" fmla="*/ 0 w 28190"/>
                <a:gd name="T9" fmla="*/ 9047303 h 3166"/>
                <a:gd name="T10" fmla="*/ 0 w 28190"/>
                <a:gd name="T11" fmla="*/ 8755606 h 3166"/>
                <a:gd name="T12" fmla="*/ 0 w 28190"/>
                <a:gd name="T13" fmla="*/ 8539194 h 3166"/>
                <a:gd name="T14" fmla="*/ 0 w 28190"/>
                <a:gd name="T15" fmla="*/ 8358634 h 3166"/>
                <a:gd name="T16" fmla="*/ 0 w 28190"/>
                <a:gd name="T17" fmla="*/ 8213590 h 3166"/>
                <a:gd name="T18" fmla="*/ 0 w 28190"/>
                <a:gd name="T19" fmla="*/ 8084145 h 3166"/>
                <a:gd name="T20" fmla="*/ 0 w 28190"/>
                <a:gd name="T21" fmla="*/ 7957818 h 3166"/>
                <a:gd name="T22" fmla="*/ 0 w 28190"/>
                <a:gd name="T23" fmla="*/ 7813566 h 3166"/>
                <a:gd name="T24" fmla="*/ 0 w 28190"/>
                <a:gd name="T25" fmla="*/ 7631890 h 3166"/>
                <a:gd name="T26" fmla="*/ 0 w 28190"/>
                <a:gd name="T27" fmla="*/ 7416033 h 3166"/>
                <a:gd name="T28" fmla="*/ 0 w 28190"/>
                <a:gd name="T29" fmla="*/ 7124982 h 3166"/>
                <a:gd name="T30" fmla="*/ 0 w 28190"/>
                <a:gd name="T31" fmla="*/ 6761833 h 3166"/>
                <a:gd name="T32" fmla="*/ 0 w 28190"/>
                <a:gd name="T33" fmla="*/ 6302664 h 3166"/>
                <a:gd name="T34" fmla="*/ 0 w 28190"/>
                <a:gd name="T35" fmla="*/ 5735254 h 3166"/>
                <a:gd name="T36" fmla="*/ 6643 w 28190"/>
                <a:gd name="T37" fmla="*/ 6390095 h 3166"/>
                <a:gd name="T38" fmla="*/ 13243 w 28190"/>
                <a:gd name="T39" fmla="*/ 6927824 h 3166"/>
                <a:gd name="T40" fmla="*/ 19800 w 28190"/>
                <a:gd name="T41" fmla="*/ 7353880 h 3166"/>
                <a:gd name="T42" fmla="*/ 26314 w 28190"/>
                <a:gd name="T43" fmla="*/ 7676823 h 3166"/>
                <a:gd name="T44" fmla="*/ 32801 w 28190"/>
                <a:gd name="T45" fmla="*/ 7898620 h 3166"/>
                <a:gd name="T46" fmla="*/ 39253 w 28190"/>
                <a:gd name="T47" fmla="*/ 8032999 h 3166"/>
                <a:gd name="T48" fmla="*/ 45651 w 28190"/>
                <a:gd name="T49" fmla="*/ 8084145 h 3166"/>
                <a:gd name="T50" fmla="*/ 52045 w 28190"/>
                <a:gd name="T51" fmla="*/ 8048433 h 3166"/>
                <a:gd name="T52" fmla="*/ 58399 w 28190"/>
                <a:gd name="T53" fmla="*/ 7951916 h 3166"/>
                <a:gd name="T54" fmla="*/ 64714 w 28190"/>
                <a:gd name="T55" fmla="*/ 7783988 h 3166"/>
                <a:gd name="T56" fmla="*/ 71029 w 28190"/>
                <a:gd name="T57" fmla="*/ 7557581 h 3166"/>
                <a:gd name="T58" fmla="*/ 77309 w 28190"/>
                <a:gd name="T59" fmla="*/ 7268583 h 3166"/>
                <a:gd name="T60" fmla="*/ 83580 w 28190"/>
                <a:gd name="T61" fmla="*/ 6939171 h 3166"/>
                <a:gd name="T62" fmla="*/ 89812 w 28190"/>
                <a:gd name="T63" fmla="*/ 6565192 h 3166"/>
                <a:gd name="T64" fmla="*/ 96055 w 28190"/>
                <a:gd name="T65" fmla="*/ 6163558 h 3166"/>
                <a:gd name="T66" fmla="*/ 102265 w 28190"/>
                <a:gd name="T67" fmla="*/ 5722688 h 3166"/>
                <a:gd name="T68" fmla="*/ 108471 w 28190"/>
                <a:gd name="T69" fmla="*/ 5267139 h 3166"/>
                <a:gd name="T70" fmla="*/ 114661 w 28190"/>
                <a:gd name="T71" fmla="*/ 4792312 h 3166"/>
                <a:gd name="T72" fmla="*/ 120844 w 28190"/>
                <a:gd name="T73" fmla="*/ 4306691 h 3166"/>
                <a:gd name="T74" fmla="*/ 127022 w 28190"/>
                <a:gd name="T75" fmla="*/ 3822140 h 3166"/>
                <a:gd name="T76" fmla="*/ 133201 w 28190"/>
                <a:gd name="T77" fmla="*/ 3339601 h 3166"/>
                <a:gd name="T78" fmla="*/ 139390 w 28190"/>
                <a:gd name="T79" fmla="*/ 2865034 h 3166"/>
                <a:gd name="T80" fmla="*/ 145565 w 28190"/>
                <a:gd name="T81" fmla="*/ 2410354 h 3166"/>
                <a:gd name="T82" fmla="*/ 151752 w 28190"/>
                <a:gd name="T83" fmla="*/ 1971221 h 3166"/>
                <a:gd name="T84" fmla="*/ 157936 w 28190"/>
                <a:gd name="T85" fmla="*/ 1563370 h 3166"/>
                <a:gd name="T86" fmla="*/ 164147 w 28190"/>
                <a:gd name="T87" fmla="*/ 1179807 h 3166"/>
                <a:gd name="T88" fmla="*/ 170339 w 28190"/>
                <a:gd name="T89" fmla="*/ 846789 h 3166"/>
                <a:gd name="T90" fmla="*/ 176563 w 28190"/>
                <a:gd name="T91" fmla="*/ 559621 h 3166"/>
                <a:gd name="T92" fmla="*/ 182800 w 28190"/>
                <a:gd name="T93" fmla="*/ 326486 h 3166"/>
                <a:gd name="T94" fmla="*/ 189049 w 28190"/>
                <a:gd name="T95" fmla="*/ 145436 h 3166"/>
                <a:gd name="T96" fmla="*/ 195316 w 28190"/>
                <a:gd name="T97" fmla="*/ 44309 h 3166"/>
                <a:gd name="T98" fmla="*/ 201611 w 28190"/>
                <a:gd name="T99" fmla="*/ 0 h 3166"/>
                <a:gd name="T100" fmla="*/ 201611 w 28190"/>
                <a:gd name="T101" fmla="*/ 10435385 h 31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190"/>
                <a:gd name="T154" fmla="*/ 0 h 3166"/>
                <a:gd name="T155" fmla="*/ 28190 w 28190"/>
                <a:gd name="T156" fmla="*/ 3166 h 31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190" h="3166">
                  <a:moveTo>
                    <a:pt x="28190" y="3166"/>
                  </a:moveTo>
                  <a:lnTo>
                    <a:pt x="0" y="3166"/>
                  </a:lnTo>
                  <a:lnTo>
                    <a:pt x="0" y="2994"/>
                  </a:lnTo>
                  <a:lnTo>
                    <a:pt x="0" y="2854"/>
                  </a:lnTo>
                  <a:lnTo>
                    <a:pt x="0" y="2744"/>
                  </a:lnTo>
                  <a:lnTo>
                    <a:pt x="0" y="2657"/>
                  </a:lnTo>
                  <a:lnTo>
                    <a:pt x="0" y="2590"/>
                  </a:lnTo>
                  <a:lnTo>
                    <a:pt x="0" y="2536"/>
                  </a:lnTo>
                  <a:lnTo>
                    <a:pt x="0" y="2492"/>
                  </a:lnTo>
                  <a:lnTo>
                    <a:pt x="0" y="2453"/>
                  </a:lnTo>
                  <a:lnTo>
                    <a:pt x="0" y="2414"/>
                  </a:lnTo>
                  <a:lnTo>
                    <a:pt x="0" y="2370"/>
                  </a:lnTo>
                  <a:lnTo>
                    <a:pt x="0" y="2316"/>
                  </a:lnTo>
                  <a:lnTo>
                    <a:pt x="0" y="2249"/>
                  </a:lnTo>
                  <a:lnTo>
                    <a:pt x="0" y="2162"/>
                  </a:lnTo>
                  <a:lnTo>
                    <a:pt x="0" y="2052"/>
                  </a:lnTo>
                  <a:lnTo>
                    <a:pt x="0" y="1912"/>
                  </a:lnTo>
                  <a:lnTo>
                    <a:pt x="0" y="1740"/>
                  </a:lnTo>
                  <a:lnTo>
                    <a:pt x="929" y="1939"/>
                  </a:lnTo>
                  <a:lnTo>
                    <a:pt x="1852" y="2102"/>
                  </a:lnTo>
                  <a:lnTo>
                    <a:pt x="2769" y="2231"/>
                  </a:lnTo>
                  <a:lnTo>
                    <a:pt x="3680" y="2329"/>
                  </a:lnTo>
                  <a:lnTo>
                    <a:pt x="4587" y="2396"/>
                  </a:lnTo>
                  <a:lnTo>
                    <a:pt x="5488" y="2437"/>
                  </a:lnTo>
                  <a:lnTo>
                    <a:pt x="6383" y="2453"/>
                  </a:lnTo>
                  <a:lnTo>
                    <a:pt x="7277" y="2442"/>
                  </a:lnTo>
                  <a:lnTo>
                    <a:pt x="8166" y="2412"/>
                  </a:lnTo>
                  <a:lnTo>
                    <a:pt x="9049" y="2361"/>
                  </a:lnTo>
                  <a:lnTo>
                    <a:pt x="9931" y="2292"/>
                  </a:lnTo>
                  <a:lnTo>
                    <a:pt x="10810" y="2205"/>
                  </a:lnTo>
                  <a:lnTo>
                    <a:pt x="11685" y="2105"/>
                  </a:lnTo>
                  <a:lnTo>
                    <a:pt x="12559" y="1992"/>
                  </a:lnTo>
                  <a:lnTo>
                    <a:pt x="13430" y="1870"/>
                  </a:lnTo>
                  <a:lnTo>
                    <a:pt x="14299" y="1736"/>
                  </a:lnTo>
                  <a:lnTo>
                    <a:pt x="15166" y="1598"/>
                  </a:lnTo>
                  <a:lnTo>
                    <a:pt x="16032" y="1454"/>
                  </a:lnTo>
                  <a:lnTo>
                    <a:pt x="16897" y="1307"/>
                  </a:lnTo>
                  <a:lnTo>
                    <a:pt x="17761" y="1160"/>
                  </a:lnTo>
                  <a:lnTo>
                    <a:pt x="18625" y="1013"/>
                  </a:lnTo>
                  <a:lnTo>
                    <a:pt x="19489" y="869"/>
                  </a:lnTo>
                  <a:lnTo>
                    <a:pt x="20354" y="731"/>
                  </a:lnTo>
                  <a:lnTo>
                    <a:pt x="21218" y="598"/>
                  </a:lnTo>
                  <a:lnTo>
                    <a:pt x="22083" y="474"/>
                  </a:lnTo>
                  <a:lnTo>
                    <a:pt x="22951" y="358"/>
                  </a:lnTo>
                  <a:lnTo>
                    <a:pt x="23818" y="257"/>
                  </a:lnTo>
                  <a:lnTo>
                    <a:pt x="24687" y="170"/>
                  </a:lnTo>
                  <a:lnTo>
                    <a:pt x="25560" y="99"/>
                  </a:lnTo>
                  <a:lnTo>
                    <a:pt x="26434" y="44"/>
                  </a:lnTo>
                  <a:lnTo>
                    <a:pt x="27310" y="13"/>
                  </a:lnTo>
                  <a:lnTo>
                    <a:pt x="28190" y="0"/>
                  </a:lnTo>
                  <a:lnTo>
                    <a:pt x="28190" y="3166"/>
                  </a:lnTo>
                  <a:close/>
                </a:path>
              </a:pathLst>
            </a:custGeom>
            <a:solidFill>
              <a:srgbClr val="121662"/>
            </a:solidFill>
            <a:ln w="9525">
              <a:noFill/>
              <a:round/>
              <a:headEnd/>
              <a:tailEnd/>
            </a:ln>
          </p:spPr>
          <p:txBody>
            <a:bodyPr/>
            <a:lstStyle/>
            <a:p>
              <a:endParaRPr lang="tr-TR"/>
            </a:p>
          </p:txBody>
        </p:sp>
        <p:sp>
          <p:nvSpPr>
            <p:cNvPr id="2163" name="Freeform 16"/>
            <p:cNvSpPr>
              <a:spLocks/>
            </p:cNvSpPr>
            <p:nvPr/>
          </p:nvSpPr>
          <p:spPr bwMode="auto">
            <a:xfrm>
              <a:off x="0" y="15058"/>
              <a:ext cx="31104" cy="4905"/>
            </a:xfrm>
            <a:custGeom>
              <a:avLst/>
              <a:gdLst>
                <a:gd name="T0" fmla="*/ 0 w 28190"/>
                <a:gd name="T1" fmla="*/ 331167017 h 2602"/>
                <a:gd name="T2" fmla="*/ 13243 w 28190"/>
                <a:gd name="T3" fmla="*/ 399902924 h 2602"/>
                <a:gd name="T4" fmla="*/ 26314 w 28190"/>
                <a:gd name="T5" fmla="*/ 443201669 h 2602"/>
                <a:gd name="T6" fmla="*/ 39253 w 28190"/>
                <a:gd name="T7" fmla="*/ 463800942 h 2602"/>
                <a:gd name="T8" fmla="*/ 52045 w 28190"/>
                <a:gd name="T9" fmla="*/ 464717366 h 2602"/>
                <a:gd name="T10" fmla="*/ 64714 w 28190"/>
                <a:gd name="T11" fmla="*/ 449381137 h 2602"/>
                <a:gd name="T12" fmla="*/ 77309 w 28190"/>
                <a:gd name="T13" fmla="*/ 419501804 h 2602"/>
                <a:gd name="T14" fmla="*/ 89812 w 28190"/>
                <a:gd name="T15" fmla="*/ 378970669 h 2602"/>
                <a:gd name="T16" fmla="*/ 102265 w 28190"/>
                <a:gd name="T17" fmla="*/ 330263864 h 2602"/>
                <a:gd name="T18" fmla="*/ 114661 w 28190"/>
                <a:gd name="T19" fmla="*/ 276573912 h 2602"/>
                <a:gd name="T20" fmla="*/ 127022 w 28190"/>
                <a:gd name="T21" fmla="*/ 220733272 h 2602"/>
                <a:gd name="T22" fmla="*/ 139390 w 28190"/>
                <a:gd name="T23" fmla="*/ 165385167 h 2602"/>
                <a:gd name="T24" fmla="*/ 151752 w 28190"/>
                <a:gd name="T25" fmla="*/ 113735303 h 2602"/>
                <a:gd name="T26" fmla="*/ 164147 w 28190"/>
                <a:gd name="T27" fmla="*/ 68121791 h 2602"/>
                <a:gd name="T28" fmla="*/ 176563 w 28190"/>
                <a:gd name="T29" fmla="*/ 32344531 h 2602"/>
                <a:gd name="T30" fmla="*/ 189049 w 28190"/>
                <a:gd name="T31" fmla="*/ 8294691 h 2602"/>
                <a:gd name="T32" fmla="*/ 201611 w 28190"/>
                <a:gd name="T33" fmla="*/ 0 h 2602"/>
                <a:gd name="T34" fmla="*/ 195316 w 28190"/>
                <a:gd name="T35" fmla="*/ 84645353 h 2602"/>
                <a:gd name="T36" fmla="*/ 182800 w 28190"/>
                <a:gd name="T37" fmla="*/ 100036597 h 2602"/>
                <a:gd name="T38" fmla="*/ 170339 w 28190"/>
                <a:gd name="T39" fmla="*/ 127790426 h 2602"/>
                <a:gd name="T40" fmla="*/ 157936 w 28190"/>
                <a:gd name="T41" fmla="*/ 165078727 h 2602"/>
                <a:gd name="T42" fmla="*/ 145565 w 28190"/>
                <a:gd name="T43" fmla="*/ 209699024 h 2602"/>
                <a:gd name="T44" fmla="*/ 133201 w 28190"/>
                <a:gd name="T45" fmla="*/ 258594338 h 2602"/>
                <a:gd name="T46" fmla="*/ 120844 w 28190"/>
                <a:gd name="T47" fmla="*/ 309128442 h 2602"/>
                <a:gd name="T48" fmla="*/ 108471 w 28190"/>
                <a:gd name="T49" fmla="*/ 358736711 h 2602"/>
                <a:gd name="T50" fmla="*/ 96055 w 28190"/>
                <a:gd name="T51" fmla="*/ 404380807 h 2602"/>
                <a:gd name="T52" fmla="*/ 83580 w 28190"/>
                <a:gd name="T53" fmla="*/ 443582426 h 2602"/>
                <a:gd name="T54" fmla="*/ 71029 w 28190"/>
                <a:gd name="T55" fmla="*/ 473591816 h 2602"/>
                <a:gd name="T56" fmla="*/ 58399 w 28190"/>
                <a:gd name="T57" fmla="*/ 491749946 h 2602"/>
                <a:gd name="T58" fmla="*/ 45651 w 28190"/>
                <a:gd name="T59" fmla="*/ 494829787 h 2602"/>
                <a:gd name="T60" fmla="*/ 32801 w 28190"/>
                <a:gd name="T61" fmla="*/ 480958920 h 2602"/>
                <a:gd name="T62" fmla="*/ 19800 w 28190"/>
                <a:gd name="T63" fmla="*/ 446641275 h 2602"/>
                <a:gd name="T64" fmla="*/ 6643 w 28190"/>
                <a:gd name="T65" fmla="*/ 389554667 h 26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190"/>
                <a:gd name="T100" fmla="*/ 0 h 2602"/>
                <a:gd name="T101" fmla="*/ 28190 w 28190"/>
                <a:gd name="T102" fmla="*/ 2602 h 26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190" h="2602">
                  <a:moveTo>
                    <a:pt x="0" y="1848"/>
                  </a:moveTo>
                  <a:lnTo>
                    <a:pt x="0" y="1740"/>
                  </a:lnTo>
                  <a:lnTo>
                    <a:pt x="929" y="1939"/>
                  </a:lnTo>
                  <a:lnTo>
                    <a:pt x="1852" y="2102"/>
                  </a:lnTo>
                  <a:lnTo>
                    <a:pt x="2769" y="2231"/>
                  </a:lnTo>
                  <a:lnTo>
                    <a:pt x="3680" y="2329"/>
                  </a:lnTo>
                  <a:lnTo>
                    <a:pt x="4587" y="2396"/>
                  </a:lnTo>
                  <a:lnTo>
                    <a:pt x="5488" y="2437"/>
                  </a:lnTo>
                  <a:lnTo>
                    <a:pt x="6383" y="2453"/>
                  </a:lnTo>
                  <a:lnTo>
                    <a:pt x="7277" y="2442"/>
                  </a:lnTo>
                  <a:lnTo>
                    <a:pt x="8166" y="2412"/>
                  </a:lnTo>
                  <a:lnTo>
                    <a:pt x="9049" y="2361"/>
                  </a:lnTo>
                  <a:lnTo>
                    <a:pt x="9931" y="2292"/>
                  </a:lnTo>
                  <a:lnTo>
                    <a:pt x="10810" y="2205"/>
                  </a:lnTo>
                  <a:lnTo>
                    <a:pt x="11685" y="2105"/>
                  </a:lnTo>
                  <a:lnTo>
                    <a:pt x="12559" y="1992"/>
                  </a:lnTo>
                  <a:lnTo>
                    <a:pt x="13430" y="1870"/>
                  </a:lnTo>
                  <a:lnTo>
                    <a:pt x="14299" y="1736"/>
                  </a:lnTo>
                  <a:lnTo>
                    <a:pt x="15166" y="1598"/>
                  </a:lnTo>
                  <a:lnTo>
                    <a:pt x="16032" y="1454"/>
                  </a:lnTo>
                  <a:lnTo>
                    <a:pt x="16897" y="1307"/>
                  </a:lnTo>
                  <a:lnTo>
                    <a:pt x="17761" y="1160"/>
                  </a:lnTo>
                  <a:lnTo>
                    <a:pt x="18625" y="1013"/>
                  </a:lnTo>
                  <a:lnTo>
                    <a:pt x="19489" y="869"/>
                  </a:lnTo>
                  <a:lnTo>
                    <a:pt x="20354" y="731"/>
                  </a:lnTo>
                  <a:lnTo>
                    <a:pt x="21218" y="598"/>
                  </a:lnTo>
                  <a:lnTo>
                    <a:pt x="22083" y="474"/>
                  </a:lnTo>
                  <a:lnTo>
                    <a:pt x="22951" y="358"/>
                  </a:lnTo>
                  <a:lnTo>
                    <a:pt x="23818" y="257"/>
                  </a:lnTo>
                  <a:lnTo>
                    <a:pt x="24687" y="170"/>
                  </a:lnTo>
                  <a:lnTo>
                    <a:pt x="25560" y="99"/>
                  </a:lnTo>
                  <a:lnTo>
                    <a:pt x="26434" y="44"/>
                  </a:lnTo>
                  <a:lnTo>
                    <a:pt x="27310" y="13"/>
                  </a:lnTo>
                  <a:lnTo>
                    <a:pt x="28190" y="0"/>
                  </a:lnTo>
                  <a:lnTo>
                    <a:pt x="28190" y="435"/>
                  </a:lnTo>
                  <a:lnTo>
                    <a:pt x="27310" y="445"/>
                  </a:lnTo>
                  <a:lnTo>
                    <a:pt x="26434" y="477"/>
                  </a:lnTo>
                  <a:lnTo>
                    <a:pt x="25560" y="525"/>
                  </a:lnTo>
                  <a:lnTo>
                    <a:pt x="24687" y="591"/>
                  </a:lnTo>
                  <a:lnTo>
                    <a:pt x="23818" y="671"/>
                  </a:lnTo>
                  <a:lnTo>
                    <a:pt x="22951" y="765"/>
                  </a:lnTo>
                  <a:lnTo>
                    <a:pt x="22083" y="867"/>
                  </a:lnTo>
                  <a:lnTo>
                    <a:pt x="21218" y="981"/>
                  </a:lnTo>
                  <a:lnTo>
                    <a:pt x="20354" y="1102"/>
                  </a:lnTo>
                  <a:lnTo>
                    <a:pt x="19489" y="1229"/>
                  </a:lnTo>
                  <a:lnTo>
                    <a:pt x="18625" y="1359"/>
                  </a:lnTo>
                  <a:lnTo>
                    <a:pt x="17761" y="1492"/>
                  </a:lnTo>
                  <a:lnTo>
                    <a:pt x="16897" y="1625"/>
                  </a:lnTo>
                  <a:lnTo>
                    <a:pt x="16032" y="1756"/>
                  </a:lnTo>
                  <a:lnTo>
                    <a:pt x="15166" y="1885"/>
                  </a:lnTo>
                  <a:lnTo>
                    <a:pt x="14299" y="2010"/>
                  </a:lnTo>
                  <a:lnTo>
                    <a:pt x="13430" y="2125"/>
                  </a:lnTo>
                  <a:lnTo>
                    <a:pt x="12559" y="2233"/>
                  </a:lnTo>
                  <a:lnTo>
                    <a:pt x="11685" y="2331"/>
                  </a:lnTo>
                  <a:lnTo>
                    <a:pt x="10810" y="2418"/>
                  </a:lnTo>
                  <a:lnTo>
                    <a:pt x="9931" y="2488"/>
                  </a:lnTo>
                  <a:lnTo>
                    <a:pt x="9049" y="2545"/>
                  </a:lnTo>
                  <a:lnTo>
                    <a:pt x="8166" y="2584"/>
                  </a:lnTo>
                  <a:lnTo>
                    <a:pt x="7277" y="2602"/>
                  </a:lnTo>
                  <a:lnTo>
                    <a:pt x="6383" y="2600"/>
                  </a:lnTo>
                  <a:lnTo>
                    <a:pt x="5488" y="2577"/>
                  </a:lnTo>
                  <a:lnTo>
                    <a:pt x="4587" y="2528"/>
                  </a:lnTo>
                  <a:lnTo>
                    <a:pt x="3680" y="2451"/>
                  </a:lnTo>
                  <a:lnTo>
                    <a:pt x="2769" y="2347"/>
                  </a:lnTo>
                  <a:lnTo>
                    <a:pt x="1852" y="2214"/>
                  </a:lnTo>
                  <a:lnTo>
                    <a:pt x="929" y="2047"/>
                  </a:lnTo>
                  <a:lnTo>
                    <a:pt x="0" y="1848"/>
                  </a:lnTo>
                  <a:close/>
                </a:path>
              </a:pathLst>
            </a:custGeom>
            <a:solidFill>
              <a:srgbClr val="9C7C2F"/>
            </a:solidFill>
            <a:ln w="9525">
              <a:noFill/>
              <a:round/>
              <a:headEnd/>
              <a:tailEnd/>
            </a:ln>
          </p:spPr>
          <p:txBody>
            <a:bodyPr/>
            <a:lstStyle/>
            <a:p>
              <a:endParaRPr lang="tr-TR"/>
            </a:p>
          </p:txBody>
        </p:sp>
      </p:grpSp>
      <p:grpSp>
        <p:nvGrpSpPr>
          <p:cNvPr id="2056" name="Group 895"/>
          <p:cNvGrpSpPr>
            <a:grpSpLocks/>
          </p:cNvGrpSpPr>
          <p:nvPr/>
        </p:nvGrpSpPr>
        <p:grpSpPr bwMode="auto">
          <a:xfrm>
            <a:off x="0" y="-1588"/>
            <a:ext cx="50406300" cy="4592638"/>
            <a:chOff x="0" y="-1"/>
            <a:chExt cx="31104" cy="3096"/>
          </a:xfrm>
        </p:grpSpPr>
        <p:pic>
          <p:nvPicPr>
            <p:cNvPr id="2156" name="Picture 27"/>
            <p:cNvPicPr>
              <a:picLocks noChangeAspect="1" noChangeArrowheads="1"/>
            </p:cNvPicPr>
            <p:nvPr/>
          </p:nvPicPr>
          <p:blipFill>
            <a:blip r:embed="rId9" cstate="print"/>
            <a:srcRect/>
            <a:stretch>
              <a:fillRect/>
            </a:stretch>
          </p:blipFill>
          <p:spPr bwMode="auto">
            <a:xfrm>
              <a:off x="31" y="391"/>
              <a:ext cx="31073" cy="2704"/>
            </a:xfrm>
            <a:prstGeom prst="rect">
              <a:avLst/>
            </a:prstGeom>
            <a:noFill/>
            <a:ln w="9525">
              <a:noFill/>
              <a:miter lim="800000"/>
              <a:headEnd/>
              <a:tailEnd/>
            </a:ln>
          </p:spPr>
        </p:pic>
        <p:sp>
          <p:nvSpPr>
            <p:cNvPr id="2157" name="AutoShape 28"/>
            <p:cNvSpPr>
              <a:spLocks noChangeAspect="1" noChangeArrowheads="1" noTextEdit="1"/>
            </p:cNvSpPr>
            <p:nvPr/>
          </p:nvSpPr>
          <p:spPr bwMode="auto">
            <a:xfrm rot="10800000">
              <a:off x="57" y="-1"/>
              <a:ext cx="31047" cy="3072"/>
            </a:xfrm>
            <a:prstGeom prst="rect">
              <a:avLst/>
            </a:prstGeom>
            <a:noFill/>
            <a:ln w="9525">
              <a:noFill/>
              <a:miter lim="800000"/>
              <a:headEnd/>
              <a:tailEnd/>
            </a:ln>
          </p:spPr>
          <p:txBody>
            <a:bodyPr/>
            <a:lstStyle/>
            <a:p>
              <a:endParaRPr lang="tr-TR"/>
            </a:p>
          </p:txBody>
        </p:sp>
        <p:sp>
          <p:nvSpPr>
            <p:cNvPr id="2158" name="Freeform 29"/>
            <p:cNvSpPr>
              <a:spLocks/>
            </p:cNvSpPr>
            <p:nvPr/>
          </p:nvSpPr>
          <p:spPr bwMode="auto">
            <a:xfrm rot="10800000">
              <a:off x="0" y="-1"/>
              <a:ext cx="31104" cy="2874"/>
            </a:xfrm>
            <a:custGeom>
              <a:avLst/>
              <a:gdLst>
                <a:gd name="T0" fmla="*/ 201611 w 28190"/>
                <a:gd name="T1" fmla="*/ 458 h 3166"/>
                <a:gd name="T2" fmla="*/ 0 w 28190"/>
                <a:gd name="T3" fmla="*/ 458 h 3166"/>
                <a:gd name="T4" fmla="*/ 0 w 28190"/>
                <a:gd name="T5" fmla="*/ 433 h 3166"/>
                <a:gd name="T6" fmla="*/ 0 w 28190"/>
                <a:gd name="T7" fmla="*/ 412 h 3166"/>
                <a:gd name="T8" fmla="*/ 0 w 28190"/>
                <a:gd name="T9" fmla="*/ 397 h 3166"/>
                <a:gd name="T10" fmla="*/ 0 w 28190"/>
                <a:gd name="T11" fmla="*/ 384 h 3166"/>
                <a:gd name="T12" fmla="*/ 0 w 28190"/>
                <a:gd name="T13" fmla="*/ 373 h 3166"/>
                <a:gd name="T14" fmla="*/ 0 w 28190"/>
                <a:gd name="T15" fmla="*/ 366 h 3166"/>
                <a:gd name="T16" fmla="*/ 0 w 28190"/>
                <a:gd name="T17" fmla="*/ 360 h 3166"/>
                <a:gd name="T18" fmla="*/ 0 w 28190"/>
                <a:gd name="T19" fmla="*/ 354 h 3166"/>
                <a:gd name="T20" fmla="*/ 0 w 28190"/>
                <a:gd name="T21" fmla="*/ 349 h 3166"/>
                <a:gd name="T22" fmla="*/ 0 w 28190"/>
                <a:gd name="T23" fmla="*/ 343 h 3166"/>
                <a:gd name="T24" fmla="*/ 0 w 28190"/>
                <a:gd name="T25" fmla="*/ 335 h 3166"/>
                <a:gd name="T26" fmla="*/ 0 w 28190"/>
                <a:gd name="T27" fmla="*/ 325 h 3166"/>
                <a:gd name="T28" fmla="*/ 0 w 28190"/>
                <a:gd name="T29" fmla="*/ 312 h 3166"/>
                <a:gd name="T30" fmla="*/ 0 w 28190"/>
                <a:gd name="T31" fmla="*/ 297 h 3166"/>
                <a:gd name="T32" fmla="*/ 0 w 28190"/>
                <a:gd name="T33" fmla="*/ 276 h 3166"/>
                <a:gd name="T34" fmla="*/ 0 w 28190"/>
                <a:gd name="T35" fmla="*/ 251 h 3166"/>
                <a:gd name="T36" fmla="*/ 6643 w 28190"/>
                <a:gd name="T37" fmla="*/ 281 h 3166"/>
                <a:gd name="T38" fmla="*/ 13243 w 28190"/>
                <a:gd name="T39" fmla="*/ 304 h 3166"/>
                <a:gd name="T40" fmla="*/ 19800 w 28190"/>
                <a:gd name="T41" fmla="*/ 322 h 3166"/>
                <a:gd name="T42" fmla="*/ 26314 w 28190"/>
                <a:gd name="T43" fmla="*/ 336 h 3166"/>
                <a:gd name="T44" fmla="*/ 32801 w 28190"/>
                <a:gd name="T45" fmla="*/ 345 h 3166"/>
                <a:gd name="T46" fmla="*/ 39253 w 28190"/>
                <a:gd name="T47" fmla="*/ 352 h 3166"/>
                <a:gd name="T48" fmla="*/ 45651 w 28190"/>
                <a:gd name="T49" fmla="*/ 354 h 3166"/>
                <a:gd name="T50" fmla="*/ 52045 w 28190"/>
                <a:gd name="T51" fmla="*/ 353 h 3166"/>
                <a:gd name="T52" fmla="*/ 58399 w 28190"/>
                <a:gd name="T53" fmla="*/ 349 h 3166"/>
                <a:gd name="T54" fmla="*/ 64714 w 28190"/>
                <a:gd name="T55" fmla="*/ 341 h 3166"/>
                <a:gd name="T56" fmla="*/ 71029 w 28190"/>
                <a:gd name="T57" fmla="*/ 330 h 3166"/>
                <a:gd name="T58" fmla="*/ 77309 w 28190"/>
                <a:gd name="T59" fmla="*/ 319 h 3166"/>
                <a:gd name="T60" fmla="*/ 83580 w 28190"/>
                <a:gd name="T61" fmla="*/ 304 h 3166"/>
                <a:gd name="T62" fmla="*/ 89812 w 28190"/>
                <a:gd name="T63" fmla="*/ 288 h 3166"/>
                <a:gd name="T64" fmla="*/ 96055 w 28190"/>
                <a:gd name="T65" fmla="*/ 271 h 3166"/>
                <a:gd name="T66" fmla="*/ 102265 w 28190"/>
                <a:gd name="T67" fmla="*/ 251 h 3166"/>
                <a:gd name="T68" fmla="*/ 108471 w 28190"/>
                <a:gd name="T69" fmla="*/ 231 h 3166"/>
                <a:gd name="T70" fmla="*/ 114661 w 28190"/>
                <a:gd name="T71" fmla="*/ 210 h 3166"/>
                <a:gd name="T72" fmla="*/ 120844 w 28190"/>
                <a:gd name="T73" fmla="*/ 189 h 3166"/>
                <a:gd name="T74" fmla="*/ 127022 w 28190"/>
                <a:gd name="T75" fmla="*/ 167 h 3166"/>
                <a:gd name="T76" fmla="*/ 133201 w 28190"/>
                <a:gd name="T77" fmla="*/ 147 h 3166"/>
                <a:gd name="T78" fmla="*/ 139390 w 28190"/>
                <a:gd name="T79" fmla="*/ 125 h 3166"/>
                <a:gd name="T80" fmla="*/ 145565 w 28190"/>
                <a:gd name="T81" fmla="*/ 106 h 3166"/>
                <a:gd name="T82" fmla="*/ 151752 w 28190"/>
                <a:gd name="T83" fmla="*/ 86 h 3166"/>
                <a:gd name="T84" fmla="*/ 157936 w 28190"/>
                <a:gd name="T85" fmla="*/ 69 h 3166"/>
                <a:gd name="T86" fmla="*/ 164147 w 28190"/>
                <a:gd name="T87" fmla="*/ 52 h 3166"/>
                <a:gd name="T88" fmla="*/ 170339 w 28190"/>
                <a:gd name="T89" fmla="*/ 36 h 3166"/>
                <a:gd name="T90" fmla="*/ 176563 w 28190"/>
                <a:gd name="T91" fmla="*/ 25 h 3166"/>
                <a:gd name="T92" fmla="*/ 182800 w 28190"/>
                <a:gd name="T93" fmla="*/ 14 h 3166"/>
                <a:gd name="T94" fmla="*/ 189049 w 28190"/>
                <a:gd name="T95" fmla="*/ 6 h 3166"/>
                <a:gd name="T96" fmla="*/ 195316 w 28190"/>
                <a:gd name="T97" fmla="*/ 5 h 3166"/>
                <a:gd name="T98" fmla="*/ 201611 w 28190"/>
                <a:gd name="T99" fmla="*/ 0 h 3166"/>
                <a:gd name="T100" fmla="*/ 201611 w 28190"/>
                <a:gd name="T101" fmla="*/ 458 h 31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190"/>
                <a:gd name="T154" fmla="*/ 0 h 3166"/>
                <a:gd name="T155" fmla="*/ 28190 w 28190"/>
                <a:gd name="T156" fmla="*/ 3166 h 31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190" h="3166">
                  <a:moveTo>
                    <a:pt x="28190" y="3166"/>
                  </a:moveTo>
                  <a:lnTo>
                    <a:pt x="0" y="3166"/>
                  </a:lnTo>
                  <a:lnTo>
                    <a:pt x="0" y="2994"/>
                  </a:lnTo>
                  <a:lnTo>
                    <a:pt x="0" y="2854"/>
                  </a:lnTo>
                  <a:lnTo>
                    <a:pt x="0" y="2744"/>
                  </a:lnTo>
                  <a:lnTo>
                    <a:pt x="0" y="2657"/>
                  </a:lnTo>
                  <a:lnTo>
                    <a:pt x="0" y="2590"/>
                  </a:lnTo>
                  <a:lnTo>
                    <a:pt x="0" y="2536"/>
                  </a:lnTo>
                  <a:lnTo>
                    <a:pt x="0" y="2492"/>
                  </a:lnTo>
                  <a:lnTo>
                    <a:pt x="0" y="2453"/>
                  </a:lnTo>
                  <a:lnTo>
                    <a:pt x="0" y="2414"/>
                  </a:lnTo>
                  <a:lnTo>
                    <a:pt x="0" y="2370"/>
                  </a:lnTo>
                  <a:lnTo>
                    <a:pt x="0" y="2316"/>
                  </a:lnTo>
                  <a:lnTo>
                    <a:pt x="0" y="2249"/>
                  </a:lnTo>
                  <a:lnTo>
                    <a:pt x="0" y="2162"/>
                  </a:lnTo>
                  <a:lnTo>
                    <a:pt x="0" y="2052"/>
                  </a:lnTo>
                  <a:lnTo>
                    <a:pt x="0" y="1912"/>
                  </a:lnTo>
                  <a:lnTo>
                    <a:pt x="0" y="1740"/>
                  </a:lnTo>
                  <a:lnTo>
                    <a:pt x="929" y="1939"/>
                  </a:lnTo>
                  <a:lnTo>
                    <a:pt x="1852" y="2102"/>
                  </a:lnTo>
                  <a:lnTo>
                    <a:pt x="2769" y="2231"/>
                  </a:lnTo>
                  <a:lnTo>
                    <a:pt x="3680" y="2329"/>
                  </a:lnTo>
                  <a:lnTo>
                    <a:pt x="4587" y="2396"/>
                  </a:lnTo>
                  <a:lnTo>
                    <a:pt x="5488" y="2437"/>
                  </a:lnTo>
                  <a:lnTo>
                    <a:pt x="6383" y="2453"/>
                  </a:lnTo>
                  <a:lnTo>
                    <a:pt x="7277" y="2442"/>
                  </a:lnTo>
                  <a:lnTo>
                    <a:pt x="8166" y="2412"/>
                  </a:lnTo>
                  <a:lnTo>
                    <a:pt x="9049" y="2361"/>
                  </a:lnTo>
                  <a:lnTo>
                    <a:pt x="9931" y="2292"/>
                  </a:lnTo>
                  <a:lnTo>
                    <a:pt x="10810" y="2205"/>
                  </a:lnTo>
                  <a:lnTo>
                    <a:pt x="11685" y="2105"/>
                  </a:lnTo>
                  <a:lnTo>
                    <a:pt x="12559" y="1992"/>
                  </a:lnTo>
                  <a:lnTo>
                    <a:pt x="13430" y="1870"/>
                  </a:lnTo>
                  <a:lnTo>
                    <a:pt x="14299" y="1736"/>
                  </a:lnTo>
                  <a:lnTo>
                    <a:pt x="15166" y="1598"/>
                  </a:lnTo>
                  <a:lnTo>
                    <a:pt x="16032" y="1454"/>
                  </a:lnTo>
                  <a:lnTo>
                    <a:pt x="16897" y="1307"/>
                  </a:lnTo>
                  <a:lnTo>
                    <a:pt x="17761" y="1160"/>
                  </a:lnTo>
                  <a:lnTo>
                    <a:pt x="18625" y="1013"/>
                  </a:lnTo>
                  <a:lnTo>
                    <a:pt x="19489" y="869"/>
                  </a:lnTo>
                  <a:lnTo>
                    <a:pt x="20354" y="731"/>
                  </a:lnTo>
                  <a:lnTo>
                    <a:pt x="21218" y="598"/>
                  </a:lnTo>
                  <a:lnTo>
                    <a:pt x="22083" y="474"/>
                  </a:lnTo>
                  <a:lnTo>
                    <a:pt x="22951" y="358"/>
                  </a:lnTo>
                  <a:lnTo>
                    <a:pt x="23818" y="257"/>
                  </a:lnTo>
                  <a:lnTo>
                    <a:pt x="24687" y="170"/>
                  </a:lnTo>
                  <a:lnTo>
                    <a:pt x="25560" y="99"/>
                  </a:lnTo>
                  <a:lnTo>
                    <a:pt x="26434" y="44"/>
                  </a:lnTo>
                  <a:lnTo>
                    <a:pt x="27310" y="13"/>
                  </a:lnTo>
                  <a:lnTo>
                    <a:pt x="28190" y="0"/>
                  </a:lnTo>
                  <a:lnTo>
                    <a:pt x="28190" y="3166"/>
                  </a:lnTo>
                  <a:close/>
                </a:path>
              </a:pathLst>
            </a:custGeom>
            <a:solidFill>
              <a:srgbClr val="231E90"/>
            </a:solidFill>
            <a:ln w="9525">
              <a:noFill/>
              <a:round/>
              <a:headEnd/>
              <a:tailEnd/>
            </a:ln>
          </p:spPr>
          <p:txBody>
            <a:bodyPr/>
            <a:lstStyle/>
            <a:p>
              <a:endParaRPr lang="tr-TR"/>
            </a:p>
          </p:txBody>
        </p:sp>
        <p:sp>
          <p:nvSpPr>
            <p:cNvPr id="2159" name="Freeform 30"/>
            <p:cNvSpPr>
              <a:spLocks/>
            </p:cNvSpPr>
            <p:nvPr/>
          </p:nvSpPr>
          <p:spPr bwMode="auto">
            <a:xfrm rot="10800000">
              <a:off x="0" y="579"/>
              <a:ext cx="31104" cy="2362"/>
            </a:xfrm>
            <a:custGeom>
              <a:avLst/>
              <a:gdLst>
                <a:gd name="T0" fmla="*/ 0 w 28190"/>
                <a:gd name="T1" fmla="*/ 251 h 2602"/>
                <a:gd name="T2" fmla="*/ 13243 w 28190"/>
                <a:gd name="T3" fmla="*/ 304 h 2602"/>
                <a:gd name="T4" fmla="*/ 26314 w 28190"/>
                <a:gd name="T5" fmla="*/ 336 h 2602"/>
                <a:gd name="T6" fmla="*/ 39253 w 28190"/>
                <a:gd name="T7" fmla="*/ 352 h 2602"/>
                <a:gd name="T8" fmla="*/ 52045 w 28190"/>
                <a:gd name="T9" fmla="*/ 353 h 2602"/>
                <a:gd name="T10" fmla="*/ 64714 w 28190"/>
                <a:gd name="T11" fmla="*/ 341 h 2602"/>
                <a:gd name="T12" fmla="*/ 77309 w 28190"/>
                <a:gd name="T13" fmla="*/ 319 h 2602"/>
                <a:gd name="T14" fmla="*/ 89812 w 28190"/>
                <a:gd name="T15" fmla="*/ 288 h 2602"/>
                <a:gd name="T16" fmla="*/ 102265 w 28190"/>
                <a:gd name="T17" fmla="*/ 251 h 2602"/>
                <a:gd name="T18" fmla="*/ 114661 w 28190"/>
                <a:gd name="T19" fmla="*/ 210 h 2602"/>
                <a:gd name="T20" fmla="*/ 127022 w 28190"/>
                <a:gd name="T21" fmla="*/ 167 h 2602"/>
                <a:gd name="T22" fmla="*/ 139390 w 28190"/>
                <a:gd name="T23" fmla="*/ 125 h 2602"/>
                <a:gd name="T24" fmla="*/ 151752 w 28190"/>
                <a:gd name="T25" fmla="*/ 86 h 2602"/>
                <a:gd name="T26" fmla="*/ 164147 w 28190"/>
                <a:gd name="T27" fmla="*/ 52 h 2602"/>
                <a:gd name="T28" fmla="*/ 176563 w 28190"/>
                <a:gd name="T29" fmla="*/ 25 h 2602"/>
                <a:gd name="T30" fmla="*/ 189049 w 28190"/>
                <a:gd name="T31" fmla="*/ 6 h 2602"/>
                <a:gd name="T32" fmla="*/ 201611 w 28190"/>
                <a:gd name="T33" fmla="*/ 0 h 2602"/>
                <a:gd name="T34" fmla="*/ 195316 w 28190"/>
                <a:gd name="T35" fmla="*/ 63 h 2602"/>
                <a:gd name="T36" fmla="*/ 182800 w 28190"/>
                <a:gd name="T37" fmla="*/ 76 h 2602"/>
                <a:gd name="T38" fmla="*/ 170339 w 28190"/>
                <a:gd name="T39" fmla="*/ 97 h 2602"/>
                <a:gd name="T40" fmla="*/ 157936 w 28190"/>
                <a:gd name="T41" fmla="*/ 124 h 2602"/>
                <a:gd name="T42" fmla="*/ 145565 w 28190"/>
                <a:gd name="T43" fmla="*/ 158 h 2602"/>
                <a:gd name="T44" fmla="*/ 133201 w 28190"/>
                <a:gd name="T45" fmla="*/ 197 h 2602"/>
                <a:gd name="T46" fmla="*/ 120844 w 28190"/>
                <a:gd name="T47" fmla="*/ 233 h 2602"/>
                <a:gd name="T48" fmla="*/ 108471 w 28190"/>
                <a:gd name="T49" fmla="*/ 272 h 2602"/>
                <a:gd name="T50" fmla="*/ 96055 w 28190"/>
                <a:gd name="T51" fmla="*/ 306 h 2602"/>
                <a:gd name="T52" fmla="*/ 83580 w 28190"/>
                <a:gd name="T53" fmla="*/ 336 h 2602"/>
                <a:gd name="T54" fmla="*/ 71029 w 28190"/>
                <a:gd name="T55" fmla="*/ 360 h 2602"/>
                <a:gd name="T56" fmla="*/ 58399 w 28190"/>
                <a:gd name="T57" fmla="*/ 372 h 2602"/>
                <a:gd name="T58" fmla="*/ 45651 w 28190"/>
                <a:gd name="T59" fmla="*/ 376 h 2602"/>
                <a:gd name="T60" fmla="*/ 32801 w 28190"/>
                <a:gd name="T61" fmla="*/ 364 h 2602"/>
                <a:gd name="T62" fmla="*/ 19800 w 28190"/>
                <a:gd name="T63" fmla="*/ 338 h 2602"/>
                <a:gd name="T64" fmla="*/ 6643 w 28190"/>
                <a:gd name="T65" fmla="*/ 296 h 26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190"/>
                <a:gd name="T100" fmla="*/ 0 h 2602"/>
                <a:gd name="T101" fmla="*/ 28190 w 28190"/>
                <a:gd name="T102" fmla="*/ 2602 h 26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190" h="2602">
                  <a:moveTo>
                    <a:pt x="0" y="1848"/>
                  </a:moveTo>
                  <a:lnTo>
                    <a:pt x="0" y="1740"/>
                  </a:lnTo>
                  <a:lnTo>
                    <a:pt x="929" y="1939"/>
                  </a:lnTo>
                  <a:lnTo>
                    <a:pt x="1852" y="2102"/>
                  </a:lnTo>
                  <a:lnTo>
                    <a:pt x="2769" y="2231"/>
                  </a:lnTo>
                  <a:lnTo>
                    <a:pt x="3680" y="2329"/>
                  </a:lnTo>
                  <a:lnTo>
                    <a:pt x="4587" y="2396"/>
                  </a:lnTo>
                  <a:lnTo>
                    <a:pt x="5488" y="2437"/>
                  </a:lnTo>
                  <a:lnTo>
                    <a:pt x="6383" y="2453"/>
                  </a:lnTo>
                  <a:lnTo>
                    <a:pt x="7277" y="2442"/>
                  </a:lnTo>
                  <a:lnTo>
                    <a:pt x="8166" y="2412"/>
                  </a:lnTo>
                  <a:lnTo>
                    <a:pt x="9049" y="2361"/>
                  </a:lnTo>
                  <a:lnTo>
                    <a:pt x="9931" y="2292"/>
                  </a:lnTo>
                  <a:lnTo>
                    <a:pt x="10810" y="2205"/>
                  </a:lnTo>
                  <a:lnTo>
                    <a:pt x="11685" y="2105"/>
                  </a:lnTo>
                  <a:lnTo>
                    <a:pt x="12559" y="1992"/>
                  </a:lnTo>
                  <a:lnTo>
                    <a:pt x="13430" y="1870"/>
                  </a:lnTo>
                  <a:lnTo>
                    <a:pt x="14299" y="1736"/>
                  </a:lnTo>
                  <a:lnTo>
                    <a:pt x="15166" y="1598"/>
                  </a:lnTo>
                  <a:lnTo>
                    <a:pt x="16032" y="1454"/>
                  </a:lnTo>
                  <a:lnTo>
                    <a:pt x="16897" y="1307"/>
                  </a:lnTo>
                  <a:lnTo>
                    <a:pt x="17761" y="1160"/>
                  </a:lnTo>
                  <a:lnTo>
                    <a:pt x="18625" y="1013"/>
                  </a:lnTo>
                  <a:lnTo>
                    <a:pt x="19489" y="869"/>
                  </a:lnTo>
                  <a:lnTo>
                    <a:pt x="20354" y="731"/>
                  </a:lnTo>
                  <a:lnTo>
                    <a:pt x="21218" y="598"/>
                  </a:lnTo>
                  <a:lnTo>
                    <a:pt x="22083" y="474"/>
                  </a:lnTo>
                  <a:lnTo>
                    <a:pt x="22951" y="358"/>
                  </a:lnTo>
                  <a:lnTo>
                    <a:pt x="23818" y="257"/>
                  </a:lnTo>
                  <a:lnTo>
                    <a:pt x="24687" y="170"/>
                  </a:lnTo>
                  <a:lnTo>
                    <a:pt x="25560" y="99"/>
                  </a:lnTo>
                  <a:lnTo>
                    <a:pt x="26434" y="44"/>
                  </a:lnTo>
                  <a:lnTo>
                    <a:pt x="27310" y="13"/>
                  </a:lnTo>
                  <a:lnTo>
                    <a:pt x="28190" y="0"/>
                  </a:lnTo>
                  <a:lnTo>
                    <a:pt x="28190" y="435"/>
                  </a:lnTo>
                  <a:lnTo>
                    <a:pt x="27310" y="445"/>
                  </a:lnTo>
                  <a:lnTo>
                    <a:pt x="26434" y="477"/>
                  </a:lnTo>
                  <a:lnTo>
                    <a:pt x="25560" y="525"/>
                  </a:lnTo>
                  <a:lnTo>
                    <a:pt x="24687" y="591"/>
                  </a:lnTo>
                  <a:lnTo>
                    <a:pt x="23818" y="671"/>
                  </a:lnTo>
                  <a:lnTo>
                    <a:pt x="22951" y="765"/>
                  </a:lnTo>
                  <a:lnTo>
                    <a:pt x="22083" y="867"/>
                  </a:lnTo>
                  <a:lnTo>
                    <a:pt x="21218" y="981"/>
                  </a:lnTo>
                  <a:lnTo>
                    <a:pt x="20354" y="1102"/>
                  </a:lnTo>
                  <a:lnTo>
                    <a:pt x="19489" y="1229"/>
                  </a:lnTo>
                  <a:lnTo>
                    <a:pt x="18625" y="1359"/>
                  </a:lnTo>
                  <a:lnTo>
                    <a:pt x="17761" y="1492"/>
                  </a:lnTo>
                  <a:lnTo>
                    <a:pt x="16897" y="1625"/>
                  </a:lnTo>
                  <a:lnTo>
                    <a:pt x="16032" y="1756"/>
                  </a:lnTo>
                  <a:lnTo>
                    <a:pt x="15166" y="1885"/>
                  </a:lnTo>
                  <a:lnTo>
                    <a:pt x="14299" y="2010"/>
                  </a:lnTo>
                  <a:lnTo>
                    <a:pt x="13430" y="2125"/>
                  </a:lnTo>
                  <a:lnTo>
                    <a:pt x="12559" y="2233"/>
                  </a:lnTo>
                  <a:lnTo>
                    <a:pt x="11685" y="2331"/>
                  </a:lnTo>
                  <a:lnTo>
                    <a:pt x="10810" y="2418"/>
                  </a:lnTo>
                  <a:lnTo>
                    <a:pt x="9931" y="2488"/>
                  </a:lnTo>
                  <a:lnTo>
                    <a:pt x="9049" y="2545"/>
                  </a:lnTo>
                  <a:lnTo>
                    <a:pt x="8166" y="2584"/>
                  </a:lnTo>
                  <a:lnTo>
                    <a:pt x="7277" y="2602"/>
                  </a:lnTo>
                  <a:lnTo>
                    <a:pt x="6383" y="2600"/>
                  </a:lnTo>
                  <a:lnTo>
                    <a:pt x="5488" y="2577"/>
                  </a:lnTo>
                  <a:lnTo>
                    <a:pt x="4587" y="2528"/>
                  </a:lnTo>
                  <a:lnTo>
                    <a:pt x="3680" y="2451"/>
                  </a:lnTo>
                  <a:lnTo>
                    <a:pt x="2769" y="2347"/>
                  </a:lnTo>
                  <a:lnTo>
                    <a:pt x="1852" y="2214"/>
                  </a:lnTo>
                  <a:lnTo>
                    <a:pt x="929" y="2047"/>
                  </a:lnTo>
                  <a:lnTo>
                    <a:pt x="0" y="1848"/>
                  </a:lnTo>
                  <a:close/>
                </a:path>
              </a:pathLst>
            </a:custGeom>
            <a:solidFill>
              <a:srgbClr val="9C7C2F"/>
            </a:solidFill>
            <a:ln w="9525">
              <a:noFill/>
              <a:round/>
              <a:headEnd/>
              <a:tailEnd/>
            </a:ln>
          </p:spPr>
          <p:txBody>
            <a:bodyPr/>
            <a:lstStyle/>
            <a:p>
              <a:endParaRPr lang="tr-TR"/>
            </a:p>
          </p:txBody>
        </p:sp>
      </p:grpSp>
      <p:sp>
        <p:nvSpPr>
          <p:cNvPr id="2818" name="AutoShape 770"/>
          <p:cNvSpPr>
            <a:spLocks noChangeArrowheads="1"/>
          </p:cNvSpPr>
          <p:nvPr/>
        </p:nvSpPr>
        <p:spPr bwMode="auto">
          <a:xfrm>
            <a:off x="800100" y="5111750"/>
            <a:ext cx="12809538" cy="1128713"/>
          </a:xfrm>
          <a:prstGeom prst="roundRect">
            <a:avLst>
              <a:gd name="adj" fmla="val 18056"/>
            </a:avLst>
          </a:prstGeom>
          <a:solidFill>
            <a:srgbClr val="9C7C2F"/>
          </a:solidFill>
          <a:ln>
            <a:noFill/>
          </a:ln>
          <a:effectLst/>
          <a:extLst>
            <a:ext uri="{91240B29-F687-4F45-9708-019B960494DF}"/>
            <a:ext uri="{AF507438-7753-43E0-B8FC-AC1667EBCBE1}"/>
          </a:extLst>
        </p:spPr>
        <p:txBody>
          <a:bodyPr wrap="none" lIns="96899" tIns="48449" rIns="96899" bIns="48449" anchor="ctr"/>
          <a:lstStyle/>
          <a:p>
            <a:pPr algn="ctr" defTabSz="4982895" eaLnBrk="0" hangingPunct="0">
              <a:defRPr/>
            </a:pPr>
            <a:r>
              <a:rPr lang="en-US" sz="6400" dirty="0">
                <a:solidFill>
                  <a:schemeClr val="bg1"/>
                </a:solidFill>
                <a:effectLst>
                  <a:outerShdw blurRad="38100" dist="38100" dir="2700000" algn="tl">
                    <a:srgbClr val="000000"/>
                  </a:outerShdw>
                </a:effectLst>
                <a:latin typeface="Franklin Gothic Medium" pitchFamily="34" charset="0"/>
              </a:rPr>
              <a:t>Introduction</a:t>
            </a:r>
          </a:p>
        </p:txBody>
      </p:sp>
      <p:sp>
        <p:nvSpPr>
          <p:cNvPr id="2058" name="Text Box 771"/>
          <p:cNvSpPr txBox="1">
            <a:spLocks noChangeArrowheads="1"/>
          </p:cNvSpPr>
          <p:nvPr/>
        </p:nvSpPr>
        <p:spPr bwMode="auto">
          <a:xfrm>
            <a:off x="969963" y="6446838"/>
            <a:ext cx="12471400" cy="2435225"/>
          </a:xfrm>
          <a:prstGeom prst="rect">
            <a:avLst/>
          </a:prstGeom>
          <a:noFill/>
          <a:ln w="9525">
            <a:noFill/>
            <a:miter lim="800000"/>
            <a:headEnd/>
            <a:tailEnd/>
          </a:ln>
        </p:spPr>
        <p:txBody>
          <a:bodyPr lIns="96899" tIns="48449" rIns="96899" bIns="48449">
            <a:spAutoFit/>
          </a:bodyPr>
          <a:lstStyle/>
          <a:p>
            <a:pPr algn="just" defTabSz="4983163">
              <a:lnSpc>
                <a:spcPct val="120000"/>
              </a:lnSpc>
              <a:spcBef>
                <a:spcPct val="50000"/>
              </a:spcBef>
            </a:pPr>
            <a:r>
              <a:rPr lang="tr-TR" sz="3200" dirty="0" err="1"/>
              <a:t>Bituminous</a:t>
            </a:r>
            <a:r>
              <a:rPr lang="tr-TR" sz="3200" dirty="0"/>
              <a:t> </a:t>
            </a:r>
            <a:r>
              <a:rPr lang="tr-TR" sz="3200" dirty="0" err="1"/>
              <a:t>shales</a:t>
            </a:r>
            <a:r>
              <a:rPr lang="tr-TR" sz="3200" dirty="0"/>
              <a:t> </a:t>
            </a:r>
            <a:r>
              <a:rPr lang="tr-TR" sz="3200" dirty="0" err="1"/>
              <a:t>are</a:t>
            </a:r>
            <a:r>
              <a:rPr lang="tr-TR" sz="3200" dirty="0"/>
              <a:t> </a:t>
            </a:r>
            <a:r>
              <a:rPr lang="tr-TR" sz="3200" dirty="0" err="1"/>
              <a:t>fine</a:t>
            </a:r>
            <a:r>
              <a:rPr lang="tr-TR" sz="3200" dirty="0"/>
              <a:t>-</a:t>
            </a:r>
            <a:r>
              <a:rPr lang="tr-TR" sz="3200" dirty="0" err="1"/>
              <a:t>grained</a:t>
            </a:r>
            <a:r>
              <a:rPr lang="tr-TR" sz="3200" dirty="0"/>
              <a:t> </a:t>
            </a:r>
            <a:r>
              <a:rPr lang="tr-TR" sz="3200" dirty="0" err="1"/>
              <a:t>and</a:t>
            </a:r>
            <a:r>
              <a:rPr lang="tr-TR" sz="3200" dirty="0"/>
              <a:t> </a:t>
            </a:r>
            <a:r>
              <a:rPr lang="tr-TR" sz="3200" dirty="0" err="1"/>
              <a:t>organic</a:t>
            </a:r>
            <a:r>
              <a:rPr lang="tr-TR" sz="3200" dirty="0"/>
              <a:t> </a:t>
            </a:r>
            <a:r>
              <a:rPr lang="tr-TR" sz="3200" dirty="0" err="1"/>
              <a:t>matter</a:t>
            </a:r>
            <a:r>
              <a:rPr lang="tr-TR" sz="3200" dirty="0"/>
              <a:t> </a:t>
            </a:r>
            <a:r>
              <a:rPr lang="tr-TR" sz="3200" dirty="0" err="1"/>
              <a:t>rich</a:t>
            </a:r>
            <a:r>
              <a:rPr lang="tr-TR" sz="3200" dirty="0"/>
              <a:t> </a:t>
            </a:r>
            <a:r>
              <a:rPr lang="tr-TR" sz="3200" dirty="0" err="1"/>
              <a:t>rocks</a:t>
            </a:r>
            <a:r>
              <a:rPr lang="tr-TR" sz="3200" dirty="0"/>
              <a:t>,  </a:t>
            </a:r>
            <a:r>
              <a:rPr lang="tr-TR" sz="3200" dirty="0" err="1"/>
              <a:t>also</a:t>
            </a:r>
            <a:r>
              <a:rPr lang="tr-TR" sz="3200" dirty="0"/>
              <a:t> </a:t>
            </a:r>
            <a:r>
              <a:rPr lang="tr-TR" sz="3200" dirty="0" err="1"/>
              <a:t>known</a:t>
            </a:r>
            <a:r>
              <a:rPr lang="tr-TR" sz="3200" dirty="0"/>
              <a:t> as </a:t>
            </a:r>
            <a:r>
              <a:rPr lang="tr-TR" sz="3200" dirty="0" err="1"/>
              <a:t>oil</a:t>
            </a:r>
            <a:r>
              <a:rPr lang="tr-TR" sz="3200" dirty="0"/>
              <a:t> </a:t>
            </a:r>
            <a:r>
              <a:rPr lang="tr-TR" sz="3200" dirty="0" err="1"/>
              <a:t>shale</a:t>
            </a:r>
            <a:r>
              <a:rPr lang="tr-TR" sz="3200" dirty="0"/>
              <a:t>, </a:t>
            </a:r>
            <a:r>
              <a:rPr lang="tr-TR" sz="3200" dirty="0" err="1"/>
              <a:t>black</a:t>
            </a:r>
            <a:r>
              <a:rPr lang="tr-TR" sz="3200" dirty="0"/>
              <a:t> </a:t>
            </a:r>
            <a:r>
              <a:rPr lang="tr-TR" sz="3200" dirty="0" err="1"/>
              <a:t>shale</a:t>
            </a:r>
            <a:r>
              <a:rPr lang="tr-TR" sz="3200" dirty="0"/>
              <a:t>, </a:t>
            </a:r>
            <a:r>
              <a:rPr lang="tr-TR" sz="3200" dirty="0" err="1"/>
              <a:t>bituminous</a:t>
            </a:r>
            <a:r>
              <a:rPr lang="tr-TR" sz="3200" dirty="0"/>
              <a:t> </a:t>
            </a:r>
            <a:r>
              <a:rPr lang="tr-TR" sz="3200" dirty="0" err="1"/>
              <a:t>shale</a:t>
            </a:r>
            <a:r>
              <a:rPr lang="tr-TR" sz="3200" dirty="0"/>
              <a:t> </a:t>
            </a:r>
            <a:r>
              <a:rPr lang="tr-TR" sz="3200" dirty="0" err="1"/>
              <a:t>etc</a:t>
            </a:r>
            <a:r>
              <a:rPr lang="tr-TR" sz="3200" dirty="0"/>
              <a:t>. </a:t>
            </a:r>
            <a:r>
              <a:rPr lang="en-US" sz="3200" dirty="0"/>
              <a:t>Depending on the amount of organic matter</a:t>
            </a:r>
            <a:r>
              <a:rPr lang="tr-TR" sz="3200" dirty="0"/>
              <a:t> </a:t>
            </a:r>
            <a:r>
              <a:rPr lang="tr-TR" sz="3200" dirty="0" err="1" smtClean="0"/>
              <a:t>bituminous</a:t>
            </a:r>
            <a:r>
              <a:rPr lang="tr-TR" sz="3200" dirty="0" smtClean="0"/>
              <a:t> </a:t>
            </a:r>
            <a:r>
              <a:rPr lang="tr-TR" sz="3200" dirty="0" err="1"/>
              <a:t>shale</a:t>
            </a:r>
            <a:r>
              <a:rPr lang="tr-TR" sz="3200" dirty="0"/>
              <a:t> </a:t>
            </a:r>
            <a:r>
              <a:rPr lang="tr-TR" sz="3200" dirty="0" err="1"/>
              <a:t>colors</a:t>
            </a:r>
            <a:r>
              <a:rPr lang="tr-TR" sz="3200" dirty="0"/>
              <a:t> </a:t>
            </a:r>
            <a:r>
              <a:rPr lang="tr-TR" sz="3200" dirty="0" err="1"/>
              <a:t>range</a:t>
            </a:r>
            <a:r>
              <a:rPr lang="tr-TR" sz="3200" dirty="0"/>
              <a:t> </a:t>
            </a:r>
            <a:r>
              <a:rPr lang="tr-TR" sz="3200" dirty="0" err="1"/>
              <a:t>from</a:t>
            </a:r>
            <a:r>
              <a:rPr lang="tr-TR" sz="3200" dirty="0"/>
              <a:t> </a:t>
            </a:r>
            <a:r>
              <a:rPr lang="tr-TR" sz="3200" dirty="0" err="1"/>
              <a:t>gray</a:t>
            </a:r>
            <a:r>
              <a:rPr lang="tr-TR" sz="3200" dirty="0"/>
              <a:t> </a:t>
            </a:r>
            <a:r>
              <a:rPr lang="tr-TR" sz="3200" dirty="0" err="1"/>
              <a:t>to</a:t>
            </a:r>
            <a:r>
              <a:rPr lang="tr-TR" sz="3200" dirty="0"/>
              <a:t> </a:t>
            </a:r>
            <a:r>
              <a:rPr lang="tr-TR" sz="3200" dirty="0" err="1"/>
              <a:t>black</a:t>
            </a:r>
            <a:r>
              <a:rPr lang="tr-TR" sz="3200" dirty="0"/>
              <a:t>.</a:t>
            </a:r>
            <a:r>
              <a:rPr lang="en-US" sz="3200" dirty="0"/>
              <a:t> </a:t>
            </a:r>
            <a:endParaRPr lang="tr-TR" sz="3200" dirty="0"/>
          </a:p>
        </p:txBody>
      </p:sp>
      <p:sp>
        <p:nvSpPr>
          <p:cNvPr id="2823" name="AutoShape 775"/>
          <p:cNvSpPr>
            <a:spLocks noChangeArrowheads="1"/>
          </p:cNvSpPr>
          <p:nvPr/>
        </p:nvSpPr>
        <p:spPr bwMode="auto">
          <a:xfrm>
            <a:off x="838200" y="18076863"/>
            <a:ext cx="12809538" cy="1128712"/>
          </a:xfrm>
          <a:prstGeom prst="roundRect">
            <a:avLst>
              <a:gd name="adj" fmla="val 18056"/>
            </a:avLst>
          </a:prstGeom>
          <a:solidFill>
            <a:srgbClr val="9C7C2F"/>
          </a:solidFill>
          <a:ln>
            <a:noFill/>
          </a:ln>
          <a:effectLst/>
          <a:extLst>
            <a:ext uri="{91240B29-F687-4F45-9708-019B960494DF}"/>
            <a:ext uri="{AF507438-7753-43E0-B8FC-AC1667EBCBE1}"/>
          </a:extLst>
        </p:spPr>
        <p:txBody>
          <a:bodyPr wrap="none" lIns="96899" tIns="48449" rIns="96899" bIns="48449" anchor="ctr"/>
          <a:lstStyle/>
          <a:p>
            <a:pPr algn="ctr" defTabSz="4982895" eaLnBrk="0" hangingPunct="0">
              <a:defRPr/>
            </a:pPr>
            <a:r>
              <a:rPr lang="en-US" sz="6400" dirty="0">
                <a:solidFill>
                  <a:schemeClr val="bg1"/>
                </a:solidFill>
                <a:effectLst>
                  <a:outerShdw blurRad="38100" dist="38100" dir="2700000" algn="tl">
                    <a:srgbClr val="000000"/>
                  </a:outerShdw>
                </a:effectLst>
                <a:latin typeface="Franklin Gothic Medium" pitchFamily="34" charset="0"/>
              </a:rPr>
              <a:t>Objectives</a:t>
            </a:r>
          </a:p>
        </p:txBody>
      </p:sp>
      <p:sp>
        <p:nvSpPr>
          <p:cNvPr id="2060" name="Text Box 513"/>
          <p:cNvSpPr txBox="1">
            <a:spLocks noChangeArrowheads="1"/>
          </p:cNvSpPr>
          <p:nvPr/>
        </p:nvSpPr>
        <p:spPr bwMode="auto">
          <a:xfrm>
            <a:off x="36094988" y="23714075"/>
            <a:ext cx="13668375" cy="6338888"/>
          </a:xfrm>
          <a:prstGeom prst="rect">
            <a:avLst/>
          </a:prstGeom>
          <a:noFill/>
          <a:ln w="9525">
            <a:noFill/>
            <a:miter lim="800000"/>
            <a:headEnd/>
            <a:tailEnd/>
          </a:ln>
        </p:spPr>
        <p:txBody>
          <a:bodyPr lIns="181686" tIns="90843" rIns="181686" bIns="90843">
            <a:spAutoFit/>
          </a:bodyPr>
          <a:lstStyle/>
          <a:p>
            <a:pPr algn="just"/>
            <a:r>
              <a:rPr lang="en-US" sz="1600"/>
              <a:t>Algeo, T.J., Maynard, J.B., 2004. Trace–Element Behavior and Redox Facies in Core Shales Of Upper Pennsylvanian Kansas-Type Cyclothems. Chemical Geology, 206, 289 – 318.</a:t>
            </a:r>
            <a:endParaRPr lang="tr-TR" sz="1600"/>
          </a:p>
          <a:p>
            <a:pPr algn="just"/>
            <a:r>
              <a:rPr lang="en-US" sz="1600"/>
              <a:t>Arnaboldi, M., Meyers, P.A., 2003. Geochemical evidence for paleoclimatic</a:t>
            </a:r>
            <a:r>
              <a:rPr lang="tr-TR" sz="1600"/>
              <a:t> </a:t>
            </a:r>
            <a:r>
              <a:rPr lang="en-US" sz="1600"/>
              <a:t>variations during deposition of two Pliocene sapropels</a:t>
            </a:r>
            <a:r>
              <a:rPr lang="tr-TR" sz="1600"/>
              <a:t> </a:t>
            </a:r>
            <a:r>
              <a:rPr lang="en-US" sz="1600"/>
              <a:t>from the Vrica section, Calabria. Palaeogeography, Palaeoclimatology,</a:t>
            </a:r>
            <a:r>
              <a:rPr lang="tr-TR" sz="1600"/>
              <a:t> Palaeoecology 190, 257–271.</a:t>
            </a:r>
          </a:p>
          <a:p>
            <a:pPr algn="just"/>
            <a:r>
              <a:rPr lang="en-US" sz="1600"/>
              <a:t>Edwards, B.D., 1985. Bioturbation in a dysaerobic, bathyal basin:</a:t>
            </a:r>
            <a:r>
              <a:rPr lang="tr-TR" sz="1600"/>
              <a:t>California borderland. In: Curran, H.A. (Ed.), Biogenic Structures: </a:t>
            </a:r>
            <a:r>
              <a:rPr lang="en-US" sz="1600"/>
              <a:t>Their Use in</a:t>
            </a:r>
            <a:r>
              <a:rPr lang="tr-TR" sz="1600"/>
              <a:t> </a:t>
            </a:r>
            <a:r>
              <a:rPr lang="en-US" sz="1600"/>
              <a:t>Interpreting Depositional Environments.</a:t>
            </a:r>
          </a:p>
          <a:p>
            <a:pPr algn="just"/>
            <a:r>
              <a:rPr lang="nl-NL" sz="1600"/>
              <a:t>Spec. Publ.-SEPM, vol. 35, pp. 309– 331.</a:t>
            </a:r>
            <a:endParaRPr lang="tr-TR" sz="1600"/>
          </a:p>
          <a:p>
            <a:pPr algn="just"/>
            <a:r>
              <a:rPr lang="tr-TR" sz="1600"/>
              <a:t>Hatch, J.R. and Leventhal, J.S., 1992, Relationship between inferred redox potential of the depositional environment and geochemistry of the Upper Pennsylvanian (Missourian) Stark Shale Member of the Dennis Limestone, Wabaunsee County, Kansas, U.S.A. Chemical Geology, 99, 65–82.</a:t>
            </a:r>
          </a:p>
          <a:p>
            <a:pPr algn="just"/>
            <a:r>
              <a:rPr lang="en-US" sz="1600"/>
              <a:t>Jones, B. and Manning, D.A.C., 1994. Comparison of geological indices used for the interpretation of palaeoredox conditions in ancient mudstones. Chemical Geology 111, 111-129.</a:t>
            </a:r>
            <a:endParaRPr lang="tr-TR" sz="1600"/>
          </a:p>
          <a:p>
            <a:pPr algn="just"/>
            <a:r>
              <a:rPr lang="tr-TR" sz="1600"/>
              <a:t>Kimura, H. and Watanabe, Y., 2001. Oceanic anoxia at the Precambrian-Cambrian boundary. Geology, 21, 995-998.</a:t>
            </a:r>
          </a:p>
          <a:p>
            <a:pPr algn="just"/>
            <a:r>
              <a:rPr lang="tr-TR" sz="1600"/>
              <a:t>Brumsack, H.-J., 2006. The trace metal content of recent organic carbon-rich sediments: implications for Cretaceous black shale formation. Palaeogeography Palaeoclimatology Palaeoecology, 232, 344–361.</a:t>
            </a:r>
          </a:p>
          <a:p>
            <a:pPr algn="just"/>
            <a:r>
              <a:rPr lang="en-US" sz="1600"/>
              <a:t>Calvert, S.E., Pedersen, T.F., 1993. Geochemistry of Recent oxic and anoxic marine sediments: implications for the geological record. Marine Geology, 113, 67– 88.</a:t>
            </a:r>
            <a:endParaRPr lang="tr-TR" sz="1600"/>
          </a:p>
          <a:p>
            <a:pPr algn="just"/>
            <a:r>
              <a:rPr lang="tr-TR" sz="1600"/>
              <a:t>Rimmer, S.M., 2004. Geochemical paleoredox indicators in the Devonian Mississippian black shales, Central Appalachian Basin (USA). Chemical Geology, 206, 373–391.</a:t>
            </a:r>
          </a:p>
          <a:p>
            <a:pPr algn="just"/>
            <a:r>
              <a:rPr lang="en-US" sz="1600"/>
              <a:t>Ross, D.J.K., Bustin, R.M., 2009.</a:t>
            </a:r>
            <a:r>
              <a:rPr lang="tr-TR" sz="1600"/>
              <a:t>Investigating the use of sedimentary geochemical proxies for paleoenvironment interpretation of thermally mature organic-rich strata: Examples from the Devonian–Mississippian shales, Western Canadian Sedimentary Basin. Chemical Geology, 260, 1-19.</a:t>
            </a:r>
          </a:p>
          <a:p>
            <a:pPr algn="just"/>
            <a:r>
              <a:rPr lang="tr-TR" sz="1600"/>
              <a:t>Tyson, R.V., Pearson, TH., 1991. Modern and ancient continental shelf anoxia: an overview. In: Tyson, R.V., Pearson, T.H. (Eds.), Modern and Ancient Continental Shelf Anoxia, Geol. Soc. Spec. Pub., vol. 58. pp. 1 – 24.</a:t>
            </a:r>
          </a:p>
          <a:p>
            <a:pPr algn="just"/>
            <a:r>
              <a:rPr lang="en-US" sz="1600"/>
              <a:t>Vine, J.D., and Tourtelot, E.B., 1970. Geochemistry of black shale deposits-a summary report. Economic Geology, 65, 253-272.</a:t>
            </a:r>
            <a:endParaRPr lang="tr-TR" sz="1600"/>
          </a:p>
          <a:p>
            <a:pPr algn="just"/>
            <a:r>
              <a:rPr lang="tr-TR" sz="1600"/>
              <a:t>Warning, B., Brumsack, H.-J., 2000. Trace metal signatures of Mediterranean sapropels. Palaeogeography Palaeoclimatology Palaeoecology, 158, 293–309.</a:t>
            </a:r>
          </a:p>
        </p:txBody>
      </p:sp>
      <p:sp>
        <p:nvSpPr>
          <p:cNvPr id="2061" name="Text Box 768"/>
          <p:cNvSpPr txBox="1">
            <a:spLocks noChangeArrowheads="1"/>
          </p:cNvSpPr>
          <p:nvPr/>
        </p:nvSpPr>
        <p:spPr bwMode="auto">
          <a:xfrm>
            <a:off x="915988" y="24641175"/>
            <a:ext cx="12468225" cy="2152650"/>
          </a:xfrm>
          <a:prstGeom prst="rect">
            <a:avLst/>
          </a:prstGeom>
          <a:noFill/>
          <a:ln w="9525">
            <a:noFill/>
            <a:miter lim="800000"/>
            <a:headEnd/>
            <a:tailEnd/>
          </a:ln>
        </p:spPr>
        <p:txBody>
          <a:bodyPr lIns="181686" tIns="90843" rIns="181686" bIns="90843">
            <a:spAutoFit/>
          </a:bodyPr>
          <a:lstStyle/>
          <a:p>
            <a:pPr algn="just"/>
            <a:r>
              <a:rPr lang="tr-TR" sz="3200"/>
              <a:t>Some trace element ratios such as Ni/Co, V/Cr, V/(V+Ni), V/Sc, and U/Th have been used to evaluate paleoredox conditions (Hatch and Levental, 1992; Jones and Manning, 1994; Kimura ve Watanabe, 2001).</a:t>
            </a:r>
          </a:p>
        </p:txBody>
      </p:sp>
      <p:sp>
        <p:nvSpPr>
          <p:cNvPr id="2825" name="AutoShape 777"/>
          <p:cNvSpPr>
            <a:spLocks noChangeArrowheads="1"/>
          </p:cNvSpPr>
          <p:nvPr/>
        </p:nvSpPr>
        <p:spPr bwMode="auto">
          <a:xfrm>
            <a:off x="822325" y="23394988"/>
            <a:ext cx="12809538" cy="1187450"/>
          </a:xfrm>
          <a:prstGeom prst="roundRect">
            <a:avLst>
              <a:gd name="adj" fmla="val 18056"/>
            </a:avLst>
          </a:prstGeom>
          <a:solidFill>
            <a:srgbClr val="9C7C2F"/>
          </a:solidFill>
          <a:ln>
            <a:noFill/>
          </a:ln>
          <a:effectLst/>
          <a:extLst>
            <a:ext uri="{91240B29-F687-4F45-9708-019B960494DF}"/>
            <a:ext uri="{AF507438-7753-43E0-B8FC-AC1667EBCBE1}"/>
          </a:extLst>
        </p:spPr>
        <p:txBody>
          <a:bodyPr wrap="none" lIns="96899" tIns="48449" rIns="96899" bIns="48449" anchor="ctr"/>
          <a:lstStyle/>
          <a:p>
            <a:pPr algn="ctr" defTabSz="4982895" eaLnBrk="0" hangingPunct="0">
              <a:defRPr/>
            </a:pPr>
            <a:r>
              <a:rPr lang="en-US" sz="6400" dirty="0">
                <a:solidFill>
                  <a:schemeClr val="bg1"/>
                </a:solidFill>
                <a:effectLst>
                  <a:outerShdw blurRad="38100" dist="38100" dir="2700000" algn="tl">
                    <a:srgbClr val="000000"/>
                  </a:outerShdw>
                </a:effectLst>
                <a:latin typeface="Franklin Gothic Medium" pitchFamily="34" charset="0"/>
              </a:rPr>
              <a:t>Discussion</a:t>
            </a:r>
          </a:p>
        </p:txBody>
      </p:sp>
      <p:sp>
        <p:nvSpPr>
          <p:cNvPr id="2826" name="AutoShape 778"/>
          <p:cNvSpPr>
            <a:spLocks noChangeArrowheads="1"/>
          </p:cNvSpPr>
          <p:nvPr/>
        </p:nvSpPr>
        <p:spPr bwMode="auto">
          <a:xfrm>
            <a:off x="36253738" y="22504400"/>
            <a:ext cx="13517562" cy="1189038"/>
          </a:xfrm>
          <a:prstGeom prst="roundRect">
            <a:avLst>
              <a:gd name="adj" fmla="val 18056"/>
            </a:avLst>
          </a:prstGeom>
          <a:solidFill>
            <a:srgbClr val="9C7C2F"/>
          </a:solidFill>
          <a:ln>
            <a:noFill/>
          </a:ln>
          <a:effectLst/>
          <a:extLst>
            <a:ext uri="{91240B29-F687-4F45-9708-019B960494DF}"/>
            <a:ext uri="{AF507438-7753-43E0-B8FC-AC1667EBCBE1}"/>
          </a:extLst>
        </p:spPr>
        <p:txBody>
          <a:bodyPr wrap="none" lIns="96899" tIns="48449" rIns="96899" bIns="48449" anchor="ctr"/>
          <a:lstStyle/>
          <a:p>
            <a:pPr algn="ctr" defTabSz="4982895" eaLnBrk="0" hangingPunct="0">
              <a:defRPr/>
            </a:pPr>
            <a:r>
              <a:rPr lang="en-US" sz="6400" dirty="0">
                <a:solidFill>
                  <a:schemeClr val="bg1"/>
                </a:solidFill>
                <a:effectLst>
                  <a:outerShdw blurRad="38100" dist="38100" dir="2700000" algn="tl">
                    <a:srgbClr val="000000"/>
                  </a:outerShdw>
                </a:effectLst>
                <a:latin typeface="Franklin Gothic Medium" pitchFamily="34" charset="0"/>
              </a:rPr>
              <a:t>References</a:t>
            </a:r>
          </a:p>
        </p:txBody>
      </p:sp>
      <p:sp>
        <p:nvSpPr>
          <p:cNvPr id="2064" name="Text Box 779"/>
          <p:cNvSpPr txBox="1">
            <a:spLocks noChangeArrowheads="1"/>
          </p:cNvSpPr>
          <p:nvPr/>
        </p:nvSpPr>
        <p:spPr bwMode="auto">
          <a:xfrm>
            <a:off x="36720463" y="14190663"/>
            <a:ext cx="12898437" cy="8293100"/>
          </a:xfrm>
          <a:prstGeom prst="rect">
            <a:avLst/>
          </a:prstGeom>
          <a:noFill/>
          <a:ln w="9525">
            <a:noFill/>
            <a:miter lim="800000"/>
            <a:headEnd/>
            <a:tailEnd/>
          </a:ln>
        </p:spPr>
        <p:txBody>
          <a:bodyPr lIns="181686" tIns="90843" rIns="181686" bIns="90843">
            <a:spAutoFit/>
          </a:bodyPr>
          <a:lstStyle/>
          <a:p>
            <a:pPr algn="just"/>
            <a:r>
              <a:rPr lang="tr-TR" sz="3100" dirty="0" err="1"/>
              <a:t>Depending</a:t>
            </a:r>
            <a:r>
              <a:rPr lang="tr-TR" sz="3100" dirty="0"/>
              <a:t> on </a:t>
            </a:r>
            <a:r>
              <a:rPr lang="tr-TR" sz="3100" dirty="0" err="1"/>
              <a:t>the</a:t>
            </a:r>
            <a:r>
              <a:rPr lang="tr-TR" sz="3100" dirty="0"/>
              <a:t> </a:t>
            </a:r>
            <a:r>
              <a:rPr lang="tr-TR" sz="3100" dirty="0" err="1"/>
              <a:t>amount</a:t>
            </a:r>
            <a:r>
              <a:rPr lang="tr-TR" sz="3100" dirty="0"/>
              <a:t> of </a:t>
            </a:r>
            <a:r>
              <a:rPr lang="tr-TR" sz="3100" dirty="0" err="1"/>
              <a:t>oxygen</a:t>
            </a:r>
            <a:r>
              <a:rPr lang="tr-TR" sz="3100" dirty="0"/>
              <a:t> </a:t>
            </a:r>
            <a:r>
              <a:rPr lang="tr-TR" sz="3100" dirty="0" err="1"/>
              <a:t>content</a:t>
            </a:r>
            <a:r>
              <a:rPr lang="tr-TR" sz="3100" dirty="0"/>
              <a:t> in </a:t>
            </a:r>
            <a:r>
              <a:rPr lang="tr-TR" sz="3100" dirty="0" err="1"/>
              <a:t>the</a:t>
            </a:r>
            <a:r>
              <a:rPr lang="tr-TR" sz="3100" dirty="0"/>
              <a:t> </a:t>
            </a:r>
            <a:r>
              <a:rPr lang="tr-TR" sz="3100" dirty="0" err="1"/>
              <a:t>water</a:t>
            </a:r>
            <a:r>
              <a:rPr lang="tr-TR" sz="3100" dirty="0"/>
              <a:t> </a:t>
            </a:r>
            <a:r>
              <a:rPr lang="tr-TR" sz="3100" dirty="0" err="1"/>
              <a:t>column</a:t>
            </a:r>
            <a:r>
              <a:rPr lang="tr-TR" sz="3100" dirty="0"/>
              <a:t> </a:t>
            </a:r>
            <a:r>
              <a:rPr lang="tr-TR" sz="3100" dirty="0" err="1"/>
              <a:t>marine</a:t>
            </a:r>
            <a:r>
              <a:rPr lang="tr-TR" sz="3100" dirty="0"/>
              <a:t> </a:t>
            </a:r>
            <a:r>
              <a:rPr lang="tr-TR" sz="3100" dirty="0" err="1"/>
              <a:t>systems</a:t>
            </a:r>
            <a:r>
              <a:rPr lang="tr-TR" sz="3100" dirty="0"/>
              <a:t> </a:t>
            </a:r>
            <a:r>
              <a:rPr lang="tr-TR" sz="3100" dirty="0" err="1"/>
              <a:t>evaluated</a:t>
            </a:r>
            <a:r>
              <a:rPr lang="tr-TR" sz="3100" dirty="0"/>
              <a:t> as </a:t>
            </a:r>
            <a:r>
              <a:rPr lang="tr-TR" sz="3100" dirty="0" err="1"/>
              <a:t>oxic</a:t>
            </a:r>
            <a:r>
              <a:rPr lang="tr-TR" sz="3100" dirty="0"/>
              <a:t> (&gt;2 ml/l O</a:t>
            </a:r>
            <a:r>
              <a:rPr lang="tr-TR" sz="3100" baseline="-25000" dirty="0"/>
              <a:t>2</a:t>
            </a:r>
            <a:r>
              <a:rPr lang="tr-TR" sz="3100" dirty="0"/>
              <a:t>), </a:t>
            </a:r>
            <a:r>
              <a:rPr lang="tr-TR" sz="3100" dirty="0" err="1"/>
              <a:t>suboxic</a:t>
            </a:r>
            <a:r>
              <a:rPr lang="tr-TR" sz="3100" dirty="0"/>
              <a:t> </a:t>
            </a:r>
            <a:r>
              <a:rPr lang="tr-TR" sz="3100" dirty="0" smtClean="0"/>
              <a:t>(0,2-2 </a:t>
            </a:r>
            <a:r>
              <a:rPr lang="tr-TR" sz="3100" dirty="0"/>
              <a:t>ml/l O</a:t>
            </a:r>
            <a:r>
              <a:rPr lang="tr-TR" sz="3100" baseline="-25000" dirty="0"/>
              <a:t>2</a:t>
            </a:r>
            <a:r>
              <a:rPr lang="tr-TR" sz="3100" dirty="0"/>
              <a:t> ve &lt;1 µ</a:t>
            </a:r>
            <a:r>
              <a:rPr lang="tr-TR" sz="3100" dirty="0" err="1"/>
              <a:t>mol</a:t>
            </a:r>
            <a:r>
              <a:rPr lang="tr-TR" sz="3100" dirty="0"/>
              <a:t>/L H</a:t>
            </a:r>
            <a:r>
              <a:rPr lang="tr-TR" sz="3100" baseline="-25000" dirty="0"/>
              <a:t>2</a:t>
            </a:r>
            <a:r>
              <a:rPr lang="tr-TR" sz="3100" dirty="0"/>
              <a:t>S), </a:t>
            </a:r>
            <a:r>
              <a:rPr lang="tr-TR" sz="3100" dirty="0" err="1"/>
              <a:t>anoxic</a:t>
            </a:r>
            <a:r>
              <a:rPr lang="tr-TR" sz="3100" dirty="0"/>
              <a:t> (&lt;0,2 ml/l O</a:t>
            </a:r>
            <a:r>
              <a:rPr lang="tr-TR" sz="3100" baseline="-25000" dirty="0"/>
              <a:t>2</a:t>
            </a:r>
            <a:r>
              <a:rPr lang="tr-TR" sz="3100" dirty="0"/>
              <a:t>) </a:t>
            </a:r>
            <a:r>
              <a:rPr lang="tr-TR" sz="3100" dirty="0" err="1"/>
              <a:t>or</a:t>
            </a:r>
            <a:r>
              <a:rPr lang="tr-TR" sz="3100" dirty="0"/>
              <a:t> </a:t>
            </a:r>
            <a:r>
              <a:rPr lang="tr-TR" sz="3100" dirty="0" err="1"/>
              <a:t>euxinic</a:t>
            </a:r>
            <a:r>
              <a:rPr lang="tr-TR" sz="3100" dirty="0"/>
              <a:t> (0 ml/l O</a:t>
            </a:r>
            <a:r>
              <a:rPr lang="tr-TR" sz="3100" baseline="-25000" dirty="0"/>
              <a:t>2</a:t>
            </a:r>
            <a:r>
              <a:rPr lang="tr-TR" sz="3100" dirty="0"/>
              <a:t>) (</a:t>
            </a:r>
            <a:r>
              <a:rPr lang="tr-TR" sz="3100" dirty="0" err="1"/>
              <a:t>Edwards</a:t>
            </a:r>
            <a:r>
              <a:rPr lang="tr-TR" sz="3100" dirty="0"/>
              <a:t>, 1985; </a:t>
            </a:r>
            <a:r>
              <a:rPr lang="tr-TR" sz="3100" dirty="0" err="1"/>
              <a:t>Tyson</a:t>
            </a:r>
            <a:r>
              <a:rPr lang="tr-TR" sz="3100" dirty="0"/>
              <a:t> ve </a:t>
            </a:r>
            <a:r>
              <a:rPr lang="tr-TR" sz="3100" dirty="0" err="1"/>
              <a:t>Pearson</a:t>
            </a:r>
            <a:r>
              <a:rPr lang="tr-TR" sz="3100" dirty="0"/>
              <a:t>, 1991; </a:t>
            </a:r>
            <a:r>
              <a:rPr lang="tr-TR" sz="3100" dirty="0" err="1"/>
              <a:t>Algeo</a:t>
            </a:r>
            <a:r>
              <a:rPr lang="tr-TR" sz="3100" dirty="0"/>
              <a:t> </a:t>
            </a:r>
            <a:r>
              <a:rPr lang="tr-TR" sz="3100" dirty="0" err="1"/>
              <a:t>and</a:t>
            </a:r>
            <a:r>
              <a:rPr lang="tr-TR" sz="3100" dirty="0"/>
              <a:t> </a:t>
            </a:r>
            <a:r>
              <a:rPr lang="tr-TR" sz="3100" dirty="0" err="1"/>
              <a:t>Maynard</a:t>
            </a:r>
            <a:r>
              <a:rPr lang="tr-TR" sz="3100" dirty="0"/>
              <a:t>, 2004). </a:t>
            </a:r>
            <a:r>
              <a:rPr lang="tr-TR" sz="3100" dirty="0" err="1"/>
              <a:t>According</a:t>
            </a:r>
            <a:r>
              <a:rPr lang="tr-TR" sz="3100" dirty="0"/>
              <a:t> </a:t>
            </a:r>
            <a:r>
              <a:rPr lang="tr-TR" sz="3100" dirty="0" err="1"/>
              <a:t>to</a:t>
            </a:r>
            <a:r>
              <a:rPr lang="tr-TR" sz="3100" dirty="0"/>
              <a:t> </a:t>
            </a:r>
            <a:r>
              <a:rPr lang="tr-TR" sz="3100" dirty="0" err="1"/>
              <a:t>some</a:t>
            </a:r>
            <a:r>
              <a:rPr lang="tr-TR" sz="3100" dirty="0"/>
              <a:t> element </a:t>
            </a:r>
            <a:r>
              <a:rPr lang="tr-TR" sz="3100" dirty="0" err="1"/>
              <a:t>ratios</a:t>
            </a:r>
            <a:r>
              <a:rPr lang="tr-TR" sz="3100" dirty="0"/>
              <a:t> in </a:t>
            </a:r>
            <a:r>
              <a:rPr lang="tr-TR" sz="3100" dirty="0" err="1"/>
              <a:t>our</a:t>
            </a:r>
            <a:r>
              <a:rPr lang="tr-TR" sz="3100" dirty="0"/>
              <a:t> </a:t>
            </a:r>
            <a:r>
              <a:rPr lang="tr-TR" sz="3100" dirty="0" err="1"/>
              <a:t>study</a:t>
            </a:r>
            <a:r>
              <a:rPr lang="tr-TR" sz="3100" dirty="0"/>
              <a:t> </a:t>
            </a:r>
            <a:r>
              <a:rPr lang="tr-TR" sz="3100" dirty="0" err="1"/>
              <a:t>area</a:t>
            </a:r>
            <a:r>
              <a:rPr lang="tr-TR" sz="3100" dirty="0"/>
              <a:t>, </a:t>
            </a:r>
            <a:r>
              <a:rPr lang="tr-TR" sz="3100" dirty="0" err="1"/>
              <a:t>redox</a:t>
            </a:r>
            <a:r>
              <a:rPr lang="tr-TR" sz="3100" dirty="0"/>
              <a:t> </a:t>
            </a:r>
            <a:r>
              <a:rPr lang="tr-TR" sz="3100" dirty="0" err="1"/>
              <a:t>conditions</a:t>
            </a:r>
            <a:r>
              <a:rPr lang="tr-TR" sz="3100" dirty="0"/>
              <a:t> </a:t>
            </a:r>
            <a:r>
              <a:rPr lang="tr-TR" sz="3100" dirty="0" err="1"/>
              <a:t>are</a:t>
            </a:r>
            <a:r>
              <a:rPr lang="tr-TR" sz="3100" dirty="0"/>
              <a:t> </a:t>
            </a:r>
            <a:r>
              <a:rPr lang="tr-TR" sz="3100" dirty="0" err="1"/>
              <a:t>variable</a:t>
            </a:r>
            <a:r>
              <a:rPr lang="tr-TR" sz="3100" dirty="0"/>
              <a:t> but in general </a:t>
            </a:r>
            <a:r>
              <a:rPr lang="tr-TR" sz="3100" dirty="0" err="1"/>
              <a:t>dominated</a:t>
            </a:r>
            <a:r>
              <a:rPr lang="tr-TR" sz="3100" dirty="0"/>
              <a:t> </a:t>
            </a:r>
            <a:r>
              <a:rPr lang="tr-TR" sz="3100" dirty="0" err="1"/>
              <a:t>by</a:t>
            </a:r>
            <a:r>
              <a:rPr lang="tr-TR" sz="3100" dirty="0"/>
              <a:t> </a:t>
            </a:r>
            <a:r>
              <a:rPr lang="tr-TR" sz="3100" dirty="0" err="1"/>
              <a:t>oxic</a:t>
            </a:r>
            <a:r>
              <a:rPr lang="tr-TR" sz="3100" dirty="0"/>
              <a:t> </a:t>
            </a:r>
            <a:r>
              <a:rPr lang="tr-TR" sz="3100" dirty="0" err="1"/>
              <a:t>and</a:t>
            </a:r>
            <a:r>
              <a:rPr lang="tr-TR" sz="3100" dirty="0"/>
              <a:t> </a:t>
            </a:r>
            <a:r>
              <a:rPr lang="tr-TR" sz="3100" dirty="0" err="1"/>
              <a:t>suboxic</a:t>
            </a:r>
            <a:r>
              <a:rPr lang="tr-TR" sz="3100" dirty="0"/>
              <a:t> </a:t>
            </a:r>
            <a:r>
              <a:rPr lang="tr-TR" sz="3100" dirty="0" err="1"/>
              <a:t>conditions</a:t>
            </a:r>
            <a:r>
              <a:rPr lang="tr-TR" sz="3100" dirty="0"/>
              <a:t>.</a:t>
            </a:r>
          </a:p>
          <a:p>
            <a:pPr algn="just"/>
            <a:endParaRPr lang="tr-TR" sz="3100" dirty="0"/>
          </a:p>
          <a:p>
            <a:pPr algn="just"/>
            <a:r>
              <a:rPr lang="tr-TR" sz="3100" dirty="0" err="1"/>
              <a:t>Organic</a:t>
            </a:r>
            <a:r>
              <a:rPr lang="tr-TR" sz="3100" dirty="0"/>
              <a:t> </a:t>
            </a:r>
            <a:r>
              <a:rPr lang="tr-TR" sz="3100" dirty="0" err="1"/>
              <a:t>matter</a:t>
            </a:r>
            <a:r>
              <a:rPr lang="tr-TR" sz="3100" dirty="0"/>
              <a:t> </a:t>
            </a:r>
            <a:r>
              <a:rPr lang="tr-TR" sz="3100" dirty="0" err="1"/>
              <a:t>rich</a:t>
            </a:r>
            <a:r>
              <a:rPr lang="tr-TR" sz="3100" dirty="0"/>
              <a:t> </a:t>
            </a:r>
            <a:r>
              <a:rPr lang="tr-TR" sz="3100" dirty="0" err="1"/>
              <a:t>sediments</a:t>
            </a:r>
            <a:r>
              <a:rPr lang="tr-TR" sz="3100" dirty="0"/>
              <a:t> </a:t>
            </a:r>
            <a:r>
              <a:rPr lang="tr-TR" sz="3100" dirty="0" err="1"/>
              <a:t>are</a:t>
            </a:r>
            <a:r>
              <a:rPr lang="tr-TR" sz="3100" dirty="0"/>
              <a:t> </a:t>
            </a:r>
            <a:r>
              <a:rPr lang="tr-TR" sz="3100" dirty="0" err="1"/>
              <a:t>enriched</a:t>
            </a:r>
            <a:r>
              <a:rPr lang="tr-TR" sz="3100" dirty="0"/>
              <a:t> in </a:t>
            </a:r>
            <a:r>
              <a:rPr lang="tr-TR" sz="3100" dirty="0" err="1"/>
              <a:t>especially</a:t>
            </a:r>
            <a:r>
              <a:rPr lang="tr-TR" sz="3100" dirty="0"/>
              <a:t> </a:t>
            </a:r>
            <a:r>
              <a:rPr lang="tr-TR" sz="3100" dirty="0" err="1"/>
              <a:t>redox</a:t>
            </a:r>
            <a:r>
              <a:rPr lang="tr-TR" sz="3100" dirty="0"/>
              <a:t> </a:t>
            </a:r>
            <a:r>
              <a:rPr lang="tr-TR" sz="3100" dirty="0" err="1"/>
              <a:t>sensitive</a:t>
            </a:r>
            <a:r>
              <a:rPr lang="tr-TR" sz="3100" dirty="0"/>
              <a:t> </a:t>
            </a:r>
            <a:r>
              <a:rPr lang="tr-TR" sz="3100" dirty="0" err="1"/>
              <a:t>trace</a:t>
            </a:r>
            <a:r>
              <a:rPr lang="tr-TR" sz="3100" dirty="0"/>
              <a:t> </a:t>
            </a:r>
            <a:r>
              <a:rPr lang="tr-TR" sz="3100" dirty="0" err="1"/>
              <a:t>elements</a:t>
            </a:r>
            <a:r>
              <a:rPr lang="tr-TR" sz="3100" dirty="0"/>
              <a:t> </a:t>
            </a:r>
            <a:r>
              <a:rPr lang="tr-TR" sz="3100" dirty="0" err="1"/>
              <a:t>and</a:t>
            </a:r>
            <a:r>
              <a:rPr lang="tr-TR" sz="3100" dirty="0"/>
              <a:t> </a:t>
            </a:r>
            <a:r>
              <a:rPr lang="tr-TR" sz="3100" dirty="0" err="1"/>
              <a:t>sulfide</a:t>
            </a:r>
            <a:r>
              <a:rPr lang="tr-TR" sz="3100" dirty="0"/>
              <a:t> </a:t>
            </a:r>
            <a:r>
              <a:rPr lang="tr-TR" sz="3100" dirty="0" err="1"/>
              <a:t>forming</a:t>
            </a:r>
            <a:r>
              <a:rPr lang="tr-TR" sz="3100" dirty="0"/>
              <a:t> </a:t>
            </a:r>
            <a:r>
              <a:rPr lang="tr-TR" sz="3100" dirty="0" err="1"/>
              <a:t>trace</a:t>
            </a:r>
            <a:r>
              <a:rPr lang="tr-TR" sz="3100" dirty="0"/>
              <a:t> </a:t>
            </a:r>
            <a:r>
              <a:rPr lang="tr-TR" sz="3100" dirty="0" err="1"/>
              <a:t>metals</a:t>
            </a:r>
            <a:r>
              <a:rPr lang="tr-TR" sz="3100" dirty="0"/>
              <a:t> (</a:t>
            </a:r>
            <a:r>
              <a:rPr lang="tr-TR" sz="3100" dirty="0" err="1"/>
              <a:t>Warning</a:t>
            </a:r>
            <a:r>
              <a:rPr lang="tr-TR" sz="3100" dirty="0"/>
              <a:t> ve </a:t>
            </a:r>
            <a:r>
              <a:rPr lang="tr-TR" sz="3100" dirty="0" err="1"/>
              <a:t>Brumsack</a:t>
            </a:r>
            <a:r>
              <a:rPr lang="tr-TR" sz="3100" dirty="0"/>
              <a:t> 2000, </a:t>
            </a:r>
            <a:r>
              <a:rPr lang="tr-TR" sz="3100" dirty="0" err="1"/>
              <a:t>Arnaboldi</a:t>
            </a:r>
            <a:r>
              <a:rPr lang="tr-TR" sz="3100" dirty="0"/>
              <a:t> </a:t>
            </a:r>
            <a:r>
              <a:rPr lang="tr-TR" sz="3100" dirty="0" err="1"/>
              <a:t>and</a:t>
            </a:r>
            <a:r>
              <a:rPr lang="tr-TR" sz="3100" dirty="0"/>
              <a:t> </a:t>
            </a:r>
            <a:r>
              <a:rPr lang="tr-TR" sz="3100" dirty="0" err="1"/>
              <a:t>Meyers</a:t>
            </a:r>
            <a:r>
              <a:rPr lang="tr-TR" sz="3100" dirty="0"/>
              <a:t> 2003, </a:t>
            </a:r>
            <a:r>
              <a:rPr lang="tr-TR" sz="3100" dirty="0" err="1"/>
              <a:t>Brumsack</a:t>
            </a:r>
            <a:r>
              <a:rPr lang="tr-TR" sz="3100" dirty="0"/>
              <a:t> 2006). </a:t>
            </a:r>
            <a:r>
              <a:rPr lang="tr-TR" sz="3100" dirty="0" err="1"/>
              <a:t>Rocks</a:t>
            </a:r>
            <a:r>
              <a:rPr lang="tr-TR" sz="3100" dirty="0"/>
              <a:t> in </a:t>
            </a:r>
            <a:r>
              <a:rPr lang="tr-TR" sz="3100" dirty="0" err="1"/>
              <a:t>our</a:t>
            </a:r>
            <a:r>
              <a:rPr lang="tr-TR" sz="3100" dirty="0"/>
              <a:t> </a:t>
            </a:r>
            <a:r>
              <a:rPr lang="tr-TR" sz="3100" dirty="0" err="1"/>
              <a:t>study</a:t>
            </a:r>
            <a:r>
              <a:rPr lang="tr-TR" sz="3100" dirty="0"/>
              <a:t> </a:t>
            </a:r>
            <a:r>
              <a:rPr lang="tr-TR" sz="3100" dirty="0" err="1"/>
              <a:t>area</a:t>
            </a:r>
            <a:r>
              <a:rPr lang="tr-TR" sz="3100" dirty="0"/>
              <a:t> </a:t>
            </a:r>
            <a:r>
              <a:rPr lang="tr-TR" sz="3100" dirty="0" err="1"/>
              <a:t>enriched</a:t>
            </a:r>
            <a:r>
              <a:rPr lang="tr-TR" sz="3100" dirty="0"/>
              <a:t> </a:t>
            </a:r>
            <a:r>
              <a:rPr lang="tr-TR" sz="3100" dirty="0" err="1"/>
              <a:t>for</a:t>
            </a:r>
            <a:r>
              <a:rPr lang="tr-TR" sz="3100" dirty="0"/>
              <a:t> </a:t>
            </a:r>
            <a:r>
              <a:rPr lang="tr-TR" sz="3100" dirty="0" err="1"/>
              <a:t>trace</a:t>
            </a:r>
            <a:r>
              <a:rPr lang="tr-TR" sz="3100" dirty="0"/>
              <a:t> </a:t>
            </a:r>
            <a:r>
              <a:rPr lang="tr-TR" sz="3100" dirty="0" err="1"/>
              <a:t>elements</a:t>
            </a:r>
            <a:r>
              <a:rPr lang="tr-TR" sz="3100" dirty="0"/>
              <a:t> </a:t>
            </a:r>
            <a:r>
              <a:rPr lang="tr-TR" sz="3100" dirty="0" err="1"/>
              <a:t>like</a:t>
            </a:r>
            <a:r>
              <a:rPr lang="tr-TR" sz="3100" dirty="0"/>
              <a:t> </a:t>
            </a:r>
            <a:r>
              <a:rPr lang="tr-TR" sz="3100" dirty="0" err="1"/>
              <a:t>Co</a:t>
            </a:r>
            <a:r>
              <a:rPr lang="tr-TR" sz="3100" dirty="0"/>
              <a:t>, </a:t>
            </a:r>
            <a:r>
              <a:rPr lang="tr-TR" sz="3100" dirty="0" err="1"/>
              <a:t>Ni</a:t>
            </a:r>
            <a:r>
              <a:rPr lang="tr-TR" sz="3100" dirty="0"/>
              <a:t>, </a:t>
            </a:r>
            <a:r>
              <a:rPr lang="tr-TR" sz="3100" dirty="0" err="1"/>
              <a:t>Mo</a:t>
            </a:r>
            <a:r>
              <a:rPr lang="tr-TR" sz="3100" dirty="0"/>
              <a:t>, V, </a:t>
            </a:r>
            <a:r>
              <a:rPr lang="tr-TR" sz="3100" dirty="0" err="1"/>
              <a:t>Sr</a:t>
            </a:r>
            <a:r>
              <a:rPr lang="tr-TR" sz="3100" dirty="0"/>
              <a:t>, </a:t>
            </a:r>
            <a:r>
              <a:rPr lang="tr-TR" sz="3100" dirty="0" err="1"/>
              <a:t>Th</a:t>
            </a:r>
            <a:r>
              <a:rPr lang="tr-TR" sz="3100" dirty="0"/>
              <a:t>, U, </a:t>
            </a:r>
            <a:r>
              <a:rPr lang="tr-TR" sz="3100" dirty="0" err="1"/>
              <a:t>Rb</a:t>
            </a:r>
            <a:r>
              <a:rPr lang="tr-TR" sz="3100" dirty="0"/>
              <a:t>, </a:t>
            </a:r>
            <a:r>
              <a:rPr lang="tr-TR" sz="3100" dirty="0" err="1"/>
              <a:t>Pb</a:t>
            </a:r>
            <a:r>
              <a:rPr lang="tr-TR" sz="3100" dirty="0"/>
              <a:t>, As, </a:t>
            </a:r>
            <a:r>
              <a:rPr lang="tr-TR" sz="3100" dirty="0" err="1"/>
              <a:t>Zr</a:t>
            </a:r>
            <a:r>
              <a:rPr lang="tr-TR" sz="3100" dirty="0"/>
              <a:t>, </a:t>
            </a:r>
            <a:r>
              <a:rPr lang="tr-TR" sz="3100" dirty="0" err="1"/>
              <a:t>and</a:t>
            </a:r>
            <a:r>
              <a:rPr lang="tr-TR" sz="3100" dirty="0"/>
              <a:t> </a:t>
            </a:r>
            <a:r>
              <a:rPr lang="tr-TR" sz="3100" dirty="0" err="1"/>
              <a:t>Hf</a:t>
            </a:r>
            <a:r>
              <a:rPr lang="tr-TR" sz="3100" dirty="0"/>
              <a:t> </a:t>
            </a:r>
            <a:r>
              <a:rPr lang="tr-TR" sz="3100" dirty="0" err="1"/>
              <a:t>and</a:t>
            </a:r>
            <a:r>
              <a:rPr lang="tr-TR" sz="3100" dirty="0"/>
              <a:t> </a:t>
            </a:r>
            <a:r>
              <a:rPr lang="tr-TR" sz="3100" dirty="0" err="1"/>
              <a:t>while</a:t>
            </a:r>
            <a:r>
              <a:rPr lang="tr-TR" sz="3100" dirty="0"/>
              <a:t> </a:t>
            </a:r>
            <a:r>
              <a:rPr lang="tr-TR" sz="3100" dirty="0" err="1"/>
              <a:t>our</a:t>
            </a:r>
            <a:r>
              <a:rPr lang="tr-TR" sz="3100" dirty="0"/>
              <a:t> </a:t>
            </a:r>
            <a:r>
              <a:rPr lang="tr-TR" sz="3100" dirty="0" err="1"/>
              <a:t>organic</a:t>
            </a:r>
            <a:r>
              <a:rPr lang="tr-TR" sz="3100" dirty="0"/>
              <a:t> </a:t>
            </a:r>
            <a:r>
              <a:rPr lang="tr-TR" sz="3100" dirty="0" err="1"/>
              <a:t>matter</a:t>
            </a:r>
            <a:r>
              <a:rPr lang="tr-TR" sz="3100" dirty="0"/>
              <a:t> </a:t>
            </a:r>
            <a:r>
              <a:rPr lang="tr-TR" sz="3100" dirty="0" err="1"/>
              <a:t>rich</a:t>
            </a:r>
            <a:r>
              <a:rPr lang="tr-TR" sz="3100" dirty="0"/>
              <a:t> </a:t>
            </a:r>
            <a:r>
              <a:rPr lang="tr-TR" sz="3100" dirty="0" err="1"/>
              <a:t>rocks</a:t>
            </a:r>
            <a:r>
              <a:rPr lang="tr-TR" sz="3100" dirty="0"/>
              <a:t> </a:t>
            </a:r>
            <a:r>
              <a:rPr lang="tr-TR" sz="3100" dirty="0" err="1"/>
              <a:t>also</a:t>
            </a:r>
            <a:r>
              <a:rPr lang="tr-TR" sz="3100" dirty="0"/>
              <a:t> </a:t>
            </a:r>
            <a:r>
              <a:rPr lang="tr-TR" sz="3100" dirty="0" err="1"/>
              <a:t>enriched</a:t>
            </a:r>
            <a:r>
              <a:rPr lang="tr-TR" sz="3100" dirty="0"/>
              <a:t> in </a:t>
            </a:r>
            <a:r>
              <a:rPr lang="tr-TR" sz="3100" dirty="0" err="1"/>
              <a:t>some</a:t>
            </a:r>
            <a:r>
              <a:rPr lang="tr-TR" sz="3100" dirty="0"/>
              <a:t> </a:t>
            </a:r>
            <a:r>
              <a:rPr lang="tr-TR" sz="3100" dirty="0" err="1"/>
              <a:t>elements</a:t>
            </a:r>
            <a:r>
              <a:rPr lang="tr-TR" sz="3100" dirty="0"/>
              <a:t> </a:t>
            </a:r>
            <a:r>
              <a:rPr lang="tr-TR" sz="3100" dirty="0" err="1"/>
              <a:t>according</a:t>
            </a:r>
            <a:r>
              <a:rPr lang="tr-TR" sz="3100" dirty="0"/>
              <a:t> </a:t>
            </a:r>
            <a:r>
              <a:rPr lang="tr-TR" sz="3100" dirty="0" err="1"/>
              <a:t>to</a:t>
            </a:r>
            <a:r>
              <a:rPr lang="tr-TR" sz="3100" dirty="0"/>
              <a:t> </a:t>
            </a:r>
            <a:r>
              <a:rPr lang="tr-TR" sz="3100" dirty="0" err="1"/>
              <a:t>the</a:t>
            </a:r>
            <a:r>
              <a:rPr lang="tr-TR" sz="3100" dirty="0"/>
              <a:t> </a:t>
            </a:r>
            <a:r>
              <a:rPr lang="tr-TR" sz="3100" dirty="0" err="1"/>
              <a:t>depositional</a:t>
            </a:r>
            <a:r>
              <a:rPr lang="tr-TR" sz="3100" dirty="0"/>
              <a:t> </a:t>
            </a:r>
            <a:r>
              <a:rPr lang="tr-TR" sz="3100" dirty="0" err="1"/>
              <a:t>environments</a:t>
            </a:r>
            <a:r>
              <a:rPr lang="tr-TR" sz="3100" dirty="0"/>
              <a:t> </a:t>
            </a:r>
            <a:r>
              <a:rPr lang="tr-TR" sz="3100" dirty="0" err="1"/>
              <a:t>such</a:t>
            </a:r>
            <a:r>
              <a:rPr lang="tr-TR" sz="3100" dirty="0"/>
              <a:t> as PAAS, NASC, UCC, but </a:t>
            </a:r>
            <a:r>
              <a:rPr lang="tr-TR" sz="3100" dirty="0" err="1"/>
              <a:t>some</a:t>
            </a:r>
            <a:r>
              <a:rPr lang="tr-TR" sz="3100" dirty="0"/>
              <a:t> of </a:t>
            </a:r>
            <a:r>
              <a:rPr lang="tr-TR" sz="3100" dirty="0" err="1"/>
              <a:t>our</a:t>
            </a:r>
            <a:r>
              <a:rPr lang="tr-TR" sz="3100" dirty="0"/>
              <a:t> </a:t>
            </a:r>
            <a:r>
              <a:rPr lang="tr-TR" sz="3100" dirty="0" err="1"/>
              <a:t>rocks</a:t>
            </a:r>
            <a:r>
              <a:rPr lang="tr-TR" sz="3100" dirty="0"/>
              <a:t> </a:t>
            </a:r>
            <a:r>
              <a:rPr lang="tr-TR" sz="3100" dirty="0" err="1"/>
              <a:t>show</a:t>
            </a:r>
            <a:r>
              <a:rPr lang="tr-TR" sz="3100" dirty="0"/>
              <a:t> </a:t>
            </a:r>
            <a:r>
              <a:rPr lang="tr-TR" sz="3100" dirty="0" err="1"/>
              <a:t>some</a:t>
            </a:r>
            <a:r>
              <a:rPr lang="tr-TR" sz="3100" dirty="0"/>
              <a:t> </a:t>
            </a:r>
            <a:r>
              <a:rPr lang="tr-TR" sz="3100" dirty="0" err="1"/>
              <a:t>elements</a:t>
            </a:r>
            <a:r>
              <a:rPr lang="tr-TR" sz="3100" dirty="0"/>
              <a:t> </a:t>
            </a:r>
            <a:r>
              <a:rPr lang="tr-TR" sz="3100" dirty="0" err="1"/>
              <a:t>are</a:t>
            </a:r>
            <a:r>
              <a:rPr lang="tr-TR" sz="3100" dirty="0"/>
              <a:t> </a:t>
            </a:r>
            <a:r>
              <a:rPr lang="tr-TR" sz="3100" dirty="0" err="1"/>
              <a:t>depleted</a:t>
            </a:r>
            <a:r>
              <a:rPr lang="tr-TR" sz="3100" dirty="0"/>
              <a:t> </a:t>
            </a:r>
            <a:r>
              <a:rPr lang="tr-TR" sz="3100" dirty="0" err="1"/>
              <a:t>according</a:t>
            </a:r>
            <a:r>
              <a:rPr lang="tr-TR" sz="3100" dirty="0"/>
              <a:t> </a:t>
            </a:r>
            <a:r>
              <a:rPr lang="tr-TR" sz="3100" dirty="0" err="1"/>
              <a:t>to</a:t>
            </a:r>
            <a:r>
              <a:rPr lang="tr-TR" sz="3100" dirty="0"/>
              <a:t> </a:t>
            </a:r>
            <a:r>
              <a:rPr lang="tr-TR" sz="3100" dirty="0" err="1"/>
              <a:t>some</a:t>
            </a:r>
            <a:r>
              <a:rPr lang="tr-TR" sz="3100" dirty="0"/>
              <a:t> </a:t>
            </a:r>
            <a:r>
              <a:rPr lang="tr-TR" sz="3100" dirty="0" err="1"/>
              <a:t>depositional</a:t>
            </a:r>
            <a:r>
              <a:rPr lang="tr-TR" sz="3100" dirty="0"/>
              <a:t> </a:t>
            </a:r>
            <a:r>
              <a:rPr lang="tr-TR" sz="3100" dirty="0" err="1"/>
              <a:t>environments</a:t>
            </a:r>
            <a:r>
              <a:rPr lang="tr-TR" sz="3100" dirty="0"/>
              <a:t> </a:t>
            </a:r>
            <a:r>
              <a:rPr lang="tr-TR" sz="3100" dirty="0" err="1"/>
              <a:t>such</a:t>
            </a:r>
            <a:r>
              <a:rPr lang="tr-TR" sz="3100" dirty="0"/>
              <a:t> as B. </a:t>
            </a:r>
            <a:r>
              <a:rPr lang="tr-TR" sz="3100" dirty="0" err="1"/>
              <a:t>Sapropels</a:t>
            </a:r>
            <a:r>
              <a:rPr lang="tr-TR" sz="3100" dirty="0"/>
              <a:t>, M. </a:t>
            </a:r>
            <a:r>
              <a:rPr lang="tr-TR" sz="3100" dirty="0" err="1"/>
              <a:t>Sapropels</a:t>
            </a:r>
            <a:r>
              <a:rPr lang="tr-TR" sz="3100" dirty="0"/>
              <a:t>, N. </a:t>
            </a:r>
            <a:r>
              <a:rPr lang="tr-TR" sz="3100" dirty="0" err="1"/>
              <a:t>Muds</a:t>
            </a:r>
            <a:r>
              <a:rPr lang="tr-TR" sz="3100" dirty="0"/>
              <a:t>, P. </a:t>
            </a:r>
            <a:r>
              <a:rPr lang="tr-TR" sz="3100" dirty="0" err="1"/>
              <a:t>Margin</a:t>
            </a:r>
            <a:r>
              <a:rPr lang="tr-TR" sz="3100" dirty="0"/>
              <a:t>, </a:t>
            </a:r>
            <a:r>
              <a:rPr lang="tr-TR" sz="3100" dirty="0" err="1"/>
              <a:t>and</a:t>
            </a:r>
            <a:r>
              <a:rPr lang="tr-TR" sz="3100" dirty="0"/>
              <a:t> C/T </a:t>
            </a:r>
            <a:r>
              <a:rPr lang="tr-TR" sz="3100" dirty="0" err="1"/>
              <a:t>Demerara</a:t>
            </a:r>
            <a:r>
              <a:rPr lang="tr-TR" sz="3100" dirty="0"/>
              <a:t> </a:t>
            </a:r>
            <a:r>
              <a:rPr lang="tr-TR" sz="3100" dirty="0" err="1"/>
              <a:t>Rise</a:t>
            </a:r>
            <a:r>
              <a:rPr lang="tr-TR" sz="3100" dirty="0"/>
              <a:t>, </a:t>
            </a:r>
            <a:r>
              <a:rPr lang="tr-TR" sz="3100" dirty="0" err="1"/>
              <a:t>and</a:t>
            </a:r>
            <a:r>
              <a:rPr lang="tr-TR" sz="3100" dirty="0"/>
              <a:t> C/T </a:t>
            </a:r>
            <a:r>
              <a:rPr lang="tr-TR" sz="3100" dirty="0" err="1"/>
              <a:t>Gabbio</a:t>
            </a:r>
            <a:r>
              <a:rPr lang="tr-TR" sz="3100" dirty="0"/>
              <a:t>.</a:t>
            </a:r>
          </a:p>
        </p:txBody>
      </p:sp>
      <p:sp>
        <p:nvSpPr>
          <p:cNvPr id="2930" name="AutoShape 882"/>
          <p:cNvSpPr>
            <a:spLocks noChangeArrowheads="1"/>
          </p:cNvSpPr>
          <p:nvPr/>
        </p:nvSpPr>
        <p:spPr bwMode="auto">
          <a:xfrm>
            <a:off x="36791900" y="13071475"/>
            <a:ext cx="12809538" cy="1187450"/>
          </a:xfrm>
          <a:prstGeom prst="roundRect">
            <a:avLst>
              <a:gd name="adj" fmla="val 18056"/>
            </a:avLst>
          </a:prstGeom>
          <a:solidFill>
            <a:srgbClr val="9C7C2F"/>
          </a:solidFill>
          <a:ln>
            <a:noFill/>
          </a:ln>
          <a:effectLst/>
          <a:extLst>
            <a:ext uri="{91240B29-F687-4F45-9708-019B960494DF}"/>
            <a:ext uri="{AF507438-7753-43E0-B8FC-AC1667EBCBE1}"/>
          </a:extLst>
        </p:spPr>
        <p:txBody>
          <a:bodyPr wrap="none" lIns="96899" tIns="48449" rIns="96899" bIns="48449" anchor="ctr"/>
          <a:lstStyle/>
          <a:p>
            <a:pPr algn="ctr" defTabSz="4982895" eaLnBrk="0" hangingPunct="0">
              <a:defRPr/>
            </a:pPr>
            <a:r>
              <a:rPr lang="en-US" sz="6400" dirty="0">
                <a:solidFill>
                  <a:schemeClr val="bg1"/>
                </a:solidFill>
                <a:effectLst>
                  <a:outerShdw blurRad="38100" dist="38100" dir="2700000" algn="tl">
                    <a:srgbClr val="000000"/>
                  </a:outerShdw>
                </a:effectLst>
                <a:latin typeface="Franklin Gothic Medium" pitchFamily="34" charset="0"/>
              </a:rPr>
              <a:t>Results</a:t>
            </a:r>
          </a:p>
        </p:txBody>
      </p:sp>
      <p:sp>
        <p:nvSpPr>
          <p:cNvPr id="2066" name="Rectangle 886"/>
          <p:cNvSpPr>
            <a:spLocks noGrp="1" noChangeArrowheads="1"/>
          </p:cNvSpPr>
          <p:nvPr>
            <p:ph type="title"/>
          </p:nvPr>
        </p:nvSpPr>
        <p:spPr>
          <a:xfrm>
            <a:off x="20540663" y="4597400"/>
            <a:ext cx="29865637" cy="2355850"/>
          </a:xfrm>
        </p:spPr>
        <p:txBody>
          <a:bodyPr lIns="498332" tIns="249166" rIns="498332" bIns="249166"/>
          <a:lstStyle/>
          <a:p>
            <a:pPr algn="r" eaLnBrk="1" hangingPunct="1"/>
            <a:r>
              <a:rPr lang="tr-TR" sz="8000" b="1" i="1" dirty="0" smtClean="0">
                <a:solidFill>
                  <a:srgbClr val="5A5A06"/>
                </a:solidFill>
                <a:latin typeface="AngsanaUPC" pitchFamily="18" charset="-34"/>
                <a:cs typeface="AngsanaUPC" pitchFamily="18" charset="-34"/>
              </a:rPr>
              <a:t>Hilal ENGiN</a:t>
            </a:r>
            <a:r>
              <a:rPr lang="tr-TR" sz="8000" b="1" i="1" baseline="30000" dirty="0" smtClean="0">
                <a:solidFill>
                  <a:srgbClr val="5A5A06"/>
                </a:solidFill>
                <a:latin typeface="AngsanaUPC" pitchFamily="18" charset="-34"/>
                <a:cs typeface="AngsanaUPC" pitchFamily="18" charset="-34"/>
              </a:rPr>
              <a:t>1</a:t>
            </a:r>
            <a:r>
              <a:rPr lang="tr-TR" sz="8000" b="1" i="1" dirty="0" smtClean="0">
                <a:solidFill>
                  <a:srgbClr val="5A5A06"/>
                </a:solidFill>
                <a:latin typeface="AngsanaUPC" pitchFamily="18" charset="-34"/>
                <a:cs typeface="AngsanaUPC" pitchFamily="18" charset="-34"/>
              </a:rPr>
              <a:t>, Ali SARI</a:t>
            </a:r>
            <a:r>
              <a:rPr lang="tr-TR" sz="8000" b="1" i="1" baseline="30000" dirty="0" smtClean="0">
                <a:solidFill>
                  <a:srgbClr val="5A5A06"/>
                </a:solidFill>
                <a:latin typeface="AngsanaUPC" pitchFamily="18" charset="-34"/>
                <a:cs typeface="AngsanaUPC" pitchFamily="18" charset="-34"/>
              </a:rPr>
              <a:t>1</a:t>
            </a:r>
            <a:r>
              <a:rPr lang="tr-TR" sz="8000" b="1" i="1" dirty="0" smtClean="0">
                <a:solidFill>
                  <a:srgbClr val="5A5A06"/>
                </a:solidFill>
                <a:latin typeface="AngsanaUPC" pitchFamily="18" charset="-34"/>
                <a:cs typeface="AngsanaUPC" pitchFamily="18" charset="-34"/>
              </a:rPr>
              <a:t>, </a:t>
            </a:r>
            <a:r>
              <a:rPr lang="tr-TR" sz="8000" b="1" i="1" dirty="0" err="1" smtClean="0">
                <a:solidFill>
                  <a:srgbClr val="5A5A06"/>
                </a:solidFill>
                <a:latin typeface="AngsanaUPC" pitchFamily="18" charset="-34"/>
                <a:cs typeface="AngsanaUPC" pitchFamily="18" charset="-34"/>
              </a:rPr>
              <a:t>Sükrü</a:t>
            </a:r>
            <a:r>
              <a:rPr lang="tr-TR" sz="8000" b="1" i="1" dirty="0" smtClean="0">
                <a:solidFill>
                  <a:srgbClr val="5A5A06"/>
                </a:solidFill>
                <a:latin typeface="AngsanaUPC" pitchFamily="18" charset="-34"/>
                <a:cs typeface="AngsanaUPC" pitchFamily="18" charset="-34"/>
              </a:rPr>
              <a:t> KO</a:t>
            </a:r>
            <a:r>
              <a:rPr lang="tr-TR" sz="7200" b="1" i="1" dirty="0" smtClean="0">
                <a:solidFill>
                  <a:srgbClr val="5A5A06"/>
                </a:solidFill>
                <a:latin typeface="AngsanaUPC" pitchFamily="18" charset="-34"/>
                <a:cs typeface="AngsanaUPC" pitchFamily="18" charset="-34"/>
              </a:rPr>
              <a:t>C</a:t>
            </a:r>
            <a:r>
              <a:rPr lang="tr-TR" sz="7200" b="1" i="1" baseline="30000" dirty="0" smtClean="0">
                <a:solidFill>
                  <a:srgbClr val="5A5A06"/>
                </a:solidFill>
                <a:latin typeface="AngsanaUPC" pitchFamily="18" charset="-34"/>
                <a:cs typeface="AngsanaUPC" pitchFamily="18" charset="-34"/>
              </a:rPr>
              <a:t>1</a:t>
            </a:r>
            <a:r>
              <a:rPr lang="tr-TR" sz="7200" b="1" i="1" dirty="0" smtClean="0">
                <a:solidFill>
                  <a:srgbClr val="5A5A06"/>
                </a:solidFill>
                <a:latin typeface="AngsanaUPC" pitchFamily="18" charset="-34"/>
                <a:cs typeface="AngsanaUPC" pitchFamily="18" charset="-34"/>
              </a:rPr>
              <a:t/>
            </a:r>
            <a:br>
              <a:rPr lang="tr-TR" sz="7200" b="1" i="1" dirty="0" smtClean="0">
                <a:solidFill>
                  <a:srgbClr val="5A5A06"/>
                </a:solidFill>
                <a:latin typeface="AngsanaUPC" pitchFamily="18" charset="-34"/>
                <a:cs typeface="AngsanaUPC" pitchFamily="18" charset="-34"/>
              </a:rPr>
            </a:br>
            <a:r>
              <a:rPr lang="tr-TR" sz="4400" b="1" i="1" baseline="30000" dirty="0" smtClean="0">
                <a:solidFill>
                  <a:srgbClr val="5A5A06"/>
                </a:solidFill>
                <a:latin typeface="AngsanaUPC" pitchFamily="18" charset="-34"/>
                <a:cs typeface="AngsanaUPC" pitchFamily="18" charset="-34"/>
              </a:rPr>
              <a:t>1</a:t>
            </a:r>
            <a:r>
              <a:rPr lang="tr-TR" sz="4400" b="1" i="1" dirty="0" smtClean="0">
                <a:solidFill>
                  <a:srgbClr val="5A5A06"/>
                </a:solidFill>
                <a:latin typeface="AngsanaUPC" pitchFamily="18" charset="-34"/>
                <a:cs typeface="AngsanaUPC" pitchFamily="18" charset="-34"/>
              </a:rPr>
              <a:t>Ankara </a:t>
            </a:r>
            <a:r>
              <a:rPr lang="tr-TR" sz="4400" b="1" i="1" dirty="0" err="1" smtClean="0">
                <a:solidFill>
                  <a:srgbClr val="5A5A06"/>
                </a:solidFill>
                <a:latin typeface="AngsanaUPC" pitchFamily="18" charset="-34"/>
                <a:cs typeface="AngsanaUPC" pitchFamily="18" charset="-34"/>
              </a:rPr>
              <a:t>University</a:t>
            </a:r>
            <a:r>
              <a:rPr lang="tr-TR" sz="4400" b="1" i="1" dirty="0" smtClean="0">
                <a:solidFill>
                  <a:srgbClr val="5A5A06"/>
                </a:solidFill>
                <a:latin typeface="AngsanaUPC" pitchFamily="18" charset="-34"/>
                <a:cs typeface="AngsanaUPC" pitchFamily="18" charset="-34"/>
              </a:rPr>
              <a:t> </a:t>
            </a:r>
            <a:r>
              <a:rPr lang="tr-TR" sz="4400" b="1" i="1" dirty="0" err="1" smtClean="0">
                <a:solidFill>
                  <a:srgbClr val="5A5A06"/>
                </a:solidFill>
                <a:latin typeface="AngsanaUPC" pitchFamily="18" charset="-34"/>
                <a:cs typeface="AngsanaUPC" pitchFamily="18" charset="-34"/>
              </a:rPr>
              <a:t>Department</a:t>
            </a:r>
            <a:r>
              <a:rPr lang="tr-TR" sz="4400" b="1" i="1" dirty="0" smtClean="0">
                <a:solidFill>
                  <a:srgbClr val="5A5A06"/>
                </a:solidFill>
                <a:latin typeface="AngsanaUPC" pitchFamily="18" charset="-34"/>
                <a:cs typeface="AngsanaUPC" pitchFamily="18" charset="-34"/>
              </a:rPr>
              <a:t> of </a:t>
            </a:r>
            <a:r>
              <a:rPr lang="tr-TR" sz="4400" b="1" i="1" dirty="0" err="1" smtClean="0">
                <a:solidFill>
                  <a:srgbClr val="5A5A06"/>
                </a:solidFill>
                <a:latin typeface="AngsanaUPC" pitchFamily="18" charset="-34"/>
                <a:cs typeface="AngsanaUPC" pitchFamily="18" charset="-34"/>
              </a:rPr>
              <a:t>Geological</a:t>
            </a:r>
            <a:r>
              <a:rPr lang="tr-TR" sz="4400" b="1" i="1" dirty="0" smtClean="0">
                <a:solidFill>
                  <a:srgbClr val="5A5A06"/>
                </a:solidFill>
                <a:latin typeface="AngsanaUPC" pitchFamily="18" charset="-34"/>
                <a:cs typeface="AngsanaUPC" pitchFamily="18" charset="-34"/>
              </a:rPr>
              <a:t> </a:t>
            </a:r>
            <a:r>
              <a:rPr lang="tr-TR" sz="4400" b="1" i="1" dirty="0" err="1" smtClean="0">
                <a:solidFill>
                  <a:srgbClr val="5A5A06"/>
                </a:solidFill>
                <a:latin typeface="AngsanaUPC" pitchFamily="18" charset="-34"/>
                <a:cs typeface="AngsanaUPC" pitchFamily="18" charset="-34"/>
              </a:rPr>
              <a:t>Engineering</a:t>
            </a:r>
            <a:r>
              <a:rPr lang="tr-TR" sz="4400" b="1" i="1" dirty="0" smtClean="0">
                <a:solidFill>
                  <a:srgbClr val="5A5A06"/>
                </a:solidFill>
                <a:latin typeface="AngsanaUPC" pitchFamily="18" charset="-34"/>
                <a:cs typeface="AngsanaUPC" pitchFamily="18" charset="-34"/>
              </a:rPr>
              <a:t>, TURKEY</a:t>
            </a:r>
            <a:br>
              <a:rPr lang="tr-TR" sz="4400" b="1" i="1" dirty="0" smtClean="0">
                <a:solidFill>
                  <a:srgbClr val="5A5A06"/>
                </a:solidFill>
                <a:latin typeface="AngsanaUPC" pitchFamily="18" charset="-34"/>
                <a:cs typeface="AngsanaUPC" pitchFamily="18" charset="-34"/>
              </a:rPr>
            </a:br>
            <a:r>
              <a:rPr lang="tr-TR" sz="3600" b="1" i="1" dirty="0" smtClean="0">
                <a:solidFill>
                  <a:srgbClr val="5A5A06"/>
                </a:solidFill>
                <a:latin typeface="AngsanaUPC" pitchFamily="18" charset="-34"/>
                <a:cs typeface="AngsanaUPC" pitchFamily="18" charset="-34"/>
              </a:rPr>
              <a:t>e-mail: hilal_engin@</a:t>
            </a:r>
            <a:r>
              <a:rPr lang="tr-TR" sz="3600" b="1" i="1" dirty="0" err="1" smtClean="0">
                <a:solidFill>
                  <a:srgbClr val="5A5A06"/>
                </a:solidFill>
                <a:latin typeface="AngsanaUPC" pitchFamily="18" charset="-34"/>
                <a:cs typeface="AngsanaUPC" pitchFamily="18" charset="-34"/>
              </a:rPr>
              <a:t>yahoo</a:t>
            </a:r>
            <a:r>
              <a:rPr lang="tr-TR" sz="3600" b="1" i="1" dirty="0" smtClean="0">
                <a:solidFill>
                  <a:srgbClr val="5A5A06"/>
                </a:solidFill>
                <a:latin typeface="AngsanaUPC" pitchFamily="18" charset="-34"/>
                <a:cs typeface="AngsanaUPC" pitchFamily="18" charset="-34"/>
              </a:rPr>
              <a:t>.com</a:t>
            </a:r>
            <a:endParaRPr lang="en-US" sz="3600" b="1" dirty="0" smtClean="0">
              <a:solidFill>
                <a:srgbClr val="5A5A06"/>
              </a:solidFill>
              <a:latin typeface="Franklin Gothic Medium" pitchFamily="34" charset="0"/>
            </a:endParaRPr>
          </a:p>
        </p:txBody>
      </p:sp>
      <p:pic>
        <p:nvPicPr>
          <p:cNvPr id="2067" name="Picture 6" descr="http://www.kampusteyiz.com/file/photo/u_l_1803201042627159.jpg"/>
          <p:cNvPicPr>
            <a:picLocks noChangeAspect="1" noChangeArrowheads="1"/>
          </p:cNvPicPr>
          <p:nvPr/>
        </p:nvPicPr>
        <p:blipFill>
          <a:blip r:embed="rId10" cstate="print"/>
          <a:srcRect l="16077" t="13995" r="16354" b="14133"/>
          <a:stretch>
            <a:fillRect/>
          </a:stretch>
        </p:blipFill>
        <p:spPr bwMode="auto">
          <a:xfrm>
            <a:off x="142875" y="136525"/>
            <a:ext cx="3300413" cy="3419475"/>
          </a:xfrm>
          <a:prstGeom prst="rect">
            <a:avLst/>
          </a:prstGeom>
          <a:noFill/>
          <a:ln w="9525">
            <a:noFill/>
            <a:miter lim="800000"/>
            <a:headEnd/>
            <a:tailEnd/>
          </a:ln>
        </p:spPr>
      </p:pic>
      <p:pic>
        <p:nvPicPr>
          <p:cNvPr id="2068" name="Picture 4" descr="http://photos-b.ak.fbcdn.net/hphotos-ak-snc3/24182_106498116052205_100000760502777_59766_1030075_s.jpg"/>
          <p:cNvPicPr>
            <a:picLocks noChangeAspect="1" noChangeArrowheads="1"/>
          </p:cNvPicPr>
          <p:nvPr/>
        </p:nvPicPr>
        <p:blipFill>
          <a:blip r:embed="rId11" cstate="print"/>
          <a:srcRect/>
          <a:stretch>
            <a:fillRect/>
          </a:stretch>
        </p:blipFill>
        <p:spPr bwMode="auto">
          <a:xfrm>
            <a:off x="46955075" y="30741938"/>
            <a:ext cx="3232150" cy="3240087"/>
          </a:xfrm>
          <a:prstGeom prst="rect">
            <a:avLst/>
          </a:prstGeom>
          <a:noFill/>
          <a:ln w="9525">
            <a:noFill/>
            <a:miter lim="800000"/>
            <a:headEnd/>
            <a:tailEnd/>
          </a:ln>
        </p:spPr>
      </p:pic>
      <p:pic>
        <p:nvPicPr>
          <p:cNvPr id="2069" name="Picture 289"/>
          <p:cNvPicPr>
            <a:picLocks noChangeAspect="1" noChangeArrowheads="1"/>
          </p:cNvPicPr>
          <p:nvPr/>
        </p:nvPicPr>
        <p:blipFill>
          <a:blip r:embed="rId12" cstate="print"/>
          <a:srcRect/>
          <a:stretch>
            <a:fillRect/>
          </a:stretch>
        </p:blipFill>
        <p:spPr bwMode="auto">
          <a:xfrm>
            <a:off x="29930725" y="21747163"/>
            <a:ext cx="5624513" cy="8548687"/>
          </a:xfrm>
          <a:prstGeom prst="rect">
            <a:avLst/>
          </a:prstGeom>
          <a:noFill/>
          <a:ln w="9525">
            <a:solidFill>
              <a:srgbClr val="5A5A06"/>
            </a:solidFill>
            <a:miter lim="800000"/>
            <a:headEnd/>
            <a:tailEnd/>
          </a:ln>
        </p:spPr>
      </p:pic>
      <p:grpSp>
        <p:nvGrpSpPr>
          <p:cNvPr id="2070" name="92 Grup"/>
          <p:cNvGrpSpPr>
            <a:grpSpLocks/>
          </p:cNvGrpSpPr>
          <p:nvPr/>
        </p:nvGrpSpPr>
        <p:grpSpPr bwMode="auto">
          <a:xfrm>
            <a:off x="825500" y="9067800"/>
            <a:ext cx="12780963" cy="4189413"/>
            <a:chOff x="825500" y="9008181"/>
            <a:chExt cx="12780963" cy="4189668"/>
          </a:xfrm>
        </p:grpSpPr>
        <p:sp>
          <p:nvSpPr>
            <p:cNvPr id="2148" name="36 Dikdörtgen"/>
            <p:cNvSpPr>
              <a:spLocks noChangeArrowheads="1"/>
            </p:cNvSpPr>
            <p:nvPr/>
          </p:nvSpPr>
          <p:spPr bwMode="auto">
            <a:xfrm>
              <a:off x="825500" y="9271000"/>
              <a:ext cx="8072376" cy="3926849"/>
            </a:xfrm>
            <a:prstGeom prst="rect">
              <a:avLst/>
            </a:prstGeom>
            <a:solidFill>
              <a:srgbClr val="002060"/>
            </a:solidFill>
            <a:ln w="9525" algn="ctr">
              <a:solidFill>
                <a:srgbClr val="5A5A06"/>
              </a:solidFill>
              <a:round/>
              <a:headEnd/>
              <a:tailEnd/>
            </a:ln>
          </p:spPr>
          <p:txBody>
            <a:bodyPr/>
            <a:lstStyle/>
            <a:p>
              <a:pPr defTabSz="4075113"/>
              <a:endParaRPr lang="tr-TR" sz="8000"/>
            </a:p>
          </p:txBody>
        </p:sp>
        <p:pic>
          <p:nvPicPr>
            <p:cNvPr id="2149" name="Picture 35"/>
            <p:cNvPicPr>
              <a:picLocks noChangeAspect="1" noChangeArrowheads="1"/>
            </p:cNvPicPr>
            <p:nvPr/>
          </p:nvPicPr>
          <p:blipFill>
            <a:blip r:embed="rId13" cstate="print"/>
            <a:srcRect l="33887" t="44052" r="2678" b="2586"/>
            <a:stretch>
              <a:fillRect/>
            </a:stretch>
          </p:blipFill>
          <p:spPr bwMode="auto">
            <a:xfrm>
              <a:off x="982662" y="9403706"/>
              <a:ext cx="7762649" cy="3692135"/>
            </a:xfrm>
            <a:prstGeom prst="rect">
              <a:avLst/>
            </a:prstGeom>
            <a:noFill/>
            <a:ln w="9525">
              <a:noFill/>
              <a:miter lim="800000"/>
              <a:headEnd/>
              <a:tailEnd/>
            </a:ln>
          </p:spPr>
        </p:pic>
        <p:sp>
          <p:nvSpPr>
            <p:cNvPr id="2150" name="35 Dikdörtgen"/>
            <p:cNvSpPr>
              <a:spLocks noChangeArrowheads="1"/>
            </p:cNvSpPr>
            <p:nvPr/>
          </p:nvSpPr>
          <p:spPr bwMode="auto">
            <a:xfrm>
              <a:off x="5235542" y="10939333"/>
              <a:ext cx="342897" cy="193025"/>
            </a:xfrm>
            <a:prstGeom prst="rect">
              <a:avLst/>
            </a:prstGeom>
            <a:noFill/>
            <a:ln w="28575" algn="ctr">
              <a:solidFill>
                <a:schemeClr val="bg1"/>
              </a:solidFill>
              <a:round/>
              <a:headEnd/>
              <a:tailEnd/>
            </a:ln>
          </p:spPr>
          <p:txBody>
            <a:bodyPr/>
            <a:lstStyle/>
            <a:p>
              <a:pPr defTabSz="4075113"/>
              <a:endParaRPr lang="tr-TR" sz="8000"/>
            </a:p>
          </p:txBody>
        </p:sp>
        <p:sp>
          <p:nvSpPr>
            <p:cNvPr id="2151" name="49 Dikdörtgen"/>
            <p:cNvSpPr>
              <a:spLocks noChangeArrowheads="1"/>
            </p:cNvSpPr>
            <p:nvPr/>
          </p:nvSpPr>
          <p:spPr bwMode="auto">
            <a:xfrm>
              <a:off x="8505864" y="9008181"/>
              <a:ext cx="5100599" cy="3764844"/>
            </a:xfrm>
            <a:prstGeom prst="rect">
              <a:avLst/>
            </a:prstGeom>
            <a:solidFill>
              <a:srgbClr val="002060"/>
            </a:solidFill>
            <a:ln w="9525" algn="ctr">
              <a:solidFill>
                <a:srgbClr val="5A5A06"/>
              </a:solidFill>
              <a:round/>
              <a:headEnd/>
              <a:tailEnd/>
            </a:ln>
          </p:spPr>
          <p:txBody>
            <a:bodyPr/>
            <a:lstStyle/>
            <a:p>
              <a:pPr defTabSz="4075113"/>
              <a:endParaRPr lang="tr-TR" sz="8000"/>
            </a:p>
          </p:txBody>
        </p:sp>
        <p:pic>
          <p:nvPicPr>
            <p:cNvPr id="2152" name="Picture 37" descr="http://www.kayihanzeybek.com/goynuk_harita.jpg"/>
            <p:cNvPicPr>
              <a:picLocks noChangeAspect="1" noChangeArrowheads="1"/>
            </p:cNvPicPr>
            <p:nvPr/>
          </p:nvPicPr>
          <p:blipFill>
            <a:blip r:embed="rId14" cstate="print"/>
            <a:srcRect/>
            <a:stretch>
              <a:fillRect/>
            </a:stretch>
          </p:blipFill>
          <p:spPr bwMode="auto">
            <a:xfrm>
              <a:off x="8635926" y="9117592"/>
              <a:ext cx="4876776" cy="3553138"/>
            </a:xfrm>
            <a:prstGeom prst="rect">
              <a:avLst/>
            </a:prstGeom>
            <a:noFill/>
            <a:ln w="9525">
              <a:noFill/>
              <a:miter lim="800000"/>
              <a:headEnd/>
              <a:tailEnd/>
            </a:ln>
          </p:spPr>
        </p:pic>
        <p:cxnSp>
          <p:nvCxnSpPr>
            <p:cNvPr id="2153" name="39 Düz Bağlayıcı"/>
            <p:cNvCxnSpPr>
              <a:cxnSpLocks noChangeShapeType="1"/>
            </p:cNvCxnSpPr>
            <p:nvPr/>
          </p:nvCxnSpPr>
          <p:spPr bwMode="auto">
            <a:xfrm flipV="1">
              <a:off x="5549863" y="9105900"/>
              <a:ext cx="3070262" cy="1823953"/>
            </a:xfrm>
            <a:prstGeom prst="line">
              <a:avLst/>
            </a:prstGeom>
            <a:noFill/>
            <a:ln w="28575" algn="ctr">
              <a:solidFill>
                <a:schemeClr val="bg1"/>
              </a:solidFill>
              <a:round/>
              <a:headEnd/>
              <a:tailEnd/>
            </a:ln>
          </p:spPr>
        </p:cxnSp>
        <p:cxnSp>
          <p:nvCxnSpPr>
            <p:cNvPr id="2154" name="47 Düz Bağlayıcı"/>
            <p:cNvCxnSpPr>
              <a:cxnSpLocks noChangeShapeType="1"/>
            </p:cNvCxnSpPr>
            <p:nvPr/>
          </p:nvCxnSpPr>
          <p:spPr bwMode="auto">
            <a:xfrm>
              <a:off x="5585584" y="11129770"/>
              <a:ext cx="3053591" cy="1557530"/>
            </a:xfrm>
            <a:prstGeom prst="line">
              <a:avLst/>
            </a:prstGeom>
            <a:noFill/>
            <a:ln w="28575" algn="ctr">
              <a:solidFill>
                <a:schemeClr val="bg1"/>
              </a:solidFill>
              <a:round/>
              <a:headEnd/>
              <a:tailEnd/>
            </a:ln>
          </p:spPr>
        </p:cxnSp>
        <p:sp>
          <p:nvSpPr>
            <p:cNvPr id="2155" name="50 Dikdörtgen"/>
            <p:cNvSpPr>
              <a:spLocks noChangeArrowheads="1"/>
            </p:cNvSpPr>
            <p:nvPr/>
          </p:nvSpPr>
          <p:spPr bwMode="auto">
            <a:xfrm>
              <a:off x="12231401" y="11741549"/>
              <a:ext cx="512560" cy="289537"/>
            </a:xfrm>
            <a:prstGeom prst="rect">
              <a:avLst/>
            </a:prstGeom>
            <a:noFill/>
            <a:ln w="38100" algn="ctr">
              <a:solidFill>
                <a:srgbClr val="002060"/>
              </a:solidFill>
              <a:round/>
              <a:headEnd/>
              <a:tailEnd/>
            </a:ln>
          </p:spPr>
          <p:txBody>
            <a:bodyPr/>
            <a:lstStyle/>
            <a:p>
              <a:pPr defTabSz="4075113"/>
              <a:endParaRPr lang="tr-TR" sz="8000"/>
            </a:p>
          </p:txBody>
        </p:sp>
      </p:grpSp>
      <p:pic>
        <p:nvPicPr>
          <p:cNvPr id="2071" name="Picture 52"/>
          <p:cNvPicPr>
            <a:picLocks noChangeAspect="1" noChangeArrowheads="1"/>
          </p:cNvPicPr>
          <p:nvPr/>
        </p:nvPicPr>
        <p:blipFill>
          <a:blip r:embed="rId15" cstate="print"/>
          <a:srcRect/>
          <a:stretch>
            <a:fillRect/>
          </a:stretch>
        </p:blipFill>
        <p:spPr bwMode="auto">
          <a:xfrm>
            <a:off x="14116050" y="21743988"/>
            <a:ext cx="9575800" cy="4305300"/>
          </a:xfrm>
          <a:prstGeom prst="rect">
            <a:avLst/>
          </a:prstGeom>
          <a:noFill/>
          <a:ln w="9525">
            <a:solidFill>
              <a:srgbClr val="5A5A06"/>
            </a:solidFill>
            <a:miter lim="800000"/>
            <a:headEnd/>
            <a:tailEnd/>
          </a:ln>
        </p:spPr>
      </p:pic>
      <p:pic>
        <p:nvPicPr>
          <p:cNvPr id="2072" name="Picture 53"/>
          <p:cNvPicPr>
            <a:picLocks noChangeAspect="1" noChangeArrowheads="1"/>
          </p:cNvPicPr>
          <p:nvPr/>
        </p:nvPicPr>
        <p:blipFill>
          <a:blip r:embed="rId16" cstate="print"/>
          <a:srcRect/>
          <a:stretch>
            <a:fillRect/>
          </a:stretch>
        </p:blipFill>
        <p:spPr bwMode="auto">
          <a:xfrm>
            <a:off x="14116050" y="26265188"/>
            <a:ext cx="9575800" cy="4041775"/>
          </a:xfrm>
          <a:prstGeom prst="rect">
            <a:avLst/>
          </a:prstGeom>
          <a:noFill/>
          <a:ln w="9525">
            <a:solidFill>
              <a:srgbClr val="5A5A06"/>
            </a:solidFill>
            <a:miter lim="800000"/>
            <a:headEnd/>
            <a:tailEnd/>
          </a:ln>
        </p:spPr>
      </p:pic>
      <p:pic>
        <p:nvPicPr>
          <p:cNvPr id="2073" name="Picture 54"/>
          <p:cNvPicPr>
            <a:picLocks noChangeAspect="1" noChangeArrowheads="1"/>
          </p:cNvPicPr>
          <p:nvPr/>
        </p:nvPicPr>
        <p:blipFill>
          <a:blip r:embed="rId17" cstate="print"/>
          <a:srcRect/>
          <a:stretch>
            <a:fillRect/>
          </a:stretch>
        </p:blipFill>
        <p:spPr bwMode="auto">
          <a:xfrm>
            <a:off x="23971250" y="21759863"/>
            <a:ext cx="5654675" cy="8550275"/>
          </a:xfrm>
          <a:prstGeom prst="rect">
            <a:avLst/>
          </a:prstGeom>
          <a:noFill/>
          <a:ln w="9525">
            <a:solidFill>
              <a:srgbClr val="5A5A06"/>
            </a:solidFill>
            <a:miter lim="800000"/>
            <a:headEnd/>
            <a:tailEnd/>
          </a:ln>
        </p:spPr>
      </p:pic>
      <p:sp>
        <p:nvSpPr>
          <p:cNvPr id="2074" name="Text Box 771"/>
          <p:cNvSpPr txBox="1">
            <a:spLocks noChangeArrowheads="1"/>
          </p:cNvSpPr>
          <p:nvPr/>
        </p:nvSpPr>
        <p:spPr bwMode="auto">
          <a:xfrm>
            <a:off x="928688" y="13527088"/>
            <a:ext cx="12558712" cy="4187825"/>
          </a:xfrm>
          <a:prstGeom prst="rect">
            <a:avLst/>
          </a:prstGeom>
          <a:noFill/>
          <a:ln w="9525">
            <a:noFill/>
            <a:miter lim="800000"/>
            <a:headEnd/>
            <a:tailEnd/>
          </a:ln>
        </p:spPr>
        <p:txBody>
          <a:bodyPr lIns="96899" tIns="48449" rIns="96899" bIns="48449">
            <a:spAutoFit/>
          </a:bodyPr>
          <a:lstStyle/>
          <a:p>
            <a:pPr algn="just" defTabSz="4983163">
              <a:lnSpc>
                <a:spcPct val="120000"/>
              </a:lnSpc>
              <a:spcBef>
                <a:spcPct val="50000"/>
              </a:spcBef>
            </a:pPr>
            <a:r>
              <a:rPr lang="tr-TR" sz="3200" dirty="0" err="1"/>
              <a:t>Study</a:t>
            </a:r>
            <a:r>
              <a:rPr lang="tr-TR" sz="3200" dirty="0"/>
              <a:t> </a:t>
            </a:r>
            <a:r>
              <a:rPr lang="tr-TR" sz="3200" dirty="0" err="1"/>
              <a:t>area</a:t>
            </a:r>
            <a:r>
              <a:rPr lang="tr-TR" sz="3200" dirty="0"/>
              <a:t> (Göynük) is </a:t>
            </a:r>
            <a:r>
              <a:rPr lang="tr-TR" sz="3200" dirty="0" err="1"/>
              <a:t>located</a:t>
            </a:r>
            <a:r>
              <a:rPr lang="tr-TR" sz="3200" dirty="0"/>
              <a:t> in </a:t>
            </a:r>
            <a:r>
              <a:rPr lang="tr-TR" sz="3200" dirty="0" err="1"/>
              <a:t>northwestern</a:t>
            </a:r>
            <a:r>
              <a:rPr lang="tr-TR" sz="3200" dirty="0"/>
              <a:t> </a:t>
            </a:r>
            <a:r>
              <a:rPr lang="tr-TR" sz="3200" dirty="0" err="1"/>
              <a:t>Turkey</a:t>
            </a:r>
            <a:r>
              <a:rPr lang="tr-TR" sz="3200" dirty="0"/>
              <a:t>, in </a:t>
            </a:r>
            <a:r>
              <a:rPr lang="tr-TR" sz="3200" dirty="0" err="1"/>
              <a:t>the</a:t>
            </a:r>
            <a:r>
              <a:rPr lang="tr-TR" sz="3200" dirty="0"/>
              <a:t> </a:t>
            </a:r>
            <a:r>
              <a:rPr lang="tr-TR" sz="3200" dirty="0" err="1"/>
              <a:t>Black</a:t>
            </a:r>
            <a:r>
              <a:rPr lang="tr-TR" sz="3200" dirty="0"/>
              <a:t> </a:t>
            </a:r>
            <a:r>
              <a:rPr lang="tr-TR" sz="3200" dirty="0" err="1"/>
              <a:t>Sea</a:t>
            </a:r>
            <a:r>
              <a:rPr lang="tr-TR" sz="3200" dirty="0"/>
              <a:t> </a:t>
            </a:r>
            <a:r>
              <a:rPr lang="tr-TR" sz="3200" dirty="0" err="1"/>
              <a:t>region</a:t>
            </a:r>
            <a:r>
              <a:rPr lang="tr-TR" sz="3200" dirty="0"/>
              <a:t>. </a:t>
            </a:r>
            <a:r>
              <a:rPr lang="tr-TR" sz="3200" dirty="0" err="1"/>
              <a:t>Kızılçay</a:t>
            </a:r>
            <a:r>
              <a:rPr lang="tr-TR" sz="3200" dirty="0"/>
              <a:t> </a:t>
            </a:r>
            <a:r>
              <a:rPr lang="tr-TR" sz="3200" dirty="0" err="1"/>
              <a:t>Formation</a:t>
            </a:r>
            <a:r>
              <a:rPr lang="tr-TR" sz="3200" dirty="0"/>
              <a:t> </a:t>
            </a:r>
            <a:r>
              <a:rPr lang="tr-TR" sz="3200" dirty="0" err="1"/>
              <a:t>and</a:t>
            </a:r>
            <a:r>
              <a:rPr lang="tr-TR" sz="3200" dirty="0"/>
              <a:t> </a:t>
            </a:r>
            <a:r>
              <a:rPr lang="tr-TR" sz="3200" dirty="0" err="1"/>
              <a:t>its</a:t>
            </a:r>
            <a:r>
              <a:rPr lang="tr-TR" sz="3200" dirty="0"/>
              <a:t> Kabalar </a:t>
            </a:r>
            <a:r>
              <a:rPr lang="tr-TR" sz="3200" dirty="0" err="1"/>
              <a:t>Member</a:t>
            </a:r>
            <a:r>
              <a:rPr lang="tr-TR" sz="3200" dirty="0"/>
              <a:t> (</a:t>
            </a:r>
            <a:r>
              <a:rPr lang="tr-TR" sz="3200" dirty="0" err="1"/>
              <a:t>Paleocene</a:t>
            </a:r>
            <a:r>
              <a:rPr lang="tr-TR" sz="3200" dirty="0"/>
              <a:t>-</a:t>
            </a:r>
            <a:r>
              <a:rPr lang="tr-TR" sz="3200" dirty="0" err="1"/>
              <a:t>Eocene</a:t>
            </a:r>
            <a:r>
              <a:rPr lang="tr-TR" sz="3200" dirty="0"/>
              <a:t>) </a:t>
            </a:r>
            <a:r>
              <a:rPr lang="tr-TR" sz="3200" dirty="0" err="1"/>
              <a:t>contain</a:t>
            </a:r>
            <a:r>
              <a:rPr lang="tr-TR" sz="3200" dirty="0"/>
              <a:t> </a:t>
            </a:r>
            <a:r>
              <a:rPr lang="tr-TR" sz="3200" dirty="0" err="1"/>
              <a:t>organic</a:t>
            </a:r>
            <a:r>
              <a:rPr lang="tr-TR" sz="3200" dirty="0"/>
              <a:t> </a:t>
            </a:r>
            <a:r>
              <a:rPr lang="tr-TR" sz="3200" dirty="0" err="1"/>
              <a:t>matter</a:t>
            </a:r>
            <a:r>
              <a:rPr lang="tr-TR" sz="3200" dirty="0"/>
              <a:t> </a:t>
            </a:r>
            <a:r>
              <a:rPr lang="tr-TR" sz="3200" dirty="0" err="1"/>
              <a:t>rich</a:t>
            </a:r>
            <a:r>
              <a:rPr lang="tr-TR" sz="3200" dirty="0"/>
              <a:t> </a:t>
            </a:r>
            <a:r>
              <a:rPr lang="tr-TR" sz="3200" dirty="0" err="1"/>
              <a:t>rocks</a:t>
            </a:r>
            <a:r>
              <a:rPr lang="tr-TR" sz="3200" dirty="0"/>
              <a:t> </a:t>
            </a:r>
            <a:r>
              <a:rPr lang="tr-TR" sz="3200" dirty="0" err="1"/>
              <a:t>which</a:t>
            </a:r>
            <a:r>
              <a:rPr lang="tr-TR" sz="3200" dirty="0"/>
              <a:t> </a:t>
            </a:r>
            <a:r>
              <a:rPr lang="tr-TR" sz="3200" dirty="0" err="1"/>
              <a:t>are</a:t>
            </a:r>
            <a:r>
              <a:rPr lang="tr-TR" sz="3200" dirty="0"/>
              <a:t> </a:t>
            </a:r>
            <a:r>
              <a:rPr lang="tr-TR" sz="3200" dirty="0" err="1"/>
              <a:t>the</a:t>
            </a:r>
            <a:r>
              <a:rPr lang="tr-TR" sz="3200" dirty="0"/>
              <a:t> </a:t>
            </a:r>
            <a:r>
              <a:rPr lang="tr-TR" sz="3200" dirty="0" err="1"/>
              <a:t>subject</a:t>
            </a:r>
            <a:r>
              <a:rPr lang="tr-TR" sz="3200" dirty="0"/>
              <a:t> </a:t>
            </a:r>
            <a:r>
              <a:rPr lang="tr-TR" sz="3200" dirty="0" err="1"/>
              <a:t>matter</a:t>
            </a:r>
            <a:r>
              <a:rPr lang="tr-TR" sz="3200" dirty="0"/>
              <a:t> of </a:t>
            </a:r>
            <a:r>
              <a:rPr lang="tr-TR" sz="3200" dirty="0" err="1"/>
              <a:t>this</a:t>
            </a:r>
            <a:r>
              <a:rPr lang="tr-TR" sz="3200" dirty="0"/>
              <a:t> </a:t>
            </a:r>
            <a:r>
              <a:rPr lang="tr-TR" sz="3200" dirty="0" err="1"/>
              <a:t>study</a:t>
            </a:r>
            <a:r>
              <a:rPr lang="tr-TR" sz="3200" dirty="0"/>
              <a:t>. </a:t>
            </a:r>
            <a:r>
              <a:rPr lang="tr-TR" sz="3200" dirty="0" err="1"/>
              <a:t>The</a:t>
            </a:r>
            <a:r>
              <a:rPr lang="tr-TR" sz="3200" dirty="0"/>
              <a:t> </a:t>
            </a:r>
            <a:r>
              <a:rPr lang="tr-TR" sz="3200" dirty="0" err="1"/>
              <a:t>rock</a:t>
            </a:r>
            <a:r>
              <a:rPr lang="tr-TR" sz="3200" dirty="0"/>
              <a:t> </a:t>
            </a:r>
            <a:r>
              <a:rPr lang="tr-TR" sz="3200" dirty="0" err="1"/>
              <a:t>types</a:t>
            </a:r>
            <a:r>
              <a:rPr lang="tr-TR" sz="3200" dirty="0"/>
              <a:t> </a:t>
            </a:r>
            <a:r>
              <a:rPr lang="tr-TR" sz="3200" dirty="0" err="1"/>
              <a:t>are</a:t>
            </a:r>
            <a:r>
              <a:rPr lang="tr-TR" sz="3200" dirty="0"/>
              <a:t> </a:t>
            </a:r>
            <a:r>
              <a:rPr lang="tr-TR" sz="3200" dirty="0" err="1"/>
              <a:t>determined</a:t>
            </a:r>
            <a:r>
              <a:rPr lang="tr-TR" sz="3200" dirty="0"/>
              <a:t> as </a:t>
            </a:r>
            <a:r>
              <a:rPr lang="tr-TR" sz="3200" dirty="0" err="1"/>
              <a:t>bituminous</a:t>
            </a:r>
            <a:r>
              <a:rPr lang="tr-TR" sz="3200" dirty="0"/>
              <a:t> </a:t>
            </a:r>
            <a:r>
              <a:rPr lang="tr-TR" sz="3200" dirty="0" err="1"/>
              <a:t>marl</a:t>
            </a:r>
            <a:r>
              <a:rPr lang="tr-TR" sz="3200" dirty="0"/>
              <a:t> </a:t>
            </a:r>
            <a:r>
              <a:rPr lang="tr-TR" sz="3200" dirty="0" err="1"/>
              <a:t>and</a:t>
            </a:r>
            <a:r>
              <a:rPr lang="tr-TR" sz="3200" dirty="0"/>
              <a:t> </a:t>
            </a:r>
            <a:r>
              <a:rPr lang="tr-TR" sz="3200" dirty="0" err="1"/>
              <a:t>dolomitic</a:t>
            </a:r>
            <a:r>
              <a:rPr lang="tr-TR" sz="3200" dirty="0"/>
              <a:t> </a:t>
            </a:r>
            <a:r>
              <a:rPr lang="tr-TR" sz="3200" dirty="0" err="1"/>
              <a:t>oil</a:t>
            </a:r>
            <a:r>
              <a:rPr lang="tr-TR" sz="3200" dirty="0"/>
              <a:t> </a:t>
            </a:r>
            <a:r>
              <a:rPr lang="tr-TR" sz="3200" dirty="0" err="1" smtClean="0"/>
              <a:t>shales</a:t>
            </a:r>
            <a:r>
              <a:rPr lang="tr-TR" sz="3200" dirty="0" smtClean="0"/>
              <a:t>. </a:t>
            </a:r>
            <a:r>
              <a:rPr lang="tr-TR" sz="3200" dirty="0" err="1"/>
              <a:t>The</a:t>
            </a:r>
            <a:r>
              <a:rPr lang="tr-TR" sz="3200" dirty="0"/>
              <a:t> TOC </a:t>
            </a:r>
            <a:r>
              <a:rPr lang="tr-TR" sz="3200" dirty="0" err="1"/>
              <a:t>values</a:t>
            </a:r>
            <a:r>
              <a:rPr lang="tr-TR" sz="3200" dirty="0"/>
              <a:t> of </a:t>
            </a:r>
            <a:r>
              <a:rPr lang="tr-TR" sz="3200" dirty="0" err="1"/>
              <a:t>our</a:t>
            </a:r>
            <a:r>
              <a:rPr lang="tr-TR" sz="3200" dirty="0"/>
              <a:t> </a:t>
            </a:r>
            <a:r>
              <a:rPr lang="tr-TR" sz="3200" dirty="0" err="1"/>
              <a:t>organic</a:t>
            </a:r>
            <a:r>
              <a:rPr lang="tr-TR" sz="3200" dirty="0"/>
              <a:t> </a:t>
            </a:r>
            <a:r>
              <a:rPr lang="tr-TR" sz="3200" dirty="0" err="1"/>
              <a:t>matter</a:t>
            </a:r>
            <a:r>
              <a:rPr lang="tr-TR" sz="3200" dirty="0"/>
              <a:t> </a:t>
            </a:r>
            <a:r>
              <a:rPr lang="tr-TR" sz="3200" dirty="0" err="1"/>
              <a:t>rich</a:t>
            </a:r>
            <a:r>
              <a:rPr lang="tr-TR" sz="3200" dirty="0"/>
              <a:t> </a:t>
            </a:r>
            <a:r>
              <a:rPr lang="tr-TR" sz="3200" dirty="0" err="1"/>
              <a:t>rocks</a:t>
            </a:r>
            <a:r>
              <a:rPr lang="tr-TR" sz="3200" dirty="0"/>
              <a:t> </a:t>
            </a:r>
            <a:r>
              <a:rPr lang="tr-TR" sz="3200" dirty="0" err="1"/>
              <a:t>range</a:t>
            </a:r>
            <a:r>
              <a:rPr lang="tr-TR" sz="3200" dirty="0"/>
              <a:t> </a:t>
            </a:r>
            <a:r>
              <a:rPr lang="tr-TR" sz="3200" dirty="0" err="1"/>
              <a:t>from</a:t>
            </a:r>
            <a:r>
              <a:rPr lang="tr-TR" sz="3200" dirty="0"/>
              <a:t> 2,52%-8,38% </a:t>
            </a:r>
            <a:r>
              <a:rPr lang="tr-TR" sz="3200" dirty="0" err="1"/>
              <a:t>and</a:t>
            </a:r>
            <a:r>
              <a:rPr lang="tr-TR" sz="3200" dirty="0"/>
              <a:t> </a:t>
            </a:r>
            <a:r>
              <a:rPr lang="tr-TR" sz="3200" dirty="0" err="1"/>
              <a:t>the</a:t>
            </a:r>
            <a:r>
              <a:rPr lang="tr-TR" sz="3200" dirty="0"/>
              <a:t> </a:t>
            </a:r>
            <a:r>
              <a:rPr lang="tr-TR" sz="3200" dirty="0" err="1"/>
              <a:t>kerogen</a:t>
            </a:r>
            <a:r>
              <a:rPr lang="tr-TR" sz="3200" dirty="0"/>
              <a:t> </a:t>
            </a:r>
            <a:r>
              <a:rPr lang="tr-TR" sz="3200" dirty="0" err="1"/>
              <a:t>type</a:t>
            </a:r>
            <a:r>
              <a:rPr lang="tr-TR" sz="3200" dirty="0"/>
              <a:t> is </a:t>
            </a:r>
            <a:r>
              <a:rPr lang="tr-TR" sz="3200" dirty="0" err="1"/>
              <a:t>found</a:t>
            </a:r>
            <a:r>
              <a:rPr lang="tr-TR" sz="3200" dirty="0"/>
              <a:t> </a:t>
            </a:r>
            <a:r>
              <a:rPr lang="tr-TR" sz="3200" dirty="0" err="1"/>
              <a:t>out</a:t>
            </a:r>
            <a:r>
              <a:rPr lang="tr-TR" sz="3200" dirty="0"/>
              <a:t> </a:t>
            </a:r>
            <a:r>
              <a:rPr lang="tr-TR" sz="3200" dirty="0" err="1"/>
              <a:t>to</a:t>
            </a:r>
            <a:r>
              <a:rPr lang="tr-TR" sz="3200" dirty="0"/>
              <a:t> be </a:t>
            </a:r>
            <a:r>
              <a:rPr lang="tr-TR" sz="3200" dirty="0" err="1"/>
              <a:t>Type</a:t>
            </a:r>
            <a:r>
              <a:rPr lang="tr-TR" sz="3200" dirty="0"/>
              <a:t> I.</a:t>
            </a:r>
          </a:p>
        </p:txBody>
      </p:sp>
      <p:grpSp>
        <p:nvGrpSpPr>
          <p:cNvPr id="2075" name="64 Grup"/>
          <p:cNvGrpSpPr>
            <a:grpSpLocks/>
          </p:cNvGrpSpPr>
          <p:nvPr/>
        </p:nvGrpSpPr>
        <p:grpSpPr bwMode="auto">
          <a:xfrm>
            <a:off x="261938" y="19391313"/>
            <a:ext cx="13533437" cy="3840162"/>
            <a:chOff x="262128" y="19324701"/>
            <a:chExt cx="13533120" cy="3840480"/>
          </a:xfrm>
        </p:grpSpPr>
        <p:sp>
          <p:nvSpPr>
            <p:cNvPr id="78" name="77 Oval"/>
            <p:cNvSpPr/>
            <p:nvPr/>
          </p:nvSpPr>
          <p:spPr bwMode="auto">
            <a:xfrm>
              <a:off x="285750" y="19345275"/>
              <a:ext cx="13494018" cy="3800476"/>
            </a:xfrm>
            <a:prstGeom prst="ellipse">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balanced" dir="t"/>
            </a:scene3d>
            <a:sp3d prstMaterial="translucentPowder"/>
            <a:extLst>
              <a:ext uri="{AF507438-7753-43E0-B8FC-AC1667EBCBE1}"/>
            </a:extLst>
          </p:spPr>
          <p:txBody>
            <a:bodyPr/>
            <a:lstStyle/>
            <a:p>
              <a:pPr defTabSz="4075113">
                <a:defRPr/>
              </a:pPr>
              <a:endParaRPr lang="tr-TR" sz="8000"/>
            </a:p>
          </p:txBody>
        </p:sp>
        <p:sp>
          <p:nvSpPr>
            <p:cNvPr id="2147" name="Text Box 772"/>
            <p:cNvSpPr txBox="1">
              <a:spLocks noChangeArrowheads="1"/>
            </p:cNvSpPr>
            <p:nvPr/>
          </p:nvSpPr>
          <p:spPr bwMode="auto">
            <a:xfrm>
              <a:off x="1555910" y="20074063"/>
              <a:ext cx="12128216" cy="2305241"/>
            </a:xfrm>
            <a:prstGeom prst="rect">
              <a:avLst/>
            </a:prstGeom>
            <a:noFill/>
            <a:ln w="9525">
              <a:noFill/>
              <a:miter lim="800000"/>
              <a:headEnd/>
              <a:tailEnd/>
            </a:ln>
          </p:spPr>
          <p:txBody>
            <a:bodyPr lIns="96899" tIns="48449" rIns="96899" bIns="48449">
              <a:spAutoFit/>
            </a:bodyPr>
            <a:lstStyle/>
            <a:p>
              <a:pPr defTabSz="4983163" eaLnBrk="0" hangingPunct="0"/>
              <a:r>
                <a:rPr lang="tr-TR" sz="2900"/>
                <a:t>In this study, our objectives are;</a:t>
              </a:r>
            </a:p>
            <a:p>
              <a:pPr defTabSz="4983163" eaLnBrk="0" hangingPunct="0"/>
              <a:endParaRPr lang="tr-TR" sz="2900"/>
            </a:p>
            <a:p>
              <a:pPr defTabSz="4983163" eaLnBrk="0" hangingPunct="0">
                <a:buFont typeface="Arial" charset="0"/>
                <a:buAutoNum type="arabicPeriod"/>
              </a:pPr>
              <a:r>
                <a:rPr lang="tr-TR" sz="2900"/>
                <a:t> to determine the redox conditions of depositional environment, </a:t>
              </a:r>
            </a:p>
            <a:p>
              <a:pPr defTabSz="4983163" eaLnBrk="0" hangingPunct="0"/>
              <a:endParaRPr lang="tr-TR" sz="2900"/>
            </a:p>
            <a:p>
              <a:pPr defTabSz="4983163" eaLnBrk="0" hangingPunct="0">
                <a:buFont typeface="Arial" charset="0"/>
                <a:buAutoNum type="arabicPeriod" startAt="2"/>
              </a:pPr>
              <a:r>
                <a:rPr lang="tr-TR" sz="2900"/>
                <a:t> to determine element enrichments of organic matter rich rocks. </a:t>
              </a:r>
              <a:endParaRPr lang="en-US" sz="2900"/>
            </a:p>
          </p:txBody>
        </p:sp>
      </p:grpSp>
      <p:cxnSp>
        <p:nvCxnSpPr>
          <p:cNvPr id="2076" name="58 Düz Ok Bağlayıcısı"/>
          <p:cNvCxnSpPr>
            <a:cxnSpLocks noChangeShapeType="1"/>
          </p:cNvCxnSpPr>
          <p:nvPr/>
        </p:nvCxnSpPr>
        <p:spPr bwMode="auto">
          <a:xfrm flipV="1">
            <a:off x="12576175" y="22202775"/>
            <a:ext cx="1377950" cy="9525"/>
          </a:xfrm>
          <a:prstGeom prst="straightConnector1">
            <a:avLst/>
          </a:prstGeom>
          <a:noFill/>
          <a:ln w="76200" algn="ctr">
            <a:solidFill>
              <a:srgbClr val="1B2193"/>
            </a:solidFill>
            <a:round/>
            <a:headEnd/>
            <a:tailEnd type="arrow" w="med" len="med"/>
          </a:ln>
        </p:spPr>
      </p:cxnSp>
      <p:pic>
        <p:nvPicPr>
          <p:cNvPr id="2077" name="Picture 55" descr="F:\hilal-toplu\hilal-bilgisayar-gerekli\araziler\bolu\DSCI0297.JPG"/>
          <p:cNvPicPr>
            <a:picLocks noChangeAspect="1" noChangeArrowheads="1"/>
          </p:cNvPicPr>
          <p:nvPr/>
        </p:nvPicPr>
        <p:blipFill>
          <a:blip r:embed="rId18" cstate="print"/>
          <a:srcRect/>
          <a:stretch>
            <a:fillRect/>
          </a:stretch>
        </p:blipFill>
        <p:spPr bwMode="auto">
          <a:xfrm>
            <a:off x="29425900" y="5338763"/>
            <a:ext cx="4129088" cy="3097212"/>
          </a:xfrm>
          <a:prstGeom prst="rect">
            <a:avLst/>
          </a:prstGeom>
          <a:noFill/>
          <a:ln w="9525">
            <a:noFill/>
            <a:miter lim="800000"/>
            <a:headEnd/>
            <a:tailEnd/>
          </a:ln>
        </p:spPr>
      </p:pic>
      <p:pic>
        <p:nvPicPr>
          <p:cNvPr id="2078" name="Picture 56" descr="F:\hilal-toplu\hilal-bilgisayar-gerekli\araziler\bolu\DSCI0430.JPG"/>
          <p:cNvPicPr>
            <a:picLocks noChangeAspect="1" noChangeArrowheads="1"/>
          </p:cNvPicPr>
          <p:nvPr/>
        </p:nvPicPr>
        <p:blipFill>
          <a:blip r:embed="rId19" cstate="print"/>
          <a:srcRect/>
          <a:stretch>
            <a:fillRect/>
          </a:stretch>
        </p:blipFill>
        <p:spPr bwMode="auto">
          <a:xfrm>
            <a:off x="30541913" y="8504238"/>
            <a:ext cx="4127500" cy="3097212"/>
          </a:xfrm>
          <a:prstGeom prst="rect">
            <a:avLst/>
          </a:prstGeom>
          <a:noFill/>
          <a:ln w="9525">
            <a:noFill/>
            <a:miter lim="800000"/>
            <a:headEnd/>
            <a:tailEnd/>
          </a:ln>
        </p:spPr>
      </p:pic>
      <p:pic>
        <p:nvPicPr>
          <p:cNvPr id="2079" name="Picture 57" descr="F:\hilal-toplu\hilal-bilgisayar-gerekli\araziler\bolu\DSCI0441.JPG"/>
          <p:cNvPicPr>
            <a:picLocks noChangeAspect="1" noChangeArrowheads="1"/>
          </p:cNvPicPr>
          <p:nvPr/>
        </p:nvPicPr>
        <p:blipFill>
          <a:blip r:embed="rId20" cstate="print"/>
          <a:srcRect/>
          <a:stretch>
            <a:fillRect/>
          </a:stretch>
        </p:blipFill>
        <p:spPr bwMode="auto">
          <a:xfrm>
            <a:off x="32321500" y="11714163"/>
            <a:ext cx="4127500" cy="3095625"/>
          </a:xfrm>
          <a:prstGeom prst="rect">
            <a:avLst/>
          </a:prstGeom>
          <a:noFill/>
          <a:ln w="9525">
            <a:noFill/>
            <a:miter lim="800000"/>
            <a:headEnd/>
            <a:tailEnd/>
          </a:ln>
        </p:spPr>
      </p:pic>
      <p:pic>
        <p:nvPicPr>
          <p:cNvPr id="2080" name="Picture 58" descr="F:\hilal-toplu\hilal-bilgisayar-gerekli\araziler\bolu\DSCI0293.JPG"/>
          <p:cNvPicPr>
            <a:picLocks noChangeAspect="1" noChangeArrowheads="1"/>
          </p:cNvPicPr>
          <p:nvPr/>
        </p:nvPicPr>
        <p:blipFill>
          <a:blip r:embed="rId21" cstate="print"/>
          <a:srcRect/>
          <a:stretch>
            <a:fillRect/>
          </a:stretch>
        </p:blipFill>
        <p:spPr bwMode="auto">
          <a:xfrm>
            <a:off x="31532513" y="14903450"/>
            <a:ext cx="4127500" cy="3095625"/>
          </a:xfrm>
          <a:prstGeom prst="rect">
            <a:avLst/>
          </a:prstGeom>
          <a:noFill/>
          <a:ln w="9525">
            <a:noFill/>
            <a:miter lim="800000"/>
            <a:headEnd/>
            <a:tailEnd/>
          </a:ln>
        </p:spPr>
      </p:pic>
      <p:graphicFrame>
        <p:nvGraphicFramePr>
          <p:cNvPr id="2165" name="Group 117"/>
          <p:cNvGraphicFramePr>
            <a:graphicFrameLocks noGrp="1"/>
          </p:cNvGraphicFramePr>
          <p:nvPr>
            <p:ph sz="quarter" idx="1"/>
          </p:nvPr>
        </p:nvGraphicFramePr>
        <p:xfrm>
          <a:off x="815975" y="26936700"/>
          <a:ext cx="12763500" cy="5248276"/>
        </p:xfrm>
        <a:graphic>
          <a:graphicData uri="http://schemas.openxmlformats.org/drawingml/2006/table">
            <a:tbl>
              <a:tblPr/>
              <a:tblGrid>
                <a:gridCol w="2155825"/>
                <a:gridCol w="1739900"/>
                <a:gridCol w="2755900"/>
                <a:gridCol w="4148138"/>
                <a:gridCol w="1963737"/>
              </a:tblGrid>
              <a:tr h="1284288">
                <a:tc>
                  <a:txBody>
                    <a:bodyPr/>
                    <a:lstStyle/>
                    <a:p>
                      <a:pPr marL="0" marR="0" lvl="0" indent="0" algn="ctr" defTabSz="968375" rtl="0" eaLnBrk="1" fontAlgn="base" latinLnBrk="0" hangingPunct="1">
                        <a:lnSpc>
                          <a:spcPct val="115000"/>
                        </a:lnSpc>
                        <a:spcBef>
                          <a:spcPct val="0"/>
                        </a:spcBef>
                        <a:spcAft>
                          <a:spcPct val="0"/>
                        </a:spcAft>
                        <a:buClrTx/>
                        <a:buSzTx/>
                        <a:buFontTx/>
                        <a:buNone/>
                        <a:tabLst/>
                      </a:pP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1" i="0" u="none" strike="noStrike" cap="none" normalizeH="0" baseline="0" smtClean="0">
                          <a:ln>
                            <a:noFill/>
                          </a:ln>
                          <a:solidFill>
                            <a:srgbClr val="000000"/>
                          </a:solidFill>
                          <a:effectLst/>
                          <a:latin typeface="Arial" charset="0"/>
                        </a:rPr>
                        <a:t>Oxic</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1" i="0" u="none" strike="noStrike" cap="none" normalizeH="0" baseline="0" smtClean="0">
                          <a:ln>
                            <a:noFill/>
                          </a:ln>
                          <a:solidFill>
                            <a:srgbClr val="000000"/>
                          </a:solidFill>
                          <a:effectLst/>
                          <a:latin typeface="Arial" charset="0"/>
                        </a:rPr>
                        <a:t>Dysoxic</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1" i="0" u="none" strike="noStrike" cap="none" normalizeH="0" baseline="0" smtClean="0">
                          <a:ln>
                            <a:noFill/>
                          </a:ln>
                          <a:solidFill>
                            <a:srgbClr val="000000"/>
                          </a:solidFill>
                          <a:effectLst/>
                          <a:latin typeface="Arial" charset="0"/>
                        </a:rPr>
                        <a:t>Suboxic to Anoxic</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1" i="0" u="none" strike="noStrike" cap="none" normalizeH="0" baseline="0" smtClean="0">
                          <a:ln>
                            <a:noFill/>
                          </a:ln>
                          <a:solidFill>
                            <a:srgbClr val="000000"/>
                          </a:solidFill>
                          <a:effectLst/>
                          <a:latin typeface="Arial" charset="0"/>
                        </a:rPr>
                        <a:t>Euxinic</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790575">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1" i="0" u="none" strike="noStrike" cap="none" normalizeH="0" baseline="0" smtClean="0">
                          <a:ln>
                            <a:noFill/>
                          </a:ln>
                          <a:solidFill>
                            <a:srgbClr val="000000"/>
                          </a:solidFill>
                          <a:effectLst/>
                          <a:latin typeface="Arial" charset="0"/>
                        </a:rPr>
                        <a:t>Ni/Co</a:t>
                      </a:r>
                      <a:r>
                        <a:rPr kumimoji="0" lang="tr-TR" sz="3200" b="1" i="0" u="none" strike="noStrike" cap="none" normalizeH="0" baseline="30000" smtClean="0">
                          <a:ln>
                            <a:noFill/>
                          </a:ln>
                          <a:solidFill>
                            <a:srgbClr val="000000"/>
                          </a:solidFill>
                          <a:effectLst/>
                          <a:latin typeface="Arial" charset="0"/>
                        </a:rPr>
                        <a:t>1</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952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3CDDD"/>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0" i="0" u="none" strike="noStrike" cap="none" normalizeH="0" baseline="0" smtClean="0">
                          <a:ln>
                            <a:noFill/>
                          </a:ln>
                          <a:solidFill>
                            <a:srgbClr val="000000"/>
                          </a:solidFill>
                          <a:effectLst/>
                          <a:latin typeface="Arial" charset="0"/>
                        </a:rPr>
                        <a:t>&lt; 5</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0" i="0" u="none" strike="noStrike" cap="none" normalizeH="0" baseline="0" smtClean="0">
                          <a:ln>
                            <a:noFill/>
                          </a:ln>
                          <a:solidFill>
                            <a:srgbClr val="000000"/>
                          </a:solidFill>
                          <a:effectLst/>
                          <a:latin typeface="Arial" charset="0"/>
                        </a:rPr>
                        <a:t>5 – 7</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0" i="0" u="none" strike="noStrike" cap="none" normalizeH="0" baseline="0" smtClean="0">
                          <a:ln>
                            <a:noFill/>
                          </a:ln>
                          <a:solidFill>
                            <a:srgbClr val="000000"/>
                          </a:solidFill>
                          <a:effectLst/>
                          <a:latin typeface="Arial" charset="0"/>
                        </a:rPr>
                        <a:t>&gt; 7</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790575">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1" i="0" u="none" strike="noStrike" cap="none" normalizeH="0" baseline="0" smtClean="0">
                          <a:ln>
                            <a:noFill/>
                          </a:ln>
                          <a:solidFill>
                            <a:srgbClr val="000000"/>
                          </a:solidFill>
                          <a:effectLst/>
                          <a:latin typeface="Arial" charset="0"/>
                        </a:rPr>
                        <a:t>V/Cr</a:t>
                      </a:r>
                      <a:r>
                        <a:rPr kumimoji="0" lang="tr-TR" sz="3200" b="1" i="0" u="none" strike="noStrike" cap="none" normalizeH="0" baseline="30000" smtClean="0">
                          <a:ln>
                            <a:noFill/>
                          </a:ln>
                          <a:solidFill>
                            <a:srgbClr val="000000"/>
                          </a:solidFill>
                          <a:effectLst/>
                          <a:latin typeface="Arial" charset="0"/>
                        </a:rPr>
                        <a:t>1</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952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3CDDD"/>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0" i="0" u="none" strike="noStrike" cap="none" normalizeH="0" baseline="0" smtClean="0">
                          <a:ln>
                            <a:noFill/>
                          </a:ln>
                          <a:solidFill>
                            <a:srgbClr val="000000"/>
                          </a:solidFill>
                          <a:effectLst/>
                          <a:latin typeface="Arial" charset="0"/>
                        </a:rPr>
                        <a:t>&lt; 2</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0" i="0" u="none" strike="noStrike" cap="none" normalizeH="0" baseline="0" smtClean="0">
                          <a:ln>
                            <a:noFill/>
                          </a:ln>
                          <a:solidFill>
                            <a:srgbClr val="000000"/>
                          </a:solidFill>
                          <a:effectLst/>
                          <a:latin typeface="Arial" charset="0"/>
                        </a:rPr>
                        <a:t>2 – 4.25</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0" i="0" u="none" strike="noStrike" cap="none" normalizeH="0" baseline="0" smtClean="0">
                          <a:ln>
                            <a:noFill/>
                          </a:ln>
                          <a:solidFill>
                            <a:srgbClr val="000000"/>
                          </a:solidFill>
                          <a:effectLst/>
                          <a:latin typeface="Arial" charset="0"/>
                        </a:rPr>
                        <a:t>&gt;4.25</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801688">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1" i="0" u="none" strike="noStrike" cap="none" normalizeH="0" baseline="0" smtClean="0">
                          <a:ln>
                            <a:noFill/>
                          </a:ln>
                          <a:solidFill>
                            <a:srgbClr val="000000"/>
                          </a:solidFill>
                          <a:effectLst/>
                          <a:latin typeface="Arial" charset="0"/>
                        </a:rPr>
                        <a:t>V/(V+Ni)</a:t>
                      </a:r>
                      <a:r>
                        <a:rPr kumimoji="0" lang="tr-TR" sz="3200" b="1" i="0" u="none" strike="noStrike" cap="none" normalizeH="0" baseline="30000" smtClean="0">
                          <a:ln>
                            <a:noFill/>
                          </a:ln>
                          <a:solidFill>
                            <a:srgbClr val="000000"/>
                          </a:solidFill>
                          <a:effectLst/>
                          <a:latin typeface="Arial" charset="0"/>
                        </a:rPr>
                        <a:t>2</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952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3CDDD"/>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0" i="0" u="none" strike="noStrike" cap="none" normalizeH="0" baseline="0" smtClean="0">
                          <a:ln>
                            <a:noFill/>
                          </a:ln>
                          <a:solidFill>
                            <a:srgbClr val="000000"/>
                          </a:solidFill>
                          <a:effectLst/>
                          <a:latin typeface="Arial" charset="0"/>
                        </a:rPr>
                        <a:t>&lt; 0.46</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0" i="0" u="none" strike="noStrike" cap="none" normalizeH="0" baseline="0" smtClean="0">
                          <a:ln>
                            <a:noFill/>
                          </a:ln>
                          <a:solidFill>
                            <a:srgbClr val="000000"/>
                          </a:solidFill>
                          <a:effectLst/>
                          <a:latin typeface="Arial" charset="0"/>
                        </a:rPr>
                        <a:t>0.46 – 0.60</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0" i="0" u="none" strike="noStrike" cap="none" normalizeH="0" baseline="0" smtClean="0">
                          <a:ln>
                            <a:noFill/>
                          </a:ln>
                          <a:solidFill>
                            <a:srgbClr val="000000"/>
                          </a:solidFill>
                          <a:effectLst/>
                          <a:latin typeface="Arial" charset="0"/>
                        </a:rPr>
                        <a:t>0.54 – 0.82</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0" i="0" u="none" strike="noStrike" cap="none" normalizeH="0" baseline="0" smtClean="0">
                          <a:ln>
                            <a:noFill/>
                          </a:ln>
                          <a:solidFill>
                            <a:srgbClr val="000000"/>
                          </a:solidFill>
                          <a:effectLst/>
                          <a:latin typeface="Arial" charset="0"/>
                        </a:rPr>
                        <a:t>&gt; 0.84</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790575">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1" i="0" u="none" strike="noStrike" cap="none" normalizeH="0" baseline="0" smtClean="0">
                          <a:ln>
                            <a:noFill/>
                          </a:ln>
                          <a:solidFill>
                            <a:srgbClr val="000000"/>
                          </a:solidFill>
                          <a:effectLst/>
                          <a:latin typeface="Arial" charset="0"/>
                        </a:rPr>
                        <a:t>U/Th</a:t>
                      </a:r>
                      <a:r>
                        <a:rPr kumimoji="0" lang="tr-TR" sz="3200" b="1" i="0" u="none" strike="noStrike" cap="none" normalizeH="0" baseline="30000" smtClean="0">
                          <a:ln>
                            <a:noFill/>
                          </a:ln>
                          <a:solidFill>
                            <a:srgbClr val="000000"/>
                          </a:solidFill>
                          <a:effectLst/>
                          <a:latin typeface="Arial" charset="0"/>
                        </a:rPr>
                        <a:t>1</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952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3CDDD"/>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0" i="0" u="none" strike="noStrike" cap="none" normalizeH="0" baseline="0" smtClean="0">
                          <a:ln>
                            <a:noFill/>
                          </a:ln>
                          <a:solidFill>
                            <a:srgbClr val="000000"/>
                          </a:solidFill>
                          <a:effectLst/>
                          <a:latin typeface="Arial" charset="0"/>
                        </a:rPr>
                        <a:t>&lt; 0.75</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0" i="0" u="none" strike="noStrike" cap="none" normalizeH="0" baseline="0" smtClean="0">
                          <a:ln>
                            <a:noFill/>
                          </a:ln>
                          <a:solidFill>
                            <a:srgbClr val="000000"/>
                          </a:solidFill>
                          <a:effectLst/>
                          <a:latin typeface="Arial" charset="0"/>
                        </a:rPr>
                        <a:t>0.75 – 1.25</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0" i="0" u="none" strike="noStrike" cap="none" normalizeH="0" baseline="0" smtClean="0">
                          <a:ln>
                            <a:noFill/>
                          </a:ln>
                          <a:solidFill>
                            <a:srgbClr val="000000"/>
                          </a:solidFill>
                          <a:effectLst/>
                          <a:latin typeface="Arial" charset="0"/>
                        </a:rPr>
                        <a:t>&gt; 1.25</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790575">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1" i="0" u="none" strike="noStrike" cap="none" normalizeH="0" baseline="0" smtClean="0">
                          <a:ln>
                            <a:noFill/>
                          </a:ln>
                          <a:solidFill>
                            <a:srgbClr val="000000"/>
                          </a:solidFill>
                          <a:effectLst/>
                          <a:latin typeface="Arial" charset="0"/>
                        </a:rPr>
                        <a:t>V/Sc</a:t>
                      </a:r>
                      <a:r>
                        <a:rPr kumimoji="0" lang="tr-TR" sz="3200" b="1" i="0" u="none" strike="noStrike" cap="none" normalizeH="0" baseline="30000" smtClean="0">
                          <a:ln>
                            <a:noFill/>
                          </a:ln>
                          <a:solidFill>
                            <a:srgbClr val="000000"/>
                          </a:solidFill>
                          <a:effectLst/>
                          <a:latin typeface="Arial" charset="0"/>
                        </a:rPr>
                        <a:t>3</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952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3CDDD"/>
                    </a:solidFill>
                  </a:tcPr>
                </a:tc>
                <a:tc>
                  <a:txBody>
                    <a:bodyPr/>
                    <a:lstStyle/>
                    <a:p>
                      <a:pPr marL="0" marR="0" lvl="0" indent="0" algn="ctr" defTabSz="968375" rtl="0" eaLnBrk="1" fontAlgn="base" latinLnBrk="0" hangingPunct="1">
                        <a:lnSpc>
                          <a:spcPct val="115000"/>
                        </a:lnSpc>
                        <a:spcBef>
                          <a:spcPct val="0"/>
                        </a:spcBef>
                        <a:spcAft>
                          <a:spcPct val="0"/>
                        </a:spcAft>
                        <a:buClrTx/>
                        <a:buSzTx/>
                        <a:buFontTx/>
                        <a:buNone/>
                        <a:tabLst/>
                      </a:pPr>
                      <a:r>
                        <a:rPr kumimoji="0" lang="tr-TR" sz="3200" b="0" i="0" u="none" strike="noStrike" cap="none" normalizeH="0" baseline="0" smtClean="0">
                          <a:ln>
                            <a:noFill/>
                          </a:ln>
                          <a:solidFill>
                            <a:srgbClr val="000000"/>
                          </a:solidFill>
                          <a:effectLst/>
                          <a:latin typeface="Arial" charset="0"/>
                        </a:rPr>
                        <a:t>&lt; 9.1</a:t>
                      </a:r>
                      <a:endParaRPr kumimoji="0" lang="tr-TR" sz="3200" b="1" i="0" u="none" strike="noStrike" cap="none" normalizeH="0" baseline="0" smtClean="0">
                        <a:ln>
                          <a:noFill/>
                        </a:ln>
                        <a:solidFill>
                          <a:srgbClr val="000000"/>
                        </a:solidFill>
                        <a:effectLst/>
                        <a:latin typeface="Trebuchet MS" pitchFamily="34"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gridSpan="3">
                  <a:txBody>
                    <a:bodyPr/>
                    <a:lstStyle/>
                    <a:p>
                      <a:pPr marL="0" marR="0" lvl="0" indent="0" algn="ctr" defTabSz="968375" rtl="0" eaLnBrk="1" fontAlgn="base" latinLnBrk="0" hangingPunct="1">
                        <a:lnSpc>
                          <a:spcPct val="115000"/>
                        </a:lnSpc>
                        <a:spcBef>
                          <a:spcPct val="0"/>
                        </a:spcBef>
                        <a:spcAft>
                          <a:spcPct val="0"/>
                        </a:spcAft>
                        <a:buClrTx/>
                        <a:buSzTx/>
                        <a:buFontTx/>
                        <a:buNone/>
                        <a:tabLst/>
                      </a:pPr>
                      <a:endParaRPr kumimoji="0" lang="tr-TR" sz="32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marL="68580" marR="68580" marT="8255" marB="0" anchor="ctr" horzOverflow="overflow">
                    <a:lnL w="12700" cap="flat" cmpd="sng" algn="ctr">
                      <a:solidFill>
                        <a:schemeClr val="accent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hMerge="1">
                  <a:txBody>
                    <a:bodyPr/>
                    <a:lstStyle/>
                    <a:p>
                      <a:endParaRPr lang="tr-TR"/>
                    </a:p>
                  </a:txBody>
                  <a:tcPr/>
                </a:tc>
                <a:tc hMerge="1">
                  <a:txBody>
                    <a:bodyPr/>
                    <a:lstStyle/>
                    <a:p>
                      <a:endParaRPr lang="tr-TR"/>
                    </a:p>
                  </a:txBody>
                  <a:tcPr/>
                </a:tc>
              </a:tr>
            </a:tbl>
          </a:graphicData>
        </a:graphic>
      </p:graphicFrame>
      <p:sp>
        <p:nvSpPr>
          <p:cNvPr id="2128" name="Text Box 779"/>
          <p:cNvSpPr txBox="1">
            <a:spLocks noChangeArrowheads="1"/>
          </p:cNvSpPr>
          <p:nvPr/>
        </p:nvSpPr>
        <p:spPr bwMode="auto">
          <a:xfrm>
            <a:off x="1230313" y="32135763"/>
            <a:ext cx="12466637" cy="1106487"/>
          </a:xfrm>
          <a:prstGeom prst="rect">
            <a:avLst/>
          </a:prstGeom>
          <a:noFill/>
          <a:ln w="9525">
            <a:noFill/>
            <a:miter lim="800000"/>
            <a:headEnd/>
            <a:tailEnd/>
          </a:ln>
        </p:spPr>
        <p:txBody>
          <a:bodyPr lIns="181686" tIns="90843" rIns="181686" bIns="90843">
            <a:spAutoFit/>
          </a:bodyPr>
          <a:lstStyle/>
          <a:p>
            <a:pPr marL="514350" indent="-514350" algn="r"/>
            <a:r>
              <a:rPr lang="tr-TR" sz="2000" baseline="30000"/>
              <a:t>1</a:t>
            </a:r>
            <a:r>
              <a:rPr lang="tr-TR" sz="2000"/>
              <a:t> Jones and Manning (1994)</a:t>
            </a:r>
            <a:endParaRPr lang="tr-TR" sz="2000" baseline="30000"/>
          </a:p>
          <a:p>
            <a:pPr marL="514350" indent="-514350" algn="r"/>
            <a:r>
              <a:rPr lang="tr-TR" sz="2000" baseline="30000"/>
              <a:t>2</a:t>
            </a:r>
            <a:r>
              <a:rPr lang="tr-TR" sz="2000"/>
              <a:t> Hatch and Levantal (1992)</a:t>
            </a:r>
          </a:p>
          <a:p>
            <a:pPr marL="514350" indent="-514350" algn="r"/>
            <a:r>
              <a:rPr lang="tr-TR" sz="2000" baseline="30000"/>
              <a:t>3</a:t>
            </a:r>
            <a:r>
              <a:rPr lang="tr-TR" sz="2000"/>
              <a:t>Kimura ve Watanabe (2001)</a:t>
            </a:r>
            <a:endParaRPr lang="tr-TR" sz="2000" baseline="30000"/>
          </a:p>
        </p:txBody>
      </p:sp>
      <p:sp>
        <p:nvSpPr>
          <p:cNvPr id="67" name="66 Metin kutusu"/>
          <p:cNvSpPr txBox="1"/>
          <p:nvPr/>
        </p:nvSpPr>
        <p:spPr>
          <a:xfrm>
            <a:off x="21001520" y="1571625"/>
            <a:ext cx="29234285" cy="3354765"/>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defRPr/>
            </a:pPr>
            <a:r>
              <a:rPr lang="en-US" sz="10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ngsanaUPC" pitchFamily="18" charset="-34"/>
                <a:cs typeface="AngsanaUPC" pitchFamily="18" charset="-34"/>
              </a:rPr>
              <a:t>REDOX SENSITIVE TRACE ELEMENT ENRICHMENTS OF</a:t>
            </a:r>
            <a:r>
              <a:rPr lang="tr-TR" sz="10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ngsanaUPC" pitchFamily="18" charset="-34"/>
                <a:cs typeface="AngsanaUPC" pitchFamily="18" charset="-34"/>
              </a:rPr>
              <a:t/>
            </a:r>
            <a:br>
              <a:rPr lang="tr-TR" sz="10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ngsanaUPC" pitchFamily="18" charset="-34"/>
                <a:cs typeface="AngsanaUPC" pitchFamily="18" charset="-34"/>
              </a:rPr>
            </a:br>
            <a:r>
              <a:rPr lang="en-US" sz="10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ngsanaUPC" pitchFamily="18" charset="-34"/>
                <a:cs typeface="AngsanaUPC" pitchFamily="18" charset="-34"/>
              </a:rPr>
              <a:t>ORGANIC MATTER RICH ROCKS</a:t>
            </a:r>
            <a:r>
              <a:rPr lang="tr-TR" sz="10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ngsanaUPC" pitchFamily="18" charset="-34"/>
                <a:cs typeface="AngsanaUPC" pitchFamily="18" charset="-34"/>
              </a:rPr>
              <a:t> (KÜRNÜÇ–GÖYNÜK/BOLU, TURKEY)</a:t>
            </a:r>
            <a:endParaRPr lang="tr-TR" sz="10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130" name="Text Box 768"/>
          <p:cNvSpPr txBox="1">
            <a:spLocks noChangeArrowheads="1"/>
          </p:cNvSpPr>
          <p:nvPr/>
        </p:nvSpPr>
        <p:spPr bwMode="auto">
          <a:xfrm>
            <a:off x="36814125" y="6877050"/>
            <a:ext cx="12793663" cy="6151563"/>
          </a:xfrm>
          <a:prstGeom prst="rect">
            <a:avLst/>
          </a:prstGeom>
          <a:noFill/>
          <a:ln w="9525">
            <a:noFill/>
            <a:miter lim="800000"/>
            <a:headEnd/>
            <a:tailEnd/>
          </a:ln>
        </p:spPr>
        <p:txBody>
          <a:bodyPr lIns="181686" tIns="90843" rIns="181686" bIns="90843">
            <a:spAutoFit/>
          </a:bodyPr>
          <a:lstStyle/>
          <a:p>
            <a:pPr algn="just"/>
            <a:r>
              <a:rPr lang="tr-TR" sz="3200"/>
              <a:t>Elements are divided into three groups as detritial (Al, Ti, Ga, Zr, Sc), carbonate (Ca, Mg, Mn, Sr) and the ones associated with organic matter (Ag, Mo, Zn, Ni, Cu, Cr, V) (Vine ve Tourtelot, 1970). Enrichment factor (EF) </a:t>
            </a:r>
            <a:r>
              <a:rPr lang="en-US" sz="3200"/>
              <a:t>is calculated using the following formula</a:t>
            </a:r>
            <a:r>
              <a:rPr lang="tr-TR" sz="3200"/>
              <a:t> (Brumsack 2006, Ross ve Bustin 2009) and </a:t>
            </a:r>
            <a:r>
              <a:rPr lang="en-US" sz="3200"/>
              <a:t>these calculations are used by various researchers</a:t>
            </a:r>
            <a:r>
              <a:rPr lang="tr-TR" sz="3200"/>
              <a:t> (Calvert ve Pedersen 1993, Rimmer 2004). </a:t>
            </a:r>
          </a:p>
          <a:p>
            <a:pPr algn="just"/>
            <a:r>
              <a:rPr lang="tr-TR" sz="3200"/>
              <a:t> </a:t>
            </a:r>
          </a:p>
          <a:p>
            <a:pPr algn="just"/>
            <a:r>
              <a:rPr lang="tr-TR" sz="4000" b="1">
                <a:solidFill>
                  <a:srgbClr val="0070C0"/>
                </a:solidFill>
              </a:rPr>
              <a:t>EF</a:t>
            </a:r>
            <a:r>
              <a:rPr lang="tr-TR" sz="4000" b="1" baseline="-25000">
                <a:solidFill>
                  <a:srgbClr val="0070C0"/>
                </a:solidFill>
              </a:rPr>
              <a:t>element</a:t>
            </a:r>
            <a:r>
              <a:rPr lang="tr-TR" sz="4000" b="1">
                <a:solidFill>
                  <a:srgbClr val="0070C0"/>
                </a:solidFill>
              </a:rPr>
              <a:t> = (Element/Al)</a:t>
            </a:r>
            <a:r>
              <a:rPr lang="tr-TR" sz="4000" b="1" baseline="-25000">
                <a:solidFill>
                  <a:srgbClr val="0070C0"/>
                </a:solidFill>
              </a:rPr>
              <a:t>sample</a:t>
            </a:r>
            <a:r>
              <a:rPr lang="tr-TR" sz="4000" b="1">
                <a:solidFill>
                  <a:srgbClr val="0070C0"/>
                </a:solidFill>
              </a:rPr>
              <a:t> / (Element/Al)</a:t>
            </a:r>
            <a:r>
              <a:rPr lang="tr-TR" sz="4000" b="1" baseline="-25000">
                <a:solidFill>
                  <a:srgbClr val="0070C0"/>
                </a:solidFill>
              </a:rPr>
              <a:t>shale</a:t>
            </a:r>
            <a:endParaRPr lang="tr-TR" sz="4000" b="1">
              <a:solidFill>
                <a:srgbClr val="0070C0"/>
              </a:solidFill>
            </a:endParaRPr>
          </a:p>
          <a:p>
            <a:pPr algn="just"/>
            <a:r>
              <a:rPr lang="tr-TR" sz="3200"/>
              <a:t> </a:t>
            </a:r>
          </a:p>
          <a:p>
            <a:pPr algn="just"/>
            <a:r>
              <a:rPr lang="tr-TR" sz="3200"/>
              <a:t>If the EF&gt;1, the element enrichment is available. In contrast, EF&lt;1 elements are depleted.</a:t>
            </a:r>
          </a:p>
        </p:txBody>
      </p:sp>
      <p:pic>
        <p:nvPicPr>
          <p:cNvPr id="2131" name="Picture 122"/>
          <p:cNvPicPr>
            <a:picLocks noChangeAspect="1" noChangeArrowheads="1"/>
          </p:cNvPicPr>
          <p:nvPr/>
        </p:nvPicPr>
        <p:blipFill>
          <a:blip r:embed="rId22" cstate="print"/>
          <a:srcRect l="41206" t="9634" r="53613" b="11714"/>
          <a:stretch>
            <a:fillRect/>
          </a:stretch>
        </p:blipFill>
        <p:spPr bwMode="auto">
          <a:xfrm>
            <a:off x="14039850" y="3505200"/>
            <a:ext cx="2514600" cy="17945100"/>
          </a:xfrm>
          <a:prstGeom prst="rect">
            <a:avLst/>
          </a:prstGeom>
          <a:noFill/>
          <a:ln w="9525">
            <a:noFill/>
            <a:miter lim="800000"/>
            <a:headEnd/>
            <a:tailEnd/>
          </a:ln>
        </p:spPr>
      </p:pic>
      <p:pic>
        <p:nvPicPr>
          <p:cNvPr id="2132" name="Picture 123" descr="G:\14.07.2010 KÜ-kürmüç köyü-ÖSK-6\DSC00263(77)(KÜ52=bit.şeyl).JPG"/>
          <p:cNvPicPr>
            <a:picLocks noChangeAspect="1" noChangeArrowheads="1"/>
          </p:cNvPicPr>
          <p:nvPr/>
        </p:nvPicPr>
        <p:blipFill>
          <a:blip r:embed="rId23" cstate="print"/>
          <a:srcRect/>
          <a:stretch>
            <a:fillRect/>
          </a:stretch>
        </p:blipFill>
        <p:spPr bwMode="auto">
          <a:xfrm>
            <a:off x="16829088" y="6954838"/>
            <a:ext cx="3838575" cy="2879725"/>
          </a:xfrm>
          <a:prstGeom prst="rect">
            <a:avLst/>
          </a:prstGeom>
          <a:noFill/>
          <a:ln w="9525">
            <a:noFill/>
            <a:miter lim="800000"/>
            <a:headEnd/>
            <a:tailEnd/>
          </a:ln>
        </p:spPr>
      </p:pic>
      <p:pic>
        <p:nvPicPr>
          <p:cNvPr id="2133" name="Picture 124" descr="G:\14.07.2010 KÜ-kürmüç köyü-ÖSK-6\DSC00198(12)(KÜ7 paketin orta seviyesi koyu yeşil marn) 5 m kalınlığında koyu yeşil marn aralarında 5-10cm kalınlıklı orta taneli kumtaşı aratabakalı seviye.JPG"/>
          <p:cNvPicPr>
            <a:picLocks noChangeAspect="1" noChangeArrowheads="1"/>
          </p:cNvPicPr>
          <p:nvPr/>
        </p:nvPicPr>
        <p:blipFill>
          <a:blip r:embed="rId24" cstate="print"/>
          <a:srcRect/>
          <a:stretch>
            <a:fillRect/>
          </a:stretch>
        </p:blipFill>
        <p:spPr bwMode="auto">
          <a:xfrm>
            <a:off x="17559338" y="9982200"/>
            <a:ext cx="2566987" cy="3419475"/>
          </a:xfrm>
          <a:prstGeom prst="rect">
            <a:avLst/>
          </a:prstGeom>
          <a:noFill/>
          <a:ln w="9525">
            <a:noFill/>
            <a:miter lim="800000"/>
            <a:headEnd/>
            <a:tailEnd/>
          </a:ln>
        </p:spPr>
      </p:pic>
      <p:grpSp>
        <p:nvGrpSpPr>
          <p:cNvPr id="2134" name="85 Grup"/>
          <p:cNvGrpSpPr>
            <a:grpSpLocks/>
          </p:cNvGrpSpPr>
          <p:nvPr/>
        </p:nvGrpSpPr>
        <p:grpSpPr bwMode="auto">
          <a:xfrm>
            <a:off x="34690050" y="20307300"/>
            <a:ext cx="2057400" cy="1219200"/>
            <a:chOff x="34690050" y="20307300"/>
            <a:chExt cx="2057400" cy="1219200"/>
          </a:xfrm>
        </p:grpSpPr>
        <p:cxnSp>
          <p:nvCxnSpPr>
            <p:cNvPr id="2142" name="92 Düz Ok Bağlayıcısı"/>
            <p:cNvCxnSpPr>
              <a:cxnSpLocks noChangeShapeType="1"/>
            </p:cNvCxnSpPr>
            <p:nvPr/>
          </p:nvCxnSpPr>
          <p:spPr bwMode="auto">
            <a:xfrm>
              <a:off x="34690050" y="20326350"/>
              <a:ext cx="2057400" cy="0"/>
            </a:xfrm>
            <a:prstGeom prst="straightConnector1">
              <a:avLst/>
            </a:prstGeom>
            <a:noFill/>
            <a:ln w="76200" algn="ctr">
              <a:solidFill>
                <a:srgbClr val="1B2193"/>
              </a:solidFill>
              <a:round/>
              <a:headEnd/>
              <a:tailEnd type="arrow" w="med" len="med"/>
            </a:ln>
          </p:spPr>
        </p:cxnSp>
        <p:cxnSp>
          <p:nvCxnSpPr>
            <p:cNvPr id="2143" name="94 Düz Bağlayıcı"/>
            <p:cNvCxnSpPr>
              <a:cxnSpLocks noChangeShapeType="1"/>
            </p:cNvCxnSpPr>
            <p:nvPr/>
          </p:nvCxnSpPr>
          <p:spPr bwMode="auto">
            <a:xfrm>
              <a:off x="34709100" y="20307300"/>
              <a:ext cx="0" cy="1219200"/>
            </a:xfrm>
            <a:prstGeom prst="line">
              <a:avLst/>
            </a:prstGeom>
            <a:noFill/>
            <a:ln w="76200" algn="ctr">
              <a:solidFill>
                <a:srgbClr val="1B2193"/>
              </a:solidFill>
              <a:round/>
              <a:headEnd/>
              <a:tailEnd/>
            </a:ln>
          </p:spPr>
        </p:cxnSp>
      </p:grpSp>
      <p:pic>
        <p:nvPicPr>
          <p:cNvPr id="2135" name="Picture 111" descr="G:\14.07.2010 KÜ-kürmüç köyü-ÖSK-6\DSC00235(49) (KÜ40,41).JPG"/>
          <p:cNvPicPr>
            <a:picLocks noChangeAspect="1" noChangeArrowheads="1"/>
          </p:cNvPicPr>
          <p:nvPr/>
        </p:nvPicPr>
        <p:blipFill>
          <a:blip r:embed="rId25" cstate="print"/>
          <a:srcRect/>
          <a:stretch>
            <a:fillRect/>
          </a:stretch>
        </p:blipFill>
        <p:spPr bwMode="auto">
          <a:xfrm>
            <a:off x="17545050" y="3394075"/>
            <a:ext cx="2565400" cy="3419475"/>
          </a:xfrm>
          <a:prstGeom prst="rect">
            <a:avLst/>
          </a:prstGeom>
          <a:noFill/>
          <a:ln w="9525">
            <a:noFill/>
            <a:miter lim="800000"/>
            <a:headEnd/>
            <a:tailEnd/>
          </a:ln>
        </p:spPr>
      </p:pic>
      <p:cxnSp>
        <p:nvCxnSpPr>
          <p:cNvPr id="2136" name="78 Dirsek Bağlayıcısı"/>
          <p:cNvCxnSpPr>
            <a:cxnSpLocks noChangeShapeType="1"/>
          </p:cNvCxnSpPr>
          <p:nvPr/>
        </p:nvCxnSpPr>
        <p:spPr bwMode="auto">
          <a:xfrm flipV="1">
            <a:off x="12715875" y="19250025"/>
            <a:ext cx="5813425" cy="2124075"/>
          </a:xfrm>
          <a:prstGeom prst="bentConnector3">
            <a:avLst>
              <a:gd name="adj1" fmla="val 70699"/>
            </a:avLst>
          </a:prstGeom>
          <a:noFill/>
          <a:ln w="76200" algn="ctr">
            <a:solidFill>
              <a:srgbClr val="1B2193"/>
            </a:solidFill>
            <a:round/>
            <a:headEnd/>
            <a:tailEnd type="arrow" w="med" len="med"/>
          </a:ln>
        </p:spPr>
      </p:cxnSp>
      <p:grpSp>
        <p:nvGrpSpPr>
          <p:cNvPr id="2137" name="112 Grup"/>
          <p:cNvGrpSpPr>
            <a:grpSpLocks/>
          </p:cNvGrpSpPr>
          <p:nvPr/>
        </p:nvGrpSpPr>
        <p:grpSpPr bwMode="auto">
          <a:xfrm>
            <a:off x="31451550" y="15973425"/>
            <a:ext cx="5391150" cy="3219450"/>
            <a:chOff x="31451550" y="16059150"/>
            <a:chExt cx="5391150" cy="3219450"/>
          </a:xfrm>
        </p:grpSpPr>
        <p:cxnSp>
          <p:nvCxnSpPr>
            <p:cNvPr id="2139" name="94 Düz Bağlayıcı"/>
            <p:cNvCxnSpPr>
              <a:cxnSpLocks noChangeShapeType="1"/>
            </p:cNvCxnSpPr>
            <p:nvPr/>
          </p:nvCxnSpPr>
          <p:spPr bwMode="auto">
            <a:xfrm>
              <a:off x="31451550" y="19278600"/>
              <a:ext cx="4457700" cy="0"/>
            </a:xfrm>
            <a:prstGeom prst="line">
              <a:avLst/>
            </a:prstGeom>
            <a:noFill/>
            <a:ln w="76200" algn="ctr">
              <a:solidFill>
                <a:srgbClr val="1B2193"/>
              </a:solidFill>
              <a:round/>
              <a:headEnd/>
              <a:tailEnd/>
            </a:ln>
          </p:spPr>
        </p:cxnSp>
        <p:cxnSp>
          <p:nvCxnSpPr>
            <p:cNvPr id="2140" name="94 Düz Bağlayıcı"/>
            <p:cNvCxnSpPr>
              <a:cxnSpLocks noChangeShapeType="1"/>
            </p:cNvCxnSpPr>
            <p:nvPr/>
          </p:nvCxnSpPr>
          <p:spPr bwMode="auto">
            <a:xfrm>
              <a:off x="35852100" y="16059150"/>
              <a:ext cx="9525" cy="3171825"/>
            </a:xfrm>
            <a:prstGeom prst="line">
              <a:avLst/>
            </a:prstGeom>
            <a:noFill/>
            <a:ln w="76200" algn="ctr">
              <a:solidFill>
                <a:srgbClr val="1B2193"/>
              </a:solidFill>
              <a:round/>
              <a:headEnd/>
              <a:tailEnd/>
            </a:ln>
          </p:spPr>
        </p:cxnSp>
        <p:cxnSp>
          <p:nvCxnSpPr>
            <p:cNvPr id="2141" name="92 Düz Ok Bağlayıcısı"/>
            <p:cNvCxnSpPr>
              <a:cxnSpLocks noChangeShapeType="1"/>
            </p:cNvCxnSpPr>
            <p:nvPr/>
          </p:nvCxnSpPr>
          <p:spPr bwMode="auto">
            <a:xfrm flipV="1">
              <a:off x="35852100" y="16078200"/>
              <a:ext cx="990600" cy="19050"/>
            </a:xfrm>
            <a:prstGeom prst="straightConnector1">
              <a:avLst/>
            </a:prstGeom>
            <a:noFill/>
            <a:ln w="76200" algn="ctr">
              <a:solidFill>
                <a:srgbClr val="1B2193"/>
              </a:solidFill>
              <a:round/>
              <a:headEnd/>
              <a:tailEnd type="arrow" w="med" len="med"/>
            </a:ln>
          </p:spPr>
        </p:cxnSp>
      </p:grpSp>
      <p:pic>
        <p:nvPicPr>
          <p:cNvPr id="2138" name="Picture 125"/>
          <p:cNvPicPr>
            <a:picLocks noChangeAspect="1" noChangeArrowheads="1"/>
          </p:cNvPicPr>
          <p:nvPr/>
        </p:nvPicPr>
        <p:blipFill>
          <a:blip r:embed="rId26" cstate="print"/>
          <a:srcRect/>
          <a:stretch>
            <a:fillRect/>
          </a:stretch>
        </p:blipFill>
        <p:spPr bwMode="auto">
          <a:xfrm>
            <a:off x="36930013" y="4907548"/>
            <a:ext cx="1908175" cy="1908175"/>
          </a:xfrm>
          <a:prstGeom prst="rect">
            <a:avLst/>
          </a:prstGeom>
          <a:noFill/>
          <a:ln w="9525">
            <a:noFill/>
            <a:miter lim="800000"/>
            <a:headEnd/>
            <a:tailEnd/>
          </a:ln>
        </p:spPr>
      </p:pic>
      <p:pic>
        <p:nvPicPr>
          <p:cNvPr id="2" name="Picture 2" descr="http://meetingorganizer.copernicus.org/webfiles/img/CreativeCommons_Attribution_License.png"/>
          <p:cNvPicPr>
            <a:picLocks noChangeAspect="1" noChangeArrowheads="1"/>
          </p:cNvPicPr>
          <p:nvPr/>
        </p:nvPicPr>
        <p:blipFill>
          <a:blip r:embed="rId27" cstate="print"/>
          <a:srcRect/>
          <a:stretch>
            <a:fillRect/>
          </a:stretch>
        </p:blipFill>
        <p:spPr bwMode="auto">
          <a:xfrm>
            <a:off x="48126" y="33474885"/>
            <a:ext cx="1905000" cy="6667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075113"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075113"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TotalTime>
  <Words>1069</Words>
  <Application>Microsoft Office PowerPoint</Application>
  <PresentationFormat>Özel</PresentationFormat>
  <Paragraphs>64</Paragraphs>
  <Slides>1</Slides>
  <Notes>1</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Default Design</vt:lpstr>
      <vt:lpstr>Hilal ENGiN1, Ali SARI1, Sükrü KOC1 1Ankara University Department of Geological Engineering, TURKEY e-mail: hilal_engin@yahoo.com</vt:lpstr>
    </vt:vector>
  </TitlesOfParts>
  <Company>Graphicland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How To Make A Scientific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HilEr</cp:lastModifiedBy>
  <cp:revision>116</cp:revision>
  <dcterms:created xsi:type="dcterms:W3CDTF">2009-11-13T21:11:30Z</dcterms:created>
  <dcterms:modified xsi:type="dcterms:W3CDTF">2012-05-16T16:35:07Z</dcterms:modified>
  <cp:category>templates for scientific poster</cp:category>
</cp:coreProperties>
</file>