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8" r:id="rId1"/>
  </p:sldMasterIdLst>
  <p:notesMasterIdLst>
    <p:notesMasterId r:id="rId3"/>
  </p:notesMasterIdLst>
  <p:sldIdLst>
    <p:sldId id="262" r:id="rId2"/>
  </p:sldIdLst>
  <p:sldSz cx="30279975" cy="21388388"/>
  <p:notesSz cx="7099300" cy="10234613"/>
  <p:embeddedFontLst>
    <p:embeddedFont>
      <p:font typeface="Rdg Vesta" charset="0"/>
      <p:regular r:id="rId4"/>
      <p:bold r:id="rId5"/>
      <p:italic r:id="rId6"/>
      <p:boldItalic r:id="rId7"/>
    </p:embeddedFont>
    <p:embeddedFont>
      <p:font typeface="Calibri" pitchFamily="34" charset="0"/>
      <p:regular r:id="rId8"/>
      <p:bold r:id="rId9"/>
      <p:italic r:id="rId10"/>
      <p:boldItalic r:id="rId11"/>
    </p:embeddedFont>
  </p:embeddedFontLst>
  <p:defaultTextStyle>
    <a:defPPr>
      <a:defRPr lang="en-GB"/>
    </a:defPPr>
    <a:lvl1pPr algn="l" rtl="0" fontAlgn="base">
      <a:spcBef>
        <a:spcPct val="0"/>
      </a:spcBef>
      <a:spcAft>
        <a:spcPct val="0"/>
      </a:spcAft>
      <a:defRPr sz="1300" kern="1200">
        <a:solidFill>
          <a:schemeClr val="tx1"/>
        </a:solidFill>
        <a:latin typeface="Rdg Vesta" pitchFamily="2" charset="0"/>
        <a:ea typeface="+mn-ea"/>
        <a:cs typeface="+mn-cs"/>
      </a:defRPr>
    </a:lvl1pPr>
    <a:lvl2pPr marL="457200" algn="l" rtl="0" fontAlgn="base">
      <a:spcBef>
        <a:spcPct val="0"/>
      </a:spcBef>
      <a:spcAft>
        <a:spcPct val="0"/>
      </a:spcAft>
      <a:defRPr sz="1300" kern="1200">
        <a:solidFill>
          <a:schemeClr val="tx1"/>
        </a:solidFill>
        <a:latin typeface="Rdg Vesta" pitchFamily="2" charset="0"/>
        <a:ea typeface="+mn-ea"/>
        <a:cs typeface="+mn-cs"/>
      </a:defRPr>
    </a:lvl2pPr>
    <a:lvl3pPr marL="914400" algn="l" rtl="0" fontAlgn="base">
      <a:spcBef>
        <a:spcPct val="0"/>
      </a:spcBef>
      <a:spcAft>
        <a:spcPct val="0"/>
      </a:spcAft>
      <a:defRPr sz="1300" kern="1200">
        <a:solidFill>
          <a:schemeClr val="tx1"/>
        </a:solidFill>
        <a:latin typeface="Rdg Vesta" pitchFamily="2" charset="0"/>
        <a:ea typeface="+mn-ea"/>
        <a:cs typeface="+mn-cs"/>
      </a:defRPr>
    </a:lvl3pPr>
    <a:lvl4pPr marL="1371600" algn="l" rtl="0" fontAlgn="base">
      <a:spcBef>
        <a:spcPct val="0"/>
      </a:spcBef>
      <a:spcAft>
        <a:spcPct val="0"/>
      </a:spcAft>
      <a:defRPr sz="1300" kern="1200">
        <a:solidFill>
          <a:schemeClr val="tx1"/>
        </a:solidFill>
        <a:latin typeface="Rdg Vesta" pitchFamily="2" charset="0"/>
        <a:ea typeface="+mn-ea"/>
        <a:cs typeface="+mn-cs"/>
      </a:defRPr>
    </a:lvl4pPr>
    <a:lvl5pPr marL="1828800" algn="l" rtl="0" fontAlgn="base">
      <a:spcBef>
        <a:spcPct val="0"/>
      </a:spcBef>
      <a:spcAft>
        <a:spcPct val="0"/>
      </a:spcAft>
      <a:defRPr sz="1300" kern="1200">
        <a:solidFill>
          <a:schemeClr val="tx1"/>
        </a:solidFill>
        <a:latin typeface="Rdg Vesta" pitchFamily="2" charset="0"/>
        <a:ea typeface="+mn-ea"/>
        <a:cs typeface="+mn-cs"/>
      </a:defRPr>
    </a:lvl5pPr>
    <a:lvl6pPr marL="2286000" algn="l" defTabSz="914400" rtl="0" eaLnBrk="1" latinLnBrk="0" hangingPunct="1">
      <a:defRPr sz="1300" kern="1200">
        <a:solidFill>
          <a:schemeClr val="tx1"/>
        </a:solidFill>
        <a:latin typeface="Rdg Vesta" pitchFamily="2" charset="0"/>
        <a:ea typeface="+mn-ea"/>
        <a:cs typeface="+mn-cs"/>
      </a:defRPr>
    </a:lvl6pPr>
    <a:lvl7pPr marL="2743200" algn="l" defTabSz="914400" rtl="0" eaLnBrk="1" latinLnBrk="0" hangingPunct="1">
      <a:defRPr sz="1300" kern="1200">
        <a:solidFill>
          <a:schemeClr val="tx1"/>
        </a:solidFill>
        <a:latin typeface="Rdg Vesta" pitchFamily="2" charset="0"/>
        <a:ea typeface="+mn-ea"/>
        <a:cs typeface="+mn-cs"/>
      </a:defRPr>
    </a:lvl7pPr>
    <a:lvl8pPr marL="3200400" algn="l" defTabSz="914400" rtl="0" eaLnBrk="1" latinLnBrk="0" hangingPunct="1">
      <a:defRPr sz="1300" kern="1200">
        <a:solidFill>
          <a:schemeClr val="tx1"/>
        </a:solidFill>
        <a:latin typeface="Rdg Vesta" pitchFamily="2" charset="0"/>
        <a:ea typeface="+mn-ea"/>
        <a:cs typeface="+mn-cs"/>
      </a:defRPr>
    </a:lvl8pPr>
    <a:lvl9pPr marL="3657600" algn="l" defTabSz="914400" rtl="0" eaLnBrk="1" latinLnBrk="0" hangingPunct="1">
      <a:defRPr sz="1300" kern="1200">
        <a:solidFill>
          <a:schemeClr val="tx1"/>
        </a:solidFill>
        <a:latin typeface="Rdg Vest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6E6E6"/>
    <a:srgbClr val="106D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426" autoAdjust="0"/>
    <p:restoredTop sz="99359" autoAdjust="0"/>
  </p:normalViewPr>
  <p:slideViewPr>
    <p:cSldViewPr showGuides="1">
      <p:cViewPr>
        <p:scale>
          <a:sx n="66" d="100"/>
          <a:sy n="66" d="100"/>
        </p:scale>
        <p:origin x="6930" y="5988"/>
      </p:cViewPr>
      <p:guideLst>
        <p:guide orient="horz"/>
        <p:guide pos="5001"/>
      </p:guideLst>
    </p:cSldViewPr>
  </p:slideViewPr>
  <p:outlineViewPr>
    <p:cViewPr>
      <p:scale>
        <a:sx n="33" d="100"/>
        <a:sy n="33" d="100"/>
      </p:scale>
      <p:origin x="210" y="0"/>
    </p:cViewPr>
  </p:outlineViewPr>
  <p:notesTextViewPr>
    <p:cViewPr>
      <p:scale>
        <a:sx n="100" d="100"/>
        <a:sy n="100" d="100"/>
      </p:scale>
      <p:origin x="0" y="0"/>
    </p:cViewPr>
  </p:notesTextViewPr>
  <p:gridSpacing cx="61571188" cy="6157118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8969" tIns="49486" rIns="98969" bIns="49486" numCol="1" anchor="t" anchorCtr="0" compatLnSpc="1">
            <a:prstTxWarp prst="textNoShape">
              <a:avLst/>
            </a:prstTxWarp>
          </a:bodyPr>
          <a:lstStyle>
            <a:lvl1pPr defTabSz="990600" eaLnBrk="0" hangingPunct="0">
              <a:defRPr/>
            </a:lvl1pPr>
          </a:lstStyle>
          <a:p>
            <a:pPr>
              <a:defRPr/>
            </a:pPr>
            <a:endParaRPr lang="en-GB" dirty="0"/>
          </a:p>
        </p:txBody>
      </p:sp>
      <p:sp>
        <p:nvSpPr>
          <p:cNvPr id="4099" name="Rectangle 3"/>
          <p:cNvSpPr>
            <a:spLocks noGrp="1" noChangeArrowheads="1"/>
          </p:cNvSpPr>
          <p:nvPr>
            <p:ph type="dt" idx="1"/>
          </p:nvPr>
        </p:nvSpPr>
        <p:spPr bwMode="auto">
          <a:xfrm>
            <a:off x="4021138" y="0"/>
            <a:ext cx="3078162" cy="512763"/>
          </a:xfrm>
          <a:prstGeom prst="rect">
            <a:avLst/>
          </a:prstGeom>
          <a:noFill/>
          <a:ln w="9525">
            <a:noFill/>
            <a:miter lim="800000"/>
            <a:headEnd/>
            <a:tailEnd/>
          </a:ln>
          <a:effectLst/>
        </p:spPr>
        <p:txBody>
          <a:bodyPr vert="horz" wrap="square" lIns="98969" tIns="49486" rIns="98969" bIns="49486" numCol="1" anchor="t" anchorCtr="0" compatLnSpc="1">
            <a:prstTxWarp prst="textNoShape">
              <a:avLst/>
            </a:prstTxWarp>
          </a:bodyPr>
          <a:lstStyle>
            <a:lvl1pPr algn="r" defTabSz="990600" eaLnBrk="0" hangingPunct="0">
              <a:defRPr/>
            </a:lvl1pPr>
          </a:lstStyle>
          <a:p>
            <a:pPr>
              <a:defRPr/>
            </a:pPr>
            <a:endParaRPr lang="en-GB" dirty="0"/>
          </a:p>
        </p:txBody>
      </p:sp>
      <p:sp>
        <p:nvSpPr>
          <p:cNvPr id="4100" name="Rectangle 4"/>
          <p:cNvSpPr>
            <a:spLocks noGrp="1" noRot="1" noChangeAspect="1" noChangeArrowheads="1" noTextEdit="1"/>
          </p:cNvSpPr>
          <p:nvPr>
            <p:ph type="sldImg" idx="2"/>
          </p:nvPr>
        </p:nvSpPr>
        <p:spPr bwMode="auto">
          <a:xfrm>
            <a:off x="835025" y="768350"/>
            <a:ext cx="5434013"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8969" tIns="49486" rIns="98969" bIns="4948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8969" tIns="49486" rIns="98969" bIns="49486" numCol="1" anchor="b" anchorCtr="0" compatLnSpc="1">
            <a:prstTxWarp prst="textNoShape">
              <a:avLst/>
            </a:prstTxWarp>
          </a:bodyPr>
          <a:lstStyle>
            <a:lvl1pPr defTabSz="990600" eaLnBrk="0" hangingPunct="0">
              <a:defRPr/>
            </a:lvl1pPr>
          </a:lstStyle>
          <a:p>
            <a:pPr>
              <a:defRPr/>
            </a:pPr>
            <a:endParaRPr lang="en-GB" dirty="0"/>
          </a:p>
        </p:txBody>
      </p:sp>
      <p:sp>
        <p:nvSpPr>
          <p:cNvPr id="4103" name="Rectangle 7"/>
          <p:cNvSpPr>
            <a:spLocks noGrp="1" noChangeArrowheads="1"/>
          </p:cNvSpPr>
          <p:nvPr>
            <p:ph type="sldNum" sz="quarter" idx="5"/>
          </p:nvPr>
        </p:nvSpPr>
        <p:spPr bwMode="auto">
          <a:xfrm>
            <a:off x="4021138" y="9721850"/>
            <a:ext cx="3078162" cy="512763"/>
          </a:xfrm>
          <a:prstGeom prst="rect">
            <a:avLst/>
          </a:prstGeom>
          <a:noFill/>
          <a:ln w="9525">
            <a:noFill/>
            <a:miter lim="800000"/>
            <a:headEnd/>
            <a:tailEnd/>
          </a:ln>
          <a:effectLst/>
        </p:spPr>
        <p:txBody>
          <a:bodyPr vert="horz" wrap="square" lIns="98969" tIns="49486" rIns="98969" bIns="49486" numCol="1" anchor="b" anchorCtr="0" compatLnSpc="1">
            <a:prstTxWarp prst="textNoShape">
              <a:avLst/>
            </a:prstTxWarp>
          </a:bodyPr>
          <a:lstStyle>
            <a:lvl1pPr algn="r" defTabSz="990600" eaLnBrk="0" hangingPunct="0">
              <a:defRPr/>
            </a:lvl1pPr>
          </a:lstStyle>
          <a:p>
            <a:pPr>
              <a:defRPr/>
            </a:pPr>
            <a:fld id="{A040F647-4AD3-415C-BB01-EEC83120E01C}" type="slidenum">
              <a:rPr lang="en-GB"/>
              <a:pPr>
                <a:defRPr/>
              </a:pPr>
              <a:t>‹#›</a:t>
            </a:fld>
            <a:endParaRPr lang="en-GB" dirty="0"/>
          </a:p>
        </p:txBody>
      </p:sp>
    </p:spTree>
    <p:extLst>
      <p:ext uri="{BB962C8B-B14F-4D97-AF65-F5344CB8AC3E}">
        <p14:creationId xmlns:p14="http://schemas.microsoft.com/office/powerpoint/2010/main" xmlns="" val="2173124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dg Vesta"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dg Vesta"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dg Vesta"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dg Vesta"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213225"/>
            <a:ext cx="6661150" cy="16381413"/>
          </a:xfrm>
          <a:prstGeom prst="rect">
            <a:avLst/>
          </a:prstGeom>
        </p:spPr>
        <p:txBody>
          <a:bodyPr/>
          <a:lstStyle>
            <a:lvl1pPr marL="360000" indent="-360000">
              <a:spcBef>
                <a:spcPts val="1400"/>
              </a:spcBef>
              <a:defRPr sz="1900"/>
            </a:lvl1pPr>
            <a:lvl2pPr marL="720000" indent="-360000">
              <a:spcBef>
                <a:spcPts val="1000"/>
              </a:spcBef>
              <a:buFont typeface="Arial" pitchFamily="34" charset="0"/>
              <a:buChar char="•"/>
              <a:defRPr sz="1900"/>
            </a:lvl2pPr>
            <a:lvl3pPr marL="1080000" indent="-360000">
              <a:spcBef>
                <a:spcPts val="600"/>
              </a:spcBef>
              <a:buFont typeface="Rdg Vesta" pitchFamily="2" charset="0"/>
              <a:buChar char="−"/>
              <a:defRPr sz="1600"/>
            </a:lvl3pPr>
            <a:lvl4pPr marL="1350000" indent="-270000">
              <a:spcBef>
                <a:spcPts val="500"/>
              </a:spcBef>
              <a:buFont typeface="Arial" pitchFamily="34" charset="0"/>
              <a:buChar char="•"/>
              <a:defRPr sz="1600"/>
            </a:lvl4pPr>
            <a:lvl5pPr marL="1530000" indent="-180000">
              <a:spcBef>
                <a:spcPts val="500"/>
              </a:spcBef>
              <a:buClr>
                <a:schemeClr val="tx2"/>
              </a:buClr>
              <a:buFont typeface="Rdg Vesta" pitchFamily="2" charset="0"/>
              <a:buChar char="−"/>
              <a:defRPr sz="12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dirty="0"/>
          </a:p>
        </p:txBody>
      </p:sp>
      <p:pic>
        <p:nvPicPr>
          <p:cNvPr id="6146" name="Picture 11" descr="Rdg Device Reversed"/>
          <p:cNvPicPr>
            <a:picLocks noChangeArrowheads="1"/>
          </p:cNvPicPr>
          <p:nvPr userDrawn="1"/>
        </p:nvPicPr>
        <p:blipFill>
          <a:blip r:embed="rId2" cstate="print"/>
          <a:srcRect/>
          <a:stretch>
            <a:fillRect/>
          </a:stretch>
        </p:blipFill>
        <p:spPr bwMode="auto">
          <a:xfrm>
            <a:off x="26395363" y="692874"/>
            <a:ext cx="3148012" cy="10191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0" y="0"/>
            <a:ext cx="30279975" cy="3836146"/>
          </a:xfrm>
          <a:prstGeom prst="rect">
            <a:avLst/>
          </a:prstGeom>
          <a:solidFill>
            <a:schemeClr val="tx2"/>
          </a:solidFill>
          <a:ln w="9525">
            <a:noFill/>
            <a:miter lim="800000"/>
            <a:headEnd/>
            <a:tailEnd/>
          </a:ln>
        </p:spPr>
        <p:txBody>
          <a:bodyPr wrap="none" anchor="ctr"/>
          <a:lstStyle/>
          <a:p>
            <a:pPr>
              <a:defRPr/>
            </a:pPr>
            <a:endParaRPr lang="en-GB" dirty="0"/>
          </a:p>
        </p:txBody>
      </p:sp>
      <p:sp>
        <p:nvSpPr>
          <p:cNvPr id="1062" name="Text Box 38"/>
          <p:cNvSpPr txBox="1">
            <a:spLocks noChangeArrowheads="1"/>
          </p:cNvSpPr>
          <p:nvPr/>
        </p:nvSpPr>
        <p:spPr bwMode="auto">
          <a:xfrm>
            <a:off x="616643" y="3202539"/>
            <a:ext cx="28261758" cy="583231"/>
          </a:xfrm>
          <a:prstGeom prst="rect">
            <a:avLst/>
          </a:prstGeom>
          <a:solidFill>
            <a:schemeClr val="tx2"/>
          </a:solidFill>
          <a:ln w="9525">
            <a:noFill/>
            <a:miter lim="800000"/>
            <a:headEnd/>
            <a:tailEnd/>
          </a:ln>
        </p:spPr>
        <p:txBody>
          <a:bodyPr lIns="91436" tIns="45717" rIns="91436" bIns="45717">
            <a:spAutoFit/>
          </a:bodyPr>
          <a:lstStyle/>
          <a:p>
            <a:pPr defTabSz="912813" eaLnBrk="0" hangingPunct="0">
              <a:lnSpc>
                <a:spcPct val="110000"/>
              </a:lnSpc>
              <a:defRPr/>
            </a:pPr>
            <a:r>
              <a:rPr lang="en-GB" sz="2900" i="1" dirty="0" smtClean="0">
                <a:solidFill>
                  <a:srgbClr val="FFFFFF"/>
                </a:solidFill>
              </a:rPr>
              <a:t>Vasilis</a:t>
            </a:r>
            <a:r>
              <a:rPr lang="en-GB" sz="2900" i="1" baseline="0" dirty="0" smtClean="0">
                <a:solidFill>
                  <a:srgbClr val="FFFFFF"/>
                </a:solidFill>
              </a:rPr>
              <a:t> Pappas</a:t>
            </a:r>
            <a:r>
              <a:rPr lang="en-GB" sz="2900" i="1" dirty="0" smtClean="0">
                <a:solidFill>
                  <a:srgbClr val="FFFFFF"/>
                </a:solidFill>
              </a:rPr>
              <a:t>   </a:t>
            </a:r>
            <a:r>
              <a:rPr lang="en-GB" sz="2900" dirty="0">
                <a:solidFill>
                  <a:schemeClr val="accent5"/>
                </a:solidFill>
              </a:rPr>
              <a:t>|</a:t>
            </a:r>
            <a:r>
              <a:rPr lang="en-GB" sz="2900" dirty="0">
                <a:solidFill>
                  <a:srgbClr val="FFFFFF"/>
                </a:solidFill>
              </a:rPr>
              <a:t>   </a:t>
            </a:r>
            <a:r>
              <a:rPr lang="en-GB" sz="2900" dirty="0" smtClean="0">
                <a:solidFill>
                  <a:srgbClr val="FFFFFF"/>
                </a:solidFill>
              </a:rPr>
              <a:t>C.</a:t>
            </a:r>
            <a:r>
              <a:rPr lang="en-GB" sz="2900" baseline="0" dirty="0" smtClean="0">
                <a:solidFill>
                  <a:srgbClr val="FFFFFF"/>
                </a:solidFill>
              </a:rPr>
              <a:t> L. Ryder</a:t>
            </a:r>
            <a:r>
              <a:rPr lang="en-GB" sz="2900" dirty="0" smtClean="0">
                <a:solidFill>
                  <a:srgbClr val="FFFFFF"/>
                </a:solidFill>
              </a:rPr>
              <a:t>  </a:t>
            </a:r>
            <a:r>
              <a:rPr lang="en-GB" sz="2900" dirty="0">
                <a:solidFill>
                  <a:schemeClr val="accent5"/>
                </a:solidFill>
              </a:rPr>
              <a:t>|</a:t>
            </a:r>
            <a:r>
              <a:rPr lang="en-GB" sz="2900" dirty="0">
                <a:solidFill>
                  <a:srgbClr val="FFFFFF"/>
                </a:solidFill>
              </a:rPr>
              <a:t>   </a:t>
            </a:r>
            <a:r>
              <a:rPr lang="en-GB" sz="2900" dirty="0" smtClean="0">
                <a:solidFill>
                  <a:srgbClr val="FFFFFF"/>
                </a:solidFill>
              </a:rPr>
              <a:t>E. Highwood</a:t>
            </a:r>
            <a:endParaRPr lang="en-GB" sz="2000" dirty="0">
              <a:solidFill>
                <a:srgbClr val="FFFFFF"/>
              </a:solidFill>
            </a:endParaRPr>
          </a:p>
        </p:txBody>
      </p:sp>
      <p:sp>
        <p:nvSpPr>
          <p:cNvPr id="1028" name="Rectangle 39"/>
          <p:cNvSpPr>
            <a:spLocks noGrp="1" noChangeArrowheads="1"/>
          </p:cNvSpPr>
          <p:nvPr>
            <p:ph type="body" idx="1"/>
          </p:nvPr>
        </p:nvSpPr>
        <p:spPr bwMode="auto">
          <a:xfrm>
            <a:off x="458482" y="3980748"/>
            <a:ext cx="13812864" cy="168357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1030" name="Rectangle 42"/>
          <p:cNvSpPr>
            <a:spLocks noGrp="1" noChangeArrowheads="1"/>
          </p:cNvSpPr>
          <p:nvPr>
            <p:ph type="title"/>
          </p:nvPr>
        </p:nvSpPr>
        <p:spPr bwMode="auto">
          <a:xfrm>
            <a:off x="713283" y="954259"/>
            <a:ext cx="28499990" cy="211035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l-GR" smtClean="0"/>
              <a:t>Kλικ για επεξεργασία του τίτλου</a:t>
            </a:r>
            <a:endParaRPr lang="en-GB" dirty="0" smtClean="0"/>
          </a:p>
        </p:txBody>
      </p:sp>
      <p:sp>
        <p:nvSpPr>
          <p:cNvPr id="1067" name="Rectangle 43"/>
          <p:cNvSpPr>
            <a:spLocks noChangeArrowheads="1"/>
          </p:cNvSpPr>
          <p:nvPr/>
        </p:nvSpPr>
        <p:spPr bwMode="auto">
          <a:xfrm>
            <a:off x="0" y="0"/>
            <a:ext cx="30279975" cy="21388388"/>
          </a:xfrm>
          <a:prstGeom prst="rect">
            <a:avLst/>
          </a:prstGeom>
          <a:noFill/>
          <a:ln w="9525">
            <a:solidFill>
              <a:schemeClr val="tx2"/>
            </a:solidFill>
            <a:miter lim="800000"/>
            <a:headEnd/>
            <a:tailEnd/>
          </a:ln>
          <a:effectLst/>
        </p:spPr>
        <p:txBody>
          <a:bodyPr wrap="none" anchor="ctr"/>
          <a:lstStyle/>
          <a:p>
            <a:pPr algn="ctr" defTabSz="2952750">
              <a:defRPr/>
            </a:pPr>
            <a:endParaRPr lang="en-US" dirty="0"/>
          </a:p>
        </p:txBody>
      </p:sp>
      <p:sp>
        <p:nvSpPr>
          <p:cNvPr id="7" name="Text Box 37"/>
          <p:cNvSpPr txBox="1">
            <a:spLocks noChangeArrowheads="1"/>
          </p:cNvSpPr>
          <p:nvPr userDrawn="1"/>
        </p:nvSpPr>
        <p:spPr bwMode="auto">
          <a:xfrm>
            <a:off x="709511" y="559548"/>
            <a:ext cx="14810735" cy="353943"/>
          </a:xfrm>
          <a:prstGeom prst="rect">
            <a:avLst/>
          </a:prstGeom>
          <a:noFill/>
          <a:ln w="9525">
            <a:noFill/>
            <a:miter lim="800000"/>
            <a:headEnd/>
            <a:tailEnd/>
          </a:ln>
        </p:spPr>
        <p:txBody>
          <a:bodyPr lIns="0" tIns="0" rIns="0" bIns="0">
            <a:spAutoFit/>
          </a:bodyPr>
          <a:lstStyle/>
          <a:p>
            <a:pPr defTabSz="912813" eaLnBrk="0" hangingPunct="0">
              <a:spcBef>
                <a:spcPct val="50000"/>
              </a:spcBef>
              <a:defRPr/>
            </a:pPr>
            <a:r>
              <a:rPr lang="en-US" sz="2300" b="1" dirty="0" smtClean="0">
                <a:solidFill>
                  <a:srgbClr val="FFFFFF"/>
                </a:solidFill>
              </a:rPr>
              <a:t>Department</a:t>
            </a:r>
            <a:r>
              <a:rPr lang="en-US" sz="2300" b="1" baseline="0" dirty="0" smtClean="0">
                <a:solidFill>
                  <a:srgbClr val="FFFFFF"/>
                </a:solidFill>
              </a:rPr>
              <a:t> of Meteorology</a:t>
            </a:r>
            <a:endParaRPr lang="en-GB" sz="23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2952750" rtl="0" eaLnBrk="1" fontAlgn="base" hangingPunct="1">
        <a:lnSpc>
          <a:spcPct val="105000"/>
        </a:lnSpc>
        <a:spcBef>
          <a:spcPct val="60000"/>
        </a:spcBef>
        <a:spcAft>
          <a:spcPct val="0"/>
        </a:spcAft>
        <a:defRPr sz="8100">
          <a:solidFill>
            <a:schemeClr val="bg1"/>
          </a:solidFill>
          <a:latin typeface="+mj-lt"/>
          <a:ea typeface="+mj-ea"/>
          <a:cs typeface="+mj-cs"/>
        </a:defRPr>
      </a:lvl1pPr>
      <a:lvl2pPr algn="l" defTabSz="2952750" rtl="0" eaLnBrk="1" fontAlgn="base" hangingPunct="1">
        <a:lnSpc>
          <a:spcPct val="105000"/>
        </a:lnSpc>
        <a:spcBef>
          <a:spcPct val="60000"/>
        </a:spcBef>
        <a:spcAft>
          <a:spcPct val="0"/>
        </a:spcAft>
        <a:defRPr sz="8100">
          <a:solidFill>
            <a:schemeClr val="bg1"/>
          </a:solidFill>
          <a:latin typeface="Rdg Vesta" pitchFamily="2" charset="0"/>
        </a:defRPr>
      </a:lvl2pPr>
      <a:lvl3pPr algn="l" defTabSz="2952750" rtl="0" eaLnBrk="1" fontAlgn="base" hangingPunct="1">
        <a:lnSpc>
          <a:spcPct val="105000"/>
        </a:lnSpc>
        <a:spcBef>
          <a:spcPct val="60000"/>
        </a:spcBef>
        <a:spcAft>
          <a:spcPct val="0"/>
        </a:spcAft>
        <a:defRPr sz="8100">
          <a:solidFill>
            <a:schemeClr val="bg1"/>
          </a:solidFill>
          <a:latin typeface="Rdg Vesta" pitchFamily="2" charset="0"/>
        </a:defRPr>
      </a:lvl3pPr>
      <a:lvl4pPr algn="l" defTabSz="2952750" rtl="0" eaLnBrk="1" fontAlgn="base" hangingPunct="1">
        <a:lnSpc>
          <a:spcPct val="105000"/>
        </a:lnSpc>
        <a:spcBef>
          <a:spcPct val="60000"/>
        </a:spcBef>
        <a:spcAft>
          <a:spcPct val="0"/>
        </a:spcAft>
        <a:defRPr sz="8100">
          <a:solidFill>
            <a:schemeClr val="bg1"/>
          </a:solidFill>
          <a:latin typeface="Rdg Vesta" pitchFamily="2" charset="0"/>
        </a:defRPr>
      </a:lvl4pPr>
      <a:lvl5pPr algn="l" defTabSz="2952750" rtl="0" eaLnBrk="1" fontAlgn="base" hangingPunct="1">
        <a:lnSpc>
          <a:spcPct val="105000"/>
        </a:lnSpc>
        <a:spcBef>
          <a:spcPct val="60000"/>
        </a:spcBef>
        <a:spcAft>
          <a:spcPct val="0"/>
        </a:spcAft>
        <a:defRPr sz="8100">
          <a:solidFill>
            <a:schemeClr val="bg1"/>
          </a:solidFill>
          <a:latin typeface="Rdg Vesta" pitchFamily="2" charset="0"/>
        </a:defRPr>
      </a:lvl5pPr>
      <a:lvl6pPr marL="457200" algn="l" defTabSz="2952750" rtl="0" eaLnBrk="1" fontAlgn="base" hangingPunct="1">
        <a:lnSpc>
          <a:spcPct val="105000"/>
        </a:lnSpc>
        <a:spcBef>
          <a:spcPct val="60000"/>
        </a:spcBef>
        <a:spcAft>
          <a:spcPct val="0"/>
        </a:spcAft>
        <a:defRPr sz="8100">
          <a:solidFill>
            <a:schemeClr val="bg1"/>
          </a:solidFill>
          <a:latin typeface="Rdg Vesta" pitchFamily="2" charset="0"/>
        </a:defRPr>
      </a:lvl6pPr>
      <a:lvl7pPr marL="914400" algn="l" defTabSz="2952750" rtl="0" eaLnBrk="1" fontAlgn="base" hangingPunct="1">
        <a:lnSpc>
          <a:spcPct val="105000"/>
        </a:lnSpc>
        <a:spcBef>
          <a:spcPct val="60000"/>
        </a:spcBef>
        <a:spcAft>
          <a:spcPct val="0"/>
        </a:spcAft>
        <a:defRPr sz="8100">
          <a:solidFill>
            <a:schemeClr val="bg1"/>
          </a:solidFill>
          <a:latin typeface="Rdg Vesta" pitchFamily="2" charset="0"/>
        </a:defRPr>
      </a:lvl7pPr>
      <a:lvl8pPr marL="1371600" algn="l" defTabSz="2952750" rtl="0" eaLnBrk="1" fontAlgn="base" hangingPunct="1">
        <a:lnSpc>
          <a:spcPct val="105000"/>
        </a:lnSpc>
        <a:spcBef>
          <a:spcPct val="60000"/>
        </a:spcBef>
        <a:spcAft>
          <a:spcPct val="0"/>
        </a:spcAft>
        <a:defRPr sz="8100">
          <a:solidFill>
            <a:schemeClr val="bg1"/>
          </a:solidFill>
          <a:latin typeface="Rdg Vesta" pitchFamily="2" charset="0"/>
        </a:defRPr>
      </a:lvl8pPr>
      <a:lvl9pPr marL="1828800" algn="l" defTabSz="2952750" rtl="0" eaLnBrk="1" fontAlgn="base" hangingPunct="1">
        <a:lnSpc>
          <a:spcPct val="105000"/>
        </a:lnSpc>
        <a:spcBef>
          <a:spcPct val="60000"/>
        </a:spcBef>
        <a:spcAft>
          <a:spcPct val="0"/>
        </a:spcAft>
        <a:defRPr sz="8100">
          <a:solidFill>
            <a:schemeClr val="bg1"/>
          </a:solidFill>
          <a:latin typeface="Rdg Vesta" pitchFamily="2" charset="0"/>
        </a:defRPr>
      </a:lvl9pPr>
    </p:titleStyle>
    <p:bodyStyle>
      <a:lvl1pPr marL="455613" indent="-455613" algn="l" defTabSz="2952750" rtl="0" eaLnBrk="1" fontAlgn="base" hangingPunct="1">
        <a:lnSpc>
          <a:spcPct val="125000"/>
        </a:lnSpc>
        <a:spcBef>
          <a:spcPct val="60000"/>
        </a:spcBef>
        <a:spcAft>
          <a:spcPct val="0"/>
        </a:spcAft>
        <a:buClr>
          <a:schemeClr val="tx2"/>
        </a:buClr>
        <a:buChar char="•"/>
        <a:defRPr sz="2600">
          <a:solidFill>
            <a:schemeClr val="tx1"/>
          </a:solidFill>
          <a:latin typeface="+mn-lt"/>
          <a:ea typeface="+mn-ea"/>
          <a:cs typeface="+mn-cs"/>
        </a:defRPr>
      </a:lvl1pPr>
      <a:lvl2pPr marL="1000125" indent="-457200" algn="l" defTabSz="2952750" rtl="0" eaLnBrk="1" fontAlgn="base" hangingPunct="1">
        <a:lnSpc>
          <a:spcPct val="125000"/>
        </a:lnSpc>
        <a:spcBef>
          <a:spcPct val="40000"/>
        </a:spcBef>
        <a:spcAft>
          <a:spcPct val="0"/>
        </a:spcAft>
        <a:buClr>
          <a:schemeClr val="tx2"/>
        </a:buClr>
        <a:buChar char="•"/>
        <a:defRPr sz="2600">
          <a:solidFill>
            <a:schemeClr val="tx1"/>
          </a:solidFill>
          <a:latin typeface="+mn-lt"/>
        </a:defRPr>
      </a:lvl2pPr>
      <a:lvl3pPr marL="1331913" indent="-342900" algn="l" defTabSz="2952750" rtl="0" eaLnBrk="1" fontAlgn="base" hangingPunct="1">
        <a:lnSpc>
          <a:spcPct val="125000"/>
        </a:lnSpc>
        <a:spcBef>
          <a:spcPct val="30000"/>
        </a:spcBef>
        <a:spcAft>
          <a:spcPct val="0"/>
        </a:spcAft>
        <a:buClr>
          <a:schemeClr val="tx2"/>
        </a:buClr>
        <a:buChar char="•"/>
        <a:defRPr sz="2200">
          <a:solidFill>
            <a:schemeClr val="tx1"/>
          </a:solidFill>
          <a:latin typeface="+mn-lt"/>
        </a:defRPr>
      </a:lvl3pPr>
      <a:lvl4pPr marL="1644650" indent="-301625" algn="l" defTabSz="2952750" rtl="0" eaLnBrk="1" fontAlgn="base" hangingPunct="1">
        <a:lnSpc>
          <a:spcPct val="125000"/>
        </a:lnSpc>
        <a:spcBef>
          <a:spcPct val="40000"/>
        </a:spcBef>
        <a:spcAft>
          <a:spcPct val="0"/>
        </a:spcAft>
        <a:buClr>
          <a:schemeClr val="tx2"/>
        </a:buClr>
        <a:buChar char="•"/>
        <a:defRPr sz="2000">
          <a:solidFill>
            <a:schemeClr val="tx1"/>
          </a:solidFill>
          <a:latin typeface="+mn-lt"/>
        </a:defRPr>
      </a:lvl4pPr>
      <a:lvl5pPr marL="2562225" indent="-738188" algn="l" defTabSz="2952750" rtl="0" eaLnBrk="1" fontAlgn="base" hangingPunct="1">
        <a:lnSpc>
          <a:spcPct val="125000"/>
        </a:lnSpc>
        <a:spcBef>
          <a:spcPct val="60000"/>
        </a:spcBef>
        <a:spcAft>
          <a:spcPct val="0"/>
        </a:spcAft>
        <a:buChar char="»"/>
        <a:defRPr>
          <a:solidFill>
            <a:schemeClr val="tx1"/>
          </a:solidFill>
          <a:latin typeface="+mn-lt"/>
        </a:defRPr>
      </a:lvl5pPr>
      <a:lvl6pPr marL="3019425" indent="-738188" algn="l" defTabSz="2952750" rtl="0" eaLnBrk="1" fontAlgn="base" hangingPunct="1">
        <a:lnSpc>
          <a:spcPct val="125000"/>
        </a:lnSpc>
        <a:spcBef>
          <a:spcPct val="60000"/>
        </a:spcBef>
        <a:spcAft>
          <a:spcPct val="0"/>
        </a:spcAft>
        <a:buChar char="»"/>
        <a:defRPr>
          <a:solidFill>
            <a:schemeClr val="tx1"/>
          </a:solidFill>
          <a:latin typeface="+mn-lt"/>
        </a:defRPr>
      </a:lvl6pPr>
      <a:lvl7pPr marL="3476625" indent="-738188" algn="l" defTabSz="2952750" rtl="0" eaLnBrk="1" fontAlgn="base" hangingPunct="1">
        <a:lnSpc>
          <a:spcPct val="125000"/>
        </a:lnSpc>
        <a:spcBef>
          <a:spcPct val="60000"/>
        </a:spcBef>
        <a:spcAft>
          <a:spcPct val="0"/>
        </a:spcAft>
        <a:buChar char="»"/>
        <a:defRPr>
          <a:solidFill>
            <a:schemeClr val="tx1"/>
          </a:solidFill>
          <a:latin typeface="+mn-lt"/>
        </a:defRPr>
      </a:lvl7pPr>
      <a:lvl8pPr marL="3933825" indent="-738188" algn="l" defTabSz="2952750" rtl="0" eaLnBrk="1" fontAlgn="base" hangingPunct="1">
        <a:lnSpc>
          <a:spcPct val="125000"/>
        </a:lnSpc>
        <a:spcBef>
          <a:spcPct val="60000"/>
        </a:spcBef>
        <a:spcAft>
          <a:spcPct val="0"/>
        </a:spcAft>
        <a:buChar char="»"/>
        <a:defRPr>
          <a:solidFill>
            <a:schemeClr val="tx1"/>
          </a:solidFill>
          <a:latin typeface="+mn-lt"/>
        </a:defRPr>
      </a:lvl8pPr>
      <a:lvl9pPr marL="4391025" indent="-738188" algn="l" defTabSz="2952750" rtl="0" eaLnBrk="1" fontAlgn="base" hangingPunct="1">
        <a:lnSpc>
          <a:spcPct val="125000"/>
        </a:lnSpc>
        <a:spcBef>
          <a:spcPct val="6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hyperlink" Target="mailto:v.pappas@reading.ac.uk"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bwMode="auto">
          <a:xfrm>
            <a:off x="7443603" y="4192588"/>
            <a:ext cx="6660000" cy="16381412"/>
          </a:xfrm>
          <a:ln>
            <a:miter lim="800000"/>
            <a:headEnd/>
            <a:tailEnd/>
          </a:ln>
        </p:spPr>
        <p:txBody>
          <a:bodyPr vert="horz" wrap="square" lIns="91440" tIns="45720" rIns="91440" bIns="45720" numCol="1" anchor="t" anchorCtr="0" compatLnSpc="1">
            <a:prstTxWarp prst="textNoShape">
              <a:avLst/>
            </a:prstTxWarp>
          </a:bodyPr>
          <a:lstStyle/>
          <a:p>
            <a:pPr marL="358775" indent="-358775" eaLnBrk="1" hangingPunct="1">
              <a:buFontTx/>
              <a:buNone/>
              <a:defRPr/>
            </a:pPr>
            <a:r>
              <a:rPr lang="en-GB" dirty="0" smtClean="0">
                <a:solidFill>
                  <a:schemeClr val="tx2"/>
                </a:solidFill>
              </a:rPr>
              <a:t>	</a:t>
            </a:r>
            <a:r>
              <a:rPr lang="en-GB" sz="3200" b="1" dirty="0" smtClean="0">
                <a:solidFill>
                  <a:schemeClr val="tx2"/>
                </a:solidFill>
              </a:rPr>
              <a:t>Methodology</a:t>
            </a:r>
          </a:p>
          <a:p>
            <a:pPr marL="358775" indent="-358775">
              <a:buNone/>
              <a:defRPr/>
            </a:pPr>
            <a:r>
              <a:rPr lang="en-GB" dirty="0" smtClean="0"/>
              <a:t>	Initially, data from all the flights during the June 2011 Fennec campaign with satellite overpasses close enough in time (less than 3 hours) and space  (less than 250 km) were selected. Then, using MSG SEVIRI (Meteosat Second Generation Spinning Enhanced Visible and InfraRed Imager) RGB satellite images of dust load, along with HYbrid Single Particle Lagrangian Integrated Trajectory model (HYSPLIT, Draxler and Hess, 1998) model backward and forward trajectories, a number of case studies were shortlisted. The selection was made in order to ensure better uniformity between the two platforms and to have a variety of vertical profiles.</a:t>
            </a:r>
          </a:p>
          <a:p>
            <a:pPr marL="707663" lvl="1" indent="-347663" eaLnBrk="0" hangingPunct="0">
              <a:lnSpc>
                <a:spcPct val="105000"/>
              </a:lnSpc>
              <a:spcBef>
                <a:spcPct val="90000"/>
              </a:spcBef>
              <a:spcAft>
                <a:spcPct val="10000"/>
              </a:spcAft>
              <a:buClr>
                <a:srgbClr val="7A5690"/>
              </a:buClr>
              <a:buNone/>
            </a:pPr>
            <a:r>
              <a:rPr lang="en-GB" sz="3200" b="1" kern="1200" dirty="0" smtClean="0">
                <a:solidFill>
                  <a:schemeClr val="tx2"/>
                </a:solidFill>
                <a:latin typeface="Rdg Vesta" pitchFamily="2" charset="0"/>
              </a:rPr>
              <a:t>Case Studies</a:t>
            </a:r>
          </a:p>
          <a:p>
            <a:pPr marL="707663" lvl="1" indent="-347663" eaLnBrk="0" hangingPunct="0">
              <a:lnSpc>
                <a:spcPct val="105000"/>
              </a:lnSpc>
              <a:spcBef>
                <a:spcPct val="90000"/>
              </a:spcBef>
              <a:spcAft>
                <a:spcPct val="10000"/>
              </a:spcAft>
              <a:buClr>
                <a:srgbClr val="7A5690"/>
              </a:buClr>
              <a:buNone/>
            </a:pPr>
            <a:r>
              <a:rPr lang="en-US" sz="2400" b="1" dirty="0" smtClean="0">
                <a:solidFill>
                  <a:schemeClr val="tx2"/>
                </a:solidFill>
                <a:latin typeface="Rdg Vesta"/>
                <a:ea typeface="+mn-ea"/>
                <a:cs typeface="+mn-cs"/>
              </a:rPr>
              <a:t>Over Land</a:t>
            </a:r>
          </a:p>
          <a:p>
            <a:pPr marL="707663" lvl="1" indent="-347663" eaLnBrk="0" hangingPunct="0">
              <a:lnSpc>
                <a:spcPct val="105000"/>
              </a:lnSpc>
              <a:spcBef>
                <a:spcPct val="90000"/>
              </a:spcBef>
              <a:spcAft>
                <a:spcPct val="10000"/>
              </a:spcAft>
              <a:buClr>
                <a:srgbClr val="7A5690"/>
              </a:buClr>
              <a:buNone/>
            </a:pPr>
            <a:endParaRPr lang="en-US" sz="2400" b="1" dirty="0" smtClean="0">
              <a:solidFill>
                <a:schemeClr val="tx2"/>
              </a:solidFill>
              <a:latin typeface="Rdg Vesta"/>
              <a:ea typeface="+mn-ea"/>
              <a:cs typeface="+mn-cs"/>
            </a:endParaRPr>
          </a:p>
          <a:p>
            <a:pPr marL="707663" lvl="1" indent="-347663" eaLnBrk="0" hangingPunct="0">
              <a:lnSpc>
                <a:spcPct val="105000"/>
              </a:lnSpc>
              <a:spcBef>
                <a:spcPct val="90000"/>
              </a:spcBef>
              <a:spcAft>
                <a:spcPct val="10000"/>
              </a:spcAft>
              <a:buClr>
                <a:srgbClr val="7A5690"/>
              </a:buClr>
              <a:buNone/>
            </a:pPr>
            <a:endParaRPr lang="en-US" sz="2400" b="1" dirty="0" smtClean="0">
              <a:solidFill>
                <a:schemeClr val="tx2"/>
              </a:solidFill>
              <a:latin typeface="Rdg Vesta"/>
              <a:ea typeface="+mn-ea"/>
              <a:cs typeface="+mn-cs"/>
            </a:endParaRPr>
          </a:p>
          <a:p>
            <a:pPr marL="707663" lvl="1" indent="-347663" eaLnBrk="0" hangingPunct="0">
              <a:lnSpc>
                <a:spcPct val="105000"/>
              </a:lnSpc>
              <a:spcBef>
                <a:spcPct val="90000"/>
              </a:spcBef>
              <a:spcAft>
                <a:spcPct val="10000"/>
              </a:spcAft>
              <a:buClr>
                <a:srgbClr val="7A5690"/>
              </a:buClr>
              <a:buNone/>
            </a:pPr>
            <a:endParaRPr lang="en-US" sz="2400" b="1" dirty="0" smtClean="0">
              <a:solidFill>
                <a:schemeClr val="tx2"/>
              </a:solidFill>
              <a:latin typeface="Rdg Vesta"/>
              <a:ea typeface="+mn-ea"/>
              <a:cs typeface="+mn-cs"/>
            </a:endParaRPr>
          </a:p>
          <a:p>
            <a:pPr marL="707663" lvl="1" indent="-347663" eaLnBrk="0" hangingPunct="0">
              <a:lnSpc>
                <a:spcPct val="105000"/>
              </a:lnSpc>
              <a:spcBef>
                <a:spcPct val="90000"/>
              </a:spcBef>
              <a:spcAft>
                <a:spcPct val="10000"/>
              </a:spcAft>
              <a:buClr>
                <a:srgbClr val="7A5690"/>
              </a:buClr>
              <a:buNone/>
            </a:pPr>
            <a:endParaRPr lang="en-US" sz="1400" b="1" dirty="0" smtClean="0">
              <a:solidFill>
                <a:schemeClr val="tx2"/>
              </a:solidFill>
              <a:latin typeface="Rdg Vesta"/>
              <a:ea typeface="+mn-ea"/>
              <a:cs typeface="+mn-cs"/>
            </a:endParaRPr>
          </a:p>
          <a:p>
            <a:pPr marL="707663" lvl="1" indent="-347663" eaLnBrk="0" hangingPunct="0">
              <a:lnSpc>
                <a:spcPct val="105000"/>
              </a:lnSpc>
              <a:spcBef>
                <a:spcPct val="90000"/>
              </a:spcBef>
              <a:spcAft>
                <a:spcPct val="10000"/>
              </a:spcAft>
              <a:buClr>
                <a:srgbClr val="7A5690"/>
              </a:buClr>
              <a:buNone/>
            </a:pPr>
            <a:r>
              <a:rPr lang="en-US" b="1" dirty="0" smtClean="0">
                <a:solidFill>
                  <a:schemeClr val="tx2"/>
                </a:solidFill>
                <a:latin typeface="Rdg Vesta"/>
                <a:ea typeface="+mn-ea"/>
                <a:cs typeface="+mn-cs"/>
              </a:rPr>
              <a:t>Fresh Dust Uplift (17/6/2011)</a:t>
            </a:r>
            <a:endParaRPr lang="en-GB" b="1" dirty="0">
              <a:solidFill>
                <a:schemeClr val="tx2"/>
              </a:solidFill>
              <a:latin typeface="Rdg Vesta"/>
              <a:ea typeface="+mn-ea"/>
              <a:cs typeface="+mn-cs"/>
            </a:endParaRPr>
          </a:p>
          <a:p>
            <a:pPr marL="347663" lvl="0" indent="-347663">
              <a:spcBef>
                <a:spcPct val="60000"/>
              </a:spcBef>
              <a:buClr>
                <a:srgbClr val="7A5690"/>
              </a:buClr>
              <a:buNone/>
            </a:pPr>
            <a:r>
              <a:rPr lang="en-GB" kern="1200" dirty="0">
                <a:solidFill>
                  <a:srgbClr val="000000"/>
                </a:solidFill>
                <a:latin typeface="Rdg Vesta" pitchFamily="2" charset="0"/>
              </a:rPr>
              <a:t>	</a:t>
            </a:r>
            <a:r>
              <a:rPr lang="en-GB" kern="1200" dirty="0" smtClean="0">
                <a:solidFill>
                  <a:srgbClr val="000000"/>
                </a:solidFill>
                <a:latin typeface="Rdg Vesta" pitchFamily="2" charset="0"/>
              </a:rPr>
              <a:t>Considering only the altitudes (1.6-2.6 km a.m.s.l.) where at least half of the individual CALIOP profiles are available and have not been attenuated, </a:t>
            </a:r>
            <a:r>
              <a:rPr lang="en-GB" b="1" kern="1200" dirty="0" smtClean="0">
                <a:latin typeface="Rdg Vesta" pitchFamily="2" charset="0"/>
              </a:rPr>
              <a:t>CALIOP mean </a:t>
            </a:r>
            <a:r>
              <a:rPr lang="el-GR" sz="1800" b="1" dirty="0" smtClean="0"/>
              <a:t>σ</a:t>
            </a:r>
            <a:r>
              <a:rPr lang="en-US" sz="1800" b="1" baseline="-25000" dirty="0" smtClean="0"/>
              <a:t>ext</a:t>
            </a:r>
            <a:r>
              <a:rPr lang="en-US" sz="1800" b="1" baseline="30000" dirty="0" smtClean="0"/>
              <a:t> </a:t>
            </a:r>
            <a:r>
              <a:rPr lang="en-GB" b="1" kern="1200" dirty="0" smtClean="0">
                <a:latin typeface="Rdg Vesta" pitchFamily="2" charset="0"/>
              </a:rPr>
              <a:t>is smaller than the aircraft’s by 46% </a:t>
            </a:r>
            <a:r>
              <a:rPr lang="en-GB" kern="1200" dirty="0" smtClean="0">
                <a:latin typeface="Rdg Vesta" pitchFamily="2" charset="0"/>
              </a:rPr>
              <a:t>(</a:t>
            </a:r>
            <a:r>
              <a:rPr lang="en-US" kern="1200" dirty="0" smtClean="0">
                <a:latin typeface="Rdg Vesta" pitchFamily="2" charset="0"/>
              </a:rPr>
              <a:t>Fig. 1)</a:t>
            </a:r>
            <a:r>
              <a:rPr lang="en-GB" kern="1200" dirty="0" smtClean="0">
                <a:solidFill>
                  <a:srgbClr val="000000"/>
                </a:solidFill>
                <a:latin typeface="Rdg Vesta" pitchFamily="2" charset="0"/>
              </a:rPr>
              <a:t>.  </a:t>
            </a:r>
            <a:endParaRPr lang="en-GB" kern="1200" dirty="0">
              <a:solidFill>
                <a:srgbClr val="000000"/>
              </a:solidFill>
              <a:latin typeface="Rdg Vesta" pitchFamily="2" charset="0"/>
            </a:endParaRPr>
          </a:p>
        </p:txBody>
      </p:sp>
      <p:sp>
        <p:nvSpPr>
          <p:cNvPr id="3" name="Rectangle 3"/>
          <p:cNvSpPr txBox="1">
            <a:spLocks noChangeArrowheads="1"/>
          </p:cNvSpPr>
          <p:nvPr/>
        </p:nvSpPr>
        <p:spPr bwMode="auto">
          <a:xfrm>
            <a:off x="304800" y="4192588"/>
            <a:ext cx="6661150" cy="16381412"/>
          </a:xfrm>
          <a:prstGeom prst="rect">
            <a:avLst/>
          </a:prstGeom>
          <a:noFill/>
          <a:ln>
            <a:miter lim="800000"/>
            <a:headEnd/>
            <a:tailEnd/>
          </a:ln>
        </p:spPr>
        <p:txBody>
          <a:bodyPr/>
          <a:lstStyle/>
          <a:p>
            <a:pPr marL="358775" indent="-358775" defTabSz="2952750" eaLnBrk="0" hangingPunct="0">
              <a:lnSpc>
                <a:spcPct val="105000"/>
              </a:lnSpc>
              <a:spcBef>
                <a:spcPct val="90000"/>
              </a:spcBef>
              <a:spcAft>
                <a:spcPct val="10000"/>
              </a:spcAft>
              <a:buClr>
                <a:schemeClr val="tx2"/>
              </a:buClr>
              <a:defRPr/>
            </a:pPr>
            <a:r>
              <a:rPr lang="en-GB" sz="3200" b="1" kern="0" dirty="0" smtClean="0">
                <a:solidFill>
                  <a:schemeClr val="tx2"/>
                </a:solidFill>
              </a:rPr>
              <a:t>	Introduction</a:t>
            </a:r>
            <a:r>
              <a:rPr lang="en-GB" sz="1900" kern="0" dirty="0" smtClean="0">
                <a:solidFill>
                  <a:schemeClr val="tx2"/>
                </a:solidFill>
                <a:latin typeface="+mn-lt"/>
              </a:rPr>
              <a:t>	</a:t>
            </a:r>
          </a:p>
          <a:p>
            <a:pPr marL="355600" indent="-355600" defTabSz="2952750">
              <a:lnSpc>
                <a:spcPct val="125000"/>
              </a:lnSpc>
              <a:spcBef>
                <a:spcPts val="1800"/>
              </a:spcBef>
              <a:buClr>
                <a:schemeClr val="tx2"/>
              </a:buClr>
              <a:defRPr/>
            </a:pPr>
            <a:r>
              <a:rPr lang="en-GB" sz="1900" b="1" kern="0" dirty="0">
                <a:latin typeface="+mn-lt"/>
              </a:rPr>
              <a:t>	</a:t>
            </a:r>
            <a:r>
              <a:rPr lang="en-GB" sz="2000" b="1" kern="0" dirty="0" smtClean="0"/>
              <a:t>Dust is globally the most abundant aerosol type. While there are several major deserts around the world, from which dust mainly originates, Sahara desert in the northern part of Africa is the main source of it (Jickells et al., 2005). The main effects of dust on the Earth-atmosphere system are the enrichment of Atlantic Ocean and Amazon basin with iron and its impact on atmospheric dynamics. </a:t>
            </a:r>
          </a:p>
          <a:p>
            <a:pPr marL="355600" defTabSz="2952750">
              <a:lnSpc>
                <a:spcPct val="125000"/>
              </a:lnSpc>
              <a:spcBef>
                <a:spcPts val="1800"/>
              </a:spcBef>
              <a:buClr>
                <a:schemeClr val="tx2"/>
              </a:buClr>
              <a:defRPr/>
            </a:pPr>
            <a:r>
              <a:rPr lang="en-US" sz="2000" b="1" kern="0" dirty="0" smtClean="0"/>
              <a:t>The objective of this study is to compare </a:t>
            </a:r>
            <a:r>
              <a:rPr lang="en-GB" sz="2000" b="1" kern="0" dirty="0" smtClean="0"/>
              <a:t>dust optical properties, namely extinction coefficient  (</a:t>
            </a:r>
            <a:r>
              <a:rPr lang="el-GR" sz="2000" b="1" dirty="0" smtClean="0"/>
              <a:t>σ</a:t>
            </a:r>
            <a:r>
              <a:rPr lang="en-US" sz="2000" b="1" baseline="-25000" dirty="0" smtClean="0"/>
              <a:t>ext</a:t>
            </a:r>
            <a:r>
              <a:rPr lang="en-US" sz="2000" b="1" baseline="30000" dirty="0" smtClean="0"/>
              <a:t>  </a:t>
            </a:r>
            <a:r>
              <a:rPr lang="en-US" sz="2000" b="1" dirty="0" smtClean="0"/>
              <a:t>) and  aerosol optical depth (AOD) that were:</a:t>
            </a:r>
            <a:r>
              <a:rPr lang="en-GB" sz="2000" b="1" kern="0" dirty="0" smtClean="0"/>
              <a:t> a) retrieved by the space-borne CALIOP lidar and b) measured on the Fennec aircraft in June 2011. While similar studies exist (i.e. Omar et al., 2010, Liu et al., 2011), the originality of this study stems from the variety of vertical profiles considered  here- from freshly uplifted dust to aged cases. At the same time, most of these profiles come from areas near dust sources, which has not been the case with previous campaigns/studies. </a:t>
            </a:r>
          </a:p>
          <a:p>
            <a:pPr marL="355600" indent="-355600" defTabSz="2952750">
              <a:lnSpc>
                <a:spcPct val="125000"/>
              </a:lnSpc>
              <a:spcBef>
                <a:spcPct val="60000"/>
              </a:spcBef>
              <a:buClr>
                <a:schemeClr val="tx2"/>
              </a:buClr>
              <a:defRPr/>
            </a:pPr>
            <a:r>
              <a:rPr lang="en-GB" sz="1800" b="1" kern="0" dirty="0">
                <a:solidFill>
                  <a:schemeClr val="tx2"/>
                </a:solidFill>
              </a:rPr>
              <a:t>	</a:t>
            </a:r>
            <a:r>
              <a:rPr lang="en-GB" sz="3200" b="1" kern="0" dirty="0" smtClean="0">
                <a:solidFill>
                  <a:schemeClr val="tx2"/>
                </a:solidFill>
              </a:rPr>
              <a:t>Vertical distribution</a:t>
            </a:r>
          </a:p>
          <a:p>
            <a:pPr marL="355600" defTabSz="2952750">
              <a:lnSpc>
                <a:spcPct val="125000"/>
              </a:lnSpc>
              <a:spcBef>
                <a:spcPct val="60000"/>
              </a:spcBef>
              <a:buClr>
                <a:schemeClr val="tx2"/>
              </a:buClr>
              <a:defRPr/>
            </a:pPr>
            <a:r>
              <a:rPr lang="en-US" sz="1900" dirty="0" smtClean="0">
                <a:latin typeface="+mn-lt"/>
              </a:rPr>
              <a:t>Detailed knowledge of  vertical distribution of dust is crucial for two major reasons: a) transportation of it by upper air features, such as trade winds or Saharan Air Layer, depends on the altitude of the dust particles and b) the radiative effect of the dust layer depends on its vertical position, especially relative to clouds.</a:t>
            </a:r>
            <a:endParaRPr lang="en-GB" sz="1900" dirty="0">
              <a:latin typeface="+mn-lt"/>
            </a:endParaRPr>
          </a:p>
          <a:p>
            <a:pPr marL="365125" defTabSz="2952750">
              <a:spcBef>
                <a:spcPts val="600"/>
              </a:spcBef>
              <a:buClr>
                <a:schemeClr val="tx2"/>
              </a:buClr>
              <a:defRPr/>
            </a:pPr>
            <a:r>
              <a:rPr lang="en-GB" sz="3200" b="1" kern="0" dirty="0" smtClean="0">
                <a:solidFill>
                  <a:schemeClr val="tx2"/>
                </a:solidFill>
              </a:rPr>
              <a:t>Instrumentation and Data</a:t>
            </a:r>
            <a:endParaRPr lang="en-GB" sz="3200" b="1" kern="0" dirty="0">
              <a:solidFill>
                <a:schemeClr val="tx2"/>
              </a:solidFill>
            </a:endParaRPr>
          </a:p>
          <a:p>
            <a:pPr marL="358775" indent="-358775" defTabSz="2952750">
              <a:lnSpc>
                <a:spcPct val="105000"/>
              </a:lnSpc>
              <a:spcBef>
                <a:spcPts val="2600"/>
              </a:spcBef>
              <a:defRPr/>
            </a:pPr>
            <a:r>
              <a:rPr lang="en-GB" sz="2400" b="1" kern="0" dirty="0" smtClean="0">
                <a:solidFill>
                  <a:schemeClr val="tx2"/>
                </a:solidFill>
                <a:latin typeface="+mn-lt"/>
              </a:rPr>
              <a:t>	</a:t>
            </a:r>
            <a:endParaRPr lang="en-GB" sz="1900" b="1" kern="0" dirty="0">
              <a:solidFill>
                <a:schemeClr val="tx2"/>
              </a:solidFill>
              <a:latin typeface="+mn-lt"/>
            </a:endParaRPr>
          </a:p>
        </p:txBody>
      </p:sp>
      <p:sp>
        <p:nvSpPr>
          <p:cNvPr id="1030" name="Rectangle 6"/>
          <p:cNvSpPr>
            <a:spLocks noChangeArrowheads="1"/>
          </p:cNvSpPr>
          <p:nvPr/>
        </p:nvSpPr>
        <p:spPr bwMode="auto">
          <a:xfrm>
            <a:off x="15056405" y="4192588"/>
            <a:ext cx="6659562" cy="16363950"/>
          </a:xfrm>
          <a:prstGeom prst="rect">
            <a:avLst/>
          </a:prstGeom>
          <a:noFill/>
          <a:ln w="9525">
            <a:noFill/>
            <a:miter lim="800000"/>
            <a:headEnd/>
            <a:tailEnd/>
          </a:ln>
        </p:spPr>
        <p:txBody>
          <a:bodyPr lIns="0" tIns="0" rIns="0" bIns="0"/>
          <a:lstStyle/>
          <a:p>
            <a:pPr marL="363538" indent="-363538" defTabSz="2952750" eaLnBrk="0" hangingPunct="0">
              <a:lnSpc>
                <a:spcPct val="105000"/>
              </a:lnSpc>
              <a:spcBef>
                <a:spcPct val="90000"/>
              </a:spcBef>
              <a:spcAft>
                <a:spcPct val="10000"/>
              </a:spcAft>
              <a:buClr>
                <a:schemeClr val="tx2"/>
              </a:buClr>
            </a:pPr>
            <a:r>
              <a:rPr lang="en-GB" sz="3200" b="1" dirty="0">
                <a:solidFill>
                  <a:schemeClr val="tx2"/>
                </a:solidFill>
              </a:rPr>
              <a:t>	</a:t>
            </a:r>
            <a:r>
              <a:rPr lang="en-US" sz="1900" b="1" dirty="0" smtClean="0">
                <a:solidFill>
                  <a:schemeClr val="tx2"/>
                </a:solidFill>
                <a:latin typeface="Rdg Vesta"/>
              </a:rPr>
              <a:t>Aged Haboob</a:t>
            </a:r>
            <a:endParaRPr lang="en-GB" sz="1900" b="1" dirty="0">
              <a:solidFill>
                <a:schemeClr val="tx2"/>
              </a:solidFill>
              <a:latin typeface="Rdg Vesta"/>
            </a:endParaRPr>
          </a:p>
          <a:p>
            <a:pPr marL="363538" indent="-363538" defTabSz="2952750">
              <a:lnSpc>
                <a:spcPct val="125000"/>
              </a:lnSpc>
              <a:spcBef>
                <a:spcPct val="60000"/>
              </a:spcBef>
              <a:buClr>
                <a:schemeClr val="tx2"/>
              </a:buClr>
            </a:pPr>
            <a:r>
              <a:rPr lang="en-GB" sz="1900" dirty="0"/>
              <a:t>	</a:t>
            </a:r>
            <a:r>
              <a:rPr lang="en-GB" sz="1900" b="1" dirty="0" smtClean="0"/>
              <a:t>The two platforms do not observe exactly the same air mass, however it is useful to see how CALIOP does in the case of an aged haboob.</a:t>
            </a:r>
          </a:p>
          <a:p>
            <a:pPr marL="363538" indent="-363538" defTabSz="2952750">
              <a:lnSpc>
                <a:spcPct val="125000"/>
              </a:lnSpc>
              <a:spcBef>
                <a:spcPct val="60000"/>
              </a:spcBef>
              <a:buClr>
                <a:schemeClr val="tx2"/>
              </a:buClr>
            </a:pPr>
            <a:r>
              <a:rPr lang="en-GB" sz="1900" b="1" dirty="0" smtClean="0"/>
              <a:t>	</a:t>
            </a:r>
            <a:r>
              <a:rPr lang="en-GB" sz="1900" dirty="0" smtClean="0">
                <a:latin typeface="+mn-lt"/>
              </a:rPr>
              <a:t>The two aircraft profiles (Fig. 2b-d) correspond to a dusty air mass further north (b604-P1), and to a cleaner air mass further south (b604-P2). The CALIOP average profile resembles the aircraft profile in the cleaner air mass better than the dusty one. Again, some of the CALIOP profiles do not reach surface and need to be excluded from the study. </a:t>
            </a:r>
            <a:r>
              <a:rPr lang="en-US" sz="1900" b="1" dirty="0" smtClean="0">
                <a:latin typeface="+mn-lt"/>
              </a:rPr>
              <a:t>The mean </a:t>
            </a:r>
            <a:r>
              <a:rPr lang="el-GR" sz="1900" b="1" dirty="0" smtClean="0">
                <a:latin typeface="+mn-lt"/>
              </a:rPr>
              <a:t>σ</a:t>
            </a:r>
            <a:r>
              <a:rPr lang="en-US" sz="1900" b="1" baseline="-25000" dirty="0" smtClean="0">
                <a:latin typeface="+mn-lt"/>
              </a:rPr>
              <a:t>ext </a:t>
            </a:r>
            <a:r>
              <a:rPr lang="en-US" sz="1900" b="1" dirty="0" smtClean="0">
                <a:latin typeface="+mn-lt"/>
              </a:rPr>
              <a:t>in CALIOP profiles is 28.4% smaller than the aircraft clearer one  and  155% larger than the dusty (large values of </a:t>
            </a:r>
            <a:r>
              <a:rPr lang="el-GR" sz="1900" b="1" dirty="0" smtClean="0">
                <a:latin typeface="+mn-lt"/>
              </a:rPr>
              <a:t>σ</a:t>
            </a:r>
            <a:r>
              <a:rPr lang="en-US" sz="1900" b="1" dirty="0" smtClean="0">
                <a:latin typeface="+mn-lt"/>
              </a:rPr>
              <a:t>ext  can be found below 1.54 km).  </a:t>
            </a:r>
            <a:endParaRPr lang="en-GB" sz="1900" b="1" dirty="0" smtClean="0">
              <a:latin typeface="+mn-lt"/>
            </a:endParaRPr>
          </a:p>
          <a:p>
            <a:pPr lvl="1"/>
            <a:endParaRPr lang="en-US" sz="1900" kern="0" dirty="0" smtClean="0"/>
          </a:p>
          <a:p>
            <a:pPr lvl="1"/>
            <a:endParaRPr lang="en-US" sz="1900" kern="0" dirty="0" smtClean="0"/>
          </a:p>
          <a:p>
            <a:pPr lvl="1"/>
            <a:endParaRPr lang="en-US" sz="1900" kern="0" dirty="0" smtClean="0"/>
          </a:p>
          <a:p>
            <a:pPr lvl="1"/>
            <a:endParaRPr lang="en-US" sz="1900" kern="0" dirty="0" smtClean="0"/>
          </a:p>
          <a:p>
            <a:pPr lvl="1"/>
            <a:endParaRPr lang="en-US" sz="1900" kern="0" dirty="0" smtClean="0"/>
          </a:p>
          <a:p>
            <a:pPr lvl="1"/>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r>
              <a:rPr lang="en-GB" sz="1800" dirty="0" smtClean="0"/>
              <a:t> </a:t>
            </a:r>
          </a:p>
          <a:p>
            <a:pPr marL="714375" indent="-349250" defTabSz="2952750">
              <a:spcBef>
                <a:spcPts val="600"/>
              </a:spcBef>
              <a:buClr>
                <a:schemeClr val="tx2"/>
              </a:buClr>
              <a:defRPr/>
            </a:pPr>
            <a:r>
              <a:rPr lang="en-GB" sz="1800" dirty="0" smtClean="0"/>
              <a:t> </a:t>
            </a:r>
          </a:p>
          <a:p>
            <a:pPr marL="714375" indent="-349250" defTabSz="2952750">
              <a:spcBef>
                <a:spcPts val="600"/>
              </a:spcBef>
              <a:buClr>
                <a:schemeClr val="tx2"/>
              </a:buClr>
              <a:defRPr/>
            </a:pPr>
            <a:endParaRPr lang="en-US" sz="1800" kern="0" dirty="0" smtClean="0"/>
          </a:p>
          <a:p>
            <a:pPr marL="714375" indent="-349250" defTabSz="2952750">
              <a:spcBef>
                <a:spcPts val="600"/>
              </a:spcBef>
              <a:buClr>
                <a:schemeClr val="tx2"/>
              </a:buClr>
              <a:defRPr/>
            </a:pPr>
            <a:endParaRPr lang="en-US" sz="1900" dirty="0" smtClean="0"/>
          </a:p>
          <a:p>
            <a:pPr marL="714375" indent="-349250" defTabSz="2952750">
              <a:spcBef>
                <a:spcPts val="600"/>
              </a:spcBef>
              <a:buClr>
                <a:schemeClr val="tx2"/>
              </a:buClr>
              <a:defRPr/>
            </a:pPr>
            <a:endParaRPr lang="en-US" sz="1900" b="1" dirty="0" smtClean="0">
              <a:solidFill>
                <a:schemeClr val="tx2"/>
              </a:solidFill>
              <a:latin typeface="Rdg Vesta"/>
            </a:endParaRPr>
          </a:p>
          <a:p>
            <a:pPr marL="714375" indent="-349250" defTabSz="2952750">
              <a:spcBef>
                <a:spcPts val="600"/>
              </a:spcBef>
              <a:buClr>
                <a:schemeClr val="tx2"/>
              </a:buClr>
              <a:defRPr/>
            </a:pPr>
            <a:endParaRPr lang="en-US" sz="1900" b="1" dirty="0" smtClean="0">
              <a:solidFill>
                <a:schemeClr val="tx2"/>
              </a:solidFill>
              <a:latin typeface="Rdg Vesta"/>
            </a:endParaRPr>
          </a:p>
          <a:p>
            <a:pPr marL="714375" indent="-349250" defTabSz="2952750">
              <a:spcBef>
                <a:spcPts val="600"/>
              </a:spcBef>
              <a:buClr>
                <a:schemeClr val="tx2"/>
              </a:buClr>
              <a:defRPr/>
            </a:pPr>
            <a:endParaRPr lang="en-US" sz="1900" b="1" dirty="0" smtClean="0">
              <a:solidFill>
                <a:schemeClr val="tx2"/>
              </a:solidFill>
              <a:latin typeface="Rdg Vesta"/>
            </a:endParaRPr>
          </a:p>
          <a:p>
            <a:pPr marL="714375" indent="-349250" defTabSz="2952750">
              <a:spcBef>
                <a:spcPts val="600"/>
              </a:spcBef>
              <a:buClr>
                <a:schemeClr val="tx2"/>
              </a:buClr>
              <a:defRPr/>
            </a:pPr>
            <a:endParaRPr lang="en-US" sz="1900" b="1" dirty="0" smtClean="0">
              <a:solidFill>
                <a:schemeClr val="tx2"/>
              </a:solidFill>
              <a:latin typeface="Rdg Vesta"/>
            </a:endParaRPr>
          </a:p>
          <a:p>
            <a:pPr marL="714375" indent="-349250" defTabSz="2952750">
              <a:spcBef>
                <a:spcPts val="600"/>
              </a:spcBef>
              <a:buClr>
                <a:schemeClr val="tx2"/>
              </a:buClr>
              <a:defRPr/>
            </a:pPr>
            <a:endParaRPr lang="en-US" sz="1900" b="1" dirty="0" smtClean="0">
              <a:solidFill>
                <a:schemeClr val="tx2"/>
              </a:solidFill>
              <a:latin typeface="Rdg Vesta"/>
            </a:endParaRPr>
          </a:p>
        </p:txBody>
      </p:sp>
      <p:sp>
        <p:nvSpPr>
          <p:cNvPr id="1031" name="Text Box 7"/>
          <p:cNvSpPr txBox="1">
            <a:spLocks noChangeArrowheads="1"/>
          </p:cNvSpPr>
          <p:nvPr/>
        </p:nvSpPr>
        <p:spPr bwMode="auto">
          <a:xfrm>
            <a:off x="18776695" y="18121520"/>
            <a:ext cx="2918730" cy="1231106"/>
          </a:xfrm>
          <a:prstGeom prst="rect">
            <a:avLst/>
          </a:prstGeom>
          <a:noFill/>
          <a:ln w="9525">
            <a:noFill/>
            <a:miter lim="800000"/>
            <a:headEnd/>
            <a:tailEnd/>
          </a:ln>
        </p:spPr>
        <p:txBody>
          <a:bodyPr wrap="square" lIns="575976" tIns="0" rIns="0" bIns="0" anchor="b">
            <a:spAutoFit/>
          </a:bodyPr>
          <a:lstStyle/>
          <a:p>
            <a:pPr defTabSz="1281113"/>
            <a:r>
              <a:rPr lang="en-GB" sz="1000" b="1" dirty="0"/>
              <a:t>Figure </a:t>
            </a:r>
            <a:r>
              <a:rPr lang="en-GB" sz="1000" b="1" dirty="0" smtClean="0"/>
              <a:t>3</a:t>
            </a:r>
            <a:r>
              <a:rPr lang="en-GB" sz="1000" dirty="0" smtClean="0"/>
              <a:t>. Satellite (coloured dots) and aircraft (solid and dashed lines) tracks. The blue star denotes the location of Zouerate AERONET station. The colorbar is for CALIOP columnar aerosol optical depths. Distance between aircraft and Zouerate station is 64-164 km, while between CALIOP and station is 34-0-350 km. </a:t>
            </a:r>
            <a:endParaRPr lang="en-GB" sz="1000" dirty="0"/>
          </a:p>
        </p:txBody>
      </p:sp>
      <p:sp>
        <p:nvSpPr>
          <p:cNvPr id="1032" name="Text Box 13"/>
          <p:cNvSpPr txBox="1">
            <a:spLocks noChangeArrowheads="1"/>
          </p:cNvSpPr>
          <p:nvPr/>
        </p:nvSpPr>
        <p:spPr bwMode="auto">
          <a:xfrm>
            <a:off x="22447250" y="16829680"/>
            <a:ext cx="7094538" cy="3231979"/>
          </a:xfrm>
          <a:prstGeom prst="rect">
            <a:avLst/>
          </a:prstGeom>
          <a:solidFill>
            <a:schemeClr val="accent1"/>
          </a:solidFill>
          <a:ln w="9525">
            <a:solidFill>
              <a:schemeClr val="tx2"/>
            </a:solidFill>
            <a:miter lim="800000"/>
            <a:headEnd/>
            <a:tailEnd/>
          </a:ln>
        </p:spPr>
        <p:txBody>
          <a:bodyPr wrap="square" lIns="287990" tIns="179993" rIns="0" bIns="179993">
            <a:spAutoFit/>
          </a:bodyPr>
          <a:lstStyle/>
          <a:p>
            <a:pPr marL="266700" indent="-266700" defTabSz="912813" eaLnBrk="0" hangingPunct="0">
              <a:spcBef>
                <a:spcPct val="70000"/>
              </a:spcBef>
            </a:pPr>
            <a:r>
              <a:rPr lang="en-GB" sz="1900" b="1" dirty="0">
                <a:solidFill>
                  <a:schemeClr val="tx2"/>
                </a:solidFill>
              </a:rPr>
              <a:t>References</a:t>
            </a:r>
          </a:p>
          <a:p>
            <a:pPr marL="266700" indent="-266700" defTabSz="912813" eaLnBrk="0" hangingPunct="0">
              <a:lnSpc>
                <a:spcPct val="125000"/>
              </a:lnSpc>
              <a:spcBef>
                <a:spcPct val="30000"/>
              </a:spcBef>
              <a:buClr>
                <a:schemeClr val="tx2"/>
              </a:buClr>
              <a:buFontTx/>
              <a:buAutoNum type="arabicPeriod"/>
            </a:pPr>
            <a:r>
              <a:rPr lang="en-GB" sz="1400" dirty="0" smtClean="0"/>
              <a:t> Ryder, C. L. et al., ‘Optical properties of Saharan dust aerosol and contribution from the coarse mode as measured during the Fennec 2011 aircraft campaign’, </a:t>
            </a:r>
            <a:r>
              <a:rPr lang="en-GB" sz="1400" i="1" dirty="0" smtClean="0"/>
              <a:t>Atmos. Chem. Phys.</a:t>
            </a:r>
            <a:r>
              <a:rPr lang="en-GB" sz="1400" dirty="0" smtClean="0"/>
              <a:t>, 13, pp. 303-325, 2013.</a:t>
            </a:r>
            <a:endParaRPr lang="en-GB" sz="1400" dirty="0"/>
          </a:p>
          <a:p>
            <a:pPr marL="266700" indent="-266700" defTabSz="912813" eaLnBrk="0" hangingPunct="0">
              <a:lnSpc>
                <a:spcPct val="125000"/>
              </a:lnSpc>
              <a:spcBef>
                <a:spcPct val="30000"/>
              </a:spcBef>
              <a:buClr>
                <a:schemeClr val="tx2"/>
              </a:buClr>
              <a:buFontTx/>
              <a:buAutoNum type="arabicPeriod"/>
            </a:pPr>
            <a:r>
              <a:rPr lang="en-GB" sz="1400" smtClean="0"/>
              <a:t>Omar, A. </a:t>
            </a:r>
            <a:r>
              <a:rPr lang="en-GB" sz="1400" dirty="0" smtClean="0"/>
              <a:t>et al., ‘</a:t>
            </a:r>
            <a:r>
              <a:rPr lang="en-US" sz="1400" dirty="0" smtClean="0"/>
              <a:t>The CALIPSO automated aerosol classification and lidar ratio selection algorithm’, J</a:t>
            </a:r>
            <a:r>
              <a:rPr lang="en-US" sz="1400" i="1" dirty="0" smtClean="0"/>
              <a:t>. Atmos. Ocean. Tech.</a:t>
            </a:r>
            <a:r>
              <a:rPr lang="en-US" sz="1400" dirty="0" smtClean="0"/>
              <a:t>, 26(10), pp. 1994–2014, 2009.</a:t>
            </a:r>
            <a:r>
              <a:rPr lang="en-GB" sz="1400" dirty="0" smtClean="0"/>
              <a:t> </a:t>
            </a:r>
            <a:endParaRPr lang="en-GB" sz="1400" dirty="0"/>
          </a:p>
          <a:p>
            <a:pPr marL="266700" indent="-266700" defTabSz="912813" eaLnBrk="0" hangingPunct="0">
              <a:spcBef>
                <a:spcPct val="70000"/>
              </a:spcBef>
            </a:pPr>
            <a:r>
              <a:rPr lang="en-GB" sz="1900" b="1" dirty="0" smtClean="0">
                <a:solidFill>
                  <a:schemeClr val="tx2"/>
                </a:solidFill>
              </a:rPr>
              <a:t>Acknowledgements</a:t>
            </a:r>
            <a:endParaRPr lang="en-GB" sz="1900" b="1" dirty="0">
              <a:solidFill>
                <a:schemeClr val="tx2"/>
              </a:solidFill>
            </a:endParaRPr>
          </a:p>
          <a:p>
            <a:pPr marL="266700" indent="-266700" defTabSz="912813" eaLnBrk="0" hangingPunct="0">
              <a:lnSpc>
                <a:spcPct val="125000"/>
              </a:lnSpc>
              <a:spcBef>
                <a:spcPct val="30000"/>
              </a:spcBef>
              <a:buClr>
                <a:schemeClr val="tx2"/>
              </a:buClr>
              <a:buFontTx/>
              <a:buChar char="•"/>
            </a:pPr>
            <a:r>
              <a:rPr lang="en-US" sz="1400" dirty="0" smtClean="0"/>
              <a:t>Thanks to Young Stewart, CSIRO, who has provided me with some of the images appearing here.  </a:t>
            </a:r>
            <a:endParaRPr lang="en-GB" sz="1400" dirty="0"/>
          </a:p>
        </p:txBody>
      </p:sp>
      <p:sp>
        <p:nvSpPr>
          <p:cNvPr id="1033" name="Rectangle 14"/>
          <p:cNvSpPr>
            <a:spLocks noChangeArrowheads="1"/>
          </p:cNvSpPr>
          <p:nvPr/>
        </p:nvSpPr>
        <p:spPr bwMode="auto">
          <a:xfrm>
            <a:off x="22447250" y="12979058"/>
            <a:ext cx="7095600" cy="482600"/>
          </a:xfrm>
          <a:prstGeom prst="rect">
            <a:avLst/>
          </a:prstGeom>
          <a:solidFill>
            <a:schemeClr val="tx2"/>
          </a:solidFill>
          <a:ln w="9525">
            <a:solidFill>
              <a:schemeClr val="tx2"/>
            </a:solidFill>
            <a:miter lim="800000"/>
            <a:headEnd/>
            <a:tailEnd/>
          </a:ln>
        </p:spPr>
        <p:txBody>
          <a:bodyPr lIns="91436" tIns="91436" rIns="91436" bIns="91436" anchor="ctr">
            <a:spAutoFit/>
          </a:bodyPr>
          <a:lstStyle/>
          <a:p>
            <a:pPr defTabSz="912813" eaLnBrk="0" hangingPunct="0"/>
            <a:r>
              <a:rPr lang="en-US" sz="1900" b="1" dirty="0" smtClean="0">
                <a:solidFill>
                  <a:schemeClr val="bg1"/>
                </a:solidFill>
              </a:rPr>
              <a:t>Conclusions</a:t>
            </a:r>
            <a:endParaRPr lang="en-GB" sz="1900" b="1" dirty="0">
              <a:solidFill>
                <a:schemeClr val="bg1"/>
              </a:solidFill>
            </a:endParaRPr>
          </a:p>
        </p:txBody>
      </p:sp>
      <p:sp>
        <p:nvSpPr>
          <p:cNvPr id="1034" name="Text Box 15"/>
          <p:cNvSpPr txBox="1">
            <a:spLocks noChangeArrowheads="1"/>
          </p:cNvSpPr>
          <p:nvPr/>
        </p:nvSpPr>
        <p:spPr bwMode="auto">
          <a:xfrm>
            <a:off x="22447250" y="13447370"/>
            <a:ext cx="7095600" cy="3360554"/>
          </a:xfrm>
          <a:prstGeom prst="rect">
            <a:avLst/>
          </a:prstGeom>
          <a:solidFill>
            <a:schemeClr val="accent1"/>
          </a:solidFill>
          <a:ln w="9525">
            <a:solidFill>
              <a:schemeClr val="tx2"/>
            </a:solidFill>
            <a:miter lim="800000"/>
            <a:headEnd/>
            <a:tailEnd/>
          </a:ln>
        </p:spPr>
        <p:txBody>
          <a:bodyPr lIns="287990" tIns="107997" rIns="0" bIns="179993">
            <a:spAutoFit/>
          </a:bodyPr>
          <a:lstStyle/>
          <a:p>
            <a:pPr marL="266700" indent="-266700" defTabSz="912813" eaLnBrk="0" hangingPunct="0">
              <a:lnSpc>
                <a:spcPct val="125000"/>
              </a:lnSpc>
              <a:spcBef>
                <a:spcPct val="30000"/>
              </a:spcBef>
              <a:buClr>
                <a:schemeClr val="tx2"/>
              </a:buClr>
              <a:buFontTx/>
              <a:buChar char="•"/>
            </a:pPr>
            <a:r>
              <a:rPr lang="en-GB" sz="1700" dirty="0" smtClean="0"/>
              <a:t>CALIOP dust retrieval algorithms can greatly benefit from similar studies, testing them in various regions around the world.</a:t>
            </a:r>
          </a:p>
          <a:p>
            <a:pPr marL="266700" indent="-266700" defTabSz="912813" eaLnBrk="0" hangingPunct="0">
              <a:lnSpc>
                <a:spcPct val="125000"/>
              </a:lnSpc>
              <a:spcBef>
                <a:spcPct val="30000"/>
              </a:spcBef>
              <a:buClr>
                <a:schemeClr val="tx2"/>
              </a:buClr>
              <a:buFontTx/>
              <a:buChar char="•"/>
            </a:pPr>
            <a:r>
              <a:rPr lang="en-GB" sz="1700" dirty="0" smtClean="0"/>
              <a:t>Although the temporal and spatial variability between the two platforms has been large, it might be that the current value of  lidar ratio in CALIOP dust algorithm (40 sr; Omar et al., 2009) might be low for dust  particles close to their sources.  </a:t>
            </a:r>
          </a:p>
          <a:p>
            <a:pPr marL="266700" indent="-266700" defTabSz="912813" eaLnBrk="0" hangingPunct="0">
              <a:lnSpc>
                <a:spcPct val="125000"/>
              </a:lnSpc>
              <a:spcBef>
                <a:spcPct val="30000"/>
              </a:spcBef>
              <a:buClr>
                <a:schemeClr val="tx2"/>
              </a:buClr>
              <a:buFontTx/>
              <a:buChar char="•"/>
            </a:pPr>
            <a:r>
              <a:rPr lang="en-GB" sz="1700" dirty="0" smtClean="0"/>
              <a:t>The discrepancy between the two platforms might in reality be even larger, considering the fact that the aircraft extinction excludes a significant fraction of the coarse mode. </a:t>
            </a:r>
            <a:r>
              <a:rPr lang="en-US" sz="1700" dirty="0" smtClean="0"/>
              <a:t> </a:t>
            </a:r>
            <a:endParaRPr lang="en-GB" sz="1700" dirty="0" smtClean="0"/>
          </a:p>
        </p:txBody>
      </p:sp>
      <p:sp>
        <p:nvSpPr>
          <p:cNvPr id="1038" name="Text Box 22"/>
          <p:cNvSpPr txBox="1">
            <a:spLocks noChangeArrowheads="1"/>
          </p:cNvSpPr>
          <p:nvPr/>
        </p:nvSpPr>
        <p:spPr bwMode="auto">
          <a:xfrm>
            <a:off x="22447250" y="20121900"/>
            <a:ext cx="7094538" cy="974438"/>
          </a:xfrm>
          <a:prstGeom prst="rect">
            <a:avLst/>
          </a:prstGeom>
          <a:solidFill>
            <a:schemeClr val="accent1"/>
          </a:solidFill>
          <a:ln w="9525">
            <a:solidFill>
              <a:schemeClr val="tx2"/>
            </a:solidFill>
            <a:miter lim="800000"/>
            <a:headEnd/>
            <a:tailEnd/>
          </a:ln>
        </p:spPr>
        <p:txBody>
          <a:bodyPr lIns="287990" tIns="179993" rIns="0" bIns="179993" anchor="b">
            <a:spAutoFit/>
          </a:bodyPr>
          <a:lstStyle/>
          <a:p>
            <a:pPr marL="266700" indent="-266700" defTabSz="912813" eaLnBrk="0" hangingPunct="0">
              <a:spcBef>
                <a:spcPct val="70000"/>
              </a:spcBef>
            </a:pPr>
            <a:r>
              <a:rPr lang="en-GB" sz="1800" b="1" dirty="0">
                <a:solidFill>
                  <a:schemeClr val="tx2"/>
                </a:solidFill>
              </a:rPr>
              <a:t>Contact information</a:t>
            </a:r>
          </a:p>
          <a:p>
            <a:pPr marL="266700" indent="-266700" defTabSz="912813" eaLnBrk="0" hangingPunct="0">
              <a:lnSpc>
                <a:spcPct val="125000"/>
              </a:lnSpc>
              <a:spcBef>
                <a:spcPct val="30000"/>
              </a:spcBef>
              <a:buClr>
                <a:schemeClr val="tx2"/>
              </a:buClr>
              <a:buFontTx/>
              <a:buChar char="•"/>
            </a:pPr>
            <a:r>
              <a:rPr lang="en-GB" sz="1200" dirty="0" smtClean="0"/>
              <a:t>Email: </a:t>
            </a:r>
            <a:r>
              <a:rPr lang="en-US" sz="1200" b="1" dirty="0" smtClean="0">
                <a:solidFill>
                  <a:srgbClr val="FFFFFF"/>
                </a:solidFill>
                <a:hlinkClick r:id="rId2"/>
              </a:rPr>
              <a:t>v.pappas@reading.ac.uk</a:t>
            </a:r>
            <a:r>
              <a:rPr lang="en-US" sz="1200" b="1" dirty="0" smtClean="0">
                <a:solidFill>
                  <a:srgbClr val="FFFFFF"/>
                </a:solidFill>
              </a:rPr>
              <a:t> </a:t>
            </a:r>
            <a:r>
              <a:rPr lang="en-GB" sz="1200" b="1" dirty="0" smtClean="0">
                <a:solidFill>
                  <a:schemeClr val="tx2"/>
                </a:solidFill>
              </a:rPr>
              <a:t>,</a:t>
            </a:r>
            <a:r>
              <a:rPr lang="en-GB" sz="1400" b="1" dirty="0" smtClean="0">
                <a:solidFill>
                  <a:schemeClr val="tx2"/>
                </a:solidFill>
              </a:rPr>
              <a:t> </a:t>
            </a:r>
            <a:r>
              <a:rPr lang="en-GB" sz="1200" b="1" dirty="0" smtClean="0">
                <a:solidFill>
                  <a:srgbClr val="FFFFFF"/>
                </a:solidFill>
                <a:hlinkClick r:id="rId2"/>
              </a:rPr>
              <a:t>vpappas@cc.uoi.gr</a:t>
            </a:r>
            <a:endParaRPr lang="en-GB" sz="1200" b="1" dirty="0">
              <a:solidFill>
                <a:srgbClr val="FFFFFF"/>
              </a:solidFill>
              <a:hlinkClick r:id="rId2"/>
            </a:endParaRPr>
          </a:p>
        </p:txBody>
      </p:sp>
      <p:sp>
        <p:nvSpPr>
          <p:cNvPr id="1039" name="Rectangle 6"/>
          <p:cNvSpPr>
            <a:spLocks noChangeArrowheads="1"/>
          </p:cNvSpPr>
          <p:nvPr/>
        </p:nvSpPr>
        <p:spPr bwMode="auto">
          <a:xfrm>
            <a:off x="22140862" y="4192588"/>
            <a:ext cx="7286625" cy="12514406"/>
          </a:xfrm>
          <a:prstGeom prst="rect">
            <a:avLst/>
          </a:prstGeom>
          <a:noFill/>
          <a:ln w="9525">
            <a:noFill/>
            <a:miter lim="800000"/>
            <a:headEnd/>
            <a:tailEnd/>
          </a:ln>
        </p:spPr>
        <p:txBody>
          <a:bodyPr lIns="0" tIns="0" rIns="0" bIns="0"/>
          <a:lstStyle/>
          <a:p>
            <a:pPr marL="360000" indent="-360000">
              <a:lnSpc>
                <a:spcPct val="125000"/>
              </a:lnSpc>
              <a:spcBef>
                <a:spcPts val="1400"/>
              </a:spcBef>
            </a:pPr>
            <a:r>
              <a:rPr lang="en-GB" sz="3200" dirty="0">
                <a:solidFill>
                  <a:schemeClr val="tx2"/>
                </a:solidFill>
              </a:rPr>
              <a:t>	</a:t>
            </a:r>
            <a:r>
              <a:rPr lang="en-US" sz="2400" b="1" dirty="0" smtClean="0">
                <a:solidFill>
                  <a:schemeClr val="tx2"/>
                </a:solidFill>
                <a:latin typeface="Rdg Vesta"/>
              </a:rPr>
              <a:t>Over Ocean</a:t>
            </a:r>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r>
              <a:rPr lang="en-US" sz="1900" dirty="0" smtClean="0"/>
              <a:t>On this occasion, </a:t>
            </a:r>
            <a:r>
              <a:rPr lang="en-GB" sz="1900" dirty="0" smtClean="0"/>
              <a:t>the two </a:t>
            </a:r>
            <a:r>
              <a:rPr lang="el-GR" sz="1900" dirty="0" smtClean="0"/>
              <a:t>σ</a:t>
            </a:r>
            <a:r>
              <a:rPr lang="en-US" sz="1900" baseline="-25000" dirty="0" smtClean="0"/>
              <a:t>ext </a:t>
            </a:r>
            <a:r>
              <a:rPr lang="en-US" sz="1900" dirty="0" smtClean="0"/>
              <a:t> profiles are similar, with CALIOP having lower values, especially in the altitudes between 3 and 5 km. The dust layer retrieved by CALIOP is very uniform, with the majority of retrievals yielding the same </a:t>
            </a:r>
            <a:r>
              <a:rPr lang="el-GR" sz="1900" dirty="0" smtClean="0"/>
              <a:t>σ</a:t>
            </a:r>
            <a:r>
              <a:rPr lang="en-US" sz="1900" baseline="-25000" dirty="0" smtClean="0"/>
              <a:t>ext </a:t>
            </a:r>
            <a:r>
              <a:rPr lang="en-US" sz="1900" dirty="0" smtClean="0"/>
              <a:t> values. </a:t>
            </a:r>
            <a:r>
              <a:rPr lang="en-GB" sz="1900" dirty="0" smtClean="0"/>
              <a:t>Some individual CALIOP profiles have detected the peak of σ</a:t>
            </a:r>
            <a:r>
              <a:rPr lang="en-GB" sz="1900" baseline="-25000" dirty="0" smtClean="0"/>
              <a:t>ext</a:t>
            </a:r>
            <a:r>
              <a:rPr lang="en-GB" sz="1900" dirty="0" smtClean="0"/>
              <a:t> values at around 3 km, in agreement with the aircraft. </a:t>
            </a:r>
            <a:r>
              <a:rPr lang="en-GB" sz="1900" b="1" dirty="0" smtClean="0"/>
              <a:t>The mean optical depth retrieved by CALIOP (0.204) is smaller than the optical depth measured by the aircraft (0.682) by 70%, but in close agreement with MODIS (Fig. 4c).</a:t>
            </a:r>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GB"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60000">
              <a:lnSpc>
                <a:spcPct val="125000"/>
              </a:lnSpc>
              <a:spcBef>
                <a:spcPts val="1400"/>
              </a:spcBef>
            </a:pPr>
            <a:endParaRPr lang="en-US" sz="1900" dirty="0" smtClean="0"/>
          </a:p>
          <a:p>
            <a:pPr marL="352425" lvl="0" indent="-352425" defTabSz="914400">
              <a:lnSpc>
                <a:spcPct val="100000"/>
              </a:lnSpc>
              <a:spcBef>
                <a:spcPts val="2600"/>
              </a:spcBef>
              <a:buClrTx/>
              <a:buNone/>
            </a:pPr>
            <a:r>
              <a:rPr lang="en-GB" sz="3200" b="1" dirty="0" smtClean="0">
                <a:solidFill>
                  <a:schemeClr val="tx2"/>
                </a:solidFill>
              </a:rPr>
              <a:t>	</a:t>
            </a:r>
            <a:endParaRPr lang="en-GB" sz="2000" b="1" dirty="0">
              <a:solidFill>
                <a:schemeClr val="tx2"/>
              </a:solidFill>
            </a:endParaRPr>
          </a:p>
        </p:txBody>
      </p:sp>
      <p:sp>
        <p:nvSpPr>
          <p:cNvPr id="31" name="Rectangle 2"/>
          <p:cNvSpPr txBox="1">
            <a:spLocks noChangeArrowheads="1"/>
          </p:cNvSpPr>
          <p:nvPr/>
        </p:nvSpPr>
        <p:spPr bwMode="auto">
          <a:xfrm>
            <a:off x="736600" y="896308"/>
            <a:ext cx="21739003" cy="1500198"/>
          </a:xfrm>
          <a:prstGeom prst="rect">
            <a:avLst/>
          </a:prstGeom>
          <a:solidFill>
            <a:schemeClr val="tx2"/>
          </a:solidFill>
          <a:ln w="9525">
            <a:noFill/>
            <a:miter lim="800000"/>
            <a:headEnd/>
            <a:tailEnd/>
          </a:ln>
        </p:spPr>
        <p:txBody>
          <a:bodyPr vert="horz" wrap="square" lIns="0" tIns="0" rIns="0" bIns="0" numCol="1" anchor="t" anchorCtr="0" compatLnSpc="1">
            <a:prstTxWarp prst="textNoShape">
              <a:avLst/>
            </a:prstTxWarp>
          </a:bodyPr>
          <a:lstStyle/>
          <a:p>
            <a:pPr lvl="0" defTabSz="2952750"/>
            <a:r>
              <a:rPr lang="en-GB" sz="8000" dirty="0" smtClean="0"/>
              <a:t>Dust measurements from Fennec aircraft vs. retrievals from spaceborne CALIOP lidar</a:t>
            </a:r>
            <a:endParaRPr kumimoji="0" lang="en-US" sz="1200" b="0" i="0" u="none" strike="noStrike" cap="none" normalizeH="0" baseline="0" dirty="0" smtClean="0">
              <a:ln>
                <a:noFill/>
              </a:ln>
              <a:solidFill>
                <a:schemeClr val="tx1"/>
              </a:solidFill>
              <a:effectLst/>
              <a:latin typeface="Rdg Vesta" pitchFamily="2" charset="0"/>
            </a:endParaRPr>
          </a:p>
        </p:txBody>
      </p:sp>
      <p:graphicFrame>
        <p:nvGraphicFramePr>
          <p:cNvPr id="18" name="17 - Πίνακας"/>
          <p:cNvGraphicFramePr>
            <a:graphicFrameLocks noGrp="1"/>
          </p:cNvGraphicFramePr>
          <p:nvPr/>
        </p:nvGraphicFramePr>
        <p:xfrm>
          <a:off x="649139" y="16873762"/>
          <a:ext cx="6493824" cy="3921936"/>
        </p:xfrm>
        <a:graphic>
          <a:graphicData uri="http://schemas.openxmlformats.org/drawingml/2006/table">
            <a:tbl>
              <a:tblPr firstRow="1" bandRow="1">
                <a:tableStyleId>{073A0DAA-6AF3-43AB-8588-CEC1D06C72B9}</a:tableStyleId>
              </a:tblPr>
              <a:tblGrid>
                <a:gridCol w="3246912"/>
                <a:gridCol w="3246912"/>
              </a:tblGrid>
              <a:tr h="721536">
                <a:tc>
                  <a:txBody>
                    <a:bodyPr/>
                    <a:lstStyle/>
                    <a:p>
                      <a:pPr algn="l"/>
                      <a:r>
                        <a:rPr lang="en-US" sz="1600" dirty="0" smtClean="0"/>
                        <a:t>Fennec</a:t>
                      </a:r>
                      <a:endParaRPr lang="en-GB" sz="1600" dirty="0"/>
                    </a:p>
                  </a:txBody>
                  <a:tcPr/>
                </a:tc>
                <a:tc>
                  <a:txBody>
                    <a:bodyPr/>
                    <a:lstStyle/>
                    <a:p>
                      <a:pPr algn="l"/>
                      <a:r>
                        <a:rPr lang="en-US" sz="1600" dirty="0" smtClean="0"/>
                        <a:t>CALIOP</a:t>
                      </a:r>
                      <a:endParaRPr lang="en-GB" sz="1600" dirty="0"/>
                    </a:p>
                  </a:txBody>
                  <a:tcPr/>
                </a:tc>
              </a:tr>
              <a:tr h="721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TSI Integrating Nephelometer  3563: measures total scattering coefficient at 450, 550 and 700 nm</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Dual</a:t>
                      </a:r>
                      <a:r>
                        <a:rPr lang="en-GB" sz="1600" kern="1200" baseline="0" dirty="0" smtClean="0">
                          <a:solidFill>
                            <a:schemeClr val="dk1"/>
                          </a:solidFill>
                          <a:latin typeface="+mn-lt"/>
                          <a:ea typeface="+mn-ea"/>
                          <a:cs typeface="+mn-cs"/>
                        </a:rPr>
                        <a:t>-Wavelength Polarization Lidar measuring: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kern="1200" baseline="0" dirty="0" smtClean="0">
                          <a:solidFill>
                            <a:schemeClr val="dk1"/>
                          </a:solidFill>
                          <a:latin typeface="+mn-lt"/>
                          <a:ea typeface="+mn-ea"/>
                          <a:cs typeface="+mn-cs"/>
                        </a:rPr>
                        <a:t> </a:t>
                      </a:r>
                      <a:r>
                        <a:rPr lang="en-GB" sz="1600" kern="1200" dirty="0" smtClean="0">
                          <a:solidFill>
                            <a:schemeClr val="dk1"/>
                          </a:solidFill>
                          <a:latin typeface="+mn-lt"/>
                          <a:ea typeface="+mn-ea"/>
                          <a:cs typeface="+mn-cs"/>
                        </a:rPr>
                        <a:t>Extinction Coefficient (532nm)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kern="1200" dirty="0" smtClean="0">
                          <a:solidFill>
                            <a:schemeClr val="dk1"/>
                          </a:solidFill>
                          <a:latin typeface="+mn-lt"/>
                          <a:ea typeface="+mn-ea"/>
                          <a:cs typeface="+mn-cs"/>
                        </a:rPr>
                        <a:t> Column</a:t>
                      </a:r>
                      <a:r>
                        <a:rPr lang="en-GB" sz="1600" kern="1200" baseline="0" dirty="0" smtClean="0">
                          <a:solidFill>
                            <a:schemeClr val="dk1"/>
                          </a:solidFill>
                          <a:latin typeface="+mn-lt"/>
                          <a:ea typeface="+mn-ea"/>
                          <a:cs typeface="+mn-cs"/>
                        </a:rPr>
                        <a:t> </a:t>
                      </a:r>
                      <a:r>
                        <a:rPr lang="en-GB" sz="1600" kern="1200" dirty="0" smtClean="0">
                          <a:solidFill>
                            <a:schemeClr val="dk1"/>
                          </a:solidFill>
                          <a:latin typeface="+mn-lt"/>
                          <a:ea typeface="+mn-ea"/>
                          <a:cs typeface="+mn-cs"/>
                        </a:rPr>
                        <a:t>Optical</a:t>
                      </a:r>
                      <a:r>
                        <a:rPr lang="en-GB" sz="1600" kern="1200" baseline="0" dirty="0" smtClean="0">
                          <a:solidFill>
                            <a:schemeClr val="dk1"/>
                          </a:solidFill>
                          <a:latin typeface="+mn-lt"/>
                          <a:ea typeface="+mn-ea"/>
                          <a:cs typeface="+mn-cs"/>
                        </a:rPr>
                        <a:t> </a:t>
                      </a:r>
                      <a:r>
                        <a:rPr lang="en-GB" sz="1600" kern="1200" dirty="0" smtClean="0">
                          <a:solidFill>
                            <a:schemeClr val="dk1"/>
                          </a:solidFill>
                          <a:latin typeface="+mn-lt"/>
                          <a:ea typeface="+mn-ea"/>
                          <a:cs typeface="+mn-cs"/>
                        </a:rPr>
                        <a:t>Depth (532nm)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dk1"/>
                        </a:solidFill>
                        <a:latin typeface="+mn-lt"/>
                        <a:ea typeface="+mn-ea"/>
                        <a:cs typeface="+mn-cs"/>
                      </a:endParaRPr>
                    </a:p>
                  </a:txBody>
                  <a:tcPr/>
                </a:tc>
              </a:tr>
              <a:tr h="735376">
                <a:tc>
                  <a:txBody>
                    <a:bodyPr/>
                    <a:lstStyle/>
                    <a:p>
                      <a:pPr algn="l"/>
                      <a:r>
                        <a:rPr lang="en-GB" sz="1600" kern="1200" dirty="0" smtClean="0">
                          <a:solidFill>
                            <a:schemeClr val="dk1"/>
                          </a:solidFill>
                          <a:latin typeface="+mn-lt"/>
                          <a:ea typeface="+mn-ea"/>
                          <a:cs typeface="+mn-cs"/>
                        </a:rPr>
                        <a:t>Particle Soot Absorption Photometer: measures absorption coefficient</a:t>
                      </a:r>
                      <a:endParaRPr lang="en-GB" sz="1600" dirty="0"/>
                    </a:p>
                  </a:txBody>
                  <a:tcPr/>
                </a:tc>
                <a:tc vMerge="1">
                  <a:txBody>
                    <a:bodyPr/>
                    <a:lstStyle/>
                    <a:p>
                      <a:endParaRPr lang="en-GB" dirty="0"/>
                    </a:p>
                  </a:txBody>
                  <a:tcPr/>
                </a:tc>
              </a:tr>
              <a:tr h="721536">
                <a:tc>
                  <a:txBody>
                    <a:bodyPr/>
                    <a:lstStyle/>
                    <a:p>
                      <a:pPr algn="l"/>
                      <a:r>
                        <a:rPr lang="en-GB" sz="1600" kern="1200" dirty="0" smtClean="0">
                          <a:solidFill>
                            <a:schemeClr val="dk1"/>
                          </a:solidFill>
                          <a:latin typeface="+mn-lt"/>
                          <a:ea typeface="+mn-ea"/>
                          <a:cs typeface="+mn-cs"/>
                        </a:rPr>
                        <a:t>Scattering and absorption (their sum is the extinction) from the aircraft are only representative of particles d&lt;2.5 </a:t>
                      </a:r>
                      <a:r>
                        <a:rPr lang="el-GR" sz="1600" kern="1200" dirty="0" smtClean="0">
                          <a:solidFill>
                            <a:schemeClr val="dk1"/>
                          </a:solidFill>
                          <a:latin typeface="+mn-lt"/>
                          <a:ea typeface="+mn-ea"/>
                          <a:cs typeface="+mn-cs"/>
                        </a:rPr>
                        <a:t>μ</a:t>
                      </a:r>
                      <a:r>
                        <a:rPr lang="en-US" sz="1600" kern="1200" dirty="0" smtClean="0">
                          <a:solidFill>
                            <a:schemeClr val="dk1"/>
                          </a:solidFill>
                          <a:latin typeface="+mn-lt"/>
                          <a:ea typeface="+mn-ea"/>
                          <a:cs typeface="+mn-cs"/>
                        </a:rPr>
                        <a:t>m</a:t>
                      </a:r>
                      <a:r>
                        <a:rPr lang="en-GB" sz="1600" kern="1200" dirty="0" smtClean="0">
                          <a:solidFill>
                            <a:schemeClr val="dk1"/>
                          </a:solidFill>
                          <a:latin typeface="+mn-lt"/>
                          <a:ea typeface="+mn-ea"/>
                          <a:cs typeface="+mn-cs"/>
                        </a:rPr>
                        <a:t>. Therefore there will be additional extinction from the larger particles.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Level 2</a:t>
                      </a:r>
                      <a:r>
                        <a:rPr lang="en-US" sz="1600" baseline="0" dirty="0" smtClean="0"/>
                        <a:t> – Version 3 Aerosol Profile Product</a:t>
                      </a:r>
                      <a:endParaRPr lang="en-GB" sz="1600" dirty="0" smtClean="0"/>
                    </a:p>
                    <a:p>
                      <a:pPr algn="l"/>
                      <a:endParaRPr lang="en-GB" sz="1600" dirty="0"/>
                    </a:p>
                  </a:txBody>
                  <a:tcPr/>
                </a:tc>
              </a:tr>
            </a:tbl>
          </a:graphicData>
        </a:graphic>
      </p:graphicFrame>
      <p:graphicFrame>
        <p:nvGraphicFramePr>
          <p:cNvPr id="19" name="18 - Πίνακας"/>
          <p:cNvGraphicFramePr>
            <a:graphicFrameLocks noGrp="1"/>
          </p:cNvGraphicFramePr>
          <p:nvPr/>
        </p:nvGraphicFramePr>
        <p:xfrm>
          <a:off x="7924627" y="11175218"/>
          <a:ext cx="6198160" cy="2682240"/>
        </p:xfrm>
        <a:graphic>
          <a:graphicData uri="http://schemas.openxmlformats.org/drawingml/2006/table">
            <a:tbl>
              <a:tblPr firstRow="1" bandRow="1">
                <a:tableStyleId>{21E4AEA4-8DFA-4A89-87EB-49C32662AFE0}</a:tableStyleId>
              </a:tblPr>
              <a:tblGrid>
                <a:gridCol w="1330960"/>
                <a:gridCol w="1216800"/>
                <a:gridCol w="1216800"/>
                <a:gridCol w="1216800"/>
                <a:gridCol w="1216800"/>
              </a:tblGrid>
              <a:tr h="816343">
                <a:tc>
                  <a:txBody>
                    <a:bodyPr/>
                    <a:lstStyle/>
                    <a:p>
                      <a:pPr>
                        <a:spcAft>
                          <a:spcPts val="0"/>
                        </a:spcAft>
                      </a:pPr>
                      <a:r>
                        <a:rPr lang="en-GB" sz="1600" b="1" kern="1200" dirty="0">
                          <a:solidFill>
                            <a:schemeClr val="lt1"/>
                          </a:solidFill>
                          <a:latin typeface="+mn-lt"/>
                          <a:ea typeface="+mn-ea"/>
                          <a:cs typeface="+mn-cs"/>
                        </a:rPr>
                        <a:t>Date</a:t>
                      </a:r>
                    </a:p>
                  </a:txBody>
                  <a:tcPr marL="68580" marR="68580" marT="0" marB="0" anchor="ctr"/>
                </a:tc>
                <a:tc>
                  <a:txBody>
                    <a:bodyPr/>
                    <a:lstStyle/>
                    <a:p>
                      <a:pPr>
                        <a:spcAft>
                          <a:spcPts val="0"/>
                        </a:spcAft>
                      </a:pPr>
                      <a:r>
                        <a:rPr lang="en-GB" sz="1600" b="1" kern="1200" dirty="0">
                          <a:solidFill>
                            <a:schemeClr val="lt1"/>
                          </a:solidFill>
                          <a:latin typeface="+mn-lt"/>
                          <a:ea typeface="+mn-ea"/>
                          <a:cs typeface="+mn-cs"/>
                        </a:rPr>
                        <a:t>Time of </a:t>
                      </a:r>
                      <a:r>
                        <a:rPr lang="en-GB" sz="1600" b="1" kern="1200" dirty="0" smtClean="0">
                          <a:solidFill>
                            <a:schemeClr val="lt1"/>
                          </a:solidFill>
                          <a:latin typeface="+mn-lt"/>
                          <a:ea typeface="+mn-ea"/>
                          <a:cs typeface="+mn-cs"/>
                        </a:rPr>
                        <a:t> aircraft profile</a:t>
                      </a:r>
                      <a:r>
                        <a:rPr lang="en-GB" sz="1600" b="1" kern="1200" dirty="0">
                          <a:solidFill>
                            <a:schemeClr val="lt1"/>
                          </a:solidFill>
                          <a:latin typeface="+mn-lt"/>
                          <a:ea typeface="+mn-ea"/>
                          <a:cs typeface="+mn-cs"/>
                        </a:rPr>
                        <a:t>, UTC</a:t>
                      </a:r>
                    </a:p>
                  </a:txBody>
                  <a:tcPr marL="68580" marR="68580" marT="0" marB="0" anchor="ctr"/>
                </a:tc>
                <a:tc>
                  <a:txBody>
                    <a:bodyPr/>
                    <a:lstStyle/>
                    <a:p>
                      <a:pPr>
                        <a:spcAft>
                          <a:spcPts val="0"/>
                        </a:spcAft>
                      </a:pPr>
                      <a:r>
                        <a:rPr lang="en-GB" sz="1600" b="1" kern="1200" dirty="0">
                          <a:solidFill>
                            <a:schemeClr val="lt1"/>
                          </a:solidFill>
                          <a:latin typeface="+mn-lt"/>
                          <a:ea typeface="+mn-ea"/>
                          <a:cs typeface="+mn-cs"/>
                        </a:rPr>
                        <a:t>Time of satellite overpass, UTC</a:t>
                      </a:r>
                    </a:p>
                  </a:txBody>
                  <a:tcPr marL="68580" marR="68580" marT="0" marB="0" anchor="ctr"/>
                </a:tc>
                <a:tc>
                  <a:txBody>
                    <a:bodyPr/>
                    <a:lstStyle/>
                    <a:p>
                      <a:pPr>
                        <a:spcAft>
                          <a:spcPts val="0"/>
                        </a:spcAft>
                      </a:pPr>
                      <a:r>
                        <a:rPr lang="en-GB" sz="1600" b="1" kern="1200" dirty="0">
                          <a:solidFill>
                            <a:schemeClr val="lt1"/>
                          </a:solidFill>
                          <a:latin typeface="+mn-lt"/>
                          <a:ea typeface="+mn-ea"/>
                          <a:cs typeface="+mn-cs"/>
                        </a:rPr>
                        <a:t>Spatial separation (km)</a:t>
                      </a:r>
                    </a:p>
                  </a:txBody>
                  <a:tcPr marL="68580" marR="68580" marT="0" marB="0" anchor="ctr"/>
                </a:tc>
                <a:tc>
                  <a:txBody>
                    <a:bodyPr/>
                    <a:lstStyle/>
                    <a:p>
                      <a:pPr>
                        <a:spcAft>
                          <a:spcPts val="0"/>
                        </a:spcAft>
                      </a:pPr>
                      <a:r>
                        <a:rPr lang="en-GB" sz="1600" b="1" kern="1200" dirty="0">
                          <a:solidFill>
                            <a:schemeClr val="lt1"/>
                          </a:solidFill>
                          <a:latin typeface="+mn-lt"/>
                          <a:ea typeface="+mn-ea"/>
                          <a:cs typeface="+mn-cs"/>
                        </a:rPr>
                        <a:t>Temporal separation (h</a:t>
                      </a:r>
                      <a:r>
                        <a:rPr lang="en-GB" sz="1600" b="1" kern="1200" dirty="0" smtClean="0">
                          <a:solidFill>
                            <a:schemeClr val="lt1"/>
                          </a:solidFill>
                          <a:latin typeface="+mn-lt"/>
                          <a:ea typeface="+mn-ea"/>
                          <a:cs typeface="+mn-cs"/>
                        </a:rPr>
                        <a:t>)</a:t>
                      </a:r>
                      <a:endParaRPr lang="en-GB" sz="1600" b="1" kern="1200" dirty="0">
                        <a:solidFill>
                          <a:schemeClr val="lt1"/>
                        </a:solidFill>
                        <a:latin typeface="+mn-lt"/>
                        <a:ea typeface="+mn-ea"/>
                        <a:cs typeface="+mn-cs"/>
                      </a:endParaRPr>
                    </a:p>
                  </a:txBody>
                  <a:tcPr marL="68580" marR="68580" marT="0" marB="0" anchor="ctr"/>
                </a:tc>
              </a:tr>
              <a:tr h="612257">
                <a:tc>
                  <a:txBody>
                    <a:bodyPr/>
                    <a:lstStyle/>
                    <a:p>
                      <a:pPr>
                        <a:spcAft>
                          <a:spcPts val="0"/>
                        </a:spcAft>
                      </a:pPr>
                      <a:r>
                        <a:rPr lang="en-GB" sz="1600" b="0" kern="1200" dirty="0" smtClean="0">
                          <a:solidFill>
                            <a:schemeClr val="tx1"/>
                          </a:solidFill>
                          <a:latin typeface="+mn-lt"/>
                          <a:ea typeface="+mn-ea"/>
                          <a:cs typeface="+mn-cs"/>
                        </a:rPr>
                        <a:t>17/6/2011</a:t>
                      </a:r>
                      <a:endParaRPr lang="en-GB" sz="1600" b="0" kern="1200" dirty="0">
                        <a:solidFill>
                          <a:schemeClr val="tx1"/>
                        </a:solidFill>
                        <a:latin typeface="+mn-lt"/>
                        <a:ea typeface="+mn-ea"/>
                        <a:cs typeface="+mn-cs"/>
                      </a:endParaRPr>
                    </a:p>
                  </a:txBody>
                  <a:tcPr marL="68580" marR="68580" marT="0" marB="0" anchor="ctr"/>
                </a:tc>
                <a:tc>
                  <a:txBody>
                    <a:bodyPr/>
                    <a:lstStyle/>
                    <a:p>
                      <a:pPr>
                        <a:spcAft>
                          <a:spcPts val="0"/>
                        </a:spcAft>
                      </a:pPr>
                      <a:r>
                        <a:rPr lang="en-GB" sz="1600" b="0" kern="1200" dirty="0">
                          <a:solidFill>
                            <a:schemeClr val="tx1"/>
                          </a:solidFill>
                          <a:latin typeface="+mn-lt"/>
                          <a:ea typeface="+mn-ea"/>
                          <a:cs typeface="+mn-cs"/>
                        </a:rPr>
                        <a:t>1630 to 1656 </a:t>
                      </a:r>
                    </a:p>
                  </a:txBody>
                  <a:tcPr marL="68580" marR="68580" marT="0" marB="0" anchor="ctr"/>
                </a:tc>
                <a:tc>
                  <a:txBody>
                    <a:bodyPr/>
                    <a:lstStyle/>
                    <a:p>
                      <a:pPr>
                        <a:spcAft>
                          <a:spcPts val="0"/>
                        </a:spcAft>
                      </a:pPr>
                      <a:r>
                        <a:rPr lang="en-GB" sz="1600" b="0" kern="1200" dirty="0">
                          <a:solidFill>
                            <a:schemeClr val="tx1"/>
                          </a:solidFill>
                          <a:latin typeface="+mn-lt"/>
                          <a:ea typeface="+mn-ea"/>
                          <a:cs typeface="+mn-cs"/>
                        </a:rPr>
                        <a:t>1345</a:t>
                      </a:r>
                    </a:p>
                  </a:txBody>
                  <a:tcPr marL="68580" marR="68580" marT="0" marB="0" anchor="ctr"/>
                </a:tc>
                <a:tc>
                  <a:txBody>
                    <a:bodyPr/>
                    <a:lstStyle/>
                    <a:p>
                      <a:pPr>
                        <a:spcAft>
                          <a:spcPts val="0"/>
                        </a:spcAft>
                      </a:pPr>
                      <a:r>
                        <a:rPr lang="en-GB" sz="1600" b="0" kern="1200" dirty="0">
                          <a:solidFill>
                            <a:schemeClr val="tx1"/>
                          </a:solidFill>
                          <a:latin typeface="+mn-lt"/>
                          <a:ea typeface="+mn-ea"/>
                          <a:cs typeface="+mn-cs"/>
                        </a:rPr>
                        <a:t>213-245</a:t>
                      </a:r>
                    </a:p>
                  </a:txBody>
                  <a:tcPr marL="68580" marR="68580" marT="0" marB="0" anchor="ctr"/>
                </a:tc>
                <a:tc>
                  <a:txBody>
                    <a:bodyPr/>
                    <a:lstStyle/>
                    <a:p>
                      <a:pPr>
                        <a:spcAft>
                          <a:spcPts val="0"/>
                        </a:spcAft>
                      </a:pPr>
                      <a:r>
                        <a:rPr lang="en-GB" sz="1600" b="0" kern="1200" dirty="0">
                          <a:solidFill>
                            <a:schemeClr val="tx1"/>
                          </a:solidFill>
                          <a:latin typeface="+mn-lt"/>
                          <a:ea typeface="+mn-ea"/>
                          <a:cs typeface="+mn-cs"/>
                        </a:rPr>
                        <a:t>-3 </a:t>
                      </a:r>
                      <a:r>
                        <a:rPr lang="en-GB" sz="1600" b="0" kern="1200" dirty="0" smtClean="0">
                          <a:solidFill>
                            <a:schemeClr val="tx1"/>
                          </a:solidFill>
                          <a:latin typeface="+mn-lt"/>
                          <a:ea typeface="+mn-ea"/>
                          <a:cs typeface="+mn-cs"/>
                        </a:rPr>
                        <a:t> (satellite before aircraft)</a:t>
                      </a:r>
                      <a:endParaRPr lang="en-GB" sz="1600" b="0" kern="1200" dirty="0">
                        <a:solidFill>
                          <a:schemeClr val="tx1"/>
                        </a:solidFill>
                        <a:latin typeface="+mn-lt"/>
                        <a:ea typeface="+mn-ea"/>
                        <a:cs typeface="+mn-cs"/>
                      </a:endParaRPr>
                    </a:p>
                  </a:txBody>
                  <a:tcPr marL="68580" marR="68580" marT="0" marB="0" anchor="ctr"/>
                </a:tc>
              </a:tr>
              <a:tr h="277812">
                <a:tc rowSpan="2">
                  <a:txBody>
                    <a:bodyPr/>
                    <a:lstStyle/>
                    <a:p>
                      <a:pPr>
                        <a:spcAft>
                          <a:spcPts val="0"/>
                        </a:spcAft>
                      </a:pPr>
                      <a:r>
                        <a:rPr lang="en-GB" sz="1600" b="0" kern="1200" dirty="0" smtClean="0">
                          <a:solidFill>
                            <a:schemeClr val="tx1"/>
                          </a:solidFill>
                          <a:latin typeface="+mn-lt"/>
                          <a:ea typeface="+mn-ea"/>
                          <a:cs typeface="+mn-cs"/>
                        </a:rPr>
                        <a:t>20/6/2011</a:t>
                      </a:r>
                      <a:endParaRPr lang="en-GB" sz="1600" b="0" kern="1200" dirty="0">
                        <a:solidFill>
                          <a:schemeClr val="tx1"/>
                        </a:solidFill>
                        <a:latin typeface="+mn-lt"/>
                        <a:ea typeface="+mn-ea"/>
                        <a:cs typeface="+mn-cs"/>
                      </a:endParaRPr>
                    </a:p>
                  </a:txBody>
                  <a:tcPr marL="68580" marR="68580" marT="0" marB="0" anchor="ctr"/>
                </a:tc>
                <a:tc>
                  <a:txBody>
                    <a:bodyPr/>
                    <a:lstStyle/>
                    <a:p>
                      <a:pPr>
                        <a:spcAft>
                          <a:spcPts val="0"/>
                        </a:spcAft>
                      </a:pPr>
                      <a:r>
                        <a:rPr lang="en-GB" sz="1600" b="0" kern="1200" dirty="0">
                          <a:solidFill>
                            <a:schemeClr val="tx1"/>
                          </a:solidFill>
                          <a:latin typeface="+mn-lt"/>
                          <a:ea typeface="+mn-ea"/>
                          <a:cs typeface="+mn-cs"/>
                        </a:rPr>
                        <a:t>1445 to 1522</a:t>
                      </a:r>
                    </a:p>
                  </a:txBody>
                  <a:tcPr marL="68580" marR="68580" marT="0" marB="0" anchor="ctr"/>
                </a:tc>
                <a:tc rowSpan="2">
                  <a:txBody>
                    <a:bodyPr/>
                    <a:lstStyle/>
                    <a:p>
                      <a:pPr>
                        <a:spcAft>
                          <a:spcPts val="0"/>
                        </a:spcAft>
                      </a:pPr>
                      <a:endParaRPr lang="en-GB" sz="1600" b="0" kern="1200" dirty="0">
                        <a:solidFill>
                          <a:schemeClr val="tx1"/>
                        </a:solidFill>
                        <a:latin typeface="+mn-lt"/>
                        <a:ea typeface="+mn-ea"/>
                        <a:cs typeface="+mn-cs"/>
                      </a:endParaRPr>
                    </a:p>
                    <a:p>
                      <a:r>
                        <a:rPr lang="en-GB" sz="1600" b="0" kern="1200" dirty="0">
                          <a:solidFill>
                            <a:schemeClr val="tx1"/>
                          </a:solidFill>
                          <a:latin typeface="+mn-lt"/>
                          <a:ea typeface="+mn-ea"/>
                          <a:cs typeface="+mn-cs"/>
                        </a:rPr>
                        <a:t>1415</a:t>
                      </a:r>
                    </a:p>
                  </a:txBody>
                  <a:tcPr marL="68580" marR="68580" marT="0" marB="0" anchor="ctr"/>
                </a:tc>
                <a:tc>
                  <a:txBody>
                    <a:bodyPr/>
                    <a:lstStyle/>
                    <a:p>
                      <a:pPr>
                        <a:spcAft>
                          <a:spcPts val="0"/>
                        </a:spcAft>
                      </a:pPr>
                      <a:endParaRPr lang="en-GB" sz="1600" b="0" kern="1200" dirty="0">
                        <a:solidFill>
                          <a:schemeClr val="tx1"/>
                        </a:solidFill>
                        <a:latin typeface="+mn-lt"/>
                        <a:ea typeface="+mn-ea"/>
                        <a:cs typeface="+mn-cs"/>
                      </a:endParaRPr>
                    </a:p>
                  </a:txBody>
                  <a:tcPr marL="68580" marR="68580" marT="0" marB="0" anchor="ctr"/>
                </a:tc>
                <a:tc>
                  <a:txBody>
                    <a:bodyPr/>
                    <a:lstStyle/>
                    <a:p>
                      <a:pPr>
                        <a:spcAft>
                          <a:spcPts val="0"/>
                        </a:spcAft>
                      </a:pPr>
                      <a:r>
                        <a:rPr lang="en-GB" sz="1600" b="0" kern="1200" dirty="0">
                          <a:solidFill>
                            <a:schemeClr val="tx1"/>
                          </a:solidFill>
                          <a:latin typeface="+mn-lt"/>
                          <a:ea typeface="+mn-ea"/>
                          <a:cs typeface="+mn-cs"/>
                        </a:rPr>
                        <a:t>+1 </a:t>
                      </a:r>
                    </a:p>
                  </a:txBody>
                  <a:tcPr marL="68580" marR="68580" marT="0" marB="0" anchor="ctr"/>
                </a:tc>
              </a:tr>
              <a:tr h="277812">
                <a:tc vMerge="1">
                  <a:txBody>
                    <a:bodyPr/>
                    <a:lstStyle/>
                    <a:p>
                      <a:endParaRPr lang="en-GB" dirty="0"/>
                    </a:p>
                  </a:txBody>
                  <a:tcPr/>
                </a:tc>
                <a:tc>
                  <a:txBody>
                    <a:bodyPr/>
                    <a:lstStyle/>
                    <a:p>
                      <a:pPr>
                        <a:spcAft>
                          <a:spcPts val="0"/>
                        </a:spcAft>
                      </a:pPr>
                      <a:r>
                        <a:rPr lang="en-GB" sz="1600" b="0" kern="1200" dirty="0">
                          <a:solidFill>
                            <a:schemeClr val="tx1"/>
                          </a:solidFill>
                          <a:latin typeface="+mn-lt"/>
                          <a:ea typeface="+mn-ea"/>
                          <a:cs typeface="+mn-cs"/>
                        </a:rPr>
                        <a:t>1540 to 1615</a:t>
                      </a:r>
                    </a:p>
                  </a:txBody>
                  <a:tcPr marL="68580" marR="68580" marT="0" marB="0" anchor="ctr"/>
                </a:tc>
                <a:tc vMerge="1">
                  <a:txBody>
                    <a:bodyPr/>
                    <a:lstStyle/>
                    <a:p>
                      <a:endParaRPr lang="en-GB" dirty="0"/>
                    </a:p>
                  </a:txBody>
                  <a:tcPr/>
                </a:tc>
                <a:tc>
                  <a:txBody>
                    <a:bodyPr/>
                    <a:lstStyle/>
                    <a:p>
                      <a:pPr>
                        <a:spcAft>
                          <a:spcPts val="0"/>
                        </a:spcAft>
                      </a:pPr>
                      <a:r>
                        <a:rPr lang="en-GB" sz="1600" b="0" kern="1200" dirty="0">
                          <a:solidFill>
                            <a:schemeClr val="tx1"/>
                          </a:solidFill>
                          <a:latin typeface="+mn-lt"/>
                          <a:ea typeface="+mn-ea"/>
                          <a:cs typeface="+mn-cs"/>
                        </a:rPr>
                        <a:t>169-211</a:t>
                      </a:r>
                    </a:p>
                  </a:txBody>
                  <a:tcPr marL="68580" marR="68580" marT="0" marB="0" anchor="ctr"/>
                </a:tc>
                <a:tc>
                  <a:txBody>
                    <a:bodyPr/>
                    <a:lstStyle/>
                    <a:p>
                      <a:pPr>
                        <a:spcAft>
                          <a:spcPts val="0"/>
                        </a:spcAft>
                      </a:pPr>
                      <a:r>
                        <a:rPr lang="en-GB" sz="1600" b="0" kern="1200" dirty="0">
                          <a:solidFill>
                            <a:schemeClr val="tx1"/>
                          </a:solidFill>
                          <a:latin typeface="+mn-lt"/>
                          <a:ea typeface="+mn-ea"/>
                          <a:cs typeface="+mn-cs"/>
                        </a:rPr>
                        <a:t>-2 </a:t>
                      </a:r>
                    </a:p>
                  </a:txBody>
                  <a:tcPr marL="68580" marR="68580" marT="0" marB="0" anchor="ctr"/>
                </a:tc>
              </a:tr>
            </a:tbl>
          </a:graphicData>
        </a:graphic>
      </p:graphicFrame>
      <p:sp>
        <p:nvSpPr>
          <p:cNvPr id="1057" name="Rectangle 33"/>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1062" name="Rectangle 38"/>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41" name="40 - Πίνακας"/>
          <p:cNvGraphicFramePr>
            <a:graphicFrameLocks noGrp="1"/>
          </p:cNvGraphicFramePr>
          <p:nvPr/>
        </p:nvGraphicFramePr>
        <p:xfrm>
          <a:off x="22355346" y="4801650"/>
          <a:ext cx="6974850" cy="1594619"/>
        </p:xfrm>
        <a:graphic>
          <a:graphicData uri="http://schemas.openxmlformats.org/drawingml/2006/table">
            <a:tbl>
              <a:tblPr firstRow="1" bandRow="1">
                <a:tableStyleId>{21E4AEA4-8DFA-4A89-87EB-49C32662AFE0}</a:tableStyleId>
              </a:tblPr>
              <a:tblGrid>
                <a:gridCol w="1394970"/>
                <a:gridCol w="1394970"/>
                <a:gridCol w="1394970"/>
                <a:gridCol w="1394970"/>
                <a:gridCol w="1394970"/>
              </a:tblGrid>
              <a:tr h="944069">
                <a:tc>
                  <a:txBody>
                    <a:bodyPr/>
                    <a:lstStyle/>
                    <a:p>
                      <a:pPr>
                        <a:spcAft>
                          <a:spcPts val="0"/>
                        </a:spcAft>
                      </a:pPr>
                      <a:r>
                        <a:rPr lang="en-GB" sz="1600" dirty="0">
                          <a:latin typeface="Times New Roman"/>
                          <a:ea typeface="Times New Roman"/>
                          <a:cs typeface="Times New Roman"/>
                        </a:rPr>
                        <a:t>Date</a:t>
                      </a:r>
                      <a:endParaRPr lang="en-GB" sz="1600" dirty="0">
                        <a:latin typeface="Calibri"/>
                        <a:ea typeface="Times New Roman"/>
                        <a:cs typeface="Times New Roman"/>
                      </a:endParaRPr>
                    </a:p>
                  </a:txBody>
                  <a:tcPr marL="68580" marR="68580" marT="0" marB="0" anchor="ctr"/>
                </a:tc>
                <a:tc>
                  <a:txBody>
                    <a:bodyPr/>
                    <a:lstStyle/>
                    <a:p>
                      <a:pPr>
                        <a:spcAft>
                          <a:spcPts val="0"/>
                        </a:spcAft>
                      </a:pPr>
                      <a:r>
                        <a:rPr lang="en-GB" sz="1600" dirty="0">
                          <a:latin typeface="Times New Roman"/>
                          <a:ea typeface="Times New Roman"/>
                          <a:cs typeface="Times New Roman"/>
                        </a:rPr>
                        <a:t>Time of profile, UTC</a:t>
                      </a:r>
                      <a:endParaRPr lang="en-GB" sz="1600" dirty="0">
                        <a:latin typeface="Calibri"/>
                        <a:ea typeface="Times New Roman"/>
                        <a:cs typeface="Times New Roman"/>
                      </a:endParaRPr>
                    </a:p>
                  </a:txBody>
                  <a:tcPr marL="68580" marR="68580" marT="0" marB="0" anchor="ctr"/>
                </a:tc>
                <a:tc>
                  <a:txBody>
                    <a:bodyPr/>
                    <a:lstStyle/>
                    <a:p>
                      <a:pPr>
                        <a:spcAft>
                          <a:spcPts val="0"/>
                        </a:spcAft>
                      </a:pPr>
                      <a:r>
                        <a:rPr lang="en-GB" sz="1600" dirty="0">
                          <a:latin typeface="Times New Roman"/>
                          <a:ea typeface="Times New Roman"/>
                          <a:cs typeface="Times New Roman"/>
                        </a:rPr>
                        <a:t>Time of satellite overpass, UTC</a:t>
                      </a:r>
                      <a:endParaRPr lang="en-GB" sz="1600" dirty="0">
                        <a:latin typeface="Calibri"/>
                        <a:ea typeface="Times New Roman"/>
                        <a:cs typeface="Times New Roman"/>
                      </a:endParaRPr>
                    </a:p>
                  </a:txBody>
                  <a:tcPr marL="68580" marR="68580" marT="0" marB="0" anchor="ctr"/>
                </a:tc>
                <a:tc>
                  <a:txBody>
                    <a:bodyPr/>
                    <a:lstStyle/>
                    <a:p>
                      <a:pPr>
                        <a:spcAft>
                          <a:spcPts val="0"/>
                        </a:spcAft>
                      </a:pPr>
                      <a:r>
                        <a:rPr lang="en-GB" sz="1600" dirty="0">
                          <a:latin typeface="Times New Roman"/>
                          <a:ea typeface="Times New Roman"/>
                          <a:cs typeface="Times New Roman"/>
                        </a:rPr>
                        <a:t>Spatial separation (km)</a:t>
                      </a:r>
                      <a:endParaRPr lang="en-GB" sz="1600" dirty="0">
                        <a:latin typeface="Calibri"/>
                        <a:ea typeface="Times New Roman"/>
                        <a:cs typeface="Times New Roman"/>
                      </a:endParaRPr>
                    </a:p>
                  </a:txBody>
                  <a:tcPr marL="68580" marR="68580" marT="0" marB="0" anchor="ctr"/>
                </a:tc>
                <a:tc>
                  <a:txBody>
                    <a:bodyPr/>
                    <a:lstStyle/>
                    <a:p>
                      <a:pPr>
                        <a:spcAft>
                          <a:spcPts val="0"/>
                        </a:spcAft>
                      </a:pPr>
                      <a:r>
                        <a:rPr lang="en-GB" sz="1600" dirty="0">
                          <a:latin typeface="Times New Roman"/>
                          <a:ea typeface="Times New Roman"/>
                          <a:cs typeface="Times New Roman"/>
                        </a:rPr>
                        <a:t>Temporal separation (h)*</a:t>
                      </a:r>
                      <a:endParaRPr lang="en-GB" sz="1600" dirty="0">
                        <a:latin typeface="Calibri"/>
                        <a:ea typeface="Times New Roman"/>
                        <a:cs typeface="Times New Roman"/>
                      </a:endParaRPr>
                    </a:p>
                  </a:txBody>
                  <a:tcPr marL="68580" marR="68580" marT="0" marB="0" anchor="ctr"/>
                </a:tc>
              </a:tr>
              <a:tr h="619259">
                <a:tc>
                  <a:txBody>
                    <a:bodyPr/>
                    <a:lstStyle/>
                    <a:p>
                      <a:pPr>
                        <a:lnSpc>
                          <a:spcPct val="115000"/>
                        </a:lnSpc>
                        <a:spcAft>
                          <a:spcPts val="1000"/>
                        </a:spcAft>
                      </a:pPr>
                      <a:r>
                        <a:rPr lang="en-GB" sz="1600" kern="50" dirty="0">
                          <a:latin typeface="Times New Roman"/>
                          <a:ea typeface="Albany AMT"/>
                          <a:cs typeface="font399"/>
                        </a:rPr>
                        <a:t>20 June 2011</a:t>
                      </a:r>
                      <a:endParaRPr lang="en-GB" sz="1600" kern="50" dirty="0">
                        <a:latin typeface="Calibri"/>
                        <a:ea typeface="Albany AMT"/>
                        <a:cs typeface="font399"/>
                      </a:endParaRPr>
                    </a:p>
                  </a:txBody>
                  <a:tcPr marL="68580" marR="68580" marT="0" marB="0" anchor="ctr"/>
                </a:tc>
                <a:tc>
                  <a:txBody>
                    <a:bodyPr/>
                    <a:lstStyle/>
                    <a:p>
                      <a:pPr>
                        <a:lnSpc>
                          <a:spcPct val="115000"/>
                        </a:lnSpc>
                        <a:spcAft>
                          <a:spcPts val="1000"/>
                        </a:spcAft>
                      </a:pPr>
                      <a:r>
                        <a:rPr lang="en-GB" sz="1600" kern="50" dirty="0">
                          <a:latin typeface="Times New Roman"/>
                          <a:ea typeface="Albany AMT"/>
                          <a:cs typeface="font399"/>
                        </a:rPr>
                        <a:t>1247-1309</a:t>
                      </a:r>
                      <a:endParaRPr lang="en-GB" sz="1600" kern="50" dirty="0">
                        <a:latin typeface="Calibri"/>
                        <a:ea typeface="Albany AMT"/>
                        <a:cs typeface="font399"/>
                      </a:endParaRPr>
                    </a:p>
                  </a:txBody>
                  <a:tcPr marL="68580" marR="68580" marT="0" marB="0" anchor="ctr"/>
                </a:tc>
                <a:tc>
                  <a:txBody>
                    <a:bodyPr/>
                    <a:lstStyle/>
                    <a:p>
                      <a:pPr>
                        <a:lnSpc>
                          <a:spcPct val="115000"/>
                        </a:lnSpc>
                        <a:spcAft>
                          <a:spcPts val="1000"/>
                        </a:spcAft>
                      </a:pPr>
                      <a:r>
                        <a:rPr lang="en-GB" sz="1600" kern="50" dirty="0">
                          <a:latin typeface="Times New Roman"/>
                          <a:ea typeface="Albany AMT"/>
                          <a:cs typeface="font399"/>
                        </a:rPr>
                        <a:t>1417</a:t>
                      </a:r>
                      <a:endParaRPr lang="en-GB" sz="1600" kern="50" dirty="0">
                        <a:latin typeface="Calibri"/>
                        <a:ea typeface="Albany AMT"/>
                        <a:cs typeface="font399"/>
                      </a:endParaRPr>
                    </a:p>
                  </a:txBody>
                  <a:tcPr marL="68580" marR="68580" marT="0" marB="0" anchor="ctr"/>
                </a:tc>
                <a:tc>
                  <a:txBody>
                    <a:bodyPr/>
                    <a:lstStyle/>
                    <a:p>
                      <a:pPr>
                        <a:lnSpc>
                          <a:spcPct val="115000"/>
                        </a:lnSpc>
                        <a:spcAft>
                          <a:spcPts val="1000"/>
                        </a:spcAft>
                      </a:pPr>
                      <a:r>
                        <a:rPr lang="en-GB" sz="1600" kern="50" dirty="0">
                          <a:latin typeface="Times New Roman"/>
                          <a:ea typeface="Albany AMT"/>
                          <a:cs typeface="font399"/>
                        </a:rPr>
                        <a:t>212-236</a:t>
                      </a:r>
                      <a:endParaRPr lang="en-GB" sz="1600" kern="50" dirty="0">
                        <a:latin typeface="Calibri"/>
                        <a:ea typeface="Albany AMT"/>
                        <a:cs typeface="font399"/>
                      </a:endParaRPr>
                    </a:p>
                  </a:txBody>
                  <a:tcPr marL="68580" marR="68580" marT="0" marB="0" anchor="ctr"/>
                </a:tc>
                <a:tc>
                  <a:txBody>
                    <a:bodyPr/>
                    <a:lstStyle/>
                    <a:p>
                      <a:pPr>
                        <a:lnSpc>
                          <a:spcPct val="115000"/>
                        </a:lnSpc>
                        <a:spcAft>
                          <a:spcPts val="1000"/>
                        </a:spcAft>
                      </a:pPr>
                      <a:r>
                        <a:rPr lang="en-GB" sz="1600" kern="50" dirty="0">
                          <a:latin typeface="Times New Roman"/>
                          <a:ea typeface="Albany AMT"/>
                          <a:cs typeface="font399"/>
                        </a:rPr>
                        <a:t>+1</a:t>
                      </a:r>
                      <a:endParaRPr lang="en-GB" sz="1600" kern="50" dirty="0">
                        <a:latin typeface="Calibri"/>
                        <a:ea typeface="Albany AMT"/>
                        <a:cs typeface="font399"/>
                      </a:endParaRPr>
                    </a:p>
                  </a:txBody>
                  <a:tcPr marL="68580" marR="68580" marT="0" marB="0" anchor="ctr"/>
                </a:tc>
              </a:tr>
            </a:tbl>
          </a:graphicData>
        </a:graphic>
      </p:graphicFrame>
      <p:pic>
        <p:nvPicPr>
          <p:cNvPr id="51" name="50 - Εικόνα" descr="from_calipso_site.jpg"/>
          <p:cNvPicPr>
            <a:picLocks noChangeAspect="1"/>
          </p:cNvPicPr>
          <p:nvPr/>
        </p:nvPicPr>
        <p:blipFill>
          <a:blip r:embed="rId3" cstate="print"/>
          <a:stretch>
            <a:fillRect/>
          </a:stretch>
        </p:blipFill>
        <p:spPr>
          <a:xfrm>
            <a:off x="22716114" y="833202"/>
            <a:ext cx="2395343" cy="2946272"/>
          </a:xfrm>
          <a:prstGeom prst="rect">
            <a:avLst/>
          </a:prstGeom>
        </p:spPr>
      </p:pic>
      <p:grpSp>
        <p:nvGrpSpPr>
          <p:cNvPr id="64" name="63 - Ομάδα"/>
          <p:cNvGrpSpPr/>
          <p:nvPr/>
        </p:nvGrpSpPr>
        <p:grpSpPr>
          <a:xfrm>
            <a:off x="15056405" y="9657745"/>
            <a:ext cx="6659562" cy="5685355"/>
            <a:chOff x="15056405" y="9657745"/>
            <a:chExt cx="6659562" cy="5685355"/>
          </a:xfrm>
        </p:grpSpPr>
        <p:grpSp>
          <p:nvGrpSpPr>
            <p:cNvPr id="55" name="54 - Ομάδα"/>
            <p:cNvGrpSpPr/>
            <p:nvPr/>
          </p:nvGrpSpPr>
          <p:grpSpPr>
            <a:xfrm>
              <a:off x="16105540" y="12960486"/>
              <a:ext cx="4356000" cy="1620000"/>
              <a:chOff x="2407392" y="2346696"/>
              <a:chExt cx="4356000" cy="1620000"/>
            </a:xfrm>
          </p:grpSpPr>
          <p:pic>
            <p:nvPicPr>
              <p:cNvPr id="59" name="Picture 44" descr="T:\CALIPSO\CAL_VFM_20110620_1350_50.PNG"/>
              <p:cNvPicPr/>
              <p:nvPr/>
            </p:nvPicPr>
            <p:blipFill>
              <a:blip r:embed="rId4" cstate="print"/>
              <a:srcRect/>
              <a:stretch>
                <a:fillRect/>
              </a:stretch>
            </p:blipFill>
            <p:spPr bwMode="auto">
              <a:xfrm>
                <a:off x="2407392" y="2346696"/>
                <a:ext cx="4356000" cy="1620000"/>
              </a:xfrm>
              <a:prstGeom prst="rect">
                <a:avLst/>
              </a:prstGeom>
              <a:noFill/>
              <a:ln w="9525">
                <a:noFill/>
                <a:miter lim="800000"/>
                <a:headEnd/>
                <a:tailEnd/>
              </a:ln>
            </p:spPr>
          </p:pic>
          <p:sp>
            <p:nvSpPr>
              <p:cNvPr id="63" name="62 - Ορθογώνιο"/>
              <p:cNvSpPr/>
              <p:nvPr/>
            </p:nvSpPr>
            <p:spPr>
              <a:xfrm>
                <a:off x="2647904" y="2947976"/>
                <a:ext cx="1984224" cy="7816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53 - Ομάδα"/>
            <p:cNvGrpSpPr/>
            <p:nvPr/>
          </p:nvGrpSpPr>
          <p:grpSpPr>
            <a:xfrm>
              <a:off x="16174392" y="9657745"/>
              <a:ext cx="4225307" cy="1552575"/>
              <a:chOff x="16007042" y="9611890"/>
              <a:chExt cx="4225307" cy="1552575"/>
            </a:xfrm>
          </p:grpSpPr>
          <p:pic>
            <p:nvPicPr>
              <p:cNvPr id="27" name="3 - Εικόνα" descr="Fig3a_final.png"/>
              <p:cNvPicPr/>
              <p:nvPr/>
            </p:nvPicPr>
            <p:blipFill>
              <a:blip r:embed="rId5" cstate="print"/>
              <a:stretch>
                <a:fillRect/>
              </a:stretch>
            </p:blipFill>
            <p:spPr>
              <a:xfrm>
                <a:off x="16007042" y="9611890"/>
                <a:ext cx="2079217" cy="1548000"/>
              </a:xfrm>
              <a:prstGeom prst="rect">
                <a:avLst/>
              </a:prstGeom>
            </p:spPr>
          </p:pic>
          <p:pic>
            <p:nvPicPr>
              <p:cNvPr id="28" name="4 - Εικόνα" descr="Fig3b_final.png"/>
              <p:cNvPicPr/>
              <p:nvPr/>
            </p:nvPicPr>
            <p:blipFill>
              <a:blip r:embed="rId6" cstate="print"/>
              <a:stretch>
                <a:fillRect/>
              </a:stretch>
            </p:blipFill>
            <p:spPr>
              <a:xfrm>
                <a:off x="18144349" y="9611890"/>
                <a:ext cx="2088000" cy="1552575"/>
              </a:xfrm>
              <a:prstGeom prst="rect">
                <a:avLst/>
              </a:prstGeom>
            </p:spPr>
          </p:pic>
        </p:grpSp>
        <p:sp>
          <p:nvSpPr>
            <p:cNvPr id="36" name="Text Box 7"/>
            <p:cNvSpPr txBox="1">
              <a:spLocks noChangeArrowheads="1"/>
            </p:cNvSpPr>
            <p:nvPr/>
          </p:nvSpPr>
          <p:spPr bwMode="auto">
            <a:xfrm>
              <a:off x="15056405" y="14727547"/>
              <a:ext cx="6659562" cy="615553"/>
            </a:xfrm>
            <a:prstGeom prst="rect">
              <a:avLst/>
            </a:prstGeom>
            <a:noFill/>
            <a:ln w="9525">
              <a:noFill/>
              <a:miter lim="800000"/>
              <a:headEnd/>
              <a:tailEnd/>
            </a:ln>
          </p:spPr>
          <p:txBody>
            <a:bodyPr lIns="575976" tIns="0" rIns="0" bIns="0" anchor="b">
              <a:spAutoFit/>
            </a:bodyPr>
            <a:lstStyle/>
            <a:p>
              <a:pPr defTabSz="1281113"/>
              <a:r>
                <a:rPr lang="en-GB" sz="1000" b="1" dirty="0"/>
                <a:t>Figure </a:t>
              </a:r>
              <a:r>
                <a:rPr lang="en-GB" sz="1000" b="1" dirty="0" smtClean="0"/>
                <a:t>2</a:t>
              </a:r>
              <a:r>
                <a:rPr lang="en-GB" sz="1000" dirty="0" smtClean="0"/>
                <a:t>. Top row : Left: SEVIRI image with CALIOP track overplotted, Right: SEVIRI image with aircraft  tracks overplotted (solid line for dusty profile and dashed line for clear). Middle row: Left: Vertical profiles of extinction coefficient. Right: CALIOP and aircraft columnar aerosol optical depths. Bottom row: Vertical Feature Mask (VFM) plot from CALIOP for the area of interest.</a:t>
              </a:r>
              <a:endParaRPr lang="en-GB" sz="1000" dirty="0"/>
            </a:p>
          </p:txBody>
        </p:sp>
        <p:grpSp>
          <p:nvGrpSpPr>
            <p:cNvPr id="56" name="55 - Ομάδα"/>
            <p:cNvGrpSpPr/>
            <p:nvPr/>
          </p:nvGrpSpPr>
          <p:grpSpPr>
            <a:xfrm>
              <a:off x="16244997" y="11281201"/>
              <a:ext cx="4084096" cy="1620000"/>
              <a:chOff x="16344138" y="11235346"/>
              <a:chExt cx="4084096" cy="1620000"/>
            </a:xfrm>
          </p:grpSpPr>
          <p:pic>
            <p:nvPicPr>
              <p:cNvPr id="30" name="0 - Εικόνα" descr="fig4_aods_tracks.png"/>
              <p:cNvPicPr/>
              <p:nvPr/>
            </p:nvPicPr>
            <p:blipFill>
              <a:blip r:embed="rId7" cstate="print"/>
              <a:stretch>
                <a:fillRect/>
              </a:stretch>
            </p:blipFill>
            <p:spPr>
              <a:xfrm>
                <a:off x="18263626" y="11235346"/>
                <a:ext cx="2164608" cy="1620000"/>
              </a:xfrm>
              <a:prstGeom prst="rect">
                <a:avLst/>
              </a:prstGeom>
            </p:spPr>
          </p:pic>
          <p:pic>
            <p:nvPicPr>
              <p:cNvPr id="53" name="52 - Εικόνα" descr="20_06_ext.png"/>
              <p:cNvPicPr>
                <a:picLocks/>
              </p:cNvPicPr>
              <p:nvPr/>
            </p:nvPicPr>
            <p:blipFill>
              <a:blip r:embed="rId8" cstate="print"/>
              <a:stretch>
                <a:fillRect/>
              </a:stretch>
            </p:blipFill>
            <p:spPr>
              <a:xfrm>
                <a:off x="16344138" y="11235346"/>
                <a:ext cx="2160000" cy="1620000"/>
              </a:xfrm>
              <a:prstGeom prst="rect">
                <a:avLst/>
              </a:prstGeom>
            </p:spPr>
          </p:pic>
        </p:grpSp>
      </p:grpSp>
      <p:sp>
        <p:nvSpPr>
          <p:cNvPr id="60" name="Rectangle 6"/>
          <p:cNvSpPr>
            <a:spLocks noChangeArrowheads="1"/>
          </p:cNvSpPr>
          <p:nvPr/>
        </p:nvSpPr>
        <p:spPr bwMode="auto">
          <a:xfrm>
            <a:off x="15055967" y="16070082"/>
            <a:ext cx="3872084" cy="5026256"/>
          </a:xfrm>
          <a:prstGeom prst="rect">
            <a:avLst/>
          </a:prstGeom>
          <a:noFill/>
          <a:ln w="9525">
            <a:noFill/>
            <a:miter lim="800000"/>
            <a:headEnd/>
            <a:tailEnd/>
          </a:ln>
        </p:spPr>
        <p:txBody>
          <a:bodyPr lIns="0" tIns="0" rIns="0" bIns="0"/>
          <a:lstStyle/>
          <a:p>
            <a:pPr marL="352425" lvl="0" indent="-352425" defTabSz="914400">
              <a:lnSpc>
                <a:spcPct val="100000"/>
              </a:lnSpc>
              <a:spcBef>
                <a:spcPts val="2600"/>
              </a:spcBef>
              <a:buClrTx/>
              <a:buNone/>
            </a:pPr>
            <a:r>
              <a:rPr lang="en-GB" sz="3200" dirty="0">
                <a:solidFill>
                  <a:schemeClr val="tx2"/>
                </a:solidFill>
              </a:rPr>
              <a:t>	</a:t>
            </a:r>
            <a:r>
              <a:rPr lang="en-GB" sz="1900" dirty="0" smtClean="0">
                <a:latin typeface="+mn-lt"/>
              </a:rPr>
              <a:t>AOD550 from the aircraft measurements is 1.01 for profile P1 and 0.91 for profile P2, while the mean AOD550 from AERONET station for the same time period with the Fennec flight (1558 UTC- 1645 UTC) was 0.79. Based on this, the AERONET AOD is 13 to 22% smaller, but is within the instrumental uncertainty of the aircraft measurements. Unfortunately, CALIOP is too far from Zouerate to make a reasonable comparison.</a:t>
            </a:r>
          </a:p>
          <a:p>
            <a:pPr marL="363600" indent="-363600" defTabSz="2952750">
              <a:lnSpc>
                <a:spcPct val="125000"/>
              </a:lnSpc>
              <a:spcBef>
                <a:spcPts val="1368"/>
              </a:spcBef>
              <a:buClr>
                <a:schemeClr val="tx2"/>
              </a:buClr>
              <a:defRPr/>
            </a:pPr>
            <a:endParaRPr lang="en-GB" sz="2000" b="1" dirty="0">
              <a:solidFill>
                <a:schemeClr val="tx2"/>
              </a:solidFill>
            </a:endParaRPr>
          </a:p>
        </p:txBody>
      </p:sp>
      <p:pic>
        <p:nvPicPr>
          <p:cNvPr id="61" name="60 - Εικόνα"/>
          <p:cNvPicPr/>
          <p:nvPr/>
        </p:nvPicPr>
        <p:blipFill>
          <a:blip r:embed="rId9" cstate="print"/>
          <a:srcRect l="10506" t="4023" r="5838" b="10345"/>
          <a:stretch>
            <a:fillRect/>
          </a:stretch>
        </p:blipFill>
        <p:spPr bwMode="auto">
          <a:xfrm>
            <a:off x="19156060" y="16483550"/>
            <a:ext cx="2160000" cy="1620000"/>
          </a:xfrm>
          <a:prstGeom prst="rect">
            <a:avLst/>
          </a:prstGeom>
          <a:noFill/>
          <a:ln w="9525">
            <a:noFill/>
            <a:miter lim="800000"/>
            <a:headEnd/>
            <a:tailEnd/>
          </a:ln>
        </p:spPr>
      </p:pic>
      <p:sp>
        <p:nvSpPr>
          <p:cNvPr id="62" name="Rectangle 6"/>
          <p:cNvSpPr>
            <a:spLocks noChangeArrowheads="1"/>
          </p:cNvSpPr>
          <p:nvPr/>
        </p:nvSpPr>
        <p:spPr bwMode="auto">
          <a:xfrm>
            <a:off x="15056405" y="15504434"/>
            <a:ext cx="6660000" cy="636912"/>
          </a:xfrm>
          <a:prstGeom prst="rect">
            <a:avLst/>
          </a:prstGeom>
          <a:noFill/>
          <a:ln w="9525">
            <a:noFill/>
            <a:miter lim="800000"/>
            <a:headEnd/>
            <a:tailEnd/>
          </a:ln>
        </p:spPr>
        <p:txBody>
          <a:bodyPr lIns="0" tIns="0" rIns="0" bIns="0"/>
          <a:lstStyle/>
          <a:p>
            <a:pPr marL="352425" lvl="0" indent="-352425" defTabSz="914400">
              <a:lnSpc>
                <a:spcPct val="100000"/>
              </a:lnSpc>
              <a:spcBef>
                <a:spcPts val="2600"/>
              </a:spcBef>
              <a:buClrTx/>
              <a:buNone/>
            </a:pPr>
            <a:r>
              <a:rPr lang="en-GB" sz="3200" dirty="0">
                <a:solidFill>
                  <a:schemeClr val="tx2"/>
                </a:solidFill>
              </a:rPr>
              <a:t>	</a:t>
            </a:r>
            <a:r>
              <a:rPr lang="en-US" sz="2400" b="1" dirty="0" smtClean="0">
                <a:solidFill>
                  <a:schemeClr val="tx2"/>
                </a:solidFill>
                <a:latin typeface="Rdg Vesta"/>
              </a:rPr>
              <a:t>Comparison against AERONET 25/06/2011</a:t>
            </a:r>
            <a:endParaRPr lang="en-GB" sz="2000" b="1" dirty="0">
              <a:solidFill>
                <a:schemeClr val="tx2"/>
              </a:solidFill>
            </a:endParaRPr>
          </a:p>
        </p:txBody>
      </p:sp>
      <p:grpSp>
        <p:nvGrpSpPr>
          <p:cNvPr id="40" name="39 - Ομάδα"/>
          <p:cNvGrpSpPr/>
          <p:nvPr/>
        </p:nvGrpSpPr>
        <p:grpSpPr>
          <a:xfrm>
            <a:off x="24825202" y="9668337"/>
            <a:ext cx="4324609" cy="1620000"/>
            <a:chOff x="23622642" y="11355602"/>
            <a:chExt cx="4324609" cy="1620000"/>
          </a:xfrm>
        </p:grpSpPr>
        <p:pic>
          <p:nvPicPr>
            <p:cNvPr id="42" name="Picture 29"/>
            <p:cNvPicPr/>
            <p:nvPr/>
          </p:nvPicPr>
          <p:blipFill>
            <a:blip r:embed="rId10" cstate="print"/>
            <a:srcRect/>
            <a:stretch>
              <a:fillRect/>
            </a:stretch>
          </p:blipFill>
          <p:spPr bwMode="auto">
            <a:xfrm>
              <a:off x="23622642" y="11355602"/>
              <a:ext cx="2160000" cy="1620000"/>
            </a:xfrm>
            <a:prstGeom prst="rect">
              <a:avLst/>
            </a:prstGeom>
            <a:noFill/>
            <a:ln w="9525">
              <a:noFill/>
              <a:miter lim="800000"/>
              <a:headEnd/>
              <a:tailEnd/>
            </a:ln>
          </p:spPr>
        </p:pic>
        <p:pic>
          <p:nvPicPr>
            <p:cNvPr id="43" name="Picture 30" descr="fig6b"/>
            <p:cNvPicPr/>
            <p:nvPr/>
          </p:nvPicPr>
          <p:blipFill>
            <a:blip r:embed="rId11" cstate="print"/>
            <a:stretch>
              <a:fillRect/>
            </a:stretch>
          </p:blipFill>
          <p:spPr bwMode="auto">
            <a:xfrm>
              <a:off x="25787251" y="11355602"/>
              <a:ext cx="2160000" cy="1620000"/>
            </a:xfrm>
            <a:prstGeom prst="rect">
              <a:avLst/>
            </a:prstGeom>
            <a:noFill/>
            <a:ln w="9525">
              <a:noFill/>
              <a:miter lim="800000"/>
              <a:headEnd/>
              <a:tailEnd/>
            </a:ln>
          </p:spPr>
        </p:pic>
      </p:grpSp>
      <p:sp>
        <p:nvSpPr>
          <p:cNvPr id="45" name="Text Box 7"/>
          <p:cNvSpPr txBox="1">
            <a:spLocks noChangeArrowheads="1"/>
          </p:cNvSpPr>
          <p:nvPr/>
        </p:nvSpPr>
        <p:spPr bwMode="auto">
          <a:xfrm>
            <a:off x="22140862" y="12498034"/>
            <a:ext cx="7286400" cy="307777"/>
          </a:xfrm>
          <a:prstGeom prst="rect">
            <a:avLst/>
          </a:prstGeom>
          <a:noFill/>
          <a:ln w="9525">
            <a:noFill/>
            <a:miter lim="800000"/>
            <a:headEnd/>
            <a:tailEnd/>
          </a:ln>
        </p:spPr>
        <p:txBody>
          <a:bodyPr lIns="575976" tIns="0" rIns="0" bIns="0" anchor="b">
            <a:spAutoFit/>
          </a:bodyPr>
          <a:lstStyle/>
          <a:p>
            <a:pPr defTabSz="1281113"/>
            <a:r>
              <a:rPr lang="en-GB" sz="1000" b="1" dirty="0"/>
              <a:t>Figure </a:t>
            </a:r>
            <a:r>
              <a:rPr lang="en-GB" sz="1000" b="1" dirty="0" smtClean="0"/>
              <a:t>4</a:t>
            </a:r>
            <a:r>
              <a:rPr lang="en-GB" sz="1000" dirty="0" smtClean="0"/>
              <a:t>. Top row : Left: Track and columnar CALIOP AOD and aircraft track, Right: Vertical profiles of extinction coefficient. Bottom row: MODIS Aerosol Optical Depth. </a:t>
            </a:r>
            <a:endParaRPr lang="en-GB" sz="1000" dirty="0"/>
          </a:p>
        </p:txBody>
      </p:sp>
      <p:grpSp>
        <p:nvGrpSpPr>
          <p:cNvPr id="49" name="48 - Ομάδα"/>
          <p:cNvGrpSpPr/>
          <p:nvPr/>
        </p:nvGrpSpPr>
        <p:grpSpPr>
          <a:xfrm>
            <a:off x="7437203" y="16020020"/>
            <a:ext cx="6659562" cy="4903071"/>
            <a:chOff x="7437203" y="16020020"/>
            <a:chExt cx="6659562" cy="4903071"/>
          </a:xfrm>
        </p:grpSpPr>
        <p:pic>
          <p:nvPicPr>
            <p:cNvPr id="20" name="Picture 3" descr="1706_overplot2"/>
            <p:cNvPicPr/>
            <p:nvPr/>
          </p:nvPicPr>
          <p:blipFill>
            <a:blip r:embed="rId12" cstate="print"/>
            <a:srcRect l="21414" t="18503" r="37350" b="36070"/>
            <a:stretch>
              <a:fillRect/>
            </a:stretch>
          </p:blipFill>
          <p:spPr bwMode="auto">
            <a:xfrm>
              <a:off x="7924627" y="16020020"/>
              <a:ext cx="2796540" cy="2009775"/>
            </a:xfrm>
            <a:prstGeom prst="rect">
              <a:avLst/>
            </a:prstGeom>
            <a:noFill/>
            <a:ln w="9525">
              <a:noFill/>
              <a:miter lim="800000"/>
              <a:headEnd/>
              <a:tailEnd/>
            </a:ln>
          </p:spPr>
        </p:pic>
        <p:sp>
          <p:nvSpPr>
            <p:cNvPr id="35" name="Text Box 7"/>
            <p:cNvSpPr txBox="1">
              <a:spLocks noChangeArrowheads="1"/>
            </p:cNvSpPr>
            <p:nvPr/>
          </p:nvSpPr>
          <p:spPr bwMode="auto">
            <a:xfrm>
              <a:off x="7437203" y="20615314"/>
              <a:ext cx="6659562" cy="307777"/>
            </a:xfrm>
            <a:prstGeom prst="rect">
              <a:avLst/>
            </a:prstGeom>
            <a:noFill/>
            <a:ln w="9525">
              <a:noFill/>
              <a:miter lim="800000"/>
              <a:headEnd/>
              <a:tailEnd/>
            </a:ln>
          </p:spPr>
          <p:txBody>
            <a:bodyPr lIns="575976" tIns="0" rIns="0" bIns="0" anchor="b">
              <a:spAutoFit/>
            </a:bodyPr>
            <a:lstStyle/>
            <a:p>
              <a:pPr defTabSz="1281113"/>
              <a:r>
                <a:rPr lang="en-GB" sz="1000" b="1" dirty="0"/>
                <a:t>Figure 1</a:t>
              </a:r>
              <a:r>
                <a:rPr lang="en-GB" sz="1000" dirty="0"/>
                <a:t>. </a:t>
              </a:r>
              <a:r>
                <a:rPr lang="en-GB" sz="1000" dirty="0" smtClean="0"/>
                <a:t>Top left: CALIOP (blue dashed line) and aircraft (blue solid line) tracks. Top right: Vertical profile of extinction coefficient . Bottom: Vertical Feature Mask (VFM) plot from CALIOP for the area of interest.</a:t>
              </a:r>
              <a:endParaRPr lang="en-GB" sz="1000" dirty="0"/>
            </a:p>
          </p:txBody>
        </p:sp>
        <p:pic>
          <p:nvPicPr>
            <p:cNvPr id="50" name="49 - Εικόνα" descr="17_06_ext.png"/>
            <p:cNvPicPr>
              <a:picLocks/>
            </p:cNvPicPr>
            <p:nvPr/>
          </p:nvPicPr>
          <p:blipFill>
            <a:blip r:embed="rId13" cstate="print"/>
            <a:stretch>
              <a:fillRect/>
            </a:stretch>
          </p:blipFill>
          <p:spPr>
            <a:xfrm>
              <a:off x="10991153" y="16020020"/>
              <a:ext cx="2808000" cy="2016000"/>
            </a:xfrm>
            <a:prstGeom prst="rect">
              <a:avLst/>
            </a:prstGeom>
          </p:spPr>
        </p:pic>
        <p:grpSp>
          <p:nvGrpSpPr>
            <p:cNvPr id="46" name="45 - Ομάδα"/>
            <p:cNvGrpSpPr/>
            <p:nvPr/>
          </p:nvGrpSpPr>
          <p:grpSpPr>
            <a:xfrm>
              <a:off x="7903134" y="18089938"/>
              <a:ext cx="5727700" cy="2459038"/>
              <a:chOff x="1445344" y="2046056"/>
              <a:chExt cx="5727700" cy="2459038"/>
            </a:xfrm>
          </p:grpSpPr>
          <p:pic>
            <p:nvPicPr>
              <p:cNvPr id="47" name="Picture 2" descr="CAL_VFM_20110617_1320_50"/>
              <p:cNvPicPr>
                <a:picLocks noChangeAspect="1" noChangeArrowheads="1"/>
              </p:cNvPicPr>
              <p:nvPr/>
            </p:nvPicPr>
            <p:blipFill>
              <a:blip r:embed="rId14" cstate="print"/>
              <a:srcRect/>
              <a:stretch>
                <a:fillRect/>
              </a:stretch>
            </p:blipFill>
            <p:spPr bwMode="auto">
              <a:xfrm>
                <a:off x="1445344" y="2046056"/>
                <a:ext cx="5727700" cy="2459038"/>
              </a:xfrm>
              <a:prstGeom prst="rect">
                <a:avLst/>
              </a:prstGeom>
              <a:noFill/>
              <a:ln w="9525">
                <a:noFill/>
                <a:miter lim="800000"/>
                <a:headEnd/>
                <a:tailEnd/>
              </a:ln>
            </p:spPr>
          </p:pic>
          <p:sp>
            <p:nvSpPr>
              <p:cNvPr id="48" name="47 - Ορθογώνιο"/>
              <p:cNvSpPr/>
              <p:nvPr/>
            </p:nvSpPr>
            <p:spPr>
              <a:xfrm>
                <a:off x="4932768" y="3308744"/>
                <a:ext cx="2224736" cy="841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4" name="Picture 2"/>
          <p:cNvPicPr>
            <a:picLocks noChangeAspect="1" noChangeArrowheads="1"/>
          </p:cNvPicPr>
          <p:nvPr/>
        </p:nvPicPr>
        <p:blipFill>
          <a:blip r:embed="rId15" cstate="print"/>
          <a:srcRect/>
          <a:stretch>
            <a:fillRect/>
          </a:stretch>
        </p:blipFill>
        <p:spPr bwMode="auto">
          <a:xfrm>
            <a:off x="22869524" y="11408593"/>
            <a:ext cx="5829300" cy="1022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dg_conference_poster_2012_landscape">
  <a:themeElements>
    <a:clrScheme name="Rdg conference poster 2010 portrait 5">
      <a:dk1>
        <a:srgbClr val="000000"/>
      </a:dk1>
      <a:lt1>
        <a:srgbClr val="FFFFFF"/>
      </a:lt1>
      <a:dk2>
        <a:srgbClr val="FC6508"/>
      </a:dk2>
      <a:lt2>
        <a:srgbClr val="808080"/>
      </a:lt2>
      <a:accent1>
        <a:srgbClr val="FEE9CA"/>
      </a:accent1>
      <a:accent2>
        <a:srgbClr val="041E32"/>
      </a:accent2>
      <a:accent3>
        <a:srgbClr val="FFFFFF"/>
      </a:accent3>
      <a:accent4>
        <a:srgbClr val="000000"/>
      </a:accent4>
      <a:accent5>
        <a:srgbClr val="FEF2E1"/>
      </a:accent5>
      <a:accent6>
        <a:srgbClr val="031A2C"/>
      </a:accent6>
      <a:hlink>
        <a:srgbClr val="FC6508"/>
      </a:hlink>
      <a:folHlink>
        <a:srgbClr val="041E32"/>
      </a:folHlink>
    </a:clrScheme>
    <a:fontScheme name="Rdg conference poster portrait 2010">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GB" sz="13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GB" sz="13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Rdg conference poster 2010 portrait 1">
        <a:dk1>
          <a:srgbClr val="000000"/>
        </a:dk1>
        <a:lt1>
          <a:srgbClr val="FFFFFF"/>
        </a:lt1>
        <a:dk2>
          <a:srgbClr val="C00010"/>
        </a:dk2>
        <a:lt2>
          <a:srgbClr val="808080"/>
        </a:lt2>
        <a:accent1>
          <a:srgbClr val="FFE1E3"/>
        </a:accent1>
        <a:accent2>
          <a:srgbClr val="041E32"/>
        </a:accent2>
        <a:accent3>
          <a:srgbClr val="FFFFFF"/>
        </a:accent3>
        <a:accent4>
          <a:srgbClr val="000000"/>
        </a:accent4>
        <a:accent5>
          <a:srgbClr val="FFEEEF"/>
        </a:accent5>
        <a:accent6>
          <a:srgbClr val="031A2C"/>
        </a:accent6>
        <a:hlink>
          <a:srgbClr val="C00010"/>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2">
        <a:dk1>
          <a:srgbClr val="000000"/>
        </a:dk1>
        <a:lt1>
          <a:srgbClr val="FFFFFF"/>
        </a:lt1>
        <a:dk2>
          <a:srgbClr val="024ABE"/>
        </a:dk2>
        <a:lt2>
          <a:srgbClr val="808080"/>
        </a:lt2>
        <a:accent1>
          <a:srgbClr val="DDEBF3"/>
        </a:accent1>
        <a:accent2>
          <a:srgbClr val="041E32"/>
        </a:accent2>
        <a:accent3>
          <a:srgbClr val="FFFFFF"/>
        </a:accent3>
        <a:accent4>
          <a:srgbClr val="000000"/>
        </a:accent4>
        <a:accent5>
          <a:srgbClr val="EBF3F8"/>
        </a:accent5>
        <a:accent6>
          <a:srgbClr val="031A2C"/>
        </a:accent6>
        <a:hlink>
          <a:srgbClr val="024ABE"/>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3">
        <a:dk1>
          <a:srgbClr val="000000"/>
        </a:dk1>
        <a:lt1>
          <a:srgbClr val="FFFFFF"/>
        </a:lt1>
        <a:dk2>
          <a:srgbClr val="37A824"/>
        </a:dk2>
        <a:lt2>
          <a:srgbClr val="808080"/>
        </a:lt2>
        <a:accent1>
          <a:srgbClr val="E7FFDD"/>
        </a:accent1>
        <a:accent2>
          <a:srgbClr val="041E32"/>
        </a:accent2>
        <a:accent3>
          <a:srgbClr val="FFFFFF"/>
        </a:accent3>
        <a:accent4>
          <a:srgbClr val="000000"/>
        </a:accent4>
        <a:accent5>
          <a:srgbClr val="F1FFEB"/>
        </a:accent5>
        <a:accent6>
          <a:srgbClr val="031A2C"/>
        </a:accent6>
        <a:hlink>
          <a:srgbClr val="37A824"/>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4">
        <a:dk1>
          <a:srgbClr val="000000"/>
        </a:dk1>
        <a:lt1>
          <a:srgbClr val="FFFFFF"/>
        </a:lt1>
        <a:dk2>
          <a:srgbClr val="1C186A"/>
        </a:dk2>
        <a:lt2>
          <a:srgbClr val="808080"/>
        </a:lt2>
        <a:accent1>
          <a:srgbClr val="E5EBFF"/>
        </a:accent1>
        <a:accent2>
          <a:srgbClr val="041E32"/>
        </a:accent2>
        <a:accent3>
          <a:srgbClr val="FFFFFF"/>
        </a:accent3>
        <a:accent4>
          <a:srgbClr val="000000"/>
        </a:accent4>
        <a:accent5>
          <a:srgbClr val="F0F3FF"/>
        </a:accent5>
        <a:accent6>
          <a:srgbClr val="031A2C"/>
        </a:accent6>
        <a:hlink>
          <a:srgbClr val="1C186A"/>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5">
        <a:dk1>
          <a:srgbClr val="000000"/>
        </a:dk1>
        <a:lt1>
          <a:srgbClr val="FFFFFF"/>
        </a:lt1>
        <a:dk2>
          <a:srgbClr val="FC6508"/>
        </a:dk2>
        <a:lt2>
          <a:srgbClr val="808080"/>
        </a:lt2>
        <a:accent1>
          <a:srgbClr val="FEE9CA"/>
        </a:accent1>
        <a:accent2>
          <a:srgbClr val="041E32"/>
        </a:accent2>
        <a:accent3>
          <a:srgbClr val="FFFFFF"/>
        </a:accent3>
        <a:accent4>
          <a:srgbClr val="000000"/>
        </a:accent4>
        <a:accent5>
          <a:srgbClr val="FEF2E1"/>
        </a:accent5>
        <a:accent6>
          <a:srgbClr val="031A2C"/>
        </a:accent6>
        <a:hlink>
          <a:srgbClr val="FC6508"/>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6">
        <a:dk1>
          <a:srgbClr val="000000"/>
        </a:dk1>
        <a:lt1>
          <a:srgbClr val="FFFFFF"/>
        </a:lt1>
        <a:dk2>
          <a:srgbClr val="7A5690"/>
        </a:dk2>
        <a:lt2>
          <a:srgbClr val="808080"/>
        </a:lt2>
        <a:accent1>
          <a:srgbClr val="F4E1FF"/>
        </a:accent1>
        <a:accent2>
          <a:srgbClr val="041E32"/>
        </a:accent2>
        <a:accent3>
          <a:srgbClr val="FFFFFF"/>
        </a:accent3>
        <a:accent4>
          <a:srgbClr val="000000"/>
        </a:accent4>
        <a:accent5>
          <a:srgbClr val="F8EEFF"/>
        </a:accent5>
        <a:accent6>
          <a:srgbClr val="031A2C"/>
        </a:accent6>
        <a:hlink>
          <a:srgbClr val="7A5690"/>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7">
        <a:dk1>
          <a:srgbClr val="000000"/>
        </a:dk1>
        <a:lt1>
          <a:srgbClr val="FFFFFF"/>
        </a:lt1>
        <a:dk2>
          <a:srgbClr val="CC0079"/>
        </a:dk2>
        <a:lt2>
          <a:srgbClr val="808080"/>
        </a:lt2>
        <a:accent1>
          <a:srgbClr val="FFE1F7"/>
        </a:accent1>
        <a:accent2>
          <a:srgbClr val="041E32"/>
        </a:accent2>
        <a:accent3>
          <a:srgbClr val="FFFFFF"/>
        </a:accent3>
        <a:accent4>
          <a:srgbClr val="000000"/>
        </a:accent4>
        <a:accent5>
          <a:srgbClr val="FFEEFA"/>
        </a:accent5>
        <a:accent6>
          <a:srgbClr val="031A2C"/>
        </a:accent6>
        <a:hlink>
          <a:srgbClr val="CC0079"/>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8">
        <a:dk1>
          <a:srgbClr val="000000"/>
        </a:dk1>
        <a:lt1>
          <a:srgbClr val="FFFFFF"/>
        </a:lt1>
        <a:dk2>
          <a:srgbClr val="8C2020"/>
        </a:dk2>
        <a:lt2>
          <a:srgbClr val="808080"/>
        </a:lt2>
        <a:accent1>
          <a:srgbClr val="F9E3E3"/>
        </a:accent1>
        <a:accent2>
          <a:srgbClr val="041E32"/>
        </a:accent2>
        <a:accent3>
          <a:srgbClr val="FFFFFF"/>
        </a:accent3>
        <a:accent4>
          <a:srgbClr val="000000"/>
        </a:accent4>
        <a:accent5>
          <a:srgbClr val="FBEFEF"/>
        </a:accent5>
        <a:accent6>
          <a:srgbClr val="031A2C"/>
        </a:accent6>
        <a:hlink>
          <a:srgbClr val="8C2020"/>
        </a:hlink>
        <a:folHlink>
          <a:srgbClr val="041E32"/>
        </a:folHlink>
      </a:clrScheme>
      <a:clrMap bg1="lt1" tx1="dk1" bg2="lt2" tx2="dk2" accent1="accent1" accent2="accent2" accent3="accent3" accent4="accent4" accent5="accent5" accent6="accent6" hlink="hlink" folHlink="folHlink"/>
    </a:extraClrScheme>
    <a:extraClrScheme>
      <a:clrScheme name="Rdg conference poster 2010 portrait 9">
        <a:dk1>
          <a:srgbClr val="000000"/>
        </a:dk1>
        <a:lt1>
          <a:srgbClr val="FFFFFF"/>
        </a:lt1>
        <a:dk2>
          <a:srgbClr val="006C57"/>
        </a:dk2>
        <a:lt2>
          <a:srgbClr val="808080"/>
        </a:lt2>
        <a:accent1>
          <a:srgbClr val="E5FFF8"/>
        </a:accent1>
        <a:accent2>
          <a:srgbClr val="041E32"/>
        </a:accent2>
        <a:accent3>
          <a:srgbClr val="FFFFFF"/>
        </a:accent3>
        <a:accent4>
          <a:srgbClr val="000000"/>
        </a:accent4>
        <a:accent5>
          <a:srgbClr val="F0FFFB"/>
        </a:accent5>
        <a:accent6>
          <a:srgbClr val="031A2C"/>
        </a:accent6>
        <a:hlink>
          <a:srgbClr val="006C57"/>
        </a:hlink>
        <a:folHlink>
          <a:srgbClr val="041E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Rdg_conference_poster_2012_landscape</Template>
  <TotalTime>2179</TotalTime>
  <Words>498</Words>
  <Application>Microsoft Office PowerPoint</Application>
  <PresentationFormat>Προσαρμογή</PresentationFormat>
  <Paragraphs>116</Paragraphs>
  <Slides>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vt:i4>
      </vt:variant>
    </vt:vector>
  </HeadingPairs>
  <TitlesOfParts>
    <vt:vector size="8" baseType="lpstr">
      <vt:lpstr>Arial</vt:lpstr>
      <vt:lpstr>Rdg Vesta</vt:lpstr>
      <vt:lpstr>Times New Roman</vt:lpstr>
      <vt:lpstr>Calibri</vt:lpstr>
      <vt:lpstr>Albany AMT</vt:lpstr>
      <vt:lpstr>font399</vt:lpstr>
      <vt:lpstr>Rdg_conference_poster_2012_landscape</vt:lpstr>
      <vt:lpstr>Διαφάνεια 1</vt:lpstr>
    </vt:vector>
  </TitlesOfParts>
  <Company>Dell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subject>Research and conference poster</dc:subject>
  <dc:creator>Latitude D520</dc:creator>
  <cp:lastModifiedBy>Latitude D520</cp:lastModifiedBy>
  <cp:revision>128</cp:revision>
  <dcterms:created xsi:type="dcterms:W3CDTF">2013-02-25T17:17:52Z</dcterms:created>
  <dcterms:modified xsi:type="dcterms:W3CDTF">2013-04-06T23:12:49Z</dcterms:modified>
</cp:coreProperties>
</file>